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tags/tag170.xml" ContentType="application/vnd.openxmlformats-officedocument.presentationml.tag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tags/tag18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gif" ContentType="image/gif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182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6" r:id="rId11"/>
    <p:sldId id="269" r:id="rId12"/>
    <p:sldId id="268" r:id="rId13"/>
    <p:sldId id="267" r:id="rId14"/>
    <p:sldId id="272" r:id="rId15"/>
    <p:sldId id="27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B6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4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FB554-651D-4EE5-96CE-D02B3AC3723E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C4DF9-631E-42AD-990E-B38781473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81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0830-98C6-4528-BAFB-9BFD8AE237D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image" Target="../media/image10.jpe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9.jpe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8.jpeg"/><Relationship Id="rId5" Type="http://schemas.openxmlformats.org/officeDocument/2006/relationships/tags" Target="../tags/tag110.xml"/><Relationship Id="rId10" Type="http://schemas.openxmlformats.org/officeDocument/2006/relationships/image" Target="../media/image7.png"/><Relationship Id="rId4" Type="http://schemas.openxmlformats.org/officeDocument/2006/relationships/tags" Target="../tags/tag109.xml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4.gif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tags" Target="../tags/tag186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tags" Target="../tags/tag185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slideLayout" Target="../slideLayouts/slideLayout1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tags" Target="../tags/tag184.xml"/><Relationship Id="rId30" Type="http://schemas.openxmlformats.org/officeDocument/2006/relationships/tags" Target="../tags/tag1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10" Type="http://schemas.openxmlformats.org/officeDocument/2006/relationships/image" Target="../media/image4.gif"/><Relationship Id="rId4" Type="http://schemas.openxmlformats.org/officeDocument/2006/relationships/tags" Target="../tags/tag88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5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6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gineering.purdue.edu/477grp3/images/img0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2122" y="1447800"/>
            <a:ext cx="9166122" cy="4126657"/>
          </a:xfrm>
          <a:prstGeom prst="rect">
            <a:avLst/>
          </a:prstGeom>
          <a:noFill/>
        </p:spPr>
      </p:pic>
      <p:sp>
        <p:nvSpPr>
          <p:cNvPr id="10" name="Snip Diagonal Corner Rectangle 9"/>
          <p:cNvSpPr/>
          <p:nvPr>
            <p:custDataLst>
              <p:tags r:id="rId3"/>
            </p:custDataLst>
          </p:nvPr>
        </p:nvSpPr>
        <p:spPr>
          <a:xfrm>
            <a:off x="5334000" y="6324600"/>
            <a:ext cx="3733800" cy="4572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Segoe UI" pitchFamily="34" charset="0"/>
                <a:cs typeface="Segoe UI" pitchFamily="34" charset="0"/>
              </a:rPr>
              <a:t>ADITYA B.</a:t>
            </a:r>
            <a:r>
              <a:rPr lang="en-US" sz="1200" dirty="0" smtClean="0">
                <a:latin typeface="Segoe UI" pitchFamily="34" charset="0"/>
                <a:cs typeface="Segoe UI" pitchFamily="34" charset="0"/>
              </a:rPr>
              <a:t> BRANDON G. MARCELO L. NIKHIL S. </a:t>
            </a:r>
            <a:endParaRPr lang="en-US" sz="1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4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Segoe UI" pitchFamily="34" charset="0"/>
                <a:cs typeface="Segoe UI" pitchFamily="34" charset="0"/>
              </a:rPr>
              <a:t> THE INCREDIBLE HUD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6400800" y="6400800"/>
            <a:ext cx="2667000" cy="3810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UI" pitchFamily="34" charset="0"/>
                <a:cs typeface="Segoe UI" pitchFamily="34" charset="0"/>
              </a:rPr>
              <a:t>ECE 477 – The Incredible HUD</a:t>
            </a:r>
            <a:endParaRPr lang="en-US" sz="1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COST CONSTRAINTS</a:t>
            </a:r>
            <a:endParaRPr lang="en-US" sz="3200" dirty="0"/>
          </a:p>
        </p:txBody>
      </p:sp>
      <p:sp>
        <p:nvSpPr>
          <p:cNvPr id="39" name="TextBox 38"/>
          <p:cNvSpPr txBox="1"/>
          <p:nvPr>
            <p:custDataLst>
              <p:tags r:id="rId4"/>
            </p:custDataLst>
          </p:nvPr>
        </p:nvSpPr>
        <p:spPr>
          <a:xfrm>
            <a:off x="228600" y="1219199"/>
            <a:ext cx="41148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0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Closest competitors are diopter based: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‘Smart’ ski-goggles ($631)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Retro-fit helmet HUD ($N/A)</a:t>
            </a:r>
          </a:p>
          <a:p>
            <a:pPr marL="225425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The Incredible HUD is a novel device in both feature-set and display technology</a:t>
            </a:r>
          </a:p>
          <a:p>
            <a:pPr marL="225425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Target cost is ≤ $1000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Display alone = $300</a:t>
            </a:r>
          </a:p>
          <a:p>
            <a:pPr marL="225425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Costs could be significantly reduced in mass production -  heavy prototyping costs%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98535"/>
            <a:ext cx="2133600" cy="167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Zeal Optics Transcend GPS Ski Goggles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2038" y="1198535"/>
            <a:ext cx="2834186" cy="16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e-production units&#10; successfully tested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874039"/>
            <a:ext cx="2825514" cy="220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tro-fit heads-up display system for motorcycle and bicycle helmets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8914" y="3629834"/>
            <a:ext cx="2414826" cy="144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086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6400800" y="6400800"/>
            <a:ext cx="2667000" cy="3810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UI" pitchFamily="34" charset="0"/>
                <a:cs typeface="Segoe UI" pitchFamily="34" charset="0"/>
              </a:rPr>
              <a:t>ECE 477 – The Incredible HUD</a:t>
            </a:r>
            <a:endParaRPr lang="en-US" sz="1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COMPONENT SELECTION: Projector	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2431252050"/>
              </p:ext>
            </p:extLst>
          </p:nvPr>
        </p:nvGraphicFramePr>
        <p:xfrm>
          <a:off x="1447800" y="1066800"/>
          <a:ext cx="6096000" cy="526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Optoma PK201 Pico Pocket Projector</a:t>
                      </a: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SHOWWX+TM laser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pico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projector.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080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/>
                      </a:r>
                      <a:br>
                        <a:rPr lang="pt-B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</a:br>
                      <a:endParaRPr lang="en-US" sz="16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 lumens, WVGA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resolution, LED projection technology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15 lumens,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WVGA resolution, Laser projection technology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159g, 17x61x118mm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122g, 14x60x90mm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$250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$249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Virtually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non-existent documentation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Excellent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documentation, tear-down information available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Mechanical optics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Solid-state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optics – more rugged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Unnecessary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media oriented features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Limited but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well-developed feature set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159" y="1752600"/>
            <a:ext cx="2757237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10" t="6950" r="31207" b="9451"/>
          <a:stretch/>
        </p:blipFill>
        <p:spPr bwMode="auto">
          <a:xfrm>
            <a:off x="5257800" y="1733978"/>
            <a:ext cx="1524000" cy="211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537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6400800" y="6400800"/>
            <a:ext cx="2667000" cy="3810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UI" pitchFamily="34" charset="0"/>
                <a:cs typeface="Segoe UI" pitchFamily="34" charset="0"/>
              </a:rPr>
              <a:t>ECE 477 – The Incredible HUD</a:t>
            </a:r>
            <a:endParaRPr lang="en-US" sz="1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COMPONENT SELECTION: Motherboard	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1220152906"/>
              </p:ext>
            </p:extLst>
          </p:nvPr>
        </p:nvGraphicFramePr>
        <p:xfrm>
          <a:off x="1447800" y="1460500"/>
          <a:ext cx="6096000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ARMv7</a:t>
                      </a:r>
                      <a:r>
                        <a:rPr lang="pt-BR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based motherboard</a:t>
                      </a:r>
                      <a:endParaRPr lang="pt-BR" sz="1600" b="0" i="0" kern="1200" dirty="0" smtClean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Intel Atom based motherboard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080"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/>
                      </a:r>
                      <a:br>
                        <a:rPr lang="pt-B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</a:br>
                      <a:endParaRPr lang="en-US" sz="16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Only UNIX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OSes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supported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UNIX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and Windows Embedded 7 support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No packaging solutions readily available – would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have to be custom fabricated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Rugged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case available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Sponsorship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not available ~ $150-$200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Free!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http://www.totalcontrolsolutions.com/images/product_pics/TCS-001-01815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23876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keil.com/mcbstr7/mcbstr7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543" y="1905000"/>
            <a:ext cx="21335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341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6400800" y="6400800"/>
            <a:ext cx="2667000" cy="3810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UI" pitchFamily="34" charset="0"/>
                <a:cs typeface="Segoe UI" pitchFamily="34" charset="0"/>
              </a:rPr>
              <a:t>ECE 477 – The Incredible HUD</a:t>
            </a:r>
            <a:endParaRPr lang="en-US" sz="1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COMPONENT SELECTION: Microcontroller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374280729"/>
              </p:ext>
            </p:extLst>
          </p:nvPr>
        </p:nvGraphicFramePr>
        <p:xfrm>
          <a:off x="3124200" y="1219200"/>
          <a:ext cx="31242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PIC32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Microcontroller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08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Low power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consumption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Abundance of on-chip-peripherals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Native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USB support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Previous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experience with PIC32s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Easily and quickly sampled from Microchip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5" descr="http://www.microchip.com/stellent/images/mchpsiteimages/PIC32MX7xxBlockDiagramChip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828800"/>
            <a:ext cx="1619573" cy="16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828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6400800" y="6400800"/>
            <a:ext cx="2667000" cy="3810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ECE 477 – The Incredible HUD</a:t>
            </a:r>
            <a:endParaRPr lang="en-US" sz="12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</a:rPr>
              <a:t>Block Diagram: Microcontroller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3453654" y="3028276"/>
            <a:ext cx="2084294" cy="1829696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Microcontroller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PIC32MX564F128L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3657600" y="1600200"/>
            <a:ext cx="1676400" cy="762000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Thermometer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TMP102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1499347" y="1600200"/>
            <a:ext cx="1676400" cy="762000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Accelerometer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(MMA7361)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842747" y="1600200"/>
            <a:ext cx="1676400" cy="754828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GPS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(Copernicus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3453653" y="3028278"/>
            <a:ext cx="661147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ATD x3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4114800" y="3028276"/>
            <a:ext cx="673473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ATD x1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4788274" y="3028278"/>
            <a:ext cx="749674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RS232 x2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6" name="Elbow Connector 15"/>
          <p:cNvCxnSpPr>
            <a:stCxn id="8" idx="2"/>
            <a:endCxn id="12" idx="0"/>
          </p:cNvCxnSpPr>
          <p:nvPr>
            <p:custDataLst>
              <p:tags r:id="rId11"/>
            </p:custDataLst>
          </p:nvPr>
        </p:nvCxnSpPr>
        <p:spPr>
          <a:xfrm rot="16200000" flipH="1">
            <a:off x="2727848" y="1971899"/>
            <a:ext cx="666078" cy="1446680"/>
          </a:xfrm>
          <a:prstGeom prst="bentConnector3">
            <a:avLst/>
          </a:prstGeom>
          <a:ln w="38100">
            <a:solidFill>
              <a:srgbClr val="07B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0"/>
            <a:endCxn id="7" idx="2"/>
          </p:cNvCxnSpPr>
          <p:nvPr>
            <p:custDataLst>
              <p:tags r:id="rId12"/>
            </p:custDataLst>
          </p:nvPr>
        </p:nvCxnSpPr>
        <p:spPr>
          <a:xfrm rot="16200000" flipV="1">
            <a:off x="4162763" y="2695237"/>
            <a:ext cx="666076" cy="1"/>
          </a:xfrm>
          <a:prstGeom prst="bentConnector3">
            <a:avLst/>
          </a:prstGeom>
          <a:ln w="19050">
            <a:solidFill>
              <a:srgbClr val="07B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2"/>
            <a:endCxn id="14" idx="0"/>
          </p:cNvCxnSpPr>
          <p:nvPr>
            <p:custDataLst>
              <p:tags r:id="rId13"/>
            </p:custDataLst>
          </p:nvPr>
        </p:nvCxnSpPr>
        <p:spPr>
          <a:xfrm rot="5400000">
            <a:off x="5585404" y="1932735"/>
            <a:ext cx="673250" cy="1517836"/>
          </a:xfrm>
          <a:prstGeom prst="bentConnector3">
            <a:avLst>
              <a:gd name="adj1" fmla="val 38815"/>
            </a:avLst>
          </a:prstGeom>
          <a:ln w="38100">
            <a:solidFill>
              <a:srgbClr val="07B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4"/>
            </p:custDataLst>
          </p:nvPr>
        </p:nvCxnSpPr>
        <p:spPr>
          <a:xfrm flipH="1">
            <a:off x="2897716" y="2577353"/>
            <a:ext cx="192712" cy="228600"/>
          </a:xfrm>
          <a:prstGeom prst="line">
            <a:avLst/>
          </a:prstGeom>
          <a:ln w="19050">
            <a:solidFill>
              <a:srgbClr val="07B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>
            <p:custDataLst>
              <p:tags r:id="rId15"/>
            </p:custDataLst>
          </p:nvPr>
        </p:nvSpPr>
        <p:spPr>
          <a:xfrm>
            <a:off x="2743200" y="2819400"/>
            <a:ext cx="4178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1" name="Group 68"/>
          <p:cNvGrpSpPr/>
          <p:nvPr>
            <p:custDataLst>
              <p:tags r:id="rId16"/>
            </p:custDataLst>
          </p:nvPr>
        </p:nvGrpSpPr>
        <p:grpSpPr>
          <a:xfrm>
            <a:off x="5334000" y="2355028"/>
            <a:ext cx="1524000" cy="673248"/>
            <a:chOff x="5334000" y="1861072"/>
            <a:chExt cx="1524000" cy="673248"/>
          </a:xfrm>
          <a:solidFill>
            <a:schemeClr val="tx1"/>
          </a:solidFill>
        </p:grpSpPr>
        <p:cxnSp>
          <p:nvCxnSpPr>
            <p:cNvPr id="22" name="Straight Connector 21"/>
            <p:cNvCxnSpPr/>
            <p:nvPr/>
          </p:nvCxnSpPr>
          <p:spPr>
            <a:xfrm flipV="1">
              <a:off x="5334000" y="2311997"/>
              <a:ext cx="0" cy="222323"/>
            </a:xfrm>
            <a:prstGeom prst="line">
              <a:avLst/>
            </a:prstGeom>
            <a:grpFill/>
            <a:ln w="38100" cap="rnd">
              <a:solidFill>
                <a:srgbClr val="07B6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334000" y="2311997"/>
              <a:ext cx="1524000" cy="0"/>
            </a:xfrm>
            <a:prstGeom prst="line">
              <a:avLst/>
            </a:prstGeom>
            <a:grpFill/>
            <a:ln w="38100" cap="rnd">
              <a:solidFill>
                <a:srgbClr val="07B6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858000" y="1861072"/>
              <a:ext cx="0" cy="450925"/>
            </a:xfrm>
            <a:prstGeom prst="line">
              <a:avLst/>
            </a:prstGeom>
            <a:grpFill/>
            <a:ln w="38100" cap="rnd">
              <a:solidFill>
                <a:srgbClr val="07B6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>
            <p:custDataLst>
              <p:tags r:id="rId17"/>
            </p:custDataLst>
          </p:nvPr>
        </p:nvCxnSpPr>
        <p:spPr>
          <a:xfrm flipH="1">
            <a:off x="6095538" y="2703756"/>
            <a:ext cx="192712" cy="228600"/>
          </a:xfrm>
          <a:prstGeom prst="line">
            <a:avLst/>
          </a:prstGeom>
          <a:ln w="19050">
            <a:solidFill>
              <a:srgbClr val="07B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>
            <p:custDataLst>
              <p:tags r:id="rId18"/>
            </p:custDataLst>
          </p:nvPr>
        </p:nvSpPr>
        <p:spPr>
          <a:xfrm>
            <a:off x="5982988" y="2883957"/>
            <a:ext cx="4178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19"/>
            </p:custDataLst>
          </p:nvPr>
        </p:nvCxnSpPr>
        <p:spPr>
          <a:xfrm flipH="1">
            <a:off x="5522750" y="2475156"/>
            <a:ext cx="192712" cy="228600"/>
          </a:xfrm>
          <a:prstGeom prst="line">
            <a:avLst/>
          </a:prstGeom>
          <a:ln w="19050">
            <a:solidFill>
              <a:srgbClr val="07B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>
            <p:custDataLst>
              <p:tags r:id="rId20"/>
            </p:custDataLst>
          </p:nvPr>
        </p:nvSpPr>
        <p:spPr>
          <a:xfrm>
            <a:off x="5410200" y="2274357"/>
            <a:ext cx="4178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>
            <p:custDataLst>
              <p:tags r:id="rId21"/>
            </p:custDataLst>
          </p:nvPr>
        </p:nvSpPr>
        <p:spPr>
          <a:xfrm>
            <a:off x="4076699" y="4580973"/>
            <a:ext cx="749674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RS232 x1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stCxn id="6" idx="2"/>
          </p:cNvCxnSpPr>
          <p:nvPr>
            <p:custDataLst>
              <p:tags r:id="rId22"/>
            </p:custDataLst>
          </p:nvPr>
        </p:nvCxnSpPr>
        <p:spPr>
          <a:xfrm>
            <a:off x="4495801" y="4857972"/>
            <a:ext cx="1" cy="665184"/>
          </a:xfrm>
          <a:prstGeom prst="line">
            <a:avLst/>
          </a:prstGeom>
          <a:ln w="38100">
            <a:solidFill>
              <a:srgbClr val="07B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23"/>
            </p:custDataLst>
          </p:nvPr>
        </p:nvCxnSpPr>
        <p:spPr>
          <a:xfrm flipH="1">
            <a:off x="4399444" y="5051612"/>
            <a:ext cx="192712" cy="228600"/>
          </a:xfrm>
          <a:prstGeom prst="line">
            <a:avLst/>
          </a:prstGeom>
          <a:ln w="19050">
            <a:solidFill>
              <a:srgbClr val="07B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>
            <p:custDataLst>
              <p:tags r:id="rId24"/>
            </p:custDataLst>
          </p:nvPr>
        </p:nvSpPr>
        <p:spPr>
          <a:xfrm>
            <a:off x="4648200" y="5029200"/>
            <a:ext cx="4178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3" name="Group 80"/>
          <p:cNvGrpSpPr/>
          <p:nvPr>
            <p:custDataLst>
              <p:tags r:id="rId25"/>
            </p:custDataLst>
          </p:nvPr>
        </p:nvGrpSpPr>
        <p:grpSpPr>
          <a:xfrm rot="20153400">
            <a:off x="4026169" y="5466469"/>
            <a:ext cx="746550" cy="376683"/>
            <a:chOff x="6477000" y="4267200"/>
            <a:chExt cx="1371600" cy="1371600"/>
          </a:xfrm>
          <a:solidFill>
            <a:schemeClr val="tx1"/>
          </a:solidFill>
        </p:grpSpPr>
        <p:sp>
          <p:nvSpPr>
            <p:cNvPr id="34" name="Arc 33"/>
            <p:cNvSpPr/>
            <p:nvPr/>
          </p:nvSpPr>
          <p:spPr>
            <a:xfrm>
              <a:off x="6934200" y="4724400"/>
              <a:ext cx="914400" cy="914400"/>
            </a:xfrm>
            <a:prstGeom prst="arc">
              <a:avLst/>
            </a:prstGeom>
            <a:grpFill/>
            <a:ln w="19050">
              <a:solidFill>
                <a:srgbClr val="07B6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Arc 34"/>
            <p:cNvSpPr/>
            <p:nvPr/>
          </p:nvSpPr>
          <p:spPr>
            <a:xfrm>
              <a:off x="6477000" y="4267200"/>
              <a:ext cx="914400" cy="914400"/>
            </a:xfrm>
            <a:prstGeom prst="arc">
              <a:avLst/>
            </a:prstGeom>
            <a:grpFill/>
            <a:ln w="19050">
              <a:solidFill>
                <a:srgbClr val="07B6FE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/>
          <p:cNvSpPr txBox="1"/>
          <p:nvPr>
            <p:custDataLst>
              <p:tags r:id="rId26"/>
            </p:custDataLst>
          </p:nvPr>
        </p:nvSpPr>
        <p:spPr>
          <a:xfrm>
            <a:off x="3657600" y="5638800"/>
            <a:ext cx="1742902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To Atom Motherboard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>
            <p:custDataLst>
              <p:tags r:id="rId27"/>
            </p:custDataLst>
          </p:nvPr>
        </p:nvSpPr>
        <p:spPr>
          <a:xfrm>
            <a:off x="6477000" y="2913978"/>
            <a:ext cx="1657574" cy="646331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Note: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GPS module has both Tx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and Rx RS232 lines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828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6400800" y="6400800"/>
            <a:ext cx="2667000" cy="3810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ECE 477 – The Incredible HUD</a:t>
            </a:r>
            <a:endParaRPr lang="en-US" sz="12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</a:rPr>
              <a:t>Block Diagram: Microcontroller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>
            <p:custDataLst>
              <p:tags r:id="rId4"/>
            </p:custDataLst>
          </p:nvPr>
        </p:nvSpPr>
        <p:spPr>
          <a:xfrm>
            <a:off x="5334000" y="2593490"/>
            <a:ext cx="2819400" cy="2286000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Atom Motherboard	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(eBOX510-820-FL)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>
            <p:custDataLst>
              <p:tags r:id="rId5"/>
            </p:custDataLst>
          </p:nvPr>
        </p:nvSpPr>
        <p:spPr>
          <a:xfrm>
            <a:off x="2176630" y="2266278"/>
            <a:ext cx="1752600" cy="1089212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Microcontroller </a:t>
            </a:r>
            <a:r>
              <a:rPr lang="en-US" dirty="0" smtClean="0">
                <a:solidFill>
                  <a:schemeClr val="bg1"/>
                </a:solidFill>
              </a:rPr>
              <a:t>Board (PIC32)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>
            <p:custDataLst>
              <p:tags r:id="rId6"/>
            </p:custDataLst>
          </p:nvPr>
        </p:nvSpPr>
        <p:spPr>
          <a:xfrm>
            <a:off x="2176630" y="4018878"/>
            <a:ext cx="2196353" cy="1089212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Pico Projector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>
            <p:custDataLst>
              <p:tags r:id="rId7"/>
            </p:custDataLst>
          </p:nvPr>
        </p:nvSpPr>
        <p:spPr>
          <a:xfrm>
            <a:off x="649268" y="3239845"/>
            <a:ext cx="1225924" cy="1007633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USB Webcam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68"/>
          <p:cNvCxnSpPr/>
          <p:nvPr>
            <p:custDataLst>
              <p:tags r:id="rId8"/>
            </p:custDataLst>
          </p:nvPr>
        </p:nvCxnSpPr>
        <p:spPr>
          <a:xfrm flipH="1">
            <a:off x="3929230" y="2822090"/>
            <a:ext cx="1404770" cy="0"/>
          </a:xfrm>
          <a:prstGeom prst="line">
            <a:avLst/>
          </a:prstGeom>
          <a:ln w="25400">
            <a:solidFill>
              <a:srgbClr val="07B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9"/>
            </p:custDataLst>
          </p:nvPr>
        </p:nvCxnSpPr>
        <p:spPr>
          <a:xfrm flipH="1">
            <a:off x="3929230" y="3229077"/>
            <a:ext cx="1404770" cy="0"/>
          </a:xfrm>
          <a:prstGeom prst="line">
            <a:avLst/>
          </a:prstGeom>
          <a:ln w="25400">
            <a:solidFill>
              <a:srgbClr val="07B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8" idx="3"/>
          </p:cNvCxnSpPr>
          <p:nvPr>
            <p:custDataLst>
              <p:tags r:id="rId10"/>
            </p:custDataLst>
          </p:nvPr>
        </p:nvCxnSpPr>
        <p:spPr>
          <a:xfrm flipV="1">
            <a:off x="1875192" y="3743661"/>
            <a:ext cx="3458808" cy="1"/>
          </a:xfrm>
          <a:prstGeom prst="line">
            <a:avLst/>
          </a:prstGeom>
          <a:ln w="25400">
            <a:solidFill>
              <a:srgbClr val="07B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>
            <p:custDataLst>
              <p:tags r:id="rId11"/>
            </p:custDataLst>
          </p:nvPr>
        </p:nvCxnSpPr>
        <p:spPr>
          <a:xfrm>
            <a:off x="4372983" y="4289179"/>
            <a:ext cx="961017" cy="0"/>
          </a:xfrm>
          <a:prstGeom prst="line">
            <a:avLst/>
          </a:prstGeom>
          <a:ln w="25400">
            <a:solidFill>
              <a:srgbClr val="07B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>
            <p:custDataLst>
              <p:tags r:id="rId12"/>
            </p:custDataLst>
          </p:nvPr>
        </p:nvSpPr>
        <p:spPr>
          <a:xfrm>
            <a:off x="5334000" y="2697491"/>
            <a:ext cx="576430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USB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>
            <p:custDataLst>
              <p:tags r:id="rId13"/>
            </p:custDataLst>
          </p:nvPr>
        </p:nvSpPr>
        <p:spPr>
          <a:xfrm>
            <a:off x="5334000" y="3589479"/>
            <a:ext cx="576430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USB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>
            <p:custDataLst>
              <p:tags r:id="rId14"/>
            </p:custDataLst>
          </p:nvPr>
        </p:nvSpPr>
        <p:spPr>
          <a:xfrm>
            <a:off x="5319657" y="4150680"/>
            <a:ext cx="576430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USB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>
            <p:custDataLst>
              <p:tags r:id="rId15"/>
            </p:custDataLst>
          </p:nvPr>
        </p:nvSpPr>
        <p:spPr>
          <a:xfrm>
            <a:off x="5334000" y="3078488"/>
            <a:ext cx="576430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RS232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>
            <p:custDataLst>
              <p:tags r:id="rId16"/>
            </p:custDataLst>
          </p:nvPr>
        </p:nvSpPr>
        <p:spPr>
          <a:xfrm>
            <a:off x="4191000" y="2522679"/>
            <a:ext cx="914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Power only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>
            <p:custDataLst>
              <p:tags r:id="rId17"/>
            </p:custDataLst>
          </p:nvPr>
        </p:nvSpPr>
        <p:spPr>
          <a:xfrm>
            <a:off x="4343400" y="4046679"/>
            <a:ext cx="990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Power only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>
            <p:custDataLst>
              <p:tags r:id="rId18"/>
            </p:custDataLst>
          </p:nvPr>
        </p:nvSpPr>
        <p:spPr>
          <a:xfrm>
            <a:off x="4234030" y="2990626"/>
            <a:ext cx="914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Data only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>
            <p:custDataLst>
              <p:tags r:id="rId19"/>
            </p:custDataLst>
          </p:nvPr>
        </p:nvSpPr>
        <p:spPr>
          <a:xfrm>
            <a:off x="4109869" y="3497584"/>
            <a:ext cx="137653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Power + Data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>
            <p:custDataLst>
              <p:tags r:id="rId20"/>
            </p:custDataLst>
          </p:nvPr>
        </p:nvSpPr>
        <p:spPr>
          <a:xfrm>
            <a:off x="6455485" y="2593490"/>
            <a:ext cx="576430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USB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>
            <p:custDataLst>
              <p:tags r:id="rId21"/>
            </p:custDataLst>
          </p:nvPr>
        </p:nvSpPr>
        <p:spPr>
          <a:xfrm>
            <a:off x="6130738" y="1143000"/>
            <a:ext cx="1225924" cy="1007633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Flash Memory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3" name="Straight Connector 82"/>
          <p:cNvCxnSpPr/>
          <p:nvPr>
            <p:custDataLst>
              <p:tags r:id="rId22"/>
            </p:custDataLst>
          </p:nvPr>
        </p:nvCxnSpPr>
        <p:spPr>
          <a:xfrm flipV="1">
            <a:off x="6743700" y="2136290"/>
            <a:ext cx="0" cy="457200"/>
          </a:xfrm>
          <a:prstGeom prst="line">
            <a:avLst/>
          </a:prstGeom>
          <a:ln w="25400">
            <a:solidFill>
              <a:srgbClr val="07B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>
            <p:custDataLst>
              <p:tags r:id="rId23"/>
            </p:custDataLst>
          </p:nvPr>
        </p:nvSpPr>
        <p:spPr>
          <a:xfrm>
            <a:off x="5326829" y="4503879"/>
            <a:ext cx="576430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VGA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>
            <p:custDataLst>
              <p:tags r:id="rId24"/>
            </p:custDataLst>
          </p:nvPr>
        </p:nvSpPr>
        <p:spPr>
          <a:xfrm>
            <a:off x="4419600" y="4394076"/>
            <a:ext cx="914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Video Data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>
            <p:custDataLst>
              <p:tags r:id="rId25"/>
            </p:custDataLst>
          </p:nvPr>
        </p:nvSpPr>
        <p:spPr>
          <a:xfrm>
            <a:off x="6705600" y="2228189"/>
            <a:ext cx="137653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Power + Data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87" name="Straight Connector 86"/>
          <p:cNvCxnSpPr/>
          <p:nvPr>
            <p:custDataLst>
              <p:tags r:id="rId26"/>
            </p:custDataLst>
          </p:nvPr>
        </p:nvCxnSpPr>
        <p:spPr>
          <a:xfrm>
            <a:off x="4372983" y="4642378"/>
            <a:ext cx="961017" cy="0"/>
          </a:xfrm>
          <a:prstGeom prst="line">
            <a:avLst/>
          </a:prstGeom>
          <a:ln w="25400">
            <a:solidFill>
              <a:srgbClr val="07B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>
            <p:custDataLst>
              <p:tags r:id="rId27"/>
            </p:custDataLst>
          </p:nvPr>
        </p:nvSpPr>
        <p:spPr>
          <a:xfrm>
            <a:off x="5887457" y="5334891"/>
            <a:ext cx="1636283" cy="741387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5000mAh Li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 Battery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9" name="Straight Connector 88"/>
          <p:cNvCxnSpPr/>
          <p:nvPr>
            <p:custDataLst>
              <p:tags r:id="rId28"/>
            </p:custDataLst>
          </p:nvPr>
        </p:nvCxnSpPr>
        <p:spPr>
          <a:xfrm flipV="1">
            <a:off x="6706496" y="4877691"/>
            <a:ext cx="0" cy="457200"/>
          </a:xfrm>
          <a:prstGeom prst="line">
            <a:avLst/>
          </a:prstGeom>
          <a:ln w="25400">
            <a:solidFill>
              <a:srgbClr val="07B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>
            <p:custDataLst>
              <p:tags r:id="rId29"/>
            </p:custDataLst>
          </p:nvPr>
        </p:nvSpPr>
        <p:spPr>
          <a:xfrm>
            <a:off x="6668396" y="4969590"/>
            <a:ext cx="137653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Main Power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>
            <p:custDataLst>
              <p:tags r:id="rId30"/>
            </p:custDataLst>
          </p:nvPr>
        </p:nvSpPr>
        <p:spPr>
          <a:xfrm>
            <a:off x="6304201" y="4602491"/>
            <a:ext cx="821617" cy="276999"/>
          </a:xfrm>
          <a:prstGeom prst="rect">
            <a:avLst/>
          </a:prstGeom>
          <a:solidFill>
            <a:schemeClr val="tx1"/>
          </a:solidFill>
          <a:ln>
            <a:solidFill>
              <a:srgbClr val="07B6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5V DC IN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828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6400800" y="6400800"/>
            <a:ext cx="2667000" cy="3810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UI" pitchFamily="34" charset="0"/>
                <a:cs typeface="Segoe UI" pitchFamily="34" charset="0"/>
              </a:rPr>
              <a:t>ECE 477 – The Incredible HUD</a:t>
            </a:r>
            <a:endParaRPr lang="en-US" sz="1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Questions or Comments?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2362200" y="2667000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? + //</a:t>
            </a:r>
            <a:endParaRPr lang="en-US" sz="8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627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5334000" y="6324600"/>
            <a:ext cx="3733800" cy="4572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Segoe UI" pitchFamily="34" charset="0"/>
                <a:cs typeface="Segoe UI" pitchFamily="34" charset="0"/>
              </a:rPr>
              <a:t>ADITYA B.</a:t>
            </a:r>
            <a:r>
              <a:rPr lang="en-US" sz="1200" dirty="0" smtClean="0">
                <a:latin typeface="Segoe UI" pitchFamily="34" charset="0"/>
                <a:cs typeface="Segoe UI" pitchFamily="34" charset="0"/>
              </a:rPr>
              <a:t> BRANDON G. MARCELO L. NIKHIL S. </a:t>
            </a:r>
            <a:endParaRPr lang="en-US" sz="1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Segoe UI" pitchFamily="34" charset="0"/>
                <a:cs typeface="Segoe UI" pitchFamily="34" charset="0"/>
              </a:rPr>
              <a:t>UPDATED PSSCs</a:t>
            </a:r>
            <a:endParaRPr lang="en-US" sz="3200" dirty="0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33400" y="1524000"/>
            <a:ext cx="7924800" cy="4611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0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An ability to display critical system information via a heads-up-display </a:t>
            </a: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en-US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HUD)</a:t>
            </a:r>
            <a:endParaRPr lang="en-US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25425" lvl="0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An ability to measure telemetry information (speed, acceleration, temperature, humidity and GPS) and store it to flash memory. </a:t>
            </a:r>
            <a:endParaRPr lang="en-US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25425" lvl="0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An ability to maintain portability through the use of a rechargeable battery system </a:t>
            </a:r>
            <a:endParaRPr lang="en-US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25425" lvl="0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An ability to enable/disable important features within the display (full information, minimal, on/off). </a:t>
            </a:r>
            <a:endParaRPr lang="en-US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25425" lvl="0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An ability to plot recorded GPS data on a map while overlaying telemetry information on a computer. 	</a:t>
            </a:r>
            <a:endParaRPr lang="en-US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25425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6400800" y="6400800"/>
            <a:ext cx="2667000" cy="3810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UI" pitchFamily="34" charset="0"/>
                <a:cs typeface="Segoe UI" pitchFamily="34" charset="0"/>
              </a:rPr>
              <a:t>ECE 477 – The Incredible HUD</a:t>
            </a:r>
            <a:endParaRPr lang="en-US" sz="1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Segoe UI" pitchFamily="34" charset="0"/>
                <a:cs typeface="Segoe UI" pitchFamily="34" charset="0"/>
              </a:rPr>
              <a:t>MAJOR DESIGN CONSTRAINTS	</a:t>
            </a:r>
            <a:endParaRPr lang="en-US" sz="3200" dirty="0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33400" y="1219200"/>
            <a:ext cx="79248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0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Electrical specifications: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Microcontroller responsible for fusing sensor and GPS data into meaningful packets to be delivered to Intel Atom motherboard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Intel Atom board responsible for processing rear-view camera feed, generating GUI elements and outputting VGA signal to HUD</a:t>
            </a:r>
            <a:r>
              <a:rPr lang="en-US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	</a:t>
            </a:r>
            <a:endParaRPr lang="en-US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25425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Optical performance: 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Collimated light &amp; combiner glass</a:t>
            </a:r>
          </a:p>
          <a:p>
            <a:pPr marL="225425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Packaging: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Majority of components must fit onto helmet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Design must be robust enough to be water/dust/impact resistant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6400800" y="6400800"/>
            <a:ext cx="2667000" cy="3810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UI" pitchFamily="34" charset="0"/>
                <a:cs typeface="Segoe UI" pitchFamily="34" charset="0"/>
              </a:rPr>
              <a:t>ECE 477 – The Incredible HUD</a:t>
            </a:r>
            <a:endParaRPr lang="en-US" sz="1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Segoe UI" pitchFamily="34" charset="0"/>
                <a:cs typeface="Segoe UI" pitchFamily="34" charset="0"/>
              </a:rPr>
              <a:t>MAJOR DESIGN CONSTRAINTS	</a:t>
            </a:r>
            <a:endParaRPr lang="en-US" sz="3200" dirty="0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33400" y="1216617"/>
            <a:ext cx="79248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0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Electrical specifications: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Microcontroller responsible for fusing sensor and GPS data into meaningful packets to be delivered to Atom motherboard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Atom board responsible for processing rear-view camera feed, generating GUI elements and outputting VGA signal to HUD</a:t>
            </a:r>
            <a:r>
              <a:rPr lang="en-US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	</a:t>
            </a:r>
            <a:endParaRPr lang="en-US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25425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Optical performance: 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Collimated light &amp; combiner glass</a:t>
            </a:r>
          </a:p>
          <a:p>
            <a:pPr marL="225425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Packaging: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Majority of components must fit onto helmet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Design must be robust enough to be water/dust/impact resistant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234" y="1295399"/>
            <a:ext cx="7929966" cy="442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35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6400800" y="6400800"/>
            <a:ext cx="2667000" cy="3810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UI" pitchFamily="34" charset="0"/>
                <a:cs typeface="Segoe UI" pitchFamily="34" charset="0"/>
              </a:rPr>
              <a:t>ECE 477 – The Incredible HUD</a:t>
            </a:r>
            <a:endParaRPr lang="en-US" sz="1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Segoe UI" pitchFamily="34" charset="0"/>
                <a:cs typeface="Segoe UI" pitchFamily="34" charset="0"/>
              </a:rPr>
              <a:t>MAJOR DESIGN CONSTRAINTS	</a:t>
            </a:r>
            <a:endParaRPr lang="en-US" sz="3200" dirty="0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33400" y="1219200"/>
            <a:ext cx="79248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0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Electrical specifications: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Microcontroller responsible for fusing sensor and GPS data into meaningful packets to be delivered to Atom motherboard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Atom board responsible for processing rear-view camera feed, generating GUI elements and outputting VGA signal to HUD</a:t>
            </a:r>
            <a:r>
              <a:rPr lang="en-US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	</a:t>
            </a:r>
            <a:endParaRPr lang="en-US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25425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Optical performance: 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Collimated light &amp; combiner glass</a:t>
            </a:r>
          </a:p>
          <a:p>
            <a:pPr marL="225425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Packaging: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Majority of components must fit onto helmet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Design must be robust enough to be water/dust/impact resistant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346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6400800" y="6400800"/>
            <a:ext cx="2667000" cy="3810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UI" pitchFamily="34" charset="0"/>
                <a:cs typeface="Segoe UI" pitchFamily="34" charset="0"/>
              </a:rPr>
              <a:t>ECE 477 – The Incredible HUD</a:t>
            </a:r>
            <a:endParaRPr lang="en-US" sz="1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COMPUTATIONAL REQUIREMENTS</a:t>
            </a:r>
            <a:endParaRPr lang="en-US" sz="3200" dirty="0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57200" y="1219200"/>
            <a:ext cx="63246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0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Intel Atom motherboard: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Handles all video processing – rear-view camera feed control, generate VGA signal for output to projector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Will render GUI elements with telemetry information</a:t>
            </a:r>
            <a:endParaRPr lang="en-US" sz="16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25425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PIC32 microcontroller: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Sampling information from GPS module, temperature sensor &amp; accelerometer @10Hz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Process raw accelerometer data into meaningful “G-force” value, GPS data into meaningful location and heading data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Perform signal conditioning on raw GPS data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Parse and transmit aggregated sensor data to Intel Atom board in a custom packet format via RS-232 connection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Sample and process control device inputs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855" y="1600200"/>
            <a:ext cx="183691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7020855" y="2667000"/>
            <a:ext cx="1836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eBox510-820-FL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9" name="Picture 5" descr="http://www.microchip.com/stellent/images/mchpsiteimages/PIC32MX7xxBlockDiagramChip.gi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8198" y="3505200"/>
            <a:ext cx="1619573" cy="16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859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6400800" y="6400800"/>
            <a:ext cx="2667000" cy="3810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UI" pitchFamily="34" charset="0"/>
                <a:cs typeface="Segoe UI" pitchFamily="34" charset="0"/>
              </a:rPr>
              <a:t>ECE 477 – The Incredible HUD</a:t>
            </a:r>
            <a:endParaRPr lang="en-US" sz="1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ON-CHIP PERIPHERAL REQUIREMENTS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583896501"/>
              </p:ext>
            </p:extLst>
          </p:nvPr>
        </p:nvGraphicFramePr>
        <p:xfrm>
          <a:off x="609598" y="1143001"/>
          <a:ext cx="7924802" cy="508851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886203"/>
                <a:gridCol w="2286001"/>
                <a:gridCol w="1752598"/>
              </a:tblGrid>
              <a:tr h="4989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Peripheral(s)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Number of channels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Thermometer (</a:t>
                      </a:r>
                      <a:r>
                        <a:rPr lang="en-US" sz="1200" b="0" i="1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TI TMP102</a:t>
                      </a:r>
                      <a:r>
                        <a:rPr lang="en-US" sz="1200" b="0" i="1" baseline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Breakout</a:t>
                      </a:r>
                      <a:r>
                        <a:rPr lang="en-US" sz="1200" b="0" baseline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)</a:t>
                      </a:r>
                      <a:endParaRPr lang="en-US" sz="1200" b="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ATD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Accelerometer (</a:t>
                      </a:r>
                      <a:r>
                        <a:rPr lang="en-US" sz="1200" b="0" i="1" dirty="0" err="1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Freescale</a:t>
                      </a:r>
                      <a:r>
                        <a:rPr lang="en-US" sz="1200" b="0" i="1" baseline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200" b="0" i="1" kern="1200" dirty="0" smtClean="0">
                          <a:solidFill>
                            <a:schemeClr val="dk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MMA7361 Breakout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ATD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GPS</a:t>
                      </a:r>
                      <a:r>
                        <a:rPr lang="en-US" sz="1200" b="0" baseline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Module (</a:t>
                      </a:r>
                      <a:r>
                        <a:rPr lang="en-US" sz="1200" b="0" i="1" baseline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Trimble Copernicus 12-Channel Module</a:t>
                      </a:r>
                      <a:r>
                        <a:rPr lang="en-US" sz="1200" b="0" baseline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)</a:t>
                      </a:r>
                      <a:endParaRPr lang="en-US" sz="1200" b="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SCI</a:t>
                      </a:r>
                      <a:endParaRPr lang="en-US" sz="1200" b="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</a:t>
                      </a:r>
                      <a:endParaRPr lang="en-US" sz="1200" b="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Microcontroller</a:t>
                      </a: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sym typeface="Wingdings"/>
                        </a:rPr>
                        <a:t></a:t>
                      </a: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Atom board connection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RS-232 or USB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1/1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Rotary encoder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GPIO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Select/Back buttons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GPIO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Rear-view </a:t>
                      </a:r>
                      <a:r>
                        <a:rPr lang="en-US" sz="1200" b="0" dirty="0" err="1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insta</a:t>
                      </a:r>
                      <a:r>
                        <a:rPr lang="en-US" sz="1200" b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-select/Kill-switch buttons</a:t>
                      </a:r>
                      <a:endParaRPr lang="en-US" sz="1200" b="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GPIO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9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Data collection algorithms &amp; rotary encoder input decoding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Audio feedback to helmet (tentative)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PWM/ Atom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1/1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4027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6400800" y="6400800"/>
            <a:ext cx="2667000" cy="3810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UI" pitchFamily="34" charset="0"/>
                <a:cs typeface="Segoe UI" pitchFamily="34" charset="0"/>
              </a:rPr>
              <a:t>ECE 477 – The Incredible HUD</a:t>
            </a:r>
            <a:endParaRPr lang="en-US" sz="1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POWER CONSTRAINTS</a:t>
            </a:r>
            <a:endParaRPr lang="en-US" sz="3200" dirty="0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304800" y="1219199"/>
            <a:ext cx="678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0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Intel Atom motherboard (Board = 5V, Die = 1.1V)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Supports advance power saving features such as </a:t>
            </a:r>
            <a:r>
              <a:rPr lang="en-US" sz="160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SpeedStep</a:t>
            </a:r>
            <a:endParaRPr lang="en-US" sz="16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Consumes approximately 2W, current draw of processor expected to be ~1.8A</a:t>
            </a:r>
          </a:p>
          <a:p>
            <a:pPr marL="225425" lvl="0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PIC32 microcontroller &amp; sensors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All components function in the 2.7~3.3V range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Collectively expected to draw &lt;50mA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GPS module is comparatively power hungry, with 35mA continuous current draw when tracking</a:t>
            </a:r>
          </a:p>
          <a:p>
            <a:pPr marL="225425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Total current consumption ≈1.9A 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Desired runtime ≥</a:t>
            </a: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2.5hrs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Battery capacity requirement ≥ 4800mAh</a:t>
            </a:r>
            <a:endParaRPr lang="en-US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476402"/>
            <a:ext cx="2465763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307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6400800" y="6400800"/>
            <a:ext cx="2667000" cy="3810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UI" pitchFamily="34" charset="0"/>
                <a:cs typeface="Segoe UI" pitchFamily="34" charset="0"/>
              </a:rPr>
              <a:t>ECE 477 – The Incredible HUD</a:t>
            </a:r>
            <a:endParaRPr lang="en-US" sz="1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PACKAGING CONSTRAINTS</a:t>
            </a:r>
            <a:endParaRPr lang="en-US" sz="3200" dirty="0"/>
          </a:p>
        </p:txBody>
      </p:sp>
      <p:grpSp>
        <p:nvGrpSpPr>
          <p:cNvPr id="35" name="Group 34"/>
          <p:cNvGrpSpPr/>
          <p:nvPr>
            <p:custDataLst>
              <p:tags r:id="rId4"/>
            </p:custDataLst>
          </p:nvPr>
        </p:nvGrpSpPr>
        <p:grpSpPr>
          <a:xfrm>
            <a:off x="5181600" y="1524000"/>
            <a:ext cx="3778354" cy="3783228"/>
            <a:chOff x="4138263" y="1245972"/>
            <a:chExt cx="4472337" cy="4419601"/>
          </a:xfrm>
        </p:grpSpPr>
        <p:pic>
          <p:nvPicPr>
            <p:cNvPr id="5123" name="Picture 3" descr="C:\Users\Aditya\Documents\Senior Design\Screenshot_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263" y="1245972"/>
              <a:ext cx="4419600" cy="44196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sp>
          <p:nvSpPr>
            <p:cNvPr id="2" name="Rectangle 1"/>
            <p:cNvSpPr/>
            <p:nvPr/>
          </p:nvSpPr>
          <p:spPr>
            <a:xfrm rot="19861957">
              <a:off x="5098772" y="2641340"/>
              <a:ext cx="914400" cy="1797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projector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 rot="20888435">
              <a:off x="7711520" y="2362199"/>
              <a:ext cx="2286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9" idx="2"/>
              <a:endCxn id="3" idx="3"/>
            </p:cNvCxnSpPr>
            <p:nvPr/>
          </p:nvCxnSpPr>
          <p:spPr>
            <a:xfrm flipH="1">
              <a:off x="7937680" y="2209800"/>
              <a:ext cx="280530" cy="5861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7825820" y="1981200"/>
              <a:ext cx="784780" cy="2286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Atom box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76800" y="2895600"/>
              <a:ext cx="235636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02228" y="2133600"/>
              <a:ext cx="784780" cy="2286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Optics</a:t>
              </a:r>
            </a:p>
          </p:txBody>
        </p:sp>
        <p:cxnSp>
          <p:nvCxnSpPr>
            <p:cNvPr id="18" name="Straight Arrow Connector 17"/>
            <p:cNvCxnSpPr>
              <a:stCxn id="20" idx="2"/>
              <a:endCxn id="14" idx="0"/>
            </p:cNvCxnSpPr>
            <p:nvPr/>
          </p:nvCxnSpPr>
          <p:spPr>
            <a:xfrm>
              <a:off x="4994618" y="23622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 rot="20071310">
              <a:off x="5497977" y="3236032"/>
              <a:ext cx="45719" cy="90067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6" idx="0"/>
              <a:endCxn id="19" idx="1"/>
            </p:cNvCxnSpPr>
            <p:nvPr/>
          </p:nvCxnSpPr>
          <p:spPr>
            <a:xfrm flipV="1">
              <a:off x="5486400" y="3696200"/>
              <a:ext cx="13800" cy="99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457700" y="4686300"/>
              <a:ext cx="2057400" cy="1905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Visor + Combiner glass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781800" y="2362200"/>
              <a:ext cx="457200" cy="4337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34" idx="2"/>
            </p:cNvCxnSpPr>
            <p:nvPr/>
          </p:nvCxnSpPr>
          <p:spPr>
            <a:xfrm flipH="1">
              <a:off x="7010400" y="1912748"/>
              <a:ext cx="451505" cy="4357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705599" y="1602042"/>
              <a:ext cx="1512610" cy="31070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Embedded sensors</a:t>
              </a:r>
            </a:p>
          </p:txBody>
        </p:sp>
      </p:grpSp>
      <p:sp>
        <p:nvSpPr>
          <p:cNvPr id="39" name="TextBox 38"/>
          <p:cNvSpPr txBox="1"/>
          <p:nvPr>
            <p:custDataLst>
              <p:tags r:id="rId5"/>
            </p:custDataLst>
          </p:nvPr>
        </p:nvSpPr>
        <p:spPr>
          <a:xfrm>
            <a:off x="304800" y="1219199"/>
            <a:ext cx="49213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0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Contain as much of the hardware as possible on the helmet itself</a:t>
            </a:r>
          </a:p>
          <a:p>
            <a:pPr marL="225425" lvl="0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Allow for sufficient heat dissipation by the projector,  Atom processor,  and GPS mod. </a:t>
            </a:r>
          </a:p>
          <a:p>
            <a:pPr marL="225425" lvl="0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Optimize device for hostile and extreme environments by ‘ruggedizing’ it. </a:t>
            </a:r>
          </a:p>
          <a:p>
            <a:pPr marL="682625" lvl="1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Water, dust and impact-resistant</a:t>
            </a:r>
          </a:p>
          <a:p>
            <a:pPr marL="225425" indent="-225425">
              <a:lnSpc>
                <a:spcPct val="150000"/>
              </a:lnSpc>
              <a:buClr>
                <a:srgbClr val="07B6F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Battery may have to be relocated off-helmet due to size required – possibly integrated into a neck-brace or backpack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22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VUxHNMu0iWbiQKQl9m5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VCihlAcRfbcO5EianyuJ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2o0gfe0Ej9dStOUN6okY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5oC2H7wqyViV6rIpTqVA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HCAPLwXBT8U1yamKSf9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2s8EJx5d2SMjjDEpf7ly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KyNlDKDsJ4lt7A7G7NqvF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1efRI6sZ1y3ghTki6MsLj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l74edq0tm8yZba6KNPKRB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Pb3wI7kU2DFxz6L2wZJ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QiemPHE3ULeNpGEzKRH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DCmLblJVLzKDqlLimiDg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nOjk6liplUPAOUhmaYv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iLH5nXfRl9odFRAElU7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9YkTgnz4n2UJ30tfmYvI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275rMEhlRzHPCIKuGSi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jVNAa6y9Dt3FWcNPBUN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zrugkmAg6JHv3uXsT6p5z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2enKvShDp8IGOaDcubNI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LWMxGRhntJbYTzcpAGS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VXgoDcoqCesoPsqYXbpl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uPh3Z4A6PU9QZw93FSX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A37LrCusE2gZLzm9pl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na3QGzcBqKcrVs1f5wW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m7gxi8C5QZYOyDJX6DS5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GCrsO8Kt4OtLfdVeDXCm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6z0KzGwtBOn66nujZOmIb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wZj8daI4vgdz2rHere0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E8PqUE9gE477uKgyiiTK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SNsSizUubwsqlbjMg4Vf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iG6BNlVEsvWq4m0M4rE0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sVXWYTVHyfeOf2Y1lAl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E4p4ew2OOCeJlwVlA1z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bwWhNeIlTsgQgSwUEoF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g3tf5ckKmyHXr9gfFJcK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zvGr6ZZkApDqSS8XIN6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weWkIVZMct7yPzrHlhac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tug2PGmaOdMzXqAm7Ilz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dQ0DLHGRDXTN2bb3ajX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DiVHmmFn78UDhp1cUFuX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Gaooa3y2CrfMcHI3kjbf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SoUL2YphWEROCLjYbCP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ovdkuQlaLjZVhZuo1ADk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Vn5WKm7zqLep0pyHtyW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PHtjtNAfsbXMzPfx6Z2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onZOlUSZdHztU0nrt0gF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GRY4Qk64oJInyotqSkZ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3rdPIsWsXJFEB0BkoWf9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4bhR4F6IdIVDqLf8R9B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JXnR5toJ1Vgc9ErBSMQ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Gnbz9OoZLle1rjtcACkt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ndBAGfhPAYAOh0Gvkzk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UY7c78GceGYeGZYXy78I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rD2tw4iK8FQsftoz7AD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AB0IxLscjc8IGz4F97W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PxIuax17jpXP2rsOxwh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JY1SZQQdz5pbF6ghQpS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kwNPvsrvplL1LtZ3BUac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KQwCclApESdcdbGl2zG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40GZOtVmM9KBMWiSf5V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OzgNmgSBw5I8MwWdw6uh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4sBpK3ajBSZVbc6I17Fu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SEaLV1yOwoLJ7EnCdIhU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cAjPvvZONWrNJLAhei2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psZ4EurLTHr8rzs5w2PH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R8ymXjzqr1VAaRFtCZEGj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ijVC2WtZR9gGaQQrRun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oXegSdfbuPGJD1MtU28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JmAj0O8LZeLUAaF81sviU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SKoBf5bkkzNyXki17ldS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uLAGaiP2RJ8T4HzCcSGOT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NBHNJroWHXmnZNV5Nmi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FTDJpUsw323qN4su6BsM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HjzOhNTrBXu8WOaZ2tt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ky0RCifH03dJbj9ADFDB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VF7Ej6yYig1nZ0OpaAc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UcCRQrQOxiTeDkJYZ98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INj8Mdu2px8uKU1sg78u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3IkgbcaRN0jJz3DJXDX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uLntGcB2LUGXuPxHFCkv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58AOWwT1TgeYjyKixhq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OMpcUyrw9dQ8FfSRf59J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IvvYWm424vzRkNoKBlz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18aSvqG1le2co4TGVB4r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zOV5svtN9DjHnl6rWo1J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EVJu3GKvWZTMB4AkdwS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4mwkP9835o419ZlXrM3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NBK1RBavQQE4QmYIQAnT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HzUBZg45mdSLyUAOiwS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vVteumvPelSUTvVB230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n48YZIWthNqjTb6fCUq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c5N382hQ0iWtcPs1hl8S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lf1pH2UYaMKWS2aVAUc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mqYgNAC5CBu7Ky2IkeW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9JfXpQmLeGvheSBqqfjl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8rKiCSRzXuLYdGIjnKgjo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QwFriTYDF3ZAOc7etUEJ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vfFUH7Sz5LLesTLWqzGY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iwxqln6nQHb3nNLlYFdL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Ud5U6fvMpJbXlg0wAM64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GqTrJQa4v2KRtdoNWHNmX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mljli3kYKaplsPM0C3i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3vyvWTYTRMuBZJzNUdJ4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Jt5ccIPyhgDHCAoba6n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RF97OmATmYxPuzNLwkLJ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3qiwO5mdg5Us2LzImHU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WoUd8Wh1b2FJBJPhxvx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V1x1cOX3O9KatTCAXpV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NiaPS5apBdautSF6Kt4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ZrgVEXy7esy3eeRmVSTp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ZZqKUQFsaLDgjIzWqcR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pDrfnxceOZsrgvT2Hs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qYV8NYrGy3xh307tBhVY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gRhirwa91ep9ZEv6AzK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NqJ33RAIGxq0b4CAAMbK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U9cvMy6aQjfAH3RuxVvp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jRU0sXuHleZzkW76VKC2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6UoWse51P1QUBhhujACtu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0n7JoCaTnaVL0BwvgBkp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pkPOqq1qnT1EnzkuHpE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GwhSN4lRaFhgXMTAbKS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1JleWaLUUKQhGEjxxCW4v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n7CxA6eUfwWEMVERTAX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Zh8A3E7VShinY6jCaOG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JZwBSL2tytqW7lp03AM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F88gXXcYvBI4GFt9EXXy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lpWxxgp9y4Rex83rLlS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X1ZYdaK63f75D7EkeM4p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5SNgWBOqsfVwsUyy3eo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7svWMq76jkTBW7aXe8i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97FJMFIP0tltKlLZPnj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DRYqo60f9oOgioh2Esnu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ftmObejUjrWytOLlhCO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Eu3nIMIRYqhcBu4zUMVf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jJUshjaKFy7iOSLOvxb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hhdghHI2P3ShajtfvpG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5gBpjzzwBArZSLBUMUCwH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4iGcN5go3CUOsCf02t2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3qwHslf2LLfKxcVA5UCM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mmRQ0vnda810R9ulK0mi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3UqkpXyqPh4bakAufwox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Bwb3qAyRM4HnHiWpF5pEK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WGZaKfLPTjBsoegZm0y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Nt1D5zrYTjiMenrqNC1f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35Qyap52EcewASw87abnU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9B0TyWcW2XyJnb4UamV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3fEvViGrPRTDNGXavx6r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i6oW7r7eM6kzRwRDnCs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188W2g11Ybb5lloCEwu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5zv7JEOPNQRGCmMlDaO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sCABP7UrVLZtn2zrVxmd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eFI2QjSkofJDWUvTxTo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knyiD7yb1pkUOaRPVUWVU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fpz1SEayQ9oP2PxYbk3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7uRHg1YsxqcTh1LleIG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YXIwqH1rYWoQh49an8z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hq5gKpBf60HmdJdx93if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D9xvcQ5lt54dwTYKAhr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h5NUSeS2l2S3rjiVDr4um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urJHb3kyzWh0kzYVuam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L3yfbDxiWwvnE6MvE10U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yidhqEn0ni7T57cnn9zMi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8WvzoLFMgJONbGG9WSH1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uXVS8YwkDyND72GMSRvF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Atq6mI9jTf8b1BtTwOKp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rW8CnLSDFyUSN3tYXR6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n3y6f5OaLkYNnrs2COaj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uW04jZkHVmvl6nxfs4uI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cee1qtbVfRyPyC5bLPP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xbJnVgfTf8O01A2fcfb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h1l5vmm5PW4HKMQhyQvZ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fkD5lMG8F55e5Llh1ZfuF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MgOU9hiETqozXcFlYPz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LRSjktgZypvDf5gAc4M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iaODCdSGqWBavX2PWPnU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kbfpjUaCUcGOcCuw2YcvZ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4jWA4nCunRz7yHuHR37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15zjxm8XM9Lk6vG29u3V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AopllfXkMZZvhR0LPgm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dBZ0PUCP3ZhubTc1SZ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wqdyIKanpECcgI9QWL5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kAdP1oENy8Fa2bJle8q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v0mORDetqB3zT1MbNvY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OEIh8GVSR8JNZrPVsMX3b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Bj9ItGER2cBo4cscw1y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47siIz3kUb8rEo3F99yPz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XuWzIBZWsp9xcGpL6Ax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xgzJNvWgh9sRnBH2LuH2k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XqNpwnR0f8ufvNLZkJV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2uRQZJore2sRuxwLj4B5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13WbC06gNcLNVVWyxEty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 sz="105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949</Words>
  <Application>Microsoft Office PowerPoint</Application>
  <PresentationFormat>On-screen Show (4:3)</PresentationFormat>
  <Paragraphs>199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477GRP3</dc:creator>
  <cp:lastModifiedBy>Aditya</cp:lastModifiedBy>
  <cp:revision>24</cp:revision>
  <dcterms:created xsi:type="dcterms:W3CDTF">2011-09-13T21:33:31Z</dcterms:created>
  <dcterms:modified xsi:type="dcterms:W3CDTF">2011-09-14T17:35:37Z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1eyTWZU_xDRVgRBaN7B4qtewXQGqhooSNnOjNbjaBskg</vt:lpwstr>
  </property>
  <property fmtid="{D5CDD505-2E9C-101B-9397-08002B2CF9AE}" pid="4" name="Google.Documents.RevisionId">
    <vt:lpwstr>12301296868897720430</vt:lpwstr>
  </property>
  <property fmtid="{D5CDD505-2E9C-101B-9397-08002B2CF9AE}" pid="5" name="Google.Documents.PluginVersion">
    <vt:lpwstr>2.0.2154.5604</vt:lpwstr>
  </property>
  <property fmtid="{D5CDD505-2E9C-101B-9397-08002B2CF9AE}" pid="6" name="Google.Documents.MergeIncapabilityFlags">
    <vt:i4>0</vt:i4>
  </property>
</Properties>
</file>