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9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CB4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10/1/2008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09600" y="3352800"/>
            <a:ext cx="8077200" cy="1974059"/>
          </a:xfrm>
        </p:spPr>
        <p:txBody>
          <a:bodyPr/>
          <a:lstStyle>
            <a:extLst/>
          </a:lstStyle>
          <a:p>
            <a:r>
              <a:rPr smtClean="0"/>
              <a:t>Instrumented Football Helmet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Packaging Specifications and Design</a:t>
            </a:r>
            <a:endParaRPr lang="en-US" dirty="0"/>
          </a:p>
        </p:txBody>
      </p:sp>
      <p:pic>
        <p:nvPicPr>
          <p:cNvPr id="1030" name="Picture 6" descr="C:\Users\Adam\Pictures\aahelm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990600"/>
            <a:ext cx="4619625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52800"/>
            <a:ext cx="7772400" cy="1974059"/>
          </a:xfrm>
        </p:spPr>
        <p:txBody>
          <a:bodyPr/>
          <a:lstStyle/>
          <a:p>
            <a:r>
              <a:rPr smtClean="0"/>
              <a:t>Introduction:  </a:t>
            </a:r>
            <a:r>
              <a:rPr sz="3200" smtClean="0"/>
              <a:t>An update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838200"/>
            <a:ext cx="7772400" cy="2667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More accelerometers</a:t>
            </a:r>
            <a:r>
              <a:rPr lang="en-US" dirty="0" smtClean="0"/>
              <a:t>… it takes 3 points to form a plane, so we should use (at least) three accelerometers to accurately measure acceleration and rotation.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New </a:t>
            </a:r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microcontroller</a:t>
            </a:r>
            <a:r>
              <a:rPr lang="en-US" dirty="0" smtClean="0"/>
              <a:t>… PIC18F45K20 gives us more program memory, 14 ATD channels, and great power management features while only consuming </a:t>
            </a:r>
            <a:r>
              <a:rPr lang="en-US" dirty="0" smtClean="0"/>
              <a:t>around 20 </a:t>
            </a:r>
            <a:r>
              <a:rPr lang="en-US" dirty="0" smtClean="0"/>
              <a:t>µA of current.</a:t>
            </a:r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5334000"/>
            <a:ext cx="7772400" cy="1295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Just a few changes 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09600" y="3352800"/>
            <a:ext cx="8077200" cy="1974059"/>
          </a:xfrm>
        </p:spPr>
        <p:txBody>
          <a:bodyPr/>
          <a:lstStyle>
            <a:extLst/>
          </a:lstStyle>
          <a:p>
            <a:r>
              <a:rPr smtClean="0"/>
              <a:t>Introduction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685800" y="5334000"/>
            <a:ext cx="7772400" cy="1219200"/>
          </a:xfrm>
        </p:spPr>
        <p:txBody>
          <a:bodyPr>
            <a:normAutofit fontScale="92500" lnSpcReduction="10000"/>
          </a:bodyPr>
          <a:lstStyle>
            <a:extLst/>
          </a:lstStyle>
          <a:p>
            <a:r>
              <a:rPr lang="en-US" dirty="0" smtClean="0"/>
              <a:t>Will need to fit a microcontroller, 3 accelerometers, wireless adapter, antenna, memory card reader, batteries, charge management, and wires into a small, enclosed space that must be durable enough to survive </a:t>
            </a:r>
            <a:r>
              <a:rPr lang="en-US" dirty="0" smtClean="0"/>
              <a:t>35 </a:t>
            </a:r>
            <a:r>
              <a:rPr lang="en-US" dirty="0" smtClean="0"/>
              <a:t>mph car wrecks…repeatedly.</a:t>
            </a:r>
            <a:endParaRPr lang="en-US" dirty="0"/>
          </a:p>
        </p:txBody>
      </p:sp>
      <p:pic>
        <p:nvPicPr>
          <p:cNvPr id="1030" name="Picture 6" descr="C:\Users\Adam\Pictures\aahelm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4619625" cy="3076575"/>
          </a:xfrm>
          <a:prstGeom prst="rect">
            <a:avLst/>
          </a:prstGeom>
          <a:noFill/>
        </p:spPr>
      </p:pic>
      <p:sp>
        <p:nvSpPr>
          <p:cNvPr id="7" name="Rectangle 4"/>
          <p:cNvSpPr txBox="1">
            <a:spLocks/>
          </p:cNvSpPr>
          <p:nvPr/>
        </p:nvSpPr>
        <p:spPr>
          <a:xfrm>
            <a:off x="4953000" y="762000"/>
            <a:ext cx="3657600" cy="3657600"/>
          </a:xfrm>
          <a:prstGeom prst="rect">
            <a:avLst/>
          </a:prstGeom>
        </p:spPr>
        <p:txBody>
          <a:bodyPr vert="horz" anchor="t">
            <a:normAutofit/>
          </a:bodyPr>
          <a:lstStyle>
            <a:extLst/>
          </a:lstStyle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MUST BE….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Lightweight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Small (flexible?)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Thermal Restrictions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Hidden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</a:rPr>
              <a:t>Sturdy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7772400" cy="907259"/>
          </a:xfrm>
        </p:spPr>
        <p:txBody>
          <a:bodyPr/>
          <a:lstStyle/>
          <a:p>
            <a:r>
              <a:rPr smtClean="0">
                <a:effectLst>
                  <a:reflection blurRad="6350" stA="55000" endA="300" endPos="45500" dir="5400000" sy="-100000" algn="bl" rotWithShape="0"/>
                </a:effectLst>
              </a:rPr>
              <a:t>Product #1: </a:t>
            </a:r>
            <a:r>
              <a:rPr sz="2800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Riddell Revolution IQ HITS</a:t>
            </a:r>
            <a:r>
              <a:rPr 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™</a:t>
            </a:r>
            <a:endParaRPr lang="en-US" sz="2800" dirty="0"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334000"/>
            <a:ext cx="3886200" cy="121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Positive Aspects: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visible antenna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exposed circuitry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Adds negligible weight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"/>
            <a:ext cx="428625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4800600" y="5334000"/>
            <a:ext cx="3886200" cy="1219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Aspects: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 (it shouldn’t look or feel 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from a normal football helmet)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3048000" cy="40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362200"/>
            <a:ext cx="20955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7772400" cy="907259"/>
          </a:xfrm>
        </p:spPr>
        <p:txBody>
          <a:bodyPr/>
          <a:lstStyle/>
          <a:p>
            <a:r>
              <a:rPr smtClean="0">
                <a:effectLst>
                  <a:reflection blurRad="6350" stA="55000" endA="300" endPos="45500" dir="5400000" sy="-100000" algn="bl" rotWithShape="0"/>
                </a:effectLst>
              </a:rPr>
              <a:t>Product #</a:t>
            </a:r>
            <a:r>
              <a:rPr smtClean="0">
                <a:effectLst>
                  <a:reflection blurRad="6350" stA="55000" endA="300" endPos="45500" dir="5400000" sy="-100000" algn="bl" rotWithShape="0"/>
                </a:effectLst>
              </a:rPr>
              <a:t>1: </a:t>
            </a:r>
            <a:r>
              <a:rPr sz="2800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Riddell Revolution IQ HITS</a:t>
            </a:r>
            <a:r>
              <a:rPr lang="en-US" sz="2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™</a:t>
            </a:r>
            <a:endParaRPr lang="en-US" sz="2800" dirty="0"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5334000"/>
            <a:ext cx="7391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Ideas gained from this product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09600" y="838200"/>
            <a:ext cx="3657600" cy="1676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Ideas Gained: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Multiple PCBs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Placement of antenna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09600" y="2514600"/>
            <a:ext cx="3657600" cy="1981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Unique to Us: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Memory Card Reader</a:t>
            </a:r>
          </a:p>
        </p:txBody>
      </p:sp>
      <p:pic>
        <p:nvPicPr>
          <p:cNvPr id="3074" name="Picture 2" descr="C:\Users\Adam\Documents\ECE 477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57200"/>
            <a:ext cx="3176588" cy="3861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62400"/>
            <a:ext cx="7772400" cy="1364459"/>
          </a:xfrm>
        </p:spPr>
        <p:txBody>
          <a:bodyPr/>
          <a:lstStyle/>
          <a:p>
            <a:pPr lvl="0"/>
            <a:r>
              <a:rPr smtClean="0"/>
              <a:t>Product #2:</a:t>
            </a:r>
            <a:r>
              <a:rPr sz="3600" smtClean="0"/>
              <a:t> </a:t>
            </a:r>
            <a:r>
              <a:rPr sz="3600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BMW M5</a:t>
            </a:r>
            <a:endParaRPr lang="en-US" sz="3600" dirty="0"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0"/>
            <a:ext cx="3733800" cy="1052512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Positive Aspects: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Seamlessly integrated</a:t>
            </a:r>
          </a:p>
          <a:p>
            <a:pPr lvl="0">
              <a:buFont typeface="Arial" pitchFamily="34" charset="0"/>
              <a:buChar char="•"/>
            </a:pPr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457700" cy="2657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762000" y="381000"/>
            <a:ext cx="7772400" cy="83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Accelerometers and sensors measure tilt, acceleration, and vibrations. They influence traction control, airbag deployment, and navigation systems.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876800" y="5334000"/>
            <a:ext cx="3733800" cy="10525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Aspects: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Affects/Hinders Performance</a:t>
            </a:r>
          </a:p>
          <a:p>
            <a:pPr marL="374904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9600"/>
            <a:ext cx="7772400" cy="907259"/>
          </a:xfrm>
        </p:spPr>
        <p:txBody>
          <a:bodyPr/>
          <a:lstStyle/>
          <a:p>
            <a:r>
              <a:rPr smtClean="0"/>
              <a:t>Packaging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0"/>
            <a:ext cx="7772400" cy="1052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– Micro Controller		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</a:t>
            </a:r>
            <a:r>
              <a:rPr lang="en-US" dirty="0" smtClean="0"/>
              <a:t>Accelerometer Cluster</a:t>
            </a:r>
            <a:endParaRPr lang="en-US" dirty="0" smtClean="0"/>
          </a:p>
          <a:p>
            <a:r>
              <a:rPr lang="en-US" dirty="0" smtClean="0">
                <a:solidFill>
                  <a:srgbClr val="D04CB4"/>
                </a:solidFill>
              </a:rPr>
              <a:t>Pink </a:t>
            </a:r>
            <a:r>
              <a:rPr lang="en-US" dirty="0" smtClean="0"/>
              <a:t>– Batteries and Power		</a:t>
            </a:r>
            <a:r>
              <a:rPr lang="en-US" dirty="0" smtClean="0">
                <a:solidFill>
                  <a:schemeClr val="accent4"/>
                </a:solidFill>
              </a:rPr>
              <a:t>Brown</a:t>
            </a:r>
            <a:r>
              <a:rPr lang="en-US" dirty="0" smtClean="0"/>
              <a:t> – Memory Card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– </a:t>
            </a:r>
            <a:r>
              <a:rPr lang="en-US" dirty="0" smtClean="0"/>
              <a:t> Wi-Fi </a:t>
            </a:r>
            <a:r>
              <a:rPr lang="en-US" dirty="0" smtClean="0"/>
              <a:t>and antenna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14400"/>
            <a:ext cx="4514850" cy="2714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245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IntroducingPowerPoint2007</vt:lpstr>
      <vt:lpstr>Instrumented Football Helmet</vt:lpstr>
      <vt:lpstr>Introduction:  An update</vt:lpstr>
      <vt:lpstr>Introduction…</vt:lpstr>
      <vt:lpstr>Product #1: Riddell Revolution IQ HITS™</vt:lpstr>
      <vt:lpstr>Product #1: Riddell Revolution IQ HITS™</vt:lpstr>
      <vt:lpstr>Product #2: BMW M5</vt:lpstr>
      <vt:lpstr>Packaging layout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2008-09-29T21:23:25Z</dcterms:created>
  <dcterms:modified xsi:type="dcterms:W3CDTF">2008-10-01T20:04:12Z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