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230" y="-84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C5B9-EEAC-4BCB-984D-F47485C9E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53CD4-0B9A-4562-AD69-349C6F3AB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E5668-103F-4838-B0A7-AF1EDC6D4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2429E-3727-417A-92AF-B521E72D9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F099C-8E70-42DE-9A41-71022AE47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2C42E-D437-4E6C-B8CF-F8B025BA2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C9363-71EA-4E12-AD64-A78D286C2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D180C-23D5-40B1-A464-D7C08D7A8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D3DDA-7236-4F5B-8033-D401EE7B1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8342D-D9CC-444B-BA7A-B5034CCDF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F714-5C06-4AA4-89F9-4F352D0AE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879475"/>
            <a:ext cx="29625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493" tIns="156746" rIns="313493" bIns="1567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5121275"/>
            <a:ext cx="29625925" cy="144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493" tIns="156746" rIns="313493" bIns="15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19985038"/>
            <a:ext cx="7680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493" tIns="156746" rIns="313493" bIns="156746" numCol="1" anchor="t" anchorCtr="0" compatLnSpc="1">
            <a:prstTxWarp prst="textNoShape">
              <a:avLst/>
            </a:prstTxWarp>
          </a:bodyPr>
          <a:lstStyle>
            <a:lvl1pPr algn="l" defTabSz="3135313">
              <a:spcBef>
                <a:spcPct val="0"/>
              </a:spcBef>
              <a:defRPr sz="48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19985038"/>
            <a:ext cx="10423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493" tIns="156746" rIns="313493" bIns="156746" numCol="1" anchor="t" anchorCtr="0" compatLnSpc="1">
            <a:prstTxWarp prst="textNoShape">
              <a:avLst/>
            </a:prstTxWarp>
          </a:bodyPr>
          <a:lstStyle>
            <a:lvl1pPr defTabSz="3135313">
              <a:spcBef>
                <a:spcPct val="0"/>
              </a:spcBef>
              <a:defRPr sz="48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19985038"/>
            <a:ext cx="7680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493" tIns="156746" rIns="313493" bIns="156746" numCol="1" anchor="t" anchorCtr="0" compatLnSpc="1">
            <a:prstTxWarp prst="textNoShape">
              <a:avLst/>
            </a:prstTxWarp>
          </a:bodyPr>
          <a:lstStyle>
            <a:lvl1pPr algn="r" defTabSz="3135313">
              <a:spcBef>
                <a:spcPct val="0"/>
              </a:spcBef>
              <a:defRPr sz="4800" b="0"/>
            </a:lvl1pPr>
          </a:lstStyle>
          <a:p>
            <a:fld id="{7B969FED-74F4-49F1-873D-EA11EF76F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2pPr>
      <a:lvl3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3pPr>
      <a:lvl4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4pPr>
      <a:lvl5pPr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176338" indent="-1176338" algn="l" defTabSz="3135313" rtl="0" fontAlgn="base">
        <a:spcBef>
          <a:spcPct val="20000"/>
        </a:spcBef>
        <a:spcAft>
          <a:spcPct val="0"/>
        </a:spcAft>
        <a:buChar char="•"/>
        <a:defRPr sz="111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81075" algn="l" defTabSz="3135313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cs typeface="+mn-cs"/>
        </a:defRPr>
      </a:lvl2pPr>
      <a:lvl3pPr marL="3919538" indent="-784225" algn="l" defTabSz="3135313" rtl="0" fontAlgn="base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cs typeface="+mn-cs"/>
        </a:defRPr>
      </a:lvl3pPr>
      <a:lvl4pPr marL="5486400" indent="-784225" algn="l" defTabSz="3135313" rtl="0" fontAlgn="base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cs typeface="+mn-cs"/>
        </a:defRPr>
      </a:lvl4pPr>
      <a:lvl5pPr marL="70532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868400"/>
            <a:ext cx="5105400" cy="7050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:\Users\Adam\Desktop\SeniorDesignConv\IMG_0012_RJ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1200" y="3962400"/>
            <a:ext cx="13487400" cy="899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29184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50" tIns="48125" rIns="96250" bIns="48125">
            <a:spAutoFit/>
          </a:bodyPr>
          <a:lstStyle/>
          <a:p>
            <a:pPr defTabSz="3135313"/>
            <a:r>
              <a:rPr lang="en-US" sz="4600" dirty="0"/>
              <a:t>ECE 477 Digital Systems Senior Design Project </a:t>
            </a:r>
            <a:r>
              <a:rPr lang="en-US" sz="4600" dirty="0">
                <a:sym typeface="Symbol" pitchFamily="18" charset="2"/>
              </a:rPr>
              <a:t></a:t>
            </a:r>
            <a:r>
              <a:rPr lang="en-US" sz="4600" dirty="0"/>
              <a:t> Fall 2008</a:t>
            </a:r>
          </a:p>
          <a:p>
            <a:pPr defTabSz="3135313"/>
            <a:r>
              <a:rPr lang="en-US" sz="4600" dirty="0" smtClean="0"/>
              <a:t>Purdue’s - </a:t>
            </a:r>
            <a:r>
              <a:rPr lang="en-US" sz="4600" dirty="0" smtClean="0"/>
              <a:t>Instrumented Football Helmet</a:t>
            </a:r>
            <a:endParaRPr lang="en-US" sz="4600" dirty="0"/>
          </a:p>
        </p:txBody>
      </p:sp>
      <p:pic>
        <p:nvPicPr>
          <p:cNvPr id="2053" name="Picture 5" descr="PU_signature_jpg_pr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80050" y="21218525"/>
            <a:ext cx="20383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1180425"/>
            <a:ext cx="3429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250" tIns="48125" rIns="96250" bIns="48125">
            <a:spAutoFit/>
          </a:bodyPr>
          <a:lstStyle/>
          <a:p>
            <a:pPr algn="l" defTabSz="3135313"/>
            <a:r>
              <a:rPr lang="en-US" sz="2100" b="0"/>
              <a:t>Digijock(ette)-Strength Digital System Design</a:t>
            </a:r>
            <a:r>
              <a:rPr lang="en-US" sz="2100" b="0" baseline="30000"/>
              <a:t>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372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362200"/>
            <a:ext cx="5349905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131064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Design:</a:t>
            </a:r>
            <a:endParaRPr lang="en-US" dirty="0"/>
          </a:p>
        </p:txBody>
      </p:sp>
      <p:pic>
        <p:nvPicPr>
          <p:cNvPr id="1030" name="Picture 6" descr="C:\Users\Adam\Desktop\pictures\schem_mai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4020800"/>
            <a:ext cx="6415601" cy="474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Adam\Desktop\pictures\schem_MP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17907000"/>
            <a:ext cx="4085858" cy="328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38200" y="9448800"/>
            <a:ext cx="7620000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An </a:t>
            </a:r>
            <a:r>
              <a:rPr lang="en-US" sz="2000" dirty="0" smtClean="0"/>
              <a:t>ability to recharge and monitor an integrated (lithium ion) battery.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An ability to sense impact data using 3-D accelerometers.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An ability to alert sideline </a:t>
            </a:r>
            <a:r>
              <a:rPr lang="en-US" sz="2000" dirty="0" smtClean="0"/>
              <a:t>personnel </a:t>
            </a:r>
            <a:r>
              <a:rPr lang="en-US" sz="2000" dirty="0" smtClean="0"/>
              <a:t>when a dangerous hit is received.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An ability to log/timestamp impact data on a removable memory device (SD card).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An ability to remotely monitor real-time impact data and tune impact detection thresholds via an embedded web server</a:t>
            </a:r>
            <a:r>
              <a:rPr lang="en-US" sz="2000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8610600"/>
            <a:ext cx="95250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Criteria: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783800" y="158496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Layout:</a:t>
            </a:r>
            <a:endParaRPr lang="en-US" dirty="0"/>
          </a:p>
        </p:txBody>
      </p:sp>
      <p:pic>
        <p:nvPicPr>
          <p:cNvPr id="1036" name="Picture 12" descr="C:\Users\Adam\Desktop\pictures\main_top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17201" y="16840200"/>
            <a:ext cx="5056187" cy="4035931"/>
          </a:xfrm>
          <a:prstGeom prst="rect">
            <a:avLst/>
          </a:prstGeom>
          <a:noFill/>
        </p:spPr>
      </p:pic>
      <p:pic>
        <p:nvPicPr>
          <p:cNvPr id="1038" name="Picture 14" descr="C:\Users\Adam\Desktop\pictures\MP_top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651200" y="16840200"/>
            <a:ext cx="3376879" cy="40386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0287000" y="14630400"/>
            <a:ext cx="12268200" cy="5940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The </a:t>
            </a:r>
            <a:r>
              <a:rPr lang="en-US" dirty="0" smtClean="0"/>
              <a:t>Instrumented Football Helmet is a standard football helmet that </a:t>
            </a:r>
            <a:r>
              <a:rPr lang="en-US" dirty="0" smtClean="0"/>
              <a:t>is able </a:t>
            </a:r>
            <a:r>
              <a:rPr lang="en-US" dirty="0" smtClean="0"/>
              <a:t>to measure, record and report on impacts to the head. It </a:t>
            </a:r>
            <a:r>
              <a:rPr lang="en-US" dirty="0" smtClean="0"/>
              <a:t>is equipped </a:t>
            </a:r>
            <a:r>
              <a:rPr lang="en-US" dirty="0" smtClean="0"/>
              <a:t>with a series of accelerometers that </a:t>
            </a:r>
            <a:r>
              <a:rPr lang="en-US" dirty="0" smtClean="0"/>
              <a:t>are able </a:t>
            </a:r>
            <a:r>
              <a:rPr lang="en-US" dirty="0" smtClean="0"/>
              <a:t>to measure the sudden </a:t>
            </a:r>
            <a:r>
              <a:rPr lang="en-US" dirty="0" smtClean="0"/>
              <a:t>deceleration </a:t>
            </a:r>
            <a:r>
              <a:rPr lang="en-US" dirty="0" smtClean="0"/>
              <a:t>of the head during an impact. It </a:t>
            </a:r>
            <a:r>
              <a:rPr lang="en-US" dirty="0" smtClean="0"/>
              <a:t>records impacts on </a:t>
            </a:r>
            <a:r>
              <a:rPr lang="en-US" dirty="0" smtClean="0"/>
              <a:t>a removable memory card and </a:t>
            </a:r>
            <a:r>
              <a:rPr lang="en-US" dirty="0" smtClean="0"/>
              <a:t>will alert </a:t>
            </a:r>
            <a:r>
              <a:rPr lang="en-US" dirty="0" smtClean="0"/>
              <a:t>sideline </a:t>
            </a:r>
            <a:r>
              <a:rPr lang="en-US" dirty="0" smtClean="0"/>
              <a:t>personnel </a:t>
            </a:r>
            <a:r>
              <a:rPr lang="en-US" dirty="0" smtClean="0"/>
              <a:t>if any hit is </a:t>
            </a:r>
            <a:r>
              <a:rPr lang="en-US" dirty="0" smtClean="0"/>
              <a:t>received </a:t>
            </a:r>
            <a:r>
              <a:rPr lang="en-US" dirty="0" smtClean="0"/>
              <a:t>above a threshold. An integrated </a:t>
            </a:r>
            <a:r>
              <a:rPr lang="en-US" dirty="0" smtClean="0"/>
              <a:t>web server </a:t>
            </a:r>
            <a:r>
              <a:rPr lang="en-US" dirty="0" smtClean="0"/>
              <a:t>will allow </a:t>
            </a:r>
            <a:r>
              <a:rPr lang="en-US" dirty="0" smtClean="0"/>
              <a:t>sideline personnel </a:t>
            </a:r>
            <a:r>
              <a:rPr lang="en-US" dirty="0" smtClean="0"/>
              <a:t>to adjust recording and notification thresholds at any time.</a:t>
            </a:r>
            <a:endParaRPr lang="en-US" dirty="0"/>
          </a:p>
        </p:txBody>
      </p:sp>
      <p:pic>
        <p:nvPicPr>
          <p:cNvPr id="1035" name="Picture 11" descr="C:\Users\Adam\Desktop\pictures\accel_top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279600" y="18364200"/>
            <a:ext cx="2286000" cy="292684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506200" y="137160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Abstract:</a:t>
            </a:r>
            <a:endParaRPr lang="en-US" dirty="0"/>
          </a:p>
        </p:txBody>
      </p:sp>
      <p:pic>
        <p:nvPicPr>
          <p:cNvPr id="1039" name="Picture 15" descr="C:\Users\Adam\Desktop\SeniorDesignConv\IMG_0008_RJ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65400" y="8839200"/>
            <a:ext cx="4286250" cy="6429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3241000" y="76962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Construction:</a:t>
            </a:r>
            <a:endParaRPr lang="en-US" dirty="0"/>
          </a:p>
        </p:txBody>
      </p:sp>
      <p:pic>
        <p:nvPicPr>
          <p:cNvPr id="1040" name="Picture 16" descr="C:\Users\Adam\Desktop\SeniorDesignConv\IMG_0005_RJ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612600" y="9144000"/>
            <a:ext cx="4271963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31600" y="13030200"/>
            <a:ext cx="4162425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23241000" y="18288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009141">
            <a:off x="9102686" y="5406951"/>
            <a:ext cx="4267200" cy="677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Andrew Camp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258800" y="11353800"/>
            <a:ext cx="4800600" cy="677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Adam Boeckmann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611600" y="12192000"/>
            <a:ext cx="4267200" cy="677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Michael Olson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2133630">
            <a:off x="19915778" y="5063881"/>
            <a:ext cx="4267200" cy="677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Kevin Hughes</a:t>
            </a:r>
            <a:endParaRPr lang="en-US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841200" y="2743200"/>
            <a:ext cx="6553200" cy="46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99000" y="5181600"/>
            <a:ext cx="203560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114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meyer</dc:creator>
  <cp:lastModifiedBy>Adam</cp:lastModifiedBy>
  <cp:revision>28</cp:revision>
  <dcterms:created xsi:type="dcterms:W3CDTF">2004-12-02T16:46:40Z</dcterms:created>
  <dcterms:modified xsi:type="dcterms:W3CDTF">2008-12-15T20:04:27Z</dcterms:modified>
</cp:coreProperties>
</file>