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60"/>
  </p:notesMasterIdLst>
  <p:handoutMasterIdLst>
    <p:handoutMasterId r:id="rId61"/>
  </p:handoutMasterIdLst>
  <p:sldIdLst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2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ECE 40020 – Spring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Reference: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0252D-B2A7-4B96-85BB-68410EB1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26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B0E7E-4526-4733-ACD9-BB484BFBBB2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FB3D2-6EE5-4049-94B0-51F75DA4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566BE-5CEA-4284-A5A2-5E36FFA337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686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DBCA0-988C-4A93-82DF-C0AD1A8AFC3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287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BD16EF-1A54-432E-AC68-247140C2299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2684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699EEF-7525-4083-88C9-D9E1E1A8C8D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291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A951A-3B71-4F79-BA41-596FA5E5AA6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8058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566BE-5CEA-4284-A5A2-5E36FFA337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5442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566BE-5CEA-4284-A5A2-5E36FFA337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3031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566BE-5CEA-4284-A5A2-5E36FFA337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1505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566BE-5CEA-4284-A5A2-5E36FFA337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2393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38F362-E067-44BC-A9B7-422BFF543E9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6201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C3821B-9574-4EDD-81F9-579B9545B34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416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566BE-5CEA-4284-A5A2-5E36FFA337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3237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899D2A-A618-4D2B-AB00-6510D1B92A3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7105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4C76F-C75F-4992-9743-57FA79F9408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5084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594C4-4B5E-42B6-9CF2-640FD2BB6F5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4430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D137B-6A7E-4D17-9654-D8A25428366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9207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0ABE7C-EAD3-4DFF-B7A6-48F34DDA5B0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1997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A106B0-9B21-4D7D-95B9-FC37C381A8C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1672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37FC80-23D5-4E3B-9AA7-FD84278B28D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5391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D9735-BC3B-439B-81E8-B2D295CEF2C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2963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A030E-3A98-4877-9104-56A573182E1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9104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58FE0-5448-4BEE-9E1A-8B5FEAF44F1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606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566BE-5CEA-4284-A5A2-5E36FFA337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8123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6B828-48E5-45A4-8F52-474C7DF4A57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5847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5FE52-834A-42E6-AD18-112DA87A4A7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0682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C5D14B-1D08-466D-B528-02F49620A4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3829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5D8394-BD89-4A9F-BC44-DDAB39A1567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0471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57FF78-33D6-4C50-BFFE-417A3FEF5B0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6247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A3CB98-A15E-4B31-8E41-F41F4BECE32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80589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4E4540-4092-4B44-8BE3-725BC169293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14795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C37A46-8403-46BB-85F3-75386ABF615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108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4D968F-878A-41D5-B888-82F9483DC9D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706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2546FA-9F81-49F8-9D2E-FFA714E7BE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588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BF30B-E67E-4488-B0D1-B7EB8709A44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5730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566BE-5CEA-4284-A5A2-5E36FFA337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014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566BE-5CEA-4284-A5A2-5E36FFA337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132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566BE-5CEA-4284-A5A2-5E36FFA337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046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74914-47E5-4E13-A0FE-D130F17906F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5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1422F1-78AF-450A-8B4D-B86F7462E9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7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76DE17-E5C9-4BD1-8335-58304B009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7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A206C0-C753-4620-9966-281BAB69D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894" y="1122363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Variation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66682" y="4834031"/>
            <a:ext cx="7817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Reference</a:t>
            </a:r>
            <a:r>
              <a:rPr lang="en-US" sz="2000" dirty="0"/>
              <a:t>: </a:t>
            </a:r>
            <a:r>
              <a:rPr lang="en-US" sz="2000" dirty="0" smtClean="0"/>
              <a:t>Chapter 8 (3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Ed.) </a:t>
            </a:r>
            <a:r>
              <a:rPr lang="en-US" sz="2000" dirty="0"/>
              <a:t>of </a:t>
            </a:r>
            <a:r>
              <a:rPr lang="en-US" sz="2000" i="1" dirty="0"/>
              <a:t>Sound Systems: Design and Optimization</a:t>
            </a:r>
            <a:r>
              <a:rPr lang="en-US" sz="2000" dirty="0"/>
              <a:t>, by Bob McCarthy (Elsevier, </a:t>
            </a:r>
            <a:r>
              <a:rPr lang="en-US" sz="2000" dirty="0" smtClean="0"/>
              <a:t>2017)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346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828800" y="762000"/>
            <a:ext cx="8610600" cy="5410200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Level Variance Progressions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86000" y="2209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7162800" y="762000"/>
            <a:ext cx="32766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Coupled Point Source</a:t>
            </a:r>
          </a:p>
        </p:txBody>
      </p:sp>
      <p:sp>
        <p:nvSpPr>
          <p:cNvPr id="1291273" name="Text Box 9"/>
          <p:cNvSpPr txBox="1">
            <a:spLocks noChangeAspect="1" noChangeArrowheads="1"/>
          </p:cNvSpPr>
          <p:nvPr/>
        </p:nvSpPr>
        <p:spPr bwMode="auto">
          <a:xfrm>
            <a:off x="4800601" y="3810000"/>
            <a:ext cx="2238375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Axial loss</a:t>
            </a:r>
          </a:p>
        </p:txBody>
      </p:sp>
      <p:sp>
        <p:nvSpPr>
          <p:cNvPr id="1291279" name="Text Box 15"/>
          <p:cNvSpPr txBox="1">
            <a:spLocks noChangeAspect="1" noChangeArrowheads="1"/>
          </p:cNvSpPr>
          <p:nvPr/>
        </p:nvSpPr>
        <p:spPr bwMode="auto">
          <a:xfrm>
            <a:off x="7467600" y="2362200"/>
            <a:ext cx="23241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Arial" charset="0"/>
                <a:cs typeface="Arial" charset="0"/>
              </a:rPr>
              <a:t>Summation</a:t>
            </a:r>
          </a:p>
        </p:txBody>
      </p:sp>
      <p:sp>
        <p:nvSpPr>
          <p:cNvPr id="38920" name="Text Box 17"/>
          <p:cNvSpPr txBox="1">
            <a:spLocks noChangeArrowheads="1"/>
          </p:cNvSpPr>
          <p:nvPr/>
        </p:nvSpPr>
        <p:spPr bwMode="auto">
          <a:xfrm>
            <a:off x="1828800" y="762000"/>
            <a:ext cx="31242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Radial Extension</a:t>
            </a:r>
          </a:p>
        </p:txBody>
      </p:sp>
      <p:sp>
        <p:nvSpPr>
          <p:cNvPr id="1291283" name="Text Box 19"/>
          <p:cNvSpPr txBox="1">
            <a:spLocks noChangeAspect="1" noChangeArrowheads="1"/>
          </p:cNvSpPr>
          <p:nvPr/>
        </p:nvSpPr>
        <p:spPr bwMode="auto">
          <a:xfrm>
            <a:off x="2743200" y="4267200"/>
            <a:ext cx="22098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Axial loss</a:t>
            </a:r>
          </a:p>
        </p:txBody>
      </p:sp>
      <p:sp>
        <p:nvSpPr>
          <p:cNvPr id="1291284" name="Line 20"/>
          <p:cNvSpPr>
            <a:spLocks noChangeShapeType="1"/>
          </p:cNvSpPr>
          <p:nvPr/>
        </p:nvSpPr>
        <p:spPr bwMode="auto">
          <a:xfrm rot="5400000" flipH="1" flipV="1">
            <a:off x="4533900" y="4457700"/>
            <a:ext cx="7620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1286" name="Text Box 22"/>
          <p:cNvSpPr txBox="1">
            <a:spLocks noChangeArrowheads="1"/>
          </p:cNvSpPr>
          <p:nvPr/>
        </p:nvSpPr>
        <p:spPr bwMode="auto">
          <a:xfrm>
            <a:off x="7162800" y="4648200"/>
            <a:ext cx="2514600" cy="571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Arial" charset="0"/>
                <a:cs typeface="Arial" charset="0"/>
              </a:rPr>
              <a:t>Minimum Variance Line</a:t>
            </a:r>
          </a:p>
        </p:txBody>
      </p:sp>
      <p:sp>
        <p:nvSpPr>
          <p:cNvPr id="1291287" name="Line 23"/>
          <p:cNvSpPr>
            <a:spLocks noChangeShapeType="1"/>
          </p:cNvSpPr>
          <p:nvPr/>
        </p:nvSpPr>
        <p:spPr bwMode="auto">
          <a:xfrm flipH="1" flipV="1">
            <a:off x="7162800" y="1752600"/>
            <a:ext cx="304800" cy="12954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25" name="AutoShape 24"/>
          <p:cNvSpPr>
            <a:spLocks noChangeArrowheads="1"/>
          </p:cNvSpPr>
          <p:nvPr/>
        </p:nvSpPr>
        <p:spPr bwMode="auto">
          <a:xfrm rot="5400000" flipH="1">
            <a:off x="4648200" y="1371600"/>
            <a:ext cx="685800" cy="4038600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26" name="Line 25"/>
          <p:cNvSpPr>
            <a:spLocks noChangeShapeType="1"/>
          </p:cNvSpPr>
          <p:nvPr/>
        </p:nvSpPr>
        <p:spPr bwMode="auto">
          <a:xfrm rot="900000" flipV="1">
            <a:off x="2671763" y="4143375"/>
            <a:ext cx="4398962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27" name="Line 26"/>
          <p:cNvSpPr>
            <a:spLocks noChangeShapeType="1"/>
          </p:cNvSpPr>
          <p:nvPr/>
        </p:nvSpPr>
        <p:spPr bwMode="auto">
          <a:xfrm rot="16200000" flipV="1">
            <a:off x="8534400" y="2743200"/>
            <a:ext cx="0" cy="1371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28" name="Text Box 27"/>
          <p:cNvSpPr txBox="1">
            <a:spLocks noChangeArrowheads="1"/>
          </p:cNvSpPr>
          <p:nvPr/>
        </p:nvSpPr>
        <p:spPr bwMode="auto">
          <a:xfrm>
            <a:off x="6858000" y="2895600"/>
            <a:ext cx="1200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333399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38929" name="AutoShape 29"/>
          <p:cNvSpPr>
            <a:spLocks noChangeArrowheads="1"/>
          </p:cNvSpPr>
          <p:nvPr/>
        </p:nvSpPr>
        <p:spPr bwMode="auto">
          <a:xfrm rot="-4500000" flipH="1" flipV="1">
            <a:off x="2438400" y="3276600"/>
            <a:ext cx="609600" cy="609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1294" name="Line 30"/>
          <p:cNvSpPr>
            <a:spLocks noChangeShapeType="1"/>
          </p:cNvSpPr>
          <p:nvPr/>
        </p:nvSpPr>
        <p:spPr bwMode="auto">
          <a:xfrm flipH="1">
            <a:off x="7162800" y="3581400"/>
            <a:ext cx="304800" cy="12954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1295" name="Line 31"/>
          <p:cNvSpPr>
            <a:spLocks noChangeShapeType="1"/>
          </p:cNvSpPr>
          <p:nvPr/>
        </p:nvSpPr>
        <p:spPr bwMode="auto">
          <a:xfrm flipH="1" flipV="1">
            <a:off x="7010400" y="2286000"/>
            <a:ext cx="2286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1296" name="Line 32"/>
          <p:cNvSpPr>
            <a:spLocks noChangeShapeType="1"/>
          </p:cNvSpPr>
          <p:nvPr/>
        </p:nvSpPr>
        <p:spPr bwMode="auto">
          <a:xfrm flipH="1" flipV="1">
            <a:off x="7543800" y="2286000"/>
            <a:ext cx="15240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1297" name="Line 33"/>
          <p:cNvSpPr>
            <a:spLocks noChangeShapeType="1"/>
          </p:cNvSpPr>
          <p:nvPr/>
        </p:nvSpPr>
        <p:spPr bwMode="auto">
          <a:xfrm flipH="1">
            <a:off x="7543800" y="3733800"/>
            <a:ext cx="15240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1298" name="Line 34"/>
          <p:cNvSpPr>
            <a:spLocks noChangeShapeType="1"/>
          </p:cNvSpPr>
          <p:nvPr/>
        </p:nvSpPr>
        <p:spPr bwMode="auto">
          <a:xfrm flipH="1">
            <a:off x="7010400" y="3733800"/>
            <a:ext cx="1524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1299" name="Line 35"/>
          <p:cNvSpPr>
            <a:spLocks noChangeShapeType="1"/>
          </p:cNvSpPr>
          <p:nvPr/>
        </p:nvSpPr>
        <p:spPr bwMode="auto">
          <a:xfrm flipH="1">
            <a:off x="5181600" y="4876800"/>
            <a:ext cx="1905000" cy="1905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1300" name="Line 36"/>
          <p:cNvSpPr>
            <a:spLocks noChangeShapeType="1"/>
          </p:cNvSpPr>
          <p:nvPr/>
        </p:nvSpPr>
        <p:spPr bwMode="auto">
          <a:xfrm flipH="1" flipV="1">
            <a:off x="5029200" y="1752600"/>
            <a:ext cx="1981200" cy="1524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37" name="Line 37"/>
          <p:cNvSpPr>
            <a:spLocks noChangeShapeType="1"/>
          </p:cNvSpPr>
          <p:nvPr/>
        </p:nvSpPr>
        <p:spPr bwMode="auto">
          <a:xfrm rot="20700000" flipV="1">
            <a:off x="2873375" y="2506663"/>
            <a:ext cx="4038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1303" name="Line 39"/>
          <p:cNvSpPr>
            <a:spLocks noChangeShapeType="1"/>
          </p:cNvSpPr>
          <p:nvPr/>
        </p:nvSpPr>
        <p:spPr bwMode="auto">
          <a:xfrm rot="16200000" flipH="1">
            <a:off x="4495800" y="1981200"/>
            <a:ext cx="685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39" name="AutoShape 28"/>
          <p:cNvSpPr>
            <a:spLocks noChangeArrowheads="1"/>
          </p:cNvSpPr>
          <p:nvPr/>
        </p:nvSpPr>
        <p:spPr bwMode="auto">
          <a:xfrm rot="4500000" flipH="1">
            <a:off x="2366963" y="2814638"/>
            <a:ext cx="698500" cy="555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9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9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9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9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9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9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9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9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9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9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3" grpId="0"/>
      <p:bldP spid="1291279" grpId="0"/>
      <p:bldP spid="1291283" grpId="0"/>
      <p:bldP spid="1291284" grpId="0" animBg="1"/>
      <p:bldP spid="1291286" grpId="0"/>
      <p:bldP spid="1291287" grpId="0" animBg="1"/>
      <p:bldP spid="1291294" grpId="0" animBg="1"/>
      <p:bldP spid="1291295" grpId="0" animBg="1"/>
      <p:bldP spid="1291296" grpId="0" animBg="1"/>
      <p:bldP spid="1291297" grpId="0" animBg="1"/>
      <p:bldP spid="1291298" grpId="0" animBg="1"/>
      <p:bldP spid="1291299" grpId="0" animBg="1"/>
      <p:bldP spid="1291300" grpId="0" animBg="1"/>
      <p:bldP spid="12913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828800" y="762000"/>
            <a:ext cx="8610600" cy="5410200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Level Variance Progressions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286000" y="2209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858000" y="762000"/>
            <a:ext cx="35814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Uncoupled Line Source</a:t>
            </a:r>
          </a:p>
        </p:txBody>
      </p:sp>
      <p:sp>
        <p:nvSpPr>
          <p:cNvPr id="1292294" name="Text Box 6"/>
          <p:cNvSpPr txBox="1">
            <a:spLocks noChangeAspect="1" noChangeArrowheads="1"/>
          </p:cNvSpPr>
          <p:nvPr/>
        </p:nvSpPr>
        <p:spPr bwMode="auto">
          <a:xfrm>
            <a:off x="5029201" y="4495800"/>
            <a:ext cx="2238375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Axial loss</a:t>
            </a:r>
          </a:p>
        </p:txBody>
      </p:sp>
      <p:sp>
        <p:nvSpPr>
          <p:cNvPr id="1292295" name="Text Box 7"/>
          <p:cNvSpPr txBox="1">
            <a:spLocks noChangeAspect="1" noChangeArrowheads="1"/>
          </p:cNvSpPr>
          <p:nvPr/>
        </p:nvSpPr>
        <p:spPr bwMode="auto">
          <a:xfrm>
            <a:off x="7772400" y="4419600"/>
            <a:ext cx="23241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Arial" charset="0"/>
                <a:cs typeface="Arial" charset="0"/>
              </a:rPr>
              <a:t>Summation</a:t>
            </a:r>
          </a:p>
        </p:txBody>
      </p:sp>
      <p:sp>
        <p:nvSpPr>
          <p:cNvPr id="1292298" name="Line 10"/>
          <p:cNvSpPr>
            <a:spLocks noChangeShapeType="1"/>
          </p:cNvSpPr>
          <p:nvPr/>
        </p:nvSpPr>
        <p:spPr bwMode="auto">
          <a:xfrm rot="5400000" flipH="1" flipV="1">
            <a:off x="6743700" y="37719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2299" name="Text Box 11"/>
          <p:cNvSpPr txBox="1">
            <a:spLocks noChangeArrowheads="1"/>
          </p:cNvSpPr>
          <p:nvPr/>
        </p:nvSpPr>
        <p:spPr bwMode="auto">
          <a:xfrm>
            <a:off x="7467600" y="2514600"/>
            <a:ext cx="2514600" cy="571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Arial" charset="0"/>
                <a:cs typeface="Arial" charset="0"/>
              </a:rPr>
              <a:t>Minimum Variance Line</a:t>
            </a:r>
          </a:p>
        </p:txBody>
      </p:sp>
      <p:sp>
        <p:nvSpPr>
          <p:cNvPr id="1292300" name="Line 12"/>
          <p:cNvSpPr>
            <a:spLocks noChangeShapeType="1"/>
          </p:cNvSpPr>
          <p:nvPr/>
        </p:nvSpPr>
        <p:spPr bwMode="auto">
          <a:xfrm flipH="1" flipV="1">
            <a:off x="7467600" y="4572000"/>
            <a:ext cx="0" cy="9144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47" name="Line 14"/>
          <p:cNvSpPr>
            <a:spLocks noChangeShapeType="1"/>
          </p:cNvSpPr>
          <p:nvPr/>
        </p:nvSpPr>
        <p:spPr bwMode="auto">
          <a:xfrm rot="900000" flipV="1">
            <a:off x="2860676" y="4525963"/>
            <a:ext cx="4327525" cy="1143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48" name="Line 15"/>
          <p:cNvSpPr>
            <a:spLocks noChangeShapeType="1"/>
          </p:cNvSpPr>
          <p:nvPr/>
        </p:nvSpPr>
        <p:spPr bwMode="auto">
          <a:xfrm rot="16200000" flipV="1">
            <a:off x="8763000" y="3200400"/>
            <a:ext cx="0" cy="1981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49" name="Text Box 16"/>
          <p:cNvSpPr txBox="1">
            <a:spLocks noChangeArrowheads="1"/>
          </p:cNvSpPr>
          <p:nvPr/>
        </p:nvSpPr>
        <p:spPr bwMode="auto">
          <a:xfrm>
            <a:off x="6858000" y="3733800"/>
            <a:ext cx="1200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333399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1292306" name="Line 18"/>
          <p:cNvSpPr>
            <a:spLocks noChangeShapeType="1"/>
          </p:cNvSpPr>
          <p:nvPr/>
        </p:nvSpPr>
        <p:spPr bwMode="auto">
          <a:xfrm flipH="1">
            <a:off x="7467600" y="2667000"/>
            <a:ext cx="0" cy="12954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2308" name="Line 20"/>
          <p:cNvSpPr>
            <a:spLocks noChangeShapeType="1"/>
          </p:cNvSpPr>
          <p:nvPr/>
        </p:nvSpPr>
        <p:spPr bwMode="auto">
          <a:xfrm flipH="1" flipV="1">
            <a:off x="7848600" y="3352800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2309" name="Line 21"/>
          <p:cNvSpPr>
            <a:spLocks noChangeShapeType="1"/>
          </p:cNvSpPr>
          <p:nvPr/>
        </p:nvSpPr>
        <p:spPr bwMode="auto">
          <a:xfrm flipH="1">
            <a:off x="7848600" y="4343400"/>
            <a:ext cx="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2310" name="Line 22"/>
          <p:cNvSpPr>
            <a:spLocks noChangeShapeType="1"/>
          </p:cNvSpPr>
          <p:nvPr/>
        </p:nvSpPr>
        <p:spPr bwMode="auto">
          <a:xfrm flipH="1">
            <a:off x="7086600" y="4343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2312" name="Line 24"/>
          <p:cNvSpPr>
            <a:spLocks noChangeShapeType="1"/>
          </p:cNvSpPr>
          <p:nvPr/>
        </p:nvSpPr>
        <p:spPr bwMode="auto">
          <a:xfrm flipH="1">
            <a:off x="7467600" y="1295400"/>
            <a:ext cx="0" cy="9144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55" name="Line 25"/>
          <p:cNvSpPr>
            <a:spLocks noChangeShapeType="1"/>
          </p:cNvSpPr>
          <p:nvPr/>
        </p:nvSpPr>
        <p:spPr bwMode="auto">
          <a:xfrm rot="-900000">
            <a:off x="2903538" y="885825"/>
            <a:ext cx="4267200" cy="1143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56" name="AutoShape 27"/>
          <p:cNvSpPr>
            <a:spLocks noChangeArrowheads="1"/>
          </p:cNvSpPr>
          <p:nvPr/>
        </p:nvSpPr>
        <p:spPr bwMode="auto">
          <a:xfrm rot="5442961" flipH="1">
            <a:off x="2258219" y="1246981"/>
            <a:ext cx="685800" cy="4778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57" name="AutoShape 29"/>
          <p:cNvSpPr>
            <a:spLocks noChangeArrowheads="1"/>
          </p:cNvSpPr>
          <p:nvPr/>
        </p:nvSpPr>
        <p:spPr bwMode="auto">
          <a:xfrm rot="5442961" flipH="1">
            <a:off x="2258219" y="4904581"/>
            <a:ext cx="685800" cy="4778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58" name="AutoShape 30"/>
          <p:cNvSpPr>
            <a:spLocks noChangeArrowheads="1"/>
          </p:cNvSpPr>
          <p:nvPr/>
        </p:nvSpPr>
        <p:spPr bwMode="auto">
          <a:xfrm rot="5442961" flipH="1">
            <a:off x="2258219" y="3075781"/>
            <a:ext cx="685800" cy="4778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59" name="Line 31"/>
          <p:cNvSpPr>
            <a:spLocks noChangeShapeType="1"/>
          </p:cNvSpPr>
          <p:nvPr/>
        </p:nvSpPr>
        <p:spPr bwMode="auto">
          <a:xfrm rot="-900000">
            <a:off x="2971800" y="2743200"/>
            <a:ext cx="4267200" cy="1143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60" name="AutoShape 32"/>
          <p:cNvSpPr>
            <a:spLocks noChangeArrowheads="1"/>
          </p:cNvSpPr>
          <p:nvPr/>
        </p:nvSpPr>
        <p:spPr bwMode="auto">
          <a:xfrm rot="5400000" flipH="1">
            <a:off x="4038600" y="304800"/>
            <a:ext cx="1828800" cy="4114800"/>
          </a:xfrm>
          <a:prstGeom prst="triangle">
            <a:avLst>
              <a:gd name="adj" fmla="val 49477"/>
            </a:avLst>
          </a:prstGeom>
          <a:noFill/>
          <a:ln w="5715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61" name="AutoShape 33"/>
          <p:cNvSpPr>
            <a:spLocks noChangeArrowheads="1"/>
          </p:cNvSpPr>
          <p:nvPr/>
        </p:nvSpPr>
        <p:spPr bwMode="auto">
          <a:xfrm rot="5400000" flipH="1">
            <a:off x="3962400" y="2133600"/>
            <a:ext cx="1828800" cy="4114800"/>
          </a:xfrm>
          <a:prstGeom prst="triangle">
            <a:avLst>
              <a:gd name="adj" fmla="val 49477"/>
            </a:avLst>
          </a:prstGeom>
          <a:noFill/>
          <a:ln w="5715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62" name="Text Box 34"/>
          <p:cNvSpPr txBox="1">
            <a:spLocks noChangeArrowheads="1"/>
          </p:cNvSpPr>
          <p:nvPr/>
        </p:nvSpPr>
        <p:spPr bwMode="auto">
          <a:xfrm>
            <a:off x="6858000" y="1905000"/>
            <a:ext cx="1200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333399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39963" name="Line 35"/>
          <p:cNvSpPr>
            <a:spLocks noChangeShapeType="1"/>
          </p:cNvSpPr>
          <p:nvPr/>
        </p:nvSpPr>
        <p:spPr bwMode="auto">
          <a:xfrm rot="16200000" flipV="1">
            <a:off x="8763000" y="1447800"/>
            <a:ext cx="0" cy="1981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64" name="Text Box 8"/>
          <p:cNvSpPr txBox="1">
            <a:spLocks noChangeArrowheads="1"/>
          </p:cNvSpPr>
          <p:nvPr/>
        </p:nvSpPr>
        <p:spPr bwMode="auto">
          <a:xfrm>
            <a:off x="1828800" y="762000"/>
            <a:ext cx="31242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Lateral Extension</a:t>
            </a:r>
          </a:p>
        </p:txBody>
      </p:sp>
    </p:spTree>
    <p:extLst>
      <p:ext uri="{BB962C8B-B14F-4D97-AF65-F5344CB8AC3E}">
        <p14:creationId xmlns:p14="http://schemas.microsoft.com/office/powerpoint/2010/main" val="7255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9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9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9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9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9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294" grpId="0"/>
      <p:bldP spid="1292295" grpId="0"/>
      <p:bldP spid="1292298" grpId="0" animBg="1"/>
      <p:bldP spid="1292299" grpId="0"/>
      <p:bldP spid="1292300" grpId="0" animBg="1"/>
      <p:bldP spid="1292306" grpId="0" animBg="1"/>
      <p:bldP spid="1292308" grpId="0" animBg="1"/>
      <p:bldP spid="1292309" grpId="0" animBg="1"/>
      <p:bldP spid="1292310" grpId="0" animBg="1"/>
      <p:bldP spid="12923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Spectral Variance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6" y="1200058"/>
            <a:ext cx="9977062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Can look at this two ways: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Changes in coverage pattern shape over frequency (“spatial over spectrum”)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Changes in frequency response over coverage area (“spectral over space”)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For single loudspeaker, spectral variance is directly related to speaker order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High-order speakers have the highest spectral variance, and therefore are least well-suited for single-speaker applications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Low-order speakers have the lowest spectral variance, and therefore are best suited for single-speaker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585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94447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Radial/Lateral Spectral Tilt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23" y="1192305"/>
            <a:ext cx="11264708" cy="420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7035" y="259977"/>
            <a:ext cx="7772400" cy="609600"/>
          </a:xfrm>
        </p:spPr>
        <p:txBody>
          <a:bodyPr/>
          <a:lstStyle/>
          <a:p>
            <a:r>
              <a:rPr lang="en-US" sz="3200" dirty="0" err="1">
                <a:solidFill>
                  <a:schemeClr val="accent1"/>
                </a:solidFill>
                <a:latin typeface="Verdana" pitchFamily="34" charset="0"/>
              </a:rPr>
              <a:t>Beamwidth</a:t>
            </a:r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 Shapes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0" y="1225028"/>
            <a:ext cx="11059529" cy="48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Spectral Variance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522" y="1120775"/>
            <a:ext cx="10689196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Note that arrays can be constructed with combined coverage shapes that differ from the individual components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Coupled point source array comprised of high-order speakers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high frequencies spread (due to isolation)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low frequencies narrowed (due to coupling)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Example: pair of 2</a:t>
            </a:r>
            <a:r>
              <a:rPr lang="en-US" sz="2800" b="1" baseline="30000" dirty="0"/>
              <a:t>nd</a:t>
            </a:r>
            <a:r>
              <a:rPr lang="en-US" sz="2800" b="1" dirty="0"/>
              <a:t> order speakers arrayed at unity splay angle of 40º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High frequency coverage is spread to 80º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Low frequency overlap couples at center and narrows low-frequency coverage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Combined spectral shape of array has lower spectral variance than the individual elements</a:t>
            </a:r>
          </a:p>
        </p:txBody>
      </p:sp>
    </p:spTree>
    <p:extLst>
      <p:ext uri="{BB962C8B-B14F-4D97-AF65-F5344CB8AC3E}">
        <p14:creationId xmlns:p14="http://schemas.microsoft.com/office/powerpoint/2010/main" val="16957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94965" y="28687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Spectral Tilt and Spectral Variance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2" y="1179046"/>
            <a:ext cx="11320477" cy="46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826560" y="762000"/>
            <a:ext cx="8610600" cy="5410200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9525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Spectral Variance Progressions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6000" y="2209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sp>
        <p:nvSpPr>
          <p:cNvPr id="1294341" name="Line 5"/>
          <p:cNvSpPr>
            <a:spLocks noChangeShapeType="1"/>
          </p:cNvSpPr>
          <p:nvPr/>
        </p:nvSpPr>
        <p:spPr bwMode="auto">
          <a:xfrm flipV="1">
            <a:off x="3657601" y="1905000"/>
            <a:ext cx="3629025" cy="1905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162800" y="762000"/>
            <a:ext cx="32766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Single Speaker</a:t>
            </a: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 rot="5400000" flipH="1">
            <a:off x="2247900" y="3314700"/>
            <a:ext cx="6096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4345" name="Text Box 9"/>
          <p:cNvSpPr txBox="1">
            <a:spLocks noChangeAspect="1" noChangeArrowheads="1"/>
          </p:cNvSpPr>
          <p:nvPr/>
        </p:nvSpPr>
        <p:spPr bwMode="auto">
          <a:xfrm>
            <a:off x="5943601" y="3657600"/>
            <a:ext cx="2238375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Air loss</a:t>
            </a:r>
          </a:p>
        </p:txBody>
      </p:sp>
      <p:sp>
        <p:nvSpPr>
          <p:cNvPr id="1294347" name="Line 11"/>
          <p:cNvSpPr>
            <a:spLocks noChangeShapeType="1"/>
          </p:cNvSpPr>
          <p:nvPr/>
        </p:nvSpPr>
        <p:spPr bwMode="auto">
          <a:xfrm flipV="1">
            <a:off x="2819400" y="3581400"/>
            <a:ext cx="2971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4348" name="Line 12"/>
          <p:cNvSpPr>
            <a:spLocks noChangeShapeType="1"/>
          </p:cNvSpPr>
          <p:nvPr/>
        </p:nvSpPr>
        <p:spPr bwMode="auto">
          <a:xfrm flipV="1">
            <a:off x="2895600" y="1981200"/>
            <a:ext cx="2438400" cy="1524000"/>
          </a:xfrm>
          <a:prstGeom prst="line">
            <a:avLst/>
          </a:prstGeom>
          <a:noFill/>
          <a:ln w="57150" cap="rnd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4349" name="Line 13"/>
          <p:cNvSpPr>
            <a:spLocks noChangeShapeType="1"/>
          </p:cNvSpPr>
          <p:nvPr/>
        </p:nvSpPr>
        <p:spPr bwMode="auto">
          <a:xfrm flipH="1" flipV="1">
            <a:off x="5410200" y="2057400"/>
            <a:ext cx="3200400" cy="1371600"/>
          </a:xfrm>
          <a:prstGeom prst="line">
            <a:avLst/>
          </a:prstGeom>
          <a:noFill/>
          <a:ln w="57150" cap="rnd">
            <a:solidFill>
              <a:srgbClr val="0080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4350" name="Line 14"/>
          <p:cNvSpPr>
            <a:spLocks noChangeShapeType="1"/>
          </p:cNvSpPr>
          <p:nvPr/>
        </p:nvSpPr>
        <p:spPr bwMode="auto">
          <a:xfrm rot="16200000" flipV="1">
            <a:off x="7353300" y="2095500"/>
            <a:ext cx="0" cy="297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309" name="Text Box 17"/>
          <p:cNvSpPr txBox="1">
            <a:spLocks noChangeArrowheads="1"/>
          </p:cNvSpPr>
          <p:nvPr/>
        </p:nvSpPr>
        <p:spPr bwMode="auto">
          <a:xfrm>
            <a:off x="1828800" y="762000"/>
            <a:ext cx="21336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Standard</a:t>
            </a:r>
          </a:p>
        </p:txBody>
      </p:sp>
      <p:sp>
        <p:nvSpPr>
          <p:cNvPr id="1294354" name="Text Box 18"/>
          <p:cNvSpPr txBox="1">
            <a:spLocks noChangeAspect="1" noChangeArrowheads="1"/>
          </p:cNvSpPr>
          <p:nvPr/>
        </p:nvSpPr>
        <p:spPr bwMode="auto">
          <a:xfrm>
            <a:off x="5867400" y="2971800"/>
            <a:ext cx="20955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Reflections</a:t>
            </a:r>
          </a:p>
        </p:txBody>
      </p:sp>
      <p:sp>
        <p:nvSpPr>
          <p:cNvPr id="1294355" name="Text Box 19"/>
          <p:cNvSpPr txBox="1">
            <a:spLocks noChangeAspect="1" noChangeArrowheads="1"/>
          </p:cNvSpPr>
          <p:nvPr/>
        </p:nvSpPr>
        <p:spPr bwMode="auto">
          <a:xfrm>
            <a:off x="3962400" y="4114800"/>
            <a:ext cx="22098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Axial loss</a:t>
            </a:r>
          </a:p>
        </p:txBody>
      </p:sp>
      <p:sp>
        <p:nvSpPr>
          <p:cNvPr id="1294356" name="Line 20"/>
          <p:cNvSpPr>
            <a:spLocks noChangeShapeType="1"/>
          </p:cNvSpPr>
          <p:nvPr/>
        </p:nvSpPr>
        <p:spPr bwMode="auto">
          <a:xfrm rot="5400000" flipH="1" flipV="1">
            <a:off x="5219700" y="4229100"/>
            <a:ext cx="1295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4357" name="Line 21"/>
          <p:cNvSpPr>
            <a:spLocks noChangeShapeType="1"/>
          </p:cNvSpPr>
          <p:nvPr/>
        </p:nvSpPr>
        <p:spPr bwMode="auto">
          <a:xfrm flipH="1">
            <a:off x="6096000" y="3810000"/>
            <a:ext cx="2590800" cy="1143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4358" name="Text Box 22"/>
          <p:cNvSpPr txBox="1">
            <a:spLocks noChangeArrowheads="1"/>
          </p:cNvSpPr>
          <p:nvPr/>
        </p:nvSpPr>
        <p:spPr bwMode="auto">
          <a:xfrm>
            <a:off x="6705600" y="4648200"/>
            <a:ext cx="2971800" cy="571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Arial" charset="0"/>
                <a:cs typeface="Arial" charset="0"/>
              </a:rPr>
              <a:t>Minimum Spectral Variance Line</a:t>
            </a:r>
          </a:p>
        </p:txBody>
      </p:sp>
      <p:sp>
        <p:nvSpPr>
          <p:cNvPr id="1294360" name="Line 24"/>
          <p:cNvSpPr>
            <a:spLocks noChangeShapeType="1"/>
          </p:cNvSpPr>
          <p:nvPr/>
        </p:nvSpPr>
        <p:spPr bwMode="auto">
          <a:xfrm rot="16200000" flipV="1">
            <a:off x="7353300" y="1943100"/>
            <a:ext cx="0" cy="297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4361" name="Line 25"/>
          <p:cNvSpPr>
            <a:spLocks noChangeShapeType="1"/>
          </p:cNvSpPr>
          <p:nvPr/>
        </p:nvSpPr>
        <p:spPr bwMode="auto">
          <a:xfrm rot="5400000">
            <a:off x="5372100" y="2781300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4362" name="Line 26"/>
          <p:cNvSpPr>
            <a:spLocks noChangeShapeType="1"/>
          </p:cNvSpPr>
          <p:nvPr/>
        </p:nvSpPr>
        <p:spPr bwMode="auto">
          <a:xfrm flipH="1" flipV="1">
            <a:off x="6172200" y="2133600"/>
            <a:ext cx="2514600" cy="1143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318" name="TextBox 21"/>
          <p:cNvSpPr txBox="1">
            <a:spLocks noChangeArrowheads="1"/>
          </p:cNvSpPr>
          <p:nvPr/>
        </p:nvSpPr>
        <p:spPr bwMode="auto">
          <a:xfrm>
            <a:off x="2019301" y="4981576"/>
            <a:ext cx="2809875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Pink shift increases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ABE00"/>
                </a:solidFill>
                <a:latin typeface="Arial" charset="0"/>
                <a:cs typeface="Arial" charset="0"/>
              </a:rPr>
              <a:t>Pink shift constant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X – spatial crossover</a:t>
            </a:r>
          </a:p>
        </p:txBody>
      </p:sp>
    </p:spTree>
    <p:extLst>
      <p:ext uri="{BB962C8B-B14F-4D97-AF65-F5344CB8AC3E}">
        <p14:creationId xmlns:p14="http://schemas.microsoft.com/office/powerpoint/2010/main" val="13513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9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9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9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9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9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9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9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9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9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9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9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341" grpId="0" animBg="1"/>
      <p:bldP spid="1294345" grpId="0"/>
      <p:bldP spid="1294347" grpId="0" animBg="1"/>
      <p:bldP spid="1294348" grpId="0" animBg="1"/>
      <p:bldP spid="1294349" grpId="0" animBg="1"/>
      <p:bldP spid="1294350" grpId="0" animBg="1"/>
      <p:bldP spid="1294354" grpId="0"/>
      <p:bldP spid="1294355" grpId="0"/>
      <p:bldP spid="1294356" grpId="0" animBg="1"/>
      <p:bldP spid="1294357" grpId="0" animBg="1"/>
      <p:bldP spid="1294358" grpId="0"/>
      <p:bldP spid="1294360" grpId="0" animBg="1"/>
      <p:bldP spid="1294361" grpId="0" animBg="1"/>
      <p:bldP spid="12943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828800" y="762000"/>
            <a:ext cx="8610600" cy="5410200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125066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Spectral Variance Progressions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286000" y="2209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162800" y="762000"/>
            <a:ext cx="32766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Coupled Point Source</a:t>
            </a:r>
          </a:p>
        </p:txBody>
      </p:sp>
      <p:sp>
        <p:nvSpPr>
          <p:cNvPr id="1295366" name="Text Box 6"/>
          <p:cNvSpPr txBox="1">
            <a:spLocks noChangeAspect="1" noChangeArrowheads="1"/>
          </p:cNvSpPr>
          <p:nvPr/>
        </p:nvSpPr>
        <p:spPr bwMode="auto">
          <a:xfrm>
            <a:off x="3962401" y="2667000"/>
            <a:ext cx="22383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Axial loss</a:t>
            </a:r>
          </a:p>
        </p:txBody>
      </p:sp>
      <p:sp>
        <p:nvSpPr>
          <p:cNvPr id="1295367" name="Text Box 7"/>
          <p:cNvSpPr txBox="1">
            <a:spLocks noChangeAspect="1" noChangeArrowheads="1"/>
          </p:cNvSpPr>
          <p:nvPr/>
        </p:nvSpPr>
        <p:spPr bwMode="auto">
          <a:xfrm>
            <a:off x="7391400" y="2895600"/>
            <a:ext cx="23241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Air Loss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828800" y="762000"/>
            <a:ext cx="31242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Radial Extension</a:t>
            </a:r>
          </a:p>
        </p:txBody>
      </p:sp>
      <p:sp>
        <p:nvSpPr>
          <p:cNvPr id="1295369" name="Text Box 9"/>
          <p:cNvSpPr txBox="1">
            <a:spLocks noChangeAspect="1" noChangeArrowheads="1"/>
          </p:cNvSpPr>
          <p:nvPr/>
        </p:nvSpPr>
        <p:spPr bwMode="auto">
          <a:xfrm>
            <a:off x="4343400" y="4572001"/>
            <a:ext cx="2590800" cy="460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Axial loss</a:t>
            </a:r>
          </a:p>
        </p:txBody>
      </p:sp>
      <p:sp>
        <p:nvSpPr>
          <p:cNvPr id="1295370" name="Line 10"/>
          <p:cNvSpPr>
            <a:spLocks noChangeShapeType="1"/>
          </p:cNvSpPr>
          <p:nvPr/>
        </p:nvSpPr>
        <p:spPr bwMode="auto">
          <a:xfrm rot="5400000" flipH="1" flipV="1">
            <a:off x="5905500" y="4914900"/>
            <a:ext cx="838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5371" name="Text Box 11"/>
          <p:cNvSpPr txBox="1">
            <a:spLocks noChangeArrowheads="1"/>
          </p:cNvSpPr>
          <p:nvPr/>
        </p:nvSpPr>
        <p:spPr bwMode="auto">
          <a:xfrm>
            <a:off x="7620000" y="4724400"/>
            <a:ext cx="2667000" cy="571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Arial" charset="0"/>
                <a:cs typeface="Arial" charset="0"/>
              </a:rPr>
              <a:t>Minimum Spectral Variance Lines</a:t>
            </a:r>
          </a:p>
        </p:txBody>
      </p:sp>
      <p:sp>
        <p:nvSpPr>
          <p:cNvPr id="56332" name="Line 14"/>
          <p:cNvSpPr>
            <a:spLocks noChangeShapeType="1"/>
          </p:cNvSpPr>
          <p:nvPr/>
        </p:nvSpPr>
        <p:spPr bwMode="auto">
          <a:xfrm rot="900000" flipV="1">
            <a:off x="2671763" y="4143375"/>
            <a:ext cx="4398962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5375" name="Line 15"/>
          <p:cNvSpPr>
            <a:spLocks noChangeShapeType="1"/>
          </p:cNvSpPr>
          <p:nvPr/>
        </p:nvSpPr>
        <p:spPr bwMode="auto">
          <a:xfrm rot="16200000" flipV="1">
            <a:off x="8686800" y="2362200"/>
            <a:ext cx="0" cy="1981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334" name="Text Box 16"/>
          <p:cNvSpPr txBox="1">
            <a:spLocks noChangeArrowheads="1"/>
          </p:cNvSpPr>
          <p:nvPr/>
        </p:nvSpPr>
        <p:spPr bwMode="auto">
          <a:xfrm>
            <a:off x="6781800" y="2819400"/>
            <a:ext cx="1200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333399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1295379" name="Line 19"/>
          <p:cNvSpPr>
            <a:spLocks noChangeShapeType="1"/>
          </p:cNvSpPr>
          <p:nvPr/>
        </p:nvSpPr>
        <p:spPr bwMode="auto">
          <a:xfrm flipH="1" flipV="1">
            <a:off x="6553200" y="2209800"/>
            <a:ext cx="2286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5382" name="Line 22"/>
          <p:cNvSpPr>
            <a:spLocks noChangeShapeType="1"/>
          </p:cNvSpPr>
          <p:nvPr/>
        </p:nvSpPr>
        <p:spPr bwMode="auto">
          <a:xfrm flipH="1">
            <a:off x="6553200" y="3505200"/>
            <a:ext cx="2286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5383" name="Line 23"/>
          <p:cNvSpPr>
            <a:spLocks noChangeShapeType="1"/>
          </p:cNvSpPr>
          <p:nvPr/>
        </p:nvSpPr>
        <p:spPr bwMode="auto">
          <a:xfrm flipH="1">
            <a:off x="6705600" y="3581400"/>
            <a:ext cx="2971800" cy="17907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5384" name="Line 24"/>
          <p:cNvSpPr>
            <a:spLocks noChangeShapeType="1"/>
          </p:cNvSpPr>
          <p:nvPr/>
        </p:nvSpPr>
        <p:spPr bwMode="auto">
          <a:xfrm flipH="1" flipV="1">
            <a:off x="6477000" y="1295400"/>
            <a:ext cx="3200400" cy="18288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339" name="Line 25"/>
          <p:cNvSpPr>
            <a:spLocks noChangeShapeType="1"/>
          </p:cNvSpPr>
          <p:nvPr/>
        </p:nvSpPr>
        <p:spPr bwMode="auto">
          <a:xfrm rot="20700000" flipV="1">
            <a:off x="2895600" y="2438400"/>
            <a:ext cx="4038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5386" name="Line 26"/>
          <p:cNvSpPr>
            <a:spLocks noChangeShapeType="1"/>
          </p:cNvSpPr>
          <p:nvPr/>
        </p:nvSpPr>
        <p:spPr bwMode="auto">
          <a:xfrm rot="16200000" flipH="1">
            <a:off x="5905500" y="1333500"/>
            <a:ext cx="838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5389" name="Line 29"/>
          <p:cNvSpPr>
            <a:spLocks noChangeShapeType="1"/>
          </p:cNvSpPr>
          <p:nvPr/>
        </p:nvSpPr>
        <p:spPr bwMode="auto">
          <a:xfrm rot="16200000" flipV="1">
            <a:off x="5219700" y="1562100"/>
            <a:ext cx="0" cy="3581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342" name="AutoShape 13"/>
          <p:cNvSpPr>
            <a:spLocks noChangeArrowheads="1"/>
          </p:cNvSpPr>
          <p:nvPr/>
        </p:nvSpPr>
        <p:spPr bwMode="auto">
          <a:xfrm rot="5400000" flipH="1">
            <a:off x="4610100" y="1333500"/>
            <a:ext cx="762000" cy="4038600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343" name="AutoShape 17"/>
          <p:cNvSpPr>
            <a:spLocks noChangeArrowheads="1"/>
          </p:cNvSpPr>
          <p:nvPr/>
        </p:nvSpPr>
        <p:spPr bwMode="auto">
          <a:xfrm rot="-4500000" flipH="1" flipV="1">
            <a:off x="2357438" y="3336926"/>
            <a:ext cx="684213" cy="544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344" name="AutoShape 27"/>
          <p:cNvSpPr>
            <a:spLocks noChangeArrowheads="1"/>
          </p:cNvSpPr>
          <p:nvPr/>
        </p:nvSpPr>
        <p:spPr bwMode="auto">
          <a:xfrm rot="4500000" flipH="1">
            <a:off x="2366963" y="2814638"/>
            <a:ext cx="698500" cy="555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345" name="TextBox 24"/>
          <p:cNvSpPr txBox="1">
            <a:spLocks noChangeArrowheads="1"/>
          </p:cNvSpPr>
          <p:nvPr/>
        </p:nvSpPr>
        <p:spPr bwMode="auto">
          <a:xfrm>
            <a:off x="2019301" y="4981576"/>
            <a:ext cx="2809875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Pink shift increases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ABE00"/>
                </a:solidFill>
                <a:latin typeface="Arial" charset="0"/>
                <a:cs typeface="Arial" charset="0"/>
              </a:rPr>
              <a:t>Pink shift constant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X – spatial crossover</a:t>
            </a:r>
          </a:p>
        </p:txBody>
      </p:sp>
    </p:spTree>
    <p:extLst>
      <p:ext uri="{BB962C8B-B14F-4D97-AF65-F5344CB8AC3E}">
        <p14:creationId xmlns:p14="http://schemas.microsoft.com/office/powerpoint/2010/main" val="23544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9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9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9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9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9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9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9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9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5366" grpId="0"/>
      <p:bldP spid="1295367" grpId="0"/>
      <p:bldP spid="1295369" grpId="0"/>
      <p:bldP spid="1295370" grpId="0" animBg="1"/>
      <p:bldP spid="1295371" grpId="0"/>
      <p:bldP spid="1295375" grpId="0" animBg="1"/>
      <p:bldP spid="1295379" grpId="0" animBg="1"/>
      <p:bldP spid="1295382" grpId="0" animBg="1"/>
      <p:bldP spid="1295383" grpId="0" animBg="1"/>
      <p:bldP spid="1295384" grpId="0" animBg="1"/>
      <p:bldP spid="1295386" grpId="0" animBg="1"/>
      <p:bldP spid="12953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828800" y="762000"/>
            <a:ext cx="8610600" cy="5410200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139592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Spectral Variance Progressions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286000" y="2209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858000" y="762000"/>
            <a:ext cx="35814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Coupled Line Source</a:t>
            </a:r>
          </a:p>
        </p:txBody>
      </p:sp>
      <p:sp>
        <p:nvSpPr>
          <p:cNvPr id="1296391" name="Text Box 7"/>
          <p:cNvSpPr txBox="1">
            <a:spLocks noChangeArrowheads="1"/>
          </p:cNvSpPr>
          <p:nvPr/>
        </p:nvSpPr>
        <p:spPr bwMode="auto">
          <a:xfrm>
            <a:off x="6172200" y="3733800"/>
            <a:ext cx="3429000" cy="838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Arial" charset="0"/>
                <a:cs typeface="Arial" charset="0"/>
              </a:rPr>
              <a:t>Minimum Spectral Variance Lines</a:t>
            </a:r>
          </a:p>
        </p:txBody>
      </p:sp>
      <p:sp>
        <p:nvSpPr>
          <p:cNvPr id="57351" name="Line 8"/>
          <p:cNvSpPr>
            <a:spLocks noChangeShapeType="1"/>
          </p:cNvSpPr>
          <p:nvPr/>
        </p:nvSpPr>
        <p:spPr bwMode="auto">
          <a:xfrm rot="900000" flipV="1">
            <a:off x="2759075" y="2809876"/>
            <a:ext cx="3943350" cy="103187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6395" name="Line 11"/>
          <p:cNvSpPr>
            <a:spLocks noChangeShapeType="1"/>
          </p:cNvSpPr>
          <p:nvPr/>
        </p:nvSpPr>
        <p:spPr bwMode="auto">
          <a:xfrm flipV="1">
            <a:off x="7620000" y="2971800"/>
            <a:ext cx="1828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353" name="Line 13"/>
          <p:cNvSpPr>
            <a:spLocks noChangeShapeType="1"/>
          </p:cNvSpPr>
          <p:nvPr/>
        </p:nvSpPr>
        <p:spPr bwMode="auto">
          <a:xfrm rot="-900000">
            <a:off x="2814638" y="2106613"/>
            <a:ext cx="3886200" cy="1066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354" name="AutoShape 14"/>
          <p:cNvSpPr>
            <a:spLocks noChangeArrowheads="1"/>
          </p:cNvSpPr>
          <p:nvPr/>
        </p:nvSpPr>
        <p:spPr bwMode="auto">
          <a:xfrm rot="5400000" flipH="1">
            <a:off x="4533900" y="723900"/>
            <a:ext cx="609600" cy="4495800"/>
          </a:xfrm>
          <a:prstGeom prst="triangle">
            <a:avLst>
              <a:gd name="adj" fmla="val 49477"/>
            </a:avLst>
          </a:prstGeom>
          <a:noFill/>
          <a:ln w="5715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355" name="Text Box 15"/>
          <p:cNvSpPr txBox="1">
            <a:spLocks noChangeArrowheads="1"/>
          </p:cNvSpPr>
          <p:nvPr/>
        </p:nvSpPr>
        <p:spPr bwMode="auto">
          <a:xfrm>
            <a:off x="6781800" y="2514600"/>
            <a:ext cx="1200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333399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57356" name="Text Box 16"/>
          <p:cNvSpPr txBox="1">
            <a:spLocks noChangeArrowheads="1"/>
          </p:cNvSpPr>
          <p:nvPr/>
        </p:nvSpPr>
        <p:spPr bwMode="auto">
          <a:xfrm>
            <a:off x="1828800" y="762000"/>
            <a:ext cx="31242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Forward Extension</a:t>
            </a:r>
          </a:p>
        </p:txBody>
      </p:sp>
      <p:sp>
        <p:nvSpPr>
          <p:cNvPr id="1296401" name="Line 17"/>
          <p:cNvSpPr>
            <a:spLocks noChangeShapeType="1"/>
          </p:cNvSpPr>
          <p:nvPr/>
        </p:nvSpPr>
        <p:spPr bwMode="auto">
          <a:xfrm flipH="1" flipV="1">
            <a:off x="2895600" y="2971800"/>
            <a:ext cx="3581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6404" name="Line 20"/>
          <p:cNvSpPr>
            <a:spLocks noChangeShapeType="1"/>
          </p:cNvSpPr>
          <p:nvPr/>
        </p:nvSpPr>
        <p:spPr bwMode="auto">
          <a:xfrm flipH="1">
            <a:off x="4724400" y="32766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6405" name="Text Box 21"/>
          <p:cNvSpPr txBox="1">
            <a:spLocks noChangeAspect="1" noChangeArrowheads="1"/>
          </p:cNvSpPr>
          <p:nvPr/>
        </p:nvSpPr>
        <p:spPr bwMode="auto">
          <a:xfrm>
            <a:off x="3581401" y="4191000"/>
            <a:ext cx="22383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Axial loss</a:t>
            </a:r>
          </a:p>
        </p:txBody>
      </p:sp>
      <p:sp>
        <p:nvSpPr>
          <p:cNvPr id="1296406" name="Text Box 22"/>
          <p:cNvSpPr txBox="1">
            <a:spLocks noChangeAspect="1" noChangeArrowheads="1"/>
          </p:cNvSpPr>
          <p:nvPr/>
        </p:nvSpPr>
        <p:spPr bwMode="auto">
          <a:xfrm>
            <a:off x="7315200" y="2209800"/>
            <a:ext cx="23241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Air Loss</a:t>
            </a:r>
          </a:p>
        </p:txBody>
      </p:sp>
      <p:sp>
        <p:nvSpPr>
          <p:cNvPr id="1296408" name="Line 24"/>
          <p:cNvSpPr>
            <a:spLocks noChangeShapeType="1"/>
          </p:cNvSpPr>
          <p:nvPr/>
        </p:nvSpPr>
        <p:spPr bwMode="auto">
          <a:xfrm flipH="1">
            <a:off x="4953000" y="3200400"/>
            <a:ext cx="4267200" cy="762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6409" name="Text Box 25"/>
          <p:cNvSpPr txBox="1">
            <a:spLocks noChangeAspect="1" noChangeArrowheads="1"/>
          </p:cNvSpPr>
          <p:nvPr/>
        </p:nvSpPr>
        <p:spPr bwMode="auto">
          <a:xfrm>
            <a:off x="2743201" y="2057400"/>
            <a:ext cx="22383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Axial loss</a:t>
            </a:r>
          </a:p>
        </p:txBody>
      </p:sp>
      <p:sp>
        <p:nvSpPr>
          <p:cNvPr id="1296410" name="Line 26"/>
          <p:cNvSpPr>
            <a:spLocks noChangeShapeType="1"/>
          </p:cNvSpPr>
          <p:nvPr/>
        </p:nvSpPr>
        <p:spPr bwMode="auto">
          <a:xfrm flipH="1">
            <a:off x="7010400" y="2590800"/>
            <a:ext cx="0" cy="838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364" name="AutoShape 12"/>
          <p:cNvSpPr>
            <a:spLocks noChangeArrowheads="1"/>
          </p:cNvSpPr>
          <p:nvPr/>
        </p:nvSpPr>
        <p:spPr bwMode="auto">
          <a:xfrm rot="5442961" flipH="1">
            <a:off x="2029619" y="2389981"/>
            <a:ext cx="685800" cy="4778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365" name="AutoShape 19"/>
          <p:cNvSpPr>
            <a:spLocks noChangeArrowheads="1"/>
          </p:cNvSpPr>
          <p:nvPr/>
        </p:nvSpPr>
        <p:spPr bwMode="auto">
          <a:xfrm rot="5442961" flipH="1">
            <a:off x="2029619" y="3075781"/>
            <a:ext cx="685800" cy="4778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366" name="TextBox 21"/>
          <p:cNvSpPr txBox="1">
            <a:spLocks noChangeArrowheads="1"/>
          </p:cNvSpPr>
          <p:nvPr/>
        </p:nvSpPr>
        <p:spPr bwMode="auto">
          <a:xfrm>
            <a:off x="2019301" y="4981576"/>
            <a:ext cx="2809875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Pink shift increases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ABE00"/>
                </a:solidFill>
                <a:latin typeface="Arial" charset="0"/>
                <a:cs typeface="Arial" charset="0"/>
              </a:rPr>
              <a:t>Pink shift constant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X – spatial crossover</a:t>
            </a:r>
          </a:p>
        </p:txBody>
      </p:sp>
    </p:spTree>
    <p:extLst>
      <p:ext uri="{BB962C8B-B14F-4D97-AF65-F5344CB8AC3E}">
        <p14:creationId xmlns:p14="http://schemas.microsoft.com/office/powerpoint/2010/main" val="104933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9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9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9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91" grpId="0"/>
      <p:bldP spid="1296395" grpId="0" animBg="1"/>
      <p:bldP spid="1296401" grpId="0" animBg="1"/>
      <p:bldP spid="1296404" grpId="0" animBg="1"/>
      <p:bldP spid="1296405" grpId="0"/>
      <p:bldP spid="1296406" grpId="0"/>
      <p:bldP spid="1296408" grpId="0" animBg="1"/>
      <p:bldP spid="1296409" grpId="0"/>
      <p:bldP spid="12964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465138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546" y="1371507"/>
            <a:ext cx="8289925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Minimum variance principles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Level variance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Range ratio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Spectral variance and tilt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Pink shift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Ripple variance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Forward aspect ratio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Proximity ratio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Minimum level variance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Shapes of minimum level variance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434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Spectral Tilt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832" y="1334528"/>
            <a:ext cx="10285785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Previous example illustrates </a:t>
            </a:r>
            <a:r>
              <a:rPr lang="en-US" sz="2800" b="1" dirty="0">
                <a:solidFill>
                  <a:srgbClr val="FF0000"/>
                </a:solidFill>
              </a:rPr>
              <a:t>spectral tilt</a:t>
            </a:r>
            <a:r>
              <a:rPr lang="en-US" sz="2800" b="1" dirty="0"/>
              <a:t> </a:t>
            </a:r>
            <a:r>
              <a:rPr lang="en-US" sz="2800" b="1" dirty="0" smtClean="0"/>
              <a:t>– summation </a:t>
            </a:r>
            <a:r>
              <a:rPr lang="en-US" sz="2800" b="1" dirty="0"/>
              <a:t>addition at low frequencies not matched by a comparable addition at high frequencies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Affects overall shape of frequency response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Difference between on- and off-axis response of a single speaker is not just level: only the higher frequencies have been significantly reduced by the axial loss (also a source of </a:t>
            </a:r>
            <a:r>
              <a:rPr lang="en-US" sz="2800" b="1" dirty="0">
                <a:solidFill>
                  <a:srgbClr val="FF0000"/>
                </a:solidFill>
              </a:rPr>
              <a:t>spectral tilt</a:t>
            </a:r>
            <a:r>
              <a:rPr lang="en-US" sz="2800" b="1" dirty="0"/>
              <a:t>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i="1" dirty="0">
                <a:solidFill>
                  <a:srgbClr val="00B0F0"/>
                </a:solidFill>
              </a:rPr>
              <a:t>The difference in spectral tilt among listening locations is the spectral variance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44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Spectral Tilt vs. Spectral Variance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887" y="1244882"/>
            <a:ext cx="9954090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/>
              <a:t>Points with matched flat responses: </a:t>
            </a:r>
            <a:r>
              <a:rPr lang="en-US" sz="2600" b="1" dirty="0">
                <a:solidFill>
                  <a:srgbClr val="FF0000"/>
                </a:solidFill>
              </a:rPr>
              <a:t>no spectral tilt or spectral variance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/>
              <a:t>Points with matched HF/LF </a:t>
            </a:r>
            <a:r>
              <a:rPr lang="en-US" sz="2600" b="1" dirty="0" err="1"/>
              <a:t>rolloffs</a:t>
            </a:r>
            <a:r>
              <a:rPr lang="en-US" sz="2600" b="1" dirty="0"/>
              <a:t>/boosts: </a:t>
            </a:r>
            <a:r>
              <a:rPr lang="en-US" sz="2600" b="1" dirty="0">
                <a:solidFill>
                  <a:srgbClr val="FF0000"/>
                </a:solidFill>
              </a:rPr>
              <a:t>spectral tilt but no spectral variance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/>
              <a:t>One point has HF/LF </a:t>
            </a:r>
            <a:r>
              <a:rPr lang="en-US" sz="2600" b="1" dirty="0" err="1"/>
              <a:t>rolloff</a:t>
            </a:r>
            <a:r>
              <a:rPr lang="en-US" sz="2600" b="1" dirty="0"/>
              <a:t>/boost (spectral tilt) and another has flat response (no tilt): </a:t>
            </a:r>
            <a:r>
              <a:rPr lang="en-US" sz="2600" b="1" dirty="0">
                <a:solidFill>
                  <a:srgbClr val="FF0000"/>
                </a:solidFill>
              </a:rPr>
              <a:t>spectral variance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i="1" dirty="0">
                <a:solidFill>
                  <a:srgbClr val="00B0F0"/>
                </a:solidFill>
              </a:rPr>
              <a:t>Spectral variance is therefore a measure of the change in spectral tilt across a listening area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/>
              <a:t>Goal is to minimize spectral variance, but not necessarily spectral tilt (many clients actually prefer large amounts of spectral tilt –</a:t>
            </a:r>
            <a:r>
              <a:rPr lang="en-US" sz="2600" b="1" i="1" dirty="0">
                <a:solidFill>
                  <a:srgbClr val="00B050"/>
                </a:solidFill>
              </a:rPr>
              <a:t>“you can never have too much bass” </a:t>
            </a:r>
            <a:r>
              <a:rPr lang="en-US" sz="2600" b="1" i="1" dirty="0">
                <a:solidFill>
                  <a:srgbClr val="FF0000"/>
                </a:solidFill>
              </a:rPr>
              <a:t>…oops, yes you can! “Doppler is bad”</a:t>
            </a:r>
            <a:r>
              <a:rPr lang="en-US" sz="2600" b="1" dirty="0"/>
              <a:t>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/>
              <a:t>Want to ensure that </a:t>
            </a:r>
            <a:r>
              <a:rPr lang="en-US" sz="2600" b="1" dirty="0">
                <a:solidFill>
                  <a:srgbClr val="FF0000"/>
                </a:solidFill>
              </a:rPr>
              <a:t>same amount of tilt </a:t>
            </a:r>
            <a:r>
              <a:rPr lang="en-US" sz="2600" b="1" dirty="0"/>
              <a:t>is found in all areas of listening space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4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09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Spectral Tilt Causes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956" y="1191092"/>
            <a:ext cx="10402326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/>
              <a:t>Two transmission-related effects: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>
                <a:solidFill>
                  <a:srgbClr val="FF0000"/>
                </a:solidFill>
              </a:rPr>
              <a:t>axial loss </a:t>
            </a:r>
            <a:r>
              <a:rPr lang="en-US" sz="2600" b="1" dirty="0"/>
              <a:t>(as move off-axis, higher frequencies attenuate faster than lower frequencies)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>
                <a:solidFill>
                  <a:srgbClr val="FF0000"/>
                </a:solidFill>
              </a:rPr>
              <a:t>air loss </a:t>
            </a:r>
            <a:r>
              <a:rPr lang="en-US" sz="2600" b="1" dirty="0"/>
              <a:t>(even on-axis, have high-frequency loss due to absorption effects of air)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i="1" dirty="0">
                <a:solidFill>
                  <a:srgbClr val="00B0F0"/>
                </a:solidFill>
              </a:rPr>
              <a:t>spectral tilt caused by transmission-related effects favors lower frequencies </a:t>
            </a:r>
            <a:r>
              <a:rPr lang="en-US" sz="2600" b="1" i="1" dirty="0">
                <a:solidFill>
                  <a:srgbClr val="FF99FF"/>
                </a:solidFill>
              </a:rPr>
              <a:t>(called “pink shift”)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/>
              <a:t>Two summation-related effects: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>
                <a:solidFill>
                  <a:srgbClr val="FF0000"/>
                </a:solidFill>
              </a:rPr>
              <a:t>reflections</a:t>
            </a:r>
            <a:r>
              <a:rPr lang="en-US" sz="2600" b="1" dirty="0"/>
              <a:t> (room reflections tend to reduce loss rate at lower frequencies)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>
                <a:solidFill>
                  <a:srgbClr val="FF0000"/>
                </a:solidFill>
              </a:rPr>
              <a:t>combinations with other speakers </a:t>
            </a:r>
            <a:r>
              <a:rPr lang="en-US" sz="2600" b="1" dirty="0"/>
              <a:t>(typically have more power coupling at lower frequencies than higher ones)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i="1" dirty="0">
                <a:solidFill>
                  <a:srgbClr val="00B0F0"/>
                </a:solidFill>
              </a:rPr>
              <a:t>spectral tilt caused by sum</a:t>
            </a:r>
            <a:r>
              <a:rPr lang="en-US" b="1" i="1" dirty="0">
                <a:solidFill>
                  <a:srgbClr val="00B0F0"/>
                </a:solidFill>
              </a:rPr>
              <a:t>mation-related effects also favors lower frequencies</a:t>
            </a:r>
            <a:endParaRPr lang="en-US" b="1" i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4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48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94964" y="143434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Variation: Spectral Tilt Progressions</a:t>
            </a:r>
          </a:p>
        </p:txBody>
      </p:sp>
      <p:sp>
        <p:nvSpPr>
          <p:cNvPr id="52227" name="Line 9"/>
          <p:cNvSpPr>
            <a:spLocks noChangeShapeType="1"/>
          </p:cNvSpPr>
          <p:nvPr/>
        </p:nvSpPr>
        <p:spPr bwMode="auto">
          <a:xfrm>
            <a:off x="5372101" y="7620000"/>
            <a:ext cx="13877925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Line 10"/>
          <p:cNvSpPr>
            <a:spLocks noChangeShapeType="1"/>
          </p:cNvSpPr>
          <p:nvPr/>
        </p:nvSpPr>
        <p:spPr bwMode="auto">
          <a:xfrm>
            <a:off x="5372101" y="8001000"/>
            <a:ext cx="13877925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2229" name="Picture 53" descr="Fig6"/>
          <p:cNvPicPr>
            <a:picLocks noChangeAspect="1" noChangeArrowheads="1"/>
          </p:cNvPicPr>
          <p:nvPr/>
        </p:nvPicPr>
        <p:blipFill>
          <a:blip r:embed="rId3" cstate="print"/>
          <a:srcRect l="-377" t="9642" r="-668" b="-351"/>
          <a:stretch>
            <a:fillRect/>
          </a:stretch>
        </p:blipFill>
        <p:spPr bwMode="auto">
          <a:xfrm>
            <a:off x="740300" y="753034"/>
            <a:ext cx="10663163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9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Spectral Tilt Progression Summary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169" y="1361423"/>
            <a:ext cx="10240960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Since all the progressions lead to </a:t>
            </a:r>
            <a:r>
              <a:rPr lang="en-US" sz="2800" b="1" dirty="0">
                <a:solidFill>
                  <a:srgbClr val="FF0000"/>
                </a:solidFill>
              </a:rPr>
              <a:t>tilting</a:t>
            </a:r>
            <a:r>
              <a:rPr lang="en-US" sz="2800" b="1" dirty="0"/>
              <a:t>, the spectral variance can be reduced by matching the tilts rather than trying to stop the progression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Tilt can be “leveled” by equalization to the extent desired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i="1" dirty="0">
                <a:solidFill>
                  <a:srgbClr val="00B0F0"/>
                </a:solidFill>
              </a:rPr>
              <a:t>Note that a frequency response need not be flat to be considered to possess minimum spectral variance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4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34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Pink Shift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7326" y="1226952"/>
            <a:ext cx="9774797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/>
              <a:t>Based on </a:t>
            </a:r>
            <a:r>
              <a:rPr lang="en-US" sz="2600" b="1" dirty="0">
                <a:solidFill>
                  <a:srgbClr val="FF0000"/>
                </a:solidFill>
              </a:rPr>
              <a:t>perceptions</a:t>
            </a:r>
            <a:r>
              <a:rPr lang="en-US" sz="2600" b="1" dirty="0"/>
              <a:t> of distance to the sound source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/>
              <a:t>Analogous to </a:t>
            </a:r>
            <a:r>
              <a:rPr lang="en-US" sz="2600" b="1" dirty="0">
                <a:solidFill>
                  <a:srgbClr val="FF0000"/>
                </a:solidFill>
              </a:rPr>
              <a:t>pink noise: </a:t>
            </a:r>
            <a:r>
              <a:rPr lang="en-US" sz="2600" b="1" dirty="0"/>
              <a:t>filtered white noise (equal energy per frequency band) with steady 3 dB reduction per octave, which creates equal energy per octave balanced for our logarithmic hearing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/>
              <a:t>Frequency response progressions previously described can be viewed as </a:t>
            </a:r>
            <a:r>
              <a:rPr lang="en-US" sz="2600" b="1" dirty="0">
                <a:solidFill>
                  <a:srgbClr val="FF0000"/>
                </a:solidFill>
              </a:rPr>
              <a:t>pink shift </a:t>
            </a:r>
            <a:r>
              <a:rPr lang="en-US" sz="2600" b="1" dirty="0"/>
              <a:t>added to response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/>
              <a:t>In natural acoustic transmission, pink shift is directly related to </a:t>
            </a:r>
            <a:r>
              <a:rPr lang="en-US" sz="2600" b="1" dirty="0">
                <a:solidFill>
                  <a:srgbClr val="00B050"/>
                </a:solidFill>
              </a:rPr>
              <a:t>sonic source distance</a:t>
            </a:r>
            <a:r>
              <a:rPr lang="en-US" sz="2600" b="1" dirty="0"/>
              <a:t>: the </a:t>
            </a:r>
            <a:r>
              <a:rPr lang="en-US" sz="2600" b="1" dirty="0">
                <a:solidFill>
                  <a:srgbClr val="FF0000"/>
                </a:solidFill>
              </a:rPr>
              <a:t>farther away </a:t>
            </a:r>
            <a:r>
              <a:rPr lang="en-US" sz="2600" b="1" dirty="0"/>
              <a:t>we are from a source, the </a:t>
            </a:r>
            <a:r>
              <a:rPr lang="en-US" sz="2600" b="1" dirty="0">
                <a:solidFill>
                  <a:srgbClr val="FF0000"/>
                </a:solidFill>
              </a:rPr>
              <a:t>greater the degree of tilting </a:t>
            </a:r>
            <a:r>
              <a:rPr lang="en-US" sz="2600" b="1" dirty="0"/>
              <a:t>due to air absorption effects (HF loss) and room summation effects (LF boost)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/>
              <a:t>Our internal ear-brain processing estimates </a:t>
            </a:r>
            <a:r>
              <a:rPr lang="en-US" sz="2600" b="1" dirty="0">
                <a:solidFill>
                  <a:srgbClr val="00B050"/>
                </a:solidFill>
              </a:rPr>
              <a:t>source distance</a:t>
            </a:r>
            <a:r>
              <a:rPr lang="en-US" sz="2600" b="1" dirty="0"/>
              <a:t> by factoring in </a:t>
            </a:r>
            <a:r>
              <a:rPr lang="en-US" sz="2600" b="1" dirty="0">
                <a:solidFill>
                  <a:srgbClr val="FF0000"/>
                </a:solidFill>
              </a:rPr>
              <a:t>expectations</a:t>
            </a:r>
            <a:r>
              <a:rPr lang="en-US" sz="2600" b="1" dirty="0"/>
              <a:t> of pink shift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4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20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94965" y="268941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Pink Shift Progressions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42" y="1100815"/>
            <a:ext cx="11100446" cy="51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930" y="331694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Range Ratio Effects on Pink Shift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41" y="1183340"/>
            <a:ext cx="11150354" cy="48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7905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Range Ratio Effects on Pink Shift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878"/>
          <a:stretch/>
        </p:blipFill>
        <p:spPr>
          <a:xfrm>
            <a:off x="425670" y="1139298"/>
            <a:ext cx="11362918" cy="485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59106" y="15240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Vertical Location Variance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28" y="869577"/>
            <a:ext cx="10668756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Minimum Variance Principles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30" y="1251604"/>
            <a:ext cx="10121058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Level variance </a:t>
            </a:r>
            <a:r>
              <a:rPr lang="en-US" sz="2800" b="1" dirty="0"/>
              <a:t>– differences in overall level (SPL) over the space (e.g., “6 dB down under balcony relative to 10</a:t>
            </a:r>
            <a:r>
              <a:rPr lang="en-US" sz="2800" b="1" baseline="30000" dirty="0"/>
              <a:t>th</a:t>
            </a:r>
            <a:r>
              <a:rPr lang="en-US" sz="2800" b="1" dirty="0"/>
              <a:t> row”)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Spectral variance </a:t>
            </a:r>
            <a:r>
              <a:rPr lang="en-US" sz="2800" b="1" dirty="0"/>
              <a:t>– difference in relative level over frequency among different locations (e.g., “6 dB down @ 8 KHz under the balcony relative to mix position”)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Ripple variance </a:t>
            </a:r>
            <a:r>
              <a:rPr lang="en-US" sz="2800" b="1" dirty="0"/>
              <a:t>– differences in the extent of the summation-related peaks and dips in the response (e.g., “there is ±12 dB of ripple in the mid-range under the balcony, compared to  ±3 dB in the 10</a:t>
            </a:r>
            <a:r>
              <a:rPr lang="en-US" sz="2800" b="1" baseline="30000" dirty="0"/>
              <a:t>th</a:t>
            </a:r>
            <a:r>
              <a:rPr lang="en-US" sz="2800" b="1" dirty="0"/>
              <a:t> row”)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800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Ripple Variance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8710" y="1361421"/>
            <a:ext cx="10375431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Defined as differences in the extent of the summation-related peaks and dips in the response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Center point is phase-aligned spatial crossover (point of lowest variance)…but center of area where highest rate of change in ripple variance occurs (like “eye of hurricane”)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Can be found in all forms of speaker arrays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Focus will be on full-range spatial crossover transitions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Primary factors are </a:t>
            </a:r>
            <a:r>
              <a:rPr lang="en-US" sz="2800" b="1" dirty="0">
                <a:solidFill>
                  <a:srgbClr val="FF0000"/>
                </a:solidFill>
              </a:rPr>
              <a:t>source displacement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pattern overlap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least variance occurs when both are low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highest variance occurs when both are high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4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80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Ripple Variance Progression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675" y="1352457"/>
            <a:ext cx="9568608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/>
              <a:t>Frequency response ripple: as the spatial crossover is approached, the ripple variance increases; as overlap increases, the ripple variance increases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/>
              <a:t>From the spatial crossover point: coupling zone </a:t>
            </a:r>
            <a:r>
              <a:rPr lang="en-US" sz="2600" b="1" dirty="0">
                <a:sym typeface="Symbol" pitchFamily="18" charset="2"/>
              </a:rPr>
              <a:t> combing zone  combining zone  isolation zone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>
                <a:sym typeface="Symbol" pitchFamily="18" charset="2"/>
              </a:rPr>
              <a:t>From the isolation zone: to coverage pattern edge, or to combining zone  combing zone  coupling zone  next crossover point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>
                <a:sym typeface="Symbol" pitchFamily="18" charset="2"/>
              </a:rPr>
              <a:t>Cycle repeats for each speaker transition until coverage edge is reached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600" b="1" dirty="0">
                <a:sym typeface="Symbol" pitchFamily="18" charset="2"/>
              </a:rPr>
              <a:t>All spatial crossovers must be phase-aligned (phase- aligned crossovers cannot eliminate ripple variance over the space, but are the best means to control it) </a:t>
            </a:r>
            <a:endParaRPr lang="en-US" sz="2600" b="1" dirty="0" smtClean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4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506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1676400" y="1219200"/>
            <a:ext cx="8839200" cy="2286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Ripple Variance Progression</a:t>
            </a: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sp>
        <p:nvSpPr>
          <p:cNvPr id="1243144" name="Text Box 8"/>
          <p:cNvSpPr txBox="1">
            <a:spLocks noChangeAspect="1" noChangeArrowheads="1"/>
          </p:cNvSpPr>
          <p:nvPr/>
        </p:nvSpPr>
        <p:spPr bwMode="auto">
          <a:xfrm>
            <a:off x="2438400" y="5562600"/>
            <a:ext cx="7620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Isolation</a:t>
            </a:r>
          </a:p>
        </p:txBody>
      </p:sp>
      <p:sp>
        <p:nvSpPr>
          <p:cNvPr id="1243145" name="Text Box 9"/>
          <p:cNvSpPr txBox="1">
            <a:spLocks noChangeAspect="1" noChangeArrowheads="1"/>
          </p:cNvSpPr>
          <p:nvPr/>
        </p:nvSpPr>
        <p:spPr bwMode="auto">
          <a:xfrm>
            <a:off x="5715000" y="5562600"/>
            <a:ext cx="7620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Combing</a:t>
            </a:r>
          </a:p>
        </p:txBody>
      </p:sp>
      <p:sp>
        <p:nvSpPr>
          <p:cNvPr id="1243146" name="Text Box 10"/>
          <p:cNvSpPr txBox="1">
            <a:spLocks noChangeAspect="1" noChangeArrowheads="1"/>
          </p:cNvSpPr>
          <p:nvPr/>
        </p:nvSpPr>
        <p:spPr bwMode="auto">
          <a:xfrm>
            <a:off x="3276601" y="5562600"/>
            <a:ext cx="809625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Combining</a:t>
            </a:r>
          </a:p>
        </p:txBody>
      </p:sp>
      <p:sp>
        <p:nvSpPr>
          <p:cNvPr id="1243147" name="Text Box 11"/>
          <p:cNvSpPr txBox="1">
            <a:spLocks noChangeAspect="1" noChangeArrowheads="1"/>
          </p:cNvSpPr>
          <p:nvPr/>
        </p:nvSpPr>
        <p:spPr bwMode="auto">
          <a:xfrm>
            <a:off x="4114800" y="5562600"/>
            <a:ext cx="7620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Combing</a:t>
            </a:r>
          </a:p>
        </p:txBody>
      </p:sp>
      <p:sp>
        <p:nvSpPr>
          <p:cNvPr id="1243148" name="Text Box 12"/>
          <p:cNvSpPr txBox="1">
            <a:spLocks noChangeAspect="1" noChangeArrowheads="1"/>
          </p:cNvSpPr>
          <p:nvPr/>
        </p:nvSpPr>
        <p:spPr bwMode="auto">
          <a:xfrm>
            <a:off x="4953000" y="5562600"/>
            <a:ext cx="6858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Coupling</a:t>
            </a:r>
          </a:p>
        </p:txBody>
      </p:sp>
      <p:sp>
        <p:nvSpPr>
          <p:cNvPr id="1243149" name="Text Box 13"/>
          <p:cNvSpPr txBox="1">
            <a:spLocks noChangeAspect="1" noChangeArrowheads="1"/>
          </p:cNvSpPr>
          <p:nvPr/>
        </p:nvSpPr>
        <p:spPr bwMode="auto">
          <a:xfrm>
            <a:off x="6534150" y="5562600"/>
            <a:ext cx="81915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Combining</a:t>
            </a:r>
          </a:p>
        </p:txBody>
      </p:sp>
      <p:sp>
        <p:nvSpPr>
          <p:cNvPr id="1243150" name="Text Box 14"/>
          <p:cNvSpPr txBox="1">
            <a:spLocks noChangeAspect="1" noChangeArrowheads="1"/>
          </p:cNvSpPr>
          <p:nvPr/>
        </p:nvSpPr>
        <p:spPr bwMode="auto">
          <a:xfrm>
            <a:off x="7410450" y="5562600"/>
            <a:ext cx="7620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Isolation</a:t>
            </a:r>
          </a:p>
        </p:txBody>
      </p:sp>
      <p:sp>
        <p:nvSpPr>
          <p:cNvPr id="1243151" name="Text Box 15"/>
          <p:cNvSpPr txBox="1">
            <a:spLocks noChangeAspect="1" noChangeArrowheads="1"/>
          </p:cNvSpPr>
          <p:nvPr/>
        </p:nvSpPr>
        <p:spPr bwMode="auto">
          <a:xfrm>
            <a:off x="1676400" y="5562600"/>
            <a:ext cx="6858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Off Axis</a:t>
            </a:r>
          </a:p>
        </p:txBody>
      </p:sp>
      <p:sp>
        <p:nvSpPr>
          <p:cNvPr id="1243152" name="Text Box 16"/>
          <p:cNvSpPr txBox="1">
            <a:spLocks noChangeAspect="1" noChangeArrowheads="1"/>
          </p:cNvSpPr>
          <p:nvPr/>
        </p:nvSpPr>
        <p:spPr bwMode="auto">
          <a:xfrm>
            <a:off x="8229600" y="5562600"/>
            <a:ext cx="81915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Combining</a:t>
            </a:r>
          </a:p>
        </p:txBody>
      </p:sp>
      <p:sp>
        <p:nvSpPr>
          <p:cNvPr id="1243153" name="Text Box 17"/>
          <p:cNvSpPr txBox="1">
            <a:spLocks noChangeAspect="1" noChangeArrowheads="1"/>
          </p:cNvSpPr>
          <p:nvPr/>
        </p:nvSpPr>
        <p:spPr bwMode="auto">
          <a:xfrm>
            <a:off x="9067800" y="5553075"/>
            <a:ext cx="7620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Combing</a:t>
            </a:r>
          </a:p>
        </p:txBody>
      </p:sp>
      <p:sp>
        <p:nvSpPr>
          <p:cNvPr id="1243154" name="Text Box 18"/>
          <p:cNvSpPr txBox="1">
            <a:spLocks noChangeAspect="1" noChangeArrowheads="1"/>
          </p:cNvSpPr>
          <p:nvPr/>
        </p:nvSpPr>
        <p:spPr bwMode="auto">
          <a:xfrm>
            <a:off x="9906000" y="5534025"/>
            <a:ext cx="7620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Coupling</a:t>
            </a:r>
          </a:p>
        </p:txBody>
      </p:sp>
      <p:pic>
        <p:nvPicPr>
          <p:cNvPr id="1243155" name="Picture 19" descr="ICON 4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419601"/>
            <a:ext cx="7762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3156" name="Picture 20" descr="ICON 6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1" y="4419601"/>
            <a:ext cx="790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3157" name="Picture 21" descr="ICON 5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419601"/>
            <a:ext cx="787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3158" name="Picture 22" descr="ICON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419601"/>
            <a:ext cx="787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3159" name="Picture 23" descr="ICON 8B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419601"/>
            <a:ext cx="7762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3160" name="Picture 24" descr="ICON 5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600" y="4419601"/>
            <a:ext cx="787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3161" name="Picture 25" descr="ICON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80600" y="4419601"/>
            <a:ext cx="787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3162" name="Picture 26" descr="ICON 4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1" y="4419601"/>
            <a:ext cx="790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3163" name="Picture 27" descr="ICON 5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419601"/>
            <a:ext cx="787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3164" name="Picture 28" descr="ICON 6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1" y="4419601"/>
            <a:ext cx="790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3165" name="Picture 29" descr="ICON 6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1" y="4419601"/>
            <a:ext cx="790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3166" name="Text Box 30"/>
          <p:cNvSpPr txBox="1">
            <a:spLocks noChangeArrowheads="1"/>
          </p:cNvSpPr>
          <p:nvPr/>
        </p:nvSpPr>
        <p:spPr bwMode="auto">
          <a:xfrm>
            <a:off x="4933951" y="1819275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srgbClr val="0000FF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61468" name="Line 35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69" name="Text Box 39"/>
          <p:cNvSpPr txBox="1">
            <a:spLocks noChangeAspect="1" noChangeArrowheads="1"/>
          </p:cNvSpPr>
          <p:nvPr/>
        </p:nvSpPr>
        <p:spPr bwMode="auto">
          <a:xfrm>
            <a:off x="1676401" y="2133600"/>
            <a:ext cx="1000125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&lt;12 dB</a:t>
            </a:r>
          </a:p>
        </p:txBody>
      </p:sp>
      <p:sp>
        <p:nvSpPr>
          <p:cNvPr id="61470" name="Text Box 40"/>
          <p:cNvSpPr txBox="1">
            <a:spLocks noChangeAspect="1" noChangeArrowheads="1"/>
          </p:cNvSpPr>
          <p:nvPr/>
        </p:nvSpPr>
        <p:spPr bwMode="auto">
          <a:xfrm>
            <a:off x="1676401" y="1676400"/>
            <a:ext cx="1000125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&gt;18 dB</a:t>
            </a:r>
          </a:p>
        </p:txBody>
      </p:sp>
      <p:sp>
        <p:nvSpPr>
          <p:cNvPr id="61471" name="Text Box 41"/>
          <p:cNvSpPr txBox="1">
            <a:spLocks noChangeAspect="1" noChangeArrowheads="1"/>
          </p:cNvSpPr>
          <p:nvPr/>
        </p:nvSpPr>
        <p:spPr bwMode="auto">
          <a:xfrm>
            <a:off x="1676401" y="1219200"/>
            <a:ext cx="1000125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Ripple</a:t>
            </a:r>
          </a:p>
        </p:txBody>
      </p:sp>
      <p:sp>
        <p:nvSpPr>
          <p:cNvPr id="1243178" name="Text Box 42"/>
          <p:cNvSpPr txBox="1">
            <a:spLocks noChangeAspect="1" noChangeArrowheads="1"/>
          </p:cNvSpPr>
          <p:nvPr/>
        </p:nvSpPr>
        <p:spPr bwMode="auto">
          <a:xfrm>
            <a:off x="2838450" y="619125"/>
            <a:ext cx="2305050" cy="361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BBE0E3">
                    <a:lumMod val="75000"/>
                  </a:srgbClr>
                </a:solidFill>
                <a:latin typeface="Arial" charset="0"/>
                <a:cs typeface="Arial" charset="0"/>
              </a:rPr>
              <a:t>Speaker to Edge</a:t>
            </a:r>
          </a:p>
        </p:txBody>
      </p:sp>
      <p:sp>
        <p:nvSpPr>
          <p:cNvPr id="1243179" name="Text Box 43"/>
          <p:cNvSpPr txBox="1">
            <a:spLocks noChangeAspect="1" noChangeArrowheads="1"/>
          </p:cNvSpPr>
          <p:nvPr/>
        </p:nvSpPr>
        <p:spPr bwMode="auto">
          <a:xfrm>
            <a:off x="6477000" y="657226"/>
            <a:ext cx="2971800" cy="466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BBE0E3">
                    <a:lumMod val="75000"/>
                  </a:srgbClr>
                </a:solidFill>
                <a:latin typeface="Arial" charset="0"/>
                <a:cs typeface="Arial" charset="0"/>
              </a:rPr>
              <a:t>Speaker to Speaker</a:t>
            </a:r>
          </a:p>
        </p:txBody>
      </p:sp>
      <p:sp>
        <p:nvSpPr>
          <p:cNvPr id="1243183" name="Text Box 47"/>
          <p:cNvSpPr txBox="1">
            <a:spLocks noChangeAspect="1" noChangeArrowheads="1"/>
          </p:cNvSpPr>
          <p:nvPr/>
        </p:nvSpPr>
        <p:spPr bwMode="auto">
          <a:xfrm>
            <a:off x="9420226" y="3486150"/>
            <a:ext cx="1247775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BBE0E3">
                    <a:lumMod val="75000"/>
                  </a:srgbClr>
                </a:solidFill>
                <a:latin typeface="Arial" charset="0"/>
                <a:cs typeface="Arial" charset="0"/>
              </a:rPr>
              <a:t>Phase Aligned Crossover</a:t>
            </a:r>
          </a:p>
        </p:txBody>
      </p:sp>
      <p:sp>
        <p:nvSpPr>
          <p:cNvPr id="1243184" name="Line 48"/>
          <p:cNvSpPr>
            <a:spLocks noChangeShapeType="1"/>
          </p:cNvSpPr>
          <p:nvPr/>
        </p:nvSpPr>
        <p:spPr bwMode="auto">
          <a:xfrm flipV="1">
            <a:off x="5334000" y="1676400"/>
            <a:ext cx="0" cy="13335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6" name="Line 49"/>
          <p:cNvSpPr>
            <a:spLocks noChangeShapeType="1"/>
          </p:cNvSpPr>
          <p:nvPr/>
        </p:nvSpPr>
        <p:spPr bwMode="auto">
          <a:xfrm flipV="1">
            <a:off x="16259175" y="5343525"/>
            <a:ext cx="9525" cy="11049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7" name="AutoShape 51"/>
          <p:cNvSpPr>
            <a:spLocks noChangeArrowheads="1"/>
          </p:cNvSpPr>
          <p:nvPr/>
        </p:nvSpPr>
        <p:spPr bwMode="auto">
          <a:xfrm>
            <a:off x="7315201" y="3200400"/>
            <a:ext cx="600075" cy="571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8" name="Text Box 52"/>
          <p:cNvSpPr txBox="1">
            <a:spLocks noChangeArrowheads="1"/>
          </p:cNvSpPr>
          <p:nvPr/>
        </p:nvSpPr>
        <p:spPr bwMode="auto">
          <a:xfrm>
            <a:off x="7400925" y="32670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61479" name="AutoShape 53"/>
          <p:cNvSpPr>
            <a:spLocks noChangeArrowheads="1"/>
          </p:cNvSpPr>
          <p:nvPr/>
        </p:nvSpPr>
        <p:spPr bwMode="auto">
          <a:xfrm>
            <a:off x="2514601" y="3200400"/>
            <a:ext cx="600075" cy="571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80" name="Text Box 54"/>
          <p:cNvSpPr txBox="1">
            <a:spLocks noChangeArrowheads="1"/>
          </p:cNvSpPr>
          <p:nvPr/>
        </p:nvSpPr>
        <p:spPr bwMode="auto">
          <a:xfrm>
            <a:off x="2619376" y="3257550"/>
            <a:ext cx="390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61481" name="Line 55"/>
          <p:cNvSpPr>
            <a:spLocks noChangeShapeType="1"/>
          </p:cNvSpPr>
          <p:nvPr/>
        </p:nvSpPr>
        <p:spPr bwMode="auto">
          <a:xfrm>
            <a:off x="1676400" y="2133600"/>
            <a:ext cx="88392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82" name="Line 56"/>
          <p:cNvSpPr>
            <a:spLocks noChangeShapeType="1"/>
          </p:cNvSpPr>
          <p:nvPr/>
        </p:nvSpPr>
        <p:spPr bwMode="auto">
          <a:xfrm>
            <a:off x="1676400" y="3048000"/>
            <a:ext cx="88392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3170" name="Line 34"/>
          <p:cNvSpPr>
            <a:spLocks noChangeShapeType="1"/>
          </p:cNvSpPr>
          <p:nvPr/>
        </p:nvSpPr>
        <p:spPr bwMode="auto">
          <a:xfrm flipV="1">
            <a:off x="1676400" y="3048000"/>
            <a:ext cx="1219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3167" name="Line 31"/>
          <p:cNvSpPr>
            <a:spLocks noChangeShapeType="1"/>
          </p:cNvSpPr>
          <p:nvPr/>
        </p:nvSpPr>
        <p:spPr bwMode="auto">
          <a:xfrm flipV="1">
            <a:off x="2895600" y="1676400"/>
            <a:ext cx="2438400" cy="1371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3168" name="Line 32"/>
          <p:cNvSpPr>
            <a:spLocks noChangeShapeType="1"/>
          </p:cNvSpPr>
          <p:nvPr/>
        </p:nvSpPr>
        <p:spPr bwMode="auto">
          <a:xfrm>
            <a:off x="5334000" y="1676400"/>
            <a:ext cx="2362200" cy="1371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3169" name="Line 33"/>
          <p:cNvSpPr>
            <a:spLocks noChangeShapeType="1"/>
          </p:cNvSpPr>
          <p:nvPr/>
        </p:nvSpPr>
        <p:spPr bwMode="auto">
          <a:xfrm flipH="1">
            <a:off x="7667625" y="1695450"/>
            <a:ext cx="2590800" cy="1371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3186" name="Line 50"/>
          <p:cNvSpPr>
            <a:spLocks noChangeShapeType="1"/>
          </p:cNvSpPr>
          <p:nvPr/>
        </p:nvSpPr>
        <p:spPr bwMode="auto">
          <a:xfrm flipH="1" flipV="1">
            <a:off x="10210800" y="1676400"/>
            <a:ext cx="228600" cy="152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243194" name="Picture 58" descr="ICON 8B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953001"/>
            <a:ext cx="7762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3195" name="Picture 59" descr="ICON 8B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91714" y="4953001"/>
            <a:ext cx="7762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3196" name="Text Box 60"/>
          <p:cNvSpPr txBox="1">
            <a:spLocks noChangeArrowheads="1"/>
          </p:cNvSpPr>
          <p:nvPr/>
        </p:nvSpPr>
        <p:spPr bwMode="auto">
          <a:xfrm>
            <a:off x="9829801" y="1828800"/>
            <a:ext cx="790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srgbClr val="0000FF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1243197" name="Line 61"/>
          <p:cNvSpPr>
            <a:spLocks noChangeShapeType="1"/>
          </p:cNvSpPr>
          <p:nvPr/>
        </p:nvSpPr>
        <p:spPr bwMode="auto">
          <a:xfrm flipV="1">
            <a:off x="10210800" y="1676400"/>
            <a:ext cx="0" cy="13335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92" name="Line 62"/>
          <p:cNvSpPr>
            <a:spLocks noChangeShapeType="1"/>
          </p:cNvSpPr>
          <p:nvPr/>
        </p:nvSpPr>
        <p:spPr bwMode="auto">
          <a:xfrm>
            <a:off x="1676400" y="1676400"/>
            <a:ext cx="88392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3199" name="Text Box 63"/>
          <p:cNvSpPr txBox="1">
            <a:spLocks noChangeAspect="1" noChangeArrowheads="1"/>
          </p:cNvSpPr>
          <p:nvPr/>
        </p:nvSpPr>
        <p:spPr bwMode="auto">
          <a:xfrm>
            <a:off x="4248150" y="3543300"/>
            <a:ext cx="220980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BBE0E3">
                    <a:lumMod val="75000"/>
                  </a:srgbClr>
                </a:solidFill>
                <a:latin typeface="Arial" charset="0"/>
                <a:cs typeface="Arial" charset="0"/>
              </a:rPr>
              <a:t>Phase Aligned Spatial Crossover</a:t>
            </a:r>
          </a:p>
        </p:txBody>
      </p:sp>
      <p:sp>
        <p:nvSpPr>
          <p:cNvPr id="61494" name="Text Box 64"/>
          <p:cNvSpPr txBox="1">
            <a:spLocks noChangeAspect="1" noChangeArrowheads="1"/>
          </p:cNvSpPr>
          <p:nvPr/>
        </p:nvSpPr>
        <p:spPr bwMode="auto">
          <a:xfrm>
            <a:off x="1752601" y="2590800"/>
            <a:ext cx="1000125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&lt;6 dB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809875" y="1066800"/>
            <a:ext cx="2476500" cy="1588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334000" y="1066800"/>
            <a:ext cx="4876800" cy="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9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4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4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4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4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24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4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4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24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24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24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24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24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24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24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24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24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24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24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24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4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24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24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24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124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24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24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24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24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24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24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24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24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24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124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124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44" grpId="0" animBg="1"/>
      <p:bldP spid="1243145" grpId="0" animBg="1"/>
      <p:bldP spid="1243146" grpId="0" animBg="1"/>
      <p:bldP spid="1243147" grpId="0" animBg="1"/>
      <p:bldP spid="1243148" grpId="0" animBg="1"/>
      <p:bldP spid="1243149" grpId="0" animBg="1"/>
      <p:bldP spid="1243150" grpId="0" animBg="1"/>
      <p:bldP spid="1243151" grpId="0" animBg="1"/>
      <p:bldP spid="1243152" grpId="0" animBg="1"/>
      <p:bldP spid="1243153" grpId="0" animBg="1"/>
      <p:bldP spid="1243154" grpId="0" animBg="1"/>
      <p:bldP spid="1243166" grpId="0"/>
      <p:bldP spid="1243184" grpId="0" animBg="1"/>
      <p:bldP spid="1243170" grpId="0" animBg="1"/>
      <p:bldP spid="1243167" grpId="0" animBg="1"/>
      <p:bldP spid="1243168" grpId="0" animBg="1"/>
      <p:bldP spid="1243169" grpId="0" animBg="1"/>
      <p:bldP spid="1243186" grpId="0" animBg="1"/>
      <p:bldP spid="1243196" grpId="0"/>
      <p:bldP spid="124319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Ripple Variance Geometry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97" y="1217987"/>
            <a:ext cx="10581620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Four triangle types give strong indication of ripple variance spatial behavior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isosceles – zero variance on-axis  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acute – highest rate of change (over angle and distance)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right – variance over distance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obtuse – lowest rate of change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Compromise between minimum variance and maximum SPL capability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maximum overlap (100%) will yield maximum power </a:t>
            </a:r>
            <a:r>
              <a:rPr lang="en-US" b="1" dirty="0" smtClean="0"/>
              <a:t>    (+</a:t>
            </a:r>
            <a:r>
              <a:rPr lang="en-US" b="1" dirty="0"/>
              <a:t>6 dB) but with maximum risk of ripple variance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minimum overlap reduces risk of ripple variance, but significantly limits the amount of power addition possible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4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49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Ripple Variance: Spatial Reference</a:t>
            </a:r>
          </a:p>
        </p:txBody>
      </p:sp>
      <p:sp>
        <p:nvSpPr>
          <p:cNvPr id="1244243" name="AutoShape 83"/>
          <p:cNvSpPr>
            <a:spLocks noChangeArrowheads="1"/>
          </p:cNvSpPr>
          <p:nvPr/>
        </p:nvSpPr>
        <p:spPr bwMode="auto">
          <a:xfrm flipH="1">
            <a:off x="5114925" y="3352800"/>
            <a:ext cx="2590800" cy="2476500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4244" name="Line 84"/>
          <p:cNvSpPr>
            <a:spLocks noChangeShapeType="1"/>
          </p:cNvSpPr>
          <p:nvPr/>
        </p:nvSpPr>
        <p:spPr bwMode="auto">
          <a:xfrm rot="5400000" flipH="1">
            <a:off x="2495550" y="3295650"/>
            <a:ext cx="50673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4245" name="Line 85"/>
          <p:cNvSpPr>
            <a:spLocks noChangeShapeType="1"/>
          </p:cNvSpPr>
          <p:nvPr/>
        </p:nvSpPr>
        <p:spPr bwMode="auto">
          <a:xfrm rot="2700000" flipH="1">
            <a:off x="1500187" y="4370388"/>
            <a:ext cx="3724276" cy="8572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4246" name="Line 86"/>
          <p:cNvSpPr>
            <a:spLocks noChangeShapeType="1"/>
          </p:cNvSpPr>
          <p:nvPr/>
        </p:nvSpPr>
        <p:spPr bwMode="auto">
          <a:xfrm flipH="1">
            <a:off x="2228850" y="5895975"/>
            <a:ext cx="280035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4247" name="Line 87"/>
          <p:cNvSpPr>
            <a:spLocks noChangeShapeType="1"/>
          </p:cNvSpPr>
          <p:nvPr/>
        </p:nvSpPr>
        <p:spPr bwMode="auto">
          <a:xfrm rot="5400000" flipH="1">
            <a:off x="1995488" y="2862263"/>
            <a:ext cx="3971925" cy="20955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4248" name="Line 88"/>
          <p:cNvSpPr>
            <a:spLocks noChangeShapeType="1"/>
          </p:cNvSpPr>
          <p:nvPr/>
        </p:nvSpPr>
        <p:spPr bwMode="auto">
          <a:xfrm rot="-2700000">
            <a:off x="4864100" y="5126039"/>
            <a:ext cx="1860550" cy="460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4249" name="AutoShape 89"/>
          <p:cNvSpPr>
            <a:spLocks noChangeArrowheads="1"/>
          </p:cNvSpPr>
          <p:nvPr/>
        </p:nvSpPr>
        <p:spPr bwMode="auto">
          <a:xfrm>
            <a:off x="7629525" y="5705475"/>
            <a:ext cx="400050" cy="38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4250" name="Line 90"/>
          <p:cNvSpPr>
            <a:spLocks noChangeShapeType="1"/>
          </p:cNvSpPr>
          <p:nvPr/>
        </p:nvSpPr>
        <p:spPr bwMode="auto">
          <a:xfrm flipV="1">
            <a:off x="5029200" y="5895975"/>
            <a:ext cx="28003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4254" name="Text Box 94"/>
          <p:cNvSpPr txBox="1">
            <a:spLocks noChangeAspect="1" noChangeArrowheads="1"/>
          </p:cNvSpPr>
          <p:nvPr/>
        </p:nvSpPr>
        <p:spPr bwMode="auto">
          <a:xfrm>
            <a:off x="5029200" y="6019800"/>
            <a:ext cx="280035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3300"/>
                </a:solidFill>
                <a:latin typeface="Arial" charset="0"/>
                <a:cs typeface="Arial" charset="0"/>
              </a:rPr>
              <a:t>Maximum Variance</a:t>
            </a:r>
          </a:p>
        </p:txBody>
      </p:sp>
      <p:sp>
        <p:nvSpPr>
          <p:cNvPr id="1244255" name="Text Box 95"/>
          <p:cNvSpPr txBox="1">
            <a:spLocks noChangeAspect="1" noChangeArrowheads="1"/>
          </p:cNvSpPr>
          <p:nvPr/>
        </p:nvSpPr>
        <p:spPr bwMode="auto">
          <a:xfrm>
            <a:off x="8153401" y="4495800"/>
            <a:ext cx="2276475" cy="114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FF3300"/>
                </a:solidFill>
                <a:latin typeface="Arial" charset="0"/>
                <a:cs typeface="Arial" charset="0"/>
              </a:rPr>
              <a:t>Acute: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3300"/>
                </a:solidFill>
                <a:latin typeface="Arial" charset="0"/>
                <a:cs typeface="Arial" charset="0"/>
              </a:rPr>
              <a:t>Variance over angle &amp; distance</a:t>
            </a:r>
          </a:p>
        </p:txBody>
      </p:sp>
      <p:sp>
        <p:nvSpPr>
          <p:cNvPr id="1244256" name="Line 96"/>
          <p:cNvSpPr>
            <a:spLocks noChangeShapeType="1"/>
          </p:cNvSpPr>
          <p:nvPr/>
        </p:nvSpPr>
        <p:spPr bwMode="auto">
          <a:xfrm rot="5400000" flipH="1">
            <a:off x="4114801" y="3581401"/>
            <a:ext cx="4600575" cy="285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4257" name="Text Box 97"/>
          <p:cNvSpPr txBox="1">
            <a:spLocks noChangeAspect="1" noChangeArrowheads="1"/>
          </p:cNvSpPr>
          <p:nvPr/>
        </p:nvSpPr>
        <p:spPr bwMode="auto">
          <a:xfrm>
            <a:off x="5638801" y="609600"/>
            <a:ext cx="1800225" cy="68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FFFFFF"/>
                </a:solidFill>
                <a:latin typeface="Arial" charset="0"/>
                <a:cs typeface="Arial" charset="0"/>
              </a:rPr>
              <a:t>Isosceles:</a:t>
            </a: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Zero Variance</a:t>
            </a:r>
          </a:p>
        </p:txBody>
      </p:sp>
      <p:sp>
        <p:nvSpPr>
          <p:cNvPr id="1244258" name="Text Box 98"/>
          <p:cNvSpPr txBox="1">
            <a:spLocks noChangeAspect="1" noChangeArrowheads="1"/>
          </p:cNvSpPr>
          <p:nvPr/>
        </p:nvSpPr>
        <p:spPr bwMode="auto">
          <a:xfrm>
            <a:off x="3505200" y="914400"/>
            <a:ext cx="1600200" cy="1295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FF3300"/>
                </a:solidFill>
                <a:latin typeface="Arial" charset="0"/>
                <a:cs typeface="Arial" charset="0"/>
              </a:rPr>
              <a:t>Right: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3300"/>
                </a:solidFill>
                <a:latin typeface="Arial" charset="0"/>
                <a:cs typeface="Arial" charset="0"/>
              </a:rPr>
              <a:t> Variance over distance</a:t>
            </a:r>
          </a:p>
        </p:txBody>
      </p:sp>
      <p:sp>
        <p:nvSpPr>
          <p:cNvPr id="1244259" name="Text Box 99"/>
          <p:cNvSpPr txBox="1">
            <a:spLocks noChangeAspect="1" noChangeArrowheads="1"/>
          </p:cNvSpPr>
          <p:nvPr/>
        </p:nvSpPr>
        <p:spPr bwMode="auto">
          <a:xfrm>
            <a:off x="1676400" y="762000"/>
            <a:ext cx="1676400" cy="990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BBE0E3">
                    <a:lumMod val="75000"/>
                  </a:srgbClr>
                </a:solidFill>
                <a:latin typeface="Arial" charset="0"/>
                <a:cs typeface="Arial" charset="0"/>
              </a:rPr>
              <a:t>Obtuse: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BBE0E3">
                    <a:lumMod val="75000"/>
                  </a:srgbClr>
                </a:solidFill>
                <a:latin typeface="Arial" charset="0"/>
                <a:cs typeface="Arial" charset="0"/>
              </a:rPr>
              <a:t>Minimum Variance</a:t>
            </a:r>
          </a:p>
        </p:txBody>
      </p:sp>
      <p:sp>
        <p:nvSpPr>
          <p:cNvPr id="1244261" name="Line 101"/>
          <p:cNvSpPr>
            <a:spLocks noChangeShapeType="1"/>
          </p:cNvSpPr>
          <p:nvPr/>
        </p:nvSpPr>
        <p:spPr bwMode="auto">
          <a:xfrm rot="5400000" flipH="1">
            <a:off x="3681413" y="1881188"/>
            <a:ext cx="2095500" cy="5800725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4262" name="Line 102"/>
          <p:cNvSpPr>
            <a:spLocks noChangeShapeType="1"/>
          </p:cNvSpPr>
          <p:nvPr/>
        </p:nvSpPr>
        <p:spPr bwMode="auto">
          <a:xfrm rot="5400000" flipH="1">
            <a:off x="4548188" y="1471613"/>
            <a:ext cx="2514600" cy="1247775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4263" name="Line 103"/>
          <p:cNvSpPr>
            <a:spLocks noChangeShapeType="1"/>
          </p:cNvSpPr>
          <p:nvPr/>
        </p:nvSpPr>
        <p:spPr bwMode="auto">
          <a:xfrm rot="5400000" flipH="1">
            <a:off x="6653213" y="4852988"/>
            <a:ext cx="952500" cy="1000125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4264" name="AutoShape 104"/>
          <p:cNvSpPr>
            <a:spLocks noChangeArrowheads="1"/>
          </p:cNvSpPr>
          <p:nvPr/>
        </p:nvSpPr>
        <p:spPr bwMode="auto">
          <a:xfrm>
            <a:off x="4829175" y="5705475"/>
            <a:ext cx="400050" cy="38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4265" name="Text Box 105"/>
          <p:cNvSpPr txBox="1">
            <a:spLocks noChangeAspect="1" noChangeArrowheads="1"/>
          </p:cNvSpPr>
          <p:nvPr/>
        </p:nvSpPr>
        <p:spPr bwMode="auto">
          <a:xfrm>
            <a:off x="7162800" y="1752600"/>
            <a:ext cx="2819400" cy="10287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BBE0E3">
                    <a:lumMod val="75000"/>
                  </a:srgbClr>
                </a:solidFill>
                <a:latin typeface="Arial" charset="0"/>
                <a:cs typeface="Arial" charset="0"/>
              </a:rPr>
              <a:t>Highest rate of change is in the isosceles and acute triangle zones</a:t>
            </a:r>
          </a:p>
        </p:txBody>
      </p:sp>
      <p:sp>
        <p:nvSpPr>
          <p:cNvPr id="1244266" name="Text Box 106"/>
          <p:cNvSpPr txBox="1">
            <a:spLocks noChangeAspect="1" noChangeArrowheads="1"/>
          </p:cNvSpPr>
          <p:nvPr/>
        </p:nvSpPr>
        <p:spPr bwMode="auto">
          <a:xfrm>
            <a:off x="1924050" y="2667000"/>
            <a:ext cx="2876550" cy="7429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BBE0E3">
                    <a:lumMod val="75000"/>
                  </a:srgbClr>
                </a:solidFill>
                <a:latin typeface="Arial" charset="0"/>
                <a:cs typeface="Arial" charset="0"/>
              </a:rPr>
              <a:t>Lowest rate of change is in the obtuse triangle zone</a:t>
            </a:r>
          </a:p>
        </p:txBody>
      </p:sp>
      <p:sp>
        <p:nvSpPr>
          <p:cNvPr id="1244267" name="Text Box 107"/>
          <p:cNvSpPr txBox="1">
            <a:spLocks noChangeAspect="1" noChangeArrowheads="1"/>
          </p:cNvSpPr>
          <p:nvPr/>
        </p:nvSpPr>
        <p:spPr bwMode="auto">
          <a:xfrm>
            <a:off x="1685925" y="4724400"/>
            <a:ext cx="2133600" cy="990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u="sng" dirty="0">
                <a:solidFill>
                  <a:srgbClr val="BBE0E3">
                    <a:lumMod val="75000"/>
                  </a:srgbClr>
                </a:solidFill>
                <a:latin typeface="Arial" charset="0"/>
                <a:cs typeface="Arial" charset="0"/>
              </a:rPr>
              <a:t>Obtuse:</a:t>
            </a:r>
            <a:r>
              <a:rPr lang="en-US" dirty="0">
                <a:solidFill>
                  <a:srgbClr val="BBE0E3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BBE0E3">
                    <a:lumMod val="75000"/>
                  </a:srgbClr>
                </a:solidFill>
                <a:latin typeface="Arial" charset="0"/>
                <a:cs typeface="Arial" charset="0"/>
              </a:rPr>
              <a:t>Minimum Variance</a:t>
            </a:r>
          </a:p>
        </p:txBody>
      </p:sp>
    </p:spTree>
    <p:extLst>
      <p:ext uri="{BB962C8B-B14F-4D97-AF65-F5344CB8AC3E}">
        <p14:creationId xmlns:p14="http://schemas.microsoft.com/office/powerpoint/2010/main" val="40993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244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244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24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24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4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4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244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244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244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244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44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44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4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4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4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4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4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4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4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4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4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4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4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4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4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4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4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24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24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24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24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243" grpId="0" animBg="1"/>
      <p:bldP spid="1244244" grpId="0" animBg="1"/>
      <p:bldP spid="1244245" grpId="0" animBg="1"/>
      <p:bldP spid="1244246" grpId="0" animBg="1"/>
      <p:bldP spid="1244247" grpId="0" animBg="1"/>
      <p:bldP spid="1244248" grpId="0" animBg="1"/>
      <p:bldP spid="1244249" grpId="0" animBg="1"/>
      <p:bldP spid="1244250" grpId="0" animBg="1"/>
      <p:bldP spid="1244254" grpId="0"/>
      <p:bldP spid="1244255" grpId="0"/>
      <p:bldP spid="1244256" grpId="0" animBg="1"/>
      <p:bldP spid="1244257" grpId="0"/>
      <p:bldP spid="1244258" grpId="0"/>
      <p:bldP spid="1244259" grpId="0"/>
      <p:bldP spid="1244261" grpId="0" animBg="1"/>
      <p:bldP spid="1244262" grpId="0" animBg="1"/>
      <p:bldP spid="1244263" grpId="0" animBg="1"/>
      <p:bldP spid="1244264" grpId="0" animBg="1"/>
      <p:bldP spid="1244265" grpId="0" animBg="1"/>
      <p:bldP spid="1244266" grpId="0" animBg="1"/>
      <p:bldP spid="12442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Forward Aspect Ratio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283" y="1332287"/>
            <a:ext cx="9529388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Defined as a single level contour’s length from the speaker (forward) compared to its width (street term: </a:t>
            </a:r>
            <a:r>
              <a:rPr lang="en-US" sz="2800" b="1" dirty="0">
                <a:solidFill>
                  <a:srgbClr val="FF0000"/>
                </a:solidFill>
              </a:rPr>
              <a:t>“throw” </a:t>
            </a:r>
            <a:r>
              <a:rPr lang="en-US" sz="2800" b="1" dirty="0"/>
              <a:t>or</a:t>
            </a:r>
            <a:r>
              <a:rPr lang="en-US" sz="2800" b="1" dirty="0">
                <a:solidFill>
                  <a:srgbClr val="00B0F0"/>
                </a:solidFill>
              </a:rPr>
              <a:t> D</a:t>
            </a:r>
            <a:r>
              <a:rPr lang="en-US" sz="2800" b="1" baseline="-25000" dirty="0">
                <a:solidFill>
                  <a:srgbClr val="00B0F0"/>
                </a:solidFill>
              </a:rPr>
              <a:t>I</a:t>
            </a:r>
            <a:r>
              <a:rPr lang="en-US" sz="2800" b="1" dirty="0"/>
              <a:t>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Determined by creating a rectangle that encloses the following: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the speaker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the on-axis point at distance X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the off-axis points at distance X/2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Example: 180º coverage has FAR of 1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Example: 10º coverage has FAR of approx 12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854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Shapes of Minimum Level Variance</a:t>
            </a:r>
          </a:p>
        </p:txBody>
      </p:sp>
      <p:pic>
        <p:nvPicPr>
          <p:cNvPr id="1310726" name="Picture 6" descr="AR Icon cropped 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191001"/>
            <a:ext cx="8534400" cy="741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310727" name="Picture 7" descr="AR Icon cropped 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89100"/>
            <a:ext cx="8686800" cy="1511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310729" name="Rectangle 9"/>
          <p:cNvSpPr>
            <a:spLocks noChangeArrowheads="1"/>
          </p:cNvSpPr>
          <p:nvPr/>
        </p:nvSpPr>
        <p:spPr bwMode="auto">
          <a:xfrm>
            <a:off x="1676400" y="4191000"/>
            <a:ext cx="8534400" cy="800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0730" name="Rectangle 10"/>
          <p:cNvSpPr>
            <a:spLocks noChangeArrowheads="1"/>
          </p:cNvSpPr>
          <p:nvPr/>
        </p:nvSpPr>
        <p:spPr bwMode="auto">
          <a:xfrm>
            <a:off x="1676400" y="1676400"/>
            <a:ext cx="8686800" cy="1524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0731" name="Line 11"/>
          <p:cNvSpPr>
            <a:spLocks noChangeShapeType="1"/>
          </p:cNvSpPr>
          <p:nvPr/>
        </p:nvSpPr>
        <p:spPr bwMode="auto">
          <a:xfrm flipV="1">
            <a:off x="1676400" y="4572000"/>
            <a:ext cx="8534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0732" name="Line 12"/>
          <p:cNvSpPr>
            <a:spLocks noChangeShapeType="1"/>
          </p:cNvSpPr>
          <p:nvPr/>
        </p:nvSpPr>
        <p:spPr bwMode="auto">
          <a:xfrm flipV="1">
            <a:off x="1676400" y="2438400"/>
            <a:ext cx="86868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0735" name="Text Box 15"/>
          <p:cNvSpPr txBox="1">
            <a:spLocks noChangeArrowheads="1"/>
          </p:cNvSpPr>
          <p:nvPr/>
        </p:nvSpPr>
        <p:spPr bwMode="auto">
          <a:xfrm>
            <a:off x="4495800" y="3352800"/>
            <a:ext cx="2819400" cy="4953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FAR=5.8 (20 deg)</a:t>
            </a:r>
          </a:p>
        </p:txBody>
      </p:sp>
      <p:sp>
        <p:nvSpPr>
          <p:cNvPr id="1310736" name="Text Box 16"/>
          <p:cNvSpPr txBox="1">
            <a:spLocks noChangeArrowheads="1"/>
          </p:cNvSpPr>
          <p:nvPr/>
        </p:nvSpPr>
        <p:spPr bwMode="auto">
          <a:xfrm>
            <a:off x="4495800" y="5105400"/>
            <a:ext cx="2819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FAR=11.5 (10 deg)</a:t>
            </a:r>
          </a:p>
        </p:txBody>
      </p:sp>
      <p:sp>
        <p:nvSpPr>
          <p:cNvPr id="1310737" name="Line 17"/>
          <p:cNvSpPr>
            <a:spLocks noChangeShapeType="1"/>
          </p:cNvSpPr>
          <p:nvPr/>
        </p:nvSpPr>
        <p:spPr bwMode="auto">
          <a:xfrm>
            <a:off x="5791201" y="1752600"/>
            <a:ext cx="9525" cy="1447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0738" name="Line 18"/>
          <p:cNvSpPr>
            <a:spLocks noChangeShapeType="1"/>
          </p:cNvSpPr>
          <p:nvPr/>
        </p:nvSpPr>
        <p:spPr bwMode="auto">
          <a:xfrm>
            <a:off x="5791200" y="4191001"/>
            <a:ext cx="0" cy="7715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573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BBE0E3"/>
                </a:solidFill>
                <a:latin typeface="Arial" charset="0"/>
                <a:cs typeface="Arial" charset="0"/>
              </a:rPr>
              <a:t>Single speakers: Symmetric Orientation</a:t>
            </a:r>
          </a:p>
        </p:txBody>
      </p:sp>
    </p:spTree>
    <p:extLst>
      <p:ext uri="{BB962C8B-B14F-4D97-AF65-F5344CB8AC3E}">
        <p14:creationId xmlns:p14="http://schemas.microsoft.com/office/powerpoint/2010/main" val="8608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1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1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1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1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1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1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1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1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31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1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1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1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1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1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1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1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9" grpId="0" animBg="1"/>
      <p:bldP spid="1310730" grpId="0" animBg="1"/>
      <p:bldP spid="1310731" grpId="0" animBg="1"/>
      <p:bldP spid="1310732" grpId="0" animBg="1"/>
      <p:bldP spid="1310735" grpId="0"/>
      <p:bldP spid="1310736" grpId="0"/>
      <p:bldP spid="1310737" grpId="0" animBg="1"/>
      <p:bldP spid="13107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5842" name="Picture 2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14400"/>
            <a:ext cx="6705600" cy="465613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315843" name="Arc 3"/>
          <p:cNvSpPr>
            <a:spLocks noChangeAspect="1"/>
          </p:cNvSpPr>
          <p:nvPr/>
        </p:nvSpPr>
        <p:spPr bwMode="auto">
          <a:xfrm>
            <a:off x="2743201" y="914400"/>
            <a:ext cx="3603625" cy="4800600"/>
          </a:xfrm>
          <a:custGeom>
            <a:avLst/>
            <a:gdLst>
              <a:gd name="T0" fmla="*/ 2147483647 w 21600"/>
              <a:gd name="T1" fmla="*/ 0 h 30484"/>
              <a:gd name="T2" fmla="*/ 2147483647 w 21600"/>
              <a:gd name="T3" fmla="*/ 2147483647 h 30484"/>
              <a:gd name="T4" fmla="*/ 0 w 21600"/>
              <a:gd name="T5" fmla="*/ 2147483647 h 30484"/>
              <a:gd name="T6" fmla="*/ 0 60000 65536"/>
              <a:gd name="T7" fmla="*/ 0 60000 65536"/>
              <a:gd name="T8" fmla="*/ 0 60000 65536"/>
              <a:gd name="T9" fmla="*/ 0 w 21600"/>
              <a:gd name="T10" fmla="*/ 0 h 30484"/>
              <a:gd name="T11" fmla="*/ 21600 w 21600"/>
              <a:gd name="T12" fmla="*/ 30484 h 304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484" fill="none" extrusionOk="0">
                <a:moveTo>
                  <a:pt x="15426" y="-1"/>
                </a:moveTo>
                <a:cubicBezTo>
                  <a:pt x="19383" y="4037"/>
                  <a:pt x="21600" y="9465"/>
                  <a:pt x="21600" y="15119"/>
                </a:cubicBezTo>
                <a:cubicBezTo>
                  <a:pt x="21600" y="20892"/>
                  <a:pt x="19288" y="26425"/>
                  <a:pt x="15181" y="30483"/>
                </a:cubicBezTo>
              </a:path>
              <a:path w="21600" h="30484" stroke="0" extrusionOk="0">
                <a:moveTo>
                  <a:pt x="15426" y="-1"/>
                </a:moveTo>
                <a:cubicBezTo>
                  <a:pt x="19383" y="4037"/>
                  <a:pt x="21600" y="9465"/>
                  <a:pt x="21600" y="15119"/>
                </a:cubicBezTo>
                <a:cubicBezTo>
                  <a:pt x="21600" y="20892"/>
                  <a:pt x="19288" y="26425"/>
                  <a:pt x="15181" y="30483"/>
                </a:cubicBezTo>
                <a:lnTo>
                  <a:pt x="0" y="15119"/>
                </a:lnTo>
                <a:close/>
              </a:path>
            </a:pathLst>
          </a:custGeom>
          <a:solidFill>
            <a:srgbClr val="99CCFF"/>
          </a:solidFill>
          <a:ln w="57150">
            <a:noFill/>
            <a:round/>
            <a:headEnd type="arrow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5844" name="Arc 4"/>
          <p:cNvSpPr>
            <a:spLocks noChangeAspect="1"/>
          </p:cNvSpPr>
          <p:nvPr/>
        </p:nvSpPr>
        <p:spPr bwMode="auto">
          <a:xfrm>
            <a:off x="2819401" y="2057400"/>
            <a:ext cx="1763713" cy="2495550"/>
          </a:xfrm>
          <a:custGeom>
            <a:avLst/>
            <a:gdLst>
              <a:gd name="T0" fmla="*/ 2147483647 w 21600"/>
              <a:gd name="T1" fmla="*/ 0 h 30484"/>
              <a:gd name="T2" fmla="*/ 2147483647 w 21600"/>
              <a:gd name="T3" fmla="*/ 2147483647 h 30484"/>
              <a:gd name="T4" fmla="*/ 0 w 21600"/>
              <a:gd name="T5" fmla="*/ 2147483647 h 30484"/>
              <a:gd name="T6" fmla="*/ 0 60000 65536"/>
              <a:gd name="T7" fmla="*/ 0 60000 65536"/>
              <a:gd name="T8" fmla="*/ 0 60000 65536"/>
              <a:gd name="T9" fmla="*/ 0 w 21600"/>
              <a:gd name="T10" fmla="*/ 0 h 30484"/>
              <a:gd name="T11" fmla="*/ 21600 w 21600"/>
              <a:gd name="T12" fmla="*/ 30484 h 304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484" fill="none" extrusionOk="0">
                <a:moveTo>
                  <a:pt x="15426" y="-1"/>
                </a:moveTo>
                <a:cubicBezTo>
                  <a:pt x="19383" y="4037"/>
                  <a:pt x="21600" y="9465"/>
                  <a:pt x="21600" y="15119"/>
                </a:cubicBezTo>
                <a:cubicBezTo>
                  <a:pt x="21600" y="20892"/>
                  <a:pt x="19288" y="26425"/>
                  <a:pt x="15181" y="30483"/>
                </a:cubicBezTo>
              </a:path>
              <a:path w="21600" h="30484" stroke="0" extrusionOk="0">
                <a:moveTo>
                  <a:pt x="15426" y="-1"/>
                </a:moveTo>
                <a:cubicBezTo>
                  <a:pt x="19383" y="4037"/>
                  <a:pt x="21600" y="9465"/>
                  <a:pt x="21600" y="15119"/>
                </a:cubicBezTo>
                <a:cubicBezTo>
                  <a:pt x="21600" y="20892"/>
                  <a:pt x="19288" y="26425"/>
                  <a:pt x="15181" y="30483"/>
                </a:cubicBezTo>
                <a:lnTo>
                  <a:pt x="0" y="15119"/>
                </a:lnTo>
                <a:close/>
              </a:path>
            </a:pathLst>
          </a:custGeom>
          <a:solidFill>
            <a:srgbClr val="CCFFFF"/>
          </a:solidFill>
          <a:ln w="57150">
            <a:solidFill>
              <a:srgbClr val="FF66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589" name="Rectangle 6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153400" cy="609600"/>
          </a:xfrm>
        </p:spPr>
        <p:txBody>
          <a:bodyPr/>
          <a:lstStyle/>
          <a:p>
            <a:r>
              <a:rPr lang="en-US" sz="2800">
                <a:solidFill>
                  <a:schemeClr val="accent1"/>
                </a:solidFill>
                <a:latin typeface="Verdana" pitchFamily="34" charset="0"/>
              </a:rPr>
              <a:t>Minimum Level Variance: Coverage Pattern</a:t>
            </a:r>
          </a:p>
        </p:txBody>
      </p: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3886200" y="5791200"/>
            <a:ext cx="5257800" cy="68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BBE0E3"/>
                </a:solidFill>
                <a:latin typeface="Arial" charset="0"/>
                <a:cs typeface="Arial" charset="0"/>
              </a:rPr>
              <a:t>Protractor angle with coverage bow: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BBE0E3"/>
                </a:solidFill>
                <a:latin typeface="Arial" charset="0"/>
                <a:cs typeface="Arial" charset="0"/>
              </a:rPr>
              <a:t>90 degree speaker</a:t>
            </a:r>
          </a:p>
        </p:txBody>
      </p:sp>
      <p:sp>
        <p:nvSpPr>
          <p:cNvPr id="1315854" name="Line 14"/>
          <p:cNvSpPr>
            <a:spLocks noChangeShapeType="1"/>
          </p:cNvSpPr>
          <p:nvPr/>
        </p:nvSpPr>
        <p:spPr bwMode="auto">
          <a:xfrm flipV="1">
            <a:off x="2895600" y="914400"/>
            <a:ext cx="2438400" cy="2209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5855" name="Line 15"/>
          <p:cNvSpPr>
            <a:spLocks noChangeShapeType="1"/>
          </p:cNvSpPr>
          <p:nvPr/>
        </p:nvSpPr>
        <p:spPr bwMode="auto">
          <a:xfrm>
            <a:off x="2819400" y="3352800"/>
            <a:ext cx="2362200" cy="2286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5867" name="Text Box 27"/>
          <p:cNvSpPr txBox="1">
            <a:spLocks noChangeArrowheads="1"/>
          </p:cNvSpPr>
          <p:nvPr/>
        </p:nvSpPr>
        <p:spPr bwMode="auto">
          <a:xfrm>
            <a:off x="4267200" y="1905000"/>
            <a:ext cx="93345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0 dB</a:t>
            </a:r>
          </a:p>
        </p:txBody>
      </p:sp>
      <p:sp>
        <p:nvSpPr>
          <p:cNvPr id="1315868" name="Text Box 28"/>
          <p:cNvSpPr txBox="1">
            <a:spLocks noChangeArrowheads="1"/>
          </p:cNvSpPr>
          <p:nvPr/>
        </p:nvSpPr>
        <p:spPr bwMode="auto">
          <a:xfrm>
            <a:off x="4419600" y="3276601"/>
            <a:ext cx="1143000" cy="333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+6 dB</a:t>
            </a:r>
          </a:p>
        </p:txBody>
      </p:sp>
      <p:sp>
        <p:nvSpPr>
          <p:cNvPr id="1315869" name="Text Box 29"/>
          <p:cNvSpPr txBox="1">
            <a:spLocks noChangeArrowheads="1"/>
          </p:cNvSpPr>
          <p:nvPr/>
        </p:nvSpPr>
        <p:spPr bwMode="auto">
          <a:xfrm>
            <a:off x="4267200" y="4191000"/>
            <a:ext cx="93345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0 dB</a:t>
            </a:r>
          </a:p>
        </p:txBody>
      </p:sp>
      <p:sp>
        <p:nvSpPr>
          <p:cNvPr id="1315870" name="Text Box 30"/>
          <p:cNvSpPr txBox="1">
            <a:spLocks noChangeArrowheads="1"/>
          </p:cNvSpPr>
          <p:nvPr/>
        </p:nvSpPr>
        <p:spPr bwMode="auto">
          <a:xfrm>
            <a:off x="8839200" y="2743200"/>
            <a:ext cx="9334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-6 dB</a:t>
            </a:r>
          </a:p>
        </p:txBody>
      </p:sp>
      <p:sp>
        <p:nvSpPr>
          <p:cNvPr id="1315901" name="Line 61"/>
          <p:cNvSpPr>
            <a:spLocks noChangeShapeType="1"/>
          </p:cNvSpPr>
          <p:nvPr/>
        </p:nvSpPr>
        <p:spPr bwMode="auto">
          <a:xfrm flipV="1">
            <a:off x="5562600" y="3505200"/>
            <a:ext cx="3962400" cy="1981200"/>
          </a:xfrm>
          <a:prstGeom prst="line">
            <a:avLst/>
          </a:prstGeom>
          <a:noFill/>
          <a:ln w="76200">
            <a:solidFill>
              <a:srgbClr val="FF66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5904" name="Text Box 64"/>
          <p:cNvSpPr txBox="1">
            <a:spLocks noChangeArrowheads="1"/>
          </p:cNvSpPr>
          <p:nvPr/>
        </p:nvSpPr>
        <p:spPr bwMode="auto">
          <a:xfrm>
            <a:off x="7086600" y="4648200"/>
            <a:ext cx="2552700" cy="68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6600"/>
                </a:solidFill>
                <a:latin typeface="Arial" charset="0"/>
                <a:cs typeface="Arial" charset="0"/>
              </a:rPr>
              <a:t>Minimum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6600"/>
                </a:solidFill>
                <a:latin typeface="Arial" charset="0"/>
                <a:cs typeface="Arial" charset="0"/>
              </a:rPr>
              <a:t>Variance Line</a:t>
            </a:r>
          </a:p>
        </p:txBody>
      </p:sp>
      <p:sp>
        <p:nvSpPr>
          <p:cNvPr id="1315908" name="Line 68"/>
          <p:cNvSpPr>
            <a:spLocks noChangeShapeType="1"/>
          </p:cNvSpPr>
          <p:nvPr/>
        </p:nvSpPr>
        <p:spPr bwMode="auto">
          <a:xfrm>
            <a:off x="2971800" y="3276600"/>
            <a:ext cx="66294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5909" name="Line 69"/>
          <p:cNvSpPr>
            <a:spLocks noChangeShapeType="1"/>
          </p:cNvSpPr>
          <p:nvPr/>
        </p:nvSpPr>
        <p:spPr bwMode="auto">
          <a:xfrm>
            <a:off x="2895600" y="3276600"/>
            <a:ext cx="3429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5910" name="Line 70"/>
          <p:cNvSpPr>
            <a:spLocks noChangeShapeType="1"/>
          </p:cNvSpPr>
          <p:nvPr/>
        </p:nvSpPr>
        <p:spPr bwMode="auto">
          <a:xfrm>
            <a:off x="2895600" y="3276600"/>
            <a:ext cx="16002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5911" name="AutoShape 71"/>
          <p:cNvSpPr>
            <a:spLocks noChangeArrowheads="1"/>
          </p:cNvSpPr>
          <p:nvPr/>
        </p:nvSpPr>
        <p:spPr bwMode="auto">
          <a:xfrm rot="5400000" flipH="1">
            <a:off x="2552700" y="3086100"/>
            <a:ext cx="457200" cy="38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5912" name="Text Box 72"/>
          <p:cNvSpPr txBox="1">
            <a:spLocks noChangeArrowheads="1"/>
          </p:cNvSpPr>
          <p:nvPr/>
        </p:nvSpPr>
        <p:spPr bwMode="auto">
          <a:xfrm>
            <a:off x="6400800" y="32766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0 dB</a:t>
            </a:r>
          </a:p>
        </p:txBody>
      </p:sp>
      <p:sp>
        <p:nvSpPr>
          <p:cNvPr id="1315913" name="Text Box 73"/>
          <p:cNvSpPr txBox="1">
            <a:spLocks noChangeArrowheads="1"/>
          </p:cNvSpPr>
          <p:nvPr/>
        </p:nvSpPr>
        <p:spPr bwMode="auto">
          <a:xfrm>
            <a:off x="5943600" y="51816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-6 dB</a:t>
            </a:r>
          </a:p>
        </p:txBody>
      </p:sp>
      <p:sp>
        <p:nvSpPr>
          <p:cNvPr id="1315914" name="Text Box 74"/>
          <p:cNvSpPr txBox="1">
            <a:spLocks noChangeArrowheads="1"/>
          </p:cNvSpPr>
          <p:nvPr/>
        </p:nvSpPr>
        <p:spPr bwMode="auto">
          <a:xfrm>
            <a:off x="5867400" y="9144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-6 dB</a:t>
            </a:r>
          </a:p>
        </p:txBody>
      </p:sp>
      <p:sp>
        <p:nvSpPr>
          <p:cNvPr id="1315915" name="Text Box 75"/>
          <p:cNvSpPr txBox="1">
            <a:spLocks noChangeArrowheads="1"/>
          </p:cNvSpPr>
          <p:nvPr/>
        </p:nvSpPr>
        <p:spPr bwMode="auto">
          <a:xfrm>
            <a:off x="6324600" y="2209800"/>
            <a:ext cx="1295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Symbol" pitchFamily="18" charset="2"/>
                <a:cs typeface="Arial" charset="0"/>
              </a:rPr>
              <a:t>Q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= 90</a:t>
            </a:r>
          </a:p>
        </p:txBody>
      </p:sp>
      <p:sp>
        <p:nvSpPr>
          <p:cNvPr id="1315916" name="Arc 76"/>
          <p:cNvSpPr>
            <a:spLocks noChangeAspect="1"/>
          </p:cNvSpPr>
          <p:nvPr/>
        </p:nvSpPr>
        <p:spPr bwMode="auto">
          <a:xfrm>
            <a:off x="2743201" y="914400"/>
            <a:ext cx="3603625" cy="4800600"/>
          </a:xfrm>
          <a:custGeom>
            <a:avLst/>
            <a:gdLst>
              <a:gd name="T0" fmla="*/ 2147483647 w 21600"/>
              <a:gd name="T1" fmla="*/ 0 h 30484"/>
              <a:gd name="T2" fmla="*/ 2147483647 w 21600"/>
              <a:gd name="T3" fmla="*/ 2147483647 h 30484"/>
              <a:gd name="T4" fmla="*/ 0 w 21600"/>
              <a:gd name="T5" fmla="*/ 2147483647 h 30484"/>
              <a:gd name="T6" fmla="*/ 0 60000 65536"/>
              <a:gd name="T7" fmla="*/ 0 60000 65536"/>
              <a:gd name="T8" fmla="*/ 0 60000 65536"/>
              <a:gd name="T9" fmla="*/ 0 w 21600"/>
              <a:gd name="T10" fmla="*/ 0 h 30484"/>
              <a:gd name="T11" fmla="*/ 21600 w 21600"/>
              <a:gd name="T12" fmla="*/ 30484 h 304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484" fill="none" extrusionOk="0">
                <a:moveTo>
                  <a:pt x="15426" y="-1"/>
                </a:moveTo>
                <a:cubicBezTo>
                  <a:pt x="19383" y="4037"/>
                  <a:pt x="21600" y="9465"/>
                  <a:pt x="21600" y="15119"/>
                </a:cubicBezTo>
                <a:cubicBezTo>
                  <a:pt x="21600" y="20892"/>
                  <a:pt x="19288" y="26425"/>
                  <a:pt x="15181" y="30483"/>
                </a:cubicBezTo>
              </a:path>
              <a:path w="21600" h="30484" stroke="0" extrusionOk="0">
                <a:moveTo>
                  <a:pt x="15426" y="-1"/>
                </a:moveTo>
                <a:cubicBezTo>
                  <a:pt x="19383" y="4037"/>
                  <a:pt x="21600" y="9465"/>
                  <a:pt x="21600" y="15119"/>
                </a:cubicBezTo>
                <a:cubicBezTo>
                  <a:pt x="21600" y="20892"/>
                  <a:pt x="19288" y="26425"/>
                  <a:pt x="15181" y="30483"/>
                </a:cubicBezTo>
                <a:lnTo>
                  <a:pt x="0" y="15119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5917" name="Text Box 77"/>
          <p:cNvSpPr txBox="1">
            <a:spLocks noChangeArrowheads="1"/>
          </p:cNvSpPr>
          <p:nvPr/>
        </p:nvSpPr>
        <p:spPr bwMode="auto">
          <a:xfrm>
            <a:off x="8077200" y="1066800"/>
            <a:ext cx="1447800" cy="45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FAR= 1.4</a:t>
            </a:r>
          </a:p>
        </p:txBody>
      </p:sp>
    </p:spTree>
    <p:extLst>
      <p:ext uri="{BB962C8B-B14F-4D97-AF65-F5344CB8AC3E}">
        <p14:creationId xmlns:p14="http://schemas.microsoft.com/office/powerpoint/2010/main" val="14163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59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1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1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1000"/>
                                        <p:tgtEl>
                                          <p:spTgt spid="131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1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1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1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1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1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1000"/>
                                        <p:tgtEl>
                                          <p:spTgt spid="131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1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1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1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1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1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315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31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1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1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31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31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15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31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31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1315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131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315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843" grpId="0" animBg="1"/>
      <p:bldP spid="1315843" grpId="1" animBg="1"/>
      <p:bldP spid="1315844" grpId="0" animBg="1"/>
      <p:bldP spid="1315844" grpId="1" animBg="1"/>
      <p:bldP spid="1315854" grpId="0" animBg="1"/>
      <p:bldP spid="1315855" grpId="0" animBg="1"/>
      <p:bldP spid="1315867" grpId="0"/>
      <p:bldP spid="1315868" grpId="0"/>
      <p:bldP spid="1315869" grpId="0"/>
      <p:bldP spid="1315870" grpId="0"/>
      <p:bldP spid="1315901" grpId="0" animBg="1"/>
      <p:bldP spid="1315904" grpId="0"/>
      <p:bldP spid="1315908" grpId="0" animBg="1"/>
      <p:bldP spid="1315908" grpId="1" animBg="1"/>
      <p:bldP spid="1315909" grpId="0" animBg="1"/>
      <p:bldP spid="1315909" grpId="1" animBg="1"/>
      <p:bldP spid="1315910" grpId="0" animBg="1"/>
      <p:bldP spid="1315910" grpId="1" animBg="1"/>
      <p:bldP spid="1315911" grpId="0" animBg="1"/>
      <p:bldP spid="1315912" grpId="0"/>
      <p:bldP spid="1315913" grpId="0"/>
      <p:bldP spid="1315914" grpId="0"/>
      <p:bldP spid="1315915" grpId="0"/>
      <p:bldP spid="1315916" grpId="0" animBg="1"/>
      <p:bldP spid="1315916" grpId="1" animBg="1"/>
      <p:bldP spid="13159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2799" name="Picture 31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849438"/>
            <a:ext cx="7086600" cy="255905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312771" name="Arc 3"/>
          <p:cNvSpPr>
            <a:spLocks noChangeAspect="1"/>
          </p:cNvSpPr>
          <p:nvPr/>
        </p:nvSpPr>
        <p:spPr bwMode="auto">
          <a:xfrm>
            <a:off x="2819401" y="1774826"/>
            <a:ext cx="3527425" cy="2682875"/>
          </a:xfrm>
          <a:custGeom>
            <a:avLst/>
            <a:gdLst>
              <a:gd name="T0" fmla="*/ 2147483647 w 21600"/>
              <a:gd name="T1" fmla="*/ 0 h 17049"/>
              <a:gd name="T2" fmla="*/ 2147483647 w 21600"/>
              <a:gd name="T3" fmla="*/ 2147483647 h 17049"/>
              <a:gd name="T4" fmla="*/ 0 w 21600"/>
              <a:gd name="T5" fmla="*/ 2147483647 h 17049"/>
              <a:gd name="T6" fmla="*/ 0 60000 65536"/>
              <a:gd name="T7" fmla="*/ 0 60000 65536"/>
              <a:gd name="T8" fmla="*/ 0 60000 65536"/>
              <a:gd name="T9" fmla="*/ 0 w 21600"/>
              <a:gd name="T10" fmla="*/ 0 h 17049"/>
              <a:gd name="T11" fmla="*/ 21600 w 21600"/>
              <a:gd name="T12" fmla="*/ 17049 h 17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049" fill="none" extrusionOk="0">
                <a:moveTo>
                  <a:pt x="19747" y="-1"/>
                </a:moveTo>
                <a:cubicBezTo>
                  <a:pt x="20968" y="2755"/>
                  <a:pt x="21600" y="5737"/>
                  <a:pt x="21600" y="8752"/>
                </a:cubicBezTo>
                <a:cubicBezTo>
                  <a:pt x="21600" y="11599"/>
                  <a:pt x="21036" y="14419"/>
                  <a:pt x="19942" y="17048"/>
                </a:cubicBezTo>
              </a:path>
              <a:path w="21600" h="17049" stroke="0" extrusionOk="0">
                <a:moveTo>
                  <a:pt x="19747" y="-1"/>
                </a:moveTo>
                <a:cubicBezTo>
                  <a:pt x="20968" y="2755"/>
                  <a:pt x="21600" y="5737"/>
                  <a:pt x="21600" y="8752"/>
                </a:cubicBezTo>
                <a:cubicBezTo>
                  <a:pt x="21600" y="11599"/>
                  <a:pt x="21036" y="14419"/>
                  <a:pt x="19942" y="17048"/>
                </a:cubicBezTo>
                <a:lnTo>
                  <a:pt x="0" y="8752"/>
                </a:lnTo>
                <a:close/>
              </a:path>
            </a:pathLst>
          </a:custGeom>
          <a:solidFill>
            <a:srgbClr val="99CCFF"/>
          </a:solidFill>
          <a:ln w="57150">
            <a:noFill/>
            <a:round/>
            <a:headEnd type="arrow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2772" name="Arc 4"/>
          <p:cNvSpPr>
            <a:spLocks noChangeAspect="1"/>
          </p:cNvSpPr>
          <p:nvPr/>
        </p:nvSpPr>
        <p:spPr bwMode="auto">
          <a:xfrm>
            <a:off x="2819401" y="2409825"/>
            <a:ext cx="1839913" cy="1404938"/>
          </a:xfrm>
          <a:custGeom>
            <a:avLst/>
            <a:gdLst>
              <a:gd name="T0" fmla="*/ 2147483647 w 21600"/>
              <a:gd name="T1" fmla="*/ 0 h 17171"/>
              <a:gd name="T2" fmla="*/ 2147483647 w 21600"/>
              <a:gd name="T3" fmla="*/ 2147483647 h 17171"/>
              <a:gd name="T4" fmla="*/ 0 w 21600"/>
              <a:gd name="T5" fmla="*/ 2147483647 h 17171"/>
              <a:gd name="T6" fmla="*/ 0 60000 65536"/>
              <a:gd name="T7" fmla="*/ 0 60000 65536"/>
              <a:gd name="T8" fmla="*/ 0 60000 65536"/>
              <a:gd name="T9" fmla="*/ 0 w 21600"/>
              <a:gd name="T10" fmla="*/ 0 h 17171"/>
              <a:gd name="T11" fmla="*/ 21600 w 21600"/>
              <a:gd name="T12" fmla="*/ 17171 h 17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171" fill="none" extrusionOk="0">
                <a:moveTo>
                  <a:pt x="19804" y="0"/>
                </a:moveTo>
                <a:cubicBezTo>
                  <a:pt x="20988" y="2720"/>
                  <a:pt x="21600" y="5655"/>
                  <a:pt x="21600" y="8622"/>
                </a:cubicBezTo>
                <a:cubicBezTo>
                  <a:pt x="21600" y="11562"/>
                  <a:pt x="20999" y="14471"/>
                  <a:pt x="19836" y="17171"/>
                </a:cubicBezTo>
              </a:path>
              <a:path w="21600" h="17171" stroke="0" extrusionOk="0">
                <a:moveTo>
                  <a:pt x="19804" y="0"/>
                </a:moveTo>
                <a:cubicBezTo>
                  <a:pt x="20988" y="2720"/>
                  <a:pt x="21600" y="5655"/>
                  <a:pt x="21600" y="8622"/>
                </a:cubicBezTo>
                <a:cubicBezTo>
                  <a:pt x="21600" y="11562"/>
                  <a:pt x="20999" y="14471"/>
                  <a:pt x="19836" y="17171"/>
                </a:cubicBezTo>
                <a:lnTo>
                  <a:pt x="0" y="8622"/>
                </a:lnTo>
                <a:close/>
              </a:path>
            </a:pathLst>
          </a:custGeom>
          <a:solidFill>
            <a:srgbClr val="CCFFFF"/>
          </a:solidFill>
          <a:ln w="57150">
            <a:solidFill>
              <a:srgbClr val="FF66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772400" cy="609600"/>
          </a:xfrm>
        </p:spPr>
        <p:txBody>
          <a:bodyPr/>
          <a:lstStyle/>
          <a:p>
            <a:r>
              <a:rPr lang="en-US" sz="2400">
                <a:solidFill>
                  <a:schemeClr val="accent1"/>
                </a:solidFill>
                <a:latin typeface="Verdana" pitchFamily="34" charset="0"/>
              </a:rPr>
              <a:t>Minimum Level Variance: Coverage Pattern</a:t>
            </a:r>
          </a:p>
        </p:txBody>
      </p:sp>
      <p:sp>
        <p:nvSpPr>
          <p:cNvPr id="68614" name="Text Box 10"/>
          <p:cNvSpPr txBox="1">
            <a:spLocks noChangeArrowheads="1"/>
          </p:cNvSpPr>
          <p:nvPr/>
        </p:nvSpPr>
        <p:spPr bwMode="auto">
          <a:xfrm>
            <a:off x="3886200" y="5638800"/>
            <a:ext cx="5257800" cy="68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BBE0E3"/>
                </a:solidFill>
                <a:latin typeface="Arial" charset="0"/>
                <a:cs typeface="Arial" charset="0"/>
              </a:rPr>
              <a:t>Protractor angle with coverage bow: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BBE0E3"/>
                </a:solidFill>
                <a:latin typeface="Arial" charset="0"/>
                <a:cs typeface="Arial" charset="0"/>
              </a:rPr>
              <a:t>45 degree speaker</a:t>
            </a:r>
          </a:p>
        </p:txBody>
      </p:sp>
      <p:sp>
        <p:nvSpPr>
          <p:cNvPr id="1312782" name="Line 14"/>
          <p:cNvSpPr>
            <a:spLocks noChangeShapeType="1"/>
          </p:cNvSpPr>
          <p:nvPr/>
        </p:nvSpPr>
        <p:spPr bwMode="auto">
          <a:xfrm flipV="1">
            <a:off x="2895600" y="1752600"/>
            <a:ext cx="3200400" cy="1295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2783" name="Line 15"/>
          <p:cNvSpPr>
            <a:spLocks noChangeShapeType="1"/>
          </p:cNvSpPr>
          <p:nvPr/>
        </p:nvSpPr>
        <p:spPr bwMode="auto">
          <a:xfrm>
            <a:off x="2819400" y="3124200"/>
            <a:ext cx="3276600" cy="1371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2795" name="Text Box 27"/>
          <p:cNvSpPr txBox="1">
            <a:spLocks noChangeArrowheads="1"/>
          </p:cNvSpPr>
          <p:nvPr/>
        </p:nvSpPr>
        <p:spPr bwMode="auto">
          <a:xfrm>
            <a:off x="4038600" y="1905000"/>
            <a:ext cx="93345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0 dB</a:t>
            </a:r>
          </a:p>
        </p:txBody>
      </p:sp>
      <p:sp>
        <p:nvSpPr>
          <p:cNvPr id="1312796" name="Text Box 28"/>
          <p:cNvSpPr txBox="1">
            <a:spLocks noChangeArrowheads="1"/>
          </p:cNvSpPr>
          <p:nvPr/>
        </p:nvSpPr>
        <p:spPr bwMode="auto">
          <a:xfrm>
            <a:off x="4495800" y="3124201"/>
            <a:ext cx="1143000" cy="333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+6 dB</a:t>
            </a:r>
          </a:p>
        </p:txBody>
      </p:sp>
      <p:sp>
        <p:nvSpPr>
          <p:cNvPr id="1312797" name="Text Box 29"/>
          <p:cNvSpPr txBox="1">
            <a:spLocks noChangeArrowheads="1"/>
          </p:cNvSpPr>
          <p:nvPr/>
        </p:nvSpPr>
        <p:spPr bwMode="auto">
          <a:xfrm>
            <a:off x="3962400" y="3810000"/>
            <a:ext cx="93345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0 dB</a:t>
            </a:r>
          </a:p>
        </p:txBody>
      </p:sp>
      <p:sp>
        <p:nvSpPr>
          <p:cNvPr id="1312798" name="Text Box 30"/>
          <p:cNvSpPr txBox="1">
            <a:spLocks noChangeArrowheads="1"/>
          </p:cNvSpPr>
          <p:nvPr/>
        </p:nvSpPr>
        <p:spPr bwMode="auto">
          <a:xfrm>
            <a:off x="8839200" y="2590800"/>
            <a:ext cx="9334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-6 dB</a:t>
            </a:r>
          </a:p>
        </p:txBody>
      </p:sp>
      <p:sp>
        <p:nvSpPr>
          <p:cNvPr id="1312829" name="Line 61"/>
          <p:cNvSpPr>
            <a:spLocks noChangeShapeType="1"/>
          </p:cNvSpPr>
          <p:nvPr/>
        </p:nvSpPr>
        <p:spPr bwMode="auto">
          <a:xfrm flipV="1">
            <a:off x="6324600" y="3352800"/>
            <a:ext cx="3200400" cy="914400"/>
          </a:xfrm>
          <a:prstGeom prst="line">
            <a:avLst/>
          </a:prstGeom>
          <a:noFill/>
          <a:ln w="76200">
            <a:solidFill>
              <a:srgbClr val="FF66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2832" name="Text Box 64"/>
          <p:cNvSpPr txBox="1">
            <a:spLocks noChangeArrowheads="1"/>
          </p:cNvSpPr>
          <p:nvPr/>
        </p:nvSpPr>
        <p:spPr bwMode="auto">
          <a:xfrm>
            <a:off x="7086600" y="4572000"/>
            <a:ext cx="2552700" cy="838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6600"/>
                </a:solidFill>
                <a:latin typeface="Arial" charset="0"/>
                <a:cs typeface="Arial" charset="0"/>
              </a:rPr>
              <a:t>Minimum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6600"/>
                </a:solidFill>
                <a:latin typeface="Arial" charset="0"/>
                <a:cs typeface="Arial" charset="0"/>
              </a:rPr>
              <a:t>Variance Line</a:t>
            </a:r>
          </a:p>
        </p:txBody>
      </p:sp>
      <p:sp>
        <p:nvSpPr>
          <p:cNvPr id="1312836" name="Line 68"/>
          <p:cNvSpPr>
            <a:spLocks noChangeShapeType="1"/>
          </p:cNvSpPr>
          <p:nvPr/>
        </p:nvSpPr>
        <p:spPr bwMode="auto">
          <a:xfrm>
            <a:off x="2971800" y="3124200"/>
            <a:ext cx="6705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2837" name="Line 69"/>
          <p:cNvSpPr>
            <a:spLocks noChangeShapeType="1"/>
          </p:cNvSpPr>
          <p:nvPr/>
        </p:nvSpPr>
        <p:spPr bwMode="auto">
          <a:xfrm>
            <a:off x="2895600" y="3124200"/>
            <a:ext cx="3429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2838" name="Line 70"/>
          <p:cNvSpPr>
            <a:spLocks noChangeShapeType="1"/>
          </p:cNvSpPr>
          <p:nvPr/>
        </p:nvSpPr>
        <p:spPr bwMode="auto">
          <a:xfrm>
            <a:off x="2895600" y="3124200"/>
            <a:ext cx="16002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2839" name="AutoShape 71"/>
          <p:cNvSpPr>
            <a:spLocks noChangeArrowheads="1"/>
          </p:cNvSpPr>
          <p:nvPr/>
        </p:nvSpPr>
        <p:spPr bwMode="auto">
          <a:xfrm rot="5400000" flipH="1">
            <a:off x="2552700" y="2933700"/>
            <a:ext cx="457200" cy="38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2840" name="Text Box 72"/>
          <p:cNvSpPr txBox="1">
            <a:spLocks noChangeArrowheads="1"/>
          </p:cNvSpPr>
          <p:nvPr/>
        </p:nvSpPr>
        <p:spPr bwMode="auto">
          <a:xfrm>
            <a:off x="6400800" y="31242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0 dB</a:t>
            </a:r>
          </a:p>
        </p:txBody>
      </p:sp>
      <p:sp>
        <p:nvSpPr>
          <p:cNvPr id="1312841" name="Text Box 73"/>
          <p:cNvSpPr txBox="1">
            <a:spLocks noChangeArrowheads="1"/>
          </p:cNvSpPr>
          <p:nvPr/>
        </p:nvSpPr>
        <p:spPr bwMode="auto">
          <a:xfrm>
            <a:off x="5867400" y="44958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-6 dB</a:t>
            </a:r>
          </a:p>
        </p:txBody>
      </p:sp>
      <p:sp>
        <p:nvSpPr>
          <p:cNvPr id="1312842" name="Text Box 74"/>
          <p:cNvSpPr txBox="1">
            <a:spLocks noChangeArrowheads="1"/>
          </p:cNvSpPr>
          <p:nvPr/>
        </p:nvSpPr>
        <p:spPr bwMode="auto">
          <a:xfrm>
            <a:off x="5867400" y="12954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-6 dB</a:t>
            </a:r>
          </a:p>
        </p:txBody>
      </p:sp>
      <p:sp>
        <p:nvSpPr>
          <p:cNvPr id="1312843" name="Text Box 75"/>
          <p:cNvSpPr txBox="1">
            <a:spLocks noChangeArrowheads="1"/>
          </p:cNvSpPr>
          <p:nvPr/>
        </p:nvSpPr>
        <p:spPr bwMode="auto">
          <a:xfrm>
            <a:off x="6324600" y="2057400"/>
            <a:ext cx="1295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Symbol" pitchFamily="18" charset="2"/>
                <a:cs typeface="Arial" charset="0"/>
              </a:rPr>
              <a:t>Q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= 45</a:t>
            </a:r>
          </a:p>
        </p:txBody>
      </p:sp>
      <p:sp>
        <p:nvSpPr>
          <p:cNvPr id="1312844" name="Arc 76"/>
          <p:cNvSpPr>
            <a:spLocks noChangeAspect="1"/>
          </p:cNvSpPr>
          <p:nvPr/>
        </p:nvSpPr>
        <p:spPr bwMode="auto">
          <a:xfrm>
            <a:off x="2743201" y="1828800"/>
            <a:ext cx="3603625" cy="2590800"/>
          </a:xfrm>
          <a:custGeom>
            <a:avLst/>
            <a:gdLst>
              <a:gd name="T0" fmla="*/ 2147483647 w 21600"/>
              <a:gd name="T1" fmla="*/ 0 h 15625"/>
              <a:gd name="T2" fmla="*/ 2147483647 w 21600"/>
              <a:gd name="T3" fmla="*/ 2147483647 h 15625"/>
              <a:gd name="T4" fmla="*/ 0 w 21600"/>
              <a:gd name="T5" fmla="*/ 2147483647 h 15625"/>
              <a:gd name="T6" fmla="*/ 0 60000 65536"/>
              <a:gd name="T7" fmla="*/ 0 60000 65536"/>
              <a:gd name="T8" fmla="*/ 0 60000 65536"/>
              <a:gd name="T9" fmla="*/ 0 w 21600"/>
              <a:gd name="T10" fmla="*/ 0 h 15625"/>
              <a:gd name="T11" fmla="*/ 21600 w 21600"/>
              <a:gd name="T12" fmla="*/ 15625 h 15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25" fill="none" extrusionOk="0">
                <a:moveTo>
                  <a:pt x="20036" y="-1"/>
                </a:moveTo>
                <a:cubicBezTo>
                  <a:pt x="21069" y="2564"/>
                  <a:pt x="21600" y="5304"/>
                  <a:pt x="21600" y="8069"/>
                </a:cubicBezTo>
                <a:cubicBezTo>
                  <a:pt x="21600" y="10648"/>
                  <a:pt x="21137" y="13208"/>
                  <a:pt x="20235" y="15625"/>
                </a:cubicBezTo>
              </a:path>
              <a:path w="21600" h="15625" stroke="0" extrusionOk="0">
                <a:moveTo>
                  <a:pt x="20036" y="-1"/>
                </a:moveTo>
                <a:cubicBezTo>
                  <a:pt x="21069" y="2564"/>
                  <a:pt x="21600" y="5304"/>
                  <a:pt x="21600" y="8069"/>
                </a:cubicBezTo>
                <a:cubicBezTo>
                  <a:pt x="21600" y="10648"/>
                  <a:pt x="21137" y="13208"/>
                  <a:pt x="20235" y="15625"/>
                </a:cubicBezTo>
                <a:lnTo>
                  <a:pt x="0" y="8069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2845" name="Text Box 77"/>
          <p:cNvSpPr txBox="1">
            <a:spLocks noChangeArrowheads="1"/>
          </p:cNvSpPr>
          <p:nvPr/>
        </p:nvSpPr>
        <p:spPr bwMode="auto">
          <a:xfrm>
            <a:off x="8077200" y="914400"/>
            <a:ext cx="1447800" cy="45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FAR= 2.6</a:t>
            </a:r>
          </a:p>
        </p:txBody>
      </p:sp>
    </p:spTree>
    <p:extLst>
      <p:ext uri="{BB962C8B-B14F-4D97-AF65-F5344CB8AC3E}">
        <p14:creationId xmlns:p14="http://schemas.microsoft.com/office/powerpoint/2010/main" val="16157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1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1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2000"/>
                                        <p:tgtEl>
                                          <p:spTgt spid="131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1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1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1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1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1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2000"/>
                                        <p:tgtEl>
                                          <p:spTgt spid="131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1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1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1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1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1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312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31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1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31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31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12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31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31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131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131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312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771" grpId="0" animBg="1"/>
      <p:bldP spid="1312771" grpId="1" animBg="1"/>
      <p:bldP spid="1312772" grpId="0" animBg="1"/>
      <p:bldP spid="1312772" grpId="1" animBg="1"/>
      <p:bldP spid="1312782" grpId="0" animBg="1"/>
      <p:bldP spid="1312783" grpId="0" animBg="1"/>
      <p:bldP spid="1312795" grpId="0"/>
      <p:bldP spid="1312796" grpId="0"/>
      <p:bldP spid="1312797" grpId="0"/>
      <p:bldP spid="1312798" grpId="0"/>
      <p:bldP spid="1312829" grpId="0" animBg="1"/>
      <p:bldP spid="1312832" grpId="0"/>
      <p:bldP spid="1312836" grpId="0" animBg="1"/>
      <p:bldP spid="1312836" grpId="1" animBg="1"/>
      <p:bldP spid="1312837" grpId="0" animBg="1"/>
      <p:bldP spid="1312837" grpId="1" animBg="1"/>
      <p:bldP spid="1312838" grpId="0" animBg="1"/>
      <p:bldP spid="1312838" grpId="1" animBg="1"/>
      <p:bldP spid="1312839" grpId="0" animBg="1"/>
      <p:bldP spid="1312840" grpId="0"/>
      <p:bldP spid="1312841" grpId="0"/>
      <p:bldP spid="1312842" grpId="0"/>
      <p:bldP spid="1312843" grpId="0"/>
      <p:bldP spid="1312844" grpId="0" animBg="1"/>
      <p:bldP spid="1312844" grpId="1" animBg="1"/>
      <p:bldP spid="131284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818" name="Picture 2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762000"/>
            <a:ext cx="6705600" cy="465613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314819" name="Arc 3"/>
          <p:cNvSpPr>
            <a:spLocks noChangeAspect="1"/>
          </p:cNvSpPr>
          <p:nvPr/>
        </p:nvSpPr>
        <p:spPr bwMode="auto">
          <a:xfrm>
            <a:off x="2743201" y="762000"/>
            <a:ext cx="3603625" cy="4800600"/>
          </a:xfrm>
          <a:custGeom>
            <a:avLst/>
            <a:gdLst>
              <a:gd name="T0" fmla="*/ 2147483647 w 21600"/>
              <a:gd name="T1" fmla="*/ 0 h 30484"/>
              <a:gd name="T2" fmla="*/ 2147483647 w 21600"/>
              <a:gd name="T3" fmla="*/ 2147483647 h 30484"/>
              <a:gd name="T4" fmla="*/ 0 w 21600"/>
              <a:gd name="T5" fmla="*/ 2147483647 h 30484"/>
              <a:gd name="T6" fmla="*/ 0 60000 65536"/>
              <a:gd name="T7" fmla="*/ 0 60000 65536"/>
              <a:gd name="T8" fmla="*/ 0 60000 65536"/>
              <a:gd name="T9" fmla="*/ 0 w 21600"/>
              <a:gd name="T10" fmla="*/ 0 h 30484"/>
              <a:gd name="T11" fmla="*/ 21600 w 21600"/>
              <a:gd name="T12" fmla="*/ 30484 h 304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484" fill="none" extrusionOk="0">
                <a:moveTo>
                  <a:pt x="15426" y="-1"/>
                </a:moveTo>
                <a:cubicBezTo>
                  <a:pt x="19383" y="4037"/>
                  <a:pt x="21600" y="9465"/>
                  <a:pt x="21600" y="15119"/>
                </a:cubicBezTo>
                <a:cubicBezTo>
                  <a:pt x="21600" y="20892"/>
                  <a:pt x="19288" y="26425"/>
                  <a:pt x="15181" y="30483"/>
                </a:cubicBezTo>
              </a:path>
              <a:path w="21600" h="30484" stroke="0" extrusionOk="0">
                <a:moveTo>
                  <a:pt x="15426" y="-1"/>
                </a:moveTo>
                <a:cubicBezTo>
                  <a:pt x="19383" y="4037"/>
                  <a:pt x="21600" y="9465"/>
                  <a:pt x="21600" y="15119"/>
                </a:cubicBezTo>
                <a:cubicBezTo>
                  <a:pt x="21600" y="20892"/>
                  <a:pt x="19288" y="26425"/>
                  <a:pt x="15181" y="30483"/>
                </a:cubicBezTo>
                <a:lnTo>
                  <a:pt x="0" y="15119"/>
                </a:lnTo>
                <a:close/>
              </a:path>
            </a:pathLst>
          </a:custGeom>
          <a:solidFill>
            <a:srgbClr val="99CCFF"/>
          </a:solidFill>
          <a:ln w="57150">
            <a:noFill/>
            <a:round/>
            <a:headEnd type="arrow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4820" name="Arc 4"/>
          <p:cNvSpPr>
            <a:spLocks noChangeAspect="1"/>
          </p:cNvSpPr>
          <p:nvPr/>
        </p:nvSpPr>
        <p:spPr bwMode="auto">
          <a:xfrm>
            <a:off x="2819401" y="1905000"/>
            <a:ext cx="1763713" cy="2495550"/>
          </a:xfrm>
          <a:custGeom>
            <a:avLst/>
            <a:gdLst>
              <a:gd name="T0" fmla="*/ 2147483647 w 21600"/>
              <a:gd name="T1" fmla="*/ 0 h 30484"/>
              <a:gd name="T2" fmla="*/ 2147483647 w 21600"/>
              <a:gd name="T3" fmla="*/ 2147483647 h 30484"/>
              <a:gd name="T4" fmla="*/ 0 w 21600"/>
              <a:gd name="T5" fmla="*/ 2147483647 h 30484"/>
              <a:gd name="T6" fmla="*/ 0 60000 65536"/>
              <a:gd name="T7" fmla="*/ 0 60000 65536"/>
              <a:gd name="T8" fmla="*/ 0 60000 65536"/>
              <a:gd name="T9" fmla="*/ 0 w 21600"/>
              <a:gd name="T10" fmla="*/ 0 h 30484"/>
              <a:gd name="T11" fmla="*/ 21600 w 21600"/>
              <a:gd name="T12" fmla="*/ 30484 h 304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484" fill="none" extrusionOk="0">
                <a:moveTo>
                  <a:pt x="15426" y="-1"/>
                </a:moveTo>
                <a:cubicBezTo>
                  <a:pt x="19383" y="4037"/>
                  <a:pt x="21600" y="9465"/>
                  <a:pt x="21600" y="15119"/>
                </a:cubicBezTo>
                <a:cubicBezTo>
                  <a:pt x="21600" y="20892"/>
                  <a:pt x="19288" y="26425"/>
                  <a:pt x="15181" y="30483"/>
                </a:cubicBezTo>
              </a:path>
              <a:path w="21600" h="30484" stroke="0" extrusionOk="0">
                <a:moveTo>
                  <a:pt x="15426" y="-1"/>
                </a:moveTo>
                <a:cubicBezTo>
                  <a:pt x="19383" y="4037"/>
                  <a:pt x="21600" y="9465"/>
                  <a:pt x="21600" y="15119"/>
                </a:cubicBezTo>
                <a:cubicBezTo>
                  <a:pt x="21600" y="20892"/>
                  <a:pt x="19288" y="26425"/>
                  <a:pt x="15181" y="30483"/>
                </a:cubicBezTo>
                <a:lnTo>
                  <a:pt x="0" y="15119"/>
                </a:lnTo>
                <a:close/>
              </a:path>
            </a:pathLst>
          </a:custGeom>
          <a:solidFill>
            <a:srgbClr val="CCFFFF"/>
          </a:solidFill>
          <a:ln w="57150">
            <a:solidFill>
              <a:srgbClr val="FF66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637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2400">
                <a:solidFill>
                  <a:schemeClr val="accent1"/>
                </a:solidFill>
                <a:latin typeface="Verdana" pitchFamily="34" charset="0"/>
              </a:rPr>
              <a:t>Minimum Level Variance: Coverage Pattern</a:t>
            </a:r>
          </a:p>
        </p:txBody>
      </p:sp>
      <p:sp>
        <p:nvSpPr>
          <p:cNvPr id="69638" name="Text Box 10"/>
          <p:cNvSpPr txBox="1">
            <a:spLocks noChangeArrowheads="1"/>
          </p:cNvSpPr>
          <p:nvPr/>
        </p:nvSpPr>
        <p:spPr bwMode="auto">
          <a:xfrm>
            <a:off x="3886200" y="5867400"/>
            <a:ext cx="5257800" cy="68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BBE0E3"/>
                </a:solidFill>
                <a:latin typeface="Arial" charset="0"/>
                <a:cs typeface="Arial" charset="0"/>
              </a:rPr>
              <a:t>Protractor angle with coverage bow: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BBE0E3"/>
                </a:solidFill>
                <a:latin typeface="Arial" charset="0"/>
                <a:cs typeface="Arial" charset="0"/>
              </a:rPr>
              <a:t>90 degree speaker</a:t>
            </a:r>
          </a:p>
        </p:txBody>
      </p:sp>
      <p:sp>
        <p:nvSpPr>
          <p:cNvPr id="1314830" name="Line 14"/>
          <p:cNvSpPr>
            <a:spLocks noChangeShapeType="1"/>
          </p:cNvSpPr>
          <p:nvPr/>
        </p:nvSpPr>
        <p:spPr bwMode="auto">
          <a:xfrm flipV="1">
            <a:off x="2895600" y="762000"/>
            <a:ext cx="2438400" cy="2209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4831" name="Line 15"/>
          <p:cNvSpPr>
            <a:spLocks noChangeShapeType="1"/>
          </p:cNvSpPr>
          <p:nvPr/>
        </p:nvSpPr>
        <p:spPr bwMode="auto">
          <a:xfrm>
            <a:off x="2819400" y="3200400"/>
            <a:ext cx="2362200" cy="2286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4843" name="Text Box 27"/>
          <p:cNvSpPr txBox="1">
            <a:spLocks noChangeArrowheads="1"/>
          </p:cNvSpPr>
          <p:nvPr/>
        </p:nvSpPr>
        <p:spPr bwMode="auto">
          <a:xfrm>
            <a:off x="4267200" y="1752600"/>
            <a:ext cx="93345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0 dB</a:t>
            </a:r>
          </a:p>
        </p:txBody>
      </p:sp>
      <p:sp>
        <p:nvSpPr>
          <p:cNvPr id="1314844" name="Text Box 28"/>
          <p:cNvSpPr txBox="1">
            <a:spLocks noChangeArrowheads="1"/>
          </p:cNvSpPr>
          <p:nvPr/>
        </p:nvSpPr>
        <p:spPr bwMode="auto">
          <a:xfrm>
            <a:off x="4419600" y="3124201"/>
            <a:ext cx="1143000" cy="333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+6 dB</a:t>
            </a:r>
          </a:p>
        </p:txBody>
      </p:sp>
      <p:sp>
        <p:nvSpPr>
          <p:cNvPr id="1314845" name="Text Box 29"/>
          <p:cNvSpPr txBox="1">
            <a:spLocks noChangeArrowheads="1"/>
          </p:cNvSpPr>
          <p:nvPr/>
        </p:nvSpPr>
        <p:spPr bwMode="auto">
          <a:xfrm>
            <a:off x="4267200" y="4038600"/>
            <a:ext cx="93345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0 dB</a:t>
            </a:r>
          </a:p>
        </p:txBody>
      </p:sp>
      <p:sp>
        <p:nvSpPr>
          <p:cNvPr id="1314846" name="Text Box 30"/>
          <p:cNvSpPr txBox="1">
            <a:spLocks noChangeArrowheads="1"/>
          </p:cNvSpPr>
          <p:nvPr/>
        </p:nvSpPr>
        <p:spPr bwMode="auto">
          <a:xfrm>
            <a:off x="8839200" y="2590800"/>
            <a:ext cx="9334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-6 dB</a:t>
            </a:r>
          </a:p>
        </p:txBody>
      </p:sp>
      <p:sp>
        <p:nvSpPr>
          <p:cNvPr id="1314877" name="Line 61"/>
          <p:cNvSpPr>
            <a:spLocks noChangeShapeType="1"/>
          </p:cNvSpPr>
          <p:nvPr/>
        </p:nvSpPr>
        <p:spPr bwMode="auto">
          <a:xfrm flipV="1">
            <a:off x="5562600" y="3352800"/>
            <a:ext cx="3962400" cy="1981200"/>
          </a:xfrm>
          <a:prstGeom prst="line">
            <a:avLst/>
          </a:prstGeom>
          <a:noFill/>
          <a:ln w="76200">
            <a:solidFill>
              <a:srgbClr val="FF66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4880" name="Text Box 64"/>
          <p:cNvSpPr txBox="1">
            <a:spLocks noChangeArrowheads="1"/>
          </p:cNvSpPr>
          <p:nvPr/>
        </p:nvSpPr>
        <p:spPr bwMode="auto">
          <a:xfrm>
            <a:off x="7162800" y="4572000"/>
            <a:ext cx="2552700" cy="68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6600"/>
                </a:solidFill>
                <a:latin typeface="Arial" charset="0"/>
                <a:cs typeface="Arial" charset="0"/>
              </a:rPr>
              <a:t>Minimum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6600"/>
                </a:solidFill>
                <a:latin typeface="Arial" charset="0"/>
                <a:cs typeface="Arial" charset="0"/>
              </a:rPr>
              <a:t>Variance Line</a:t>
            </a:r>
          </a:p>
        </p:txBody>
      </p:sp>
      <p:sp>
        <p:nvSpPr>
          <p:cNvPr id="1314884" name="Line 68"/>
          <p:cNvSpPr>
            <a:spLocks noChangeShapeType="1"/>
          </p:cNvSpPr>
          <p:nvPr/>
        </p:nvSpPr>
        <p:spPr bwMode="auto">
          <a:xfrm>
            <a:off x="2971800" y="3124200"/>
            <a:ext cx="66294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4887" name="AutoShape 71"/>
          <p:cNvSpPr>
            <a:spLocks noChangeArrowheads="1"/>
          </p:cNvSpPr>
          <p:nvPr/>
        </p:nvSpPr>
        <p:spPr bwMode="auto">
          <a:xfrm rot="5400000" flipH="1">
            <a:off x="2552700" y="2933700"/>
            <a:ext cx="457200" cy="38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4888" name="Text Box 72"/>
          <p:cNvSpPr txBox="1">
            <a:spLocks noChangeArrowheads="1"/>
          </p:cNvSpPr>
          <p:nvPr/>
        </p:nvSpPr>
        <p:spPr bwMode="auto">
          <a:xfrm>
            <a:off x="6400800" y="31242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0 dB</a:t>
            </a:r>
          </a:p>
        </p:txBody>
      </p:sp>
      <p:sp>
        <p:nvSpPr>
          <p:cNvPr id="1314889" name="Text Box 73"/>
          <p:cNvSpPr txBox="1">
            <a:spLocks noChangeArrowheads="1"/>
          </p:cNvSpPr>
          <p:nvPr/>
        </p:nvSpPr>
        <p:spPr bwMode="auto">
          <a:xfrm>
            <a:off x="4495800" y="5486400"/>
            <a:ext cx="9144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-6 dB</a:t>
            </a:r>
          </a:p>
        </p:txBody>
      </p:sp>
      <p:sp>
        <p:nvSpPr>
          <p:cNvPr id="1314890" name="Text Box 74"/>
          <p:cNvSpPr txBox="1">
            <a:spLocks noChangeArrowheads="1"/>
          </p:cNvSpPr>
          <p:nvPr/>
        </p:nvSpPr>
        <p:spPr bwMode="auto">
          <a:xfrm>
            <a:off x="5867400" y="7620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-6 dB</a:t>
            </a:r>
          </a:p>
        </p:txBody>
      </p:sp>
      <p:sp>
        <p:nvSpPr>
          <p:cNvPr id="1314891" name="Text Box 75"/>
          <p:cNvSpPr txBox="1">
            <a:spLocks noChangeArrowheads="1"/>
          </p:cNvSpPr>
          <p:nvPr/>
        </p:nvSpPr>
        <p:spPr bwMode="auto">
          <a:xfrm>
            <a:off x="6324600" y="2057400"/>
            <a:ext cx="1295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Symbol" pitchFamily="18" charset="2"/>
                <a:cs typeface="Arial" charset="0"/>
              </a:rPr>
              <a:t>Q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= 90</a:t>
            </a:r>
          </a:p>
        </p:txBody>
      </p:sp>
      <p:sp>
        <p:nvSpPr>
          <p:cNvPr id="1314892" name="Arc 76"/>
          <p:cNvSpPr>
            <a:spLocks noChangeAspect="1"/>
          </p:cNvSpPr>
          <p:nvPr/>
        </p:nvSpPr>
        <p:spPr bwMode="auto">
          <a:xfrm>
            <a:off x="2743201" y="762000"/>
            <a:ext cx="3603625" cy="4800600"/>
          </a:xfrm>
          <a:custGeom>
            <a:avLst/>
            <a:gdLst>
              <a:gd name="T0" fmla="*/ 2147483647 w 21600"/>
              <a:gd name="T1" fmla="*/ 0 h 30484"/>
              <a:gd name="T2" fmla="*/ 2147483647 w 21600"/>
              <a:gd name="T3" fmla="*/ 2147483647 h 30484"/>
              <a:gd name="T4" fmla="*/ 0 w 21600"/>
              <a:gd name="T5" fmla="*/ 2147483647 h 30484"/>
              <a:gd name="T6" fmla="*/ 0 60000 65536"/>
              <a:gd name="T7" fmla="*/ 0 60000 65536"/>
              <a:gd name="T8" fmla="*/ 0 60000 65536"/>
              <a:gd name="T9" fmla="*/ 0 w 21600"/>
              <a:gd name="T10" fmla="*/ 0 h 30484"/>
              <a:gd name="T11" fmla="*/ 21600 w 21600"/>
              <a:gd name="T12" fmla="*/ 30484 h 304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484" fill="none" extrusionOk="0">
                <a:moveTo>
                  <a:pt x="15426" y="-1"/>
                </a:moveTo>
                <a:cubicBezTo>
                  <a:pt x="19383" y="4037"/>
                  <a:pt x="21600" y="9465"/>
                  <a:pt x="21600" y="15119"/>
                </a:cubicBezTo>
                <a:cubicBezTo>
                  <a:pt x="21600" y="20892"/>
                  <a:pt x="19288" y="26425"/>
                  <a:pt x="15181" y="30483"/>
                </a:cubicBezTo>
              </a:path>
              <a:path w="21600" h="30484" stroke="0" extrusionOk="0">
                <a:moveTo>
                  <a:pt x="15426" y="-1"/>
                </a:moveTo>
                <a:cubicBezTo>
                  <a:pt x="19383" y="4037"/>
                  <a:pt x="21600" y="9465"/>
                  <a:pt x="21600" y="15119"/>
                </a:cubicBezTo>
                <a:cubicBezTo>
                  <a:pt x="21600" y="20892"/>
                  <a:pt x="19288" y="26425"/>
                  <a:pt x="15181" y="30483"/>
                </a:cubicBezTo>
                <a:lnTo>
                  <a:pt x="0" y="15119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4893" name="Text Box 77"/>
          <p:cNvSpPr txBox="1">
            <a:spLocks noChangeArrowheads="1"/>
          </p:cNvSpPr>
          <p:nvPr/>
        </p:nvSpPr>
        <p:spPr bwMode="auto">
          <a:xfrm>
            <a:off x="8077200" y="914400"/>
            <a:ext cx="1447800" cy="45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FAR= 1.4</a:t>
            </a:r>
          </a:p>
        </p:txBody>
      </p:sp>
      <p:sp>
        <p:nvSpPr>
          <p:cNvPr id="1314895" name="Rectangle 79"/>
          <p:cNvSpPr>
            <a:spLocks noChangeArrowheads="1"/>
          </p:cNvSpPr>
          <p:nvPr/>
        </p:nvSpPr>
        <p:spPr bwMode="auto">
          <a:xfrm rot="-1595015">
            <a:off x="5384800" y="4316413"/>
            <a:ext cx="4953000" cy="228600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48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1314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314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314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314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4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4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1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1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31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1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1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1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1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1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13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1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1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1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1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1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1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1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1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1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31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31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131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131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314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4819" grpId="0" animBg="1"/>
      <p:bldP spid="1314819" grpId="1" animBg="1"/>
      <p:bldP spid="1314820" grpId="0" animBg="1"/>
      <p:bldP spid="1314820" grpId="1" animBg="1"/>
      <p:bldP spid="1314830" grpId="0" animBg="1"/>
      <p:bldP spid="1314831" grpId="0" animBg="1"/>
      <p:bldP spid="1314843" grpId="0"/>
      <p:bldP spid="1314844" grpId="0"/>
      <p:bldP spid="1314845" grpId="0"/>
      <p:bldP spid="1314846" grpId="0"/>
      <p:bldP spid="1314877" grpId="0" animBg="1"/>
      <p:bldP spid="1314880" grpId="0"/>
      <p:bldP spid="1314884" grpId="0" animBg="1"/>
      <p:bldP spid="1314884" grpId="1" animBg="1"/>
      <p:bldP spid="1314887" grpId="0" animBg="1"/>
      <p:bldP spid="1314888" grpId="0"/>
      <p:bldP spid="1314889" grpId="0"/>
      <p:bldP spid="1314890" grpId="0"/>
      <p:bldP spid="1314891" grpId="0"/>
      <p:bldP spid="1314892" grpId="0" animBg="1"/>
      <p:bldP spid="1314892" grpId="1" animBg="1"/>
      <p:bldP spid="1314893" grpId="0" animBg="1"/>
      <p:bldP spid="13148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Level Variance – Single Speaker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77" y="1242639"/>
            <a:ext cx="9852117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Function of proximity and axial orientation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Off-axis response will be a combination of level and spectral variance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Loss rate off-axis will not be uniform over frequency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Primary option for management of level variance is </a:t>
            </a:r>
            <a:r>
              <a:rPr lang="en-US" sz="2800" b="1" i="1" dirty="0">
                <a:solidFill>
                  <a:srgbClr val="FF0000"/>
                </a:solidFill>
              </a:rPr>
              <a:t>tilt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Aiming speaker at the most distant coverage point offsets the two level variance factors (distance and axial):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distant seats will have more propagation loss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closer seats will experience more axial loss</a:t>
            </a:r>
          </a:p>
        </p:txBody>
      </p:sp>
    </p:spTree>
    <p:extLst>
      <p:ext uri="{BB962C8B-B14F-4D97-AF65-F5344CB8AC3E}">
        <p14:creationId xmlns:p14="http://schemas.microsoft.com/office/powerpoint/2010/main" val="40623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3794" name="Picture 2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0000">
            <a:off x="2209801" y="2133600"/>
            <a:ext cx="8181975" cy="295433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313795" name="Arc 3"/>
          <p:cNvSpPr>
            <a:spLocks noChangeAspect="1"/>
          </p:cNvSpPr>
          <p:nvPr/>
        </p:nvSpPr>
        <p:spPr bwMode="auto">
          <a:xfrm rot="1320000">
            <a:off x="2659064" y="1489076"/>
            <a:ext cx="3527425" cy="2640013"/>
          </a:xfrm>
          <a:custGeom>
            <a:avLst/>
            <a:gdLst>
              <a:gd name="T0" fmla="*/ 2147483647 w 21600"/>
              <a:gd name="T1" fmla="*/ 0 h 16772"/>
              <a:gd name="T2" fmla="*/ 2147483647 w 21600"/>
              <a:gd name="T3" fmla="*/ 2147483647 h 16772"/>
              <a:gd name="T4" fmla="*/ 0 w 21600"/>
              <a:gd name="T5" fmla="*/ 2147483647 h 16772"/>
              <a:gd name="T6" fmla="*/ 0 60000 65536"/>
              <a:gd name="T7" fmla="*/ 0 60000 65536"/>
              <a:gd name="T8" fmla="*/ 0 60000 65536"/>
              <a:gd name="T9" fmla="*/ 0 w 21600"/>
              <a:gd name="T10" fmla="*/ 0 h 16772"/>
              <a:gd name="T11" fmla="*/ 21600 w 21600"/>
              <a:gd name="T12" fmla="*/ 16772 h 167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772" fill="none" extrusionOk="0">
                <a:moveTo>
                  <a:pt x="19867" y="0"/>
                </a:moveTo>
                <a:cubicBezTo>
                  <a:pt x="21010" y="2679"/>
                  <a:pt x="21600" y="5562"/>
                  <a:pt x="21600" y="8475"/>
                </a:cubicBezTo>
                <a:cubicBezTo>
                  <a:pt x="21600" y="11322"/>
                  <a:pt x="21036" y="14142"/>
                  <a:pt x="19942" y="16771"/>
                </a:cubicBezTo>
              </a:path>
              <a:path w="21600" h="16772" stroke="0" extrusionOk="0">
                <a:moveTo>
                  <a:pt x="19867" y="0"/>
                </a:moveTo>
                <a:cubicBezTo>
                  <a:pt x="21010" y="2679"/>
                  <a:pt x="21600" y="5562"/>
                  <a:pt x="21600" y="8475"/>
                </a:cubicBezTo>
                <a:cubicBezTo>
                  <a:pt x="21600" y="11322"/>
                  <a:pt x="21036" y="14142"/>
                  <a:pt x="19942" y="16771"/>
                </a:cubicBezTo>
                <a:lnTo>
                  <a:pt x="0" y="8475"/>
                </a:lnTo>
                <a:close/>
              </a:path>
            </a:pathLst>
          </a:custGeom>
          <a:solidFill>
            <a:srgbClr val="99CCFF"/>
          </a:solidFill>
          <a:ln w="57150">
            <a:solidFill>
              <a:srgbClr val="FF66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3796" name="Arc 4"/>
          <p:cNvSpPr>
            <a:spLocks noChangeAspect="1"/>
          </p:cNvSpPr>
          <p:nvPr/>
        </p:nvSpPr>
        <p:spPr bwMode="auto">
          <a:xfrm rot="1320000">
            <a:off x="2590801" y="1806575"/>
            <a:ext cx="1839913" cy="1296988"/>
          </a:xfrm>
          <a:custGeom>
            <a:avLst/>
            <a:gdLst>
              <a:gd name="T0" fmla="*/ 2147483647 w 21600"/>
              <a:gd name="T1" fmla="*/ 0 h 15869"/>
              <a:gd name="T2" fmla="*/ 2147483647 w 21600"/>
              <a:gd name="T3" fmla="*/ 2147483647 h 15869"/>
              <a:gd name="T4" fmla="*/ 0 w 21600"/>
              <a:gd name="T5" fmla="*/ 2147483647 h 15869"/>
              <a:gd name="T6" fmla="*/ 0 60000 65536"/>
              <a:gd name="T7" fmla="*/ 0 60000 65536"/>
              <a:gd name="T8" fmla="*/ 0 60000 65536"/>
              <a:gd name="T9" fmla="*/ 0 w 21600"/>
              <a:gd name="T10" fmla="*/ 0 h 15869"/>
              <a:gd name="T11" fmla="*/ 21600 w 21600"/>
              <a:gd name="T12" fmla="*/ 15869 h 158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869" fill="none" extrusionOk="0">
                <a:moveTo>
                  <a:pt x="20075" y="-1"/>
                </a:moveTo>
                <a:cubicBezTo>
                  <a:pt x="21082" y="2536"/>
                  <a:pt x="21600" y="5241"/>
                  <a:pt x="21600" y="7971"/>
                </a:cubicBezTo>
                <a:cubicBezTo>
                  <a:pt x="21600" y="10674"/>
                  <a:pt x="21092" y="13353"/>
                  <a:pt x="20104" y="15869"/>
                </a:cubicBezTo>
              </a:path>
              <a:path w="21600" h="15869" stroke="0" extrusionOk="0">
                <a:moveTo>
                  <a:pt x="20075" y="-1"/>
                </a:moveTo>
                <a:cubicBezTo>
                  <a:pt x="21082" y="2536"/>
                  <a:pt x="21600" y="5241"/>
                  <a:pt x="21600" y="7971"/>
                </a:cubicBezTo>
                <a:cubicBezTo>
                  <a:pt x="21600" y="10674"/>
                  <a:pt x="21092" y="13353"/>
                  <a:pt x="20104" y="15869"/>
                </a:cubicBezTo>
                <a:lnTo>
                  <a:pt x="0" y="7971"/>
                </a:lnTo>
                <a:close/>
              </a:path>
            </a:pathLst>
          </a:custGeom>
          <a:solidFill>
            <a:srgbClr val="CCFFFF"/>
          </a:solidFill>
          <a:ln w="57150">
            <a:solidFill>
              <a:srgbClr val="FF66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661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2400">
                <a:solidFill>
                  <a:schemeClr val="accent1"/>
                </a:solidFill>
                <a:latin typeface="Verdana" pitchFamily="34" charset="0"/>
              </a:rPr>
              <a:t>Minimum Level Variance: Coverage Pattern</a:t>
            </a:r>
          </a:p>
        </p:txBody>
      </p:sp>
      <p:sp>
        <p:nvSpPr>
          <p:cNvPr id="70662" name="Text Box 10"/>
          <p:cNvSpPr txBox="1">
            <a:spLocks noChangeArrowheads="1"/>
          </p:cNvSpPr>
          <p:nvPr/>
        </p:nvSpPr>
        <p:spPr bwMode="auto">
          <a:xfrm>
            <a:off x="2895600" y="5791200"/>
            <a:ext cx="5257800" cy="68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BBE0E3"/>
                </a:solidFill>
                <a:latin typeface="Arial" charset="0"/>
                <a:cs typeface="Arial" charset="0"/>
              </a:rPr>
              <a:t>Protractor angle with coverage bow: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BBE0E3"/>
                </a:solidFill>
                <a:latin typeface="Arial" charset="0"/>
                <a:cs typeface="Arial" charset="0"/>
              </a:rPr>
              <a:t>45 degree speaker</a:t>
            </a:r>
          </a:p>
        </p:txBody>
      </p:sp>
      <p:sp>
        <p:nvSpPr>
          <p:cNvPr id="1313806" name="Line 14"/>
          <p:cNvSpPr>
            <a:spLocks noChangeShapeType="1"/>
          </p:cNvSpPr>
          <p:nvPr/>
        </p:nvSpPr>
        <p:spPr bwMode="auto">
          <a:xfrm>
            <a:off x="2743200" y="2133600"/>
            <a:ext cx="7162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3807" name="Line 15"/>
          <p:cNvSpPr>
            <a:spLocks noChangeShapeType="1"/>
          </p:cNvSpPr>
          <p:nvPr/>
        </p:nvSpPr>
        <p:spPr bwMode="auto">
          <a:xfrm>
            <a:off x="2667000" y="2133600"/>
            <a:ext cx="2743200" cy="2514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3817" name="Text Box 25"/>
          <p:cNvSpPr txBox="1">
            <a:spLocks noChangeArrowheads="1"/>
          </p:cNvSpPr>
          <p:nvPr/>
        </p:nvSpPr>
        <p:spPr bwMode="auto">
          <a:xfrm>
            <a:off x="3962400" y="16764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0 dB</a:t>
            </a:r>
          </a:p>
        </p:txBody>
      </p:sp>
      <p:sp>
        <p:nvSpPr>
          <p:cNvPr id="1313818" name="Text Box 26"/>
          <p:cNvSpPr txBox="1">
            <a:spLocks noChangeArrowheads="1"/>
          </p:cNvSpPr>
          <p:nvPr/>
        </p:nvSpPr>
        <p:spPr bwMode="auto">
          <a:xfrm>
            <a:off x="4343400" y="2514600"/>
            <a:ext cx="11430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+6 dB</a:t>
            </a:r>
          </a:p>
        </p:txBody>
      </p:sp>
      <p:sp>
        <p:nvSpPr>
          <p:cNvPr id="1313819" name="Text Box 27"/>
          <p:cNvSpPr txBox="1">
            <a:spLocks noChangeArrowheads="1"/>
          </p:cNvSpPr>
          <p:nvPr/>
        </p:nvSpPr>
        <p:spPr bwMode="auto">
          <a:xfrm>
            <a:off x="3352800" y="3429000"/>
            <a:ext cx="9144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0 dB</a:t>
            </a:r>
          </a:p>
        </p:txBody>
      </p:sp>
      <p:sp>
        <p:nvSpPr>
          <p:cNvPr id="1313820" name="Text Box 28"/>
          <p:cNvSpPr txBox="1">
            <a:spLocks noChangeArrowheads="1"/>
          </p:cNvSpPr>
          <p:nvPr/>
        </p:nvSpPr>
        <p:spPr bwMode="auto">
          <a:xfrm>
            <a:off x="9067800" y="4191000"/>
            <a:ext cx="9334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-6 dB</a:t>
            </a:r>
          </a:p>
        </p:txBody>
      </p:sp>
      <p:sp>
        <p:nvSpPr>
          <p:cNvPr id="1313849" name="Line 57"/>
          <p:cNvSpPr>
            <a:spLocks noChangeShapeType="1"/>
          </p:cNvSpPr>
          <p:nvPr/>
        </p:nvSpPr>
        <p:spPr bwMode="auto">
          <a:xfrm>
            <a:off x="4114800" y="3429000"/>
            <a:ext cx="1905000" cy="152400"/>
          </a:xfrm>
          <a:prstGeom prst="line">
            <a:avLst/>
          </a:prstGeom>
          <a:noFill/>
          <a:ln w="76200">
            <a:solidFill>
              <a:srgbClr val="FF66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3852" name="Text Box 60"/>
          <p:cNvSpPr txBox="1">
            <a:spLocks noChangeArrowheads="1"/>
          </p:cNvSpPr>
          <p:nvPr/>
        </p:nvSpPr>
        <p:spPr bwMode="auto">
          <a:xfrm>
            <a:off x="1752600" y="4343400"/>
            <a:ext cx="2552700" cy="838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6600"/>
                </a:solidFill>
                <a:latin typeface="Arial" charset="0"/>
                <a:cs typeface="Arial" charset="0"/>
              </a:rPr>
              <a:t>Minimum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6600"/>
                </a:solidFill>
                <a:latin typeface="Arial" charset="0"/>
                <a:cs typeface="Arial" charset="0"/>
              </a:rPr>
              <a:t>Variance Line</a:t>
            </a:r>
          </a:p>
        </p:txBody>
      </p:sp>
      <p:sp>
        <p:nvSpPr>
          <p:cNvPr id="1313856" name="Line 64"/>
          <p:cNvSpPr>
            <a:spLocks noChangeShapeType="1"/>
          </p:cNvSpPr>
          <p:nvPr/>
        </p:nvSpPr>
        <p:spPr bwMode="auto">
          <a:xfrm>
            <a:off x="2819400" y="2209800"/>
            <a:ext cx="6400800" cy="2590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3859" name="AutoShape 67"/>
          <p:cNvSpPr>
            <a:spLocks noChangeArrowheads="1"/>
          </p:cNvSpPr>
          <p:nvPr/>
        </p:nvSpPr>
        <p:spPr bwMode="auto">
          <a:xfrm rot="6720000" flipH="1">
            <a:off x="2476500" y="1943100"/>
            <a:ext cx="457200" cy="38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3860" name="Text Box 68"/>
          <p:cNvSpPr txBox="1">
            <a:spLocks noChangeArrowheads="1"/>
          </p:cNvSpPr>
          <p:nvPr/>
        </p:nvSpPr>
        <p:spPr bwMode="auto">
          <a:xfrm>
            <a:off x="5943600" y="37338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0 dB</a:t>
            </a:r>
          </a:p>
        </p:txBody>
      </p:sp>
      <p:sp>
        <p:nvSpPr>
          <p:cNvPr id="1313861" name="Text Box 69"/>
          <p:cNvSpPr txBox="1">
            <a:spLocks noChangeArrowheads="1"/>
          </p:cNvSpPr>
          <p:nvPr/>
        </p:nvSpPr>
        <p:spPr bwMode="auto">
          <a:xfrm>
            <a:off x="4648200" y="48006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-6 dB</a:t>
            </a:r>
          </a:p>
        </p:txBody>
      </p:sp>
      <p:sp>
        <p:nvSpPr>
          <p:cNvPr id="1313862" name="Text Box 70"/>
          <p:cNvSpPr txBox="1">
            <a:spLocks noChangeArrowheads="1"/>
          </p:cNvSpPr>
          <p:nvPr/>
        </p:nvSpPr>
        <p:spPr bwMode="auto">
          <a:xfrm>
            <a:off x="5867400" y="14478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-6 dB</a:t>
            </a:r>
          </a:p>
        </p:txBody>
      </p:sp>
      <p:sp>
        <p:nvSpPr>
          <p:cNvPr id="1313863" name="Text Box 71"/>
          <p:cNvSpPr txBox="1">
            <a:spLocks noChangeArrowheads="1"/>
          </p:cNvSpPr>
          <p:nvPr/>
        </p:nvSpPr>
        <p:spPr bwMode="auto">
          <a:xfrm>
            <a:off x="6324600" y="2895600"/>
            <a:ext cx="1295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Symbol" pitchFamily="18" charset="2"/>
                <a:cs typeface="Arial" charset="0"/>
              </a:rPr>
              <a:t>Q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= 45</a:t>
            </a:r>
          </a:p>
        </p:txBody>
      </p:sp>
      <p:sp>
        <p:nvSpPr>
          <p:cNvPr id="1313865" name="Text Box 73"/>
          <p:cNvSpPr txBox="1">
            <a:spLocks noChangeArrowheads="1"/>
          </p:cNvSpPr>
          <p:nvPr/>
        </p:nvSpPr>
        <p:spPr bwMode="auto">
          <a:xfrm>
            <a:off x="8001000" y="1219200"/>
            <a:ext cx="1447800" cy="45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FAR= 2.6</a:t>
            </a:r>
          </a:p>
        </p:txBody>
      </p:sp>
      <p:sp>
        <p:nvSpPr>
          <p:cNvPr id="1313866" name="Rectangle 74"/>
          <p:cNvSpPr>
            <a:spLocks noChangeArrowheads="1"/>
          </p:cNvSpPr>
          <p:nvPr/>
        </p:nvSpPr>
        <p:spPr bwMode="auto">
          <a:xfrm rot="-1690336">
            <a:off x="5162550" y="3508375"/>
            <a:ext cx="5257800" cy="228600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313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313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313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313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3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3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1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1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1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31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1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1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1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1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131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1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1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1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1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31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1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1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1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31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31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31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131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5" grpId="0" animBg="1"/>
      <p:bldP spid="1313795" grpId="1" animBg="1"/>
      <p:bldP spid="1313796" grpId="0" animBg="1"/>
      <p:bldP spid="1313796" grpId="1" animBg="1"/>
      <p:bldP spid="1313806" grpId="0" animBg="1"/>
      <p:bldP spid="1313807" grpId="0" animBg="1"/>
      <p:bldP spid="1313817" grpId="0"/>
      <p:bldP spid="1313818" grpId="0"/>
      <p:bldP spid="1313819" grpId="0"/>
      <p:bldP spid="1313820" grpId="0"/>
      <p:bldP spid="1313849" grpId="0" animBg="1"/>
      <p:bldP spid="1313852" grpId="0"/>
      <p:bldP spid="1313856" grpId="0" animBg="1"/>
      <p:bldP spid="1313856" grpId="1" animBg="1"/>
      <p:bldP spid="1313859" grpId="0" animBg="1"/>
      <p:bldP spid="1313860" grpId="0"/>
      <p:bldP spid="1313861" grpId="0"/>
      <p:bldP spid="1313862" grpId="0"/>
      <p:bldP spid="1313863" grpId="0"/>
      <p:bldP spid="1313865" grpId="0" animBg="1"/>
      <p:bldP spid="131386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Variation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71684" name="Picture 4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168275"/>
            <a:ext cx="87249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7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Proximity Ratio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141" y="1269533"/>
            <a:ext cx="9807294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Defined as the difference between the closest and farthest seats in the coverage area of the speaker(s) – a measure of the asymmetry of the coverage shape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Can be expressed as a number or in dB </a:t>
            </a:r>
            <a:r>
              <a:rPr lang="en-US" sz="2800" b="1" dirty="0" smtClean="0"/>
              <a:t>(</a:t>
            </a:r>
            <a:r>
              <a:rPr lang="en-US" sz="2800" b="1" dirty="0"/>
              <a:t>20 x log</a:t>
            </a:r>
            <a:r>
              <a:rPr lang="en-US" sz="2800" b="1" baseline="-25000" dirty="0"/>
              <a:t>10</a:t>
            </a:r>
            <a:r>
              <a:rPr lang="en-US" sz="2800" b="1" dirty="0"/>
              <a:t> of ratio)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Example: If all seats are equidistant in a plane, the proximity ratio is 1 (0 dB)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Example: A proximity ratio of 2 signifies that there is </a:t>
            </a:r>
            <a:r>
              <a:rPr lang="en-US" sz="2800" b="1" dirty="0" smtClean="0"/>
              <a:t> 6 </a:t>
            </a:r>
            <a:r>
              <a:rPr lang="en-US" sz="2800" b="1" dirty="0"/>
              <a:t>dB of asymmetry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412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Proximity Ratio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459" y="1314357"/>
            <a:ext cx="10138988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Creates an asymmetry level requirement for which the source (speaker) must compensate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Compensation can be achieved by: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orienting the speaker coverage pattern to compensate for the asymmetry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using multiple loudspeakers to create an asymmetric shape in proportion to the listeners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Has implications for control of spectral variance (excessive </a:t>
            </a:r>
            <a:r>
              <a:rPr lang="en-US" sz="2800" b="1" dirty="0">
                <a:solidFill>
                  <a:srgbClr val="FF99FF"/>
                </a:solidFill>
              </a:rPr>
              <a:t>pink shift</a:t>
            </a:r>
            <a:r>
              <a:rPr lang="en-US" sz="2800" b="1" dirty="0"/>
              <a:t>) – </a:t>
            </a:r>
            <a:r>
              <a:rPr lang="en-US" sz="2800" b="1" dirty="0">
                <a:solidFill>
                  <a:srgbClr val="00B050"/>
                </a:solidFill>
              </a:rPr>
              <a:t>coverage areas with proximity ratios ≥ 2 can benefit from the addition of a “fill” subsystem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633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Minimum Level Variance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317" y="1224710"/>
            <a:ext cx="10452753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Aspect ratio rectangle is most basic shape of minimum level variance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As coverage angle narrows, rectangle elongates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Minimum variance area can be found as a solid shape and a line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solid shape standard for symmetric applications often found in horizontal plane – front half of rectangle highly variable, back half experiences nominal variation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line of minimum variance is most representative for asymmetrical applications, such as vertical coverage – extends from on-axis rear to off-axis mid-point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279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Shapes of Minimum Level Variance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1246213" name="Picture 5" descr="MAPP ICON 180 deg transparen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00000">
            <a:off x="4067969" y="808831"/>
            <a:ext cx="5105400" cy="50117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246214" name="Picture 6" descr="MAPP ICON 180 deg transparent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3581400" cy="3657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246215" name="Picture 7" descr="MAPP ICON 180 deg transparen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657600" cy="3581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246220" name="Rectangle 12"/>
          <p:cNvSpPr>
            <a:spLocks noChangeArrowheads="1"/>
          </p:cNvSpPr>
          <p:nvPr/>
        </p:nvSpPr>
        <p:spPr bwMode="auto">
          <a:xfrm>
            <a:off x="4800601" y="1447801"/>
            <a:ext cx="3656013" cy="3656013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6228" name="Line 20"/>
          <p:cNvSpPr>
            <a:spLocks noChangeShapeType="1"/>
          </p:cNvSpPr>
          <p:nvPr/>
        </p:nvSpPr>
        <p:spPr bwMode="auto">
          <a:xfrm flipV="1">
            <a:off x="4800600" y="3276600"/>
            <a:ext cx="3581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6230" name="Line 22"/>
          <p:cNvSpPr>
            <a:spLocks noChangeShapeType="1"/>
          </p:cNvSpPr>
          <p:nvPr/>
        </p:nvSpPr>
        <p:spPr bwMode="auto">
          <a:xfrm flipV="1">
            <a:off x="4800600" y="1600200"/>
            <a:ext cx="3581400" cy="3429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786" name="Text Box 24"/>
          <p:cNvSpPr txBox="1">
            <a:spLocks noChangeArrowheads="1"/>
          </p:cNvSpPr>
          <p:nvPr/>
        </p:nvSpPr>
        <p:spPr bwMode="auto">
          <a:xfrm>
            <a:off x="2057400" y="5715000"/>
            <a:ext cx="3429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FAR=1 (180 deg)</a:t>
            </a:r>
          </a:p>
        </p:txBody>
      </p:sp>
      <p:sp>
        <p:nvSpPr>
          <p:cNvPr id="1246236" name="Line 28"/>
          <p:cNvSpPr>
            <a:spLocks noChangeShapeType="1"/>
          </p:cNvSpPr>
          <p:nvPr/>
        </p:nvSpPr>
        <p:spPr bwMode="auto">
          <a:xfrm>
            <a:off x="6629400" y="1447800"/>
            <a:ext cx="0" cy="3657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6241" name="Line 33"/>
          <p:cNvSpPr>
            <a:spLocks noChangeShapeType="1"/>
          </p:cNvSpPr>
          <p:nvPr/>
        </p:nvSpPr>
        <p:spPr bwMode="auto">
          <a:xfrm>
            <a:off x="4953000" y="1600200"/>
            <a:ext cx="3429000" cy="34290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6245" name="Line 37"/>
          <p:cNvSpPr>
            <a:spLocks noChangeShapeType="1"/>
          </p:cNvSpPr>
          <p:nvPr/>
        </p:nvSpPr>
        <p:spPr bwMode="auto">
          <a:xfrm rot="16200000" flipV="1">
            <a:off x="4838700" y="3238500"/>
            <a:ext cx="3581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6246" name="Line 38"/>
          <p:cNvSpPr>
            <a:spLocks noChangeShapeType="1"/>
          </p:cNvSpPr>
          <p:nvPr/>
        </p:nvSpPr>
        <p:spPr bwMode="auto">
          <a:xfrm rot="-5400000">
            <a:off x="6667500" y="1409700"/>
            <a:ext cx="0" cy="3657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791" name="Text Box 39"/>
          <p:cNvSpPr txBox="1">
            <a:spLocks noChangeArrowheads="1"/>
          </p:cNvSpPr>
          <p:nvPr/>
        </p:nvSpPr>
        <p:spPr bwMode="auto">
          <a:xfrm>
            <a:off x="2286000" y="685800"/>
            <a:ext cx="7696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BBE0E3"/>
                </a:solidFill>
                <a:latin typeface="Arial" charset="0"/>
                <a:cs typeface="Arial" charset="0"/>
              </a:rPr>
              <a:t>Single speakers: Symmetric Orientation</a:t>
            </a:r>
          </a:p>
        </p:txBody>
      </p:sp>
    </p:spTree>
    <p:extLst>
      <p:ext uri="{BB962C8B-B14F-4D97-AF65-F5344CB8AC3E}">
        <p14:creationId xmlns:p14="http://schemas.microsoft.com/office/powerpoint/2010/main" val="25030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4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6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6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6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6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24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24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46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4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4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46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46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4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4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4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46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4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4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4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4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4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20" grpId="0" animBg="1"/>
      <p:bldP spid="1246228" grpId="0" animBg="1"/>
      <p:bldP spid="1246228" grpId="1" animBg="1"/>
      <p:bldP spid="1246230" grpId="0" animBg="1"/>
      <p:bldP spid="1246236" grpId="0" animBg="1"/>
      <p:bldP spid="1246236" grpId="1" animBg="1"/>
      <p:bldP spid="1246241" grpId="0" animBg="1"/>
      <p:bldP spid="1246245" grpId="0" animBg="1"/>
      <p:bldP spid="1246245" grpId="1" animBg="1"/>
      <p:bldP spid="1246246" grpId="0" animBg="1"/>
      <p:bldP spid="124624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Shapes of Minimum Level Variance</a:t>
            </a:r>
          </a:p>
        </p:txBody>
      </p:sp>
      <p:sp>
        <p:nvSpPr>
          <p:cNvPr id="76803" name="Text Box 11"/>
          <p:cNvSpPr txBox="1">
            <a:spLocks noChangeArrowheads="1"/>
          </p:cNvSpPr>
          <p:nvPr/>
        </p:nvSpPr>
        <p:spPr bwMode="auto">
          <a:xfrm>
            <a:off x="2286000" y="762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BBE0E3"/>
                </a:solidFill>
                <a:latin typeface="Arial" charset="0"/>
                <a:cs typeface="Arial" charset="0"/>
              </a:rPr>
              <a:t>Single speakers: Symmetric Orientation</a:t>
            </a:r>
          </a:p>
        </p:txBody>
      </p:sp>
      <p:pic>
        <p:nvPicPr>
          <p:cNvPr id="1247244" name="Picture 12" descr="MAPP ICON 60 deg transparen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447800"/>
            <a:ext cx="2363788" cy="441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247250" name="Picture 18" descr="MAPP ICON 180 deg transparent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590800"/>
            <a:ext cx="2362200" cy="2362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76806" name="Text Box 23"/>
          <p:cNvSpPr txBox="1">
            <a:spLocks noChangeArrowheads="1"/>
          </p:cNvSpPr>
          <p:nvPr/>
        </p:nvSpPr>
        <p:spPr bwMode="auto">
          <a:xfrm>
            <a:off x="6781800" y="6019800"/>
            <a:ext cx="36576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 FAR = 2 (60 degrees)</a:t>
            </a:r>
          </a:p>
        </p:txBody>
      </p:sp>
      <p:sp>
        <p:nvSpPr>
          <p:cNvPr id="1247256" name="Text Box 24"/>
          <p:cNvSpPr txBox="1">
            <a:spLocks noChangeArrowheads="1"/>
          </p:cNvSpPr>
          <p:nvPr/>
        </p:nvSpPr>
        <p:spPr bwMode="auto">
          <a:xfrm>
            <a:off x="5257800" y="3581400"/>
            <a:ext cx="16383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Rectangle</a:t>
            </a:r>
          </a:p>
        </p:txBody>
      </p:sp>
      <p:sp>
        <p:nvSpPr>
          <p:cNvPr id="1247258" name="AutoShape 26"/>
          <p:cNvSpPr>
            <a:spLocks noChangeArrowheads="1"/>
          </p:cNvSpPr>
          <p:nvPr/>
        </p:nvSpPr>
        <p:spPr bwMode="auto">
          <a:xfrm>
            <a:off x="2590800" y="2590800"/>
            <a:ext cx="2362200" cy="2362200"/>
          </a:xfrm>
          <a:prstGeom prst="octagon">
            <a:avLst>
              <a:gd name="adj" fmla="val 29287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259" name="AutoShape 27"/>
          <p:cNvSpPr>
            <a:spLocks noChangeArrowheads="1"/>
          </p:cNvSpPr>
          <p:nvPr/>
        </p:nvSpPr>
        <p:spPr bwMode="auto">
          <a:xfrm>
            <a:off x="2590800" y="2590800"/>
            <a:ext cx="2362200" cy="2362200"/>
          </a:xfrm>
          <a:prstGeom prst="plus">
            <a:avLst>
              <a:gd name="adj" fmla="val 2500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260" name="AutoShape 28"/>
          <p:cNvSpPr>
            <a:spLocks noChangeArrowheads="1"/>
          </p:cNvSpPr>
          <p:nvPr/>
        </p:nvSpPr>
        <p:spPr bwMode="auto">
          <a:xfrm>
            <a:off x="2590800" y="2590800"/>
            <a:ext cx="2362200" cy="2362200"/>
          </a:xfrm>
          <a:prstGeom prst="hexagon">
            <a:avLst>
              <a:gd name="adj" fmla="val 2500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262" name="Oval 30"/>
          <p:cNvSpPr>
            <a:spLocks noChangeArrowheads="1"/>
          </p:cNvSpPr>
          <p:nvPr/>
        </p:nvSpPr>
        <p:spPr bwMode="auto">
          <a:xfrm>
            <a:off x="2590800" y="2590800"/>
            <a:ext cx="2362200" cy="2362200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264" name="AutoShape 32"/>
          <p:cNvSpPr>
            <a:spLocks noChangeArrowheads="1"/>
          </p:cNvSpPr>
          <p:nvPr/>
        </p:nvSpPr>
        <p:spPr bwMode="auto">
          <a:xfrm>
            <a:off x="7239000" y="1524000"/>
            <a:ext cx="2362200" cy="4419600"/>
          </a:xfrm>
          <a:prstGeom prst="octagon">
            <a:avLst>
              <a:gd name="adj" fmla="val 29287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265" name="AutoShape 33"/>
          <p:cNvSpPr>
            <a:spLocks noChangeArrowheads="1"/>
          </p:cNvSpPr>
          <p:nvPr/>
        </p:nvSpPr>
        <p:spPr bwMode="auto">
          <a:xfrm>
            <a:off x="7239000" y="1524000"/>
            <a:ext cx="2362200" cy="4419600"/>
          </a:xfrm>
          <a:prstGeom prst="hexagon">
            <a:avLst>
              <a:gd name="adj" fmla="val 2500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266" name="Oval 34"/>
          <p:cNvSpPr>
            <a:spLocks noChangeArrowheads="1"/>
          </p:cNvSpPr>
          <p:nvPr/>
        </p:nvSpPr>
        <p:spPr bwMode="auto">
          <a:xfrm>
            <a:off x="7239000" y="1524000"/>
            <a:ext cx="2362200" cy="4419600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15" name="Text Box 35"/>
          <p:cNvSpPr txBox="1">
            <a:spLocks noChangeArrowheads="1"/>
          </p:cNvSpPr>
          <p:nvPr/>
        </p:nvSpPr>
        <p:spPr bwMode="auto">
          <a:xfrm>
            <a:off x="2133600" y="6019800"/>
            <a:ext cx="33528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 = 1 (180 degrees)</a:t>
            </a:r>
          </a:p>
        </p:txBody>
      </p:sp>
      <p:sp>
        <p:nvSpPr>
          <p:cNvPr id="1247268" name="Text Box 36"/>
          <p:cNvSpPr txBox="1">
            <a:spLocks noChangeArrowheads="1"/>
          </p:cNvSpPr>
          <p:nvPr/>
        </p:nvSpPr>
        <p:spPr bwMode="auto">
          <a:xfrm>
            <a:off x="5410200" y="3657600"/>
            <a:ext cx="14859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Octagon</a:t>
            </a:r>
          </a:p>
        </p:txBody>
      </p:sp>
      <p:sp>
        <p:nvSpPr>
          <p:cNvPr id="1247269" name="Text Box 37"/>
          <p:cNvSpPr txBox="1">
            <a:spLocks noChangeArrowheads="1"/>
          </p:cNvSpPr>
          <p:nvPr/>
        </p:nvSpPr>
        <p:spPr bwMode="auto">
          <a:xfrm>
            <a:off x="5410200" y="3657600"/>
            <a:ext cx="14859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Cross</a:t>
            </a:r>
          </a:p>
        </p:txBody>
      </p:sp>
      <p:sp>
        <p:nvSpPr>
          <p:cNvPr id="1247270" name="Text Box 38"/>
          <p:cNvSpPr txBox="1">
            <a:spLocks noChangeArrowheads="1"/>
          </p:cNvSpPr>
          <p:nvPr/>
        </p:nvSpPr>
        <p:spPr bwMode="auto">
          <a:xfrm>
            <a:off x="5334000" y="3581400"/>
            <a:ext cx="14859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Diamond</a:t>
            </a:r>
          </a:p>
        </p:txBody>
      </p:sp>
      <p:sp>
        <p:nvSpPr>
          <p:cNvPr id="1247271" name="Text Box 39"/>
          <p:cNvSpPr txBox="1">
            <a:spLocks noChangeArrowheads="1"/>
          </p:cNvSpPr>
          <p:nvPr/>
        </p:nvSpPr>
        <p:spPr bwMode="auto">
          <a:xfrm>
            <a:off x="5334000" y="3581400"/>
            <a:ext cx="14859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Hexagon</a:t>
            </a:r>
          </a:p>
        </p:txBody>
      </p:sp>
      <p:sp>
        <p:nvSpPr>
          <p:cNvPr id="1247272" name="Text Box 40"/>
          <p:cNvSpPr txBox="1">
            <a:spLocks noChangeArrowheads="1"/>
          </p:cNvSpPr>
          <p:nvPr/>
        </p:nvSpPr>
        <p:spPr bwMode="auto">
          <a:xfrm>
            <a:off x="5334000" y="3581400"/>
            <a:ext cx="17526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Circle/Oval</a:t>
            </a:r>
          </a:p>
        </p:txBody>
      </p:sp>
      <p:sp>
        <p:nvSpPr>
          <p:cNvPr id="1247297" name="AutoShape 65"/>
          <p:cNvSpPr>
            <a:spLocks noChangeArrowheads="1"/>
          </p:cNvSpPr>
          <p:nvPr/>
        </p:nvSpPr>
        <p:spPr bwMode="auto">
          <a:xfrm>
            <a:off x="7239000" y="1524000"/>
            <a:ext cx="2362200" cy="4419600"/>
          </a:xfrm>
          <a:prstGeom prst="plus">
            <a:avLst>
              <a:gd name="adj" fmla="val 2500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298" name="AutoShape 66"/>
          <p:cNvSpPr>
            <a:spLocks noChangeArrowheads="1"/>
          </p:cNvSpPr>
          <p:nvPr/>
        </p:nvSpPr>
        <p:spPr bwMode="auto">
          <a:xfrm>
            <a:off x="2590800" y="2590800"/>
            <a:ext cx="2362200" cy="2362200"/>
          </a:xfrm>
          <a:prstGeom prst="diamond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307" name="Line 75"/>
          <p:cNvSpPr>
            <a:spLocks noChangeShapeType="1"/>
          </p:cNvSpPr>
          <p:nvPr/>
        </p:nvSpPr>
        <p:spPr bwMode="auto">
          <a:xfrm rot="1800000" flipH="1" flipV="1">
            <a:off x="8985250" y="3676650"/>
            <a:ext cx="76200" cy="2286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308" name="Line 76"/>
          <p:cNvSpPr>
            <a:spLocks noChangeShapeType="1"/>
          </p:cNvSpPr>
          <p:nvPr/>
        </p:nvSpPr>
        <p:spPr bwMode="auto">
          <a:xfrm rot="19800000" flipV="1">
            <a:off x="7772400" y="3657601"/>
            <a:ext cx="76200" cy="22955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311" name="AutoShape 79"/>
          <p:cNvSpPr>
            <a:spLocks noChangeArrowheads="1"/>
          </p:cNvSpPr>
          <p:nvPr/>
        </p:nvSpPr>
        <p:spPr bwMode="auto">
          <a:xfrm>
            <a:off x="7239000" y="1524000"/>
            <a:ext cx="2362200" cy="4419600"/>
          </a:xfrm>
          <a:prstGeom prst="diamond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314" name="Line 82"/>
          <p:cNvSpPr>
            <a:spLocks noChangeShapeType="1"/>
          </p:cNvSpPr>
          <p:nvPr/>
        </p:nvSpPr>
        <p:spPr bwMode="auto">
          <a:xfrm rot="16200000" flipV="1">
            <a:off x="6248400" y="3733800"/>
            <a:ext cx="4267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315" name="Line 83"/>
          <p:cNvSpPr>
            <a:spLocks noChangeShapeType="1"/>
          </p:cNvSpPr>
          <p:nvPr/>
        </p:nvSpPr>
        <p:spPr bwMode="auto">
          <a:xfrm rot="-5400000">
            <a:off x="8417719" y="2555081"/>
            <a:ext cx="0" cy="235743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318" name="Line 86"/>
          <p:cNvSpPr>
            <a:spLocks noChangeShapeType="1"/>
          </p:cNvSpPr>
          <p:nvPr/>
        </p:nvSpPr>
        <p:spPr bwMode="auto">
          <a:xfrm rot="16200000" flipV="1">
            <a:off x="2552700" y="3771900"/>
            <a:ext cx="2362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319" name="Line 87"/>
          <p:cNvSpPr>
            <a:spLocks noChangeShapeType="1"/>
          </p:cNvSpPr>
          <p:nvPr/>
        </p:nvSpPr>
        <p:spPr bwMode="auto">
          <a:xfrm rot="-5400000">
            <a:off x="3771900" y="2705100"/>
            <a:ext cx="0" cy="2209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263" name="Rectangle 31"/>
          <p:cNvSpPr>
            <a:spLocks noChangeArrowheads="1"/>
          </p:cNvSpPr>
          <p:nvPr/>
        </p:nvSpPr>
        <p:spPr bwMode="auto">
          <a:xfrm>
            <a:off x="7239001" y="1524000"/>
            <a:ext cx="2390775" cy="44196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7257" name="Rectangle 25"/>
          <p:cNvSpPr>
            <a:spLocks noChangeArrowheads="1"/>
          </p:cNvSpPr>
          <p:nvPr/>
        </p:nvSpPr>
        <p:spPr bwMode="auto">
          <a:xfrm>
            <a:off x="2590800" y="2590800"/>
            <a:ext cx="2362200" cy="23622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7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7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4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4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7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7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7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4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47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47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4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4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4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4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4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47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47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4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47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247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24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47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47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4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4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4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24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24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247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247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247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24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24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24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24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24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124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124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1247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1247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247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247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247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247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247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24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124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124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124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124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247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24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247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24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24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4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247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1000"/>
                                        <p:tgtEl>
                                          <p:spTgt spid="1247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1247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1247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1247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56" grpId="0"/>
      <p:bldP spid="1247258" grpId="0" animBg="1"/>
      <p:bldP spid="1247258" grpId="1" animBg="1"/>
      <p:bldP spid="1247259" grpId="0" animBg="1"/>
      <p:bldP spid="1247259" grpId="1" animBg="1"/>
      <p:bldP spid="1247260" grpId="0" animBg="1"/>
      <p:bldP spid="1247260" grpId="1" animBg="1"/>
      <p:bldP spid="1247262" grpId="0" animBg="1"/>
      <p:bldP spid="1247264" grpId="0" animBg="1"/>
      <p:bldP spid="1247264" grpId="1" animBg="1"/>
      <p:bldP spid="1247265" grpId="0" animBg="1"/>
      <p:bldP spid="1247265" grpId="1" animBg="1"/>
      <p:bldP spid="1247266" grpId="0" animBg="1"/>
      <p:bldP spid="1247268" grpId="0"/>
      <p:bldP spid="1247268" grpId="1"/>
      <p:bldP spid="1247269" grpId="0"/>
      <p:bldP spid="1247269" grpId="1"/>
      <p:bldP spid="1247270" grpId="0"/>
      <p:bldP spid="1247270" grpId="1"/>
      <p:bldP spid="1247271" grpId="0"/>
      <p:bldP spid="1247271" grpId="1"/>
      <p:bldP spid="1247272" grpId="0"/>
      <p:bldP spid="1247297" grpId="0" animBg="1"/>
      <p:bldP spid="1247297" grpId="1" animBg="1"/>
      <p:bldP spid="1247298" grpId="0" animBg="1"/>
      <p:bldP spid="1247298" grpId="1" animBg="1"/>
      <p:bldP spid="1247307" grpId="0" animBg="1"/>
      <p:bldP spid="1247308" grpId="0" animBg="1"/>
      <p:bldP spid="1247311" grpId="0" animBg="1"/>
      <p:bldP spid="1247311" grpId="1" animBg="1"/>
      <p:bldP spid="1247314" grpId="0" animBg="1"/>
      <p:bldP spid="1247315" grpId="0" animBg="1"/>
      <p:bldP spid="1247318" grpId="0" animBg="1"/>
      <p:bldP spid="1247319" grpId="0" animBg="1"/>
      <p:bldP spid="1247263" grpId="0" animBg="1"/>
      <p:bldP spid="1247263" grpId="1" animBg="1"/>
      <p:bldP spid="1247257" grpId="0" animBg="1"/>
      <p:bldP spid="1247257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26" name="Picture 2" descr="MAPP ICON 60 deg transparen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0"/>
            <a:ext cx="1728788" cy="4419600"/>
          </a:xfrm>
          <a:prstGeom prst="rect">
            <a:avLst/>
          </a:prstGeom>
          <a:noFill/>
          <a:ln w="38100" cap="rnd">
            <a:solidFill>
              <a:srgbClr val="C0C0C0"/>
            </a:solidFill>
            <a:prstDash val="sysDot"/>
            <a:miter lim="800000"/>
            <a:headEnd/>
            <a:tailEnd/>
          </a:ln>
        </p:spPr>
      </p:pic>
      <p:pic>
        <p:nvPicPr>
          <p:cNvPr id="1332227" name="Picture 3" descr="MAPP ICON 60 deg transparent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590800"/>
            <a:ext cx="1771650" cy="2362200"/>
          </a:xfrm>
          <a:prstGeom prst="rect">
            <a:avLst/>
          </a:prstGeom>
          <a:noFill/>
          <a:ln w="38100" cap="rnd">
            <a:solidFill>
              <a:srgbClr val="C0C0C0"/>
            </a:solidFill>
            <a:prstDash val="sysDot"/>
            <a:miter lim="800000"/>
            <a:headEnd/>
            <a:tailEnd/>
          </a:ln>
        </p:spPr>
      </p:pic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609600"/>
          </a:xfrm>
        </p:spPr>
        <p:txBody>
          <a:bodyPr/>
          <a:lstStyle/>
          <a:p>
            <a:r>
              <a:rPr lang="en-US" sz="3600">
                <a:solidFill>
                  <a:schemeClr val="accent1"/>
                </a:solidFill>
                <a:latin typeface="Verdana" pitchFamily="34" charset="0"/>
              </a:rPr>
              <a:t>Shapes of Minimum Level Variance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286000" y="762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BBE0E3"/>
                </a:solidFill>
                <a:latin typeface="Arial" charset="0"/>
                <a:cs typeface="Arial" charset="0"/>
              </a:rPr>
              <a:t>Single speakers: Symmetric Orientation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477000" y="6019800"/>
            <a:ext cx="3962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 FAR = 2.6 (45 degrees)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181600" y="1905000"/>
            <a:ext cx="16383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Trapezoid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828800" y="6019800"/>
            <a:ext cx="3962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 = 1.3 (100 degrees)</a:t>
            </a:r>
          </a:p>
        </p:txBody>
      </p:sp>
      <p:sp>
        <p:nvSpPr>
          <p:cNvPr id="1332238" name="Line 14"/>
          <p:cNvSpPr>
            <a:spLocks noChangeShapeType="1"/>
          </p:cNvSpPr>
          <p:nvPr/>
        </p:nvSpPr>
        <p:spPr bwMode="auto">
          <a:xfrm rot="16200000" flipV="1">
            <a:off x="6248400" y="3733800"/>
            <a:ext cx="4267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2239" name="Line 15"/>
          <p:cNvSpPr>
            <a:spLocks noChangeShapeType="1"/>
          </p:cNvSpPr>
          <p:nvPr/>
        </p:nvSpPr>
        <p:spPr bwMode="auto">
          <a:xfrm rot="-5400000">
            <a:off x="8382000" y="2895600"/>
            <a:ext cx="0" cy="16764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2240" name="Line 16"/>
          <p:cNvSpPr>
            <a:spLocks noChangeShapeType="1"/>
          </p:cNvSpPr>
          <p:nvPr/>
        </p:nvSpPr>
        <p:spPr bwMode="auto">
          <a:xfrm rot="16200000" flipV="1">
            <a:off x="2552700" y="3771900"/>
            <a:ext cx="2362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2241" name="Line 17"/>
          <p:cNvSpPr>
            <a:spLocks noChangeShapeType="1"/>
          </p:cNvSpPr>
          <p:nvPr/>
        </p:nvSpPr>
        <p:spPr bwMode="auto">
          <a:xfrm rot="-5400000">
            <a:off x="3771900" y="3009900"/>
            <a:ext cx="0" cy="16002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2242" name="AutoShape 18"/>
          <p:cNvSpPr>
            <a:spLocks noChangeArrowheads="1"/>
          </p:cNvSpPr>
          <p:nvPr/>
        </p:nvSpPr>
        <p:spPr bwMode="auto">
          <a:xfrm>
            <a:off x="2590800" y="2590800"/>
            <a:ext cx="2362200" cy="2362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2246" name="AutoShape 22"/>
          <p:cNvSpPr>
            <a:spLocks noChangeArrowheads="1"/>
          </p:cNvSpPr>
          <p:nvPr/>
        </p:nvSpPr>
        <p:spPr bwMode="auto">
          <a:xfrm flipV="1">
            <a:off x="2590800" y="2590800"/>
            <a:ext cx="2286000" cy="2362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2248" name="AutoShape 24"/>
          <p:cNvSpPr>
            <a:spLocks noChangeArrowheads="1"/>
          </p:cNvSpPr>
          <p:nvPr/>
        </p:nvSpPr>
        <p:spPr bwMode="auto">
          <a:xfrm>
            <a:off x="7239000" y="1524000"/>
            <a:ext cx="2362200" cy="4419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2249" name="AutoShape 25"/>
          <p:cNvSpPr>
            <a:spLocks noChangeArrowheads="1"/>
          </p:cNvSpPr>
          <p:nvPr/>
        </p:nvSpPr>
        <p:spPr bwMode="auto">
          <a:xfrm flipV="1">
            <a:off x="7239000" y="1524000"/>
            <a:ext cx="2362200" cy="4419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53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33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33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3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3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33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33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33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33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38" grpId="0" animBg="1"/>
      <p:bldP spid="1332239" grpId="0" animBg="1"/>
      <p:bldP spid="1332240" grpId="0" animBg="1"/>
      <p:bldP spid="1332241" grpId="0" animBg="1"/>
      <p:bldP spid="1332242" grpId="0" animBg="1"/>
      <p:bldP spid="1332242" grpId="1" animBg="1"/>
      <p:bldP spid="1332246" grpId="0" animBg="1"/>
      <p:bldP spid="1332248" grpId="0" animBg="1"/>
      <p:bldP spid="1332248" grpId="1" animBg="1"/>
      <p:bldP spid="133224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5" name="Picture 45" descr="MAPP ICON 60 deg transparen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524000"/>
            <a:ext cx="2286000" cy="4419600"/>
          </a:xfrm>
          <a:prstGeom prst="rect">
            <a:avLst/>
          </a:prstGeom>
          <a:noFill/>
          <a:ln w="38100" cap="rnd">
            <a:solidFill>
              <a:srgbClr val="C0C0C0"/>
            </a:solidFill>
            <a:prstDash val="sysDot"/>
            <a:miter lim="800000"/>
            <a:headEnd/>
            <a:tailEnd/>
          </a:ln>
        </p:spPr>
      </p:pic>
      <p:pic>
        <p:nvPicPr>
          <p:cNvPr id="1331244" name="Picture 44" descr="MAPP ICON 60 deg transparent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590800"/>
            <a:ext cx="1771650" cy="2362200"/>
          </a:xfrm>
          <a:prstGeom prst="rect">
            <a:avLst/>
          </a:prstGeom>
          <a:noFill/>
          <a:ln w="38100" cap="rnd">
            <a:solidFill>
              <a:srgbClr val="C0C0C0"/>
            </a:solidFill>
            <a:prstDash val="sysDot"/>
            <a:miter lim="800000"/>
            <a:headEnd/>
            <a:tailEnd/>
          </a:ln>
        </p:spPr>
      </p:pic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609600"/>
          </a:xfrm>
        </p:spPr>
        <p:txBody>
          <a:bodyPr/>
          <a:lstStyle/>
          <a:p>
            <a:r>
              <a:rPr lang="en-US" sz="3600">
                <a:solidFill>
                  <a:schemeClr val="accent1"/>
                </a:solidFill>
                <a:latin typeface="Verdana" pitchFamily="34" charset="0"/>
              </a:rPr>
              <a:t>Shapes of Minimum Level Variance</a:t>
            </a: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BBE0E3"/>
                </a:solidFill>
                <a:latin typeface="Arial" charset="0"/>
                <a:cs typeface="Arial" charset="0"/>
              </a:rPr>
              <a:t>Single speakers: Symmetric Orientation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6477000" y="6019800"/>
            <a:ext cx="3962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 FAR = 2.3 (50 degrees)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181600" y="1905000"/>
            <a:ext cx="16383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Pentagon</a:t>
            </a:r>
          </a:p>
        </p:txBody>
      </p:sp>
      <p:sp>
        <p:nvSpPr>
          <p:cNvPr id="78856" name="Text Box 15"/>
          <p:cNvSpPr txBox="1">
            <a:spLocks noChangeArrowheads="1"/>
          </p:cNvSpPr>
          <p:nvPr/>
        </p:nvSpPr>
        <p:spPr bwMode="auto">
          <a:xfrm>
            <a:off x="1828800" y="6019800"/>
            <a:ext cx="3886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 = 1.15 (120 degrees)</a:t>
            </a:r>
          </a:p>
        </p:txBody>
      </p:sp>
      <p:sp>
        <p:nvSpPr>
          <p:cNvPr id="1331226" name="Line 26"/>
          <p:cNvSpPr>
            <a:spLocks noChangeShapeType="1"/>
          </p:cNvSpPr>
          <p:nvPr/>
        </p:nvSpPr>
        <p:spPr bwMode="auto">
          <a:xfrm rot="16200000" flipV="1">
            <a:off x="6248400" y="3733800"/>
            <a:ext cx="4267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227" name="Line 27"/>
          <p:cNvSpPr>
            <a:spLocks noChangeShapeType="1"/>
          </p:cNvSpPr>
          <p:nvPr/>
        </p:nvSpPr>
        <p:spPr bwMode="auto">
          <a:xfrm rot="-5400000">
            <a:off x="8382000" y="2590800"/>
            <a:ext cx="0" cy="22860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228" name="Line 28"/>
          <p:cNvSpPr>
            <a:spLocks noChangeShapeType="1"/>
          </p:cNvSpPr>
          <p:nvPr/>
        </p:nvSpPr>
        <p:spPr bwMode="auto">
          <a:xfrm rot="16200000" flipV="1">
            <a:off x="2552700" y="3771900"/>
            <a:ext cx="2362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229" name="Line 29"/>
          <p:cNvSpPr>
            <a:spLocks noChangeShapeType="1"/>
          </p:cNvSpPr>
          <p:nvPr/>
        </p:nvSpPr>
        <p:spPr bwMode="auto">
          <a:xfrm rot="-5400000">
            <a:off x="3733800" y="2819400"/>
            <a:ext cx="0" cy="19812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238" name="AutoShape 38"/>
          <p:cNvSpPr>
            <a:spLocks noChangeArrowheads="1"/>
          </p:cNvSpPr>
          <p:nvPr/>
        </p:nvSpPr>
        <p:spPr bwMode="auto">
          <a:xfrm>
            <a:off x="2590800" y="2590800"/>
            <a:ext cx="2286000" cy="2362200"/>
          </a:xfrm>
          <a:prstGeom prst="pentagon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250" name="AutoShape 50"/>
          <p:cNvSpPr>
            <a:spLocks noChangeArrowheads="1"/>
          </p:cNvSpPr>
          <p:nvPr/>
        </p:nvSpPr>
        <p:spPr bwMode="auto">
          <a:xfrm>
            <a:off x="7162800" y="1524000"/>
            <a:ext cx="2438400" cy="4419600"/>
          </a:xfrm>
          <a:prstGeom prst="pentagon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251" name="AutoShape 51"/>
          <p:cNvSpPr>
            <a:spLocks noChangeArrowheads="1"/>
          </p:cNvSpPr>
          <p:nvPr/>
        </p:nvSpPr>
        <p:spPr bwMode="auto">
          <a:xfrm flipV="1">
            <a:off x="7086600" y="1524000"/>
            <a:ext cx="2590800" cy="4419600"/>
          </a:xfrm>
          <a:prstGeom prst="pentagon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252" name="AutoShape 52"/>
          <p:cNvSpPr>
            <a:spLocks noChangeArrowheads="1"/>
          </p:cNvSpPr>
          <p:nvPr/>
        </p:nvSpPr>
        <p:spPr bwMode="auto">
          <a:xfrm flipV="1">
            <a:off x="2590800" y="2590800"/>
            <a:ext cx="2209800" cy="2362200"/>
          </a:xfrm>
          <a:prstGeom prst="pentagon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20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33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33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3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3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33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33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33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33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6" grpId="0" animBg="1"/>
      <p:bldP spid="1331227" grpId="0" animBg="1"/>
      <p:bldP spid="1331228" grpId="0" animBg="1"/>
      <p:bldP spid="1331229" grpId="0" animBg="1"/>
      <p:bldP spid="1331238" grpId="0" animBg="1"/>
      <p:bldP spid="1331250" grpId="0" animBg="1"/>
      <p:bldP spid="1331250" grpId="1" animBg="1"/>
      <p:bldP spid="1331251" grpId="0" animBg="1"/>
      <p:bldP spid="1331252" grpId="0" animBg="1"/>
      <p:bldP spid="1331252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322" name="Picture 2" descr="MAPP ICON 60 deg transparen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0"/>
            <a:ext cx="1219200" cy="4419600"/>
          </a:xfrm>
          <a:prstGeom prst="rect">
            <a:avLst/>
          </a:prstGeom>
          <a:noFill/>
          <a:ln w="38100" cap="rnd">
            <a:solidFill>
              <a:srgbClr val="C0C0C0"/>
            </a:solidFill>
            <a:prstDash val="sysDot"/>
            <a:miter lim="800000"/>
            <a:headEnd/>
            <a:tailEnd/>
          </a:ln>
        </p:spPr>
      </p:pic>
      <p:pic>
        <p:nvPicPr>
          <p:cNvPr id="1336323" name="Picture 3" descr="MAPP ICON 60 deg transparent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590800"/>
            <a:ext cx="1066800" cy="2362200"/>
          </a:xfrm>
          <a:prstGeom prst="rect">
            <a:avLst/>
          </a:prstGeom>
          <a:noFill/>
          <a:ln w="38100" cap="rnd">
            <a:solidFill>
              <a:srgbClr val="C0C0C0"/>
            </a:solidFill>
            <a:prstDash val="sysDot"/>
            <a:miter lim="800000"/>
            <a:headEnd/>
            <a:tailEnd/>
          </a:ln>
        </p:spPr>
      </p:pic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609600"/>
          </a:xfrm>
        </p:spPr>
        <p:txBody>
          <a:bodyPr/>
          <a:lstStyle/>
          <a:p>
            <a:r>
              <a:rPr lang="en-US" sz="3600">
                <a:solidFill>
                  <a:schemeClr val="accent1"/>
                </a:solidFill>
                <a:latin typeface="Verdana" pitchFamily="34" charset="0"/>
              </a:rPr>
              <a:t>Shapes of Minimum Level Variance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286000" y="762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BBE0E3"/>
                </a:solidFill>
                <a:latin typeface="Arial" charset="0"/>
                <a:cs typeface="Arial" charset="0"/>
              </a:rPr>
              <a:t>Single speakers: Symmetric Orientation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477000" y="6019800"/>
            <a:ext cx="3962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 FAR = 4 (30 degrees)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181600" y="1905000"/>
            <a:ext cx="16383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Triangle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828800" y="6019800"/>
            <a:ext cx="3886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 = 2 (60 degrees)</a:t>
            </a:r>
          </a:p>
        </p:txBody>
      </p:sp>
      <p:sp>
        <p:nvSpPr>
          <p:cNvPr id="1336329" name="Line 9"/>
          <p:cNvSpPr>
            <a:spLocks noChangeShapeType="1"/>
          </p:cNvSpPr>
          <p:nvPr/>
        </p:nvSpPr>
        <p:spPr bwMode="auto">
          <a:xfrm rot="16200000" flipV="1">
            <a:off x="6248400" y="3733800"/>
            <a:ext cx="4267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6330" name="Line 10"/>
          <p:cNvSpPr>
            <a:spLocks noChangeShapeType="1"/>
          </p:cNvSpPr>
          <p:nvPr/>
        </p:nvSpPr>
        <p:spPr bwMode="auto">
          <a:xfrm rot="-5400000">
            <a:off x="8382000" y="3124200"/>
            <a:ext cx="0" cy="12192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6331" name="Line 11"/>
          <p:cNvSpPr>
            <a:spLocks noChangeShapeType="1"/>
          </p:cNvSpPr>
          <p:nvPr/>
        </p:nvSpPr>
        <p:spPr bwMode="auto">
          <a:xfrm rot="16200000" flipV="1">
            <a:off x="2552700" y="3771900"/>
            <a:ext cx="2362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6332" name="Line 12"/>
          <p:cNvSpPr>
            <a:spLocks noChangeShapeType="1"/>
          </p:cNvSpPr>
          <p:nvPr/>
        </p:nvSpPr>
        <p:spPr bwMode="auto">
          <a:xfrm rot="-5400000">
            <a:off x="3733800" y="3276600"/>
            <a:ext cx="0" cy="1066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6337" name="AutoShape 17"/>
          <p:cNvSpPr>
            <a:spLocks noChangeArrowheads="1"/>
          </p:cNvSpPr>
          <p:nvPr/>
        </p:nvSpPr>
        <p:spPr bwMode="auto">
          <a:xfrm>
            <a:off x="2590800" y="2590800"/>
            <a:ext cx="2286000" cy="2362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6338" name="AutoShape 18"/>
          <p:cNvSpPr>
            <a:spLocks noChangeArrowheads="1"/>
          </p:cNvSpPr>
          <p:nvPr/>
        </p:nvSpPr>
        <p:spPr bwMode="auto">
          <a:xfrm>
            <a:off x="7086600" y="1524000"/>
            <a:ext cx="2590800" cy="434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6339" name="AutoShape 19"/>
          <p:cNvSpPr>
            <a:spLocks noChangeArrowheads="1"/>
          </p:cNvSpPr>
          <p:nvPr/>
        </p:nvSpPr>
        <p:spPr bwMode="auto">
          <a:xfrm flipV="1">
            <a:off x="2590800" y="2590800"/>
            <a:ext cx="2286000" cy="2362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6340" name="AutoShape 20"/>
          <p:cNvSpPr>
            <a:spLocks noChangeArrowheads="1"/>
          </p:cNvSpPr>
          <p:nvPr/>
        </p:nvSpPr>
        <p:spPr bwMode="auto">
          <a:xfrm flipV="1">
            <a:off x="7010400" y="1524000"/>
            <a:ext cx="2743200" cy="4419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33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33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3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3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33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33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33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33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329" grpId="0" animBg="1"/>
      <p:bldP spid="1336330" grpId="0" animBg="1"/>
      <p:bldP spid="1336331" grpId="0" animBg="1"/>
      <p:bldP spid="1336332" grpId="0" animBg="1"/>
      <p:bldP spid="1336337" grpId="0" animBg="1"/>
      <p:bldP spid="1336338" grpId="0" animBg="1"/>
      <p:bldP spid="1336339" grpId="0" animBg="1"/>
      <p:bldP spid="1336339" grpId="1" animBg="1"/>
      <p:bldP spid="1336340" grpId="0" animBg="1"/>
      <p:bldP spid="13363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31694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Level Variance Spatial Progression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66" t="6867" r="2552" b="2804"/>
          <a:stretch/>
        </p:blipFill>
        <p:spPr>
          <a:xfrm>
            <a:off x="293550" y="1366624"/>
            <a:ext cx="11757300" cy="439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609600"/>
          </a:xfrm>
        </p:spPr>
        <p:txBody>
          <a:bodyPr/>
          <a:lstStyle/>
          <a:p>
            <a:r>
              <a:rPr lang="en-US" sz="3600">
                <a:solidFill>
                  <a:schemeClr val="accent1"/>
                </a:solidFill>
                <a:latin typeface="Verdana" pitchFamily="34" charset="0"/>
              </a:rPr>
              <a:t>Shapes of Minimum Level Variance</a:t>
            </a:r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2286000" y="762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BBE0E3"/>
                </a:solidFill>
                <a:latin typeface="Arial" charset="0"/>
                <a:cs typeface="Arial" charset="0"/>
              </a:rPr>
              <a:t>Single speakers: Asymmetric Orientation</a:t>
            </a:r>
          </a:p>
        </p:txBody>
      </p:sp>
      <p:sp>
        <p:nvSpPr>
          <p:cNvPr id="80900" name="Text Box 7"/>
          <p:cNvSpPr txBox="1">
            <a:spLocks noChangeArrowheads="1"/>
          </p:cNvSpPr>
          <p:nvPr/>
        </p:nvSpPr>
        <p:spPr bwMode="auto">
          <a:xfrm>
            <a:off x="3048000" y="1905000"/>
            <a:ext cx="6705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Rectangle from side   (Symmetric/Symmetric)</a:t>
            </a:r>
          </a:p>
        </p:txBody>
      </p:sp>
      <p:sp>
        <p:nvSpPr>
          <p:cNvPr id="80901" name="Text Box 8"/>
          <p:cNvSpPr txBox="1">
            <a:spLocks noChangeArrowheads="1"/>
          </p:cNvSpPr>
          <p:nvPr/>
        </p:nvSpPr>
        <p:spPr bwMode="auto">
          <a:xfrm>
            <a:off x="4495800" y="4876800"/>
            <a:ext cx="33528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 = 3 (40 degrees)</a:t>
            </a:r>
          </a:p>
        </p:txBody>
      </p:sp>
      <p:pic>
        <p:nvPicPr>
          <p:cNvPr id="80902" name="Picture 36" descr="MAPP ICON 60 deg transparen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667000"/>
            <a:ext cx="5486400" cy="1847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80903" name="Rectangle 42"/>
          <p:cNvSpPr>
            <a:spLocks noChangeAspect="1" noChangeArrowheads="1"/>
          </p:cNvSpPr>
          <p:nvPr/>
        </p:nvSpPr>
        <p:spPr bwMode="auto">
          <a:xfrm>
            <a:off x="3505200" y="2667000"/>
            <a:ext cx="5486400" cy="18288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904" name="Arc 45"/>
          <p:cNvSpPr>
            <a:spLocks/>
          </p:cNvSpPr>
          <p:nvPr/>
        </p:nvSpPr>
        <p:spPr bwMode="auto">
          <a:xfrm>
            <a:off x="3733800" y="2667000"/>
            <a:ext cx="2324100" cy="1828800"/>
          </a:xfrm>
          <a:custGeom>
            <a:avLst/>
            <a:gdLst>
              <a:gd name="T0" fmla="*/ 2147483647 w 21600"/>
              <a:gd name="T1" fmla="*/ 0 h 17062"/>
              <a:gd name="T2" fmla="*/ 2147483647 w 21600"/>
              <a:gd name="T3" fmla="*/ 2147483647 h 17062"/>
              <a:gd name="T4" fmla="*/ 0 w 21600"/>
              <a:gd name="T5" fmla="*/ 2147483647 h 17062"/>
              <a:gd name="T6" fmla="*/ 0 60000 65536"/>
              <a:gd name="T7" fmla="*/ 0 60000 65536"/>
              <a:gd name="T8" fmla="*/ 0 60000 65536"/>
              <a:gd name="T9" fmla="*/ 0 w 21600"/>
              <a:gd name="T10" fmla="*/ 0 h 17062"/>
              <a:gd name="T11" fmla="*/ 21600 w 21600"/>
              <a:gd name="T12" fmla="*/ 17062 h 17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062" fill="none" extrusionOk="0">
                <a:moveTo>
                  <a:pt x="19669" y="0"/>
                </a:moveTo>
                <a:cubicBezTo>
                  <a:pt x="20941" y="2803"/>
                  <a:pt x="21600" y="5846"/>
                  <a:pt x="21600" y="8925"/>
                </a:cubicBezTo>
                <a:cubicBezTo>
                  <a:pt x="21600" y="11714"/>
                  <a:pt x="21059" y="14477"/>
                  <a:pt x="20008" y="17061"/>
                </a:cubicBezTo>
              </a:path>
              <a:path w="21600" h="17062" stroke="0" extrusionOk="0">
                <a:moveTo>
                  <a:pt x="19669" y="0"/>
                </a:moveTo>
                <a:cubicBezTo>
                  <a:pt x="20941" y="2803"/>
                  <a:pt x="21600" y="5846"/>
                  <a:pt x="21600" y="8925"/>
                </a:cubicBezTo>
                <a:cubicBezTo>
                  <a:pt x="21600" y="11714"/>
                  <a:pt x="21059" y="14477"/>
                  <a:pt x="20008" y="17061"/>
                </a:cubicBezTo>
                <a:lnTo>
                  <a:pt x="0" y="8925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905" name="Line 46"/>
          <p:cNvSpPr>
            <a:spLocks noChangeShapeType="1"/>
          </p:cNvSpPr>
          <p:nvPr/>
        </p:nvSpPr>
        <p:spPr bwMode="auto">
          <a:xfrm>
            <a:off x="3505200" y="3543300"/>
            <a:ext cx="5372100" cy="5715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906" name="Text Box 58"/>
          <p:cNvSpPr txBox="1">
            <a:spLocks noChangeArrowheads="1"/>
          </p:cNvSpPr>
          <p:nvPr/>
        </p:nvSpPr>
        <p:spPr bwMode="auto">
          <a:xfrm>
            <a:off x="1752600" y="5562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Symmetric and asymmetric shapes with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symmetric and asymmetric orientation</a:t>
            </a:r>
          </a:p>
        </p:txBody>
      </p:sp>
    </p:spTree>
    <p:extLst>
      <p:ext uri="{BB962C8B-B14F-4D97-AF65-F5344CB8AC3E}">
        <p14:creationId xmlns:p14="http://schemas.microsoft.com/office/powerpoint/2010/main" val="9026713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609600"/>
          </a:xfrm>
        </p:spPr>
        <p:txBody>
          <a:bodyPr/>
          <a:lstStyle/>
          <a:p>
            <a:r>
              <a:rPr lang="en-US" sz="3600">
                <a:solidFill>
                  <a:schemeClr val="accent1"/>
                </a:solidFill>
                <a:latin typeface="Verdana" pitchFamily="34" charset="0"/>
              </a:rPr>
              <a:t>Shapes of Minimum Level Variance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BBE0E3"/>
                </a:solidFill>
                <a:latin typeface="Arial" charset="0"/>
                <a:cs typeface="Arial" charset="0"/>
              </a:rPr>
              <a:t>Single speakers: Asymmetric Orientation</a:t>
            </a: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4495800" y="4876800"/>
            <a:ext cx="33528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 = 3 (40 degrees)</a:t>
            </a:r>
          </a:p>
        </p:txBody>
      </p:sp>
      <p:pic>
        <p:nvPicPr>
          <p:cNvPr id="81925" name="Picture 7" descr="MAPP ICON 90 deg transparen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22933">
            <a:off x="3352800" y="2590800"/>
            <a:ext cx="5695950" cy="1924050"/>
          </a:xfrm>
          <a:prstGeom prst="rect">
            <a:avLst/>
          </a:prstGeom>
          <a:noFill/>
          <a:ln w="38100" cap="rnd">
            <a:solidFill>
              <a:srgbClr val="C0C0C0"/>
            </a:solidFill>
            <a:prstDash val="sysDot"/>
            <a:miter lim="800000"/>
            <a:headEnd/>
            <a:tailEnd/>
          </a:ln>
        </p:spPr>
      </p:pic>
      <p:sp>
        <p:nvSpPr>
          <p:cNvPr id="81926" name="Rectangle 14"/>
          <p:cNvSpPr>
            <a:spLocks noChangeAspect="1" noChangeArrowheads="1"/>
          </p:cNvSpPr>
          <p:nvPr/>
        </p:nvSpPr>
        <p:spPr bwMode="auto">
          <a:xfrm>
            <a:off x="3505200" y="2667000"/>
            <a:ext cx="5486400" cy="18288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27" name="Arc 16"/>
          <p:cNvSpPr>
            <a:spLocks noChangeAspect="1"/>
          </p:cNvSpPr>
          <p:nvPr/>
        </p:nvSpPr>
        <p:spPr bwMode="auto">
          <a:xfrm rot="-1375807">
            <a:off x="3733801" y="2971801"/>
            <a:ext cx="2371725" cy="1914525"/>
          </a:xfrm>
          <a:custGeom>
            <a:avLst/>
            <a:gdLst>
              <a:gd name="T0" fmla="*/ 2147483647 w 21600"/>
              <a:gd name="T1" fmla="*/ 0 h 17306"/>
              <a:gd name="T2" fmla="*/ 2147483647 w 21600"/>
              <a:gd name="T3" fmla="*/ 2147483647 h 17306"/>
              <a:gd name="T4" fmla="*/ 0 w 21600"/>
              <a:gd name="T5" fmla="*/ 2147483647 h 17306"/>
              <a:gd name="T6" fmla="*/ 0 60000 65536"/>
              <a:gd name="T7" fmla="*/ 0 60000 65536"/>
              <a:gd name="T8" fmla="*/ 0 60000 65536"/>
              <a:gd name="T9" fmla="*/ 0 w 21600"/>
              <a:gd name="T10" fmla="*/ 0 h 17306"/>
              <a:gd name="T11" fmla="*/ 21600 w 21600"/>
              <a:gd name="T12" fmla="*/ 17306 h 17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306" fill="none" extrusionOk="0">
                <a:moveTo>
                  <a:pt x="20000" y="0"/>
                </a:moveTo>
                <a:cubicBezTo>
                  <a:pt x="21056" y="2589"/>
                  <a:pt x="21600" y="5359"/>
                  <a:pt x="21600" y="8156"/>
                </a:cubicBezTo>
                <a:cubicBezTo>
                  <a:pt x="21600" y="11318"/>
                  <a:pt x="20905" y="14441"/>
                  <a:pt x="19566" y="17306"/>
                </a:cubicBezTo>
              </a:path>
              <a:path w="21600" h="17306" stroke="0" extrusionOk="0">
                <a:moveTo>
                  <a:pt x="20000" y="0"/>
                </a:moveTo>
                <a:cubicBezTo>
                  <a:pt x="21056" y="2589"/>
                  <a:pt x="21600" y="5359"/>
                  <a:pt x="21600" y="8156"/>
                </a:cubicBezTo>
                <a:cubicBezTo>
                  <a:pt x="21600" y="11318"/>
                  <a:pt x="20905" y="14441"/>
                  <a:pt x="19566" y="17306"/>
                </a:cubicBezTo>
                <a:lnTo>
                  <a:pt x="0" y="8156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28" name="Line 19"/>
          <p:cNvSpPr>
            <a:spLocks noChangeShapeType="1"/>
          </p:cNvSpPr>
          <p:nvPr/>
        </p:nvSpPr>
        <p:spPr bwMode="auto">
          <a:xfrm flipV="1">
            <a:off x="3505200" y="2971800"/>
            <a:ext cx="4572000" cy="142875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29" name="Text Box 30"/>
          <p:cNvSpPr txBox="1">
            <a:spLocks noChangeArrowheads="1"/>
          </p:cNvSpPr>
          <p:nvPr/>
        </p:nvSpPr>
        <p:spPr bwMode="auto">
          <a:xfrm>
            <a:off x="1752600" y="5562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Symmetric and asymmetric shapes with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symmetric and asymmetric orientation</a:t>
            </a:r>
          </a:p>
        </p:txBody>
      </p:sp>
      <p:sp>
        <p:nvSpPr>
          <p:cNvPr id="81930" name="Text Box 4"/>
          <p:cNvSpPr txBox="1">
            <a:spLocks noChangeArrowheads="1"/>
          </p:cNvSpPr>
          <p:nvPr/>
        </p:nvSpPr>
        <p:spPr bwMode="auto">
          <a:xfrm>
            <a:off x="2819400" y="1905000"/>
            <a:ext cx="7086600" cy="457200"/>
          </a:xfrm>
          <a:prstGeom prst="rect">
            <a:avLst/>
          </a:prstGeom>
          <a:solidFill>
            <a:schemeClr val="tx2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Rectangle from corner   (Symmetric/Asymmetric)</a:t>
            </a:r>
          </a:p>
        </p:txBody>
      </p:sp>
    </p:spTree>
    <p:extLst>
      <p:ext uri="{BB962C8B-B14F-4D97-AF65-F5344CB8AC3E}">
        <p14:creationId xmlns:p14="http://schemas.microsoft.com/office/powerpoint/2010/main" val="20360824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609600"/>
          </a:xfrm>
        </p:spPr>
        <p:txBody>
          <a:bodyPr/>
          <a:lstStyle/>
          <a:p>
            <a:r>
              <a:rPr lang="en-US" sz="3600">
                <a:solidFill>
                  <a:schemeClr val="accent1"/>
                </a:solidFill>
                <a:latin typeface="Verdana" pitchFamily="34" charset="0"/>
              </a:rPr>
              <a:t>Shapes of Minimum Level Variance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BBE0E3"/>
                </a:solidFill>
                <a:latin typeface="Arial" charset="0"/>
                <a:cs typeface="Arial" charset="0"/>
              </a:rPr>
              <a:t>Single speakers: Asymmetric Orientation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048000" y="1905000"/>
            <a:ext cx="6705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Rhombus from side   (Asymmetric/Symmetric)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191000" y="4876800"/>
            <a:ext cx="39624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 = 2.5 (45 degrees)</a:t>
            </a:r>
          </a:p>
        </p:txBody>
      </p:sp>
      <p:pic>
        <p:nvPicPr>
          <p:cNvPr id="82950" name="Picture 9" descr="MAPP ICON 90 deg transparen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667001"/>
            <a:ext cx="4457700" cy="1838325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  <a:miter lim="800000"/>
            <a:headEnd/>
            <a:tailEnd/>
          </a:ln>
        </p:spPr>
      </p:pic>
      <p:sp>
        <p:nvSpPr>
          <p:cNvPr id="82951" name="AutoShape 12"/>
          <p:cNvSpPr>
            <a:spLocks noChangeAspect="1" noChangeArrowheads="1"/>
          </p:cNvSpPr>
          <p:nvPr/>
        </p:nvSpPr>
        <p:spPr bwMode="auto">
          <a:xfrm>
            <a:off x="3505200" y="2667000"/>
            <a:ext cx="5486400" cy="1828800"/>
          </a:xfrm>
          <a:prstGeom prst="parallelogram">
            <a:avLst>
              <a:gd name="adj" fmla="val 103653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952" name="Arc 17"/>
          <p:cNvSpPr>
            <a:spLocks/>
          </p:cNvSpPr>
          <p:nvPr/>
        </p:nvSpPr>
        <p:spPr bwMode="auto">
          <a:xfrm>
            <a:off x="4267200" y="2667000"/>
            <a:ext cx="2324100" cy="1828800"/>
          </a:xfrm>
          <a:custGeom>
            <a:avLst/>
            <a:gdLst>
              <a:gd name="T0" fmla="*/ 2147483647 w 21600"/>
              <a:gd name="T1" fmla="*/ 0 h 17062"/>
              <a:gd name="T2" fmla="*/ 2147483647 w 21600"/>
              <a:gd name="T3" fmla="*/ 2147483647 h 17062"/>
              <a:gd name="T4" fmla="*/ 0 w 21600"/>
              <a:gd name="T5" fmla="*/ 2147483647 h 17062"/>
              <a:gd name="T6" fmla="*/ 0 60000 65536"/>
              <a:gd name="T7" fmla="*/ 0 60000 65536"/>
              <a:gd name="T8" fmla="*/ 0 60000 65536"/>
              <a:gd name="T9" fmla="*/ 0 w 21600"/>
              <a:gd name="T10" fmla="*/ 0 h 17062"/>
              <a:gd name="T11" fmla="*/ 21600 w 21600"/>
              <a:gd name="T12" fmla="*/ 17062 h 17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062" fill="none" extrusionOk="0">
                <a:moveTo>
                  <a:pt x="19669" y="0"/>
                </a:moveTo>
                <a:cubicBezTo>
                  <a:pt x="20941" y="2803"/>
                  <a:pt x="21600" y="5846"/>
                  <a:pt x="21600" y="8925"/>
                </a:cubicBezTo>
                <a:cubicBezTo>
                  <a:pt x="21600" y="11714"/>
                  <a:pt x="21059" y="14477"/>
                  <a:pt x="20008" y="17061"/>
                </a:cubicBezTo>
              </a:path>
              <a:path w="21600" h="17062" stroke="0" extrusionOk="0">
                <a:moveTo>
                  <a:pt x="19669" y="0"/>
                </a:moveTo>
                <a:cubicBezTo>
                  <a:pt x="20941" y="2803"/>
                  <a:pt x="21600" y="5846"/>
                  <a:pt x="21600" y="8925"/>
                </a:cubicBezTo>
                <a:cubicBezTo>
                  <a:pt x="21600" y="11714"/>
                  <a:pt x="21059" y="14477"/>
                  <a:pt x="20008" y="17061"/>
                </a:cubicBezTo>
                <a:lnTo>
                  <a:pt x="0" y="8925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953" name="Line 28"/>
          <p:cNvSpPr>
            <a:spLocks noChangeShapeType="1"/>
          </p:cNvSpPr>
          <p:nvPr/>
        </p:nvSpPr>
        <p:spPr bwMode="auto">
          <a:xfrm>
            <a:off x="4572000" y="3581400"/>
            <a:ext cx="33147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954" name="Text Box 30"/>
          <p:cNvSpPr txBox="1">
            <a:spLocks noChangeArrowheads="1"/>
          </p:cNvSpPr>
          <p:nvPr/>
        </p:nvSpPr>
        <p:spPr bwMode="auto">
          <a:xfrm>
            <a:off x="1752600" y="5562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Symmetric and asymmetric shapes with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symmetric and asymmetric orientation</a:t>
            </a:r>
          </a:p>
        </p:txBody>
      </p:sp>
    </p:spTree>
    <p:extLst>
      <p:ext uri="{BB962C8B-B14F-4D97-AF65-F5344CB8AC3E}">
        <p14:creationId xmlns:p14="http://schemas.microsoft.com/office/powerpoint/2010/main" val="22580521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609600"/>
          </a:xfrm>
        </p:spPr>
        <p:txBody>
          <a:bodyPr/>
          <a:lstStyle/>
          <a:p>
            <a:r>
              <a:rPr lang="en-US" sz="3600">
                <a:solidFill>
                  <a:schemeClr val="accent1"/>
                </a:solidFill>
                <a:latin typeface="Verdana" pitchFamily="34" charset="0"/>
              </a:rPr>
              <a:t>Shapes of Minimum Level Variance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286000" y="762001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Different coverage target shape, matched orientation, matched distance from start of shape</a:t>
            </a:r>
          </a:p>
        </p:txBody>
      </p:sp>
      <p:sp>
        <p:nvSpPr>
          <p:cNvPr id="88068" name="Text Box 65"/>
          <p:cNvSpPr txBox="1">
            <a:spLocks noChangeArrowheads="1"/>
          </p:cNvSpPr>
          <p:nvPr/>
        </p:nvSpPr>
        <p:spPr bwMode="auto">
          <a:xfrm>
            <a:off x="4419600" y="5105400"/>
            <a:ext cx="2895600" cy="438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FAR=1 (180 deg)</a:t>
            </a:r>
          </a:p>
        </p:txBody>
      </p:sp>
      <p:pic>
        <p:nvPicPr>
          <p:cNvPr id="88069" name="Picture 66" descr="MAPP ICON 180 deg transparen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33600"/>
            <a:ext cx="2667000" cy="2667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88070" name="Arc 71"/>
          <p:cNvSpPr>
            <a:spLocks/>
          </p:cNvSpPr>
          <p:nvPr/>
        </p:nvSpPr>
        <p:spPr bwMode="auto">
          <a:xfrm rot="10800000" flipH="1">
            <a:off x="3429000" y="2133600"/>
            <a:ext cx="1447800" cy="2552700"/>
          </a:xfrm>
          <a:custGeom>
            <a:avLst/>
            <a:gdLst>
              <a:gd name="T0" fmla="*/ 0 w 22131"/>
              <a:gd name="T1" fmla="*/ 2147483647 h 43200"/>
              <a:gd name="T2" fmla="*/ 2147483647 w 22131"/>
              <a:gd name="T3" fmla="*/ 2147483647 h 43200"/>
              <a:gd name="T4" fmla="*/ 2147483647 w 22131"/>
              <a:gd name="T5" fmla="*/ 2147483647 h 43200"/>
              <a:gd name="T6" fmla="*/ 0 60000 65536"/>
              <a:gd name="T7" fmla="*/ 0 60000 65536"/>
              <a:gd name="T8" fmla="*/ 0 60000 65536"/>
              <a:gd name="T9" fmla="*/ 0 w 22131"/>
              <a:gd name="T10" fmla="*/ 0 h 43200"/>
              <a:gd name="T11" fmla="*/ 22131 w 22131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31" h="43200" fill="none" extrusionOk="0">
                <a:moveTo>
                  <a:pt x="-1" y="6"/>
                </a:moveTo>
                <a:cubicBezTo>
                  <a:pt x="176" y="2"/>
                  <a:pt x="353" y="-1"/>
                  <a:pt x="531" y="0"/>
                </a:cubicBezTo>
                <a:cubicBezTo>
                  <a:pt x="12460" y="0"/>
                  <a:pt x="22131" y="9670"/>
                  <a:pt x="22131" y="21600"/>
                </a:cubicBezTo>
                <a:cubicBezTo>
                  <a:pt x="22131" y="33529"/>
                  <a:pt x="12460" y="43200"/>
                  <a:pt x="531" y="43200"/>
                </a:cubicBezTo>
                <a:cubicBezTo>
                  <a:pt x="359" y="43200"/>
                  <a:pt x="188" y="43197"/>
                  <a:pt x="18" y="43193"/>
                </a:cubicBezTo>
              </a:path>
              <a:path w="22131" h="43200" stroke="0" extrusionOk="0">
                <a:moveTo>
                  <a:pt x="-1" y="6"/>
                </a:moveTo>
                <a:cubicBezTo>
                  <a:pt x="176" y="2"/>
                  <a:pt x="353" y="-1"/>
                  <a:pt x="531" y="0"/>
                </a:cubicBezTo>
                <a:cubicBezTo>
                  <a:pt x="12460" y="0"/>
                  <a:pt x="22131" y="9670"/>
                  <a:pt x="22131" y="21600"/>
                </a:cubicBezTo>
                <a:cubicBezTo>
                  <a:pt x="22131" y="33529"/>
                  <a:pt x="12460" y="43200"/>
                  <a:pt x="531" y="43200"/>
                </a:cubicBezTo>
                <a:cubicBezTo>
                  <a:pt x="359" y="43200"/>
                  <a:pt x="188" y="43197"/>
                  <a:pt x="18" y="43193"/>
                </a:cubicBezTo>
                <a:lnTo>
                  <a:pt x="531" y="21600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71" name="AutoShape 72"/>
          <p:cNvSpPr>
            <a:spLocks noChangeArrowheads="1"/>
          </p:cNvSpPr>
          <p:nvPr/>
        </p:nvSpPr>
        <p:spPr bwMode="auto">
          <a:xfrm flipH="1">
            <a:off x="2362200" y="3429001"/>
            <a:ext cx="2609850" cy="1362075"/>
          </a:xfrm>
          <a:prstGeom prst="rtTriangle">
            <a:avLst/>
          </a:prstGeom>
          <a:solidFill>
            <a:srgbClr val="C0C0C0"/>
          </a:solidFill>
          <a:ln w="1905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72" name="Line 80"/>
          <p:cNvSpPr>
            <a:spLocks noChangeShapeType="1"/>
          </p:cNvSpPr>
          <p:nvPr/>
        </p:nvSpPr>
        <p:spPr bwMode="auto">
          <a:xfrm>
            <a:off x="2286000" y="3429000"/>
            <a:ext cx="25908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73" name="Rectangle 86"/>
          <p:cNvSpPr>
            <a:spLocks noChangeArrowheads="1"/>
          </p:cNvSpPr>
          <p:nvPr/>
        </p:nvSpPr>
        <p:spPr bwMode="auto">
          <a:xfrm>
            <a:off x="2286001" y="2133600"/>
            <a:ext cx="2651125" cy="2667000"/>
          </a:xfrm>
          <a:prstGeom prst="rect">
            <a:avLst/>
          </a:prstGeom>
          <a:noFill/>
          <a:ln w="28575" cap="rnd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529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609600"/>
          </a:xfrm>
        </p:spPr>
        <p:txBody>
          <a:bodyPr/>
          <a:lstStyle/>
          <a:p>
            <a:r>
              <a:rPr lang="en-US" sz="3600">
                <a:solidFill>
                  <a:schemeClr val="accent1"/>
                </a:solidFill>
                <a:latin typeface="Verdana" pitchFamily="34" charset="0"/>
              </a:rPr>
              <a:t>Shapes of Minimum Level Variance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2286000" y="762001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Different coverage target shape, matched orientation, matched distance from start of shape</a:t>
            </a:r>
          </a:p>
        </p:txBody>
      </p:sp>
      <p:sp>
        <p:nvSpPr>
          <p:cNvPr id="89092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2895600" cy="438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FAR=2 (60 deg)</a:t>
            </a:r>
          </a:p>
        </p:txBody>
      </p:sp>
      <p:pic>
        <p:nvPicPr>
          <p:cNvPr id="89093" name="Picture 35" descr="MAPP ICON 60 deg transparen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33601"/>
            <a:ext cx="5334000" cy="2701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89094" name="Arc 36"/>
          <p:cNvSpPr>
            <a:spLocks/>
          </p:cNvSpPr>
          <p:nvPr/>
        </p:nvSpPr>
        <p:spPr bwMode="auto">
          <a:xfrm>
            <a:off x="3200401" y="2266950"/>
            <a:ext cx="1704975" cy="2293938"/>
          </a:xfrm>
          <a:custGeom>
            <a:avLst/>
            <a:gdLst>
              <a:gd name="T0" fmla="*/ 2147483647 w 21600"/>
              <a:gd name="T1" fmla="*/ 0 h 25932"/>
              <a:gd name="T2" fmla="*/ 2147483647 w 21600"/>
              <a:gd name="T3" fmla="*/ 2147483647 h 25932"/>
              <a:gd name="T4" fmla="*/ 0 w 21600"/>
              <a:gd name="T5" fmla="*/ 2147483647 h 25932"/>
              <a:gd name="T6" fmla="*/ 0 60000 65536"/>
              <a:gd name="T7" fmla="*/ 0 60000 65536"/>
              <a:gd name="T8" fmla="*/ 0 60000 65536"/>
              <a:gd name="T9" fmla="*/ 0 w 21600"/>
              <a:gd name="T10" fmla="*/ 0 h 25932"/>
              <a:gd name="T11" fmla="*/ 21600 w 21600"/>
              <a:gd name="T12" fmla="*/ 25932 h 259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932" fill="none" extrusionOk="0">
                <a:moveTo>
                  <a:pt x="16462" y="-1"/>
                </a:moveTo>
                <a:cubicBezTo>
                  <a:pt x="19779" y="3904"/>
                  <a:pt x="21600" y="8860"/>
                  <a:pt x="21600" y="13984"/>
                </a:cubicBezTo>
                <a:cubicBezTo>
                  <a:pt x="21600" y="18234"/>
                  <a:pt x="20345" y="22390"/>
                  <a:pt x="17994" y="25931"/>
                </a:cubicBezTo>
              </a:path>
              <a:path w="21600" h="25932" stroke="0" extrusionOk="0">
                <a:moveTo>
                  <a:pt x="16462" y="-1"/>
                </a:moveTo>
                <a:cubicBezTo>
                  <a:pt x="19779" y="3904"/>
                  <a:pt x="21600" y="8860"/>
                  <a:pt x="21600" y="13984"/>
                </a:cubicBezTo>
                <a:cubicBezTo>
                  <a:pt x="21600" y="18234"/>
                  <a:pt x="20345" y="22390"/>
                  <a:pt x="17994" y="25931"/>
                </a:cubicBezTo>
                <a:lnTo>
                  <a:pt x="0" y="13984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095" name="Line 41"/>
          <p:cNvSpPr>
            <a:spLocks noChangeShapeType="1"/>
          </p:cNvSpPr>
          <p:nvPr/>
        </p:nvSpPr>
        <p:spPr bwMode="auto">
          <a:xfrm flipV="1">
            <a:off x="2286000" y="2133600"/>
            <a:ext cx="2286000" cy="13144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096" name="Line 42"/>
          <p:cNvSpPr>
            <a:spLocks noChangeShapeType="1"/>
          </p:cNvSpPr>
          <p:nvPr/>
        </p:nvSpPr>
        <p:spPr bwMode="auto">
          <a:xfrm>
            <a:off x="2286000" y="3333750"/>
            <a:ext cx="2362200" cy="1238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097" name="Line 48"/>
          <p:cNvSpPr>
            <a:spLocks noChangeShapeType="1"/>
          </p:cNvSpPr>
          <p:nvPr/>
        </p:nvSpPr>
        <p:spPr bwMode="auto">
          <a:xfrm>
            <a:off x="2286000" y="3429000"/>
            <a:ext cx="53340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098" name="AutoShape 52"/>
          <p:cNvSpPr>
            <a:spLocks noChangeArrowheads="1"/>
          </p:cNvSpPr>
          <p:nvPr/>
        </p:nvSpPr>
        <p:spPr bwMode="auto">
          <a:xfrm flipH="1">
            <a:off x="2209800" y="3429000"/>
            <a:ext cx="5410200" cy="1371600"/>
          </a:xfrm>
          <a:prstGeom prst="rtTriangle">
            <a:avLst/>
          </a:prstGeom>
          <a:solidFill>
            <a:srgbClr val="C0C0C0"/>
          </a:solidFill>
          <a:ln w="1905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099" name="Rectangle 54"/>
          <p:cNvSpPr>
            <a:spLocks noChangeArrowheads="1"/>
          </p:cNvSpPr>
          <p:nvPr/>
        </p:nvSpPr>
        <p:spPr bwMode="auto">
          <a:xfrm>
            <a:off x="2286001" y="2133600"/>
            <a:ext cx="2651125" cy="2667000"/>
          </a:xfrm>
          <a:prstGeom prst="rect">
            <a:avLst/>
          </a:prstGeom>
          <a:noFill/>
          <a:ln w="28575" cap="rnd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100" name="Rectangle 55"/>
          <p:cNvSpPr>
            <a:spLocks noChangeArrowheads="1"/>
          </p:cNvSpPr>
          <p:nvPr/>
        </p:nvSpPr>
        <p:spPr bwMode="auto">
          <a:xfrm>
            <a:off x="4953000" y="2133600"/>
            <a:ext cx="2667000" cy="2667000"/>
          </a:xfrm>
          <a:prstGeom prst="rect">
            <a:avLst/>
          </a:prstGeom>
          <a:noFill/>
          <a:ln w="28575" cap="rnd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935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609600"/>
          </a:xfrm>
        </p:spPr>
        <p:txBody>
          <a:bodyPr/>
          <a:lstStyle/>
          <a:p>
            <a:r>
              <a:rPr lang="en-US" sz="3600">
                <a:solidFill>
                  <a:schemeClr val="accent1"/>
                </a:solidFill>
                <a:latin typeface="Verdana" pitchFamily="34" charset="0"/>
              </a:rPr>
              <a:t>Shapes of Minimum Level Variance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286000" y="762001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Different coverage target shape, matched orientation, matched distance from start of shape</a:t>
            </a:r>
          </a:p>
        </p:txBody>
      </p:sp>
      <p:sp>
        <p:nvSpPr>
          <p:cNvPr id="90116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2895600" cy="438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FAR=3 (40 deg)</a:t>
            </a:r>
          </a:p>
        </p:txBody>
      </p:sp>
      <p:pic>
        <p:nvPicPr>
          <p:cNvPr id="90117" name="Picture 47" descr="MAPP ICON 60 deg transparen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2133601"/>
            <a:ext cx="7870825" cy="26511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0118" name="Line 48"/>
          <p:cNvSpPr>
            <a:spLocks noChangeShapeType="1"/>
          </p:cNvSpPr>
          <p:nvPr/>
        </p:nvSpPr>
        <p:spPr bwMode="auto">
          <a:xfrm>
            <a:off x="2286000" y="3429000"/>
            <a:ext cx="77724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19" name="Arc 49"/>
          <p:cNvSpPr>
            <a:spLocks/>
          </p:cNvSpPr>
          <p:nvPr/>
        </p:nvSpPr>
        <p:spPr bwMode="auto">
          <a:xfrm>
            <a:off x="2819400" y="2255839"/>
            <a:ext cx="3124200" cy="1946275"/>
          </a:xfrm>
          <a:custGeom>
            <a:avLst/>
            <a:gdLst>
              <a:gd name="T0" fmla="*/ 2147483647 w 21600"/>
              <a:gd name="T1" fmla="*/ 0 h 18794"/>
              <a:gd name="T2" fmla="*/ 2147483647 w 21600"/>
              <a:gd name="T3" fmla="*/ 2147483647 h 18794"/>
              <a:gd name="T4" fmla="*/ 0 w 21600"/>
              <a:gd name="T5" fmla="*/ 2147483647 h 18794"/>
              <a:gd name="T6" fmla="*/ 0 60000 65536"/>
              <a:gd name="T7" fmla="*/ 0 60000 65536"/>
              <a:gd name="T8" fmla="*/ 0 60000 65536"/>
              <a:gd name="T9" fmla="*/ 0 w 21600"/>
              <a:gd name="T10" fmla="*/ 0 h 18794"/>
              <a:gd name="T11" fmla="*/ 21600 w 21600"/>
              <a:gd name="T12" fmla="*/ 18794 h 187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794" fill="none" extrusionOk="0">
                <a:moveTo>
                  <a:pt x="18585" y="0"/>
                </a:moveTo>
                <a:cubicBezTo>
                  <a:pt x="20558" y="3332"/>
                  <a:pt x="21600" y="7133"/>
                  <a:pt x="21600" y="11006"/>
                </a:cubicBezTo>
                <a:cubicBezTo>
                  <a:pt x="21600" y="13669"/>
                  <a:pt x="21107" y="16309"/>
                  <a:pt x="20147" y="18794"/>
                </a:cubicBezTo>
              </a:path>
              <a:path w="21600" h="18794" stroke="0" extrusionOk="0">
                <a:moveTo>
                  <a:pt x="18585" y="0"/>
                </a:moveTo>
                <a:cubicBezTo>
                  <a:pt x="20558" y="3332"/>
                  <a:pt x="21600" y="7133"/>
                  <a:pt x="21600" y="11006"/>
                </a:cubicBezTo>
                <a:cubicBezTo>
                  <a:pt x="21600" y="13669"/>
                  <a:pt x="21107" y="16309"/>
                  <a:pt x="20147" y="18794"/>
                </a:cubicBezTo>
                <a:lnTo>
                  <a:pt x="0" y="11006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20" name="Line 50"/>
          <p:cNvSpPr>
            <a:spLocks noChangeShapeType="1"/>
          </p:cNvSpPr>
          <p:nvPr/>
        </p:nvSpPr>
        <p:spPr bwMode="auto">
          <a:xfrm flipV="1">
            <a:off x="2362200" y="2133600"/>
            <a:ext cx="3352800" cy="1295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21" name="Line 51"/>
          <p:cNvSpPr>
            <a:spLocks noChangeShapeType="1"/>
          </p:cNvSpPr>
          <p:nvPr/>
        </p:nvSpPr>
        <p:spPr bwMode="auto">
          <a:xfrm>
            <a:off x="2362200" y="3429000"/>
            <a:ext cx="2514600" cy="914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22" name="AutoShape 52"/>
          <p:cNvSpPr>
            <a:spLocks noChangeArrowheads="1"/>
          </p:cNvSpPr>
          <p:nvPr/>
        </p:nvSpPr>
        <p:spPr bwMode="auto">
          <a:xfrm flipH="1">
            <a:off x="2209800" y="3429000"/>
            <a:ext cx="7924800" cy="1371600"/>
          </a:xfrm>
          <a:prstGeom prst="rtTriangle">
            <a:avLst/>
          </a:prstGeom>
          <a:solidFill>
            <a:srgbClr val="C0C0C0"/>
          </a:solidFill>
          <a:ln w="1905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23" name="Rectangle 53"/>
          <p:cNvSpPr>
            <a:spLocks noChangeArrowheads="1"/>
          </p:cNvSpPr>
          <p:nvPr/>
        </p:nvSpPr>
        <p:spPr bwMode="auto">
          <a:xfrm>
            <a:off x="7620000" y="2133600"/>
            <a:ext cx="2514600" cy="2667000"/>
          </a:xfrm>
          <a:prstGeom prst="rect">
            <a:avLst/>
          </a:prstGeom>
          <a:noFill/>
          <a:ln w="28575" cap="rnd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24" name="Rectangle 54"/>
          <p:cNvSpPr>
            <a:spLocks noChangeArrowheads="1"/>
          </p:cNvSpPr>
          <p:nvPr/>
        </p:nvSpPr>
        <p:spPr bwMode="auto">
          <a:xfrm>
            <a:off x="2286001" y="2133600"/>
            <a:ext cx="2651125" cy="2667000"/>
          </a:xfrm>
          <a:prstGeom prst="rect">
            <a:avLst/>
          </a:prstGeom>
          <a:noFill/>
          <a:ln w="28575" cap="rnd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25" name="Rectangle 55"/>
          <p:cNvSpPr>
            <a:spLocks noChangeArrowheads="1"/>
          </p:cNvSpPr>
          <p:nvPr/>
        </p:nvSpPr>
        <p:spPr bwMode="auto">
          <a:xfrm>
            <a:off x="4953000" y="2133600"/>
            <a:ext cx="2667000" cy="2667000"/>
          </a:xfrm>
          <a:prstGeom prst="rect">
            <a:avLst/>
          </a:prstGeom>
          <a:noFill/>
          <a:ln w="28575" cap="rnd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861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3809" name="Picture 81" descr="MAPP ICON 180 deg transparen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600201"/>
            <a:ext cx="3808413" cy="41132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53788" name="Picture 60" descr="MAPP ICON 180 deg transparen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968665">
            <a:off x="4945857" y="1808957"/>
            <a:ext cx="3276600" cy="40941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53790" name="Picture 62" descr="MAPP ICON 60 deg transparent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1"/>
            <a:ext cx="4103688" cy="20732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609600"/>
          </a:xfrm>
        </p:spPr>
        <p:txBody>
          <a:bodyPr/>
          <a:lstStyle/>
          <a:p>
            <a:r>
              <a:rPr lang="en-US" sz="3600">
                <a:solidFill>
                  <a:schemeClr val="accent1"/>
                </a:solidFill>
                <a:latin typeface="Verdana" pitchFamily="34" charset="0"/>
              </a:rPr>
              <a:t>Shapes of Minimum Level Variance</a:t>
            </a:r>
          </a:p>
        </p:txBody>
      </p:sp>
      <p:sp>
        <p:nvSpPr>
          <p:cNvPr id="91142" name="Text Box 3"/>
          <p:cNvSpPr txBox="1">
            <a:spLocks noChangeArrowheads="1"/>
          </p:cNvSpPr>
          <p:nvPr/>
        </p:nvSpPr>
        <p:spPr bwMode="auto">
          <a:xfrm>
            <a:off x="1752600" y="762001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Effect of orientation to coverage target shape on aspect ratio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353784" name="Picture 56" descr="MAPP ICON 60 deg transparent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08300" flipH="1" flipV="1">
            <a:off x="6096001" y="3810000"/>
            <a:ext cx="4113213" cy="115728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53787" name="Picture 59" descr="MAPP ICON 60 deg transparent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81662">
            <a:off x="5033963" y="2586038"/>
            <a:ext cx="3648075" cy="18288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53797" name="Picture 69" descr="MAPP ICON 60 deg transparent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0">
            <a:off x="4427538" y="3048000"/>
            <a:ext cx="4113212" cy="25908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53804" name="Picture 76" descr="MAPP ICON 60 deg transparent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00000">
            <a:off x="4419601" y="4572000"/>
            <a:ext cx="4113213" cy="11684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1147" name="AutoShape 77"/>
          <p:cNvSpPr>
            <a:spLocks noChangeAspect="1" noChangeArrowheads="1"/>
          </p:cNvSpPr>
          <p:nvPr/>
        </p:nvSpPr>
        <p:spPr bwMode="auto">
          <a:xfrm flipH="1">
            <a:off x="6629401" y="4724401"/>
            <a:ext cx="1895475" cy="1014413"/>
          </a:xfrm>
          <a:prstGeom prst="rtTriangle">
            <a:avLst/>
          </a:prstGeom>
          <a:solidFill>
            <a:srgbClr val="C0C0C0"/>
          </a:solidFill>
          <a:ln w="5715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53761" name="Text Box 33"/>
          <p:cNvSpPr txBox="1">
            <a:spLocks noChangeArrowheads="1"/>
          </p:cNvSpPr>
          <p:nvPr/>
        </p:nvSpPr>
        <p:spPr bwMode="auto">
          <a:xfrm>
            <a:off x="4114800" y="5943600"/>
            <a:ext cx="5105400" cy="609600"/>
          </a:xfrm>
          <a:prstGeom prst="rect">
            <a:avLst/>
          </a:prstGeom>
          <a:solidFill>
            <a:schemeClr val="tx2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FAR=2 (60 deg)    Aim = 0 deg</a:t>
            </a:r>
          </a:p>
        </p:txBody>
      </p:sp>
      <p:sp>
        <p:nvSpPr>
          <p:cNvPr id="1353835" name="Text Box 107"/>
          <p:cNvSpPr txBox="1">
            <a:spLocks noChangeArrowheads="1"/>
          </p:cNvSpPr>
          <p:nvPr/>
        </p:nvSpPr>
        <p:spPr bwMode="auto">
          <a:xfrm>
            <a:off x="4114800" y="6019800"/>
            <a:ext cx="4800600" cy="381000"/>
          </a:xfrm>
          <a:prstGeom prst="rect">
            <a:avLst/>
          </a:prstGeom>
          <a:solidFill>
            <a:schemeClr val="tx2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FAR=2.6 (45 deg)   Aim = -10 deg</a:t>
            </a:r>
          </a:p>
        </p:txBody>
      </p:sp>
      <p:sp>
        <p:nvSpPr>
          <p:cNvPr id="1353840" name="Text Box 112"/>
          <p:cNvSpPr txBox="1">
            <a:spLocks noChangeArrowheads="1"/>
          </p:cNvSpPr>
          <p:nvPr/>
        </p:nvSpPr>
        <p:spPr bwMode="auto">
          <a:xfrm>
            <a:off x="4114800" y="5943600"/>
            <a:ext cx="5257800" cy="609600"/>
          </a:xfrm>
          <a:prstGeom prst="rect">
            <a:avLst/>
          </a:prstGeom>
          <a:solidFill>
            <a:schemeClr val="tx2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FAR=1 (180 deg)   Aim = -90 deg</a:t>
            </a:r>
          </a:p>
        </p:txBody>
      </p:sp>
      <p:sp>
        <p:nvSpPr>
          <p:cNvPr id="1353836" name="Text Box 108"/>
          <p:cNvSpPr txBox="1">
            <a:spLocks noChangeArrowheads="1"/>
          </p:cNvSpPr>
          <p:nvPr/>
        </p:nvSpPr>
        <p:spPr bwMode="auto">
          <a:xfrm>
            <a:off x="4114800" y="6019800"/>
            <a:ext cx="5257800" cy="381000"/>
          </a:xfrm>
          <a:prstGeom prst="rect">
            <a:avLst/>
          </a:prstGeom>
          <a:solidFill>
            <a:schemeClr val="tx2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FAR=1.15 (120 deg)   Aim = -23 deg</a:t>
            </a:r>
          </a:p>
        </p:txBody>
      </p:sp>
      <p:sp>
        <p:nvSpPr>
          <p:cNvPr id="1353837" name="Text Box 109"/>
          <p:cNvSpPr txBox="1">
            <a:spLocks noChangeArrowheads="1"/>
          </p:cNvSpPr>
          <p:nvPr/>
        </p:nvSpPr>
        <p:spPr bwMode="auto">
          <a:xfrm>
            <a:off x="4114800" y="5943600"/>
            <a:ext cx="5334000" cy="609600"/>
          </a:xfrm>
          <a:prstGeom prst="rect">
            <a:avLst/>
          </a:prstGeom>
          <a:solidFill>
            <a:schemeClr val="tx2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FAR=2 (60 deg)   Aim = -64 deg</a:t>
            </a:r>
          </a:p>
        </p:txBody>
      </p:sp>
      <p:sp>
        <p:nvSpPr>
          <p:cNvPr id="1353838" name="Text Box 110"/>
          <p:cNvSpPr txBox="1">
            <a:spLocks noChangeArrowheads="1"/>
          </p:cNvSpPr>
          <p:nvPr/>
        </p:nvSpPr>
        <p:spPr bwMode="auto">
          <a:xfrm>
            <a:off x="4114800" y="5943600"/>
            <a:ext cx="5105400" cy="533400"/>
          </a:xfrm>
          <a:prstGeom prst="rect">
            <a:avLst/>
          </a:prstGeom>
          <a:solidFill>
            <a:schemeClr val="tx2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FAR=3.6 (32 deg)   Aim = -40 deg</a:t>
            </a:r>
          </a:p>
        </p:txBody>
      </p:sp>
      <p:sp>
        <p:nvSpPr>
          <p:cNvPr id="1353839" name="Text Box 111"/>
          <p:cNvSpPr txBox="1">
            <a:spLocks noChangeArrowheads="1"/>
          </p:cNvSpPr>
          <p:nvPr/>
        </p:nvSpPr>
        <p:spPr bwMode="auto">
          <a:xfrm>
            <a:off x="4114800" y="5943600"/>
            <a:ext cx="5105400" cy="533400"/>
          </a:xfrm>
          <a:prstGeom prst="rect">
            <a:avLst/>
          </a:prstGeom>
          <a:solidFill>
            <a:schemeClr val="tx2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FAR=3.6 (32 deg)   Aim = +10 deg</a:t>
            </a:r>
          </a:p>
        </p:txBody>
      </p:sp>
    </p:spTree>
    <p:extLst>
      <p:ext uri="{BB962C8B-B14F-4D97-AF65-F5344CB8AC3E}">
        <p14:creationId xmlns:p14="http://schemas.microsoft.com/office/powerpoint/2010/main" val="17540611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5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5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5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5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5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5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5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353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5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35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5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5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53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35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35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5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5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5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353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35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35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5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5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5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353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35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35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35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35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353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5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35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35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35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35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353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35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61" grpId="0" animBg="1"/>
      <p:bldP spid="1353761" grpId="1" animBg="1"/>
      <p:bldP spid="1353835" grpId="0" animBg="1"/>
      <p:bldP spid="1353835" grpId="1" animBg="1"/>
      <p:bldP spid="1353840" grpId="0" animBg="1"/>
      <p:bldP spid="1353836" grpId="0" animBg="1"/>
      <p:bldP spid="1353836" grpId="1" animBg="1"/>
      <p:bldP spid="1353837" grpId="0" animBg="1"/>
      <p:bldP spid="1353837" grpId="1" animBg="1"/>
      <p:bldP spid="1353838" grpId="0" animBg="1"/>
      <p:bldP spid="1353838" grpId="1" animBg="1"/>
      <p:bldP spid="13538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Range Ratio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612" y="664608"/>
            <a:ext cx="7422776" cy="60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Range Ratio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491" y="751167"/>
            <a:ext cx="7618249" cy="59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Level Variance – Multiple Speakers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0025" y="1314357"/>
            <a:ext cx="9645928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Three directions for extending minimum level variance in multiple speaker configurations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>
                <a:solidFill>
                  <a:srgbClr val="FF0000"/>
                </a:solidFill>
              </a:rPr>
              <a:t>forward extension </a:t>
            </a:r>
            <a:r>
              <a:rPr lang="en-US" b="1" dirty="0"/>
              <a:t>– accomplished by adding (delayed) speakers in the on-axis plane of the original source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>
                <a:solidFill>
                  <a:srgbClr val="FF0000"/>
                </a:solidFill>
              </a:rPr>
              <a:t>radial extension </a:t>
            </a:r>
            <a:r>
              <a:rPr lang="en-US" b="1" dirty="0"/>
              <a:t>– additional sources are aimed to intersect at the coverage edges and “fused” together to create a wider angle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>
                <a:solidFill>
                  <a:srgbClr val="FF0000"/>
                </a:solidFill>
              </a:rPr>
              <a:t>lateral extension </a:t>
            </a:r>
            <a:r>
              <a:rPr lang="en-US" b="1" dirty="0"/>
              <a:t>– uncoupled secondary sources added to the side of the original,  creating a line of equal level (at the unity class crossover point)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Can be employed separately or in combination</a:t>
            </a:r>
          </a:p>
        </p:txBody>
      </p:sp>
    </p:spTree>
    <p:extLst>
      <p:ext uri="{BB962C8B-B14F-4D97-AF65-F5344CB8AC3E}">
        <p14:creationId xmlns:p14="http://schemas.microsoft.com/office/powerpoint/2010/main" val="42719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828800" y="762000"/>
            <a:ext cx="8610600" cy="5410200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Level Variance Progressions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0" y="2209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858000" y="762000"/>
            <a:ext cx="35814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Uncoupled Pt Dest.</a:t>
            </a:r>
          </a:p>
        </p:txBody>
      </p:sp>
      <p:sp>
        <p:nvSpPr>
          <p:cNvPr id="1293319" name="Text Box 7"/>
          <p:cNvSpPr txBox="1">
            <a:spLocks noChangeAspect="1" noChangeArrowheads="1"/>
          </p:cNvSpPr>
          <p:nvPr/>
        </p:nvSpPr>
        <p:spPr bwMode="auto">
          <a:xfrm>
            <a:off x="7848600" y="2133600"/>
            <a:ext cx="2324100" cy="3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Arial" charset="0"/>
                <a:cs typeface="Arial" charset="0"/>
              </a:rPr>
              <a:t>Summation</a:t>
            </a:r>
          </a:p>
        </p:txBody>
      </p:sp>
      <p:sp>
        <p:nvSpPr>
          <p:cNvPr id="1293321" name="Text Box 9"/>
          <p:cNvSpPr txBox="1">
            <a:spLocks noChangeArrowheads="1"/>
          </p:cNvSpPr>
          <p:nvPr/>
        </p:nvSpPr>
        <p:spPr bwMode="auto">
          <a:xfrm>
            <a:off x="5867400" y="3429000"/>
            <a:ext cx="4419600" cy="495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Arial" charset="0"/>
                <a:cs typeface="Arial" charset="0"/>
              </a:rPr>
              <a:t>Minimum Variance Line</a:t>
            </a:r>
          </a:p>
        </p:txBody>
      </p:sp>
      <p:sp>
        <p:nvSpPr>
          <p:cNvPr id="37896" name="Line 11"/>
          <p:cNvSpPr>
            <a:spLocks noChangeShapeType="1"/>
          </p:cNvSpPr>
          <p:nvPr/>
        </p:nvSpPr>
        <p:spPr bwMode="auto">
          <a:xfrm rot="900000" flipV="1">
            <a:off x="5154613" y="3043239"/>
            <a:ext cx="1858962" cy="4794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897" name="Line 12"/>
          <p:cNvSpPr>
            <a:spLocks noChangeShapeType="1"/>
          </p:cNvSpPr>
          <p:nvPr/>
        </p:nvSpPr>
        <p:spPr bwMode="auto">
          <a:xfrm rot="16200000" flipV="1">
            <a:off x="8610600" y="2362200"/>
            <a:ext cx="0" cy="1828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3327" name="Line 15"/>
          <p:cNvSpPr>
            <a:spLocks noChangeShapeType="1"/>
          </p:cNvSpPr>
          <p:nvPr/>
        </p:nvSpPr>
        <p:spPr bwMode="auto">
          <a:xfrm flipV="1">
            <a:off x="8305800" y="2667000"/>
            <a:ext cx="1447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3330" name="Line 18"/>
          <p:cNvSpPr>
            <a:spLocks noChangeShapeType="1"/>
          </p:cNvSpPr>
          <p:nvPr/>
        </p:nvSpPr>
        <p:spPr bwMode="auto">
          <a:xfrm flipV="1">
            <a:off x="7620000" y="2971800"/>
            <a:ext cx="18288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900" name="AutoShape 22"/>
          <p:cNvSpPr>
            <a:spLocks noChangeArrowheads="1"/>
          </p:cNvSpPr>
          <p:nvPr/>
        </p:nvSpPr>
        <p:spPr bwMode="auto">
          <a:xfrm rot="5442961" flipH="1">
            <a:off x="2029619" y="2389981"/>
            <a:ext cx="685800" cy="4778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901" name="Line 23"/>
          <p:cNvSpPr>
            <a:spLocks noChangeShapeType="1"/>
          </p:cNvSpPr>
          <p:nvPr/>
        </p:nvSpPr>
        <p:spPr bwMode="auto">
          <a:xfrm rot="-900000">
            <a:off x="2819400" y="2057400"/>
            <a:ext cx="4267200" cy="1143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902" name="AutoShape 24"/>
          <p:cNvSpPr>
            <a:spLocks noChangeArrowheads="1"/>
          </p:cNvSpPr>
          <p:nvPr/>
        </p:nvSpPr>
        <p:spPr bwMode="auto">
          <a:xfrm rot="5400000" flipH="1">
            <a:off x="5715000" y="1905000"/>
            <a:ext cx="609600" cy="2133600"/>
          </a:xfrm>
          <a:prstGeom prst="triangle">
            <a:avLst>
              <a:gd name="adj" fmla="val 49477"/>
            </a:avLst>
          </a:prstGeom>
          <a:noFill/>
          <a:ln w="5715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903" name="Text Box 26"/>
          <p:cNvSpPr txBox="1">
            <a:spLocks noChangeArrowheads="1"/>
          </p:cNvSpPr>
          <p:nvPr/>
        </p:nvSpPr>
        <p:spPr bwMode="auto">
          <a:xfrm>
            <a:off x="6781800" y="2514600"/>
            <a:ext cx="1200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333399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37904" name="Text Box 28"/>
          <p:cNvSpPr txBox="1">
            <a:spLocks noChangeArrowheads="1"/>
          </p:cNvSpPr>
          <p:nvPr/>
        </p:nvSpPr>
        <p:spPr bwMode="auto">
          <a:xfrm>
            <a:off x="1828800" y="762000"/>
            <a:ext cx="31242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Forward Extension</a:t>
            </a:r>
          </a:p>
        </p:txBody>
      </p:sp>
      <p:sp>
        <p:nvSpPr>
          <p:cNvPr id="1293322" name="Line 10"/>
          <p:cNvSpPr>
            <a:spLocks noChangeShapeType="1"/>
          </p:cNvSpPr>
          <p:nvPr/>
        </p:nvSpPr>
        <p:spPr bwMode="auto">
          <a:xfrm flipH="1" flipV="1">
            <a:off x="5181600" y="2971800"/>
            <a:ext cx="2057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9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3319" grpId="0"/>
      <p:bldP spid="1293321" grpId="0"/>
      <p:bldP spid="1293327" grpId="0" animBg="1"/>
      <p:bldP spid="1293330" grpId="0" animBg="1"/>
      <p:bldP spid="12933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2420</Words>
  <Application>Microsoft Office PowerPoint</Application>
  <PresentationFormat>Widescreen</PresentationFormat>
  <Paragraphs>392</Paragraphs>
  <Slides>56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Algerian</vt:lpstr>
      <vt:lpstr>Arial</vt:lpstr>
      <vt:lpstr>Calibri</vt:lpstr>
      <vt:lpstr>Calibri Light</vt:lpstr>
      <vt:lpstr>Symbol</vt:lpstr>
      <vt:lpstr>Verdana</vt:lpstr>
      <vt:lpstr>Office Theme</vt:lpstr>
      <vt:lpstr>Default Design</vt:lpstr>
      <vt:lpstr>4_Default Design</vt:lpstr>
      <vt:lpstr>Variation</vt:lpstr>
      <vt:lpstr>Outline</vt:lpstr>
      <vt:lpstr>Minimum Variance Principles</vt:lpstr>
      <vt:lpstr>Level Variance – Single Speaker</vt:lpstr>
      <vt:lpstr>Level Variance Spatial Progression</vt:lpstr>
      <vt:lpstr>Range Ratio</vt:lpstr>
      <vt:lpstr>Range Ratio</vt:lpstr>
      <vt:lpstr>Level Variance – Multiple Speakers</vt:lpstr>
      <vt:lpstr>Level Variance Progressions</vt:lpstr>
      <vt:lpstr>Level Variance Progressions</vt:lpstr>
      <vt:lpstr>Level Variance Progressions</vt:lpstr>
      <vt:lpstr>Spectral Variance</vt:lpstr>
      <vt:lpstr>Radial/Lateral Spectral Tilt</vt:lpstr>
      <vt:lpstr>Beamwidth Shapes</vt:lpstr>
      <vt:lpstr>Spectral Variance</vt:lpstr>
      <vt:lpstr>Spectral Tilt and Spectral Variance</vt:lpstr>
      <vt:lpstr>Spectral Variance Progressions</vt:lpstr>
      <vt:lpstr>Spectral Variance Progressions</vt:lpstr>
      <vt:lpstr>Spectral Variance Progressions</vt:lpstr>
      <vt:lpstr>Spectral Tilt</vt:lpstr>
      <vt:lpstr>Spectral Tilt vs. Spectral Variance</vt:lpstr>
      <vt:lpstr>Spectral Tilt Causes</vt:lpstr>
      <vt:lpstr>Variation: Spectral Tilt Progressions</vt:lpstr>
      <vt:lpstr>Spectral Tilt Progression Summary</vt:lpstr>
      <vt:lpstr>Pink Shift</vt:lpstr>
      <vt:lpstr>Pink Shift Progressions</vt:lpstr>
      <vt:lpstr>Range Ratio Effects on Pink Shift</vt:lpstr>
      <vt:lpstr>Range Ratio Effects on Pink Shift</vt:lpstr>
      <vt:lpstr>Vertical Location Variance</vt:lpstr>
      <vt:lpstr>Ripple Variance</vt:lpstr>
      <vt:lpstr>Ripple Variance Progression</vt:lpstr>
      <vt:lpstr>Ripple Variance Progression</vt:lpstr>
      <vt:lpstr>Ripple Variance Geometry</vt:lpstr>
      <vt:lpstr>Ripple Variance: Spatial Reference</vt:lpstr>
      <vt:lpstr>Forward Aspect Ratio</vt:lpstr>
      <vt:lpstr>Shapes of Minimum Level Variance</vt:lpstr>
      <vt:lpstr>Minimum Level Variance: Coverage Pattern</vt:lpstr>
      <vt:lpstr>Minimum Level Variance: Coverage Pattern</vt:lpstr>
      <vt:lpstr>Minimum Level Variance: Coverage Pattern</vt:lpstr>
      <vt:lpstr>Minimum Level Variance: Coverage Pattern</vt:lpstr>
      <vt:lpstr>Variation</vt:lpstr>
      <vt:lpstr>Proximity Ratio</vt:lpstr>
      <vt:lpstr>Proximity Ratio</vt:lpstr>
      <vt:lpstr>Minimum Level Variance</vt:lpstr>
      <vt:lpstr>Shapes of Minimum Level Variance</vt:lpstr>
      <vt:lpstr>Shapes of Minimum Level Variance</vt:lpstr>
      <vt:lpstr>Shapes of Minimum Level Variance</vt:lpstr>
      <vt:lpstr>Shapes of Minimum Level Variance</vt:lpstr>
      <vt:lpstr>Shapes of Minimum Level Variance</vt:lpstr>
      <vt:lpstr>Shapes of Minimum Level Variance</vt:lpstr>
      <vt:lpstr>Shapes of Minimum Level Variance</vt:lpstr>
      <vt:lpstr>Shapes of Minimum Level Variance</vt:lpstr>
      <vt:lpstr>Shapes of Minimum Level Variance</vt:lpstr>
      <vt:lpstr>Shapes of Minimum Level Variance</vt:lpstr>
      <vt:lpstr>Shapes of Minimum Level Variance</vt:lpstr>
      <vt:lpstr>Shapes of Minimum Level Variance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Components</dc:title>
  <dc:creator>Meyer, David G</dc:creator>
  <cp:lastModifiedBy>Meyer, David G</cp:lastModifiedBy>
  <cp:revision>47</cp:revision>
  <dcterms:created xsi:type="dcterms:W3CDTF">2019-04-18T12:50:33Z</dcterms:created>
  <dcterms:modified xsi:type="dcterms:W3CDTF">2020-03-09T17:49:15Z</dcterms:modified>
</cp:coreProperties>
</file>