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69"/>
  </p:notesMasterIdLst>
  <p:sldIdLst>
    <p:sldId id="256" r:id="rId4"/>
    <p:sldId id="499" r:id="rId5"/>
    <p:sldId id="560" r:id="rId6"/>
    <p:sldId id="500" r:id="rId7"/>
    <p:sldId id="501" r:id="rId8"/>
    <p:sldId id="502" r:id="rId9"/>
    <p:sldId id="503" r:id="rId10"/>
    <p:sldId id="504" r:id="rId11"/>
    <p:sldId id="505" r:id="rId12"/>
    <p:sldId id="506" r:id="rId13"/>
    <p:sldId id="507" r:id="rId14"/>
    <p:sldId id="508" r:id="rId15"/>
    <p:sldId id="509" r:id="rId16"/>
    <p:sldId id="510" r:id="rId17"/>
    <p:sldId id="537"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8" r:id="rId40"/>
    <p:sldId id="559" r:id="rId41"/>
    <p:sldId id="556" r:id="rId42"/>
    <p:sldId id="557" r:id="rId43"/>
    <p:sldId id="558" r:id="rId44"/>
    <p:sldId id="555" r:id="rId45"/>
    <p:sldId id="539" r:id="rId46"/>
    <p:sldId id="540" r:id="rId47"/>
    <p:sldId id="543" r:id="rId48"/>
    <p:sldId id="544" r:id="rId49"/>
    <p:sldId id="541" r:id="rId50"/>
    <p:sldId id="545" r:id="rId51"/>
    <p:sldId id="542" r:id="rId52"/>
    <p:sldId id="546" r:id="rId53"/>
    <p:sldId id="547" r:id="rId54"/>
    <p:sldId id="548" r:id="rId55"/>
    <p:sldId id="549" r:id="rId56"/>
    <p:sldId id="550" r:id="rId57"/>
    <p:sldId id="551" r:id="rId58"/>
    <p:sldId id="552" r:id="rId59"/>
    <p:sldId id="553" r:id="rId60"/>
    <p:sldId id="554" r:id="rId61"/>
    <p:sldId id="491" r:id="rId62"/>
    <p:sldId id="492" r:id="rId63"/>
    <p:sldId id="493" r:id="rId64"/>
    <p:sldId id="494" r:id="rId65"/>
    <p:sldId id="495" r:id="rId66"/>
    <p:sldId id="496" r:id="rId67"/>
    <p:sldId id="49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60"/>
  </p:normalViewPr>
  <p:slideViewPr>
    <p:cSldViewPr snapToGrid="0">
      <p:cViewPr varScale="1">
        <p:scale>
          <a:sx n="106" d="100"/>
          <a:sy n="106" d="100"/>
        </p:scale>
        <p:origin x="168" y="10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B0E7E-4526-4733-ACD9-BB484BFBBB24}"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FB3D2-6EE5-4049-94B0-51F75DA4E253}" type="slidenum">
              <a:rPr lang="en-US" smtClean="0"/>
              <a:t>‹#›</a:t>
            </a:fld>
            <a:endParaRPr lang="en-US"/>
          </a:p>
        </p:txBody>
      </p:sp>
    </p:spTree>
    <p:extLst>
      <p:ext uri="{BB962C8B-B14F-4D97-AF65-F5344CB8AC3E}">
        <p14:creationId xmlns:p14="http://schemas.microsoft.com/office/powerpoint/2010/main" val="4824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909ADA-2E09-4D4D-8C00-54AB7804D23C}" type="slidenum">
              <a:rPr lang="en-US" smtClean="0"/>
              <a:pPr>
                <a:defRPr/>
              </a:pPr>
              <a:t>60</a:t>
            </a:fld>
            <a:endParaRPr lang="en-US"/>
          </a:p>
        </p:txBody>
      </p:sp>
    </p:spTree>
    <p:extLst>
      <p:ext uri="{BB962C8B-B14F-4D97-AF65-F5344CB8AC3E}">
        <p14:creationId xmlns:p14="http://schemas.microsoft.com/office/powerpoint/2010/main" val="76082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45912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873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35509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790BF5-0150-4BD9-BCE6-49E4E80A078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527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0772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8A4FC-6E15-4B06-9B54-6227DA5FDB7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84447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8A4FC-6E15-4B06-9B54-6227DA5FDB7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83350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8A4FC-6E15-4B06-9B54-6227DA5FDB7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73817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8A4FC-6E15-4B06-9B54-6227DA5FDB74}"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083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8A4FC-6E15-4B06-9B54-6227DA5FDB74}"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3756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8A4FC-6E15-4B06-9B54-6227DA5FDB74}"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54862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160160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8A4FC-6E15-4B06-9B54-6227DA5FDB7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ED8B-8F2C-450C-9B45-633C48969378}" type="slidenum">
              <a:rPr lang="en-US" smtClean="0"/>
              <a:t>‹#›</a:t>
            </a:fld>
            <a:endParaRPr lang="en-US"/>
          </a:p>
        </p:txBody>
      </p:sp>
    </p:spTree>
    <p:extLst>
      <p:ext uri="{BB962C8B-B14F-4D97-AF65-F5344CB8AC3E}">
        <p14:creationId xmlns:p14="http://schemas.microsoft.com/office/powerpoint/2010/main" val="209848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A4FC-6E15-4B06-9B54-6227DA5FDB74}" type="datetimeFigureOut">
              <a:rPr lang="en-US" smtClean="0"/>
              <a:t>4/24/2020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ED8B-8F2C-450C-9B45-633C48969378}" type="slidenum">
              <a:rPr lang="en-US" smtClean="0"/>
              <a:t>‹#›</a:t>
            </a:fld>
            <a:endParaRPr lang="en-US"/>
          </a:p>
        </p:txBody>
      </p:sp>
    </p:spTree>
    <p:extLst>
      <p:ext uri="{BB962C8B-B14F-4D97-AF65-F5344CB8AC3E}">
        <p14:creationId xmlns:p14="http://schemas.microsoft.com/office/powerpoint/2010/main" val="303703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B506141-AA99-48C6-97B5-73AE61F756B6}" type="slidenum">
              <a:rPr lang="en-US" altLang="en-US"/>
              <a:pPr/>
              <a:t>‹#›</a:t>
            </a:fld>
            <a:endParaRPr lang="en-US" altLang="en-US"/>
          </a:p>
        </p:txBody>
      </p:sp>
    </p:spTree>
    <p:extLst>
      <p:ext uri="{BB962C8B-B14F-4D97-AF65-F5344CB8AC3E}">
        <p14:creationId xmlns:p14="http://schemas.microsoft.com/office/powerpoint/2010/main" val="88792746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2516" name="Rectangle 4"/>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kumimoji="1" sz="1400" smtClean="0">
                <a:latin typeface="+mj-lt"/>
                <a:cs typeface="Arial" charset="0"/>
              </a:defRPr>
            </a:lvl1pPr>
          </a:lstStyle>
          <a:p>
            <a:pPr>
              <a:defRPr/>
            </a:pPr>
            <a:endParaRPr lang="en-US"/>
          </a:p>
        </p:txBody>
      </p:sp>
      <p:sp>
        <p:nvSpPr>
          <p:cNvPr id="192517" name="Rectangle 5"/>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kumimoji="1" sz="1400" smtClean="0">
                <a:latin typeface="+mj-lt"/>
                <a:cs typeface="Arial" charset="0"/>
              </a:defRPr>
            </a:lvl1pPr>
          </a:lstStyle>
          <a:p>
            <a:pPr>
              <a:defRPr/>
            </a:pPr>
            <a:endParaRPr lang="en-US"/>
          </a:p>
        </p:txBody>
      </p:sp>
      <p:sp>
        <p:nvSpPr>
          <p:cNvPr id="192518" name="Rectangle 6"/>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kumimoji="1" sz="1400" smtClean="0">
                <a:latin typeface="+mj-lt"/>
                <a:cs typeface="Arial" charset="0"/>
              </a:defRPr>
            </a:lvl1pPr>
          </a:lstStyle>
          <a:p>
            <a:pPr>
              <a:defRPr/>
            </a:pPr>
            <a:endParaRPr lang="en-US"/>
          </a:p>
        </p:txBody>
      </p:sp>
    </p:spTree>
    <p:extLst>
      <p:ext uri="{BB962C8B-B14F-4D97-AF65-F5344CB8AC3E}">
        <p14:creationId xmlns:p14="http://schemas.microsoft.com/office/powerpoint/2010/main" val="1122907465"/>
      </p:ext>
    </p:extLst>
  </p:cSld>
  <p:clrMap bg1="dk2" tx1="lt1" bg2="dk1" tx2="lt2" accent1="accent1" accent2="accent2" accent3="accent3" accent4="accent4" accent5="accent5" accent6="accent6" hlink="hlink" folHlink="folHlink"/>
  <p:sldLayoutIdLst>
    <p:sldLayoutId id="2147483663" r:id="rId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64" y="1988046"/>
            <a:ext cx="9531927" cy="2593571"/>
          </a:xfrm>
        </p:spPr>
        <p:txBody>
          <a:bodyPr>
            <a:normAutofit fontScale="90000"/>
          </a:bodyPr>
          <a:lstStyle/>
          <a:p>
            <a:r>
              <a:rPr lang="en-US" dirty="0" smtClean="0">
                <a:solidFill>
                  <a:srgbClr val="00B0F0"/>
                </a:solidFill>
              </a:rPr>
              <a:t>System Components</a:t>
            </a:r>
            <a:br>
              <a:rPr lang="en-US" dirty="0" smtClean="0">
                <a:solidFill>
                  <a:srgbClr val="00B0F0"/>
                </a:solidFill>
              </a:rPr>
            </a:br>
            <a:r>
              <a:rPr lang="en-US" sz="3600" i="1" dirty="0"/>
              <a:t>for the EASE Focus 3 Design </a:t>
            </a:r>
            <a:r>
              <a:rPr lang="en-US" sz="3600" i="1" dirty="0" smtClean="0"/>
              <a:t>Project</a:t>
            </a:r>
            <a:br>
              <a:rPr lang="en-US" sz="3600" i="1" dirty="0" smtClean="0"/>
            </a:br>
            <a:r>
              <a:rPr lang="en-US" dirty="0">
                <a:solidFill>
                  <a:srgbClr val="00B0F0"/>
                </a:solidFill>
              </a:rPr>
              <a:t/>
            </a:r>
            <a:br>
              <a:rPr lang="en-US" dirty="0">
                <a:solidFill>
                  <a:srgbClr val="00B0F0"/>
                </a:solidFill>
              </a:rPr>
            </a:br>
            <a:r>
              <a:rPr lang="en-US" dirty="0" smtClean="0">
                <a:solidFill>
                  <a:srgbClr val="00B0F0"/>
                </a:solidFill>
              </a:rPr>
              <a:t>Signal Processors</a:t>
            </a:r>
            <a:endParaRPr lang="en-US" dirty="0">
              <a:solidFill>
                <a:srgbClr val="00B0F0"/>
              </a:solidFill>
            </a:endParaRPr>
          </a:p>
        </p:txBody>
      </p:sp>
      <p:sp>
        <p:nvSpPr>
          <p:cNvPr id="3" name="Text Box 5"/>
          <p:cNvSpPr txBox="1">
            <a:spLocks noChangeArrowheads="1"/>
          </p:cNvSpPr>
          <p:nvPr/>
        </p:nvSpPr>
        <p:spPr bwMode="auto">
          <a:xfrm>
            <a:off x="2124638" y="5100729"/>
            <a:ext cx="8295901" cy="707886"/>
          </a:xfrm>
          <a:prstGeom prst="rect">
            <a:avLst/>
          </a:prstGeom>
          <a:noFill/>
          <a:ln w="9525">
            <a:noFill/>
            <a:miter lim="800000"/>
            <a:headEnd/>
            <a:tailEnd/>
          </a:ln>
        </p:spPr>
        <p:txBody>
          <a:bodyPr wrap="square">
            <a:spAutoFit/>
          </a:bodyPr>
          <a:lstStyle/>
          <a:p>
            <a:pPr>
              <a:spcBef>
                <a:spcPct val="50000"/>
              </a:spcBef>
            </a:pPr>
            <a:r>
              <a:rPr lang="en-US" sz="2000" u="sng" dirty="0"/>
              <a:t>Reference</a:t>
            </a:r>
            <a:r>
              <a:rPr lang="en-US" sz="2000" dirty="0"/>
              <a:t>: </a:t>
            </a:r>
            <a:r>
              <a:rPr lang="en-US" sz="2000" dirty="0" smtClean="0"/>
              <a:t>Chapters 2 &amp; 3 </a:t>
            </a:r>
            <a:r>
              <a:rPr lang="en-US" sz="2000" dirty="0"/>
              <a:t>(3</a:t>
            </a:r>
            <a:r>
              <a:rPr lang="en-US" sz="2000" baseline="30000" dirty="0"/>
              <a:t>rd</a:t>
            </a:r>
            <a:r>
              <a:rPr lang="en-US" sz="2000" dirty="0"/>
              <a:t> Ed.) of </a:t>
            </a:r>
            <a:r>
              <a:rPr lang="en-US" sz="2000" i="1" dirty="0"/>
              <a:t>Sound Systems: Design and Optimization</a:t>
            </a:r>
            <a:r>
              <a:rPr lang="en-US" sz="2000" dirty="0"/>
              <a:t>, by Bob McCarthy (Elsevier, </a:t>
            </a:r>
            <a:r>
              <a:rPr lang="en-US" sz="2000" dirty="0" smtClean="0"/>
              <a:t>2017</a:t>
            </a:r>
            <a:r>
              <a:rPr lang="en-US" sz="2000" dirty="0"/>
              <a:t>)</a:t>
            </a:r>
          </a:p>
        </p:txBody>
      </p:sp>
    </p:spTree>
    <p:extLst>
      <p:ext uri="{BB962C8B-B14F-4D97-AF65-F5344CB8AC3E}">
        <p14:creationId xmlns:p14="http://schemas.microsoft.com/office/powerpoint/2010/main" val="356346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6476" y="-4334"/>
            <a:ext cx="9219048" cy="6866667"/>
          </a:xfrm>
          <a:prstGeom prst="rect">
            <a:avLst/>
          </a:prstGeom>
        </p:spPr>
      </p:pic>
    </p:spTree>
    <p:extLst>
      <p:ext uri="{BB962C8B-B14F-4D97-AF65-F5344CB8AC3E}">
        <p14:creationId xmlns:p14="http://schemas.microsoft.com/office/powerpoint/2010/main" val="395890328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57400" y="327025"/>
            <a:ext cx="8229600" cy="1143000"/>
          </a:xfrm>
        </p:spPr>
        <p:txBody>
          <a:bodyPr/>
          <a:lstStyle/>
          <a:p>
            <a:pPr eaLnBrk="1" hangingPunct="1"/>
            <a:r>
              <a:rPr lang="en-US" altLang="en-US" sz="4000">
                <a:solidFill>
                  <a:schemeClr val="hlink"/>
                </a:solidFill>
              </a:rPr>
              <a:t>Analog Conversion Basics</a:t>
            </a:r>
            <a:endParaRPr lang="en-US" altLang="en-US" smtClean="0">
              <a:solidFill>
                <a:schemeClr val="hlink"/>
              </a:solidFill>
            </a:endParaRPr>
          </a:p>
        </p:txBody>
      </p:sp>
      <p:sp>
        <p:nvSpPr>
          <p:cNvPr id="182275" name="Rectangle 3"/>
          <p:cNvSpPr>
            <a:spLocks noGrp="1" noChangeArrowheads="1"/>
          </p:cNvSpPr>
          <p:nvPr>
            <p:ph type="body" idx="1"/>
          </p:nvPr>
        </p:nvSpPr>
        <p:spPr>
          <a:xfrm>
            <a:off x="694766" y="1281954"/>
            <a:ext cx="10887634" cy="5413375"/>
          </a:xfrm>
        </p:spPr>
        <p:txBody>
          <a:bodyPr/>
          <a:lstStyle/>
          <a:p>
            <a:pPr eaLnBrk="1" hangingPunct="1">
              <a:lnSpc>
                <a:spcPct val="90000"/>
              </a:lnSpc>
              <a:defRPr/>
            </a:pPr>
            <a:r>
              <a:rPr lang="en-US" dirty="0" smtClean="0">
                <a:solidFill>
                  <a:schemeClr val="tx2"/>
                </a:solidFill>
              </a:rPr>
              <a:t>Quantization, continued</a:t>
            </a:r>
          </a:p>
          <a:p>
            <a:pPr lvl="1" eaLnBrk="1" hangingPunct="1">
              <a:lnSpc>
                <a:spcPct val="90000"/>
              </a:lnSpc>
              <a:defRPr/>
            </a:pPr>
            <a:r>
              <a:rPr lang="en-US" dirty="0" smtClean="0">
                <a:solidFill>
                  <a:schemeClr val="tx2"/>
                </a:solidFill>
              </a:rPr>
              <a:t>The quantization error imposes “noise” on the converted value (“</a:t>
            </a:r>
            <a:r>
              <a:rPr lang="en-US" i="1" dirty="0" smtClean="0">
                <a:solidFill>
                  <a:schemeClr val="tx2"/>
                </a:solidFill>
              </a:rPr>
              <a:t>quantization noise</a:t>
            </a:r>
            <a:r>
              <a:rPr lang="en-US" dirty="0" smtClean="0">
                <a:solidFill>
                  <a:schemeClr val="tx2"/>
                </a:solidFill>
              </a:rPr>
              <a:t>”)</a:t>
            </a:r>
          </a:p>
          <a:p>
            <a:pPr lvl="1" eaLnBrk="1" hangingPunct="1">
              <a:lnSpc>
                <a:spcPct val="90000"/>
              </a:lnSpc>
              <a:defRPr/>
            </a:pPr>
            <a:r>
              <a:rPr lang="en-US" dirty="0" smtClean="0">
                <a:solidFill>
                  <a:schemeClr val="tx2"/>
                </a:solidFill>
              </a:rPr>
              <a:t>The </a:t>
            </a:r>
            <a:r>
              <a:rPr lang="en-US" i="1" dirty="0" smtClean="0">
                <a:solidFill>
                  <a:schemeClr val="tx2"/>
                </a:solidFill>
              </a:rPr>
              <a:t>dynamic range</a:t>
            </a:r>
            <a:r>
              <a:rPr lang="en-US" dirty="0" smtClean="0">
                <a:solidFill>
                  <a:schemeClr val="tx2"/>
                </a:solidFill>
              </a:rPr>
              <a:t> of a converter is its </a:t>
            </a:r>
            <a:r>
              <a:rPr lang="en-US" dirty="0" smtClean="0">
                <a:solidFill>
                  <a:srgbClr val="FF0000"/>
                </a:solidFill>
              </a:rPr>
              <a:t>signal to quantizing noise ratio</a:t>
            </a:r>
            <a:r>
              <a:rPr lang="en-US" dirty="0" smtClean="0">
                <a:solidFill>
                  <a:schemeClr val="tx2"/>
                </a:solidFill>
              </a:rPr>
              <a:t> (SQNR), measured in dB:  SQNR = 20 log</a:t>
            </a:r>
            <a:r>
              <a:rPr lang="en-US" baseline="-25000" dirty="0" smtClean="0">
                <a:solidFill>
                  <a:schemeClr val="tx2"/>
                </a:solidFill>
              </a:rPr>
              <a:t>10</a:t>
            </a:r>
            <a:r>
              <a:rPr lang="en-US" dirty="0" smtClean="0">
                <a:solidFill>
                  <a:schemeClr val="tx2"/>
                </a:solidFill>
              </a:rPr>
              <a:t> (2</a:t>
            </a:r>
            <a:r>
              <a:rPr lang="en-US" baseline="30000" dirty="0" smtClean="0">
                <a:solidFill>
                  <a:schemeClr val="tx2"/>
                </a:solidFill>
              </a:rPr>
              <a:t>n</a:t>
            </a:r>
            <a:r>
              <a:rPr lang="en-US" dirty="0" smtClean="0">
                <a:solidFill>
                  <a:schemeClr val="tx2"/>
                </a:solidFill>
              </a:rPr>
              <a:t> / 1)</a:t>
            </a:r>
          </a:p>
          <a:p>
            <a:pPr lvl="1" eaLnBrk="1" hangingPunct="1">
              <a:lnSpc>
                <a:spcPct val="90000"/>
              </a:lnSpc>
              <a:buFontTx/>
              <a:buNone/>
              <a:defRPr/>
            </a:pPr>
            <a:endParaRPr lang="en-US" dirty="0" smtClean="0">
              <a:solidFill>
                <a:schemeClr val="tx2"/>
              </a:solidFill>
            </a:endParaRPr>
          </a:p>
          <a:p>
            <a:pPr lvl="1" eaLnBrk="1" hangingPunct="1">
              <a:lnSpc>
                <a:spcPct val="90000"/>
              </a:lnSpc>
              <a:buFontTx/>
              <a:buNone/>
              <a:defRPr/>
            </a:pPr>
            <a:endParaRPr lang="en-US" dirty="0" smtClean="0">
              <a:solidFill>
                <a:srgbClr val="DFDB29"/>
              </a:solidFill>
              <a:effectLst>
                <a:outerShdw blurRad="38100" dist="38100" dir="2700000" algn="tl">
                  <a:srgbClr val="C0C0C0"/>
                </a:outerShdw>
              </a:effectLst>
            </a:endParaRPr>
          </a:p>
        </p:txBody>
      </p:sp>
      <p:sp>
        <p:nvSpPr>
          <p:cNvPr id="182276" name="Text Box 4"/>
          <p:cNvSpPr txBox="1">
            <a:spLocks noChangeArrowheads="1"/>
          </p:cNvSpPr>
          <p:nvPr/>
        </p:nvSpPr>
        <p:spPr bwMode="auto">
          <a:xfrm>
            <a:off x="2322233" y="3988641"/>
            <a:ext cx="7632700" cy="2228850"/>
          </a:xfrm>
          <a:prstGeom prst="rect">
            <a:avLst/>
          </a:prstGeom>
          <a:solidFill>
            <a:srgbClr val="DFDB2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kumimoji="1" lang="en-US" altLang="en-US" sz="2800" b="1" dirty="0">
                <a:solidFill>
                  <a:srgbClr val="000000"/>
                </a:solidFill>
              </a:rPr>
              <a:t>Example: For n = 8, </a:t>
            </a:r>
          </a:p>
          <a:p>
            <a:pPr fontAlgn="base">
              <a:spcBef>
                <a:spcPct val="50000"/>
              </a:spcBef>
              <a:spcAft>
                <a:spcPct val="0"/>
              </a:spcAft>
            </a:pPr>
            <a:r>
              <a:rPr kumimoji="1" lang="en-US" altLang="en-US" sz="2800" b="1" dirty="0">
                <a:solidFill>
                  <a:srgbClr val="000000"/>
                </a:solidFill>
              </a:rPr>
              <a:t>SQNR = 20 log</a:t>
            </a:r>
            <a:r>
              <a:rPr kumimoji="1" lang="en-US" altLang="en-US" sz="2800" b="1" baseline="-25000" dirty="0">
                <a:solidFill>
                  <a:srgbClr val="000000"/>
                </a:solidFill>
              </a:rPr>
              <a:t>10</a:t>
            </a:r>
            <a:r>
              <a:rPr kumimoji="1" lang="en-US" altLang="en-US" sz="2800" b="1" dirty="0">
                <a:solidFill>
                  <a:srgbClr val="000000"/>
                </a:solidFill>
              </a:rPr>
              <a:t> (256 / 1) </a:t>
            </a:r>
            <a:r>
              <a:rPr kumimoji="1" lang="en-US" altLang="en-US" sz="2800" b="1" dirty="0">
                <a:solidFill>
                  <a:srgbClr val="000000"/>
                </a:solidFill>
                <a:sym typeface="Symbol" panose="05050102010706020507" pitchFamily="18" charset="2"/>
              </a:rPr>
              <a:t> 48 dB</a:t>
            </a:r>
          </a:p>
          <a:p>
            <a:pPr fontAlgn="base">
              <a:spcBef>
                <a:spcPct val="50000"/>
              </a:spcBef>
              <a:spcAft>
                <a:spcPct val="0"/>
              </a:spcAft>
            </a:pPr>
            <a:r>
              <a:rPr kumimoji="1" lang="en-US" altLang="en-US" sz="2800" b="1" dirty="0">
                <a:solidFill>
                  <a:srgbClr val="000000"/>
                </a:solidFill>
                <a:sym typeface="Symbol" panose="05050102010706020507" pitchFamily="18" charset="2"/>
              </a:rPr>
              <a:t>Solving for other values of n shows that the dynamic range is approximately </a:t>
            </a:r>
            <a:r>
              <a:rPr kumimoji="1" lang="en-US" altLang="en-US" sz="2800" b="1" dirty="0">
                <a:solidFill>
                  <a:srgbClr val="FF0000"/>
                </a:solidFill>
                <a:sym typeface="Symbol" panose="05050102010706020507" pitchFamily="18" charset="2"/>
              </a:rPr>
              <a:t>6 dB/bit</a:t>
            </a:r>
          </a:p>
        </p:txBody>
      </p:sp>
    </p:spTree>
    <p:extLst>
      <p:ext uri="{BB962C8B-B14F-4D97-AF65-F5344CB8AC3E}">
        <p14:creationId xmlns:p14="http://schemas.microsoft.com/office/powerpoint/2010/main" val="1030293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1323" y="92022"/>
            <a:ext cx="8019048" cy="6638095"/>
          </a:xfrm>
          <a:prstGeom prst="rect">
            <a:avLst/>
          </a:prstGeom>
        </p:spPr>
      </p:pic>
    </p:spTree>
    <p:extLst>
      <p:ext uri="{BB962C8B-B14F-4D97-AF65-F5344CB8AC3E}">
        <p14:creationId xmlns:p14="http://schemas.microsoft.com/office/powerpoint/2010/main" val="35583184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076450" y="217488"/>
            <a:ext cx="7716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kumimoji="1" lang="en-US" altLang="en-US" sz="2800" b="1">
                <a:solidFill>
                  <a:srgbClr val="0066CC"/>
                </a:solidFill>
              </a:rPr>
              <a:t>Quantization Noise in PCM Systems</a:t>
            </a:r>
          </a:p>
        </p:txBody>
      </p:sp>
      <p:pic>
        <p:nvPicPr>
          <p:cNvPr id="16387" name="Picture 8" descr="ADCSi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754" y="938539"/>
            <a:ext cx="63817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ADCS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754" y="3939709"/>
            <a:ext cx="63817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0"/>
          <p:cNvSpPr txBox="1">
            <a:spLocks noChangeArrowheads="1"/>
          </p:cNvSpPr>
          <p:nvPr/>
        </p:nvSpPr>
        <p:spPr bwMode="auto">
          <a:xfrm>
            <a:off x="1533993" y="2217271"/>
            <a:ext cx="175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66CC"/>
                </a:solidFill>
              </a:rPr>
              <a:t>Sine Wave</a:t>
            </a:r>
          </a:p>
        </p:txBody>
      </p:sp>
      <p:sp>
        <p:nvSpPr>
          <p:cNvPr id="16390" name="Text Box 11"/>
          <p:cNvSpPr txBox="1">
            <a:spLocks noChangeArrowheads="1"/>
          </p:cNvSpPr>
          <p:nvPr/>
        </p:nvSpPr>
        <p:spPr bwMode="auto">
          <a:xfrm>
            <a:off x="1541930" y="5054134"/>
            <a:ext cx="175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66CC"/>
                </a:solidFill>
              </a:rPr>
              <a:t>Audio Signal</a:t>
            </a:r>
          </a:p>
        </p:txBody>
      </p:sp>
    </p:spTree>
    <p:extLst>
      <p:ext uri="{BB962C8B-B14F-4D97-AF65-F5344CB8AC3E}">
        <p14:creationId xmlns:p14="http://schemas.microsoft.com/office/powerpoint/2010/main" val="415677081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57400" y="268288"/>
            <a:ext cx="8229600" cy="1143000"/>
          </a:xfrm>
        </p:spPr>
        <p:txBody>
          <a:bodyPr/>
          <a:lstStyle/>
          <a:p>
            <a:pPr eaLnBrk="1" hangingPunct="1"/>
            <a:r>
              <a:rPr lang="en-US" altLang="en-US" sz="4000">
                <a:solidFill>
                  <a:schemeClr val="hlink"/>
                </a:solidFill>
              </a:rPr>
              <a:t>Analog-to-Digital Conversion</a:t>
            </a:r>
            <a:endParaRPr lang="en-US" altLang="en-US" smtClean="0">
              <a:solidFill>
                <a:schemeClr val="hlink"/>
              </a:solidFill>
            </a:endParaRPr>
          </a:p>
        </p:txBody>
      </p:sp>
      <p:sp>
        <p:nvSpPr>
          <p:cNvPr id="184323" name="Rectangle 3"/>
          <p:cNvSpPr>
            <a:spLocks noGrp="1" noChangeArrowheads="1"/>
          </p:cNvSpPr>
          <p:nvPr>
            <p:ph type="body" idx="1"/>
          </p:nvPr>
        </p:nvSpPr>
        <p:spPr>
          <a:xfrm>
            <a:off x="783106" y="1255714"/>
            <a:ext cx="10628965" cy="5413375"/>
          </a:xfrm>
        </p:spPr>
        <p:txBody>
          <a:bodyPr/>
          <a:lstStyle/>
          <a:p>
            <a:pPr eaLnBrk="1" hangingPunct="1">
              <a:lnSpc>
                <a:spcPct val="90000"/>
              </a:lnSpc>
            </a:pPr>
            <a:r>
              <a:rPr lang="en-US" altLang="en-US" sz="2800" dirty="0">
                <a:solidFill>
                  <a:schemeClr val="tx2"/>
                </a:solidFill>
              </a:rPr>
              <a:t>PCM Converter type</a:t>
            </a:r>
          </a:p>
          <a:p>
            <a:pPr lvl="1" eaLnBrk="1" hangingPunct="1">
              <a:lnSpc>
                <a:spcPct val="90000"/>
              </a:lnSpc>
            </a:pPr>
            <a:r>
              <a:rPr lang="en-US" altLang="en-US" dirty="0" smtClean="0">
                <a:solidFill>
                  <a:schemeClr val="tx2"/>
                </a:solidFill>
              </a:rPr>
              <a:t>Wide variety of types, but two basic categories</a:t>
            </a:r>
          </a:p>
          <a:p>
            <a:pPr lvl="2" eaLnBrk="1" hangingPunct="1">
              <a:lnSpc>
                <a:spcPct val="90000"/>
              </a:lnSpc>
            </a:pPr>
            <a:r>
              <a:rPr lang="en-US" altLang="en-US" sz="2800" dirty="0">
                <a:solidFill>
                  <a:schemeClr val="tx2"/>
                </a:solidFill>
              </a:rPr>
              <a:t>Those requiring a </a:t>
            </a:r>
            <a:r>
              <a:rPr lang="en-US" altLang="en-US" sz="2800" dirty="0" smtClean="0">
                <a:solidFill>
                  <a:schemeClr val="tx2"/>
                </a:solidFill>
              </a:rPr>
              <a:t>DAC </a:t>
            </a:r>
            <a:r>
              <a:rPr lang="en-US" altLang="en-US" sz="2800" dirty="0">
                <a:solidFill>
                  <a:schemeClr val="tx2"/>
                </a:solidFill>
              </a:rPr>
              <a:t>(digital-to-analog converter as an integral component)</a:t>
            </a:r>
          </a:p>
          <a:p>
            <a:pPr lvl="2" eaLnBrk="1" hangingPunct="1">
              <a:lnSpc>
                <a:spcPct val="90000"/>
              </a:lnSpc>
            </a:pPr>
            <a:r>
              <a:rPr lang="en-US" altLang="en-US" sz="2800" dirty="0">
                <a:solidFill>
                  <a:schemeClr val="tx2"/>
                </a:solidFill>
              </a:rPr>
              <a:t>Those </a:t>
            </a:r>
            <a:r>
              <a:rPr lang="en-US" altLang="en-US" sz="2800" u="sng" dirty="0">
                <a:solidFill>
                  <a:schemeClr val="tx2"/>
                </a:solidFill>
              </a:rPr>
              <a:t>not</a:t>
            </a:r>
            <a:r>
              <a:rPr lang="en-US" altLang="en-US" sz="2800" dirty="0">
                <a:solidFill>
                  <a:schemeClr val="tx2"/>
                </a:solidFill>
              </a:rPr>
              <a:t> requiring a </a:t>
            </a:r>
            <a:r>
              <a:rPr lang="en-US" altLang="en-US" sz="2800" dirty="0" smtClean="0">
                <a:solidFill>
                  <a:schemeClr val="tx2"/>
                </a:solidFill>
              </a:rPr>
              <a:t>DAC</a:t>
            </a:r>
            <a:endParaRPr lang="en-US" altLang="en-US" sz="2800" dirty="0">
              <a:solidFill>
                <a:schemeClr val="tx2"/>
              </a:solidFill>
            </a:endParaRPr>
          </a:p>
          <a:p>
            <a:pPr lvl="1" eaLnBrk="1" hangingPunct="1">
              <a:lnSpc>
                <a:spcPct val="90000"/>
              </a:lnSpc>
            </a:pPr>
            <a:r>
              <a:rPr lang="en-US" altLang="en-US" i="1" dirty="0" smtClean="0">
                <a:solidFill>
                  <a:schemeClr val="tx2"/>
                </a:solidFill>
              </a:rPr>
              <a:t>Successive approximation</a:t>
            </a:r>
            <a:r>
              <a:rPr lang="en-US" altLang="en-US" dirty="0" smtClean="0">
                <a:solidFill>
                  <a:schemeClr val="tx2"/>
                </a:solidFill>
              </a:rPr>
              <a:t> is one of the most common types of PCM </a:t>
            </a:r>
            <a:r>
              <a:rPr lang="en-US" altLang="en-US" dirty="0" smtClean="0">
                <a:solidFill>
                  <a:schemeClr val="tx2"/>
                </a:solidFill>
              </a:rPr>
              <a:t>ADC </a:t>
            </a:r>
            <a:r>
              <a:rPr lang="en-US" altLang="en-US" dirty="0" smtClean="0">
                <a:solidFill>
                  <a:schemeClr val="tx2"/>
                </a:solidFill>
              </a:rPr>
              <a:t>converters integrated into microcontrollers</a:t>
            </a:r>
          </a:p>
          <a:p>
            <a:pPr lvl="2" eaLnBrk="1" hangingPunct="1">
              <a:lnSpc>
                <a:spcPct val="90000"/>
              </a:lnSpc>
            </a:pPr>
            <a:r>
              <a:rPr lang="en-US" altLang="en-US" sz="2800" dirty="0">
                <a:solidFill>
                  <a:schemeClr val="tx2"/>
                </a:solidFill>
              </a:rPr>
              <a:t>High resolution</a:t>
            </a:r>
          </a:p>
          <a:p>
            <a:pPr lvl="2" eaLnBrk="1" hangingPunct="1">
              <a:lnSpc>
                <a:spcPct val="90000"/>
              </a:lnSpc>
            </a:pPr>
            <a:r>
              <a:rPr lang="en-US" altLang="en-US" sz="2800" dirty="0">
                <a:solidFill>
                  <a:schemeClr val="tx2"/>
                </a:solidFill>
              </a:rPr>
              <a:t>Conversion time is a </a:t>
            </a:r>
            <a:r>
              <a:rPr lang="en-US" altLang="en-US" sz="2800" i="1" dirty="0">
                <a:solidFill>
                  <a:schemeClr val="tx2"/>
                </a:solidFill>
              </a:rPr>
              <a:t>linear function</a:t>
            </a:r>
            <a:r>
              <a:rPr lang="en-US" altLang="en-US" sz="2800" dirty="0">
                <a:solidFill>
                  <a:schemeClr val="tx2"/>
                </a:solidFill>
              </a:rPr>
              <a:t> of n</a:t>
            </a:r>
          </a:p>
          <a:p>
            <a:pPr lvl="2" eaLnBrk="1" hangingPunct="1">
              <a:lnSpc>
                <a:spcPct val="90000"/>
              </a:lnSpc>
            </a:pPr>
            <a:r>
              <a:rPr lang="en-US" altLang="en-US" sz="2800" dirty="0">
                <a:solidFill>
                  <a:schemeClr val="tx2"/>
                </a:solidFill>
              </a:rPr>
              <a:t>Based on “binary guess a number” game</a:t>
            </a:r>
          </a:p>
        </p:txBody>
      </p:sp>
    </p:spTree>
    <p:extLst>
      <p:ext uri="{BB962C8B-B14F-4D97-AF65-F5344CB8AC3E}">
        <p14:creationId xmlns:p14="http://schemas.microsoft.com/office/powerpoint/2010/main" val="1337412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3330" y="9272"/>
            <a:ext cx="8468858" cy="6848728"/>
          </a:xfrm>
          <a:prstGeom prst="rect">
            <a:avLst/>
          </a:prstGeom>
        </p:spPr>
      </p:pic>
    </p:spTree>
    <p:extLst>
      <p:ext uri="{BB962C8B-B14F-4D97-AF65-F5344CB8AC3E}">
        <p14:creationId xmlns:p14="http://schemas.microsoft.com/office/powerpoint/2010/main" val="108850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38338" y="376239"/>
            <a:ext cx="8229600" cy="1062037"/>
          </a:xfrm>
        </p:spPr>
        <p:txBody>
          <a:bodyPr/>
          <a:lstStyle/>
          <a:p>
            <a:pPr eaLnBrk="1" hangingPunct="1"/>
            <a:r>
              <a:rPr lang="en-US" altLang="en-US" sz="4000">
                <a:solidFill>
                  <a:schemeClr val="hlink"/>
                </a:solidFill>
              </a:rPr>
              <a:t>Successive Approximation Converter Block Diagram</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l="27832" t="27582" r="33772" b="22830"/>
          <a:stretch>
            <a:fillRect/>
          </a:stretch>
        </p:blipFill>
        <p:spPr bwMode="auto">
          <a:xfrm>
            <a:off x="3570288" y="1762125"/>
            <a:ext cx="50800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56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268288"/>
            <a:ext cx="8229600" cy="1143000"/>
          </a:xfrm>
        </p:spPr>
        <p:txBody>
          <a:bodyPr/>
          <a:lstStyle/>
          <a:p>
            <a:pPr eaLnBrk="1" hangingPunct="1"/>
            <a:r>
              <a:rPr lang="en-US" altLang="en-US" sz="4000">
                <a:solidFill>
                  <a:schemeClr val="hlink"/>
                </a:solidFill>
              </a:rPr>
              <a:t>Pulse Width Modulation (PWM)</a:t>
            </a:r>
            <a:endParaRPr lang="en-US" altLang="en-US" smtClean="0">
              <a:solidFill>
                <a:schemeClr val="hlink"/>
              </a:solidFill>
            </a:endParaRPr>
          </a:p>
        </p:txBody>
      </p:sp>
      <p:sp>
        <p:nvSpPr>
          <p:cNvPr id="195587" name="Rectangle 3"/>
          <p:cNvSpPr>
            <a:spLocks noGrp="1" noChangeArrowheads="1"/>
          </p:cNvSpPr>
          <p:nvPr>
            <p:ph type="body" idx="1"/>
          </p:nvPr>
        </p:nvSpPr>
        <p:spPr>
          <a:xfrm>
            <a:off x="793378" y="1290919"/>
            <a:ext cx="10367681" cy="5413375"/>
          </a:xfrm>
        </p:spPr>
        <p:txBody>
          <a:bodyPr/>
          <a:lstStyle/>
          <a:p>
            <a:pPr eaLnBrk="1" hangingPunct="1">
              <a:lnSpc>
                <a:spcPct val="90000"/>
              </a:lnSpc>
            </a:pPr>
            <a:r>
              <a:rPr lang="en-US" altLang="en-US" sz="2800" dirty="0">
                <a:solidFill>
                  <a:schemeClr val="tx2"/>
                </a:solidFill>
              </a:rPr>
              <a:t>Pulse-width modulation (PWM) is the ability to modify the duty cycle of a square wave</a:t>
            </a:r>
          </a:p>
          <a:p>
            <a:pPr lvl="1" eaLnBrk="1" hangingPunct="1">
              <a:lnSpc>
                <a:spcPct val="90000"/>
              </a:lnSpc>
            </a:pPr>
            <a:r>
              <a:rPr lang="en-US" altLang="en-US" dirty="0" smtClean="0">
                <a:solidFill>
                  <a:schemeClr val="tx2"/>
                </a:solidFill>
              </a:rPr>
              <a:t>0% duty cycle </a:t>
            </a:r>
            <a:r>
              <a:rPr lang="en-US" altLang="en-US" dirty="0" smtClean="0">
                <a:solidFill>
                  <a:schemeClr val="tx2"/>
                </a:solidFill>
                <a:sym typeface="Symbol" panose="05050102010706020507" pitchFamily="18" charset="2"/>
              </a:rPr>
              <a:t></a:t>
            </a:r>
            <a:r>
              <a:rPr lang="en-US" altLang="en-US" dirty="0" smtClean="0">
                <a:solidFill>
                  <a:schemeClr val="tx2"/>
                </a:solidFill>
              </a:rPr>
              <a:t> always off</a:t>
            </a:r>
          </a:p>
          <a:p>
            <a:pPr lvl="1" eaLnBrk="1" hangingPunct="1">
              <a:lnSpc>
                <a:spcPct val="90000"/>
              </a:lnSpc>
            </a:pPr>
            <a:r>
              <a:rPr lang="en-US" altLang="en-US" dirty="0" smtClean="0">
                <a:solidFill>
                  <a:schemeClr val="tx2"/>
                </a:solidFill>
              </a:rPr>
              <a:t>50% duty cycle </a:t>
            </a:r>
            <a:r>
              <a:rPr lang="en-US" altLang="en-US" dirty="0" smtClean="0">
                <a:solidFill>
                  <a:schemeClr val="tx2"/>
                </a:solidFill>
                <a:sym typeface="Symbol" panose="05050102010706020507" pitchFamily="18" charset="2"/>
              </a:rPr>
              <a:t> symmetric square wave</a:t>
            </a:r>
          </a:p>
          <a:p>
            <a:pPr lvl="1" eaLnBrk="1" hangingPunct="1">
              <a:lnSpc>
                <a:spcPct val="90000"/>
              </a:lnSpc>
            </a:pPr>
            <a:r>
              <a:rPr lang="en-US" altLang="en-US" dirty="0" smtClean="0">
                <a:solidFill>
                  <a:schemeClr val="tx2"/>
                </a:solidFill>
                <a:sym typeface="Symbol" panose="05050102010706020507" pitchFamily="18" charset="2"/>
              </a:rPr>
              <a:t>100% duty cycle  always on</a:t>
            </a:r>
          </a:p>
          <a:p>
            <a:pPr eaLnBrk="1" hangingPunct="1">
              <a:lnSpc>
                <a:spcPct val="90000"/>
              </a:lnSpc>
            </a:pPr>
            <a:r>
              <a:rPr lang="en-US" altLang="en-US" sz="2800" dirty="0">
                <a:solidFill>
                  <a:schemeClr val="tx2"/>
                </a:solidFill>
                <a:sym typeface="Symbol" panose="05050102010706020507" pitchFamily="18" charset="2"/>
              </a:rPr>
              <a:t>A continuous time analog input can be encoded as a PWM signal using an </a:t>
            </a:r>
            <a:r>
              <a:rPr lang="en-US" altLang="en-US" sz="2800" dirty="0">
                <a:solidFill>
                  <a:srgbClr val="FF0000"/>
                </a:solidFill>
                <a:sym typeface="Symbol" panose="05050102010706020507" pitchFamily="18" charset="2"/>
              </a:rPr>
              <a:t>analog modulator</a:t>
            </a:r>
          </a:p>
          <a:p>
            <a:pPr lvl="1" eaLnBrk="1" hangingPunct="1">
              <a:lnSpc>
                <a:spcPct val="90000"/>
              </a:lnSpc>
            </a:pPr>
            <a:r>
              <a:rPr lang="en-US" altLang="en-US" dirty="0" smtClean="0">
                <a:solidFill>
                  <a:schemeClr val="tx2"/>
                </a:solidFill>
                <a:sym typeface="Symbol" panose="05050102010706020507" pitchFamily="18" charset="2"/>
              </a:rPr>
              <a:t>analog comparator</a:t>
            </a:r>
          </a:p>
          <a:p>
            <a:pPr lvl="1" eaLnBrk="1" hangingPunct="1">
              <a:lnSpc>
                <a:spcPct val="90000"/>
              </a:lnSpc>
            </a:pPr>
            <a:r>
              <a:rPr lang="en-US" altLang="en-US" dirty="0" smtClean="0">
                <a:solidFill>
                  <a:schemeClr val="tx2"/>
                </a:solidFill>
                <a:sym typeface="Symbol" panose="05050102010706020507" pitchFamily="18" charset="2"/>
              </a:rPr>
              <a:t>triangle waveform (sampling frequency)</a:t>
            </a:r>
          </a:p>
          <a:p>
            <a:pPr eaLnBrk="1" hangingPunct="1">
              <a:lnSpc>
                <a:spcPct val="90000"/>
              </a:lnSpc>
            </a:pPr>
            <a:r>
              <a:rPr lang="en-US" altLang="en-US" sz="2800" dirty="0">
                <a:solidFill>
                  <a:schemeClr val="tx2"/>
                </a:solidFill>
                <a:sym typeface="Symbol" panose="05050102010706020507" pitchFamily="18" charset="2"/>
              </a:rPr>
              <a:t>This is referred to as </a:t>
            </a:r>
            <a:r>
              <a:rPr lang="en-US" altLang="en-US" sz="2800" dirty="0">
                <a:solidFill>
                  <a:srgbClr val="FF0000"/>
                </a:solidFill>
                <a:sym typeface="Symbol" panose="05050102010706020507" pitchFamily="18" charset="2"/>
              </a:rPr>
              <a:t>“natural sampling”</a:t>
            </a:r>
            <a:r>
              <a:rPr lang="en-US" altLang="en-US" sz="2800" dirty="0">
                <a:solidFill>
                  <a:schemeClr val="tx2"/>
                </a:solidFill>
                <a:sym typeface="Symbol" panose="05050102010706020507" pitchFamily="18" charset="2"/>
              </a:rPr>
              <a:t> (in contrast to the “uniform sampling” associated with PCM)</a:t>
            </a:r>
          </a:p>
        </p:txBody>
      </p:sp>
    </p:spTree>
    <p:extLst>
      <p:ext uri="{BB962C8B-B14F-4D97-AF65-F5344CB8AC3E}">
        <p14:creationId xmlns:p14="http://schemas.microsoft.com/office/powerpoint/2010/main" val="26137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0"/>
            <a:ext cx="8229600" cy="1143000"/>
          </a:xfrm>
        </p:spPr>
        <p:txBody>
          <a:bodyPr/>
          <a:lstStyle/>
          <a:p>
            <a:pPr eaLnBrk="1" hangingPunct="1"/>
            <a:r>
              <a:rPr lang="en-US" altLang="en-US" sz="4000">
                <a:solidFill>
                  <a:schemeClr val="hlink"/>
                </a:solidFill>
              </a:rPr>
              <a:t>PWM Encoding (Delta Modulation)</a:t>
            </a:r>
            <a:endParaRPr lang="en-US" altLang="en-US" smtClean="0">
              <a:solidFill>
                <a:schemeClr val="hlink"/>
              </a:solidFill>
            </a:endParaRP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l="17708" t="53972" r="18750" b="12500"/>
          <a:stretch>
            <a:fillRect/>
          </a:stretch>
        </p:blipFill>
        <p:spPr bwMode="auto">
          <a:xfrm>
            <a:off x="1871663" y="1077913"/>
            <a:ext cx="84439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871663" y="5414964"/>
            <a:ext cx="8477250" cy="1190625"/>
          </a:xfrm>
          <a:prstGeom prst="rect">
            <a:avLst/>
          </a:prstGeom>
          <a:solidFill>
            <a:srgbClr val="DCFA4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b="1">
                <a:solidFill>
                  <a:srgbClr val="000000"/>
                </a:solidFill>
              </a:rPr>
              <a:t>Can be thought of as a one-bit A/D encoding system (“delta modulation”).  The sampling frequency must be at least an order of magnitude higher than the highest frequency component of the input signal.  The PWM output can be low-pass filtered to re-construct the analog signal.</a:t>
            </a:r>
          </a:p>
        </p:txBody>
      </p:sp>
    </p:spTree>
    <p:extLst>
      <p:ext uri="{BB962C8B-B14F-4D97-AF65-F5344CB8AC3E}">
        <p14:creationId xmlns:p14="http://schemas.microsoft.com/office/powerpoint/2010/main" val="2603720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a:t>
            </a:r>
            <a:endParaRPr lang="en-US" altLang="en-US" dirty="0" smtClean="0">
              <a:solidFill>
                <a:schemeClr val="hlink"/>
              </a:solidFill>
            </a:endParaRPr>
          </a:p>
        </p:txBody>
      </p:sp>
      <p:sp>
        <p:nvSpPr>
          <p:cNvPr id="201731" name="Rectangle 3"/>
          <p:cNvSpPr>
            <a:spLocks noGrp="1" noChangeArrowheads="1"/>
          </p:cNvSpPr>
          <p:nvPr>
            <p:ph type="body" idx="1"/>
          </p:nvPr>
        </p:nvSpPr>
        <p:spPr>
          <a:xfrm>
            <a:off x="856130" y="1290918"/>
            <a:ext cx="10286999" cy="5413375"/>
          </a:xfrm>
        </p:spPr>
        <p:txBody>
          <a:bodyPr/>
          <a:lstStyle/>
          <a:p>
            <a:pPr eaLnBrk="1" hangingPunct="1">
              <a:lnSpc>
                <a:spcPct val="90000"/>
              </a:lnSpc>
            </a:pPr>
            <a:r>
              <a:rPr lang="en-US" altLang="en-US" sz="2800" dirty="0"/>
              <a:t>Essentially a delta-sigma converter digitizes the audio signal with a very low resolution (1-bit) A/D converter at a very high sampling rate</a:t>
            </a:r>
          </a:p>
          <a:p>
            <a:pPr eaLnBrk="1" hangingPunct="1">
              <a:lnSpc>
                <a:spcPct val="90000"/>
              </a:lnSpc>
            </a:pPr>
            <a:r>
              <a:rPr lang="en-US" altLang="en-US" sz="2800" dirty="0"/>
              <a:t>Also referred to as pulse-density modulation (PDM), because it is the density of the pulses (not the amplitude, as in PCM) that is encoded</a:t>
            </a:r>
          </a:p>
          <a:p>
            <a:pPr eaLnBrk="1" hangingPunct="1">
              <a:lnSpc>
                <a:spcPct val="90000"/>
              </a:lnSpc>
            </a:pPr>
            <a:r>
              <a:rPr lang="en-US" altLang="en-US" sz="2800" dirty="0"/>
              <a:t>The oversampling rate and subsequent digital processing separates this from plain delta modulation (with no “sigma”)</a:t>
            </a:r>
          </a:p>
          <a:p>
            <a:pPr eaLnBrk="1" hangingPunct="1">
              <a:lnSpc>
                <a:spcPct val="90000"/>
              </a:lnSpc>
            </a:pPr>
            <a:r>
              <a:rPr lang="en-US" altLang="en-US" sz="2800" dirty="0"/>
              <a:t>The simplicity of 1-bit technology makes the conversion process very fast, and very fast conversions allows use of extremely high oversampling rates</a:t>
            </a:r>
          </a:p>
        </p:txBody>
      </p:sp>
    </p:spTree>
    <p:extLst>
      <p:ext uri="{BB962C8B-B14F-4D97-AF65-F5344CB8AC3E}">
        <p14:creationId xmlns:p14="http://schemas.microsoft.com/office/powerpoint/2010/main" val="959825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43823" y="457200"/>
            <a:ext cx="8229600" cy="1143000"/>
          </a:xfrm>
        </p:spPr>
        <p:txBody>
          <a:bodyPr/>
          <a:lstStyle/>
          <a:p>
            <a:pPr algn="l" eaLnBrk="1" hangingPunct="1"/>
            <a:r>
              <a:rPr lang="en-US" altLang="en-US" sz="4000" dirty="0" smtClean="0">
                <a:solidFill>
                  <a:schemeClr val="hlink"/>
                </a:solidFill>
              </a:rPr>
              <a:t>Outline</a:t>
            </a:r>
            <a:endParaRPr lang="en-US" altLang="en-US" dirty="0" smtClean="0">
              <a:solidFill>
                <a:schemeClr val="hlink"/>
              </a:solidFill>
            </a:endParaRPr>
          </a:p>
        </p:txBody>
      </p:sp>
      <p:sp>
        <p:nvSpPr>
          <p:cNvPr id="6" name="Rectangle 3"/>
          <p:cNvSpPr txBox="1">
            <a:spLocks noChangeArrowheads="1"/>
          </p:cNvSpPr>
          <p:nvPr/>
        </p:nvSpPr>
        <p:spPr bwMode="auto">
          <a:xfrm>
            <a:off x="1129541" y="1600200"/>
            <a:ext cx="9348786"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85000"/>
              </a:lnSpc>
              <a:spcBef>
                <a:spcPct val="10000"/>
              </a:spcBef>
            </a:pPr>
            <a:r>
              <a:rPr lang="en-US" sz="2800" kern="0" dirty="0" smtClean="0"/>
              <a:t>Analog-to-Digital Conversion Basics</a:t>
            </a:r>
          </a:p>
          <a:p>
            <a:pPr>
              <a:lnSpc>
                <a:spcPct val="85000"/>
              </a:lnSpc>
              <a:spcBef>
                <a:spcPct val="10000"/>
              </a:spcBef>
            </a:pPr>
            <a:r>
              <a:rPr lang="en-US" sz="2800" kern="0" dirty="0" smtClean="0"/>
              <a:t>Digital Audio Transmission</a:t>
            </a:r>
          </a:p>
          <a:p>
            <a:pPr>
              <a:lnSpc>
                <a:spcPct val="85000"/>
              </a:lnSpc>
              <a:spcBef>
                <a:spcPct val="10000"/>
              </a:spcBef>
            </a:pPr>
            <a:r>
              <a:rPr lang="en-US" sz="2800" kern="0" dirty="0" smtClean="0"/>
              <a:t>Filters</a:t>
            </a:r>
          </a:p>
          <a:p>
            <a:pPr>
              <a:lnSpc>
                <a:spcPct val="85000"/>
              </a:lnSpc>
              <a:spcBef>
                <a:spcPct val="10000"/>
              </a:spcBef>
            </a:pPr>
            <a:r>
              <a:rPr lang="en-US" sz="2800" kern="0" dirty="0" smtClean="0"/>
              <a:t>Signal Delay</a:t>
            </a:r>
          </a:p>
          <a:p>
            <a:pPr>
              <a:lnSpc>
                <a:spcPct val="85000"/>
              </a:lnSpc>
              <a:spcBef>
                <a:spcPct val="10000"/>
              </a:spcBef>
            </a:pPr>
            <a:r>
              <a:rPr lang="en-US" sz="2800" kern="0" dirty="0" smtClean="0"/>
              <a:t>Amplitude Equalization</a:t>
            </a:r>
          </a:p>
          <a:p>
            <a:pPr>
              <a:lnSpc>
                <a:spcPct val="85000"/>
              </a:lnSpc>
              <a:spcBef>
                <a:spcPct val="10000"/>
              </a:spcBef>
            </a:pPr>
            <a:r>
              <a:rPr lang="en-US" sz="2800" kern="0" dirty="0" smtClean="0"/>
              <a:t>Commercial Signal Processors</a:t>
            </a:r>
            <a:endParaRPr lang="en-US" sz="2800" kern="0" dirty="0"/>
          </a:p>
        </p:txBody>
      </p:sp>
    </p:spTree>
    <p:extLst>
      <p:ext uri="{BB962C8B-B14F-4D97-AF65-F5344CB8AC3E}">
        <p14:creationId xmlns:p14="http://schemas.microsoft.com/office/powerpoint/2010/main" val="99200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a:t>
            </a:r>
            <a:endParaRPr lang="en-US" altLang="en-US" dirty="0" smtClean="0">
              <a:solidFill>
                <a:schemeClr val="hlink"/>
              </a:solidFill>
            </a:endParaRPr>
          </a:p>
        </p:txBody>
      </p:sp>
      <p:sp>
        <p:nvSpPr>
          <p:cNvPr id="204803" name="Rectangle 3"/>
          <p:cNvSpPr>
            <a:spLocks noGrp="1" noChangeArrowheads="1"/>
          </p:cNvSpPr>
          <p:nvPr>
            <p:ph type="body" idx="1"/>
          </p:nvPr>
        </p:nvSpPr>
        <p:spPr>
          <a:xfrm>
            <a:off x="712695" y="1326777"/>
            <a:ext cx="10233211" cy="5413375"/>
          </a:xfrm>
        </p:spPr>
        <p:txBody>
          <a:bodyPr/>
          <a:lstStyle/>
          <a:p>
            <a:pPr eaLnBrk="1" hangingPunct="1">
              <a:lnSpc>
                <a:spcPct val="90000"/>
              </a:lnSpc>
            </a:pPr>
            <a:r>
              <a:rPr lang="en-US" altLang="en-US" sz="2800" dirty="0"/>
              <a:t>A delta-sigma modulator consists of three parts: </a:t>
            </a:r>
          </a:p>
          <a:p>
            <a:pPr lvl="1" eaLnBrk="1" hangingPunct="1">
              <a:lnSpc>
                <a:spcPct val="90000"/>
              </a:lnSpc>
            </a:pPr>
            <a:r>
              <a:rPr lang="en-US" altLang="en-US" dirty="0" smtClean="0"/>
              <a:t>an </a:t>
            </a:r>
            <a:r>
              <a:rPr lang="en-US" altLang="en-US" dirty="0" smtClean="0">
                <a:solidFill>
                  <a:srgbClr val="FF0000"/>
                </a:solidFill>
              </a:rPr>
              <a:t>analog modulator</a:t>
            </a:r>
            <a:r>
              <a:rPr lang="en-US" altLang="en-US" dirty="0" smtClean="0"/>
              <a:t> (the integral of the analog signal is encoded rather than the change in the analog signal, as is the case for traditional delta modulation)</a:t>
            </a:r>
          </a:p>
          <a:p>
            <a:pPr lvl="1" eaLnBrk="1" hangingPunct="1">
              <a:lnSpc>
                <a:spcPct val="90000"/>
              </a:lnSpc>
            </a:pPr>
            <a:r>
              <a:rPr lang="en-US" altLang="en-US" dirty="0" smtClean="0"/>
              <a:t>a </a:t>
            </a:r>
            <a:r>
              <a:rPr lang="en-US" altLang="en-US" dirty="0" smtClean="0">
                <a:solidFill>
                  <a:srgbClr val="FF0000"/>
                </a:solidFill>
              </a:rPr>
              <a:t>digital filter</a:t>
            </a:r>
            <a:r>
              <a:rPr lang="en-US" altLang="en-US" dirty="0" smtClean="0"/>
              <a:t> (suppresses aliasing and quantization noise)</a:t>
            </a:r>
          </a:p>
          <a:p>
            <a:pPr lvl="1" eaLnBrk="1" hangingPunct="1">
              <a:lnSpc>
                <a:spcPct val="90000"/>
              </a:lnSpc>
            </a:pPr>
            <a:r>
              <a:rPr lang="en-US" altLang="en-US" dirty="0" smtClean="0">
                <a:solidFill>
                  <a:srgbClr val="FF0000"/>
                </a:solidFill>
              </a:rPr>
              <a:t>decimation circuit</a:t>
            </a:r>
            <a:r>
              <a:rPr lang="en-US" altLang="en-US" dirty="0" smtClean="0"/>
              <a:t> (generates the correct output word length of 16-, 20-, or 24-bits, </a:t>
            </a:r>
            <a:r>
              <a:rPr lang="en-US" altLang="en-US" dirty="0" smtClean="0"/>
              <a:t>and </a:t>
            </a:r>
            <a:r>
              <a:rPr lang="en-US" altLang="en-US" dirty="0" smtClean="0"/>
              <a:t>restores the desired output sample frequency)</a:t>
            </a:r>
          </a:p>
        </p:txBody>
      </p:sp>
    </p:spTree>
    <p:extLst>
      <p:ext uri="{BB962C8B-B14F-4D97-AF65-F5344CB8AC3E}">
        <p14:creationId xmlns:p14="http://schemas.microsoft.com/office/powerpoint/2010/main" val="2004009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5800" y="473075"/>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 </a:t>
            </a:r>
            <a:r>
              <a:rPr lang="en-US" altLang="en-US" sz="4000" dirty="0">
                <a:solidFill>
                  <a:schemeClr val="hlink"/>
                </a:solidFill>
              </a:rPr>
              <a:t>Block Diagram</a:t>
            </a:r>
            <a:endParaRPr lang="en-US" altLang="en-US" dirty="0" smtClean="0">
              <a:solidFill>
                <a:schemeClr val="hlink"/>
              </a:solidFill>
            </a:endParaRP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l="5354" t="49197" r="32893" b="23611"/>
          <a:stretch>
            <a:fillRect/>
          </a:stretch>
        </p:blipFill>
        <p:spPr bwMode="auto">
          <a:xfrm>
            <a:off x="1145270" y="1739153"/>
            <a:ext cx="9702774" cy="320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7"/>
          <p:cNvSpPr txBox="1">
            <a:spLocks noChangeArrowheads="1"/>
          </p:cNvSpPr>
          <p:nvPr/>
        </p:nvSpPr>
        <p:spPr bwMode="auto">
          <a:xfrm>
            <a:off x="2323182" y="5346887"/>
            <a:ext cx="7346950" cy="915988"/>
          </a:xfrm>
          <a:prstGeom prst="rect">
            <a:avLst/>
          </a:prstGeom>
          <a:solidFill>
            <a:srgbClr val="FBFB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b="1" dirty="0">
                <a:solidFill>
                  <a:srgbClr val="000000"/>
                </a:solidFill>
              </a:rPr>
              <a:t>The “negative feedback” successively influences every other quantization measurement and its error, which has the effect of averaging out the quantization error. </a:t>
            </a:r>
          </a:p>
        </p:txBody>
      </p:sp>
    </p:spTree>
    <p:extLst>
      <p:ext uri="{BB962C8B-B14F-4D97-AF65-F5344CB8AC3E}">
        <p14:creationId xmlns:p14="http://schemas.microsoft.com/office/powerpoint/2010/main" val="3059083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6" descr="DeltaSigmaSinus"/>
          <p:cNvPicPr>
            <a:picLocks noChangeAspect="1" noChangeArrowheads="1"/>
          </p:cNvPicPr>
          <p:nvPr/>
        </p:nvPicPr>
        <p:blipFill>
          <a:blip r:embed="rId2">
            <a:extLst>
              <a:ext uri="{28A0092B-C50C-407E-A947-70E740481C1C}">
                <a14:useLocalDpi xmlns:a14="http://schemas.microsoft.com/office/drawing/2010/main" val="0"/>
              </a:ext>
            </a:extLst>
          </a:blip>
          <a:srcRect l="2010" t="694" r="591" b="1183"/>
          <a:stretch>
            <a:fillRect/>
          </a:stretch>
        </p:blipFill>
        <p:spPr bwMode="auto">
          <a:xfrm>
            <a:off x="1004048" y="276320"/>
            <a:ext cx="7312025"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p:cNvPicPr>
            <a:picLocks noChangeAspect="1" noChangeArrowheads="1"/>
          </p:cNvPicPr>
          <p:nvPr/>
        </p:nvPicPr>
        <p:blipFill>
          <a:blip r:embed="rId3">
            <a:extLst>
              <a:ext uri="{28A0092B-C50C-407E-A947-70E740481C1C}">
                <a14:useLocalDpi xmlns:a14="http://schemas.microsoft.com/office/drawing/2010/main" val="0"/>
              </a:ext>
            </a:extLst>
          </a:blip>
          <a:srcRect l="31944" t="23518" r="43251" b="25293"/>
          <a:stretch>
            <a:fillRect/>
          </a:stretch>
        </p:blipFill>
        <p:spPr bwMode="auto">
          <a:xfrm>
            <a:off x="8547662" y="475130"/>
            <a:ext cx="2478927" cy="615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5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a:t>
            </a:r>
            <a:endParaRPr lang="en-US" altLang="en-US" dirty="0" smtClean="0">
              <a:solidFill>
                <a:schemeClr val="hlink"/>
              </a:solidFill>
            </a:endParaRPr>
          </a:p>
        </p:txBody>
      </p:sp>
      <p:sp>
        <p:nvSpPr>
          <p:cNvPr id="202755" name="Rectangle 3"/>
          <p:cNvSpPr>
            <a:spLocks noGrp="1" noChangeArrowheads="1"/>
          </p:cNvSpPr>
          <p:nvPr>
            <p:ph type="body" idx="1"/>
          </p:nvPr>
        </p:nvSpPr>
        <p:spPr>
          <a:xfrm>
            <a:off x="1032434" y="1411288"/>
            <a:ext cx="9967259" cy="4803775"/>
          </a:xfrm>
        </p:spPr>
        <p:txBody>
          <a:bodyPr/>
          <a:lstStyle/>
          <a:p>
            <a:pPr eaLnBrk="1" hangingPunct="1">
              <a:lnSpc>
                <a:spcPct val="90000"/>
              </a:lnSpc>
            </a:pPr>
            <a:r>
              <a:rPr lang="en-US" altLang="en-US" sz="2800" dirty="0"/>
              <a:t>Use of extreme oversampling pushes the quantizing noise and aliasing artifacts well beyond audible range, where it is easily dealt with by digital filters</a:t>
            </a:r>
          </a:p>
          <a:p>
            <a:pPr eaLnBrk="1" hangingPunct="1">
              <a:lnSpc>
                <a:spcPct val="90000"/>
              </a:lnSpc>
            </a:pPr>
            <a:r>
              <a:rPr lang="en-US" altLang="en-US" sz="2800" dirty="0"/>
              <a:t>With oversampling, the quantization noise power is spread over a band that is as many times larger (e.g., for 64X oversampling, the noise power is spread over a band that is 64 times larger, reducing its power density in the audio band proportionally)</a:t>
            </a:r>
          </a:p>
        </p:txBody>
      </p:sp>
    </p:spTree>
    <p:extLst>
      <p:ext uri="{BB962C8B-B14F-4D97-AF65-F5344CB8AC3E}">
        <p14:creationId xmlns:p14="http://schemas.microsoft.com/office/powerpoint/2010/main" val="3673297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97859" y="152400"/>
            <a:ext cx="10892117" cy="1143000"/>
          </a:xfrm>
        </p:spPr>
        <p:txBody>
          <a:bodyPr/>
          <a:lstStyle/>
          <a:p>
            <a:pPr eaLnBrk="1" hangingPunct="1"/>
            <a:r>
              <a:rPr lang="en-US" altLang="en-US" sz="3600" dirty="0">
                <a:solidFill>
                  <a:schemeClr val="hlink"/>
                </a:solidFill>
              </a:rPr>
              <a:t>Delta-Sigma </a:t>
            </a:r>
            <a:r>
              <a:rPr lang="en-US" altLang="en-US" sz="3600" dirty="0" smtClean="0">
                <a:solidFill>
                  <a:schemeClr val="hlink"/>
                </a:solidFill>
              </a:rPr>
              <a:t>ADC </a:t>
            </a:r>
            <a:r>
              <a:rPr lang="en-US" altLang="en-US" sz="3600" dirty="0">
                <a:solidFill>
                  <a:schemeClr val="hlink"/>
                </a:solidFill>
              </a:rPr>
              <a:t>Oversampling and Noise Shaping</a:t>
            </a:r>
          </a:p>
        </p:txBody>
      </p:sp>
      <p:pic>
        <p:nvPicPr>
          <p:cNvPr id="27651" name="Picture 4" descr="n137fig7"/>
          <p:cNvPicPr>
            <a:picLocks noChangeAspect="1" noChangeArrowheads="1"/>
          </p:cNvPicPr>
          <p:nvPr/>
        </p:nvPicPr>
        <p:blipFill>
          <a:blip r:embed="rId2">
            <a:extLst>
              <a:ext uri="{28A0092B-C50C-407E-A947-70E740481C1C}">
                <a14:useLocalDpi xmlns:a14="http://schemas.microsoft.com/office/drawing/2010/main" val="0"/>
              </a:ext>
            </a:extLst>
          </a:blip>
          <a:srcRect b="58557"/>
          <a:stretch>
            <a:fillRect/>
          </a:stretch>
        </p:blipFill>
        <p:spPr bwMode="auto">
          <a:xfrm>
            <a:off x="797859" y="1382713"/>
            <a:ext cx="3056965" cy="53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n137fig7"/>
          <p:cNvPicPr>
            <a:picLocks noChangeAspect="1" noChangeArrowheads="1"/>
          </p:cNvPicPr>
          <p:nvPr/>
        </p:nvPicPr>
        <p:blipFill>
          <a:blip r:embed="rId2">
            <a:extLst>
              <a:ext uri="{28A0092B-C50C-407E-A947-70E740481C1C}">
                <a14:useLocalDpi xmlns:a14="http://schemas.microsoft.com/office/drawing/2010/main" val="0"/>
              </a:ext>
            </a:extLst>
          </a:blip>
          <a:srcRect t="41219" b="36595"/>
          <a:stretch>
            <a:fillRect/>
          </a:stretch>
        </p:blipFill>
        <p:spPr bwMode="auto">
          <a:xfrm>
            <a:off x="4347882" y="2495756"/>
            <a:ext cx="3290047" cy="30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n137fig7"/>
          <p:cNvPicPr>
            <a:picLocks noChangeAspect="1" noChangeArrowheads="1"/>
          </p:cNvPicPr>
          <p:nvPr/>
        </p:nvPicPr>
        <p:blipFill>
          <a:blip r:embed="rId2">
            <a:extLst>
              <a:ext uri="{28A0092B-C50C-407E-A947-70E740481C1C}">
                <a14:useLocalDpi xmlns:a14="http://schemas.microsoft.com/office/drawing/2010/main" val="0"/>
              </a:ext>
            </a:extLst>
          </a:blip>
          <a:srcRect t="62111"/>
          <a:stretch>
            <a:fillRect/>
          </a:stretch>
        </p:blipFill>
        <p:spPr bwMode="auto">
          <a:xfrm>
            <a:off x="7971585" y="1229791"/>
            <a:ext cx="3297050" cy="52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301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52400"/>
            <a:ext cx="8229600" cy="1143000"/>
          </a:xfrm>
        </p:spPr>
        <p:txBody>
          <a:bodyPr/>
          <a:lstStyle/>
          <a:p>
            <a:pPr eaLnBrk="1" hangingPunct="1"/>
            <a:r>
              <a:rPr lang="en-US" altLang="en-US" sz="3600" dirty="0">
                <a:solidFill>
                  <a:schemeClr val="hlink"/>
                </a:solidFill>
              </a:rPr>
              <a:t>Delta-Sigma </a:t>
            </a:r>
            <a:r>
              <a:rPr lang="en-US" altLang="en-US" sz="3600" dirty="0" smtClean="0">
                <a:solidFill>
                  <a:schemeClr val="hlink"/>
                </a:solidFill>
              </a:rPr>
              <a:t>ADC </a:t>
            </a:r>
            <a:r>
              <a:rPr lang="en-US" altLang="en-US" sz="3600" dirty="0">
                <a:solidFill>
                  <a:schemeClr val="hlink"/>
                </a:solidFill>
              </a:rPr>
              <a:t>Noise Shaping Order</a:t>
            </a:r>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l="16081" t="34723" r="27048" b="15277"/>
          <a:stretch>
            <a:fillRect/>
          </a:stretch>
        </p:blipFill>
        <p:spPr bwMode="auto">
          <a:xfrm>
            <a:off x="2527301" y="1154113"/>
            <a:ext cx="7008813"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7"/>
          <p:cNvSpPr txBox="1">
            <a:spLocks noChangeArrowheads="1"/>
          </p:cNvSpPr>
          <p:nvPr/>
        </p:nvSpPr>
        <p:spPr bwMode="auto">
          <a:xfrm>
            <a:off x="2452689" y="5894388"/>
            <a:ext cx="7432675" cy="641350"/>
          </a:xfrm>
          <a:prstGeom prst="rect">
            <a:avLst/>
          </a:prstGeom>
          <a:solidFill>
            <a:srgbClr val="84CA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b="1">
                <a:solidFill>
                  <a:srgbClr val="000000"/>
                </a:solidFill>
              </a:rPr>
              <a:t>Higher order delta-sigma modulators (based on number of stages) push the conversion noise out of the audible band.</a:t>
            </a:r>
          </a:p>
        </p:txBody>
      </p:sp>
    </p:spTree>
    <p:extLst>
      <p:ext uri="{BB962C8B-B14F-4D97-AF65-F5344CB8AC3E}">
        <p14:creationId xmlns:p14="http://schemas.microsoft.com/office/powerpoint/2010/main" val="733137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369888"/>
            <a:ext cx="9144000" cy="1143000"/>
          </a:xfrm>
        </p:spPr>
        <p:txBody>
          <a:bodyPr/>
          <a:lstStyle/>
          <a:p>
            <a:pPr eaLnBrk="1" hangingPunct="1"/>
            <a:r>
              <a:rPr lang="en-US" altLang="en-US" sz="3600" dirty="0">
                <a:solidFill>
                  <a:schemeClr val="hlink"/>
                </a:solidFill>
              </a:rPr>
              <a:t>Comparison Between Conventional (PCM) and Delta-Sigma </a:t>
            </a:r>
            <a:r>
              <a:rPr lang="en-US" altLang="en-US" sz="3600" dirty="0" smtClean="0">
                <a:solidFill>
                  <a:schemeClr val="hlink"/>
                </a:solidFill>
              </a:rPr>
              <a:t>ADC </a:t>
            </a:r>
            <a:r>
              <a:rPr lang="en-US" altLang="en-US" sz="3600" dirty="0">
                <a:solidFill>
                  <a:schemeClr val="hlink"/>
                </a:solidFill>
              </a:rPr>
              <a:t>Converter Spectra</a:t>
            </a:r>
          </a:p>
        </p:txBody>
      </p:sp>
      <p:pic>
        <p:nvPicPr>
          <p:cNvPr id="29699" name="Picture 6" descr="DeltaSigmaAliasFilter"/>
          <p:cNvPicPr>
            <a:picLocks noChangeAspect="1" noChangeArrowheads="1"/>
          </p:cNvPicPr>
          <p:nvPr/>
        </p:nvPicPr>
        <p:blipFill>
          <a:blip r:embed="rId2">
            <a:extLst>
              <a:ext uri="{28A0092B-C50C-407E-A947-70E740481C1C}">
                <a14:useLocalDpi xmlns:a14="http://schemas.microsoft.com/office/drawing/2010/main" val="0"/>
              </a:ext>
            </a:extLst>
          </a:blip>
          <a:srcRect l="1433" t="1456" r="2274" b="2481"/>
          <a:stretch>
            <a:fillRect/>
          </a:stretch>
        </p:blipFill>
        <p:spPr bwMode="auto">
          <a:xfrm>
            <a:off x="1842808" y="1748492"/>
            <a:ext cx="82788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06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a:t>
            </a:r>
            <a:endParaRPr lang="en-US" altLang="en-US" dirty="0" smtClean="0">
              <a:solidFill>
                <a:schemeClr val="hlink"/>
              </a:solidFill>
            </a:endParaRPr>
          </a:p>
        </p:txBody>
      </p:sp>
      <p:sp>
        <p:nvSpPr>
          <p:cNvPr id="203779" name="Rectangle 3"/>
          <p:cNvSpPr>
            <a:spLocks noGrp="1" noChangeArrowheads="1"/>
          </p:cNvSpPr>
          <p:nvPr>
            <p:ph type="body" idx="1"/>
          </p:nvPr>
        </p:nvSpPr>
        <p:spPr>
          <a:xfrm>
            <a:off x="868362" y="1480483"/>
            <a:ext cx="10185119" cy="4592638"/>
          </a:xfrm>
        </p:spPr>
        <p:txBody>
          <a:bodyPr/>
          <a:lstStyle/>
          <a:p>
            <a:pPr eaLnBrk="1" hangingPunct="1">
              <a:lnSpc>
                <a:spcPct val="90000"/>
              </a:lnSpc>
            </a:pPr>
            <a:r>
              <a:rPr lang="en-US" altLang="en-US" sz="2800" dirty="0"/>
              <a:t>Noise shaping helps reduce in-band noise even more, by contouring the noise so that it is reduced in the audible regions and increased in the inaudible regions</a:t>
            </a:r>
          </a:p>
          <a:p>
            <a:pPr eaLnBrk="1" hangingPunct="1">
              <a:lnSpc>
                <a:spcPct val="90000"/>
              </a:lnSpc>
            </a:pPr>
            <a:r>
              <a:rPr lang="en-US" altLang="en-US" sz="2800" dirty="0"/>
              <a:t>The net result is much greater resolution and dynamic range, with increased S/N and far less distortion compared to successive approximation techniques </a:t>
            </a:r>
            <a:r>
              <a:rPr lang="en-US" altLang="en-US" sz="2800" dirty="0">
                <a:sym typeface="Symbol" panose="05050102010706020507" pitchFamily="18" charset="2"/>
              </a:rPr>
              <a:t></a:t>
            </a:r>
            <a:r>
              <a:rPr lang="en-US" altLang="en-US" sz="2800" dirty="0"/>
              <a:t> all at lower costs</a:t>
            </a:r>
          </a:p>
        </p:txBody>
      </p:sp>
    </p:spTree>
    <p:extLst>
      <p:ext uri="{BB962C8B-B14F-4D97-AF65-F5344CB8AC3E}">
        <p14:creationId xmlns:p14="http://schemas.microsoft.com/office/powerpoint/2010/main" val="926922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ADC</a:t>
            </a:r>
            <a:endParaRPr lang="en-US" altLang="en-US" dirty="0" smtClean="0">
              <a:solidFill>
                <a:schemeClr val="hlink"/>
              </a:solidFill>
            </a:endParaRPr>
          </a:p>
        </p:txBody>
      </p:sp>
      <p:sp>
        <p:nvSpPr>
          <p:cNvPr id="214019" name="Rectangle 3"/>
          <p:cNvSpPr>
            <a:spLocks noGrp="1" noChangeArrowheads="1"/>
          </p:cNvSpPr>
          <p:nvPr>
            <p:ph type="body" idx="1"/>
          </p:nvPr>
        </p:nvSpPr>
        <p:spPr>
          <a:xfrm>
            <a:off x="663387" y="1444626"/>
            <a:ext cx="10013577" cy="5413375"/>
          </a:xfrm>
        </p:spPr>
        <p:txBody>
          <a:bodyPr/>
          <a:lstStyle/>
          <a:p>
            <a:pPr eaLnBrk="1" hangingPunct="1">
              <a:lnSpc>
                <a:spcPct val="90000"/>
              </a:lnSpc>
            </a:pPr>
            <a:r>
              <a:rPr lang="en-US" altLang="en-US" sz="2800" dirty="0"/>
              <a:t>High quality </a:t>
            </a:r>
            <a:r>
              <a:rPr lang="en-US" altLang="en-US" sz="2800" dirty="0" smtClean="0"/>
              <a:t>ADC </a:t>
            </a:r>
            <a:r>
              <a:rPr lang="en-US" altLang="en-US" sz="2800" dirty="0"/>
              <a:t>converters for audio applications provide 24 output bits (they use 5</a:t>
            </a:r>
            <a:r>
              <a:rPr lang="en-US" altLang="en-US" sz="2800" baseline="30000" dirty="0"/>
              <a:t>th</a:t>
            </a:r>
            <a:r>
              <a:rPr lang="en-US" altLang="en-US" sz="2800" dirty="0"/>
              <a:t> order modulators so that the conversion noise could be theoretically at -160 dB)</a:t>
            </a:r>
          </a:p>
          <a:p>
            <a:pPr eaLnBrk="1" hangingPunct="1">
              <a:lnSpc>
                <a:spcPct val="90000"/>
              </a:lnSpc>
            </a:pPr>
            <a:r>
              <a:rPr lang="en-US" altLang="en-US" sz="2800" dirty="0"/>
              <a:t>The quantization noise of a 24 bit converter could become better than -147 dB</a:t>
            </a:r>
          </a:p>
          <a:p>
            <a:pPr eaLnBrk="1" hangingPunct="1">
              <a:lnSpc>
                <a:spcPct val="90000"/>
              </a:lnSpc>
            </a:pPr>
            <a:r>
              <a:rPr lang="en-US" altLang="en-US" sz="2800" dirty="0"/>
              <a:t>Practical (good) </a:t>
            </a:r>
            <a:r>
              <a:rPr lang="en-US" altLang="en-US" sz="2800" dirty="0" smtClean="0"/>
              <a:t>ADC </a:t>
            </a:r>
            <a:r>
              <a:rPr lang="en-US" altLang="en-US" sz="2800" dirty="0"/>
              <a:t>converters achieve "just" 120 dB SQNR (19.6 effective bits) due to the non-ideal operation of the modulator</a:t>
            </a:r>
            <a:r>
              <a:rPr lang="en-US" altLang="en-US" dirty="0" smtClean="0"/>
              <a:t> </a:t>
            </a:r>
          </a:p>
        </p:txBody>
      </p:sp>
    </p:spTree>
    <p:extLst>
      <p:ext uri="{BB962C8B-B14F-4D97-AF65-F5344CB8AC3E}">
        <p14:creationId xmlns:p14="http://schemas.microsoft.com/office/powerpoint/2010/main" val="112847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Digital-to-Analog </a:t>
            </a:r>
            <a:r>
              <a:rPr lang="en-US" altLang="en-US" sz="4000" dirty="0" smtClean="0">
                <a:solidFill>
                  <a:schemeClr val="hlink"/>
                </a:solidFill>
              </a:rPr>
              <a:t>(DAC) </a:t>
            </a:r>
            <a:r>
              <a:rPr lang="en-US" altLang="en-US" sz="4000" dirty="0">
                <a:solidFill>
                  <a:schemeClr val="hlink"/>
                </a:solidFill>
              </a:rPr>
              <a:t>Conversion</a:t>
            </a:r>
            <a:endParaRPr lang="en-US" altLang="en-US" dirty="0" smtClean="0">
              <a:solidFill>
                <a:schemeClr val="hlink"/>
              </a:solidFill>
            </a:endParaRPr>
          </a:p>
        </p:txBody>
      </p:sp>
      <p:sp>
        <p:nvSpPr>
          <p:cNvPr id="207875" name="Rectangle 3"/>
          <p:cNvSpPr>
            <a:spLocks noGrp="1" noChangeArrowheads="1"/>
          </p:cNvSpPr>
          <p:nvPr>
            <p:ph type="body" idx="1"/>
          </p:nvPr>
        </p:nvSpPr>
        <p:spPr>
          <a:xfrm>
            <a:off x="1062318" y="1335742"/>
            <a:ext cx="9793941" cy="5413375"/>
          </a:xfrm>
        </p:spPr>
        <p:txBody>
          <a:bodyPr/>
          <a:lstStyle/>
          <a:p>
            <a:pPr eaLnBrk="1" hangingPunct="1">
              <a:lnSpc>
                <a:spcPct val="90000"/>
              </a:lnSpc>
            </a:pPr>
            <a:r>
              <a:rPr lang="en-US" altLang="en-US" sz="2800" dirty="0" smtClean="0"/>
              <a:t>DAC </a:t>
            </a:r>
            <a:r>
              <a:rPr lang="en-US" altLang="en-US" sz="2800" dirty="0"/>
              <a:t>converters are used to reconstruct analog (output) signals from digital (input) samples</a:t>
            </a:r>
          </a:p>
          <a:p>
            <a:pPr eaLnBrk="1" hangingPunct="1">
              <a:lnSpc>
                <a:spcPct val="90000"/>
              </a:lnSpc>
            </a:pPr>
            <a:r>
              <a:rPr lang="en-US" altLang="en-US" sz="2800" dirty="0"/>
              <a:t>For PCM signal reconstruction, an </a:t>
            </a:r>
            <a:r>
              <a:rPr lang="en-US" altLang="en-US" sz="2800" dirty="0">
                <a:solidFill>
                  <a:srgbClr val="FF0000"/>
                </a:solidFill>
              </a:rPr>
              <a:t>anti-image</a:t>
            </a:r>
            <a:r>
              <a:rPr lang="en-US" altLang="en-US" sz="2800" dirty="0"/>
              <a:t> low-pass output filter is needed to remove replicas of the reconstructed signal appearing at </a:t>
            </a:r>
            <a:r>
              <a:rPr lang="en-US" altLang="en-US" sz="2800" dirty="0">
                <a:solidFill>
                  <a:srgbClr val="FF0000"/>
                </a:solidFill>
              </a:rPr>
              <a:t>integer multiples of Fs</a:t>
            </a:r>
          </a:p>
          <a:p>
            <a:pPr eaLnBrk="1" hangingPunct="1">
              <a:lnSpc>
                <a:spcPct val="90000"/>
              </a:lnSpc>
            </a:pPr>
            <a:r>
              <a:rPr lang="en-US" altLang="en-US" sz="2800" dirty="0"/>
              <a:t>Common types of </a:t>
            </a:r>
            <a:r>
              <a:rPr lang="en-US" altLang="en-US" sz="2800" dirty="0" smtClean="0"/>
              <a:t>DAC </a:t>
            </a:r>
            <a:r>
              <a:rPr lang="en-US" altLang="en-US" sz="2800" dirty="0"/>
              <a:t>converters used for audio applications include:</a:t>
            </a:r>
          </a:p>
          <a:p>
            <a:pPr lvl="1" eaLnBrk="1" hangingPunct="1">
              <a:lnSpc>
                <a:spcPct val="90000"/>
              </a:lnSpc>
            </a:pPr>
            <a:r>
              <a:rPr lang="en-US" altLang="en-US" dirty="0" smtClean="0"/>
              <a:t>R-2R ladder (PCM)</a:t>
            </a:r>
          </a:p>
          <a:p>
            <a:pPr lvl="1" eaLnBrk="1" hangingPunct="1">
              <a:lnSpc>
                <a:spcPct val="90000"/>
              </a:lnSpc>
            </a:pPr>
            <a:r>
              <a:rPr lang="en-US" altLang="en-US" dirty="0" smtClean="0"/>
              <a:t>Oversampling (Delta-Sigma)</a:t>
            </a:r>
          </a:p>
          <a:p>
            <a:pPr lvl="1" eaLnBrk="1" hangingPunct="1">
              <a:lnSpc>
                <a:spcPct val="90000"/>
              </a:lnSpc>
            </a:pPr>
            <a:r>
              <a:rPr lang="en-US" altLang="en-US" dirty="0" smtClean="0"/>
              <a:t>PWM (“Class D” power amplifiers)</a:t>
            </a:r>
          </a:p>
        </p:txBody>
      </p:sp>
    </p:spTree>
    <p:extLst>
      <p:ext uri="{BB962C8B-B14F-4D97-AF65-F5344CB8AC3E}">
        <p14:creationId xmlns:p14="http://schemas.microsoft.com/office/powerpoint/2010/main" val="53033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457200"/>
            <a:ext cx="8229600" cy="1143000"/>
          </a:xfrm>
        </p:spPr>
        <p:txBody>
          <a:bodyPr/>
          <a:lstStyle/>
          <a:p>
            <a:pPr eaLnBrk="1" hangingPunct="1"/>
            <a:r>
              <a:rPr lang="en-US" altLang="en-US" sz="4000" dirty="0">
                <a:solidFill>
                  <a:schemeClr val="hlink"/>
                </a:solidFill>
              </a:rPr>
              <a:t>Analog Conversion Basics</a:t>
            </a:r>
            <a:endParaRPr lang="en-US" altLang="en-US" dirty="0" smtClean="0">
              <a:solidFill>
                <a:schemeClr val="hlink"/>
              </a:solidFill>
            </a:endParaRPr>
          </a:p>
        </p:txBody>
      </p:sp>
      <p:sp>
        <p:nvSpPr>
          <p:cNvPr id="156675" name="Rectangle 3"/>
          <p:cNvSpPr>
            <a:spLocks noGrp="1" noChangeArrowheads="1"/>
          </p:cNvSpPr>
          <p:nvPr>
            <p:ph type="body" idx="1"/>
          </p:nvPr>
        </p:nvSpPr>
        <p:spPr>
          <a:xfrm>
            <a:off x="736274" y="1444625"/>
            <a:ext cx="10871852" cy="4776881"/>
          </a:xfrm>
        </p:spPr>
        <p:txBody>
          <a:bodyPr/>
          <a:lstStyle/>
          <a:p>
            <a:pPr eaLnBrk="1" hangingPunct="1">
              <a:lnSpc>
                <a:spcPct val="90000"/>
              </a:lnSpc>
            </a:pPr>
            <a:r>
              <a:rPr lang="en-US" altLang="en-US" dirty="0" smtClean="0"/>
              <a:t>Introduction</a:t>
            </a:r>
          </a:p>
          <a:p>
            <a:pPr lvl="1" eaLnBrk="1" hangingPunct="1">
              <a:lnSpc>
                <a:spcPct val="90000"/>
              </a:lnSpc>
            </a:pPr>
            <a:r>
              <a:rPr lang="en-US" altLang="en-US" dirty="0" smtClean="0"/>
              <a:t>Process of converting continuous time signals into discrete representations is called </a:t>
            </a:r>
            <a:r>
              <a:rPr lang="en-US" altLang="en-US" i="1" dirty="0" smtClean="0"/>
              <a:t>analog-to-digital</a:t>
            </a:r>
            <a:r>
              <a:rPr lang="en-US" altLang="en-US" dirty="0" smtClean="0"/>
              <a:t> conversion</a:t>
            </a:r>
          </a:p>
          <a:p>
            <a:pPr lvl="1" eaLnBrk="1" hangingPunct="1">
              <a:lnSpc>
                <a:spcPct val="90000"/>
              </a:lnSpc>
            </a:pPr>
            <a:r>
              <a:rPr lang="en-US" altLang="en-US" dirty="0" smtClean="0"/>
              <a:t>A-to-D </a:t>
            </a:r>
            <a:r>
              <a:rPr lang="en-US" altLang="en-US" dirty="0" smtClean="0"/>
              <a:t>(ADC) </a:t>
            </a:r>
            <a:r>
              <a:rPr lang="en-US" altLang="en-US" dirty="0" smtClean="0"/>
              <a:t>conversion process involves three distinct steps</a:t>
            </a:r>
          </a:p>
          <a:p>
            <a:pPr lvl="2" eaLnBrk="1" hangingPunct="1">
              <a:lnSpc>
                <a:spcPct val="90000"/>
              </a:lnSpc>
            </a:pPr>
            <a:r>
              <a:rPr lang="en-US" altLang="en-US" sz="2800" i="1" dirty="0"/>
              <a:t>sampling</a:t>
            </a:r>
          </a:p>
          <a:p>
            <a:pPr lvl="2" eaLnBrk="1" hangingPunct="1">
              <a:lnSpc>
                <a:spcPct val="90000"/>
              </a:lnSpc>
            </a:pPr>
            <a:r>
              <a:rPr lang="en-US" altLang="en-US" sz="2800" i="1" dirty="0"/>
              <a:t>quantizing</a:t>
            </a:r>
          </a:p>
          <a:p>
            <a:pPr lvl="2" eaLnBrk="1" hangingPunct="1">
              <a:lnSpc>
                <a:spcPct val="90000"/>
              </a:lnSpc>
            </a:pPr>
            <a:r>
              <a:rPr lang="en-US" altLang="en-US" sz="2800" i="1" dirty="0"/>
              <a:t>encoding</a:t>
            </a:r>
          </a:p>
          <a:p>
            <a:pPr lvl="1" eaLnBrk="1" hangingPunct="1">
              <a:lnSpc>
                <a:spcPct val="90000"/>
              </a:lnSpc>
            </a:pPr>
            <a:r>
              <a:rPr lang="en-US" altLang="en-US" dirty="0" smtClean="0">
                <a:solidFill>
                  <a:srgbClr val="FF0000"/>
                </a:solidFill>
              </a:rPr>
              <a:t>Pulse Code Modulation</a:t>
            </a:r>
            <a:r>
              <a:rPr lang="en-US" altLang="en-US" dirty="0" smtClean="0"/>
              <a:t> (PCM) is a name often used for uniform sampling (periodic samples are uniformly spaced)</a:t>
            </a:r>
          </a:p>
        </p:txBody>
      </p:sp>
    </p:spTree>
    <p:extLst>
      <p:ext uri="{BB962C8B-B14F-4D97-AF65-F5344CB8AC3E}">
        <p14:creationId xmlns:p14="http://schemas.microsoft.com/office/powerpoint/2010/main" val="2984899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70088" y="304800"/>
            <a:ext cx="8229600" cy="896938"/>
          </a:xfrm>
        </p:spPr>
        <p:txBody>
          <a:bodyPr/>
          <a:lstStyle/>
          <a:p>
            <a:pPr eaLnBrk="1" hangingPunct="1"/>
            <a:r>
              <a:rPr lang="en-US" altLang="en-US" sz="4000" dirty="0">
                <a:solidFill>
                  <a:schemeClr val="hlink"/>
                </a:solidFill>
              </a:rPr>
              <a:t>R-2R Ladder </a:t>
            </a:r>
            <a:r>
              <a:rPr lang="en-US" altLang="en-US" sz="4000" dirty="0" smtClean="0">
                <a:solidFill>
                  <a:schemeClr val="hlink"/>
                </a:solidFill>
              </a:rPr>
              <a:t>DAC </a:t>
            </a:r>
            <a:r>
              <a:rPr lang="en-US" altLang="en-US" sz="4000" dirty="0">
                <a:solidFill>
                  <a:schemeClr val="hlink"/>
                </a:solidFill>
              </a:rPr>
              <a:t>(4-bit Example)</a:t>
            </a:r>
            <a:endParaRPr lang="en-US" altLang="en-US" dirty="0" smtClean="0">
              <a:solidFill>
                <a:schemeClr val="hlink"/>
              </a:solidFill>
            </a:endParaRPr>
          </a:p>
        </p:txBody>
      </p:sp>
      <p:pic>
        <p:nvPicPr>
          <p:cNvPr id="33795" name="Picture 6" descr="da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485900"/>
            <a:ext cx="398145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7"/>
          <p:cNvSpPr txBox="1">
            <a:spLocks noChangeArrowheads="1"/>
          </p:cNvSpPr>
          <p:nvPr/>
        </p:nvSpPr>
        <p:spPr bwMode="auto">
          <a:xfrm>
            <a:off x="6197600" y="3643314"/>
            <a:ext cx="4051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9999"/>
                </a:solidFill>
              </a:rPr>
              <a:t>R-2R resistor ladder network produces a binary weighted sum of currents, which is transformed into a proportional voltage by the OP AMP</a:t>
            </a:r>
          </a:p>
        </p:txBody>
      </p:sp>
      <p:sp>
        <p:nvSpPr>
          <p:cNvPr id="33797" name="Rectangle 8"/>
          <p:cNvSpPr>
            <a:spLocks noChangeArrowheads="1"/>
          </p:cNvSpPr>
          <p:nvPr/>
        </p:nvSpPr>
        <p:spPr bwMode="auto">
          <a:xfrm>
            <a:off x="3643313" y="1670050"/>
            <a:ext cx="666750" cy="3513138"/>
          </a:xfrm>
          <a:prstGeom prst="rect">
            <a:avLst/>
          </a:prstGeom>
          <a:solidFill>
            <a:srgbClr val="FBFB5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33798" name="AutoShape 10"/>
          <p:cNvSpPr>
            <a:spLocks/>
          </p:cNvSpPr>
          <p:nvPr/>
        </p:nvSpPr>
        <p:spPr bwMode="auto">
          <a:xfrm>
            <a:off x="7594600" y="1177926"/>
            <a:ext cx="1625600" cy="449263"/>
          </a:xfrm>
          <a:prstGeom prst="borderCallout2">
            <a:avLst>
              <a:gd name="adj1" fmla="val 25440"/>
              <a:gd name="adj2" fmla="val -4690"/>
              <a:gd name="adj3" fmla="val 25440"/>
              <a:gd name="adj4" fmla="val -101856"/>
              <a:gd name="adj5" fmla="val 106009"/>
              <a:gd name="adj6" fmla="val -202833"/>
            </a:avLst>
          </a:prstGeom>
          <a:solidFill>
            <a:srgbClr val="FBFB53"/>
          </a:solidFill>
          <a:ln w="19050">
            <a:solidFill>
              <a:srgbClr val="FF0000"/>
            </a:solidFill>
            <a:miter lim="800000"/>
            <a:headEnd/>
            <a:tailEnd type="triangle" w="med" len="me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000" b="1">
                <a:solidFill>
                  <a:srgbClr val="000000"/>
                </a:solidFill>
              </a:rPr>
              <a:t>data bits</a:t>
            </a:r>
          </a:p>
        </p:txBody>
      </p:sp>
      <p:sp>
        <p:nvSpPr>
          <p:cNvPr id="33799" name="Text Box 11"/>
          <p:cNvSpPr txBox="1">
            <a:spLocks noChangeArrowheads="1"/>
          </p:cNvSpPr>
          <p:nvPr/>
        </p:nvSpPr>
        <p:spPr bwMode="auto">
          <a:xfrm>
            <a:off x="7010401" y="2555876"/>
            <a:ext cx="1973263" cy="396875"/>
          </a:xfrm>
          <a:prstGeom prst="rect">
            <a:avLst/>
          </a:prstGeom>
          <a:solidFill>
            <a:srgbClr val="62EC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0000"/>
                </a:solidFill>
              </a:rPr>
              <a:t>analog output</a:t>
            </a:r>
          </a:p>
        </p:txBody>
      </p:sp>
    </p:spTree>
    <p:extLst>
      <p:ext uri="{BB962C8B-B14F-4D97-AF65-F5344CB8AC3E}">
        <p14:creationId xmlns:p14="http://schemas.microsoft.com/office/powerpoint/2010/main" val="1739705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057400" y="152401"/>
            <a:ext cx="8229600" cy="517525"/>
          </a:xfrm>
        </p:spPr>
        <p:txBody>
          <a:bodyPr/>
          <a:lstStyle/>
          <a:p>
            <a:pPr eaLnBrk="1" hangingPunct="1"/>
            <a:r>
              <a:rPr lang="en-US" altLang="en-US" sz="4000" dirty="0">
                <a:solidFill>
                  <a:schemeClr val="hlink"/>
                </a:solidFill>
              </a:rPr>
              <a:t>PCM </a:t>
            </a:r>
            <a:r>
              <a:rPr lang="en-US" altLang="en-US" sz="4000" dirty="0" smtClean="0">
                <a:solidFill>
                  <a:schemeClr val="hlink"/>
                </a:solidFill>
              </a:rPr>
              <a:t>DAC </a:t>
            </a:r>
            <a:r>
              <a:rPr lang="en-US" altLang="en-US" sz="4000" dirty="0">
                <a:solidFill>
                  <a:schemeClr val="hlink"/>
                </a:solidFill>
              </a:rPr>
              <a:t>Output</a:t>
            </a:r>
            <a:endParaRPr lang="en-US" altLang="en-US" dirty="0" smtClean="0">
              <a:solidFill>
                <a:schemeClr val="hlink"/>
              </a:solidFill>
            </a:endParaRP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l="18896" t="37912" r="23811" b="17470"/>
          <a:stretch>
            <a:fillRect/>
          </a:stretch>
        </p:blipFill>
        <p:spPr bwMode="auto">
          <a:xfrm>
            <a:off x="1965325" y="3352800"/>
            <a:ext cx="5588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l="18440" t="39865" r="24561" b="17470"/>
          <a:stretch>
            <a:fillRect/>
          </a:stretch>
        </p:blipFill>
        <p:spPr bwMode="auto">
          <a:xfrm>
            <a:off x="1922464" y="728664"/>
            <a:ext cx="55594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7"/>
          <p:cNvSpPr txBox="1">
            <a:spLocks noChangeArrowheads="1"/>
          </p:cNvSpPr>
          <p:nvPr/>
        </p:nvSpPr>
        <p:spPr bwMode="auto">
          <a:xfrm>
            <a:off x="7620001" y="1973264"/>
            <a:ext cx="2322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9999"/>
                </a:solidFill>
              </a:rPr>
              <a:t>Ideally sampled signal (PCM)</a:t>
            </a:r>
          </a:p>
        </p:txBody>
      </p:sp>
      <p:sp>
        <p:nvSpPr>
          <p:cNvPr id="34822" name="Text Box 8"/>
          <p:cNvSpPr txBox="1">
            <a:spLocks noChangeArrowheads="1"/>
          </p:cNvSpPr>
          <p:nvPr/>
        </p:nvSpPr>
        <p:spPr bwMode="auto">
          <a:xfrm>
            <a:off x="7554914" y="4259264"/>
            <a:ext cx="28019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dirty="0">
                <a:solidFill>
                  <a:srgbClr val="009999"/>
                </a:solidFill>
              </a:rPr>
              <a:t>“Staircase” output produced by PCM </a:t>
            </a:r>
            <a:r>
              <a:rPr lang="en-US" altLang="en-US" sz="2000" b="1" dirty="0" smtClean="0">
                <a:solidFill>
                  <a:srgbClr val="009999"/>
                </a:solidFill>
              </a:rPr>
              <a:t>DAC </a:t>
            </a:r>
            <a:r>
              <a:rPr lang="en-US" altLang="en-US" sz="2000" b="1" dirty="0">
                <a:solidFill>
                  <a:srgbClr val="009999"/>
                </a:solidFill>
              </a:rPr>
              <a:t>converter (must be low-pass filtered to “smooth out”)</a:t>
            </a:r>
          </a:p>
        </p:txBody>
      </p:sp>
    </p:spTree>
    <p:extLst>
      <p:ext uri="{BB962C8B-B14F-4D97-AF65-F5344CB8AC3E}">
        <p14:creationId xmlns:p14="http://schemas.microsoft.com/office/powerpoint/2010/main" val="172339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Delta-Sigma </a:t>
            </a:r>
            <a:r>
              <a:rPr lang="en-US" altLang="en-US" sz="4000" dirty="0" smtClean="0">
                <a:solidFill>
                  <a:schemeClr val="hlink"/>
                </a:solidFill>
              </a:rPr>
              <a:t>DAC </a:t>
            </a:r>
            <a:r>
              <a:rPr lang="en-US" altLang="en-US" sz="4000" dirty="0">
                <a:solidFill>
                  <a:schemeClr val="hlink"/>
                </a:solidFill>
              </a:rPr>
              <a:t>Converters</a:t>
            </a:r>
            <a:endParaRPr lang="en-US" altLang="en-US" dirty="0" smtClean="0">
              <a:solidFill>
                <a:schemeClr val="hlink"/>
              </a:solidFill>
            </a:endParaRPr>
          </a:p>
        </p:txBody>
      </p:sp>
      <p:sp>
        <p:nvSpPr>
          <p:cNvPr id="217091" name="Rectangle 3"/>
          <p:cNvSpPr>
            <a:spLocks noGrp="1" noChangeArrowheads="1"/>
          </p:cNvSpPr>
          <p:nvPr>
            <p:ph type="body" idx="1"/>
          </p:nvPr>
        </p:nvSpPr>
        <p:spPr>
          <a:xfrm>
            <a:off x="992841" y="1411289"/>
            <a:ext cx="10358717" cy="4604030"/>
          </a:xfrm>
        </p:spPr>
        <p:txBody>
          <a:bodyPr/>
          <a:lstStyle/>
          <a:p>
            <a:pPr eaLnBrk="1" hangingPunct="1">
              <a:lnSpc>
                <a:spcPct val="90000"/>
              </a:lnSpc>
            </a:pPr>
            <a:r>
              <a:rPr lang="en-US" altLang="en-US" sz="2800" dirty="0"/>
              <a:t>The process of decoding a pulse-density modulated (PDM) signal into an analog one is amazingly simple: pass the signal through a </a:t>
            </a:r>
            <a:r>
              <a:rPr lang="en-US" altLang="en-US" sz="2800" dirty="0">
                <a:solidFill>
                  <a:srgbClr val="FF0000"/>
                </a:solidFill>
              </a:rPr>
              <a:t>low-pass filter</a:t>
            </a:r>
            <a:r>
              <a:rPr lang="en-US" altLang="en-US" sz="2800" dirty="0"/>
              <a:t> (this works because the function of a low-pass filter is essentially to average the signal)</a:t>
            </a:r>
          </a:p>
          <a:p>
            <a:pPr eaLnBrk="1" hangingPunct="1">
              <a:lnSpc>
                <a:spcPct val="90000"/>
              </a:lnSpc>
            </a:pPr>
            <a:r>
              <a:rPr lang="en-US" altLang="en-US" sz="2800" dirty="0"/>
              <a:t>The density of pulses is measured by the average amplitude of those pulses over time, thus a low pass filter is the only step required in the decoding process</a:t>
            </a:r>
          </a:p>
        </p:txBody>
      </p:sp>
    </p:spTree>
    <p:extLst>
      <p:ext uri="{BB962C8B-B14F-4D97-AF65-F5344CB8AC3E}">
        <p14:creationId xmlns:p14="http://schemas.microsoft.com/office/powerpoint/2010/main" val="2955372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57400" y="268288"/>
            <a:ext cx="8229600" cy="1143000"/>
          </a:xfrm>
        </p:spPr>
        <p:txBody>
          <a:bodyPr/>
          <a:lstStyle/>
          <a:p>
            <a:pPr eaLnBrk="1" hangingPunct="1"/>
            <a:r>
              <a:rPr lang="en-US" altLang="en-US" sz="4000" dirty="0">
                <a:solidFill>
                  <a:schemeClr val="hlink"/>
                </a:solidFill>
              </a:rPr>
              <a:t>PWM </a:t>
            </a:r>
            <a:r>
              <a:rPr lang="en-US" altLang="en-US" sz="4000" dirty="0" smtClean="0">
                <a:solidFill>
                  <a:schemeClr val="hlink"/>
                </a:solidFill>
              </a:rPr>
              <a:t>DAC </a:t>
            </a:r>
            <a:r>
              <a:rPr lang="en-US" altLang="en-US" sz="4000" dirty="0">
                <a:solidFill>
                  <a:schemeClr val="hlink"/>
                </a:solidFill>
              </a:rPr>
              <a:t>Converters</a:t>
            </a:r>
            <a:endParaRPr lang="en-US" altLang="en-US" dirty="0" smtClean="0">
              <a:solidFill>
                <a:schemeClr val="hlink"/>
              </a:solidFill>
            </a:endParaRPr>
          </a:p>
        </p:txBody>
      </p:sp>
      <p:sp>
        <p:nvSpPr>
          <p:cNvPr id="219139" name="Rectangle 3"/>
          <p:cNvSpPr>
            <a:spLocks noGrp="1" noChangeArrowheads="1"/>
          </p:cNvSpPr>
          <p:nvPr>
            <p:ph type="body" idx="1"/>
          </p:nvPr>
        </p:nvSpPr>
        <p:spPr>
          <a:xfrm>
            <a:off x="1028792" y="1411288"/>
            <a:ext cx="9863325" cy="3940175"/>
          </a:xfrm>
        </p:spPr>
        <p:txBody>
          <a:bodyPr/>
          <a:lstStyle/>
          <a:p>
            <a:pPr eaLnBrk="1" hangingPunct="1">
              <a:lnSpc>
                <a:spcPct val="90000"/>
              </a:lnSpc>
            </a:pPr>
            <a:r>
              <a:rPr lang="en-US" altLang="en-US" sz="2800" dirty="0"/>
              <a:t>PWM is just a special form of PDM where all the pulses corresponding to one sample are contiguous in the digital signal</a:t>
            </a:r>
            <a:r>
              <a:rPr lang="en-US" altLang="en-US" dirty="0" smtClean="0"/>
              <a:t> </a:t>
            </a:r>
          </a:p>
          <a:p>
            <a:pPr eaLnBrk="1" hangingPunct="1">
              <a:lnSpc>
                <a:spcPct val="90000"/>
              </a:lnSpc>
            </a:pPr>
            <a:r>
              <a:rPr lang="en-US" altLang="en-US" sz="2800" dirty="0"/>
              <a:t>Like PDM, reconstruction of the analog output signal can be accomplished by low-pass filtering the PWM output</a:t>
            </a:r>
          </a:p>
          <a:p>
            <a:pPr eaLnBrk="1" hangingPunct="1">
              <a:lnSpc>
                <a:spcPct val="90000"/>
              </a:lnSpc>
            </a:pPr>
            <a:r>
              <a:rPr lang="en-US" altLang="en-US" sz="2800" dirty="0"/>
              <a:t>Highly efficient audio power amplifiers (“Class D”) are based on PWM</a:t>
            </a:r>
          </a:p>
        </p:txBody>
      </p:sp>
    </p:spTree>
    <p:extLst>
      <p:ext uri="{BB962C8B-B14F-4D97-AF65-F5344CB8AC3E}">
        <p14:creationId xmlns:p14="http://schemas.microsoft.com/office/powerpoint/2010/main" val="350182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57400" y="268288"/>
            <a:ext cx="8229600" cy="1143000"/>
          </a:xfrm>
        </p:spPr>
        <p:txBody>
          <a:bodyPr/>
          <a:lstStyle/>
          <a:p>
            <a:pPr eaLnBrk="1" hangingPunct="1"/>
            <a:r>
              <a:rPr lang="en-US" altLang="en-US" sz="4000">
                <a:solidFill>
                  <a:schemeClr val="hlink"/>
                </a:solidFill>
              </a:rPr>
              <a:t>PWM Encoding (Delta Modulator) and Signal Reconstruction</a:t>
            </a:r>
            <a:endParaRPr lang="en-US" altLang="en-US" smtClean="0">
              <a:solidFill>
                <a:schemeClr val="hlink"/>
              </a:solidFill>
            </a:endParaRPr>
          </a:p>
        </p:txBody>
      </p:sp>
      <p:pic>
        <p:nvPicPr>
          <p:cNvPr id="378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4" y="1471614"/>
            <a:ext cx="667702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7"/>
          <p:cNvSpPr>
            <a:spLocks noChangeArrowheads="1"/>
          </p:cNvSpPr>
          <p:nvPr/>
        </p:nvSpPr>
        <p:spPr bwMode="auto">
          <a:xfrm>
            <a:off x="2598738" y="1566864"/>
            <a:ext cx="4106862" cy="1481137"/>
          </a:xfrm>
          <a:prstGeom prst="rect">
            <a:avLst/>
          </a:prstGeom>
          <a:solidFill>
            <a:srgbClr val="FBFB53">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37893" name="Line 8"/>
          <p:cNvSpPr>
            <a:spLocks noChangeShapeType="1"/>
          </p:cNvSpPr>
          <p:nvPr/>
        </p:nvSpPr>
        <p:spPr bwMode="auto">
          <a:xfrm>
            <a:off x="2176463" y="2003425"/>
            <a:ext cx="50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37894" name="Text Box 9"/>
          <p:cNvSpPr txBox="1">
            <a:spLocks noChangeArrowheads="1"/>
          </p:cNvSpPr>
          <p:nvPr/>
        </p:nvSpPr>
        <p:spPr bwMode="auto">
          <a:xfrm>
            <a:off x="1752601" y="1828801"/>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b="1">
                <a:solidFill>
                  <a:srgbClr val="000000"/>
                </a:solidFill>
              </a:rPr>
              <a:t>IN</a:t>
            </a:r>
          </a:p>
        </p:txBody>
      </p:sp>
      <p:sp>
        <p:nvSpPr>
          <p:cNvPr id="37895" name="AutoShape 10"/>
          <p:cNvSpPr>
            <a:spLocks/>
          </p:cNvSpPr>
          <p:nvPr/>
        </p:nvSpPr>
        <p:spPr bwMode="auto">
          <a:xfrm>
            <a:off x="7391401" y="1447800"/>
            <a:ext cx="1903413" cy="381000"/>
          </a:xfrm>
          <a:prstGeom prst="borderCallout1">
            <a:avLst>
              <a:gd name="adj1" fmla="val 30000"/>
              <a:gd name="adj2" fmla="val -4005"/>
              <a:gd name="adj3" fmla="val 113750"/>
              <a:gd name="adj4" fmla="val -29106"/>
            </a:avLst>
          </a:prstGeom>
          <a:solidFill>
            <a:schemeClr val="accent1"/>
          </a:solidFill>
          <a:ln w="19050">
            <a:solidFill>
              <a:schemeClr val="tx1"/>
            </a:solidFill>
            <a:miter lim="800000"/>
            <a:headEnd/>
            <a:tailEnd type="triangle" w="med" len="me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PWM Output</a:t>
            </a:r>
          </a:p>
        </p:txBody>
      </p:sp>
    </p:spTree>
    <p:extLst>
      <p:ext uri="{BB962C8B-B14F-4D97-AF65-F5344CB8AC3E}">
        <p14:creationId xmlns:p14="http://schemas.microsoft.com/office/powerpoint/2010/main" val="1792616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DAC </a:t>
            </a:r>
            <a:r>
              <a:rPr lang="en-US" altLang="en-US" sz="4000" dirty="0">
                <a:solidFill>
                  <a:schemeClr val="hlink"/>
                </a:solidFill>
              </a:rPr>
              <a:t>Selection Criteria for Audio Apps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795432" y="1217520"/>
            <a:ext cx="10410450" cy="5413375"/>
          </a:xfrm>
        </p:spPr>
        <p:txBody>
          <a:bodyPr/>
          <a:lstStyle/>
          <a:p>
            <a:pPr eaLnBrk="1" hangingPunct="1">
              <a:lnSpc>
                <a:spcPct val="90000"/>
              </a:lnSpc>
            </a:pPr>
            <a:r>
              <a:rPr lang="en-US" altLang="en-US" sz="2800" dirty="0">
                <a:solidFill>
                  <a:srgbClr val="FF0000"/>
                </a:solidFill>
              </a:rPr>
              <a:t>Resolution</a:t>
            </a:r>
            <a:r>
              <a:rPr lang="en-US" altLang="en-US" sz="2800" dirty="0"/>
              <a:t> (number of bits)</a:t>
            </a:r>
          </a:p>
          <a:p>
            <a:pPr eaLnBrk="1" hangingPunct="1">
              <a:lnSpc>
                <a:spcPct val="90000"/>
              </a:lnSpc>
            </a:pPr>
            <a:r>
              <a:rPr lang="en-US" altLang="en-US" sz="2800" dirty="0">
                <a:solidFill>
                  <a:srgbClr val="FF0000"/>
                </a:solidFill>
              </a:rPr>
              <a:t>Maximum sampling frequency</a:t>
            </a:r>
            <a:r>
              <a:rPr lang="en-US" altLang="en-US" sz="2800" dirty="0"/>
              <a:t> (measurement of the maximum speed at which the </a:t>
            </a:r>
            <a:r>
              <a:rPr lang="en-US" altLang="en-US" sz="2800" dirty="0" smtClean="0"/>
              <a:t>DAC </a:t>
            </a:r>
            <a:r>
              <a:rPr lang="en-US" altLang="en-US" sz="2800" dirty="0"/>
              <a:t>circuitry can operate and still produce the correct output) </a:t>
            </a:r>
          </a:p>
          <a:p>
            <a:pPr eaLnBrk="1" hangingPunct="1">
              <a:lnSpc>
                <a:spcPct val="90000"/>
              </a:lnSpc>
            </a:pPr>
            <a:r>
              <a:rPr lang="en-US" altLang="en-US" sz="2800" dirty="0">
                <a:solidFill>
                  <a:srgbClr val="FF0000"/>
                </a:solidFill>
              </a:rPr>
              <a:t>Monotonicity</a:t>
            </a:r>
            <a:r>
              <a:rPr lang="en-US" altLang="en-US" sz="2800" dirty="0"/>
              <a:t> (the ability of the </a:t>
            </a:r>
            <a:r>
              <a:rPr lang="en-US" altLang="en-US" sz="2800" dirty="0" smtClean="0"/>
              <a:t>DAC </a:t>
            </a:r>
            <a:r>
              <a:rPr lang="en-US" altLang="en-US" sz="2800" dirty="0"/>
              <a:t>analog output to increase with an increase in digital code, or the converse) </a:t>
            </a:r>
          </a:p>
          <a:p>
            <a:pPr eaLnBrk="1" hangingPunct="1">
              <a:lnSpc>
                <a:spcPct val="90000"/>
              </a:lnSpc>
            </a:pPr>
            <a:r>
              <a:rPr lang="en-US" altLang="en-US" sz="2800" dirty="0">
                <a:solidFill>
                  <a:srgbClr val="FF0000"/>
                </a:solidFill>
              </a:rPr>
              <a:t>THD+N</a:t>
            </a:r>
            <a:r>
              <a:rPr lang="en-US" altLang="en-US" sz="2800" dirty="0"/>
              <a:t> (measurement of the distortion and noise introduced to the signal by the </a:t>
            </a:r>
            <a:r>
              <a:rPr lang="en-US" altLang="en-US" sz="2800" dirty="0" smtClean="0"/>
              <a:t>DAC, </a:t>
            </a:r>
            <a:r>
              <a:rPr lang="en-US" altLang="en-US" sz="2800" dirty="0"/>
              <a:t>expressed as a percentage of the total power of unwanted </a:t>
            </a:r>
            <a:r>
              <a:rPr lang="en-US" altLang="en-US" sz="2800" dirty="0">
                <a:solidFill>
                  <a:srgbClr val="FF0000"/>
                </a:solidFill>
              </a:rPr>
              <a:t>harmonic distortion and noise</a:t>
            </a:r>
            <a:r>
              <a:rPr lang="en-US" altLang="en-US" sz="2800" dirty="0"/>
              <a:t> that accompany the desired signal)</a:t>
            </a:r>
          </a:p>
          <a:p>
            <a:pPr eaLnBrk="1" hangingPunct="1">
              <a:lnSpc>
                <a:spcPct val="90000"/>
              </a:lnSpc>
            </a:pPr>
            <a:r>
              <a:rPr lang="en-US" altLang="en-US" sz="2800" dirty="0">
                <a:solidFill>
                  <a:srgbClr val="FF0000"/>
                </a:solidFill>
              </a:rPr>
              <a:t>Dynamic range</a:t>
            </a:r>
            <a:r>
              <a:rPr lang="en-US" altLang="en-US" sz="2800" dirty="0"/>
              <a:t> (measurement of the difference between the largest and smallest signals the </a:t>
            </a:r>
            <a:r>
              <a:rPr lang="en-US" altLang="en-US" sz="2800" dirty="0" smtClean="0"/>
              <a:t>DAC </a:t>
            </a:r>
            <a:r>
              <a:rPr lang="en-US" altLang="en-US" sz="2800" dirty="0"/>
              <a:t>can reproduce, in dB)</a:t>
            </a:r>
          </a:p>
        </p:txBody>
      </p:sp>
    </p:spTree>
    <p:extLst>
      <p:ext uri="{BB962C8B-B14F-4D97-AF65-F5344CB8AC3E}">
        <p14:creationId xmlns:p14="http://schemas.microsoft.com/office/powerpoint/2010/main" val="2296316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57400" y="268288"/>
            <a:ext cx="8229600" cy="1143000"/>
          </a:xfrm>
        </p:spPr>
        <p:txBody>
          <a:bodyPr/>
          <a:lstStyle/>
          <a:p>
            <a:pPr eaLnBrk="1" hangingPunct="1"/>
            <a:r>
              <a:rPr lang="en-US" altLang="en-US" sz="4000">
                <a:solidFill>
                  <a:schemeClr val="hlink"/>
                </a:solidFill>
              </a:rPr>
              <a:t>PCM Input </a:t>
            </a:r>
            <a:r>
              <a:rPr lang="en-US" altLang="en-US" sz="4000">
                <a:solidFill>
                  <a:schemeClr val="hlink"/>
                </a:solidFill>
                <a:sym typeface="Symbol" panose="05050102010706020507" pitchFamily="18" charset="2"/>
              </a:rPr>
              <a:t> PWM Output</a:t>
            </a:r>
            <a:endParaRPr lang="en-US" altLang="en-US" smtClean="0">
              <a:solidFill>
                <a:schemeClr val="hlink"/>
              </a:solidFill>
              <a:sym typeface="Symbol" panose="05050102010706020507" pitchFamily="18" charset="2"/>
            </a:endParaRP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1504950"/>
            <a:ext cx="85010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2700339" y="5630864"/>
            <a:ext cx="7183437" cy="701675"/>
          </a:xfrm>
          <a:prstGeom prst="rect">
            <a:avLst/>
          </a:prstGeom>
          <a:solidFill>
            <a:srgbClr val="FBFB5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a:solidFill>
                  <a:srgbClr val="000000"/>
                </a:solidFill>
              </a:rPr>
              <a:t>The PWM sampling rate must be significantly higher than the PCM sampling rate in order to minimize distortion</a:t>
            </a:r>
          </a:p>
        </p:txBody>
      </p:sp>
    </p:spTree>
    <p:extLst>
      <p:ext uri="{BB962C8B-B14F-4D97-AF65-F5344CB8AC3E}">
        <p14:creationId xmlns:p14="http://schemas.microsoft.com/office/powerpoint/2010/main" val="3032654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Digital Audio Transmission</a:t>
            </a:r>
            <a:endParaRPr lang="en-US" altLang="en-US" dirty="0" smtClean="0">
              <a:solidFill>
                <a:schemeClr val="hlink"/>
              </a:solidFill>
            </a:endParaRPr>
          </a:p>
        </p:txBody>
      </p:sp>
      <p:sp>
        <p:nvSpPr>
          <p:cNvPr id="216067" name="Rectangle 3"/>
          <p:cNvSpPr>
            <a:spLocks noGrp="1" noChangeArrowheads="1"/>
          </p:cNvSpPr>
          <p:nvPr>
            <p:ph type="body" idx="1"/>
          </p:nvPr>
        </p:nvSpPr>
        <p:spPr>
          <a:xfrm>
            <a:off x="434003" y="967838"/>
            <a:ext cx="11362662" cy="5413375"/>
          </a:xfrm>
        </p:spPr>
        <p:txBody>
          <a:bodyPr/>
          <a:lstStyle/>
          <a:p>
            <a:pPr eaLnBrk="1" hangingPunct="1">
              <a:lnSpc>
                <a:spcPct val="90000"/>
              </a:lnSpc>
            </a:pPr>
            <a:r>
              <a:rPr lang="en-US" altLang="en-US" sz="2600" dirty="0" smtClean="0"/>
              <a:t>AES/EBU digital audio pipeline</a:t>
            </a:r>
            <a:endParaRPr lang="en-US" altLang="en-US" sz="2400" dirty="0">
              <a:cs typeface="Courier New" panose="02070309020205020404" pitchFamily="49" charset="0"/>
            </a:endParaRPr>
          </a:p>
          <a:p>
            <a:pPr lvl="1" eaLnBrk="1" hangingPunct="1">
              <a:lnSpc>
                <a:spcPct val="90000"/>
              </a:lnSpc>
            </a:pPr>
            <a:r>
              <a:rPr lang="en-US" altLang="en-US" sz="2400" dirty="0" smtClean="0">
                <a:cs typeface="Courier New" panose="02070309020205020404" pitchFamily="49" charset="0"/>
              </a:rPr>
              <a:t>AES3 is 2-ch configuration that uses XLR connectors (max length 100 m)</a:t>
            </a:r>
          </a:p>
          <a:p>
            <a:pPr lvl="1" eaLnBrk="1" hangingPunct="1">
              <a:lnSpc>
                <a:spcPct val="90000"/>
              </a:lnSpc>
            </a:pPr>
            <a:r>
              <a:rPr lang="en-US" altLang="en-US" sz="2400" dirty="0" smtClean="0">
                <a:cs typeface="Courier New" panose="02070309020205020404" pitchFamily="49" charset="0"/>
              </a:rPr>
              <a:t>Compatible formats</a:t>
            </a:r>
          </a:p>
          <a:p>
            <a:pPr lvl="2" eaLnBrk="1" hangingPunct="1">
              <a:lnSpc>
                <a:spcPct val="90000"/>
              </a:lnSpc>
            </a:pPr>
            <a:r>
              <a:rPr lang="en-US" altLang="en-US" sz="1800" dirty="0" smtClean="0">
                <a:cs typeface="Courier New" panose="02070309020205020404" pitchFamily="49" charset="0"/>
              </a:rPr>
              <a:t>TOSLINK (Toshiba Link) – short distance fiber optic version</a:t>
            </a:r>
          </a:p>
          <a:p>
            <a:pPr lvl="2" eaLnBrk="1" hangingPunct="1">
              <a:lnSpc>
                <a:spcPct val="90000"/>
              </a:lnSpc>
            </a:pPr>
            <a:r>
              <a:rPr lang="en-US" altLang="en-US" sz="1800" dirty="0" smtClean="0">
                <a:cs typeface="Courier New" panose="02070309020205020404" pitchFamily="49" charset="0"/>
              </a:rPr>
              <a:t>S/PDIF (Sony/Phillips Digital Interface) – short distance unbalanced consumer implementation of AES3, with RCA (phono) connectors</a:t>
            </a:r>
          </a:p>
          <a:p>
            <a:pPr lvl="2" eaLnBrk="1" hangingPunct="1">
              <a:lnSpc>
                <a:spcPct val="90000"/>
              </a:lnSpc>
            </a:pPr>
            <a:r>
              <a:rPr lang="en-US" altLang="en-US" sz="1800" dirty="0" smtClean="0">
                <a:cs typeface="Courier New" panose="02070309020205020404" pitchFamily="49" charset="0"/>
              </a:rPr>
              <a:t>ADAT </a:t>
            </a:r>
            <a:r>
              <a:rPr lang="en-US" altLang="en-US" sz="1800" dirty="0" err="1" smtClean="0">
                <a:cs typeface="Courier New" panose="02070309020205020404" pitchFamily="49" charset="0"/>
              </a:rPr>
              <a:t>Lightpipe</a:t>
            </a:r>
            <a:r>
              <a:rPr lang="en-US" altLang="en-US" sz="1800" dirty="0" smtClean="0">
                <a:cs typeface="Courier New" panose="02070309020205020404" pitchFamily="49" charset="0"/>
              </a:rPr>
              <a:t> – multichannel optical format initially implemented by </a:t>
            </a:r>
            <a:r>
              <a:rPr lang="en-US" altLang="en-US" sz="1800" dirty="0" err="1" smtClean="0">
                <a:cs typeface="Courier New" panose="02070309020205020404" pitchFamily="49" charset="0"/>
              </a:rPr>
              <a:t>Alesis</a:t>
            </a:r>
            <a:r>
              <a:rPr lang="en-US" altLang="en-US" sz="1800" dirty="0" smtClean="0">
                <a:cs typeface="Courier New" panose="02070309020205020404" pitchFamily="49" charset="0"/>
              </a:rPr>
              <a:t> for its ADAT recorders</a:t>
            </a:r>
          </a:p>
          <a:p>
            <a:pPr lvl="2" eaLnBrk="1" hangingPunct="1">
              <a:lnSpc>
                <a:spcPct val="90000"/>
              </a:lnSpc>
            </a:pPr>
            <a:r>
              <a:rPr lang="en-US" altLang="en-US" sz="1800" dirty="0" smtClean="0">
                <a:cs typeface="Courier New" panose="02070309020205020404" pitchFamily="49" charset="0"/>
              </a:rPr>
              <a:t>MADI (AES10) – multichannel audio digital interface, can transmit multiple channels of uncompressed AES-compatible audio, uses same connectors as 2-channel AES3, cable lengths up to 3000 m</a:t>
            </a:r>
            <a:endParaRPr lang="en-US" altLang="en-US" sz="1800" dirty="0" smtClean="0"/>
          </a:p>
        </p:txBody>
      </p:sp>
      <p:pic>
        <p:nvPicPr>
          <p:cNvPr id="4" name="Picture 3"/>
          <p:cNvPicPr>
            <a:picLocks noChangeAspect="1"/>
          </p:cNvPicPr>
          <p:nvPr/>
        </p:nvPicPr>
        <p:blipFill>
          <a:blip r:embed="rId2"/>
          <a:stretch>
            <a:fillRect/>
          </a:stretch>
        </p:blipFill>
        <p:spPr>
          <a:xfrm>
            <a:off x="3043202" y="4000752"/>
            <a:ext cx="7514701" cy="2730500"/>
          </a:xfrm>
          <a:prstGeom prst="rect">
            <a:avLst/>
          </a:prstGeom>
        </p:spPr>
      </p:pic>
    </p:spTree>
    <p:extLst>
      <p:ext uri="{BB962C8B-B14F-4D97-AF65-F5344CB8AC3E}">
        <p14:creationId xmlns:p14="http://schemas.microsoft.com/office/powerpoint/2010/main" val="210054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Digital Audio Transmission</a:t>
            </a:r>
            <a:endParaRPr lang="en-US" altLang="en-US" dirty="0" smtClean="0">
              <a:solidFill>
                <a:schemeClr val="hlink"/>
              </a:solidFill>
            </a:endParaRPr>
          </a:p>
        </p:txBody>
      </p:sp>
      <p:sp>
        <p:nvSpPr>
          <p:cNvPr id="216067" name="Rectangle 3"/>
          <p:cNvSpPr>
            <a:spLocks noGrp="1" noChangeArrowheads="1"/>
          </p:cNvSpPr>
          <p:nvPr>
            <p:ph type="body" idx="1"/>
          </p:nvPr>
        </p:nvSpPr>
        <p:spPr>
          <a:xfrm>
            <a:off x="687500" y="994999"/>
            <a:ext cx="11029016" cy="5413375"/>
          </a:xfrm>
        </p:spPr>
        <p:txBody>
          <a:bodyPr/>
          <a:lstStyle/>
          <a:p>
            <a:pPr eaLnBrk="1" hangingPunct="1">
              <a:lnSpc>
                <a:spcPct val="90000"/>
              </a:lnSpc>
            </a:pPr>
            <a:r>
              <a:rPr lang="en-US" altLang="en-US" sz="2600" dirty="0" smtClean="0"/>
              <a:t>Sound networking challenges for live sound applications</a:t>
            </a:r>
          </a:p>
          <a:p>
            <a:pPr lvl="1" eaLnBrk="1" hangingPunct="1">
              <a:lnSpc>
                <a:spcPct val="90000"/>
              </a:lnSpc>
            </a:pPr>
            <a:r>
              <a:rPr lang="en-US" altLang="en-US" sz="2400" dirty="0" smtClean="0">
                <a:cs typeface="Courier New" panose="02070309020205020404" pitchFamily="49" charset="0"/>
              </a:rPr>
              <a:t>Low latency</a:t>
            </a:r>
          </a:p>
          <a:p>
            <a:pPr lvl="1" eaLnBrk="1" hangingPunct="1">
              <a:lnSpc>
                <a:spcPct val="90000"/>
              </a:lnSpc>
            </a:pPr>
            <a:r>
              <a:rPr lang="en-US" altLang="en-US" sz="2400" dirty="0" smtClean="0">
                <a:cs typeface="Courier New" panose="02070309020205020404" pitchFamily="49" charset="0"/>
              </a:rPr>
              <a:t>Clock timing and synchronization</a:t>
            </a:r>
          </a:p>
          <a:p>
            <a:pPr lvl="1" eaLnBrk="1" hangingPunct="1">
              <a:lnSpc>
                <a:spcPct val="90000"/>
              </a:lnSpc>
            </a:pPr>
            <a:r>
              <a:rPr lang="en-US" altLang="en-US" sz="2400" dirty="0" smtClean="0">
                <a:cs typeface="Courier New" panose="02070309020205020404" pitchFamily="49" charset="0"/>
              </a:rPr>
              <a:t>On-time delivery of audio packets</a:t>
            </a:r>
          </a:p>
          <a:p>
            <a:pPr lvl="1" eaLnBrk="1" hangingPunct="1">
              <a:lnSpc>
                <a:spcPct val="90000"/>
              </a:lnSpc>
            </a:pPr>
            <a:r>
              <a:rPr lang="en-US" altLang="en-US" sz="2400" dirty="0" smtClean="0">
                <a:cs typeface="Courier New" panose="02070309020205020404" pitchFamily="49" charset="0"/>
              </a:rPr>
              <a:t>Error-free streaming</a:t>
            </a:r>
          </a:p>
          <a:p>
            <a:pPr marL="57150" indent="0" eaLnBrk="1" hangingPunct="1">
              <a:lnSpc>
                <a:spcPct val="90000"/>
              </a:lnSpc>
              <a:buNone/>
            </a:pPr>
            <a:endParaRPr lang="en-US" altLang="en-US" sz="2600" dirty="0" smtClean="0"/>
          </a:p>
        </p:txBody>
      </p:sp>
      <p:pic>
        <p:nvPicPr>
          <p:cNvPr id="3" name="Picture 2"/>
          <p:cNvPicPr>
            <a:picLocks noChangeAspect="1"/>
          </p:cNvPicPr>
          <p:nvPr/>
        </p:nvPicPr>
        <p:blipFill rotWithShape="1">
          <a:blip r:embed="rId2"/>
          <a:srcRect l="2406" t="4749" r="2011"/>
          <a:stretch/>
        </p:blipFill>
        <p:spPr>
          <a:xfrm>
            <a:off x="2838954" y="3266820"/>
            <a:ext cx="6431795" cy="3141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645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Digital Audio Transmission</a:t>
            </a:r>
            <a:endParaRPr lang="en-US" altLang="en-US" dirty="0" smtClean="0">
              <a:solidFill>
                <a:schemeClr val="hlink"/>
              </a:solidFill>
            </a:endParaRPr>
          </a:p>
        </p:txBody>
      </p:sp>
      <p:sp>
        <p:nvSpPr>
          <p:cNvPr id="216067" name="Rectangle 3"/>
          <p:cNvSpPr>
            <a:spLocks noGrp="1" noChangeArrowheads="1"/>
          </p:cNvSpPr>
          <p:nvPr>
            <p:ph type="body" idx="1"/>
          </p:nvPr>
        </p:nvSpPr>
        <p:spPr>
          <a:xfrm>
            <a:off x="687500" y="994999"/>
            <a:ext cx="11029016" cy="5413375"/>
          </a:xfrm>
        </p:spPr>
        <p:txBody>
          <a:bodyPr/>
          <a:lstStyle/>
          <a:p>
            <a:pPr eaLnBrk="1" hangingPunct="1">
              <a:lnSpc>
                <a:spcPct val="90000"/>
              </a:lnSpc>
            </a:pPr>
            <a:r>
              <a:rPr lang="en-US" altLang="en-US" sz="2600" dirty="0" smtClean="0"/>
              <a:t>OSI layer model</a:t>
            </a:r>
          </a:p>
          <a:p>
            <a:pPr lvl="1" eaLnBrk="1" hangingPunct="1">
              <a:lnSpc>
                <a:spcPct val="90000"/>
              </a:lnSpc>
            </a:pPr>
            <a:r>
              <a:rPr lang="en-US" altLang="en-US" sz="2400" dirty="0" smtClean="0">
                <a:cs typeface="Courier New" panose="02070309020205020404" pitchFamily="49" charset="0"/>
              </a:rPr>
              <a:t>Application</a:t>
            </a:r>
          </a:p>
          <a:p>
            <a:pPr lvl="1" eaLnBrk="1" hangingPunct="1">
              <a:lnSpc>
                <a:spcPct val="90000"/>
              </a:lnSpc>
            </a:pPr>
            <a:r>
              <a:rPr lang="en-US" altLang="en-US" sz="2400" dirty="0" smtClean="0">
                <a:cs typeface="Courier New" panose="02070309020205020404" pitchFamily="49" charset="0"/>
              </a:rPr>
              <a:t>Presentation</a:t>
            </a:r>
          </a:p>
          <a:p>
            <a:pPr lvl="1" eaLnBrk="1" hangingPunct="1">
              <a:lnSpc>
                <a:spcPct val="90000"/>
              </a:lnSpc>
            </a:pPr>
            <a:r>
              <a:rPr lang="en-US" altLang="en-US" sz="2400" dirty="0" smtClean="0">
                <a:cs typeface="Courier New" panose="02070309020205020404" pitchFamily="49" charset="0"/>
              </a:rPr>
              <a:t>Session</a:t>
            </a:r>
          </a:p>
          <a:p>
            <a:pPr lvl="1" eaLnBrk="1" hangingPunct="1">
              <a:lnSpc>
                <a:spcPct val="90000"/>
              </a:lnSpc>
            </a:pPr>
            <a:r>
              <a:rPr lang="en-US" altLang="en-US" sz="2400" dirty="0" smtClean="0">
                <a:cs typeface="Courier New" panose="02070309020205020404" pitchFamily="49" charset="0"/>
              </a:rPr>
              <a:t>Transport</a:t>
            </a:r>
          </a:p>
          <a:p>
            <a:pPr lvl="1" eaLnBrk="1" hangingPunct="1">
              <a:lnSpc>
                <a:spcPct val="90000"/>
              </a:lnSpc>
            </a:pPr>
            <a:r>
              <a:rPr lang="en-US" altLang="en-US" sz="2400" dirty="0" smtClean="0">
                <a:cs typeface="Courier New" panose="02070309020205020404" pitchFamily="49" charset="0"/>
              </a:rPr>
              <a:t>Network</a:t>
            </a:r>
          </a:p>
          <a:p>
            <a:pPr lvl="1" eaLnBrk="1" hangingPunct="1">
              <a:lnSpc>
                <a:spcPct val="90000"/>
              </a:lnSpc>
            </a:pPr>
            <a:r>
              <a:rPr lang="en-US" altLang="en-US" sz="2400" dirty="0" smtClean="0">
                <a:cs typeface="Courier New" panose="02070309020205020404" pitchFamily="49" charset="0"/>
              </a:rPr>
              <a:t>Datalink</a:t>
            </a:r>
          </a:p>
          <a:p>
            <a:pPr lvl="1" eaLnBrk="1" hangingPunct="1">
              <a:lnSpc>
                <a:spcPct val="90000"/>
              </a:lnSpc>
            </a:pPr>
            <a:r>
              <a:rPr lang="en-US" altLang="en-US" sz="2400" dirty="0" smtClean="0">
                <a:cs typeface="Courier New" panose="02070309020205020404" pitchFamily="49" charset="0"/>
              </a:rPr>
              <a:t>Physical</a:t>
            </a:r>
          </a:p>
          <a:p>
            <a:pPr marL="57150" indent="0" eaLnBrk="1" hangingPunct="1">
              <a:lnSpc>
                <a:spcPct val="90000"/>
              </a:lnSpc>
              <a:buNone/>
            </a:pPr>
            <a:endParaRPr lang="en-US" altLang="en-US" sz="2600" dirty="0" smtClean="0"/>
          </a:p>
        </p:txBody>
      </p:sp>
      <p:pic>
        <p:nvPicPr>
          <p:cNvPr id="2" name="Picture 1"/>
          <p:cNvPicPr>
            <a:picLocks noChangeAspect="1"/>
          </p:cNvPicPr>
          <p:nvPr/>
        </p:nvPicPr>
        <p:blipFill rotWithShape="1">
          <a:blip r:embed="rId2"/>
          <a:srcRect b="1530"/>
          <a:stretch/>
        </p:blipFill>
        <p:spPr>
          <a:xfrm>
            <a:off x="3958580" y="994999"/>
            <a:ext cx="7597188" cy="560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754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57400" y="457200"/>
            <a:ext cx="8229600" cy="1143000"/>
          </a:xfrm>
        </p:spPr>
        <p:txBody>
          <a:bodyPr/>
          <a:lstStyle/>
          <a:p>
            <a:pPr eaLnBrk="1" hangingPunct="1"/>
            <a:r>
              <a:rPr lang="en-US" altLang="en-US" sz="4000">
                <a:solidFill>
                  <a:schemeClr val="hlink"/>
                </a:solidFill>
              </a:rPr>
              <a:t>Analog Conversion Basics</a:t>
            </a:r>
            <a:endParaRPr lang="en-US" altLang="en-US" smtClean="0">
              <a:solidFill>
                <a:schemeClr val="hlink"/>
              </a:solidFill>
            </a:endParaRPr>
          </a:p>
        </p:txBody>
      </p:sp>
      <p:sp>
        <p:nvSpPr>
          <p:cNvPr id="157699" name="Rectangle 3"/>
          <p:cNvSpPr>
            <a:spLocks noGrp="1" noChangeArrowheads="1"/>
          </p:cNvSpPr>
          <p:nvPr>
            <p:ph type="body" idx="1"/>
          </p:nvPr>
        </p:nvSpPr>
        <p:spPr>
          <a:xfrm>
            <a:off x="925701" y="1600200"/>
            <a:ext cx="10629805" cy="4129088"/>
          </a:xfrm>
        </p:spPr>
        <p:txBody>
          <a:bodyPr/>
          <a:lstStyle/>
          <a:p>
            <a:pPr eaLnBrk="1" hangingPunct="1">
              <a:lnSpc>
                <a:spcPct val="95000"/>
              </a:lnSpc>
            </a:pPr>
            <a:r>
              <a:rPr lang="en-US" altLang="en-US" dirty="0" smtClean="0">
                <a:solidFill>
                  <a:schemeClr val="tx2"/>
                </a:solidFill>
              </a:rPr>
              <a:t>System design issues</a:t>
            </a:r>
          </a:p>
          <a:p>
            <a:pPr lvl="1" eaLnBrk="1" hangingPunct="1">
              <a:lnSpc>
                <a:spcPct val="95000"/>
              </a:lnSpc>
            </a:pPr>
            <a:r>
              <a:rPr lang="en-US" altLang="en-US" i="1" dirty="0" smtClean="0">
                <a:solidFill>
                  <a:srgbClr val="FF0000"/>
                </a:solidFill>
              </a:rPr>
              <a:t>Sampling rate</a:t>
            </a:r>
            <a:r>
              <a:rPr lang="en-US" altLang="en-US" dirty="0" smtClean="0">
                <a:solidFill>
                  <a:schemeClr val="tx2"/>
                </a:solidFill>
              </a:rPr>
              <a:t> required for sufficient bandwidth</a:t>
            </a:r>
          </a:p>
          <a:p>
            <a:pPr lvl="1" eaLnBrk="1" hangingPunct="1">
              <a:lnSpc>
                <a:spcPct val="95000"/>
              </a:lnSpc>
            </a:pPr>
            <a:r>
              <a:rPr lang="en-US" altLang="en-US" i="1" dirty="0" smtClean="0">
                <a:solidFill>
                  <a:srgbClr val="FF0000"/>
                </a:solidFill>
              </a:rPr>
              <a:t>Number of bits</a:t>
            </a:r>
            <a:r>
              <a:rPr lang="en-US" altLang="en-US" dirty="0" smtClean="0">
                <a:solidFill>
                  <a:schemeClr val="tx2"/>
                </a:solidFill>
              </a:rPr>
              <a:t> required for sufficient dynamic range</a:t>
            </a:r>
          </a:p>
          <a:p>
            <a:pPr lvl="1" eaLnBrk="1" hangingPunct="1">
              <a:lnSpc>
                <a:spcPct val="95000"/>
              </a:lnSpc>
            </a:pPr>
            <a:r>
              <a:rPr lang="en-US" altLang="en-US" i="1" dirty="0" smtClean="0">
                <a:solidFill>
                  <a:srgbClr val="FF0000"/>
                </a:solidFill>
              </a:rPr>
              <a:t>Type of converter</a:t>
            </a:r>
            <a:r>
              <a:rPr lang="en-US" altLang="en-US" dirty="0" smtClean="0">
                <a:solidFill>
                  <a:schemeClr val="tx2"/>
                </a:solidFill>
              </a:rPr>
              <a:t> most appropriate for a given application</a:t>
            </a:r>
          </a:p>
        </p:txBody>
      </p:sp>
    </p:spTree>
    <p:extLst>
      <p:ext uri="{BB962C8B-B14F-4D97-AF65-F5344CB8AC3E}">
        <p14:creationId xmlns:p14="http://schemas.microsoft.com/office/powerpoint/2010/main" val="2277715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Digital Audio Transmission</a:t>
            </a:r>
            <a:endParaRPr lang="en-US" altLang="en-US" dirty="0" smtClean="0">
              <a:solidFill>
                <a:schemeClr val="hlink"/>
              </a:solidFill>
            </a:endParaRPr>
          </a:p>
        </p:txBody>
      </p:sp>
      <p:sp>
        <p:nvSpPr>
          <p:cNvPr id="216067" name="Rectangle 3"/>
          <p:cNvSpPr>
            <a:spLocks noGrp="1" noChangeArrowheads="1"/>
          </p:cNvSpPr>
          <p:nvPr>
            <p:ph type="body" idx="1"/>
          </p:nvPr>
        </p:nvSpPr>
        <p:spPr>
          <a:xfrm>
            <a:off x="687500" y="994999"/>
            <a:ext cx="11029016" cy="5413375"/>
          </a:xfrm>
        </p:spPr>
        <p:txBody>
          <a:bodyPr/>
          <a:lstStyle/>
          <a:p>
            <a:pPr eaLnBrk="1" hangingPunct="1">
              <a:lnSpc>
                <a:spcPct val="90000"/>
              </a:lnSpc>
            </a:pPr>
            <a:r>
              <a:rPr lang="en-US" altLang="en-US" sz="2600" dirty="0" smtClean="0"/>
              <a:t>Digital audio network flow chart</a:t>
            </a:r>
          </a:p>
          <a:p>
            <a:pPr marL="57150" indent="0" eaLnBrk="1" hangingPunct="1">
              <a:lnSpc>
                <a:spcPct val="90000"/>
              </a:lnSpc>
              <a:buNone/>
            </a:pPr>
            <a:endParaRPr lang="en-US" altLang="en-US" sz="2600" dirty="0" smtClean="0"/>
          </a:p>
        </p:txBody>
      </p:sp>
      <p:pic>
        <p:nvPicPr>
          <p:cNvPr id="3" name="Picture 2"/>
          <p:cNvPicPr>
            <a:picLocks noChangeAspect="1"/>
          </p:cNvPicPr>
          <p:nvPr/>
        </p:nvPicPr>
        <p:blipFill rotWithShape="1">
          <a:blip r:embed="rId2"/>
          <a:srcRect l="1884" t="2784" r="1770" b="1961"/>
          <a:stretch/>
        </p:blipFill>
        <p:spPr>
          <a:xfrm>
            <a:off x="1240324" y="1511927"/>
            <a:ext cx="9675812" cy="5069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8902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Digital Audio Transmission</a:t>
            </a:r>
            <a:endParaRPr lang="en-US" altLang="en-US" dirty="0" smtClean="0">
              <a:solidFill>
                <a:schemeClr val="hlink"/>
              </a:solidFill>
            </a:endParaRPr>
          </a:p>
        </p:txBody>
      </p:sp>
      <p:sp>
        <p:nvSpPr>
          <p:cNvPr id="216067" name="Rectangle 3"/>
          <p:cNvSpPr>
            <a:spLocks noGrp="1" noChangeArrowheads="1"/>
          </p:cNvSpPr>
          <p:nvPr>
            <p:ph type="body" idx="1"/>
          </p:nvPr>
        </p:nvSpPr>
        <p:spPr>
          <a:xfrm>
            <a:off x="687500" y="994999"/>
            <a:ext cx="11029016" cy="5134197"/>
          </a:xfrm>
        </p:spPr>
        <p:txBody>
          <a:bodyPr/>
          <a:lstStyle/>
          <a:p>
            <a:pPr eaLnBrk="1" hangingPunct="1">
              <a:lnSpc>
                <a:spcPct val="90000"/>
              </a:lnSpc>
            </a:pPr>
            <a:r>
              <a:rPr lang="en-US" altLang="en-US" sz="2600" dirty="0" smtClean="0"/>
              <a:t>Network devices</a:t>
            </a:r>
          </a:p>
          <a:p>
            <a:pPr lvl="1" eaLnBrk="1" hangingPunct="1">
              <a:lnSpc>
                <a:spcPct val="90000"/>
              </a:lnSpc>
            </a:pPr>
            <a:r>
              <a:rPr lang="en-US" altLang="en-US" sz="2200" dirty="0" smtClean="0"/>
              <a:t>Network adapter and interface (port)</a:t>
            </a:r>
          </a:p>
          <a:p>
            <a:pPr lvl="1" eaLnBrk="1" hangingPunct="1">
              <a:lnSpc>
                <a:spcPct val="90000"/>
              </a:lnSpc>
            </a:pPr>
            <a:r>
              <a:rPr lang="en-US" altLang="en-US" sz="2200" dirty="0" smtClean="0"/>
              <a:t>Router / switch / hub / repeater</a:t>
            </a:r>
          </a:p>
          <a:p>
            <a:pPr eaLnBrk="1" hangingPunct="1">
              <a:lnSpc>
                <a:spcPct val="90000"/>
              </a:lnSpc>
            </a:pPr>
            <a:r>
              <a:rPr lang="en-US" altLang="en-US" sz="2600" dirty="0" smtClean="0"/>
              <a:t>Protocols</a:t>
            </a:r>
          </a:p>
          <a:p>
            <a:pPr lvl="1" eaLnBrk="1" hangingPunct="1">
              <a:lnSpc>
                <a:spcPct val="90000"/>
              </a:lnSpc>
            </a:pPr>
            <a:r>
              <a:rPr lang="en-US" altLang="en-US" sz="2200" dirty="0" err="1" smtClean="0"/>
              <a:t>Cobranet</a:t>
            </a:r>
            <a:r>
              <a:rPr lang="en-US" altLang="en-US" sz="2200" dirty="0" smtClean="0"/>
              <a:t> – widely used first-generation multichannel Audio over Ethernet (</a:t>
            </a:r>
            <a:r>
              <a:rPr lang="en-US" altLang="en-US" sz="2200" dirty="0" err="1" smtClean="0"/>
              <a:t>AoE</a:t>
            </a:r>
            <a:r>
              <a:rPr lang="en-US" altLang="en-US" sz="2200" dirty="0" smtClean="0"/>
              <a:t>), uses Ethernet packets</a:t>
            </a:r>
          </a:p>
          <a:p>
            <a:pPr lvl="1" eaLnBrk="1" hangingPunct="1">
              <a:lnSpc>
                <a:spcPct val="90000"/>
              </a:lnSpc>
            </a:pPr>
            <a:r>
              <a:rPr lang="en-US" altLang="en-US" sz="2200" dirty="0" smtClean="0"/>
              <a:t>Dante – second generation </a:t>
            </a:r>
            <a:r>
              <a:rPr lang="en-US" altLang="en-US" sz="2200" dirty="0" err="1" smtClean="0"/>
              <a:t>AoE</a:t>
            </a:r>
            <a:r>
              <a:rPr lang="en-US" altLang="en-US" sz="2200" dirty="0" smtClean="0"/>
              <a:t> that is an IP-based protocol (proprietary)</a:t>
            </a:r>
          </a:p>
          <a:p>
            <a:pPr lvl="1" eaLnBrk="1" hangingPunct="1">
              <a:lnSpc>
                <a:spcPct val="90000"/>
              </a:lnSpc>
            </a:pPr>
            <a:r>
              <a:rPr lang="en-US" altLang="en-US" sz="2200" dirty="0" smtClean="0"/>
              <a:t>AES67 – Layer 3 open interoperability standard to facilitate connections between competing systems (RAVENNA, Livewire, Q-LAN, Dante, AVB, others) using a standard transport protocol</a:t>
            </a:r>
          </a:p>
          <a:p>
            <a:pPr lvl="1" eaLnBrk="1" hangingPunct="1">
              <a:lnSpc>
                <a:spcPct val="90000"/>
              </a:lnSpc>
            </a:pPr>
            <a:r>
              <a:rPr lang="en-US" altLang="en-US" sz="2200" dirty="0" smtClean="0"/>
              <a:t>Q-LAN – QSC’s second generation system, gigabit IP-based</a:t>
            </a:r>
          </a:p>
          <a:p>
            <a:pPr lvl="1" eaLnBrk="1" hangingPunct="1">
              <a:lnSpc>
                <a:spcPct val="90000"/>
              </a:lnSpc>
            </a:pPr>
            <a:r>
              <a:rPr lang="en-US" altLang="en-US" sz="2200" dirty="0" smtClean="0"/>
              <a:t>AVB* – collection of IEEE standards that provide a way of using Ethernet to transport high-fidelity audio and video signals with guaranteed minimum latency, guaranteed bandwidth, and with sample synchronous output at all interfaces</a:t>
            </a:r>
          </a:p>
          <a:p>
            <a:pPr marL="57150" indent="0" eaLnBrk="1" hangingPunct="1">
              <a:lnSpc>
                <a:spcPct val="90000"/>
              </a:lnSpc>
              <a:buNone/>
            </a:pPr>
            <a:endParaRPr lang="en-US" altLang="en-US" sz="2600" dirty="0" smtClean="0"/>
          </a:p>
        </p:txBody>
      </p:sp>
      <p:sp>
        <p:nvSpPr>
          <p:cNvPr id="2" name="TextBox 1"/>
          <p:cNvSpPr txBox="1"/>
          <p:nvPr/>
        </p:nvSpPr>
        <p:spPr>
          <a:xfrm>
            <a:off x="1448553" y="5806030"/>
            <a:ext cx="7224665" cy="646331"/>
          </a:xfrm>
          <a:prstGeom prst="rect">
            <a:avLst/>
          </a:prstGeom>
          <a:noFill/>
        </p:spPr>
        <p:txBody>
          <a:bodyPr wrap="square" rtlCol="0">
            <a:spAutoFit/>
          </a:bodyPr>
          <a:lstStyle/>
          <a:p>
            <a:r>
              <a:rPr lang="en-US" dirty="0" smtClean="0"/>
              <a:t>________</a:t>
            </a:r>
          </a:p>
          <a:p>
            <a:r>
              <a:rPr lang="en-US" dirty="0" smtClean="0"/>
              <a:t>* Audio Video Bridging </a:t>
            </a:r>
            <a:r>
              <a:rPr lang="en-US" i="1" dirty="0" smtClean="0"/>
              <a:t>aka</a:t>
            </a:r>
            <a:r>
              <a:rPr lang="en-US" dirty="0" smtClean="0"/>
              <a:t> Time-Sensitive Networking (TSN)</a:t>
            </a:r>
            <a:endParaRPr lang="en-US" dirty="0"/>
          </a:p>
        </p:txBody>
      </p:sp>
    </p:spTree>
    <p:extLst>
      <p:ext uri="{BB962C8B-B14F-4D97-AF65-F5344CB8AC3E}">
        <p14:creationId xmlns:p14="http://schemas.microsoft.com/office/powerpoint/2010/main" val="3423440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5365" y="0"/>
            <a:ext cx="8872538" cy="1143000"/>
          </a:xfrm>
        </p:spPr>
        <p:txBody>
          <a:bodyPr/>
          <a:lstStyle/>
          <a:p>
            <a:pPr eaLnBrk="1" hangingPunct="1"/>
            <a:r>
              <a:rPr lang="en-US" altLang="en-US" sz="4000" dirty="0" smtClean="0">
                <a:solidFill>
                  <a:schemeClr val="hlink"/>
                </a:solidFill>
              </a:rPr>
              <a:t>Filters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723714" y="832037"/>
            <a:ext cx="11029016" cy="5413375"/>
          </a:xfrm>
        </p:spPr>
        <p:txBody>
          <a:bodyPr/>
          <a:lstStyle/>
          <a:p>
            <a:pPr eaLnBrk="1" hangingPunct="1">
              <a:lnSpc>
                <a:spcPct val="90000"/>
              </a:lnSpc>
            </a:pPr>
            <a:r>
              <a:rPr lang="en-US" altLang="en-US" sz="2400" dirty="0" smtClean="0"/>
              <a:t>Many different types and realizations – can be combined to create equalizers, frequency dividers, effects generators, </a:t>
            </a:r>
            <a:r>
              <a:rPr lang="en-US" altLang="en-US" sz="2400" dirty="0" err="1" smtClean="0"/>
              <a:t>beamformers</a:t>
            </a:r>
            <a:r>
              <a:rPr lang="en-US" altLang="en-US" sz="2400" dirty="0" smtClean="0"/>
              <a:t>, etc.</a:t>
            </a:r>
          </a:p>
          <a:p>
            <a:pPr eaLnBrk="1" hangingPunct="1">
              <a:lnSpc>
                <a:spcPct val="90000"/>
              </a:lnSpc>
            </a:pPr>
            <a:r>
              <a:rPr lang="en-US" altLang="en-US" sz="2400" dirty="0" smtClean="0"/>
              <a:t>Classifications</a:t>
            </a:r>
          </a:p>
          <a:p>
            <a:pPr lvl="1" eaLnBrk="1" hangingPunct="1">
              <a:lnSpc>
                <a:spcPct val="90000"/>
              </a:lnSpc>
            </a:pPr>
            <a:r>
              <a:rPr lang="en-US" altLang="en-US" sz="2200" dirty="0" smtClean="0"/>
              <a:t>Spectral crossover (high pass / low pass)</a:t>
            </a:r>
          </a:p>
          <a:p>
            <a:pPr lvl="1" eaLnBrk="1" hangingPunct="1">
              <a:lnSpc>
                <a:spcPct val="90000"/>
              </a:lnSpc>
            </a:pPr>
            <a:r>
              <a:rPr lang="en-US" altLang="en-US" sz="2200" dirty="0" smtClean="0"/>
              <a:t>Shelving</a:t>
            </a:r>
          </a:p>
          <a:p>
            <a:pPr lvl="1" eaLnBrk="1" hangingPunct="1">
              <a:lnSpc>
                <a:spcPct val="90000"/>
              </a:lnSpc>
            </a:pPr>
            <a:r>
              <a:rPr lang="en-US" altLang="en-US" sz="2200" dirty="0" smtClean="0"/>
              <a:t>Band pass / band reject (notch)</a:t>
            </a:r>
          </a:p>
          <a:p>
            <a:pPr lvl="1" eaLnBrk="1" hangingPunct="1">
              <a:lnSpc>
                <a:spcPct val="90000"/>
              </a:lnSpc>
            </a:pPr>
            <a:r>
              <a:rPr lang="en-US" altLang="en-US" sz="2200" dirty="0" smtClean="0"/>
              <a:t>All pass </a:t>
            </a:r>
          </a:p>
          <a:p>
            <a:pPr eaLnBrk="1" hangingPunct="1">
              <a:lnSpc>
                <a:spcPct val="90000"/>
              </a:lnSpc>
            </a:pPr>
            <a:r>
              <a:rPr lang="en-US" altLang="en-US" sz="2400" dirty="0" smtClean="0"/>
              <a:t>Parameters</a:t>
            </a:r>
          </a:p>
          <a:p>
            <a:pPr lvl="1" eaLnBrk="1" hangingPunct="1">
              <a:lnSpc>
                <a:spcPct val="90000"/>
              </a:lnSpc>
            </a:pPr>
            <a:r>
              <a:rPr lang="en-US" altLang="en-US" sz="2200" dirty="0" smtClean="0"/>
              <a:t>Cutoff (or “corner”) frequency, for shelving and high / low pass filters</a:t>
            </a:r>
          </a:p>
          <a:p>
            <a:pPr lvl="1" eaLnBrk="1" hangingPunct="1">
              <a:lnSpc>
                <a:spcPct val="90000"/>
              </a:lnSpc>
            </a:pPr>
            <a:r>
              <a:rPr lang="en-US" altLang="en-US" sz="2200" dirty="0" smtClean="0"/>
              <a:t>Order (steepness of cutoff slope): 6 dB per “order number”</a:t>
            </a:r>
          </a:p>
          <a:p>
            <a:pPr lvl="1" eaLnBrk="1" hangingPunct="1">
              <a:lnSpc>
                <a:spcPct val="90000"/>
              </a:lnSpc>
            </a:pPr>
            <a:r>
              <a:rPr lang="en-US" altLang="en-US" sz="2200" dirty="0" smtClean="0"/>
              <a:t>Center frequency, for band pass / reject filters</a:t>
            </a:r>
          </a:p>
          <a:p>
            <a:pPr lvl="1" eaLnBrk="1" hangingPunct="1">
              <a:lnSpc>
                <a:spcPct val="90000"/>
              </a:lnSpc>
            </a:pPr>
            <a:r>
              <a:rPr lang="en-US" altLang="en-US" sz="2200" dirty="0" smtClean="0"/>
              <a:t>Bandwidth (“Q”), for band pass / reject filters: frequency range between the -3 dB points compared with the center frequency</a:t>
            </a:r>
          </a:p>
          <a:p>
            <a:pPr lvl="1" eaLnBrk="1" hangingPunct="1">
              <a:lnSpc>
                <a:spcPct val="90000"/>
              </a:lnSpc>
            </a:pPr>
            <a:r>
              <a:rPr lang="en-US" altLang="en-US" sz="2200" dirty="0" smtClean="0"/>
              <a:t>Ripple, for stopband and passband</a:t>
            </a:r>
          </a:p>
          <a:p>
            <a:pPr lvl="1" eaLnBrk="1" hangingPunct="1">
              <a:lnSpc>
                <a:spcPct val="90000"/>
              </a:lnSpc>
            </a:pPr>
            <a:r>
              <a:rPr lang="en-US" altLang="en-US" sz="2200" dirty="0" smtClean="0"/>
              <a:t>Topology (e.g. </a:t>
            </a:r>
            <a:r>
              <a:rPr lang="en-US" altLang="en-US" sz="2200" dirty="0" err="1" smtClean="0"/>
              <a:t>Chebyshev</a:t>
            </a:r>
            <a:r>
              <a:rPr lang="en-US" altLang="en-US" sz="2200" dirty="0" smtClean="0"/>
              <a:t>, Butterworth, Bessel, </a:t>
            </a:r>
            <a:r>
              <a:rPr lang="en-US" altLang="en-US" sz="2200" dirty="0" err="1" smtClean="0"/>
              <a:t>Linkwitz</a:t>
            </a:r>
            <a:r>
              <a:rPr lang="en-US" altLang="en-US" sz="2200" dirty="0" smtClean="0"/>
              <a:t>-Riley, etc.)</a:t>
            </a:r>
          </a:p>
          <a:p>
            <a:pPr eaLnBrk="1" hangingPunct="1">
              <a:lnSpc>
                <a:spcPct val="90000"/>
              </a:lnSpc>
            </a:pPr>
            <a:r>
              <a:rPr lang="en-US" altLang="en-US" sz="2400" dirty="0" smtClean="0"/>
              <a:t>DSP realizations: </a:t>
            </a:r>
            <a:r>
              <a:rPr lang="en-US" altLang="en-US" sz="2400" b="1" dirty="0" smtClean="0">
                <a:latin typeface="Courier New" panose="02070309020205020404" pitchFamily="49" charset="0"/>
                <a:cs typeface="Courier New" panose="02070309020205020404" pitchFamily="49" charset="0"/>
              </a:rPr>
              <a:t>IIR</a:t>
            </a:r>
            <a:r>
              <a:rPr lang="en-US" altLang="en-US" sz="2400" dirty="0" smtClean="0"/>
              <a:t> vs </a:t>
            </a:r>
            <a:r>
              <a:rPr lang="en-US" altLang="en-US" sz="2400" b="1" dirty="0" smtClean="0">
                <a:latin typeface="Courier New" panose="02070309020205020404" pitchFamily="49" charset="0"/>
                <a:cs typeface="Courier New" panose="02070309020205020404" pitchFamily="49" charset="0"/>
              </a:rPr>
              <a:t>FIR</a:t>
            </a:r>
          </a:p>
          <a:p>
            <a:pPr marL="57150" indent="0" eaLnBrk="1" hangingPunct="1">
              <a:lnSpc>
                <a:spcPct val="90000"/>
              </a:lnSpc>
              <a:buNone/>
            </a:pPr>
            <a:endParaRPr lang="en-US" altLang="en-US" sz="2600" dirty="0" smtClean="0"/>
          </a:p>
          <a:p>
            <a:pPr lvl="1" eaLnBrk="1" hangingPunct="1">
              <a:lnSpc>
                <a:spcPct val="90000"/>
              </a:lnSpc>
            </a:pPr>
            <a:endParaRPr lang="en-US" altLang="en-US" sz="2400" dirty="0"/>
          </a:p>
        </p:txBody>
      </p:sp>
    </p:spTree>
    <p:extLst>
      <p:ext uri="{BB962C8B-B14F-4D97-AF65-F5344CB8AC3E}">
        <p14:creationId xmlns:p14="http://schemas.microsoft.com/office/powerpoint/2010/main" val="4029508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Filter Classifications</a:t>
            </a:r>
            <a:endParaRPr lang="en-US" altLang="en-US" dirty="0" smtClean="0">
              <a:solidFill>
                <a:schemeClr val="hlink"/>
              </a:solidFill>
            </a:endParaRPr>
          </a:p>
        </p:txBody>
      </p:sp>
      <p:sp>
        <p:nvSpPr>
          <p:cNvPr id="7" name="Rectangle 3"/>
          <p:cNvSpPr txBox="1">
            <a:spLocks noChangeArrowheads="1"/>
          </p:cNvSpPr>
          <p:nvPr/>
        </p:nvSpPr>
        <p:spPr bwMode="auto">
          <a:xfrm>
            <a:off x="907444" y="1122735"/>
            <a:ext cx="104104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90000"/>
              </a:lnSpc>
            </a:pPr>
            <a:r>
              <a:rPr lang="en-US" altLang="en-US" sz="2800" kern="0" dirty="0" smtClean="0"/>
              <a:t>Spectral crossovers (“crossover networks”)</a:t>
            </a:r>
          </a:p>
          <a:p>
            <a:pPr lvl="1" eaLnBrk="1" hangingPunct="1">
              <a:lnSpc>
                <a:spcPct val="90000"/>
              </a:lnSpc>
            </a:pPr>
            <a:r>
              <a:rPr lang="en-US" altLang="en-US" sz="2400" kern="0" dirty="0" smtClean="0"/>
              <a:t>Combination of low pass and high pass filter</a:t>
            </a:r>
          </a:p>
          <a:p>
            <a:pPr lvl="1" eaLnBrk="1" hangingPunct="1">
              <a:lnSpc>
                <a:spcPct val="90000"/>
              </a:lnSpc>
            </a:pPr>
            <a:r>
              <a:rPr lang="en-US" altLang="en-US" sz="2400" kern="0" dirty="0" smtClean="0"/>
              <a:t>Order is steepness of cutoff slope (6 dB per “order number”)</a:t>
            </a:r>
          </a:p>
          <a:p>
            <a:pPr lvl="1" eaLnBrk="1" hangingPunct="1">
              <a:lnSpc>
                <a:spcPct val="90000"/>
              </a:lnSpc>
            </a:pPr>
            <a:r>
              <a:rPr lang="en-US" altLang="en-US" sz="2400" kern="0" dirty="0" smtClean="0"/>
              <a:t>Both stopband and passband can exhibit ripple</a:t>
            </a:r>
          </a:p>
          <a:p>
            <a:pPr lvl="1" eaLnBrk="1" hangingPunct="1">
              <a:lnSpc>
                <a:spcPct val="90000"/>
              </a:lnSpc>
            </a:pPr>
            <a:r>
              <a:rPr lang="en-US" altLang="en-US" sz="2400" kern="0" dirty="0" smtClean="0"/>
              <a:t>Variety of filter topologies can be utilized</a:t>
            </a:r>
          </a:p>
          <a:p>
            <a:pPr lvl="1" eaLnBrk="1" hangingPunct="1">
              <a:lnSpc>
                <a:spcPct val="90000"/>
              </a:lnSpc>
            </a:pPr>
            <a:endParaRPr lang="en-US" altLang="en-US" kern="0" dirty="0" smtClean="0"/>
          </a:p>
          <a:p>
            <a:pPr lvl="1" eaLnBrk="1" hangingPunct="1">
              <a:lnSpc>
                <a:spcPct val="90000"/>
              </a:lnSpc>
            </a:pPr>
            <a:endParaRPr lang="en-US" altLang="en-US" sz="2000" kern="0" dirty="0" smtClean="0"/>
          </a:p>
          <a:p>
            <a:pPr lvl="1" eaLnBrk="1" hangingPunct="1">
              <a:lnSpc>
                <a:spcPct val="90000"/>
              </a:lnSpc>
            </a:pPr>
            <a:endParaRPr lang="en-US" altLang="en-US" sz="2000" kern="0" dirty="0" smtClean="0"/>
          </a:p>
          <a:p>
            <a:pPr lvl="1" eaLnBrk="1" hangingPunct="1">
              <a:lnSpc>
                <a:spcPct val="90000"/>
              </a:lnSpc>
            </a:pPr>
            <a:endParaRPr lang="en-US" altLang="en-US" sz="2000" kern="0" dirty="0" smtClean="0"/>
          </a:p>
          <a:p>
            <a:pPr lvl="1" eaLnBrk="1" hangingPunct="1">
              <a:lnSpc>
                <a:spcPct val="90000"/>
              </a:lnSpc>
            </a:pPr>
            <a:endParaRPr lang="en-US" altLang="en-US" sz="2000" kern="0" dirty="0" smtClean="0"/>
          </a:p>
          <a:p>
            <a:pPr lvl="1" eaLnBrk="1" hangingPunct="1">
              <a:lnSpc>
                <a:spcPct val="90000"/>
              </a:lnSpc>
            </a:pPr>
            <a:endParaRPr lang="en-US" altLang="en-US" sz="2000" kern="0" dirty="0" smtClean="0"/>
          </a:p>
          <a:p>
            <a:pPr lvl="1" eaLnBrk="1" hangingPunct="1">
              <a:lnSpc>
                <a:spcPct val="90000"/>
              </a:lnSpc>
            </a:pPr>
            <a:endParaRPr lang="en-US" altLang="en-US" sz="2000" kern="0" dirty="0" smtClean="0"/>
          </a:p>
          <a:p>
            <a:pPr marL="457200" lvl="1" indent="0" eaLnBrk="1" hangingPunct="1">
              <a:lnSpc>
                <a:spcPct val="90000"/>
              </a:lnSpc>
              <a:buNone/>
            </a:pPr>
            <a:endParaRPr lang="en-US" altLang="en-US" sz="2000" kern="0" dirty="0" smtClean="0"/>
          </a:p>
          <a:p>
            <a:pPr marL="457200" lvl="1" indent="0" eaLnBrk="1" hangingPunct="1">
              <a:lnSpc>
                <a:spcPct val="90000"/>
              </a:lnSpc>
              <a:buFontTx/>
              <a:buNone/>
            </a:pPr>
            <a:endParaRPr lang="en-US" altLang="en-US" sz="2400" kern="0" dirty="0" smtClean="0"/>
          </a:p>
          <a:p>
            <a:pPr lvl="1" eaLnBrk="1" hangingPunct="1">
              <a:lnSpc>
                <a:spcPct val="90000"/>
              </a:lnSpc>
            </a:pPr>
            <a:endParaRPr lang="en-US" altLang="en-US" sz="2400" kern="0" dirty="0"/>
          </a:p>
        </p:txBody>
      </p:sp>
      <p:pic>
        <p:nvPicPr>
          <p:cNvPr id="5" name="Picture 4"/>
          <p:cNvPicPr>
            <a:picLocks noChangeAspect="1"/>
          </p:cNvPicPr>
          <p:nvPr/>
        </p:nvPicPr>
        <p:blipFill>
          <a:blip r:embed="rId2"/>
          <a:stretch>
            <a:fillRect/>
          </a:stretch>
        </p:blipFill>
        <p:spPr>
          <a:xfrm>
            <a:off x="2483224" y="3430049"/>
            <a:ext cx="6826329" cy="2841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3020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Filter Classifications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907444" y="930649"/>
            <a:ext cx="10410450" cy="5413375"/>
          </a:xfrm>
        </p:spPr>
        <p:txBody>
          <a:bodyPr/>
          <a:lstStyle/>
          <a:p>
            <a:pPr eaLnBrk="1" hangingPunct="1">
              <a:lnSpc>
                <a:spcPct val="90000"/>
              </a:lnSpc>
            </a:pPr>
            <a:r>
              <a:rPr lang="en-US" altLang="en-US" sz="2800" dirty="0" smtClean="0"/>
              <a:t>Shelving filters</a:t>
            </a:r>
          </a:p>
          <a:p>
            <a:pPr lvl="1" eaLnBrk="1" hangingPunct="1">
              <a:lnSpc>
                <a:spcPct val="90000"/>
              </a:lnSpc>
            </a:pPr>
            <a:r>
              <a:rPr lang="en-US" altLang="en-US" sz="2000" dirty="0" smtClean="0"/>
              <a:t>Low shelf</a:t>
            </a:r>
          </a:p>
          <a:p>
            <a:pPr lvl="1" eaLnBrk="1" hangingPunct="1">
              <a:lnSpc>
                <a:spcPct val="90000"/>
              </a:lnSpc>
            </a:pPr>
            <a:endParaRPr lang="en-US" altLang="en-US" sz="2000" dirty="0"/>
          </a:p>
          <a:p>
            <a:pPr lvl="1" eaLnBrk="1" hangingPunct="1">
              <a:lnSpc>
                <a:spcPct val="90000"/>
              </a:lnSpc>
            </a:pPr>
            <a:endParaRPr lang="en-US" altLang="en-US" sz="2000" dirty="0" smtClean="0"/>
          </a:p>
          <a:p>
            <a:pPr lvl="1" eaLnBrk="1" hangingPunct="1">
              <a:lnSpc>
                <a:spcPct val="90000"/>
              </a:lnSpc>
            </a:pPr>
            <a:endParaRPr lang="en-US" altLang="en-US" sz="2000" dirty="0"/>
          </a:p>
          <a:p>
            <a:pPr lvl="1" eaLnBrk="1" hangingPunct="1">
              <a:lnSpc>
                <a:spcPct val="90000"/>
              </a:lnSpc>
            </a:pPr>
            <a:endParaRPr lang="en-US" altLang="en-US" sz="2000" dirty="0" smtClean="0"/>
          </a:p>
          <a:p>
            <a:pPr lvl="1" eaLnBrk="1" hangingPunct="1">
              <a:lnSpc>
                <a:spcPct val="90000"/>
              </a:lnSpc>
            </a:pPr>
            <a:endParaRPr lang="en-US" altLang="en-US" sz="2000" dirty="0"/>
          </a:p>
          <a:p>
            <a:pPr lvl="1" eaLnBrk="1" hangingPunct="1">
              <a:lnSpc>
                <a:spcPct val="90000"/>
              </a:lnSpc>
            </a:pPr>
            <a:endParaRPr lang="en-US" altLang="en-US" sz="2000" dirty="0" smtClean="0"/>
          </a:p>
          <a:p>
            <a:pPr marL="457200" lvl="1" indent="0" eaLnBrk="1" hangingPunct="1">
              <a:lnSpc>
                <a:spcPct val="90000"/>
              </a:lnSpc>
              <a:buNone/>
            </a:pPr>
            <a:endParaRPr lang="en-US" altLang="en-US" sz="2000" dirty="0" smtClean="0"/>
          </a:p>
          <a:p>
            <a:pPr lvl="1" eaLnBrk="1" hangingPunct="1">
              <a:lnSpc>
                <a:spcPct val="90000"/>
              </a:lnSpc>
            </a:pPr>
            <a:r>
              <a:rPr lang="en-US" altLang="en-US" sz="2000" dirty="0" smtClean="0"/>
              <a:t>High shelf</a:t>
            </a:r>
          </a:p>
          <a:p>
            <a:pPr marL="457200" lvl="1" indent="0" eaLnBrk="1" hangingPunct="1">
              <a:lnSpc>
                <a:spcPct val="90000"/>
              </a:lnSpc>
              <a:buNone/>
            </a:pPr>
            <a:endParaRPr lang="en-US" altLang="en-US" sz="2400" dirty="0" smtClean="0"/>
          </a:p>
          <a:p>
            <a:pPr lvl="1" eaLnBrk="1" hangingPunct="1">
              <a:lnSpc>
                <a:spcPct val="90000"/>
              </a:lnSpc>
            </a:pPr>
            <a:endParaRPr lang="en-US" altLang="en-US" sz="2400" dirty="0"/>
          </a:p>
        </p:txBody>
      </p:sp>
      <p:pic>
        <p:nvPicPr>
          <p:cNvPr id="2" name="Picture 1"/>
          <p:cNvPicPr>
            <a:picLocks noChangeAspect="1"/>
          </p:cNvPicPr>
          <p:nvPr/>
        </p:nvPicPr>
        <p:blipFill>
          <a:blip r:embed="rId2"/>
          <a:stretch>
            <a:fillRect/>
          </a:stretch>
        </p:blipFill>
        <p:spPr>
          <a:xfrm>
            <a:off x="1611587" y="1681977"/>
            <a:ext cx="4244736" cy="2303442"/>
          </a:xfrm>
          <a:prstGeom prst="rect">
            <a:avLst/>
          </a:prstGeom>
        </p:spPr>
      </p:pic>
      <p:pic>
        <p:nvPicPr>
          <p:cNvPr id="3" name="Picture 2"/>
          <p:cNvPicPr>
            <a:picLocks noChangeAspect="1"/>
          </p:cNvPicPr>
          <p:nvPr/>
        </p:nvPicPr>
        <p:blipFill>
          <a:blip r:embed="rId3"/>
          <a:stretch>
            <a:fillRect/>
          </a:stretch>
        </p:blipFill>
        <p:spPr>
          <a:xfrm>
            <a:off x="5982557" y="1759880"/>
            <a:ext cx="4084807" cy="2225539"/>
          </a:xfrm>
          <a:prstGeom prst="rect">
            <a:avLst/>
          </a:prstGeom>
        </p:spPr>
      </p:pic>
      <p:sp>
        <p:nvSpPr>
          <p:cNvPr id="4" name="TextBox 3"/>
          <p:cNvSpPr txBox="1"/>
          <p:nvPr/>
        </p:nvSpPr>
        <p:spPr>
          <a:xfrm>
            <a:off x="1918447" y="2984465"/>
            <a:ext cx="1927412" cy="369332"/>
          </a:xfrm>
          <a:prstGeom prst="rect">
            <a:avLst/>
          </a:prstGeom>
          <a:noFill/>
        </p:spPr>
        <p:txBody>
          <a:bodyPr wrap="square" rtlCol="0">
            <a:spAutoFit/>
          </a:bodyPr>
          <a:lstStyle/>
          <a:p>
            <a:r>
              <a:rPr lang="en-US" b="1" dirty="0" smtClean="0">
                <a:solidFill>
                  <a:schemeClr val="bg1"/>
                </a:solidFill>
              </a:rPr>
              <a:t>BOOST</a:t>
            </a:r>
            <a:endParaRPr lang="en-US" b="1" dirty="0">
              <a:solidFill>
                <a:schemeClr val="bg1"/>
              </a:solidFill>
            </a:endParaRPr>
          </a:p>
        </p:txBody>
      </p:sp>
      <p:sp>
        <p:nvSpPr>
          <p:cNvPr id="7" name="TextBox 6"/>
          <p:cNvSpPr txBox="1"/>
          <p:nvPr/>
        </p:nvSpPr>
        <p:spPr>
          <a:xfrm>
            <a:off x="6199041" y="3104349"/>
            <a:ext cx="1927412" cy="369332"/>
          </a:xfrm>
          <a:prstGeom prst="rect">
            <a:avLst/>
          </a:prstGeom>
          <a:noFill/>
        </p:spPr>
        <p:txBody>
          <a:bodyPr wrap="square" rtlCol="0">
            <a:spAutoFit/>
          </a:bodyPr>
          <a:lstStyle/>
          <a:p>
            <a:r>
              <a:rPr lang="en-US" b="1" dirty="0" smtClean="0">
                <a:solidFill>
                  <a:schemeClr val="bg1"/>
                </a:solidFill>
              </a:rPr>
              <a:t>ATTENUATION</a:t>
            </a:r>
            <a:endParaRPr lang="en-US" b="1" dirty="0">
              <a:solidFill>
                <a:schemeClr val="bg1"/>
              </a:solidFill>
            </a:endParaRPr>
          </a:p>
        </p:txBody>
      </p:sp>
      <p:pic>
        <p:nvPicPr>
          <p:cNvPr id="5" name="Picture 4"/>
          <p:cNvPicPr>
            <a:picLocks noChangeAspect="1"/>
          </p:cNvPicPr>
          <p:nvPr/>
        </p:nvPicPr>
        <p:blipFill>
          <a:blip r:embed="rId4"/>
          <a:stretch>
            <a:fillRect/>
          </a:stretch>
        </p:blipFill>
        <p:spPr>
          <a:xfrm>
            <a:off x="5982556" y="4449899"/>
            <a:ext cx="4039999" cy="2280702"/>
          </a:xfrm>
          <a:prstGeom prst="rect">
            <a:avLst/>
          </a:prstGeom>
        </p:spPr>
      </p:pic>
      <p:pic>
        <p:nvPicPr>
          <p:cNvPr id="6" name="Picture 5"/>
          <p:cNvPicPr>
            <a:picLocks noChangeAspect="1"/>
          </p:cNvPicPr>
          <p:nvPr/>
        </p:nvPicPr>
        <p:blipFill>
          <a:blip r:embed="rId5"/>
          <a:stretch>
            <a:fillRect/>
          </a:stretch>
        </p:blipFill>
        <p:spPr>
          <a:xfrm>
            <a:off x="1676399" y="4440248"/>
            <a:ext cx="4202267" cy="2290353"/>
          </a:xfrm>
          <a:prstGeom prst="rect">
            <a:avLst/>
          </a:prstGeom>
        </p:spPr>
      </p:pic>
      <p:sp>
        <p:nvSpPr>
          <p:cNvPr id="10" name="TextBox 9"/>
          <p:cNvSpPr txBox="1"/>
          <p:nvPr/>
        </p:nvSpPr>
        <p:spPr>
          <a:xfrm>
            <a:off x="4720209" y="5673876"/>
            <a:ext cx="1927412" cy="369332"/>
          </a:xfrm>
          <a:prstGeom prst="rect">
            <a:avLst/>
          </a:prstGeom>
          <a:noFill/>
        </p:spPr>
        <p:txBody>
          <a:bodyPr wrap="square" rtlCol="0">
            <a:spAutoFit/>
          </a:bodyPr>
          <a:lstStyle/>
          <a:p>
            <a:r>
              <a:rPr lang="en-US" b="1" dirty="0" smtClean="0">
                <a:solidFill>
                  <a:schemeClr val="bg1"/>
                </a:solidFill>
              </a:rPr>
              <a:t>BOOST</a:t>
            </a:r>
            <a:endParaRPr lang="en-US" b="1" dirty="0">
              <a:solidFill>
                <a:schemeClr val="bg1"/>
              </a:solidFill>
            </a:endParaRPr>
          </a:p>
        </p:txBody>
      </p:sp>
      <p:sp>
        <p:nvSpPr>
          <p:cNvPr id="11" name="TextBox 10"/>
          <p:cNvSpPr txBox="1"/>
          <p:nvPr/>
        </p:nvSpPr>
        <p:spPr>
          <a:xfrm>
            <a:off x="8126453" y="5793761"/>
            <a:ext cx="1927412" cy="369332"/>
          </a:xfrm>
          <a:prstGeom prst="rect">
            <a:avLst/>
          </a:prstGeom>
          <a:noFill/>
        </p:spPr>
        <p:txBody>
          <a:bodyPr wrap="square" rtlCol="0">
            <a:spAutoFit/>
          </a:bodyPr>
          <a:lstStyle/>
          <a:p>
            <a:r>
              <a:rPr lang="en-US" b="1" dirty="0" smtClean="0">
                <a:solidFill>
                  <a:schemeClr val="bg1"/>
                </a:solidFill>
              </a:rPr>
              <a:t>ATTENUATION</a:t>
            </a:r>
            <a:endParaRPr lang="en-US" b="1" dirty="0">
              <a:solidFill>
                <a:schemeClr val="bg1"/>
              </a:solidFill>
            </a:endParaRPr>
          </a:p>
        </p:txBody>
      </p:sp>
    </p:spTree>
    <p:extLst>
      <p:ext uri="{BB962C8B-B14F-4D97-AF65-F5344CB8AC3E}">
        <p14:creationId xmlns:p14="http://schemas.microsoft.com/office/powerpoint/2010/main" val="829504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06071" y="161236"/>
            <a:ext cx="8872538" cy="1143000"/>
          </a:xfrm>
        </p:spPr>
        <p:txBody>
          <a:bodyPr/>
          <a:lstStyle/>
          <a:p>
            <a:pPr eaLnBrk="1" hangingPunct="1"/>
            <a:r>
              <a:rPr lang="en-US" altLang="en-US" sz="4000" dirty="0" smtClean="0">
                <a:solidFill>
                  <a:schemeClr val="hlink"/>
                </a:solidFill>
              </a:rPr>
              <a:t>Filter Classifications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907444" y="1102067"/>
            <a:ext cx="10410450" cy="4743227"/>
          </a:xfrm>
        </p:spPr>
        <p:txBody>
          <a:bodyPr/>
          <a:lstStyle/>
          <a:p>
            <a:pPr eaLnBrk="1" hangingPunct="1">
              <a:lnSpc>
                <a:spcPct val="90000"/>
              </a:lnSpc>
            </a:pPr>
            <a:r>
              <a:rPr lang="en-US" altLang="en-US" sz="2800" dirty="0" smtClean="0"/>
              <a:t>Band-pass and state-variable filters</a:t>
            </a:r>
          </a:p>
          <a:p>
            <a:pPr lvl="1" eaLnBrk="1" hangingPunct="1">
              <a:lnSpc>
                <a:spcPct val="90000"/>
              </a:lnSpc>
            </a:pPr>
            <a:r>
              <a:rPr lang="en-US" altLang="en-US" sz="2000" dirty="0" smtClean="0"/>
              <a:t>Standard building blocks for graphic and parametric equalizers</a:t>
            </a:r>
          </a:p>
          <a:p>
            <a:pPr marL="457200" lvl="1" indent="0" eaLnBrk="1" hangingPunct="1">
              <a:lnSpc>
                <a:spcPct val="90000"/>
              </a:lnSpc>
              <a:buNone/>
            </a:pPr>
            <a:endParaRPr lang="en-US" altLang="en-US" sz="2000" dirty="0" smtClean="0"/>
          </a:p>
        </p:txBody>
      </p:sp>
      <p:sp>
        <p:nvSpPr>
          <p:cNvPr id="4" name="TextBox 3"/>
          <p:cNvSpPr txBox="1"/>
          <p:nvPr/>
        </p:nvSpPr>
        <p:spPr>
          <a:xfrm>
            <a:off x="1918447" y="2984465"/>
            <a:ext cx="1927412" cy="369332"/>
          </a:xfrm>
          <a:prstGeom prst="rect">
            <a:avLst/>
          </a:prstGeom>
          <a:noFill/>
        </p:spPr>
        <p:txBody>
          <a:bodyPr wrap="square" rtlCol="0">
            <a:spAutoFit/>
          </a:bodyPr>
          <a:lstStyle/>
          <a:p>
            <a:r>
              <a:rPr lang="en-US" b="1" dirty="0" smtClean="0">
                <a:solidFill>
                  <a:schemeClr val="bg1"/>
                </a:solidFill>
              </a:rPr>
              <a:t>BOOST</a:t>
            </a:r>
            <a:endParaRPr lang="en-US" b="1" dirty="0">
              <a:solidFill>
                <a:schemeClr val="bg1"/>
              </a:solidFill>
            </a:endParaRPr>
          </a:p>
        </p:txBody>
      </p:sp>
      <p:sp>
        <p:nvSpPr>
          <p:cNvPr id="7" name="TextBox 6"/>
          <p:cNvSpPr txBox="1"/>
          <p:nvPr/>
        </p:nvSpPr>
        <p:spPr>
          <a:xfrm>
            <a:off x="6199041" y="3104349"/>
            <a:ext cx="1927412" cy="369332"/>
          </a:xfrm>
          <a:prstGeom prst="rect">
            <a:avLst/>
          </a:prstGeom>
          <a:noFill/>
        </p:spPr>
        <p:txBody>
          <a:bodyPr wrap="square" rtlCol="0">
            <a:spAutoFit/>
          </a:bodyPr>
          <a:lstStyle/>
          <a:p>
            <a:r>
              <a:rPr lang="en-US" b="1" dirty="0" smtClean="0">
                <a:solidFill>
                  <a:schemeClr val="bg1"/>
                </a:solidFill>
              </a:rPr>
              <a:t>ATTENUATION</a:t>
            </a:r>
            <a:endParaRPr lang="en-US" b="1" dirty="0">
              <a:solidFill>
                <a:schemeClr val="bg1"/>
              </a:solidFill>
            </a:endParaRPr>
          </a:p>
        </p:txBody>
      </p:sp>
      <p:sp>
        <p:nvSpPr>
          <p:cNvPr id="10" name="TextBox 9"/>
          <p:cNvSpPr txBox="1"/>
          <p:nvPr/>
        </p:nvSpPr>
        <p:spPr>
          <a:xfrm>
            <a:off x="4720209" y="5673876"/>
            <a:ext cx="1927412" cy="369332"/>
          </a:xfrm>
          <a:prstGeom prst="rect">
            <a:avLst/>
          </a:prstGeom>
          <a:noFill/>
        </p:spPr>
        <p:txBody>
          <a:bodyPr wrap="square" rtlCol="0">
            <a:spAutoFit/>
          </a:bodyPr>
          <a:lstStyle/>
          <a:p>
            <a:r>
              <a:rPr lang="en-US" b="1" dirty="0" smtClean="0">
                <a:solidFill>
                  <a:schemeClr val="bg1"/>
                </a:solidFill>
              </a:rPr>
              <a:t>BOOST</a:t>
            </a:r>
            <a:endParaRPr lang="en-US" b="1" dirty="0">
              <a:solidFill>
                <a:schemeClr val="bg1"/>
              </a:solidFill>
            </a:endParaRPr>
          </a:p>
        </p:txBody>
      </p:sp>
      <p:sp>
        <p:nvSpPr>
          <p:cNvPr id="11" name="TextBox 10"/>
          <p:cNvSpPr txBox="1"/>
          <p:nvPr/>
        </p:nvSpPr>
        <p:spPr>
          <a:xfrm>
            <a:off x="8126453" y="5793761"/>
            <a:ext cx="1927412" cy="369332"/>
          </a:xfrm>
          <a:prstGeom prst="rect">
            <a:avLst/>
          </a:prstGeom>
          <a:noFill/>
        </p:spPr>
        <p:txBody>
          <a:bodyPr wrap="square" rtlCol="0">
            <a:spAutoFit/>
          </a:bodyPr>
          <a:lstStyle/>
          <a:p>
            <a:r>
              <a:rPr lang="en-US" b="1" dirty="0" smtClean="0">
                <a:solidFill>
                  <a:schemeClr val="bg1"/>
                </a:solidFill>
              </a:rPr>
              <a:t>ATTENUATION</a:t>
            </a:r>
            <a:endParaRPr lang="en-US" b="1" dirty="0">
              <a:solidFill>
                <a:schemeClr val="bg1"/>
              </a:solidFill>
            </a:endParaRPr>
          </a:p>
        </p:txBody>
      </p:sp>
      <p:pic>
        <p:nvPicPr>
          <p:cNvPr id="8" name="Picture 7"/>
          <p:cNvPicPr>
            <a:picLocks noChangeAspect="1"/>
          </p:cNvPicPr>
          <p:nvPr/>
        </p:nvPicPr>
        <p:blipFill>
          <a:blip r:embed="rId2"/>
          <a:stretch>
            <a:fillRect/>
          </a:stretch>
        </p:blipFill>
        <p:spPr>
          <a:xfrm>
            <a:off x="1438403" y="1955427"/>
            <a:ext cx="5534476" cy="46863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7467952" y="2465085"/>
            <a:ext cx="3080986" cy="3393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9768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13647" y="156981"/>
            <a:ext cx="8872538" cy="1143000"/>
          </a:xfrm>
        </p:spPr>
        <p:txBody>
          <a:bodyPr/>
          <a:lstStyle/>
          <a:p>
            <a:pPr eaLnBrk="1" hangingPunct="1"/>
            <a:r>
              <a:rPr lang="en-US" altLang="en-US" sz="4000" dirty="0" smtClean="0">
                <a:solidFill>
                  <a:schemeClr val="hlink"/>
                </a:solidFill>
              </a:rPr>
              <a:t>Filter Classifications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683325" y="1113964"/>
            <a:ext cx="10917003" cy="4743227"/>
          </a:xfrm>
        </p:spPr>
        <p:txBody>
          <a:bodyPr/>
          <a:lstStyle/>
          <a:p>
            <a:pPr eaLnBrk="1" hangingPunct="1">
              <a:lnSpc>
                <a:spcPct val="90000"/>
              </a:lnSpc>
            </a:pPr>
            <a:r>
              <a:rPr lang="en-US" altLang="en-US" sz="2800" dirty="0" smtClean="0"/>
              <a:t>All-pass filters</a:t>
            </a:r>
          </a:p>
          <a:p>
            <a:pPr lvl="1" eaLnBrk="1" hangingPunct="1">
              <a:lnSpc>
                <a:spcPct val="90000"/>
              </a:lnSpc>
            </a:pPr>
            <a:r>
              <a:rPr lang="en-US" altLang="en-US" sz="2400" dirty="0" smtClean="0"/>
              <a:t>Also called delay equalizers or phase correctors</a:t>
            </a:r>
          </a:p>
          <a:p>
            <a:pPr lvl="1" eaLnBrk="1" hangingPunct="1">
              <a:lnSpc>
                <a:spcPct val="90000"/>
              </a:lnSpc>
            </a:pPr>
            <a:r>
              <a:rPr lang="en-US" altLang="en-US" sz="2400" dirty="0" smtClean="0"/>
              <a:t>Provide tunable signal delay that can be set to a particular range of frequencies (i.e. d</a:t>
            </a:r>
            <a:r>
              <a:rPr lang="en-US" altLang="en-US" sz="2400" dirty="0" smtClean="0"/>
              <a:t>isplace signals in time as a function of frequency)</a:t>
            </a:r>
            <a:endParaRPr lang="en-US" altLang="en-US" sz="2400" dirty="0" smtClean="0"/>
          </a:p>
          <a:p>
            <a:pPr lvl="1" eaLnBrk="1" hangingPunct="1">
              <a:lnSpc>
                <a:spcPct val="90000"/>
              </a:lnSpc>
            </a:pPr>
            <a:r>
              <a:rPr lang="en-US" altLang="en-US" sz="2400" dirty="0" smtClean="0"/>
              <a:t>Exhibit flat frequency response: changes relative delay without affecting amplitude, with selectable bandwidth and center frequency</a:t>
            </a:r>
          </a:p>
          <a:p>
            <a:pPr lvl="1" eaLnBrk="1" hangingPunct="1">
              <a:lnSpc>
                <a:spcPct val="90000"/>
              </a:lnSpc>
            </a:pPr>
            <a:r>
              <a:rPr lang="en-US" altLang="en-US" sz="2400" dirty="0" smtClean="0"/>
              <a:t>Applications include digital reverberators, loudspeaker phase alignment (“correction”) and frequency-invariant beamforming / steering</a:t>
            </a:r>
          </a:p>
          <a:p>
            <a:pPr marL="457200" lvl="1" indent="0" eaLnBrk="1" hangingPunct="1">
              <a:lnSpc>
                <a:spcPct val="90000"/>
              </a:lnSpc>
              <a:buNone/>
            </a:pPr>
            <a:endParaRPr lang="en-US" altLang="en-US" sz="2000" dirty="0" smtClean="0"/>
          </a:p>
        </p:txBody>
      </p:sp>
    </p:spTree>
    <p:extLst>
      <p:ext uri="{BB962C8B-B14F-4D97-AF65-F5344CB8AC3E}">
        <p14:creationId xmlns:p14="http://schemas.microsoft.com/office/powerpoint/2010/main" val="269676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Filter Topologies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347196" y="1217521"/>
            <a:ext cx="10410450" cy="5413375"/>
          </a:xfrm>
        </p:spPr>
        <p:txBody>
          <a:bodyPr/>
          <a:lstStyle/>
          <a:p>
            <a:pPr eaLnBrk="1" hangingPunct="1">
              <a:lnSpc>
                <a:spcPct val="90000"/>
              </a:lnSpc>
            </a:pPr>
            <a:r>
              <a:rPr lang="en-US" altLang="en-US" sz="2000" b="1" dirty="0" smtClean="0"/>
              <a:t>Butterworth:</a:t>
            </a:r>
            <a:r>
              <a:rPr lang="en-US" altLang="en-US" sz="2000" dirty="0" smtClean="0"/>
              <a:t> commonly used for audio applications, exhibits increased sharpness in the transition region with minimal artifacts in the passband or stopband</a:t>
            </a:r>
          </a:p>
          <a:p>
            <a:pPr eaLnBrk="1" hangingPunct="1">
              <a:lnSpc>
                <a:spcPct val="90000"/>
              </a:lnSpc>
            </a:pPr>
            <a:r>
              <a:rPr lang="en-US" altLang="en-US" sz="2000" b="1" dirty="0" smtClean="0"/>
              <a:t>Bessel:</a:t>
            </a:r>
            <a:r>
              <a:rPr lang="en-US" altLang="en-US" sz="2000" dirty="0" smtClean="0"/>
              <a:t> exhibits more gradual level transition and minimal phase delay </a:t>
            </a:r>
          </a:p>
          <a:p>
            <a:pPr eaLnBrk="1" hangingPunct="1">
              <a:lnSpc>
                <a:spcPct val="90000"/>
              </a:lnSpc>
            </a:pPr>
            <a:r>
              <a:rPr lang="en-US" altLang="en-US" sz="2000" b="1" dirty="0" err="1" smtClean="0"/>
              <a:t>Chebyshev</a:t>
            </a:r>
            <a:r>
              <a:rPr lang="en-US" altLang="en-US" sz="2000" b="1" dirty="0" smtClean="0"/>
              <a:t>:</a:t>
            </a:r>
            <a:r>
              <a:rPr lang="en-US" altLang="en-US" sz="2000" dirty="0" smtClean="0"/>
              <a:t> exhibits extremely steep transition but substantial ripple near the cutoff frequency</a:t>
            </a:r>
          </a:p>
          <a:p>
            <a:pPr eaLnBrk="1" hangingPunct="1">
              <a:lnSpc>
                <a:spcPct val="90000"/>
              </a:lnSpc>
            </a:pPr>
            <a:r>
              <a:rPr lang="en-US" altLang="en-US" sz="2000" b="1" dirty="0" smtClean="0"/>
              <a:t>Elliptical:</a:t>
            </a:r>
            <a:r>
              <a:rPr lang="en-US" altLang="en-US" sz="2000" dirty="0" smtClean="0"/>
              <a:t> even steeper transition                                                                                     than </a:t>
            </a:r>
            <a:r>
              <a:rPr lang="en-US" altLang="en-US" sz="2000" dirty="0" err="1" smtClean="0"/>
              <a:t>Chebyshev</a:t>
            </a:r>
            <a:r>
              <a:rPr lang="en-US" altLang="en-US" sz="2000" dirty="0" smtClean="0"/>
              <a:t> and substantial                                                                                     ripple near the cutoff frequency in                                                                                      both the passband and stopband</a:t>
            </a:r>
          </a:p>
          <a:p>
            <a:pPr eaLnBrk="1" hangingPunct="1">
              <a:lnSpc>
                <a:spcPct val="90000"/>
              </a:lnSpc>
            </a:pPr>
            <a:r>
              <a:rPr lang="en-US" altLang="en-US" sz="2000" b="1" dirty="0" err="1" smtClean="0"/>
              <a:t>Linkwitz</a:t>
            </a:r>
            <a:r>
              <a:rPr lang="en-US" altLang="en-US" sz="2000" b="1" dirty="0" smtClean="0"/>
              <a:t>-Riley:</a:t>
            </a:r>
            <a:r>
              <a:rPr lang="en-US" altLang="en-US" sz="2000" dirty="0" smtClean="0"/>
              <a:t> most popular choice                                                                                           for frequency dividers, created by                                                                              cascaded pairs of Butterworth filters                                                                                   (4</a:t>
            </a:r>
            <a:r>
              <a:rPr lang="en-US" altLang="en-US" sz="2000" baseline="30000" dirty="0" smtClean="0"/>
              <a:t>th</a:t>
            </a:r>
            <a:r>
              <a:rPr lang="en-US" altLang="en-US" sz="2000" dirty="0" smtClean="0"/>
              <a:t> order L-R filters very commonly                                                                                                 used in pro audio)</a:t>
            </a:r>
          </a:p>
          <a:p>
            <a:pPr marL="457200" lvl="1" indent="0" eaLnBrk="1" hangingPunct="1">
              <a:lnSpc>
                <a:spcPct val="90000"/>
              </a:lnSpc>
              <a:buNone/>
            </a:pPr>
            <a:endParaRPr lang="en-US" altLang="en-US" sz="2000" dirty="0" smtClean="0"/>
          </a:p>
        </p:txBody>
      </p:sp>
      <p:pic>
        <p:nvPicPr>
          <p:cNvPr id="4" name="Picture 3"/>
          <p:cNvPicPr>
            <a:picLocks noChangeAspect="1"/>
          </p:cNvPicPr>
          <p:nvPr/>
        </p:nvPicPr>
        <p:blipFill>
          <a:blip r:embed="rId2"/>
          <a:stretch>
            <a:fillRect/>
          </a:stretch>
        </p:blipFill>
        <p:spPr>
          <a:xfrm>
            <a:off x="5106950" y="2567641"/>
            <a:ext cx="6583026" cy="352835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22030" y="5449667"/>
            <a:ext cx="4407524" cy="646331"/>
          </a:xfrm>
          <a:prstGeom prst="rect">
            <a:avLst/>
          </a:prstGeom>
          <a:solidFill>
            <a:srgbClr val="FFFF00"/>
          </a:solidFill>
        </p:spPr>
        <p:txBody>
          <a:bodyPr wrap="square" rtlCol="0">
            <a:spAutoFit/>
          </a:bodyPr>
          <a:lstStyle/>
          <a:p>
            <a:r>
              <a:rPr lang="en-US" dirty="0" smtClean="0"/>
              <a:t>In general, phase shift at cutoff frequency increases with filter order</a:t>
            </a:r>
            <a:endParaRPr lang="en-US" dirty="0"/>
          </a:p>
        </p:txBody>
      </p:sp>
    </p:spTree>
    <p:extLst>
      <p:ext uri="{BB962C8B-B14F-4D97-AF65-F5344CB8AC3E}">
        <p14:creationId xmlns:p14="http://schemas.microsoft.com/office/powerpoint/2010/main" val="872508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21849" y="126254"/>
            <a:ext cx="8872538" cy="825591"/>
          </a:xfrm>
        </p:spPr>
        <p:txBody>
          <a:bodyPr/>
          <a:lstStyle/>
          <a:p>
            <a:pPr eaLnBrk="1" hangingPunct="1"/>
            <a:r>
              <a:rPr lang="en-US" altLang="en-US" sz="4000" dirty="0" smtClean="0">
                <a:solidFill>
                  <a:schemeClr val="hlink"/>
                </a:solidFill>
              </a:rPr>
              <a:t>DSP Filter Realizations</a:t>
            </a:r>
            <a:endParaRPr lang="en-US" altLang="en-US" dirty="0" smtClean="0">
              <a:solidFill>
                <a:schemeClr val="hlink"/>
              </a:solidFill>
            </a:endParaRPr>
          </a:p>
        </p:txBody>
      </p:sp>
      <p:sp>
        <p:nvSpPr>
          <p:cNvPr id="216067" name="Rectangle 3"/>
          <p:cNvSpPr>
            <a:spLocks noGrp="1" noChangeArrowheads="1"/>
          </p:cNvSpPr>
          <p:nvPr>
            <p:ph type="body" idx="1"/>
          </p:nvPr>
        </p:nvSpPr>
        <p:spPr>
          <a:xfrm>
            <a:off x="510732" y="916738"/>
            <a:ext cx="10917003" cy="4743227"/>
          </a:xfrm>
        </p:spPr>
        <p:txBody>
          <a:bodyPr/>
          <a:lstStyle/>
          <a:p>
            <a:pPr eaLnBrk="1" hangingPunct="1">
              <a:lnSpc>
                <a:spcPct val="90000"/>
              </a:lnSpc>
            </a:pPr>
            <a:r>
              <a:rPr lang="en-US" altLang="en-US" sz="2400" b="1" dirty="0" smtClean="0">
                <a:latin typeface="Courier New" panose="02070309020205020404" pitchFamily="49" charset="0"/>
                <a:cs typeface="Courier New" panose="02070309020205020404" pitchFamily="49" charset="0"/>
              </a:rPr>
              <a:t>IIR</a:t>
            </a:r>
            <a:r>
              <a:rPr lang="en-US" altLang="en-US" sz="2400" dirty="0" smtClean="0"/>
              <a:t> (infinite impulse response) filters</a:t>
            </a:r>
          </a:p>
          <a:p>
            <a:pPr lvl="1" eaLnBrk="1" hangingPunct="1">
              <a:lnSpc>
                <a:spcPct val="90000"/>
              </a:lnSpc>
            </a:pPr>
            <a:r>
              <a:rPr lang="en-US" altLang="en-US" sz="2000" dirty="0" smtClean="0">
                <a:solidFill>
                  <a:srgbClr val="00B050"/>
                </a:solidFill>
              </a:rPr>
              <a:t>Most efficient type of filter to implement in DSP</a:t>
            </a:r>
          </a:p>
          <a:p>
            <a:pPr lvl="1" eaLnBrk="1" hangingPunct="1">
              <a:lnSpc>
                <a:spcPct val="90000"/>
              </a:lnSpc>
            </a:pPr>
            <a:r>
              <a:rPr lang="en-US" altLang="en-US" sz="2000" dirty="0" smtClean="0"/>
              <a:t>Usually provided as “</a:t>
            </a:r>
            <a:r>
              <a:rPr lang="en-US" altLang="en-US" sz="2000" dirty="0" err="1" smtClean="0"/>
              <a:t>biquads</a:t>
            </a:r>
            <a:r>
              <a:rPr lang="en-US" altLang="en-US" sz="2000" dirty="0" smtClean="0"/>
              <a:t>” (each filter is a single </a:t>
            </a:r>
            <a:r>
              <a:rPr lang="en-US" altLang="en-US" sz="2000" dirty="0" err="1" smtClean="0"/>
              <a:t>biquad</a:t>
            </a:r>
            <a:r>
              <a:rPr lang="en-US" altLang="en-US" sz="2000" dirty="0" smtClean="0"/>
              <a:t>)</a:t>
            </a:r>
          </a:p>
          <a:p>
            <a:pPr lvl="1" eaLnBrk="1" hangingPunct="1">
              <a:lnSpc>
                <a:spcPct val="90000"/>
              </a:lnSpc>
            </a:pPr>
            <a:r>
              <a:rPr lang="en-US" altLang="en-US" sz="2000" dirty="0" smtClean="0">
                <a:solidFill>
                  <a:srgbClr val="FF0000"/>
                </a:solidFill>
              </a:rPr>
              <a:t>Signal delay varies with frequency </a:t>
            </a:r>
            <a:r>
              <a:rPr lang="en-US" altLang="en-US" sz="2000" dirty="0" smtClean="0"/>
              <a:t>(greatest at cutoff frequency)</a:t>
            </a:r>
          </a:p>
          <a:p>
            <a:pPr eaLnBrk="1" hangingPunct="1">
              <a:lnSpc>
                <a:spcPct val="90000"/>
              </a:lnSpc>
            </a:pPr>
            <a:r>
              <a:rPr lang="en-US" altLang="en-US" sz="2400" b="1" dirty="0" smtClean="0">
                <a:latin typeface="Courier New" panose="02070309020205020404" pitchFamily="49" charset="0"/>
                <a:cs typeface="Courier New" panose="02070309020205020404" pitchFamily="49" charset="0"/>
              </a:rPr>
              <a:t>FIR</a:t>
            </a:r>
            <a:r>
              <a:rPr lang="en-US" altLang="en-US" sz="2400" dirty="0" smtClean="0"/>
              <a:t> (finite impulse response) filters</a:t>
            </a:r>
          </a:p>
          <a:p>
            <a:pPr lvl="1" eaLnBrk="1" hangingPunct="1">
              <a:lnSpc>
                <a:spcPct val="90000"/>
              </a:lnSpc>
            </a:pPr>
            <a:r>
              <a:rPr lang="en-US" altLang="en-US" sz="2000" dirty="0" smtClean="0"/>
              <a:t>Equal signal delay at all frequencies, so can implement linear-phase filtering (i.e. exhibits </a:t>
            </a:r>
            <a:r>
              <a:rPr lang="en-US" altLang="en-US" sz="2000" dirty="0" smtClean="0">
                <a:solidFill>
                  <a:srgbClr val="00B050"/>
                </a:solidFill>
              </a:rPr>
              <a:t>no phase shift across filter band</a:t>
            </a:r>
            <a:r>
              <a:rPr lang="en-US" altLang="en-US" sz="2000" dirty="0" smtClean="0"/>
              <a:t>)</a:t>
            </a:r>
          </a:p>
          <a:p>
            <a:pPr lvl="1" eaLnBrk="1" hangingPunct="1">
              <a:lnSpc>
                <a:spcPct val="90000"/>
              </a:lnSpc>
            </a:pPr>
            <a:r>
              <a:rPr lang="en-US" altLang="en-US" sz="2000" dirty="0" smtClean="0"/>
              <a:t>Phase can be corrected independently of amplitude, so can be used for beamforming</a:t>
            </a:r>
            <a:endParaRPr lang="en-US" altLang="en-US" sz="2000" dirty="0" smtClean="0"/>
          </a:p>
          <a:p>
            <a:pPr lvl="1" eaLnBrk="1" hangingPunct="1">
              <a:lnSpc>
                <a:spcPct val="90000"/>
              </a:lnSpc>
            </a:pPr>
            <a:r>
              <a:rPr lang="en-US" altLang="en-US" sz="2000" dirty="0" smtClean="0"/>
              <a:t>Can be used to correct frequency response anomalies in loudspeakers to a finer degree of precision than IIR filters (but can be limited in resolution at lower frequencies)</a:t>
            </a:r>
          </a:p>
          <a:p>
            <a:pPr lvl="1" eaLnBrk="1" hangingPunct="1">
              <a:lnSpc>
                <a:spcPct val="90000"/>
              </a:lnSpc>
            </a:pPr>
            <a:r>
              <a:rPr lang="en-US" altLang="en-US" sz="2000" dirty="0" smtClean="0"/>
              <a:t>Significantly </a:t>
            </a:r>
            <a:r>
              <a:rPr lang="en-US" altLang="en-US" sz="2000" dirty="0" smtClean="0">
                <a:solidFill>
                  <a:srgbClr val="FF0000"/>
                </a:solidFill>
              </a:rPr>
              <a:t>more computationally complex than </a:t>
            </a:r>
            <a:r>
              <a:rPr lang="en-US" altLang="en-US" sz="2000" b="1" dirty="0" smtClean="0">
                <a:solidFill>
                  <a:srgbClr val="FF0000"/>
                </a:solidFill>
                <a:latin typeface="Courier New" panose="02070309020205020404" pitchFamily="49" charset="0"/>
                <a:cs typeface="Courier New" panose="02070309020205020404" pitchFamily="49" charset="0"/>
              </a:rPr>
              <a:t>IIR</a:t>
            </a:r>
            <a:r>
              <a:rPr lang="en-US" altLang="en-US" sz="2000" dirty="0" smtClean="0">
                <a:solidFill>
                  <a:srgbClr val="FF0000"/>
                </a:solidFill>
              </a:rPr>
              <a:t> filters</a:t>
            </a:r>
            <a:br>
              <a:rPr lang="en-US" altLang="en-US" sz="2000" dirty="0" smtClean="0">
                <a:solidFill>
                  <a:srgbClr val="FF0000"/>
                </a:solidFill>
              </a:rPr>
            </a:br>
            <a:endParaRPr lang="en-US" altLang="en-US" sz="2000" dirty="0" smtClean="0">
              <a:solidFill>
                <a:srgbClr val="FF0000"/>
              </a:solidFill>
            </a:endParaRPr>
          </a:p>
          <a:p>
            <a:pPr marL="457200" lvl="1" indent="0" eaLnBrk="1" hangingPunct="1">
              <a:lnSpc>
                <a:spcPct val="90000"/>
              </a:lnSpc>
              <a:buNone/>
            </a:pPr>
            <a:endParaRPr lang="en-US" altLang="en-US" sz="2000" dirty="0" smtClean="0"/>
          </a:p>
        </p:txBody>
      </p:sp>
      <p:pic>
        <p:nvPicPr>
          <p:cNvPr id="40962" name="Picture 2" descr="Amplitude responses ofparametric EQ implemented with FIR and I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28" y="4687034"/>
            <a:ext cx="4864661" cy="1945864"/>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Phase shift of paramteric EQ, linear phase vsminimum 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255" y="4736026"/>
            <a:ext cx="5475195" cy="1847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3345" y="6103397"/>
            <a:ext cx="4303386" cy="338554"/>
          </a:xfrm>
          <a:prstGeom prst="rect">
            <a:avLst/>
          </a:prstGeom>
          <a:solidFill>
            <a:srgbClr val="FFFF00"/>
          </a:solidFill>
        </p:spPr>
        <p:txBody>
          <a:bodyPr wrap="square" rtlCol="0">
            <a:spAutoFit/>
          </a:bodyPr>
          <a:lstStyle/>
          <a:p>
            <a:r>
              <a:rPr lang="en-US" sz="1600" dirty="0" smtClean="0">
                <a:latin typeface="Calibri" panose="020F0502020204030204" pitchFamily="34" charset="0"/>
              </a:rPr>
              <a:t>Parametric filter amplitude response: </a:t>
            </a:r>
            <a:r>
              <a:rPr lang="en-US" sz="1600" b="1" dirty="0" smtClean="0">
                <a:solidFill>
                  <a:srgbClr val="00B0F0"/>
                </a:solidFill>
                <a:latin typeface="Courier New" panose="02070309020205020404" pitchFamily="49" charset="0"/>
                <a:cs typeface="Courier New" panose="02070309020205020404" pitchFamily="49" charset="0"/>
              </a:rPr>
              <a:t>IIR</a:t>
            </a:r>
            <a:r>
              <a:rPr lang="en-US" sz="1600" dirty="0" smtClean="0">
                <a:latin typeface="Calibri" panose="020F0502020204030204" pitchFamily="34" charset="0"/>
              </a:rPr>
              <a:t> vs </a:t>
            </a:r>
            <a:r>
              <a:rPr lang="en-US" sz="1600" b="1" dirty="0" smtClean="0">
                <a:solidFill>
                  <a:srgbClr val="FF0000"/>
                </a:solidFill>
                <a:latin typeface="Courier New" panose="02070309020205020404" pitchFamily="49" charset="0"/>
                <a:cs typeface="Courier New" panose="02070309020205020404" pitchFamily="49" charset="0"/>
              </a:rPr>
              <a:t>FIR</a:t>
            </a:r>
            <a:endParaRPr lang="en-US" sz="1600" b="1" dirty="0">
              <a:solidFill>
                <a:srgbClr val="FF0000"/>
              </a:solidFill>
              <a:latin typeface="Courier New" panose="02070309020205020404" pitchFamily="49" charset="0"/>
              <a:cs typeface="Courier New" panose="02070309020205020404" pitchFamily="49" charset="0"/>
            </a:endParaRPr>
          </a:p>
        </p:txBody>
      </p:sp>
      <p:sp>
        <p:nvSpPr>
          <p:cNvPr id="7" name="TextBox 6"/>
          <p:cNvSpPr txBox="1"/>
          <p:nvPr/>
        </p:nvSpPr>
        <p:spPr>
          <a:xfrm>
            <a:off x="6447125" y="6039910"/>
            <a:ext cx="4048025" cy="338554"/>
          </a:xfrm>
          <a:prstGeom prst="rect">
            <a:avLst/>
          </a:prstGeom>
          <a:solidFill>
            <a:srgbClr val="FFFF00"/>
          </a:solidFill>
        </p:spPr>
        <p:txBody>
          <a:bodyPr wrap="square" rtlCol="0">
            <a:spAutoFit/>
          </a:bodyPr>
          <a:lstStyle/>
          <a:p>
            <a:r>
              <a:rPr lang="en-US" sz="1600" dirty="0" smtClean="0">
                <a:latin typeface="Calibri" panose="020F0502020204030204" pitchFamily="34" charset="0"/>
              </a:rPr>
              <a:t>Parametric filter phase response: </a:t>
            </a:r>
            <a:r>
              <a:rPr lang="en-US" sz="1600" b="1" dirty="0" smtClean="0">
                <a:solidFill>
                  <a:srgbClr val="00B0F0"/>
                </a:solidFill>
                <a:latin typeface="Courier New" panose="02070309020205020404" pitchFamily="49" charset="0"/>
                <a:cs typeface="Courier New" panose="02070309020205020404" pitchFamily="49" charset="0"/>
              </a:rPr>
              <a:t>IIR</a:t>
            </a:r>
            <a:r>
              <a:rPr lang="en-US" sz="1600" dirty="0" smtClean="0">
                <a:latin typeface="Calibri" panose="020F0502020204030204" pitchFamily="34" charset="0"/>
              </a:rPr>
              <a:t> vs </a:t>
            </a:r>
            <a:r>
              <a:rPr lang="en-US" sz="1600" b="1" dirty="0" smtClean="0">
                <a:solidFill>
                  <a:srgbClr val="FF0000"/>
                </a:solidFill>
                <a:latin typeface="Courier New" panose="02070309020205020404" pitchFamily="49" charset="0"/>
                <a:cs typeface="Courier New" panose="02070309020205020404" pitchFamily="49" charset="0"/>
              </a:rPr>
              <a:t>FIR</a:t>
            </a:r>
            <a:endParaRPr lang="en-US" sz="1600" b="1" dirty="0">
              <a:solidFill>
                <a:srgbClr val="FF0000"/>
              </a:solidFill>
              <a:latin typeface="Courier New" panose="02070309020205020404" pitchFamily="49" charset="0"/>
              <a:cs typeface="Courier New" panose="02070309020205020404" pitchFamily="49" charset="0"/>
            </a:endParaRPr>
          </a:p>
        </p:txBody>
      </p:sp>
      <p:pic>
        <p:nvPicPr>
          <p:cNvPr id="40966" name="Picture 6" descr="Difference Between FIR and IIR 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6404" y="331695"/>
            <a:ext cx="3059334" cy="225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00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Signal Delay</a:t>
            </a:r>
            <a:endParaRPr lang="en-US" altLang="en-US" dirty="0" smtClean="0">
              <a:solidFill>
                <a:schemeClr val="hlink"/>
              </a:solidFill>
            </a:endParaRPr>
          </a:p>
        </p:txBody>
      </p:sp>
      <p:sp>
        <p:nvSpPr>
          <p:cNvPr id="6" name="Rectangle 3"/>
          <p:cNvSpPr txBox="1">
            <a:spLocks noChangeArrowheads="1"/>
          </p:cNvSpPr>
          <p:nvPr/>
        </p:nvSpPr>
        <p:spPr bwMode="auto">
          <a:xfrm>
            <a:off x="736039" y="1212572"/>
            <a:ext cx="10353302"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sz="2600" kern="0" dirty="0" smtClean="0"/>
              <a:t>Human sense of hearing can detect the results (side effects) of as little as </a:t>
            </a:r>
            <a:r>
              <a:rPr lang="en-US" sz="2600" kern="0" dirty="0" smtClean="0">
                <a:solidFill>
                  <a:srgbClr val="FF0000"/>
                </a:solidFill>
              </a:rPr>
              <a:t>15-20 </a:t>
            </a:r>
            <a:r>
              <a:rPr lang="en-US" sz="2600" kern="0" dirty="0" smtClean="0">
                <a:solidFill>
                  <a:srgbClr val="FF0000"/>
                </a:solidFill>
                <a:sym typeface="Symbol" pitchFamily="18" charset="2"/>
              </a:rPr>
              <a:t>s</a:t>
            </a:r>
            <a:r>
              <a:rPr lang="en-US" sz="2600" kern="0" dirty="0" smtClean="0">
                <a:sym typeface="Symbol" pitchFamily="18" charset="2"/>
              </a:rPr>
              <a:t> in path length differences</a:t>
            </a:r>
          </a:p>
          <a:p>
            <a:pPr eaLnBrk="1" hangingPunct="1">
              <a:spcBef>
                <a:spcPct val="15000"/>
              </a:spcBef>
            </a:pPr>
            <a:r>
              <a:rPr lang="en-US" sz="2600" kern="0" dirty="0" smtClean="0">
                <a:sym typeface="Symbol" pitchFamily="18" charset="2"/>
              </a:rPr>
              <a:t>Delays ranging from </a:t>
            </a:r>
            <a:r>
              <a:rPr lang="en-US" sz="2600" kern="0" dirty="0" smtClean="0">
                <a:solidFill>
                  <a:srgbClr val="FF0000"/>
                </a:solidFill>
                <a:sym typeface="Symbol" pitchFamily="18" charset="2"/>
              </a:rPr>
              <a:t>100 s</a:t>
            </a:r>
            <a:r>
              <a:rPr lang="en-US" sz="2600" kern="0" dirty="0" smtClean="0">
                <a:sym typeface="Symbol" pitchFamily="18" charset="2"/>
              </a:rPr>
              <a:t> to </a:t>
            </a:r>
            <a:r>
              <a:rPr lang="en-US" sz="2600" kern="0" dirty="0" smtClean="0">
                <a:solidFill>
                  <a:srgbClr val="FF0000"/>
                </a:solidFill>
                <a:sym typeface="Symbol" pitchFamily="18" charset="2"/>
              </a:rPr>
              <a:t>50 </a:t>
            </a:r>
            <a:r>
              <a:rPr lang="en-US" sz="2600" kern="0" dirty="0" err="1" smtClean="0">
                <a:solidFill>
                  <a:srgbClr val="FF0000"/>
                </a:solidFill>
                <a:sym typeface="Symbol" pitchFamily="18" charset="2"/>
              </a:rPr>
              <a:t>ms</a:t>
            </a:r>
            <a:r>
              <a:rPr lang="en-US" sz="2600" kern="0" dirty="0" smtClean="0">
                <a:solidFill>
                  <a:srgbClr val="FF0000"/>
                </a:solidFill>
                <a:sym typeface="Symbol" pitchFamily="18" charset="2"/>
              </a:rPr>
              <a:t> +</a:t>
            </a:r>
            <a:r>
              <a:rPr lang="en-US" sz="2600" kern="0" dirty="0" smtClean="0">
                <a:sym typeface="Symbol" pitchFamily="18" charset="2"/>
              </a:rPr>
              <a:t> can interfere with speech intelligibility</a:t>
            </a:r>
          </a:p>
          <a:p>
            <a:pPr eaLnBrk="1" hangingPunct="1">
              <a:spcBef>
                <a:spcPct val="15000"/>
              </a:spcBef>
            </a:pPr>
            <a:r>
              <a:rPr lang="en-US" sz="2600" kern="0" dirty="0" smtClean="0">
                <a:solidFill>
                  <a:srgbClr val="FF0000"/>
                </a:solidFill>
                <a:sym typeface="Symbol" pitchFamily="18" charset="2"/>
              </a:rPr>
              <a:t>Signal delay devices</a:t>
            </a:r>
            <a:r>
              <a:rPr lang="en-US" sz="2600" kern="0" dirty="0" smtClean="0">
                <a:sym typeface="Symbol" pitchFamily="18" charset="2"/>
              </a:rPr>
              <a:t> can be used to correct “time alignment” problems among multiple loudspeakers and preserve locality of reference in distributed systems</a:t>
            </a:r>
          </a:p>
          <a:p>
            <a:pPr eaLnBrk="1" hangingPunct="1">
              <a:spcBef>
                <a:spcPct val="15000"/>
              </a:spcBef>
            </a:pPr>
            <a:r>
              <a:rPr lang="en-US" sz="2600" kern="0" dirty="0">
                <a:solidFill>
                  <a:srgbClr val="FF0000"/>
                </a:solidFill>
                <a:sym typeface="Symbol" pitchFamily="18" charset="2"/>
              </a:rPr>
              <a:t>Haas Effect:</a:t>
            </a:r>
            <a:r>
              <a:rPr lang="en-US" sz="2600" kern="0" dirty="0">
                <a:sym typeface="Symbol" pitchFamily="18" charset="2"/>
              </a:rPr>
              <a:t> If one loudspeaker of a pair equidistant from a listener has the signal delayed by (20 </a:t>
            </a:r>
            <a:r>
              <a:rPr lang="en-US" sz="2600" kern="0" dirty="0" err="1">
                <a:sym typeface="Symbol" pitchFamily="18" charset="2"/>
              </a:rPr>
              <a:t>ms</a:t>
            </a:r>
            <a:r>
              <a:rPr lang="en-US" sz="2600" kern="0" dirty="0">
                <a:sym typeface="Symbol" pitchFamily="18" charset="2"/>
              </a:rPr>
              <a:t>), then all of the sound appears to come from the loudspeaker with no delay</a:t>
            </a:r>
          </a:p>
          <a:p>
            <a:pPr eaLnBrk="1" hangingPunct="1">
              <a:spcBef>
                <a:spcPct val="15000"/>
              </a:spcBef>
            </a:pPr>
            <a:r>
              <a:rPr lang="en-US" sz="2600" kern="0" dirty="0" err="1">
                <a:solidFill>
                  <a:srgbClr val="FF0000"/>
                </a:solidFill>
                <a:sym typeface="Symbol" pitchFamily="18" charset="2"/>
              </a:rPr>
              <a:t>Kuttruff</a:t>
            </a:r>
            <a:r>
              <a:rPr lang="en-US" sz="2600" kern="0" dirty="0">
                <a:solidFill>
                  <a:srgbClr val="FF0000"/>
                </a:solidFill>
                <a:sym typeface="Symbol" pitchFamily="18" charset="2"/>
              </a:rPr>
              <a:t> Effect:</a:t>
            </a:r>
            <a:r>
              <a:rPr lang="en-US" sz="2600" kern="0" dirty="0">
                <a:sym typeface="Symbol" pitchFamily="18" charset="2"/>
              </a:rPr>
              <a:t> If a series of delayed signals of the proper intervals and levels is developed, it is possible to extend the Haas zone</a:t>
            </a:r>
            <a:endParaRPr lang="en-US" sz="2600" kern="0" dirty="0">
              <a:solidFill>
                <a:srgbClr val="FF0000"/>
              </a:solidFill>
            </a:endParaRPr>
          </a:p>
          <a:p>
            <a:pPr eaLnBrk="1" hangingPunct="1">
              <a:spcBef>
                <a:spcPct val="15000"/>
              </a:spcBef>
            </a:pPr>
            <a:endParaRPr lang="en-US" sz="2600" kern="0" dirty="0" smtClean="0">
              <a:solidFill>
                <a:srgbClr val="FF0000"/>
              </a:solidFill>
            </a:endParaRPr>
          </a:p>
        </p:txBody>
      </p:sp>
    </p:spTree>
    <p:extLst>
      <p:ext uri="{BB962C8B-B14F-4D97-AF65-F5344CB8AC3E}">
        <p14:creationId xmlns:p14="http://schemas.microsoft.com/office/powerpoint/2010/main" val="109922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28825" y="300785"/>
            <a:ext cx="8229600" cy="1143000"/>
          </a:xfrm>
        </p:spPr>
        <p:txBody>
          <a:bodyPr/>
          <a:lstStyle/>
          <a:p>
            <a:pPr eaLnBrk="1" hangingPunct="1"/>
            <a:r>
              <a:rPr lang="en-US" altLang="en-US" sz="4000" dirty="0">
                <a:solidFill>
                  <a:schemeClr val="hlink"/>
                </a:solidFill>
              </a:rPr>
              <a:t>Analog Conversion Basics</a:t>
            </a:r>
            <a:endParaRPr lang="en-US" altLang="en-US" dirty="0" smtClean="0">
              <a:solidFill>
                <a:schemeClr val="hlink"/>
              </a:solidFill>
            </a:endParaRPr>
          </a:p>
        </p:txBody>
      </p:sp>
      <p:sp>
        <p:nvSpPr>
          <p:cNvPr id="158723" name="Rectangle 3"/>
          <p:cNvSpPr>
            <a:spLocks noGrp="1" noChangeArrowheads="1"/>
          </p:cNvSpPr>
          <p:nvPr>
            <p:ph type="body" idx="1"/>
          </p:nvPr>
        </p:nvSpPr>
        <p:spPr>
          <a:xfrm>
            <a:off x="800194" y="1354138"/>
            <a:ext cx="10181572" cy="5413375"/>
          </a:xfrm>
        </p:spPr>
        <p:txBody>
          <a:bodyPr/>
          <a:lstStyle/>
          <a:p>
            <a:pPr eaLnBrk="1" hangingPunct="1">
              <a:lnSpc>
                <a:spcPct val="95000"/>
              </a:lnSpc>
            </a:pPr>
            <a:r>
              <a:rPr lang="en-US" altLang="en-US" dirty="0" smtClean="0">
                <a:solidFill>
                  <a:schemeClr val="tx2"/>
                </a:solidFill>
              </a:rPr>
              <a:t>Sampling</a:t>
            </a:r>
          </a:p>
          <a:p>
            <a:pPr lvl="1" eaLnBrk="1" hangingPunct="1">
              <a:lnSpc>
                <a:spcPct val="95000"/>
              </a:lnSpc>
            </a:pPr>
            <a:r>
              <a:rPr lang="en-US" altLang="en-US" dirty="0" smtClean="0">
                <a:solidFill>
                  <a:schemeClr val="tx2"/>
                </a:solidFill>
              </a:rPr>
              <a:t>Ideally would like to determine the digital equivalent of an analog signal at a precise instant of time (“</a:t>
            </a:r>
            <a:r>
              <a:rPr lang="en-US" altLang="en-US" i="1" dirty="0" smtClean="0">
                <a:solidFill>
                  <a:schemeClr val="tx2"/>
                </a:solidFill>
              </a:rPr>
              <a:t>snapshot</a:t>
            </a:r>
            <a:r>
              <a:rPr lang="en-US" altLang="en-US" dirty="0" smtClean="0">
                <a:solidFill>
                  <a:schemeClr val="tx2"/>
                </a:solidFill>
              </a:rPr>
              <a:t>”)</a:t>
            </a:r>
          </a:p>
          <a:p>
            <a:pPr lvl="1" eaLnBrk="1" hangingPunct="1">
              <a:lnSpc>
                <a:spcPct val="95000"/>
              </a:lnSpc>
            </a:pPr>
            <a:r>
              <a:rPr lang="en-US" altLang="en-US" dirty="0" smtClean="0">
                <a:solidFill>
                  <a:schemeClr val="tx2"/>
                </a:solidFill>
              </a:rPr>
              <a:t>Because </a:t>
            </a:r>
            <a:r>
              <a:rPr lang="en-US" altLang="en-US" dirty="0" smtClean="0">
                <a:solidFill>
                  <a:schemeClr val="tx2"/>
                </a:solidFill>
              </a:rPr>
              <a:t>ADC </a:t>
            </a:r>
            <a:r>
              <a:rPr lang="en-US" altLang="en-US" dirty="0" smtClean="0">
                <a:solidFill>
                  <a:schemeClr val="tx2"/>
                </a:solidFill>
              </a:rPr>
              <a:t>process takes a finite amount of time, a rapidly changing analog input signal can present an </a:t>
            </a:r>
            <a:r>
              <a:rPr lang="en-US" altLang="en-US" dirty="0" smtClean="0">
                <a:solidFill>
                  <a:schemeClr val="tx2"/>
                </a:solidFill>
              </a:rPr>
              <a:t>ADC </a:t>
            </a:r>
            <a:r>
              <a:rPr lang="en-US" altLang="en-US" dirty="0" smtClean="0">
                <a:solidFill>
                  <a:schemeClr val="tx2"/>
                </a:solidFill>
              </a:rPr>
              <a:t>converter with an ambiguous input (“</a:t>
            </a:r>
            <a:r>
              <a:rPr lang="en-US" altLang="en-US" i="1" dirty="0" smtClean="0">
                <a:solidFill>
                  <a:schemeClr val="tx2"/>
                </a:solidFill>
              </a:rPr>
              <a:t>blurred image</a:t>
            </a:r>
            <a:r>
              <a:rPr lang="en-US" altLang="en-US" dirty="0" smtClean="0">
                <a:solidFill>
                  <a:schemeClr val="tx2"/>
                </a:solidFill>
              </a:rPr>
              <a:t>”)</a:t>
            </a:r>
          </a:p>
          <a:p>
            <a:pPr lvl="1" eaLnBrk="1" hangingPunct="1">
              <a:lnSpc>
                <a:spcPct val="95000"/>
              </a:lnSpc>
            </a:pPr>
            <a:r>
              <a:rPr lang="en-US" altLang="en-US" dirty="0" smtClean="0">
                <a:solidFill>
                  <a:schemeClr val="tx2"/>
                </a:solidFill>
              </a:rPr>
              <a:t>One solution is to incorporate an “</a:t>
            </a:r>
            <a:r>
              <a:rPr lang="en-US" altLang="en-US" i="1" dirty="0" smtClean="0">
                <a:solidFill>
                  <a:schemeClr val="tx2"/>
                </a:solidFill>
              </a:rPr>
              <a:t>analog memory</a:t>
            </a:r>
            <a:r>
              <a:rPr lang="en-US" altLang="en-US" dirty="0" smtClean="0">
                <a:solidFill>
                  <a:schemeClr val="tx2"/>
                </a:solidFill>
              </a:rPr>
              <a:t>” that can hold a snapshot of the analog input for the converter</a:t>
            </a:r>
          </a:p>
          <a:p>
            <a:pPr lvl="1" eaLnBrk="1" hangingPunct="1">
              <a:lnSpc>
                <a:spcPct val="95000"/>
              </a:lnSpc>
            </a:pPr>
            <a:r>
              <a:rPr lang="en-US" altLang="en-US" dirty="0" smtClean="0">
                <a:solidFill>
                  <a:schemeClr val="tx2"/>
                </a:solidFill>
              </a:rPr>
              <a:t>Called a “sample-and-hold” (S/H) circuit or a “zero-order-hold” (ZOH)</a:t>
            </a:r>
          </a:p>
        </p:txBody>
      </p:sp>
    </p:spTree>
    <p:extLst>
      <p:ext uri="{BB962C8B-B14F-4D97-AF65-F5344CB8AC3E}">
        <p14:creationId xmlns:p14="http://schemas.microsoft.com/office/powerpoint/2010/main" val="705607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Signal Delay Calculation</a:t>
            </a:r>
            <a:endParaRPr lang="en-US" altLang="en-US" dirty="0" smtClean="0">
              <a:solidFill>
                <a:schemeClr val="hlink"/>
              </a:solidFill>
            </a:endParaRPr>
          </a:p>
        </p:txBody>
      </p:sp>
      <p:sp>
        <p:nvSpPr>
          <p:cNvPr id="5" name="Rectangle 3"/>
          <p:cNvSpPr txBox="1">
            <a:spLocks noChangeArrowheads="1"/>
          </p:cNvSpPr>
          <p:nvPr/>
        </p:nvSpPr>
        <p:spPr bwMode="auto">
          <a:xfrm>
            <a:off x="688227" y="1116106"/>
            <a:ext cx="10804525" cy="341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sz="2600" kern="0" dirty="0" smtClean="0">
                <a:solidFill>
                  <a:srgbClr val="FF0000"/>
                </a:solidFill>
                <a:sym typeface="Symbol" pitchFamily="18" charset="2"/>
              </a:rPr>
              <a:t>Signal Delay (</a:t>
            </a:r>
            <a:r>
              <a:rPr lang="en-US" sz="2600" kern="0" dirty="0" err="1" smtClean="0">
                <a:solidFill>
                  <a:srgbClr val="FF0000"/>
                </a:solidFill>
                <a:sym typeface="Symbol" pitchFamily="18" charset="2"/>
              </a:rPr>
              <a:t>ms</a:t>
            </a:r>
            <a:r>
              <a:rPr lang="en-US" sz="2600" kern="0" dirty="0" smtClean="0">
                <a:solidFill>
                  <a:srgbClr val="FF0000"/>
                </a:solidFill>
                <a:sym typeface="Symbol" pitchFamily="18" charset="2"/>
              </a:rPr>
              <a:t>) = 0.885  </a:t>
            </a:r>
            <a:r>
              <a:rPr lang="en-US" sz="2600" kern="0" dirty="0" err="1" smtClean="0">
                <a:solidFill>
                  <a:srgbClr val="FF0000"/>
                </a:solidFill>
                <a:sym typeface="Symbol" pitchFamily="18" charset="2"/>
              </a:rPr>
              <a:t>D</a:t>
            </a:r>
            <a:r>
              <a:rPr lang="en-US" sz="2600" kern="0" baseline="-25000" dirty="0" err="1" smtClean="0">
                <a:solidFill>
                  <a:srgbClr val="FF0000"/>
                </a:solidFill>
                <a:sym typeface="Symbol" pitchFamily="18" charset="2"/>
              </a:rPr>
              <a:t>feet</a:t>
            </a:r>
            <a:r>
              <a:rPr lang="en-US" sz="2600" kern="0" dirty="0" smtClean="0">
                <a:solidFill>
                  <a:srgbClr val="FF0000"/>
                </a:solidFill>
                <a:sym typeface="Symbol" pitchFamily="18" charset="2"/>
              </a:rPr>
              <a:t> + </a:t>
            </a:r>
            <a:r>
              <a:rPr lang="en-US" sz="2600" kern="0" dirty="0" smtClean="0">
                <a:solidFill>
                  <a:srgbClr val="00B0F0"/>
                </a:solidFill>
                <a:sym typeface="Symbol" pitchFamily="18" charset="2"/>
              </a:rPr>
              <a:t>20*</a:t>
            </a:r>
            <a:r>
              <a:rPr lang="en-US" sz="2600" kern="0" dirty="0" smtClean="0">
                <a:solidFill>
                  <a:srgbClr val="FF0000"/>
                </a:solidFill>
                <a:sym typeface="Symbol" pitchFamily="18" charset="2"/>
              </a:rPr>
              <a:t>  </a:t>
            </a:r>
            <a:r>
              <a:rPr lang="en-US" sz="2400" i="1" kern="0" dirty="0" smtClean="0">
                <a:sym typeface="Symbol" pitchFamily="18" charset="2"/>
              </a:rPr>
              <a:t>where</a:t>
            </a:r>
            <a:r>
              <a:rPr lang="en-US" sz="2600" kern="0" dirty="0" smtClean="0">
                <a:sym typeface="Symbol" pitchFamily="18" charset="2"/>
              </a:rPr>
              <a:t> </a:t>
            </a:r>
          </a:p>
          <a:p>
            <a:pPr lvl="1" eaLnBrk="1" hangingPunct="1">
              <a:spcBef>
                <a:spcPct val="15000"/>
              </a:spcBef>
              <a:buFont typeface="Wingdings" panose="05000000000000000000" pitchFamily="2" charset="2"/>
              <a:buChar char="q"/>
            </a:pPr>
            <a:r>
              <a:rPr lang="en-US" sz="2400" kern="0" dirty="0" smtClean="0">
                <a:sym typeface="Symbol" pitchFamily="18" charset="2"/>
              </a:rPr>
              <a:t>0.885 = 1000/(1130 feet/sec),  </a:t>
            </a:r>
          </a:p>
          <a:p>
            <a:pPr lvl="1" eaLnBrk="1" hangingPunct="1">
              <a:spcBef>
                <a:spcPct val="15000"/>
              </a:spcBef>
              <a:buFont typeface="Wingdings" panose="05000000000000000000" pitchFamily="2" charset="2"/>
              <a:buChar char="q"/>
            </a:pPr>
            <a:r>
              <a:rPr lang="en-US" sz="2400" kern="0" dirty="0" smtClean="0">
                <a:sym typeface="Symbol" pitchFamily="18" charset="2"/>
              </a:rPr>
              <a:t></a:t>
            </a:r>
            <a:r>
              <a:rPr lang="en-US" sz="2400" kern="0" dirty="0" err="1" smtClean="0">
                <a:sym typeface="Symbol" pitchFamily="18" charset="2"/>
              </a:rPr>
              <a:t>D</a:t>
            </a:r>
            <a:r>
              <a:rPr lang="en-US" sz="2400" kern="0" baseline="-25000" dirty="0" err="1" smtClean="0">
                <a:sym typeface="Symbol" pitchFamily="18" charset="2"/>
              </a:rPr>
              <a:t>feet</a:t>
            </a:r>
            <a:r>
              <a:rPr lang="en-US" sz="2400" kern="0" dirty="0" smtClean="0">
                <a:sym typeface="Symbol" pitchFamily="18" charset="2"/>
              </a:rPr>
              <a:t> is the difference in path length,  and </a:t>
            </a:r>
          </a:p>
          <a:p>
            <a:pPr lvl="1" eaLnBrk="1" hangingPunct="1">
              <a:spcBef>
                <a:spcPct val="15000"/>
              </a:spcBef>
              <a:buFont typeface="Wingdings" panose="05000000000000000000" pitchFamily="2" charset="2"/>
              <a:buChar char="q"/>
            </a:pPr>
            <a:r>
              <a:rPr lang="en-US" sz="2400" kern="0" dirty="0" smtClean="0">
                <a:solidFill>
                  <a:srgbClr val="00B0F0"/>
                </a:solidFill>
                <a:sym typeface="Symbol" pitchFamily="18" charset="2"/>
              </a:rPr>
              <a:t>20 </a:t>
            </a:r>
            <a:r>
              <a:rPr lang="en-US" sz="2400" kern="0" dirty="0" err="1" smtClean="0">
                <a:solidFill>
                  <a:srgbClr val="00B0F0"/>
                </a:solidFill>
                <a:sym typeface="Symbol" pitchFamily="18" charset="2"/>
              </a:rPr>
              <a:t>ms</a:t>
            </a:r>
            <a:r>
              <a:rPr lang="en-US" sz="2400" kern="0" dirty="0" smtClean="0">
                <a:sym typeface="Symbol" pitchFamily="18" charset="2"/>
              </a:rPr>
              <a:t> is the </a:t>
            </a:r>
            <a:r>
              <a:rPr lang="en-US" sz="2400" kern="0" dirty="0" smtClean="0">
                <a:solidFill>
                  <a:srgbClr val="00B0F0"/>
                </a:solidFill>
                <a:sym typeface="Symbol" pitchFamily="18" charset="2"/>
              </a:rPr>
              <a:t>additional signal delay </a:t>
            </a:r>
            <a:r>
              <a:rPr lang="en-US" sz="2400" kern="0" dirty="0" smtClean="0">
                <a:sym typeface="Symbol" pitchFamily="18" charset="2"/>
              </a:rPr>
              <a:t>providing directional reorientation</a:t>
            </a:r>
          </a:p>
          <a:p>
            <a:pPr eaLnBrk="1" hangingPunct="1">
              <a:spcBef>
                <a:spcPct val="15000"/>
              </a:spcBef>
            </a:pPr>
            <a:r>
              <a:rPr lang="en-US" sz="2400" kern="0" dirty="0" smtClean="0">
                <a:solidFill>
                  <a:srgbClr val="FF0000"/>
                </a:solidFill>
                <a:sym typeface="Symbol" pitchFamily="18" charset="2"/>
              </a:rPr>
              <a:t>Caution:</a:t>
            </a:r>
            <a:r>
              <a:rPr lang="en-US" sz="2400" kern="0" dirty="0" smtClean="0">
                <a:sym typeface="Symbol" pitchFamily="18" charset="2"/>
              </a:rPr>
              <a:t> Temperature gradient in room can affect path length, and therefore the amount of signal delay required (some commercial delay units measure the room temperature and automatically compensate for this)</a:t>
            </a:r>
            <a:endParaRPr lang="en-US" sz="2400" kern="0" dirty="0" smtClean="0">
              <a:sym typeface="Symbol" pitchFamily="18" charset="2"/>
            </a:endParaRPr>
          </a:p>
        </p:txBody>
      </p:sp>
      <p:sp>
        <p:nvSpPr>
          <p:cNvPr id="7" name="TextBox 6"/>
          <p:cNvSpPr txBox="1"/>
          <p:nvPr/>
        </p:nvSpPr>
        <p:spPr>
          <a:xfrm>
            <a:off x="1102658" y="3715912"/>
            <a:ext cx="9233647" cy="707886"/>
          </a:xfrm>
          <a:prstGeom prst="rect">
            <a:avLst/>
          </a:prstGeom>
          <a:noFill/>
        </p:spPr>
        <p:txBody>
          <a:bodyPr wrap="square" rtlCol="0">
            <a:spAutoFit/>
          </a:bodyPr>
          <a:lstStyle/>
          <a:p>
            <a:r>
              <a:rPr lang="en-US" sz="2000" dirty="0" smtClean="0">
                <a:solidFill>
                  <a:srgbClr val="00B0F0"/>
                </a:solidFill>
              </a:rPr>
              <a:t>________</a:t>
            </a:r>
          </a:p>
          <a:p>
            <a:r>
              <a:rPr lang="en-US" sz="2000" dirty="0" smtClean="0">
                <a:solidFill>
                  <a:srgbClr val="00B0F0"/>
                </a:solidFill>
              </a:rPr>
              <a:t>* </a:t>
            </a:r>
            <a:r>
              <a:rPr lang="en-US" sz="2000" dirty="0" smtClean="0">
                <a:solidFill>
                  <a:srgbClr val="00B0F0"/>
                </a:solidFill>
              </a:rPr>
              <a:t>There is not universal agreement on the use of this “fudge factor”</a:t>
            </a:r>
            <a:endParaRPr lang="en-US" sz="2000" dirty="0">
              <a:solidFill>
                <a:srgbClr val="00B0F0"/>
              </a:solidFill>
            </a:endParaRPr>
          </a:p>
        </p:txBody>
      </p:sp>
      <p:pic>
        <p:nvPicPr>
          <p:cNvPr id="8" name="Picture 5"/>
          <p:cNvPicPr>
            <a:picLocks noChangeAspect="1" noChangeArrowheads="1"/>
          </p:cNvPicPr>
          <p:nvPr/>
        </p:nvPicPr>
        <p:blipFill>
          <a:blip r:embed="rId2" cstate="print"/>
          <a:srcRect/>
          <a:stretch>
            <a:fillRect/>
          </a:stretch>
        </p:blipFill>
        <p:spPr bwMode="auto">
          <a:xfrm>
            <a:off x="1195294" y="4569319"/>
            <a:ext cx="7683441" cy="207803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9256058" y="5379082"/>
            <a:ext cx="2160495" cy="646331"/>
          </a:xfrm>
          <a:prstGeom prst="rect">
            <a:avLst/>
          </a:prstGeom>
          <a:solidFill>
            <a:srgbClr val="FFFF00"/>
          </a:solidFill>
        </p:spPr>
        <p:txBody>
          <a:bodyPr wrap="square" rtlCol="0">
            <a:spAutoFit/>
          </a:bodyPr>
          <a:lstStyle/>
          <a:p>
            <a:r>
              <a:rPr lang="en-US" dirty="0" smtClean="0"/>
              <a:t>Classic distributed, delayed system</a:t>
            </a:r>
            <a:endParaRPr lang="en-US" dirty="0"/>
          </a:p>
        </p:txBody>
      </p:sp>
    </p:spTree>
    <p:extLst>
      <p:ext uri="{BB962C8B-B14F-4D97-AF65-F5344CB8AC3E}">
        <p14:creationId xmlns:p14="http://schemas.microsoft.com/office/powerpoint/2010/main" val="3350753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Signal Alignment</a:t>
            </a:r>
            <a:endParaRPr lang="en-US" altLang="en-US" dirty="0" smtClean="0">
              <a:solidFill>
                <a:schemeClr val="hlink"/>
              </a:solidFill>
            </a:endParaRPr>
          </a:p>
        </p:txBody>
      </p:sp>
      <p:sp>
        <p:nvSpPr>
          <p:cNvPr id="4" name="Rectangle 3"/>
          <p:cNvSpPr txBox="1">
            <a:spLocks noChangeArrowheads="1"/>
          </p:cNvSpPr>
          <p:nvPr/>
        </p:nvSpPr>
        <p:spPr bwMode="auto">
          <a:xfrm>
            <a:off x="290558" y="1299883"/>
            <a:ext cx="6253677"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sz="2600" kern="0" dirty="0" smtClean="0">
                <a:sym typeface="Symbol" pitchFamily="18" charset="2"/>
              </a:rPr>
              <a:t>Signal (“time”) alignment is typically accomplished using a </a:t>
            </a:r>
            <a:r>
              <a:rPr lang="en-US" sz="2600" kern="0" dirty="0" smtClean="0">
                <a:solidFill>
                  <a:srgbClr val="FF0000"/>
                </a:solidFill>
                <a:sym typeface="Symbol" pitchFamily="18" charset="2"/>
              </a:rPr>
              <a:t>digital delay device</a:t>
            </a:r>
            <a:r>
              <a:rPr lang="en-US" sz="2600" kern="0" dirty="0" smtClean="0">
                <a:sym typeface="Symbol" pitchFamily="18" charset="2"/>
              </a:rPr>
              <a:t> (DSP + memory)</a:t>
            </a:r>
          </a:p>
          <a:p>
            <a:pPr eaLnBrk="1" hangingPunct="1">
              <a:spcBef>
                <a:spcPct val="15000"/>
              </a:spcBef>
            </a:pPr>
            <a:r>
              <a:rPr lang="en-US" sz="2600" kern="0" dirty="0" smtClean="0">
                <a:sym typeface="Symbol" pitchFamily="18" charset="2"/>
              </a:rPr>
              <a:t>Most current signal processing devices are </a:t>
            </a:r>
            <a:r>
              <a:rPr lang="en-US" sz="2600" kern="0" dirty="0" smtClean="0">
                <a:solidFill>
                  <a:srgbClr val="FF0000"/>
                </a:solidFill>
                <a:sym typeface="Symbol" pitchFamily="18" charset="2"/>
              </a:rPr>
              <a:t>“multi-function”</a:t>
            </a:r>
            <a:r>
              <a:rPr lang="en-US" sz="2600" kern="0" dirty="0" smtClean="0">
                <a:sym typeface="Symbol" pitchFamily="18" charset="2"/>
              </a:rPr>
              <a:t> units (equalization, delay, feedback suppression, limiting, compression, etc.)</a:t>
            </a:r>
          </a:p>
          <a:p>
            <a:pPr eaLnBrk="1" hangingPunct="1">
              <a:spcBef>
                <a:spcPct val="15000"/>
              </a:spcBef>
            </a:pPr>
            <a:r>
              <a:rPr lang="en-US" sz="2600" kern="0" dirty="0" smtClean="0">
                <a:sym typeface="Symbol" pitchFamily="18" charset="2"/>
              </a:rPr>
              <a:t>A </a:t>
            </a:r>
            <a:r>
              <a:rPr lang="en-US" sz="2600" kern="0" dirty="0" smtClean="0">
                <a:solidFill>
                  <a:srgbClr val="FF0000"/>
                </a:solidFill>
                <a:sym typeface="Symbol" pitchFamily="18" charset="2"/>
              </a:rPr>
              <a:t>time-energy-frequency (TEF)</a:t>
            </a:r>
            <a:r>
              <a:rPr lang="en-US" sz="2600" kern="0" dirty="0" smtClean="0">
                <a:sym typeface="Symbol" pitchFamily="18" charset="2"/>
              </a:rPr>
              <a:t> analyzer is needed to perform accurate signal alignment </a:t>
            </a:r>
            <a:endParaRPr lang="en-US" sz="2600" kern="0" dirty="0" smtClean="0">
              <a:sym typeface="Symbol" pitchFamily="18" charset="2"/>
            </a:endParaRPr>
          </a:p>
        </p:txBody>
      </p:sp>
      <p:pic>
        <p:nvPicPr>
          <p:cNvPr id="5" name="Picture 5"/>
          <p:cNvPicPr>
            <a:picLocks noChangeAspect="1" noChangeArrowheads="1"/>
          </p:cNvPicPr>
          <p:nvPr/>
        </p:nvPicPr>
        <p:blipFill>
          <a:blip r:embed="rId2" cstate="print"/>
          <a:srcRect l="24939" t="6142"/>
          <a:stretch>
            <a:fillRect/>
          </a:stretch>
        </p:blipFill>
        <p:spPr bwMode="auto">
          <a:xfrm>
            <a:off x="6544235" y="1295400"/>
            <a:ext cx="5184787" cy="5302623"/>
          </a:xfrm>
          <a:prstGeom prst="rect">
            <a:avLst/>
          </a:prstGeom>
          <a:noFill/>
          <a:ln w="9525">
            <a:noFill/>
            <a:miter lim="800000"/>
            <a:headEnd/>
            <a:tailEnd/>
          </a:ln>
        </p:spPr>
      </p:pic>
    </p:spTree>
    <p:extLst>
      <p:ext uri="{BB962C8B-B14F-4D97-AF65-F5344CB8AC3E}">
        <p14:creationId xmlns:p14="http://schemas.microsoft.com/office/powerpoint/2010/main" val="11146034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Signal and Loudspeaker Alignment</a:t>
            </a:r>
            <a:endParaRPr lang="en-US" altLang="en-US" dirty="0" smtClean="0">
              <a:solidFill>
                <a:schemeClr val="hlink"/>
              </a:solidFill>
            </a:endParaRPr>
          </a:p>
        </p:txBody>
      </p:sp>
      <p:sp>
        <p:nvSpPr>
          <p:cNvPr id="4" name="Rectangle 3"/>
          <p:cNvSpPr txBox="1">
            <a:spLocks noChangeArrowheads="1"/>
          </p:cNvSpPr>
          <p:nvPr/>
        </p:nvSpPr>
        <p:spPr bwMode="auto">
          <a:xfrm>
            <a:off x="942226" y="1295400"/>
            <a:ext cx="9949891"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kern="0" dirty="0" smtClean="0">
                <a:solidFill>
                  <a:srgbClr val="FF0000"/>
                </a:solidFill>
                <a:sym typeface="Symbol" pitchFamily="18" charset="2"/>
              </a:rPr>
              <a:t>Coarse</a:t>
            </a:r>
            <a:r>
              <a:rPr lang="en-US" kern="0" dirty="0" smtClean="0">
                <a:sym typeface="Symbol" pitchFamily="18" charset="2"/>
              </a:rPr>
              <a:t> (millisecond-resolution) delay is usually sufficient to implement a distributed loudspeaker system that preserves locality of reference</a:t>
            </a:r>
          </a:p>
          <a:p>
            <a:pPr eaLnBrk="1" hangingPunct="1">
              <a:spcBef>
                <a:spcPct val="15000"/>
              </a:spcBef>
            </a:pPr>
            <a:r>
              <a:rPr lang="en-US" kern="0" dirty="0" smtClean="0">
                <a:solidFill>
                  <a:srgbClr val="FF0000"/>
                </a:solidFill>
                <a:sym typeface="Symbol" pitchFamily="18" charset="2"/>
              </a:rPr>
              <a:t>Fine</a:t>
            </a:r>
            <a:r>
              <a:rPr lang="en-US" kern="0" dirty="0" smtClean="0">
                <a:sym typeface="Symbol" pitchFamily="18" charset="2"/>
              </a:rPr>
              <a:t> (microsecond resolution) delay is required to align multiple loudspeakers offset in time</a:t>
            </a:r>
          </a:p>
          <a:p>
            <a:pPr>
              <a:spcBef>
                <a:spcPct val="15000"/>
              </a:spcBef>
            </a:pPr>
            <a:r>
              <a:rPr lang="en-US" kern="0" dirty="0" smtClean="0">
                <a:sym typeface="Symbol" pitchFamily="18" charset="2"/>
              </a:rPr>
              <a:t>Seemingly minor misalignments among multiple loudspeakers can cause major problems in coverage overlap regions</a:t>
            </a:r>
          </a:p>
          <a:p>
            <a:pPr lvl="1">
              <a:spcBef>
                <a:spcPct val="15000"/>
              </a:spcBef>
            </a:pPr>
            <a:r>
              <a:rPr lang="en-US" kern="0" dirty="0" smtClean="0">
                <a:sym typeface="Symbol" pitchFamily="18" charset="2"/>
              </a:rPr>
              <a:t>comb filtering effects (severe dips in frequency response curve)</a:t>
            </a:r>
          </a:p>
          <a:p>
            <a:pPr lvl="1">
              <a:spcBef>
                <a:spcPct val="15000"/>
              </a:spcBef>
            </a:pPr>
            <a:r>
              <a:rPr lang="en-US" kern="0" dirty="0" smtClean="0">
                <a:sym typeface="Symbol" pitchFamily="18" charset="2"/>
              </a:rPr>
              <a:t>excess energy reflected off walls/ceilings due to “</a:t>
            </a:r>
            <a:r>
              <a:rPr lang="en-US" kern="0" dirty="0" err="1" smtClean="0">
                <a:sym typeface="Symbol" pitchFamily="18" charset="2"/>
              </a:rPr>
              <a:t>lobing</a:t>
            </a:r>
            <a:r>
              <a:rPr lang="en-US" kern="0" dirty="0" smtClean="0">
                <a:sym typeface="Symbol" pitchFamily="18" charset="2"/>
              </a:rPr>
              <a:t>” in polar response</a:t>
            </a:r>
          </a:p>
          <a:p>
            <a:pPr lvl="1">
              <a:spcBef>
                <a:spcPct val="15000"/>
              </a:spcBef>
            </a:pPr>
            <a:r>
              <a:rPr lang="en-US" kern="0" dirty="0" smtClean="0">
                <a:sym typeface="Symbol" pitchFamily="18" charset="2"/>
              </a:rPr>
              <a:t>insufficient direct sound field (at null) for Haas effect (resulting in loss of locality of reference)</a:t>
            </a:r>
          </a:p>
          <a:p>
            <a:pPr eaLnBrk="1" hangingPunct="1">
              <a:spcBef>
                <a:spcPct val="15000"/>
              </a:spcBef>
            </a:pPr>
            <a:endParaRPr lang="en-US" kern="0" dirty="0" smtClean="0">
              <a:sym typeface="Symbol" pitchFamily="18" charset="2"/>
            </a:endParaRPr>
          </a:p>
        </p:txBody>
      </p:sp>
    </p:spTree>
    <p:extLst>
      <p:ext uri="{BB962C8B-B14F-4D97-AF65-F5344CB8AC3E}">
        <p14:creationId xmlns:p14="http://schemas.microsoft.com/office/powerpoint/2010/main" val="201961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Signal and Loudspeaker Alignment</a:t>
            </a:r>
            <a:endParaRPr lang="en-US" altLang="en-US" dirty="0" smtClean="0">
              <a:solidFill>
                <a:schemeClr val="hlink"/>
              </a:solidFill>
            </a:endParaRPr>
          </a:p>
        </p:txBody>
      </p:sp>
      <p:pic>
        <p:nvPicPr>
          <p:cNvPr id="5" name="Picture 4"/>
          <p:cNvPicPr>
            <a:picLocks noChangeAspect="1" noChangeArrowheads="1"/>
          </p:cNvPicPr>
          <p:nvPr/>
        </p:nvPicPr>
        <p:blipFill>
          <a:blip r:embed="rId2" cstate="print"/>
          <a:srcRect/>
          <a:stretch>
            <a:fillRect/>
          </a:stretch>
        </p:blipFill>
        <p:spPr bwMode="auto">
          <a:xfrm>
            <a:off x="1137218" y="1378699"/>
            <a:ext cx="9601194" cy="5013137"/>
          </a:xfrm>
          <a:prstGeom prst="rect">
            <a:avLst/>
          </a:prstGeom>
          <a:noFill/>
          <a:ln w="9525">
            <a:noFill/>
            <a:miter lim="800000"/>
            <a:headEnd/>
            <a:tailEnd/>
          </a:ln>
        </p:spPr>
      </p:pic>
    </p:spTree>
    <p:extLst>
      <p:ext uri="{BB962C8B-B14F-4D97-AF65-F5344CB8AC3E}">
        <p14:creationId xmlns:p14="http://schemas.microsoft.com/office/powerpoint/2010/main" val="3100873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Amplitude Equalization</a:t>
            </a:r>
            <a:endParaRPr lang="en-US" altLang="en-US" dirty="0" smtClean="0">
              <a:solidFill>
                <a:schemeClr val="hlink"/>
              </a:solidFill>
            </a:endParaRPr>
          </a:p>
        </p:txBody>
      </p:sp>
      <p:sp>
        <p:nvSpPr>
          <p:cNvPr id="5" name="Rectangle 3"/>
          <p:cNvSpPr txBox="1">
            <a:spLocks noChangeArrowheads="1"/>
          </p:cNvSpPr>
          <p:nvPr/>
        </p:nvSpPr>
        <p:spPr bwMode="auto">
          <a:xfrm>
            <a:off x="884802" y="1194038"/>
            <a:ext cx="10287174"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sz="2600" kern="0" dirty="0" smtClean="0">
                <a:sym typeface="Symbol" pitchFamily="18" charset="2"/>
              </a:rPr>
              <a:t>Amplitude equalization (with 1/3-octave or greater resolution) can:</a:t>
            </a:r>
          </a:p>
          <a:p>
            <a:pPr lvl="1" eaLnBrk="1" hangingPunct="1">
              <a:spcBef>
                <a:spcPct val="15000"/>
              </a:spcBef>
            </a:pPr>
            <a:r>
              <a:rPr lang="en-US" sz="2600" kern="0" dirty="0" smtClean="0">
                <a:sym typeface="Symbol" pitchFamily="18" charset="2"/>
              </a:rPr>
              <a:t>increase acoustic gain</a:t>
            </a:r>
          </a:p>
          <a:p>
            <a:pPr lvl="1" eaLnBrk="1" hangingPunct="1">
              <a:spcBef>
                <a:spcPct val="15000"/>
              </a:spcBef>
            </a:pPr>
            <a:r>
              <a:rPr lang="en-US" sz="2600" kern="0" dirty="0" smtClean="0">
                <a:sym typeface="Symbol" pitchFamily="18" charset="2"/>
              </a:rPr>
              <a:t>enhance acoustic quality</a:t>
            </a:r>
          </a:p>
          <a:p>
            <a:pPr eaLnBrk="1" hangingPunct="1">
              <a:spcBef>
                <a:spcPct val="15000"/>
              </a:spcBef>
            </a:pPr>
            <a:r>
              <a:rPr lang="en-US" sz="2600" kern="0" dirty="0" smtClean="0">
                <a:sym typeface="Symbol" pitchFamily="18" charset="2"/>
              </a:rPr>
              <a:t>While some “analog” equalizers are still manufactured, most “signal processing” devices are now all-digital, multi-purpose units </a:t>
            </a:r>
            <a:r>
              <a:rPr lang="en-US" sz="2600" kern="0" dirty="0" smtClean="0">
                <a:solidFill>
                  <a:srgbClr val="FF0000"/>
                </a:solidFill>
                <a:sym typeface="Symbol" pitchFamily="18" charset="2"/>
              </a:rPr>
              <a:t>(but, be wary of </a:t>
            </a:r>
            <a:r>
              <a:rPr lang="en-US" sz="2600" i="1" kern="0" dirty="0" smtClean="0">
                <a:solidFill>
                  <a:srgbClr val="00B0F0"/>
                </a:solidFill>
                <a:sym typeface="Symbol" pitchFamily="18" charset="2"/>
              </a:rPr>
              <a:t>signal processing latency</a:t>
            </a:r>
            <a:r>
              <a:rPr lang="en-US" sz="2600" kern="0" dirty="0" smtClean="0">
                <a:solidFill>
                  <a:srgbClr val="00B0F0"/>
                </a:solidFill>
                <a:sym typeface="Symbol" pitchFamily="18" charset="2"/>
              </a:rPr>
              <a:t>,</a:t>
            </a:r>
            <a:r>
              <a:rPr lang="en-US" sz="2600" kern="0" dirty="0" smtClean="0">
                <a:solidFill>
                  <a:srgbClr val="FF0000"/>
                </a:solidFill>
                <a:sym typeface="Symbol" pitchFamily="18" charset="2"/>
              </a:rPr>
              <a:t> which can be </a:t>
            </a:r>
            <a:r>
              <a:rPr lang="en-US" sz="2600" u="sng" kern="0" dirty="0" smtClean="0">
                <a:solidFill>
                  <a:srgbClr val="FF0000"/>
                </a:solidFill>
                <a:sym typeface="Symbol" pitchFamily="18" charset="2"/>
              </a:rPr>
              <a:t>several milliseconds</a:t>
            </a:r>
            <a:r>
              <a:rPr lang="en-US" sz="2600" kern="0" dirty="0" smtClean="0">
                <a:solidFill>
                  <a:srgbClr val="FF0000"/>
                </a:solidFill>
                <a:sym typeface="Symbol" pitchFamily="18" charset="2"/>
              </a:rPr>
              <a:t>)</a:t>
            </a:r>
          </a:p>
          <a:p>
            <a:pPr eaLnBrk="1" hangingPunct="1">
              <a:spcBef>
                <a:spcPct val="15000"/>
              </a:spcBef>
              <a:buFontTx/>
              <a:buNone/>
            </a:pPr>
            <a:endParaRPr lang="en-US" b="1" kern="0" dirty="0" smtClean="0">
              <a:sym typeface="Symbol" pitchFamily="18" charset="2"/>
            </a:endParaRPr>
          </a:p>
        </p:txBody>
      </p:sp>
    </p:spTree>
    <p:extLst>
      <p:ext uri="{BB962C8B-B14F-4D97-AF65-F5344CB8AC3E}">
        <p14:creationId xmlns:p14="http://schemas.microsoft.com/office/powerpoint/2010/main" val="3286011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Amplitude Equalization</a:t>
            </a:r>
            <a:endParaRPr lang="en-US" altLang="en-US" dirty="0" smtClean="0">
              <a:solidFill>
                <a:schemeClr val="hlink"/>
              </a:solidFill>
            </a:endParaRPr>
          </a:p>
        </p:txBody>
      </p:sp>
      <p:sp>
        <p:nvSpPr>
          <p:cNvPr id="4" name="Rectangle 3"/>
          <p:cNvSpPr txBox="1">
            <a:spLocks noChangeArrowheads="1"/>
          </p:cNvSpPr>
          <p:nvPr/>
        </p:nvSpPr>
        <p:spPr bwMode="auto">
          <a:xfrm>
            <a:off x="979675" y="1186121"/>
            <a:ext cx="10265988" cy="54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kern="0" smtClean="0">
                <a:sym typeface="Symbol" pitchFamily="18" charset="2"/>
              </a:rPr>
              <a:t>One method of performing amplitude equalization is to check for feedback instabilities and successively “tune them out” (“feedback tuning”) – here, the goal is to maximize system gain before feedback</a:t>
            </a:r>
          </a:p>
          <a:p>
            <a:pPr eaLnBrk="1" hangingPunct="1">
              <a:spcBef>
                <a:spcPct val="15000"/>
              </a:spcBef>
            </a:pPr>
            <a:r>
              <a:rPr lang="en-US" kern="0" smtClean="0">
                <a:sym typeface="Symbol" pitchFamily="18" charset="2"/>
              </a:rPr>
              <a:t>Another method is to use “pink noise” (spectrally shaped noise) and use that signal to “flatten” the system response</a:t>
            </a:r>
          </a:p>
          <a:p>
            <a:pPr eaLnBrk="1" hangingPunct="1">
              <a:spcBef>
                <a:spcPct val="15000"/>
              </a:spcBef>
            </a:pPr>
            <a:r>
              <a:rPr lang="en-US" kern="0" smtClean="0">
                <a:solidFill>
                  <a:srgbClr val="FF99FF"/>
                </a:solidFill>
                <a:effectLst>
                  <a:outerShdw blurRad="38100" dist="38100" dir="2700000" algn="tl">
                    <a:srgbClr val="000000">
                      <a:alpha val="43137"/>
                    </a:srgbClr>
                  </a:outerShdw>
                </a:effectLst>
              </a:rPr>
              <a:t>Pink</a:t>
            </a:r>
            <a:r>
              <a:rPr lang="en-US" kern="0" smtClean="0"/>
              <a:t> noise (or </a:t>
            </a:r>
            <a:r>
              <a:rPr lang="en-US" kern="0" smtClean="0">
                <a:solidFill>
                  <a:srgbClr val="FF99FF"/>
                </a:solidFill>
                <a:effectLst>
                  <a:outerShdw blurRad="38100" dist="38100" dir="2700000" algn="tl">
                    <a:srgbClr val="000000">
                      <a:alpha val="43137"/>
                    </a:srgbClr>
                  </a:outerShdw>
                </a:effectLst>
              </a:rPr>
              <a:t>1/f</a:t>
            </a:r>
            <a:r>
              <a:rPr lang="en-US" kern="0" smtClean="0">
                <a:solidFill>
                  <a:srgbClr val="FF99FF"/>
                </a:solidFill>
              </a:rPr>
              <a:t> </a:t>
            </a:r>
            <a:r>
              <a:rPr lang="en-US" kern="0" smtClean="0"/>
              <a:t>noise) is a signal with a frequency spectrum such that the power spectral density is proportional to the reciprocal of the frequency</a:t>
            </a:r>
          </a:p>
          <a:p>
            <a:pPr>
              <a:spcBef>
                <a:spcPct val="15000"/>
              </a:spcBef>
            </a:pPr>
            <a:r>
              <a:rPr lang="en-US" kern="0" smtClean="0">
                <a:sym typeface="Symbol" pitchFamily="18" charset="2"/>
              </a:rPr>
              <a:t>Both band-reject and band-pass filters can be used to equalize sound systems (band-reject are typically preferred)</a:t>
            </a:r>
          </a:p>
          <a:p>
            <a:pPr>
              <a:spcBef>
                <a:spcPct val="15000"/>
              </a:spcBef>
            </a:pPr>
            <a:r>
              <a:rPr lang="en-US" kern="0" smtClean="0">
                <a:sym typeface="Symbol" pitchFamily="18" charset="2"/>
              </a:rPr>
              <a:t>Trend is for these filters to be parametric (programmable center frequency and bandwidth or Q)</a:t>
            </a:r>
          </a:p>
          <a:p>
            <a:pPr>
              <a:spcBef>
                <a:spcPct val="15000"/>
              </a:spcBef>
            </a:pPr>
            <a:r>
              <a:rPr lang="en-US" kern="0" smtClean="0">
                <a:sym typeface="Symbol" pitchFamily="18" charset="2"/>
              </a:rPr>
              <a:t>A real-time analyzer (RTA) is necessary to perform system amplitude equalization</a:t>
            </a:r>
          </a:p>
          <a:p>
            <a:pPr eaLnBrk="1" hangingPunct="1">
              <a:spcBef>
                <a:spcPct val="15000"/>
              </a:spcBef>
            </a:pPr>
            <a:endParaRPr lang="en-US" kern="0" dirty="0" smtClean="0"/>
          </a:p>
        </p:txBody>
      </p:sp>
    </p:spTree>
    <p:extLst>
      <p:ext uri="{BB962C8B-B14F-4D97-AF65-F5344CB8AC3E}">
        <p14:creationId xmlns:p14="http://schemas.microsoft.com/office/powerpoint/2010/main" val="1830114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Potential Gain Improvement</a:t>
            </a:r>
            <a:endParaRPr lang="en-US" altLang="en-US" dirty="0" smtClean="0">
              <a:solidFill>
                <a:schemeClr val="hlink"/>
              </a:solidFill>
            </a:endParaRPr>
          </a:p>
        </p:txBody>
      </p:sp>
      <p:pic>
        <p:nvPicPr>
          <p:cNvPr id="4" name="Picture 5"/>
          <p:cNvPicPr>
            <a:picLocks noChangeAspect="1" noChangeArrowheads="1"/>
          </p:cNvPicPr>
          <p:nvPr/>
        </p:nvPicPr>
        <p:blipFill>
          <a:blip r:embed="rId2" cstate="print"/>
          <a:srcRect/>
          <a:stretch>
            <a:fillRect/>
          </a:stretch>
        </p:blipFill>
        <p:spPr bwMode="auto">
          <a:xfrm>
            <a:off x="2026025" y="1296989"/>
            <a:ext cx="7598990" cy="5328007"/>
          </a:xfrm>
          <a:prstGeom prst="rect">
            <a:avLst/>
          </a:prstGeom>
          <a:noFill/>
          <a:ln w="9525">
            <a:noFill/>
            <a:miter lim="800000"/>
            <a:headEnd/>
            <a:tailEnd/>
          </a:ln>
        </p:spPr>
      </p:pic>
    </p:spTree>
    <p:extLst>
      <p:ext uri="{BB962C8B-B14F-4D97-AF65-F5344CB8AC3E}">
        <p14:creationId xmlns:p14="http://schemas.microsoft.com/office/powerpoint/2010/main" val="3823341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152400"/>
            <a:ext cx="8872538" cy="1143000"/>
          </a:xfrm>
        </p:spPr>
        <p:txBody>
          <a:bodyPr/>
          <a:lstStyle/>
          <a:p>
            <a:pPr eaLnBrk="1" hangingPunct="1"/>
            <a:r>
              <a:rPr lang="en-US" altLang="en-US" sz="4000" dirty="0" smtClean="0">
                <a:solidFill>
                  <a:schemeClr val="hlink"/>
                </a:solidFill>
              </a:rPr>
              <a:t>Equalizer Misuse</a:t>
            </a:r>
            <a:endParaRPr lang="en-US" altLang="en-US" dirty="0" smtClean="0">
              <a:solidFill>
                <a:schemeClr val="hlink"/>
              </a:solidFill>
            </a:endParaRPr>
          </a:p>
        </p:txBody>
      </p:sp>
      <p:sp>
        <p:nvSpPr>
          <p:cNvPr id="5" name="Rectangle 3"/>
          <p:cNvSpPr txBox="1">
            <a:spLocks noChangeArrowheads="1"/>
          </p:cNvSpPr>
          <p:nvPr/>
        </p:nvSpPr>
        <p:spPr bwMode="auto">
          <a:xfrm>
            <a:off x="832963" y="1296154"/>
            <a:ext cx="10559412" cy="533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15000"/>
              </a:spcBef>
            </a:pPr>
            <a:r>
              <a:rPr lang="en-US" sz="2600" kern="0" dirty="0" smtClean="0">
                <a:sym typeface="Symbol" pitchFamily="18" charset="2"/>
              </a:rPr>
              <a:t>Correcting response anomalies caused by phase reversals</a:t>
            </a:r>
          </a:p>
          <a:p>
            <a:pPr eaLnBrk="1" hangingPunct="1">
              <a:spcBef>
                <a:spcPct val="15000"/>
              </a:spcBef>
            </a:pPr>
            <a:r>
              <a:rPr lang="en-US" sz="2600" kern="0" dirty="0" smtClean="0">
                <a:sym typeface="Symbol" pitchFamily="18" charset="2"/>
              </a:rPr>
              <a:t>Correcting instabilities caused by comb filters rather than addressing the cause of the comb filter</a:t>
            </a:r>
          </a:p>
          <a:p>
            <a:pPr eaLnBrk="1" hangingPunct="1">
              <a:spcBef>
                <a:spcPct val="15000"/>
              </a:spcBef>
            </a:pPr>
            <a:r>
              <a:rPr lang="en-US" sz="2600" kern="0" dirty="0" smtClean="0">
                <a:sym typeface="Symbol" pitchFamily="18" charset="2"/>
              </a:rPr>
              <a:t>Controlling a problem caused by mechanical feedback (microphone without a “shock mount”)</a:t>
            </a:r>
          </a:p>
          <a:p>
            <a:pPr eaLnBrk="1" hangingPunct="1">
              <a:spcBef>
                <a:spcPct val="15000"/>
              </a:spcBef>
            </a:pPr>
            <a:r>
              <a:rPr lang="en-US" sz="2600" kern="0" dirty="0" smtClean="0">
                <a:sym typeface="Symbol" pitchFamily="18" charset="2"/>
              </a:rPr>
              <a:t>Controlling feedback caused by </a:t>
            </a:r>
            <a:r>
              <a:rPr lang="en-US" sz="2600" kern="0" dirty="0" smtClean="0">
                <a:solidFill>
                  <a:srgbClr val="FF0000"/>
                </a:solidFill>
                <a:sym typeface="Symbol" pitchFamily="18" charset="2"/>
              </a:rPr>
              <a:t>electrical crosstalk </a:t>
            </a:r>
            <a:r>
              <a:rPr lang="en-US" sz="2600" kern="0" dirty="0" smtClean="0">
                <a:sym typeface="Symbol" pitchFamily="18" charset="2"/>
              </a:rPr>
              <a:t>(e.g., in a cable, like a multi-purpose “snake”)</a:t>
            </a:r>
          </a:p>
          <a:p>
            <a:pPr eaLnBrk="1" hangingPunct="1">
              <a:spcBef>
                <a:spcPct val="15000"/>
              </a:spcBef>
            </a:pPr>
            <a:r>
              <a:rPr lang="en-US" sz="2600" kern="0" dirty="0" smtClean="0">
                <a:sym typeface="Symbol" pitchFamily="18" charset="2"/>
              </a:rPr>
              <a:t>Adjusting steady-state response of devices that have an </a:t>
            </a:r>
            <a:r>
              <a:rPr lang="en-US" sz="2600" kern="0" dirty="0" smtClean="0">
                <a:solidFill>
                  <a:srgbClr val="FF0000"/>
                </a:solidFill>
                <a:sym typeface="Symbol" pitchFamily="18" charset="2"/>
              </a:rPr>
              <a:t>un-damped resonance</a:t>
            </a:r>
            <a:r>
              <a:rPr lang="en-US" sz="2600" kern="0" dirty="0" smtClean="0">
                <a:sym typeface="Symbol" pitchFamily="18" charset="2"/>
              </a:rPr>
              <a:t> in their transient response</a:t>
            </a:r>
            <a:endParaRPr lang="en-US" sz="2600" kern="0" dirty="0" smtClean="0">
              <a:sym typeface="Symbol" pitchFamily="18" charset="2"/>
            </a:endParaRPr>
          </a:p>
        </p:txBody>
      </p:sp>
    </p:spTree>
    <p:extLst>
      <p:ext uri="{BB962C8B-B14F-4D97-AF65-F5344CB8AC3E}">
        <p14:creationId xmlns:p14="http://schemas.microsoft.com/office/powerpoint/2010/main" val="4175163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04384" y="179560"/>
            <a:ext cx="8872538" cy="1143000"/>
          </a:xfrm>
        </p:spPr>
        <p:txBody>
          <a:bodyPr/>
          <a:lstStyle/>
          <a:p>
            <a:pPr eaLnBrk="1" hangingPunct="1"/>
            <a:r>
              <a:rPr lang="en-US" altLang="en-US" sz="4000" dirty="0" smtClean="0">
                <a:solidFill>
                  <a:schemeClr val="hlink"/>
                </a:solidFill>
              </a:rPr>
              <a:t>Commercial Signal Processors</a:t>
            </a:r>
            <a:endParaRPr lang="en-US" altLang="en-US" dirty="0" smtClean="0">
              <a:solidFill>
                <a:schemeClr val="hlink"/>
              </a:solidFill>
            </a:endParaRPr>
          </a:p>
        </p:txBody>
      </p:sp>
      <p:sp>
        <p:nvSpPr>
          <p:cNvPr id="4" name="Content Placeholder 2"/>
          <p:cNvSpPr>
            <a:spLocks noGrp="1"/>
          </p:cNvSpPr>
          <p:nvPr>
            <p:ph idx="1"/>
          </p:nvPr>
        </p:nvSpPr>
        <p:spPr>
          <a:xfrm>
            <a:off x="1251797" y="1322560"/>
            <a:ext cx="8455025" cy="4525963"/>
          </a:xfrm>
        </p:spPr>
        <p:txBody>
          <a:bodyPr>
            <a:noAutofit/>
          </a:bodyPr>
          <a:lstStyle/>
          <a:p>
            <a:pPr eaLnBrk="1" hangingPunct="1"/>
            <a:r>
              <a:rPr lang="en-US" sz="3200" dirty="0" smtClean="0"/>
              <a:t>What to look for…</a:t>
            </a:r>
          </a:p>
          <a:p>
            <a:pPr lvl="1" eaLnBrk="1" hangingPunct="1"/>
            <a:r>
              <a:rPr lang="en-US" sz="2800" dirty="0" smtClean="0"/>
              <a:t>fixed/parametric filters</a:t>
            </a:r>
          </a:p>
          <a:p>
            <a:pPr lvl="1" eaLnBrk="1" hangingPunct="1"/>
            <a:r>
              <a:rPr lang="en-US" sz="2800" dirty="0" smtClean="0"/>
              <a:t>delay settings range/resolution</a:t>
            </a:r>
          </a:p>
          <a:p>
            <a:pPr lvl="1" eaLnBrk="1" hangingPunct="1"/>
            <a:r>
              <a:rPr lang="en-US" sz="2800" dirty="0" smtClean="0"/>
              <a:t>compression/limiting</a:t>
            </a:r>
          </a:p>
          <a:p>
            <a:pPr lvl="1" eaLnBrk="1" hangingPunct="1"/>
            <a:r>
              <a:rPr lang="en-US" sz="2800" dirty="0" smtClean="0"/>
              <a:t>auto feedback suppression</a:t>
            </a:r>
          </a:p>
          <a:p>
            <a:pPr lvl="1" eaLnBrk="1" hangingPunct="1"/>
            <a:r>
              <a:rPr lang="en-US" sz="2800" dirty="0" smtClean="0"/>
              <a:t>input channels/output channels</a:t>
            </a:r>
          </a:p>
          <a:p>
            <a:pPr lvl="1" eaLnBrk="1" hangingPunct="1"/>
            <a:r>
              <a:rPr lang="en-US" sz="2800" dirty="0" smtClean="0"/>
              <a:t>matrix capability</a:t>
            </a:r>
          </a:p>
          <a:p>
            <a:pPr lvl="1" eaLnBrk="1" hangingPunct="1"/>
            <a:r>
              <a:rPr lang="en-US" sz="2800" dirty="0" smtClean="0"/>
              <a:t>remote control/network capability</a:t>
            </a:r>
          </a:p>
          <a:p>
            <a:pPr lvl="1" eaLnBrk="1" hangingPunct="1"/>
            <a:r>
              <a:rPr lang="en-US" sz="2800" dirty="0" smtClean="0"/>
              <a:t>“drag and drop” processing chain configuration</a:t>
            </a:r>
          </a:p>
          <a:p>
            <a:pPr lvl="1" eaLnBrk="1" hangingPunct="1"/>
            <a:r>
              <a:rPr lang="en-US" sz="2800" dirty="0" smtClean="0"/>
              <a:t>auto calibration capability</a:t>
            </a:r>
          </a:p>
        </p:txBody>
      </p:sp>
    </p:spTree>
    <p:extLst>
      <p:ext uri="{BB962C8B-B14F-4D97-AF65-F5344CB8AC3E}">
        <p14:creationId xmlns:p14="http://schemas.microsoft.com/office/powerpoint/2010/main" val="1152385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10582" t="9259" r="43617" b="15874"/>
          <a:stretch>
            <a:fillRect/>
          </a:stretch>
        </p:blipFill>
        <p:spPr bwMode="auto">
          <a:xfrm>
            <a:off x="2700339" y="0"/>
            <a:ext cx="6719887" cy="6865938"/>
          </a:xfrm>
          <a:prstGeom prst="rect">
            <a:avLst/>
          </a:prstGeom>
          <a:noFill/>
          <a:ln w="9525">
            <a:noFill/>
            <a:miter lim="800000"/>
            <a:headEnd/>
            <a:tailEnd/>
          </a:ln>
        </p:spPr>
      </p:pic>
    </p:spTree>
    <p:extLst>
      <p:ext uri="{BB962C8B-B14F-4D97-AF65-F5344CB8AC3E}">
        <p14:creationId xmlns:p14="http://schemas.microsoft.com/office/powerpoint/2010/main" val="351654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0"/>
            <a:ext cx="8229600" cy="1143000"/>
          </a:xfrm>
        </p:spPr>
        <p:txBody>
          <a:bodyPr/>
          <a:lstStyle/>
          <a:p>
            <a:pPr eaLnBrk="1" hangingPunct="1"/>
            <a:r>
              <a:rPr lang="en-US" altLang="en-US" sz="4000">
                <a:solidFill>
                  <a:schemeClr val="hlink"/>
                </a:solidFill>
              </a:rPr>
              <a:t>Analog Conversion Basics</a:t>
            </a:r>
            <a:endParaRPr lang="en-US" altLang="en-US" smtClean="0">
              <a:solidFill>
                <a:schemeClr val="hlink"/>
              </a:solidFill>
            </a:endParaRPr>
          </a:p>
        </p:txBody>
      </p:sp>
      <p:sp>
        <p:nvSpPr>
          <p:cNvPr id="159747" name="Rectangle 3"/>
          <p:cNvSpPr>
            <a:spLocks noGrp="1" noChangeArrowheads="1"/>
          </p:cNvSpPr>
          <p:nvPr>
            <p:ph type="body" idx="1"/>
          </p:nvPr>
        </p:nvSpPr>
        <p:spPr>
          <a:xfrm>
            <a:off x="807664" y="1165412"/>
            <a:ext cx="10398217" cy="5413375"/>
          </a:xfrm>
        </p:spPr>
        <p:txBody>
          <a:bodyPr/>
          <a:lstStyle/>
          <a:p>
            <a:pPr eaLnBrk="1" hangingPunct="1">
              <a:lnSpc>
                <a:spcPct val="90000"/>
              </a:lnSpc>
            </a:pPr>
            <a:r>
              <a:rPr lang="en-US" altLang="en-US" dirty="0" smtClean="0">
                <a:solidFill>
                  <a:schemeClr val="tx2"/>
                </a:solidFill>
              </a:rPr>
              <a:t>Sampling rate</a:t>
            </a:r>
          </a:p>
          <a:p>
            <a:pPr lvl="1" eaLnBrk="1" hangingPunct="1">
              <a:lnSpc>
                <a:spcPct val="90000"/>
              </a:lnSpc>
            </a:pPr>
            <a:r>
              <a:rPr lang="en-US" altLang="en-US" dirty="0" smtClean="0">
                <a:solidFill>
                  <a:schemeClr val="tx2"/>
                </a:solidFill>
              </a:rPr>
              <a:t>Major design issue in data acquisition systems is the </a:t>
            </a:r>
            <a:r>
              <a:rPr lang="en-US" altLang="en-US" i="1" dirty="0" smtClean="0">
                <a:solidFill>
                  <a:schemeClr val="tx2"/>
                </a:solidFill>
              </a:rPr>
              <a:t>sampling rate</a:t>
            </a:r>
            <a:r>
              <a:rPr lang="en-US" altLang="en-US" dirty="0" smtClean="0">
                <a:solidFill>
                  <a:schemeClr val="tx2"/>
                </a:solidFill>
              </a:rPr>
              <a:t> </a:t>
            </a:r>
            <a:r>
              <a:rPr lang="en-US" altLang="en-US" dirty="0" err="1" smtClean="0">
                <a:solidFill>
                  <a:srgbClr val="FF0000"/>
                </a:solidFill>
              </a:rPr>
              <a:t>Ts</a:t>
            </a:r>
            <a:endParaRPr lang="en-US" altLang="en-US" dirty="0" smtClean="0">
              <a:solidFill>
                <a:srgbClr val="FF0000"/>
              </a:solidFill>
            </a:endParaRPr>
          </a:p>
          <a:p>
            <a:pPr lvl="1" eaLnBrk="1" hangingPunct="1">
              <a:lnSpc>
                <a:spcPct val="90000"/>
              </a:lnSpc>
            </a:pPr>
            <a:r>
              <a:rPr lang="en-US" altLang="en-US" dirty="0" smtClean="0">
                <a:solidFill>
                  <a:schemeClr val="tx2"/>
                </a:solidFill>
              </a:rPr>
              <a:t>Need to know spectral characteristics of incoming signal (can be determined using a </a:t>
            </a:r>
            <a:r>
              <a:rPr lang="en-US" altLang="en-US" i="1" dirty="0" smtClean="0">
                <a:solidFill>
                  <a:schemeClr val="tx2"/>
                </a:solidFill>
              </a:rPr>
              <a:t>spectrum analyzer</a:t>
            </a:r>
            <a:r>
              <a:rPr lang="en-US" altLang="en-US" dirty="0" smtClean="0">
                <a:solidFill>
                  <a:schemeClr val="tx2"/>
                </a:solidFill>
              </a:rPr>
              <a:t>)</a:t>
            </a:r>
          </a:p>
          <a:p>
            <a:pPr lvl="1" eaLnBrk="1" hangingPunct="1">
              <a:lnSpc>
                <a:spcPct val="90000"/>
              </a:lnSpc>
            </a:pPr>
            <a:r>
              <a:rPr lang="en-US" altLang="en-US" dirty="0" smtClean="0">
                <a:solidFill>
                  <a:schemeClr val="tx2"/>
                </a:solidFill>
              </a:rPr>
              <a:t>Sampling frequency </a:t>
            </a:r>
            <a:r>
              <a:rPr lang="en-US" altLang="en-US" dirty="0" smtClean="0">
                <a:solidFill>
                  <a:srgbClr val="FF0000"/>
                </a:solidFill>
              </a:rPr>
              <a:t>Fs</a:t>
            </a:r>
            <a:r>
              <a:rPr lang="en-US" altLang="en-US" dirty="0" smtClean="0">
                <a:solidFill>
                  <a:schemeClr val="tx2"/>
                </a:solidFill>
              </a:rPr>
              <a:t> must be </a:t>
            </a:r>
            <a:r>
              <a:rPr lang="en-US" altLang="en-US" i="1" dirty="0" smtClean="0">
                <a:solidFill>
                  <a:srgbClr val="FF0000"/>
                </a:solidFill>
              </a:rPr>
              <a:t>at least twice</a:t>
            </a:r>
            <a:r>
              <a:rPr lang="en-US" altLang="en-US" dirty="0" smtClean="0">
                <a:solidFill>
                  <a:schemeClr val="tx2"/>
                </a:solidFill>
              </a:rPr>
              <a:t> that of the highest frequency component present in input signal (called the </a:t>
            </a:r>
            <a:r>
              <a:rPr lang="en-US" altLang="en-US" i="1" dirty="0" err="1" smtClean="0">
                <a:solidFill>
                  <a:srgbClr val="FF0000"/>
                </a:solidFill>
              </a:rPr>
              <a:t>Nyquist</a:t>
            </a:r>
            <a:r>
              <a:rPr lang="en-US" altLang="en-US" i="1" dirty="0" smtClean="0">
                <a:solidFill>
                  <a:srgbClr val="FF0000"/>
                </a:solidFill>
              </a:rPr>
              <a:t> rate</a:t>
            </a:r>
            <a:r>
              <a:rPr lang="en-US" altLang="en-US" dirty="0" smtClean="0">
                <a:solidFill>
                  <a:schemeClr val="tx2"/>
                </a:solidFill>
              </a:rPr>
              <a:t>)</a:t>
            </a:r>
          </a:p>
          <a:p>
            <a:pPr lvl="1" eaLnBrk="1" hangingPunct="1">
              <a:lnSpc>
                <a:spcPct val="90000"/>
              </a:lnSpc>
            </a:pPr>
            <a:r>
              <a:rPr lang="en-US" altLang="en-US" dirty="0" smtClean="0">
                <a:solidFill>
                  <a:schemeClr val="tx2"/>
                </a:solidFill>
              </a:rPr>
              <a:t>Use low-pass “brick wall” filter (LPF) to ensure no frequency components </a:t>
            </a:r>
            <a:r>
              <a:rPr lang="en-US" altLang="en-US" i="1" dirty="0" smtClean="0">
                <a:solidFill>
                  <a:srgbClr val="FF0000"/>
                </a:solidFill>
              </a:rPr>
              <a:t>in excess of </a:t>
            </a:r>
            <a:r>
              <a:rPr lang="en-US" altLang="en-US" i="1" dirty="0" smtClean="0">
                <a:solidFill>
                  <a:srgbClr val="FF0000"/>
                </a:solidFill>
              </a:rPr>
              <a:t>Fs / 2</a:t>
            </a:r>
            <a:r>
              <a:rPr lang="en-US" altLang="en-US" dirty="0" smtClean="0">
                <a:solidFill>
                  <a:schemeClr val="tx2"/>
                </a:solidFill>
              </a:rPr>
              <a:t> </a:t>
            </a:r>
            <a:r>
              <a:rPr lang="en-US" altLang="en-US" dirty="0" smtClean="0">
                <a:solidFill>
                  <a:schemeClr val="tx2"/>
                </a:solidFill>
              </a:rPr>
              <a:t>are applied to </a:t>
            </a:r>
            <a:r>
              <a:rPr lang="en-US" altLang="en-US" dirty="0" smtClean="0">
                <a:solidFill>
                  <a:schemeClr val="tx2"/>
                </a:solidFill>
              </a:rPr>
              <a:t>ADC </a:t>
            </a:r>
            <a:r>
              <a:rPr lang="en-US" altLang="en-US" dirty="0" smtClean="0">
                <a:solidFill>
                  <a:schemeClr val="tx2"/>
                </a:solidFill>
              </a:rPr>
              <a:t>input</a:t>
            </a:r>
          </a:p>
        </p:txBody>
      </p:sp>
    </p:spTree>
    <p:extLst>
      <p:ext uri="{BB962C8B-B14F-4D97-AF65-F5344CB8AC3E}">
        <p14:creationId xmlns:p14="http://schemas.microsoft.com/office/powerpoint/2010/main" val="3187487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459" t="7619" r="64562" b="6337"/>
          <a:stretch/>
        </p:blipFill>
        <p:spPr>
          <a:xfrm>
            <a:off x="2909397" y="717677"/>
            <a:ext cx="6090988" cy="5900839"/>
          </a:xfrm>
          <a:prstGeom prst="rect">
            <a:avLst/>
          </a:prstGeom>
        </p:spPr>
      </p:pic>
      <p:sp>
        <p:nvSpPr>
          <p:cNvPr id="3" name="TextBox 2"/>
          <p:cNvSpPr txBox="1"/>
          <p:nvPr/>
        </p:nvSpPr>
        <p:spPr>
          <a:xfrm>
            <a:off x="4280341" y="269966"/>
            <a:ext cx="4432663" cy="369332"/>
          </a:xfrm>
          <a:prstGeom prst="rect">
            <a:avLst/>
          </a:prstGeom>
          <a:noFill/>
        </p:spPr>
        <p:txBody>
          <a:bodyPr wrap="square" rtlCol="0">
            <a:spAutoFit/>
          </a:bodyPr>
          <a:lstStyle/>
          <a:p>
            <a:r>
              <a:rPr lang="en-US" dirty="0"/>
              <a:t>Sabine Feedback Exterminators</a:t>
            </a:r>
          </a:p>
        </p:txBody>
      </p:sp>
    </p:spTree>
    <p:extLst>
      <p:ext uri="{BB962C8B-B14F-4D97-AF65-F5344CB8AC3E}">
        <p14:creationId xmlns:p14="http://schemas.microsoft.com/office/powerpoint/2010/main" val="2649315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L3s Multiproces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064" y="2047952"/>
            <a:ext cx="8797402" cy="881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L3s Multipro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065" y="1104115"/>
            <a:ext cx="8775361" cy="798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77415" y="408372"/>
            <a:ext cx="2556769" cy="372863"/>
          </a:xfrm>
          <a:prstGeom prst="rect">
            <a:avLst/>
          </a:prstGeom>
          <a:noFill/>
        </p:spPr>
        <p:txBody>
          <a:bodyPr wrap="square" rtlCol="0">
            <a:spAutoFit/>
          </a:bodyPr>
          <a:lstStyle/>
          <a:p>
            <a:r>
              <a:rPr lang="en-US" dirty="0"/>
              <a:t>RANE Multiprocessors</a:t>
            </a:r>
          </a:p>
        </p:txBody>
      </p:sp>
      <p:pic>
        <p:nvPicPr>
          <p:cNvPr id="1032" name="Picture 8" descr="Halogen controls on mac de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548" y="3193742"/>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31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620" t="6161" r="58952" b="7410"/>
          <a:stretch/>
        </p:blipFill>
        <p:spPr>
          <a:xfrm>
            <a:off x="1558450" y="348343"/>
            <a:ext cx="9057297" cy="6043748"/>
          </a:xfrm>
          <a:prstGeom prst="rect">
            <a:avLst/>
          </a:prstGeom>
        </p:spPr>
      </p:pic>
    </p:spTree>
    <p:extLst>
      <p:ext uri="{BB962C8B-B14F-4D97-AF65-F5344CB8AC3E}">
        <p14:creationId xmlns:p14="http://schemas.microsoft.com/office/powerpoint/2010/main" val="32821783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10855" t="8797" r="44778" b="6100"/>
          <a:stretch>
            <a:fillRect/>
          </a:stretch>
        </p:blipFill>
        <p:spPr bwMode="auto">
          <a:xfrm>
            <a:off x="3106738" y="1"/>
            <a:ext cx="5732462" cy="6873875"/>
          </a:xfrm>
          <a:prstGeom prst="rect">
            <a:avLst/>
          </a:prstGeom>
          <a:noFill/>
          <a:ln w="9525">
            <a:noFill/>
            <a:miter lim="800000"/>
            <a:headEnd/>
            <a:tailEnd/>
          </a:ln>
        </p:spPr>
      </p:pic>
    </p:spTree>
    <p:extLst>
      <p:ext uri="{BB962C8B-B14F-4D97-AF65-F5344CB8AC3E}">
        <p14:creationId xmlns:p14="http://schemas.microsoft.com/office/powerpoint/2010/main" val="919953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1"/>
            <a:ext cx="9179217" cy="33623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43075" y="3381376"/>
            <a:ext cx="8667750" cy="3476625"/>
          </a:xfrm>
          <a:prstGeom prst="rect">
            <a:avLst/>
          </a:prstGeom>
          <a:noFill/>
          <a:ln w="9525">
            <a:noFill/>
            <a:miter lim="800000"/>
            <a:headEnd/>
            <a:tailEnd/>
          </a:ln>
        </p:spPr>
      </p:pic>
    </p:spTree>
    <p:extLst>
      <p:ext uri="{BB962C8B-B14F-4D97-AF65-F5344CB8AC3E}">
        <p14:creationId xmlns:p14="http://schemas.microsoft.com/office/powerpoint/2010/main" val="876072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lileo GALA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8283"/>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6282" y="5773272"/>
            <a:ext cx="7091083" cy="400110"/>
          </a:xfrm>
          <a:prstGeom prst="rect">
            <a:avLst/>
          </a:prstGeom>
          <a:noFill/>
        </p:spPr>
        <p:txBody>
          <a:bodyPr wrap="square" rtlCol="0">
            <a:spAutoFit/>
          </a:bodyPr>
          <a:lstStyle/>
          <a:p>
            <a:r>
              <a:rPr lang="en-US" sz="2000" dirty="0" smtClean="0"/>
              <a:t>Fully Networkable Loudspeaker Processor – Meyer Sound Galileo</a:t>
            </a:r>
            <a:endParaRPr lang="en-US" sz="2000" dirty="0"/>
          </a:p>
        </p:txBody>
      </p:sp>
      <p:pic>
        <p:nvPicPr>
          <p:cNvPr id="1028" name="Picture 4" descr="https://meyersound.com/wp-content/uploads/2016/10/ethernet_c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421" y="2446739"/>
            <a:ext cx="2611811" cy="1567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72831" y="4201649"/>
            <a:ext cx="2034989" cy="646331"/>
          </a:xfrm>
          <a:prstGeom prst="rect">
            <a:avLst/>
          </a:prstGeom>
          <a:noFill/>
        </p:spPr>
        <p:txBody>
          <a:bodyPr wrap="square" rtlCol="0">
            <a:spAutoFit/>
          </a:bodyPr>
          <a:lstStyle/>
          <a:p>
            <a:pPr algn="ctr"/>
            <a:r>
              <a:rPr lang="en-US" dirty="0" smtClean="0"/>
              <a:t>AVB-capable network interface</a:t>
            </a:r>
            <a:endParaRPr lang="en-US" dirty="0"/>
          </a:p>
        </p:txBody>
      </p:sp>
    </p:spTree>
    <p:extLst>
      <p:ext uri="{BB962C8B-B14F-4D97-AF65-F5344CB8AC3E}">
        <p14:creationId xmlns:p14="http://schemas.microsoft.com/office/powerpoint/2010/main" val="377579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57400" y="195263"/>
            <a:ext cx="8229600" cy="1143000"/>
          </a:xfrm>
        </p:spPr>
        <p:txBody>
          <a:bodyPr/>
          <a:lstStyle/>
          <a:p>
            <a:pPr eaLnBrk="1" hangingPunct="1"/>
            <a:r>
              <a:rPr lang="en-US" altLang="en-US" sz="4000">
                <a:solidFill>
                  <a:schemeClr val="hlink"/>
                </a:solidFill>
              </a:rPr>
              <a:t>Analog Conversion Basics</a:t>
            </a:r>
            <a:endParaRPr lang="en-US" altLang="en-US" smtClean="0">
              <a:solidFill>
                <a:schemeClr val="hlink"/>
              </a:solidFill>
            </a:endParaRPr>
          </a:p>
        </p:txBody>
      </p:sp>
      <p:sp>
        <p:nvSpPr>
          <p:cNvPr id="160771" name="Rectangle 3"/>
          <p:cNvSpPr>
            <a:spLocks noGrp="1" noChangeArrowheads="1"/>
          </p:cNvSpPr>
          <p:nvPr>
            <p:ph type="body" idx="1"/>
          </p:nvPr>
        </p:nvSpPr>
        <p:spPr>
          <a:xfrm>
            <a:off x="793375" y="1206595"/>
            <a:ext cx="10520083" cy="5413375"/>
          </a:xfrm>
        </p:spPr>
        <p:txBody>
          <a:bodyPr/>
          <a:lstStyle/>
          <a:p>
            <a:pPr eaLnBrk="1" hangingPunct="1">
              <a:lnSpc>
                <a:spcPct val="90000"/>
              </a:lnSpc>
            </a:pPr>
            <a:r>
              <a:rPr lang="en-US" altLang="en-US" dirty="0" smtClean="0">
                <a:solidFill>
                  <a:schemeClr val="tx2"/>
                </a:solidFill>
              </a:rPr>
              <a:t>Sampling rate, continued</a:t>
            </a:r>
          </a:p>
          <a:p>
            <a:pPr lvl="1" eaLnBrk="1" hangingPunct="1">
              <a:lnSpc>
                <a:spcPct val="90000"/>
              </a:lnSpc>
            </a:pPr>
            <a:r>
              <a:rPr lang="en-US" altLang="en-US" dirty="0" smtClean="0">
                <a:solidFill>
                  <a:schemeClr val="tx2"/>
                </a:solidFill>
              </a:rPr>
              <a:t>Input LPF referred to as an “</a:t>
            </a:r>
            <a:r>
              <a:rPr lang="en-US" altLang="en-US" i="1" dirty="0" smtClean="0">
                <a:solidFill>
                  <a:schemeClr val="tx2"/>
                </a:solidFill>
              </a:rPr>
              <a:t>anti-aliasing</a:t>
            </a:r>
            <a:r>
              <a:rPr lang="en-US" altLang="en-US" dirty="0" smtClean="0">
                <a:solidFill>
                  <a:schemeClr val="tx2"/>
                </a:solidFill>
              </a:rPr>
              <a:t>” filter</a:t>
            </a:r>
          </a:p>
          <a:p>
            <a:pPr lvl="1" eaLnBrk="1" hangingPunct="1">
              <a:lnSpc>
                <a:spcPct val="90000"/>
              </a:lnSpc>
            </a:pPr>
            <a:r>
              <a:rPr lang="en-US" altLang="en-US" dirty="0" smtClean="0">
                <a:solidFill>
                  <a:schemeClr val="tx2"/>
                </a:solidFill>
              </a:rPr>
              <a:t>Frequency components in excess of </a:t>
            </a:r>
            <a:r>
              <a:rPr lang="en-US" altLang="en-US" dirty="0" smtClean="0">
                <a:solidFill>
                  <a:srgbClr val="FF0000"/>
                </a:solidFill>
              </a:rPr>
              <a:t>Fs / 2</a:t>
            </a:r>
            <a:r>
              <a:rPr lang="en-US" altLang="en-US" dirty="0" smtClean="0">
                <a:solidFill>
                  <a:schemeClr val="tx2"/>
                </a:solidFill>
              </a:rPr>
              <a:t> </a:t>
            </a:r>
            <a:r>
              <a:rPr lang="en-US" altLang="en-US" dirty="0" smtClean="0">
                <a:solidFill>
                  <a:schemeClr val="tx2"/>
                </a:solidFill>
              </a:rPr>
              <a:t>are “</a:t>
            </a:r>
            <a:r>
              <a:rPr lang="en-US" altLang="en-US" i="1" dirty="0" smtClean="0">
                <a:solidFill>
                  <a:schemeClr val="tx2"/>
                </a:solidFill>
              </a:rPr>
              <a:t>folded back</a:t>
            </a:r>
            <a:r>
              <a:rPr lang="en-US" altLang="en-US" dirty="0" smtClean="0">
                <a:solidFill>
                  <a:schemeClr val="tx2"/>
                </a:solidFill>
              </a:rPr>
              <a:t>” into the baseband at an “</a:t>
            </a:r>
            <a:r>
              <a:rPr lang="en-US" altLang="en-US" i="1" dirty="0" smtClean="0">
                <a:solidFill>
                  <a:schemeClr val="tx2"/>
                </a:solidFill>
              </a:rPr>
              <a:t>alias</a:t>
            </a:r>
            <a:r>
              <a:rPr lang="en-US" altLang="en-US" dirty="0" smtClean="0">
                <a:solidFill>
                  <a:schemeClr val="tx2"/>
                </a:solidFill>
              </a:rPr>
              <a:t>” frequency </a:t>
            </a:r>
          </a:p>
          <a:p>
            <a:pPr lvl="1" eaLnBrk="1" hangingPunct="1">
              <a:lnSpc>
                <a:spcPct val="90000"/>
              </a:lnSpc>
            </a:pPr>
            <a:r>
              <a:rPr lang="en-US" altLang="en-US" dirty="0" smtClean="0">
                <a:solidFill>
                  <a:schemeClr val="tx2"/>
                </a:solidFill>
              </a:rPr>
              <a:t>In audio, aliases show up mostly as (non-linear) intermodulation distortion products</a:t>
            </a:r>
          </a:p>
        </p:txBody>
      </p:sp>
      <p:sp>
        <p:nvSpPr>
          <p:cNvPr id="160772" name="Text Box 4"/>
          <p:cNvSpPr txBox="1">
            <a:spLocks noChangeArrowheads="1"/>
          </p:cNvSpPr>
          <p:nvPr/>
        </p:nvSpPr>
        <p:spPr bwMode="auto">
          <a:xfrm>
            <a:off x="906836" y="4264867"/>
            <a:ext cx="10711422" cy="2247411"/>
          </a:xfrm>
          <a:prstGeom prst="rect">
            <a:avLst/>
          </a:prstGeom>
          <a:solidFill>
            <a:srgbClr val="DFDB29"/>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kumimoji="1" lang="en-US" altLang="en-US" sz="2800" dirty="0">
                <a:solidFill>
                  <a:srgbClr val="000000"/>
                </a:solidFill>
              </a:rPr>
              <a:t>Aliasing Example:</a:t>
            </a:r>
          </a:p>
          <a:p>
            <a:pPr fontAlgn="base">
              <a:spcBef>
                <a:spcPct val="50000"/>
              </a:spcBef>
              <a:spcAft>
                <a:spcPct val="0"/>
              </a:spcAft>
            </a:pPr>
            <a:r>
              <a:rPr kumimoji="1" lang="en-US" altLang="en-US" sz="2800" dirty="0">
                <a:solidFill>
                  <a:srgbClr val="000000"/>
                </a:solidFill>
              </a:rPr>
              <a:t>If Fs = 20 KHz </a:t>
            </a:r>
            <a:r>
              <a:rPr kumimoji="1" lang="en-US" altLang="en-US" sz="2800" dirty="0">
                <a:solidFill>
                  <a:srgbClr val="000000"/>
                </a:solidFill>
                <a:sym typeface="Symbol" panose="05050102010706020507" pitchFamily="18" charset="2"/>
              </a:rPr>
              <a:t> maximum input frequency component is 10 KHz</a:t>
            </a:r>
          </a:p>
          <a:p>
            <a:pPr fontAlgn="base">
              <a:spcBef>
                <a:spcPct val="50000"/>
              </a:spcBef>
              <a:spcAft>
                <a:spcPct val="0"/>
              </a:spcAft>
            </a:pPr>
            <a:r>
              <a:rPr kumimoji="1" lang="en-US" altLang="en-US" sz="2800" dirty="0">
                <a:solidFill>
                  <a:srgbClr val="000000"/>
                </a:solidFill>
                <a:sym typeface="Symbol" panose="05050102010706020507" pitchFamily="18" charset="2"/>
              </a:rPr>
              <a:t>If have an input frequency component of </a:t>
            </a:r>
            <a:r>
              <a:rPr kumimoji="1" lang="en-US" altLang="en-US" sz="2800" dirty="0">
                <a:solidFill>
                  <a:srgbClr val="00B0F0"/>
                </a:solidFill>
                <a:sym typeface="Symbol" panose="05050102010706020507" pitchFamily="18" charset="2"/>
              </a:rPr>
              <a:t>11 KHz</a:t>
            </a:r>
            <a:r>
              <a:rPr kumimoji="1" lang="en-US" altLang="en-US" sz="2800" dirty="0">
                <a:solidFill>
                  <a:srgbClr val="000000"/>
                </a:solidFill>
                <a:sym typeface="Symbol" panose="05050102010706020507" pitchFamily="18" charset="2"/>
              </a:rPr>
              <a:t>, will be encoded as a </a:t>
            </a:r>
            <a:r>
              <a:rPr kumimoji="1" lang="en-US" altLang="en-US" sz="2800" dirty="0">
                <a:solidFill>
                  <a:srgbClr val="FF0000"/>
                </a:solidFill>
                <a:sym typeface="Symbol" panose="05050102010706020507" pitchFamily="18" charset="2"/>
              </a:rPr>
              <a:t>9 KHz </a:t>
            </a:r>
            <a:r>
              <a:rPr kumimoji="1" lang="en-US" altLang="en-US" sz="2800" dirty="0">
                <a:solidFill>
                  <a:srgbClr val="000000"/>
                </a:solidFill>
                <a:sym typeface="Symbol" panose="05050102010706020507" pitchFamily="18" charset="2"/>
              </a:rPr>
              <a:t>component</a:t>
            </a:r>
          </a:p>
        </p:txBody>
      </p:sp>
    </p:spTree>
    <p:extLst>
      <p:ext uri="{BB962C8B-B14F-4D97-AF65-F5344CB8AC3E}">
        <p14:creationId xmlns:p14="http://schemas.microsoft.com/office/powerpoint/2010/main" val="1706927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7400" y="457200"/>
            <a:ext cx="8229600" cy="1143000"/>
          </a:xfrm>
        </p:spPr>
        <p:txBody>
          <a:bodyPr/>
          <a:lstStyle/>
          <a:p>
            <a:pPr eaLnBrk="1" hangingPunct="1"/>
            <a:r>
              <a:rPr lang="en-US" altLang="en-US" sz="4000">
                <a:solidFill>
                  <a:schemeClr val="hlink"/>
                </a:solidFill>
              </a:rPr>
              <a:t>Illustration of Aliasing Frequencies</a:t>
            </a:r>
            <a:endParaRPr lang="en-US" altLang="en-US" smtClean="0">
              <a:solidFill>
                <a:schemeClr val="hlink"/>
              </a:solidFill>
            </a:endParaRPr>
          </a:p>
        </p:txBody>
      </p:sp>
      <p:pic>
        <p:nvPicPr>
          <p:cNvPr id="11267" name="Picture 6"/>
          <p:cNvPicPr>
            <a:picLocks noChangeAspect="1" noChangeArrowheads="1"/>
          </p:cNvPicPr>
          <p:nvPr/>
        </p:nvPicPr>
        <p:blipFill>
          <a:blip r:embed="rId3">
            <a:extLst>
              <a:ext uri="{28A0092B-C50C-407E-A947-70E740481C1C}">
                <a14:useLocalDpi xmlns:a14="http://schemas.microsoft.com/office/drawing/2010/main" val="0"/>
              </a:ext>
            </a:extLst>
          </a:blip>
          <a:srcRect l="20378" t="35526" r="21582" b="26801"/>
          <a:stretch>
            <a:fillRect/>
          </a:stretch>
        </p:blipFill>
        <p:spPr bwMode="auto">
          <a:xfrm>
            <a:off x="1752601" y="1752600"/>
            <a:ext cx="8704263"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71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7400" y="457200"/>
            <a:ext cx="8229600" cy="1143000"/>
          </a:xfrm>
        </p:spPr>
        <p:txBody>
          <a:bodyPr/>
          <a:lstStyle/>
          <a:p>
            <a:pPr eaLnBrk="1" hangingPunct="1"/>
            <a:r>
              <a:rPr lang="en-US" altLang="en-US" sz="4000">
                <a:solidFill>
                  <a:schemeClr val="hlink"/>
                </a:solidFill>
              </a:rPr>
              <a:t>Analog Conversion Basics</a:t>
            </a:r>
            <a:endParaRPr lang="en-US" altLang="en-US" smtClean="0">
              <a:solidFill>
                <a:schemeClr val="hlink"/>
              </a:solidFill>
            </a:endParaRPr>
          </a:p>
        </p:txBody>
      </p:sp>
      <p:sp>
        <p:nvSpPr>
          <p:cNvPr id="161795" name="Rectangle 3"/>
          <p:cNvSpPr>
            <a:spLocks noGrp="1" noChangeArrowheads="1"/>
          </p:cNvSpPr>
          <p:nvPr>
            <p:ph type="body" idx="1"/>
          </p:nvPr>
        </p:nvSpPr>
        <p:spPr>
          <a:xfrm>
            <a:off x="712696" y="1471520"/>
            <a:ext cx="10089775" cy="5057775"/>
          </a:xfrm>
        </p:spPr>
        <p:txBody>
          <a:bodyPr/>
          <a:lstStyle/>
          <a:p>
            <a:pPr eaLnBrk="1" hangingPunct="1">
              <a:lnSpc>
                <a:spcPct val="90000"/>
              </a:lnSpc>
            </a:pPr>
            <a:r>
              <a:rPr lang="en-US" altLang="en-US" dirty="0" smtClean="0">
                <a:solidFill>
                  <a:schemeClr val="tx2"/>
                </a:solidFill>
              </a:rPr>
              <a:t>Quantization</a:t>
            </a:r>
          </a:p>
          <a:p>
            <a:pPr lvl="1" eaLnBrk="1" hangingPunct="1">
              <a:lnSpc>
                <a:spcPct val="90000"/>
              </a:lnSpc>
            </a:pPr>
            <a:r>
              <a:rPr lang="en-US" altLang="en-US" dirty="0" smtClean="0">
                <a:solidFill>
                  <a:schemeClr val="tx2"/>
                </a:solidFill>
              </a:rPr>
              <a:t>Another important design consideration is the number of bits required to obtain adequate </a:t>
            </a:r>
            <a:r>
              <a:rPr lang="en-US" altLang="en-US" i="1" dirty="0" smtClean="0">
                <a:solidFill>
                  <a:schemeClr val="tx2"/>
                </a:solidFill>
              </a:rPr>
              <a:t>resolution</a:t>
            </a:r>
            <a:r>
              <a:rPr lang="en-US" altLang="en-US" dirty="0" smtClean="0">
                <a:solidFill>
                  <a:schemeClr val="tx2"/>
                </a:solidFill>
              </a:rPr>
              <a:t> and/or sufficient </a:t>
            </a:r>
            <a:r>
              <a:rPr lang="en-US" altLang="en-US" i="1" dirty="0" smtClean="0">
                <a:solidFill>
                  <a:schemeClr val="tx2"/>
                </a:solidFill>
              </a:rPr>
              <a:t>dynamic range</a:t>
            </a:r>
          </a:p>
          <a:p>
            <a:pPr lvl="1" eaLnBrk="1" hangingPunct="1">
              <a:lnSpc>
                <a:spcPct val="90000"/>
              </a:lnSpc>
            </a:pPr>
            <a:r>
              <a:rPr lang="en-US" altLang="en-US" dirty="0" smtClean="0">
                <a:solidFill>
                  <a:schemeClr val="tx2"/>
                </a:solidFill>
              </a:rPr>
              <a:t>Quantization is the assignment of a </a:t>
            </a:r>
            <a:r>
              <a:rPr lang="en-US" altLang="en-US" i="1" dirty="0" smtClean="0">
                <a:solidFill>
                  <a:schemeClr val="tx2"/>
                </a:solidFill>
              </a:rPr>
              <a:t>fixed amplitude level</a:t>
            </a:r>
            <a:r>
              <a:rPr lang="en-US" altLang="en-US" dirty="0" smtClean="0">
                <a:solidFill>
                  <a:schemeClr val="tx2"/>
                </a:solidFill>
              </a:rPr>
              <a:t> (corresponding to an available binary code) to the incoming analog signal</a:t>
            </a:r>
          </a:p>
          <a:p>
            <a:pPr lvl="1" eaLnBrk="1" hangingPunct="1">
              <a:lnSpc>
                <a:spcPct val="90000"/>
              </a:lnSpc>
            </a:pPr>
            <a:r>
              <a:rPr lang="en-US" altLang="en-US" dirty="0" smtClean="0">
                <a:solidFill>
                  <a:schemeClr val="tx2"/>
                </a:solidFill>
              </a:rPr>
              <a:t>Note that the converted code is relative to the </a:t>
            </a:r>
            <a:r>
              <a:rPr lang="en-US" altLang="en-US" i="1" dirty="0" smtClean="0">
                <a:solidFill>
                  <a:schemeClr val="tx2"/>
                </a:solidFill>
              </a:rPr>
              <a:t>reference voltage(s)</a:t>
            </a:r>
            <a:r>
              <a:rPr lang="en-US" altLang="en-US" dirty="0" smtClean="0">
                <a:solidFill>
                  <a:schemeClr val="tx2"/>
                </a:solidFill>
              </a:rPr>
              <a:t> applied to the converter (</a:t>
            </a:r>
            <a:r>
              <a:rPr lang="en-US" altLang="en-US" b="1" dirty="0" smtClean="0">
                <a:solidFill>
                  <a:schemeClr val="tx2"/>
                </a:solidFill>
              </a:rPr>
              <a:t>V</a:t>
            </a:r>
            <a:r>
              <a:rPr lang="en-US" altLang="en-US" b="1" baseline="-25000" dirty="0" smtClean="0">
                <a:solidFill>
                  <a:schemeClr val="tx2"/>
                </a:solidFill>
              </a:rPr>
              <a:t>RH</a:t>
            </a:r>
            <a:r>
              <a:rPr lang="en-US" altLang="en-US" dirty="0" smtClean="0">
                <a:solidFill>
                  <a:schemeClr val="tx2"/>
                </a:solidFill>
              </a:rPr>
              <a:t> = voltage reference high, </a:t>
            </a:r>
            <a:r>
              <a:rPr lang="en-US" altLang="en-US" b="1" dirty="0" smtClean="0">
                <a:solidFill>
                  <a:schemeClr val="tx2"/>
                </a:solidFill>
              </a:rPr>
              <a:t>V</a:t>
            </a:r>
            <a:r>
              <a:rPr lang="en-US" altLang="en-US" b="1" baseline="-25000" dirty="0" smtClean="0">
                <a:solidFill>
                  <a:schemeClr val="tx2"/>
                </a:solidFill>
              </a:rPr>
              <a:t>RL</a:t>
            </a:r>
            <a:r>
              <a:rPr lang="en-US" altLang="en-US" dirty="0" smtClean="0">
                <a:solidFill>
                  <a:schemeClr val="tx2"/>
                </a:solidFill>
              </a:rPr>
              <a:t> = voltage reference low)</a:t>
            </a:r>
          </a:p>
        </p:txBody>
      </p:sp>
    </p:spTree>
    <p:extLst>
      <p:ext uri="{BB962C8B-B14F-4D97-AF65-F5344CB8AC3E}">
        <p14:creationId xmlns:p14="http://schemas.microsoft.com/office/powerpoint/2010/main" val="330236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themeOverride>
</file>

<file path=ppt/theme/themeOverride12.xml><?xml version="1.0" encoding="utf-8"?>
<a:themeOverride xmlns:a="http://schemas.openxmlformats.org/drawingml/2006/main">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themeOverride>
</file>

<file path=ppt/theme/themeOverride13.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3">
    <a:dk1>
      <a:srgbClr val="003300"/>
    </a:dk1>
    <a:lt1>
      <a:srgbClr val="FFFFFF"/>
    </a:lt1>
    <a:dk2>
      <a:srgbClr val="000000"/>
    </a:dk2>
    <a:lt2>
      <a:srgbClr val="808080"/>
    </a:lt2>
    <a:accent1>
      <a:srgbClr val="BBE0E3"/>
    </a:accent1>
    <a:accent2>
      <a:srgbClr val="333399"/>
    </a:accent2>
    <a:accent3>
      <a:srgbClr val="FFFFFF"/>
    </a:accent3>
    <a:accent4>
      <a:srgbClr val="002A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themeOverride>
</file>

<file path=docProps/app.xml><?xml version="1.0" encoding="utf-8"?>
<Properties xmlns="http://schemas.openxmlformats.org/officeDocument/2006/extended-properties" xmlns:vt="http://schemas.openxmlformats.org/officeDocument/2006/docPropsVTypes">
  <TotalTime>1158</TotalTime>
  <Words>3174</Words>
  <Application>Microsoft Office PowerPoint</Application>
  <PresentationFormat>Widescreen</PresentationFormat>
  <Paragraphs>312</Paragraphs>
  <Slides>65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65</vt:i4>
      </vt:variant>
    </vt:vector>
  </HeadingPairs>
  <TitlesOfParts>
    <vt:vector size="75" baseType="lpstr">
      <vt:lpstr>Arial</vt:lpstr>
      <vt:lpstr>Calibri</vt:lpstr>
      <vt:lpstr>Calibri Light</vt:lpstr>
      <vt:lpstr>Courier New</vt:lpstr>
      <vt:lpstr>Symbol</vt:lpstr>
      <vt:lpstr>Times New Roman</vt:lpstr>
      <vt:lpstr>Wingdings</vt:lpstr>
      <vt:lpstr>Office Theme</vt:lpstr>
      <vt:lpstr>Default Design</vt:lpstr>
      <vt:lpstr>1_Default Design</vt:lpstr>
      <vt:lpstr>System Components for the EASE Focus 3 Design Project  Signal Processors</vt:lpstr>
      <vt:lpstr>Outline</vt:lpstr>
      <vt:lpstr>Analog Conversion Basics</vt:lpstr>
      <vt:lpstr>Analog Conversion Basics</vt:lpstr>
      <vt:lpstr>Analog Conversion Basics</vt:lpstr>
      <vt:lpstr>Analog Conversion Basics</vt:lpstr>
      <vt:lpstr>Analog Conversion Basics</vt:lpstr>
      <vt:lpstr>Illustration of Aliasing Frequencies</vt:lpstr>
      <vt:lpstr>Analog Conversion Basics</vt:lpstr>
      <vt:lpstr>PowerPoint Presentation</vt:lpstr>
      <vt:lpstr>Analog Conversion Basics</vt:lpstr>
      <vt:lpstr>PowerPoint Presentation</vt:lpstr>
      <vt:lpstr>PowerPoint Presentation</vt:lpstr>
      <vt:lpstr>Analog-to-Digital Conversion</vt:lpstr>
      <vt:lpstr>PowerPoint Presentation</vt:lpstr>
      <vt:lpstr>Successive Approximation Converter Block Diagram</vt:lpstr>
      <vt:lpstr>Pulse Width Modulation (PWM)</vt:lpstr>
      <vt:lpstr>PWM Encoding (Delta Modulation)</vt:lpstr>
      <vt:lpstr>Delta-Sigma ADC</vt:lpstr>
      <vt:lpstr>Delta-Sigma ADC</vt:lpstr>
      <vt:lpstr>Delta-Sigma ADC Block Diagram</vt:lpstr>
      <vt:lpstr>PowerPoint Presentation</vt:lpstr>
      <vt:lpstr>Delta-Sigma ADC</vt:lpstr>
      <vt:lpstr>Delta-Sigma ADC Oversampling and Noise Shaping</vt:lpstr>
      <vt:lpstr>Delta-Sigma ADC Noise Shaping Order</vt:lpstr>
      <vt:lpstr>Comparison Between Conventional (PCM) and Delta-Sigma ADC Converter Spectra</vt:lpstr>
      <vt:lpstr>Delta-Sigma ADC</vt:lpstr>
      <vt:lpstr>Delta-Sigma ADC</vt:lpstr>
      <vt:lpstr>Digital-to-Analog (DAC) Conversion</vt:lpstr>
      <vt:lpstr>R-2R Ladder DAC (4-bit Example)</vt:lpstr>
      <vt:lpstr>PCM DAC Output</vt:lpstr>
      <vt:lpstr>Delta-Sigma DAC Converters</vt:lpstr>
      <vt:lpstr>PWM DAC Converters</vt:lpstr>
      <vt:lpstr>PWM Encoding (Delta Modulator) and Signal Reconstruction</vt:lpstr>
      <vt:lpstr>DAC Selection Criteria for Audio Apps</vt:lpstr>
      <vt:lpstr>PCM Input  PWM Output</vt:lpstr>
      <vt:lpstr>Digital Audio Transmission</vt:lpstr>
      <vt:lpstr>Digital Audio Transmission</vt:lpstr>
      <vt:lpstr>Digital Audio Transmission</vt:lpstr>
      <vt:lpstr>Digital Audio Transmission</vt:lpstr>
      <vt:lpstr>Digital Audio Transmission</vt:lpstr>
      <vt:lpstr>Filters</vt:lpstr>
      <vt:lpstr>Filter Classifications</vt:lpstr>
      <vt:lpstr>Filter Classifications</vt:lpstr>
      <vt:lpstr>Filter Classifications</vt:lpstr>
      <vt:lpstr>Filter Classifications</vt:lpstr>
      <vt:lpstr>Filter Topologies</vt:lpstr>
      <vt:lpstr>DSP Filter Realizations</vt:lpstr>
      <vt:lpstr>Signal Delay</vt:lpstr>
      <vt:lpstr>Signal Delay Calculation</vt:lpstr>
      <vt:lpstr>Signal Alignment</vt:lpstr>
      <vt:lpstr>Signal and Loudspeaker Alignment</vt:lpstr>
      <vt:lpstr>Signal and Loudspeaker Alignment</vt:lpstr>
      <vt:lpstr>Amplitude Equalization</vt:lpstr>
      <vt:lpstr>Amplitude Equalization</vt:lpstr>
      <vt:lpstr>Potential Gain Improvement</vt:lpstr>
      <vt:lpstr>Equalizer Misuse</vt:lpstr>
      <vt:lpstr>Commercial Signal Processors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Components</dc:title>
  <dc:creator>Meyer, David G</dc:creator>
  <cp:lastModifiedBy>Meyer, David G</cp:lastModifiedBy>
  <cp:revision>129</cp:revision>
  <dcterms:created xsi:type="dcterms:W3CDTF">2019-04-18T12:50:33Z</dcterms:created>
  <dcterms:modified xsi:type="dcterms:W3CDTF">2020-04-24T19:42:12Z</dcterms:modified>
</cp:coreProperties>
</file>