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500" r:id="rId4"/>
    <p:sldId id="501" r:id="rId5"/>
    <p:sldId id="502" r:id="rId6"/>
    <p:sldId id="503" r:id="rId7"/>
    <p:sldId id="504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513" r:id="rId17"/>
    <p:sldId id="5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B0E7E-4526-4733-ACD9-BB484BFBBB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FB3D2-6EE5-4049-94B0-51F75DA4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4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91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90BF5-0150-4BD9-BCE6-49E4E80A078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77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07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7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7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0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7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7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2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8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A4FC-6E15-4B06-9B54-6227DA5FDB7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506141-AA99-48C6-97B5-73AE61F75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92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rane.com/note151.html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rane.com/note151.html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rane.com/note151.html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rane.com/note110.html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rane.com/note110.html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rane.com/note110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iddleatlantic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racktools.com/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cktools.com/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564" y="1988046"/>
            <a:ext cx="9531927" cy="259357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System Components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sz="3600" i="1" dirty="0"/>
              <a:t>for the EASE Focus 3 Design </a:t>
            </a:r>
            <a:r>
              <a:rPr lang="en-US" sz="3600" i="1" dirty="0" smtClean="0"/>
              <a:t>Project</a:t>
            </a:r>
            <a:br>
              <a:rPr lang="en-US" sz="3600" i="1" dirty="0" smtClean="0"/>
            </a:b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Racks and Wiring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hlink"/>
                </a:solidFill>
              </a:rPr>
              <a:t>Power Sequence Control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 l="5208" t="13693" r="4021" b="6250"/>
          <a:stretch>
            <a:fillRect/>
          </a:stretch>
        </p:blipFill>
        <p:spPr bwMode="auto">
          <a:xfrm>
            <a:off x="1814514" y="1001714"/>
            <a:ext cx="8853487" cy="58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46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hlink"/>
                </a:solidFill>
              </a:rPr>
              <a:t>Grounding Strategies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163888" y="6081713"/>
            <a:ext cx="589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hlinkClick r:id="rId2"/>
              </a:rPr>
              <a:t>Grounding and Shielding Notes (Rane)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/>
          <a:srcRect t="15472" r="2376" b="17860"/>
          <a:stretch>
            <a:fillRect/>
          </a:stretch>
        </p:blipFill>
        <p:spPr bwMode="auto">
          <a:xfrm>
            <a:off x="1478732" y="847025"/>
            <a:ext cx="9285838" cy="507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6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88475" y="526584"/>
            <a:ext cx="11280618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dirty="0">
                <a:solidFill>
                  <a:schemeClr val="hlink"/>
                </a:solidFill>
              </a:rPr>
              <a:t>What’s in the “?” </a:t>
            </a:r>
            <a:r>
              <a:rPr lang="en-US" sz="3200" dirty="0" smtClean="0">
                <a:solidFill>
                  <a:schemeClr val="hlink"/>
                </a:solidFill>
              </a:rPr>
              <a:t/>
            </a:r>
            <a:br>
              <a:rPr lang="en-US" sz="3200" dirty="0" smtClean="0">
                <a:solidFill>
                  <a:schemeClr val="hlink"/>
                </a:solidFill>
              </a:rPr>
            </a:br>
            <a:r>
              <a:rPr lang="en-US" sz="3200" dirty="0" smtClean="0">
                <a:solidFill>
                  <a:schemeClr val="hlink"/>
                </a:solidFill>
              </a:rPr>
              <a:t>Passive </a:t>
            </a:r>
            <a:r>
              <a:rPr lang="en-US" sz="3200" dirty="0">
                <a:solidFill>
                  <a:schemeClr val="hlink"/>
                </a:solidFill>
              </a:rPr>
              <a:t>Schemes for Connecting Signal Ground to Chassis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163888" y="6081713"/>
            <a:ext cx="589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hlinkClick r:id="rId2"/>
              </a:rPr>
              <a:t>Grounding and Shielding Notes (Rane)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 cstate="print"/>
          <a:srcRect l="28314" t="38889" r="29668" b="42107"/>
          <a:stretch>
            <a:fillRect/>
          </a:stretch>
        </p:blipFill>
        <p:spPr bwMode="auto">
          <a:xfrm>
            <a:off x="1973263" y="1978025"/>
            <a:ext cx="8259762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0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8598" y="451597"/>
            <a:ext cx="10755517" cy="11430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hlink"/>
                </a:solidFill>
              </a:rPr>
              <a:t>Star Ground Scheme for Connecting </a:t>
            </a:r>
            <a:r>
              <a:rPr lang="en-US" sz="2800" dirty="0" smtClean="0">
                <a:solidFill>
                  <a:schemeClr val="hlink"/>
                </a:solidFill>
              </a:rPr>
              <a:t>Signal </a:t>
            </a:r>
            <a:r>
              <a:rPr lang="en-US" sz="2800" dirty="0">
                <a:solidFill>
                  <a:schemeClr val="hlink"/>
                </a:solidFill>
              </a:rPr>
              <a:t>Ground to Chassis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381375" y="5908675"/>
            <a:ext cx="589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hlinkClick r:id="rId2"/>
              </a:rPr>
              <a:t>Grounding and Shielding Notes (Rane)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 l="27197" t="47809" r="29834" b="20680"/>
          <a:stretch>
            <a:fillRect/>
          </a:stretch>
        </p:blipFill>
        <p:spPr bwMode="auto">
          <a:xfrm>
            <a:off x="2725093" y="1594597"/>
            <a:ext cx="6962838" cy="382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33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hlink"/>
                </a:solidFill>
              </a:rPr>
              <a:t>Recommended Practice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163888" y="6400800"/>
            <a:ext cx="589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hlinkClick r:id="rId2"/>
              </a:rPr>
              <a:t>Sound System Interconnection (Rane)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 l="14729" t="17253" r="12061" b="7834"/>
          <a:stretch>
            <a:fillRect/>
          </a:stretch>
        </p:blipFill>
        <p:spPr bwMode="auto">
          <a:xfrm>
            <a:off x="2514601" y="838200"/>
            <a:ext cx="7140575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06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5663" y="31908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hlink"/>
                </a:solidFill>
              </a:rPr>
              <a:t>Recommended </a:t>
            </a:r>
            <a:r>
              <a:rPr lang="en-US" sz="2800" dirty="0" smtClean="0">
                <a:solidFill>
                  <a:schemeClr val="hlink"/>
                </a:solidFill>
              </a:rPr>
              <a:t>Practice</a:t>
            </a:r>
            <a:br>
              <a:rPr lang="en-US" sz="2800" dirty="0" smtClean="0">
                <a:solidFill>
                  <a:schemeClr val="hlink"/>
                </a:solidFill>
              </a:rPr>
            </a:br>
            <a:r>
              <a:rPr lang="en-US" sz="2800" dirty="0" smtClean="0">
                <a:solidFill>
                  <a:schemeClr val="hlink"/>
                </a:solidFill>
              </a:rPr>
              <a:t>Unbalanced </a:t>
            </a:r>
            <a:r>
              <a:rPr lang="en-US" sz="2800" dirty="0">
                <a:solidFill>
                  <a:schemeClr val="hlink"/>
                </a:solidFill>
              </a:rPr>
              <a:t>to Balanced Using Transformer Isolation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294063" y="5980113"/>
            <a:ext cx="589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hlinkClick r:id="rId2"/>
              </a:rPr>
              <a:t>Sound System Interconnection (Rane)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 l="26335" t="43858" r="28874" b="23590"/>
          <a:stretch>
            <a:fillRect/>
          </a:stretch>
        </p:blipFill>
        <p:spPr bwMode="auto">
          <a:xfrm>
            <a:off x="3044031" y="1772772"/>
            <a:ext cx="6392863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72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5663" y="231776"/>
            <a:ext cx="8229600" cy="447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>
                <a:solidFill>
                  <a:schemeClr val="hlink"/>
                </a:solidFill>
              </a:rPr>
              <a:t>Lots of Other Possibilities…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294063" y="6226175"/>
            <a:ext cx="589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hlinkClick r:id="rId2"/>
              </a:rPr>
              <a:t>Sound System Interconnection (Rane)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1393" y="679451"/>
            <a:ext cx="4332775" cy="518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214" y="761666"/>
            <a:ext cx="4121416" cy="50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26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035" y="481855"/>
            <a:ext cx="8229600" cy="741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hlink"/>
                </a:solidFill>
              </a:rPr>
              <a:t>Outline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2604" y="1223217"/>
            <a:ext cx="8289925" cy="4421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Equipment Racks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Rack Issues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Rack Design Software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Sample Rack Layout and Equipment List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Wiring Issues</a:t>
            </a:r>
          </a:p>
        </p:txBody>
      </p:sp>
    </p:spTree>
    <p:extLst>
      <p:ext uri="{BB962C8B-B14F-4D97-AF65-F5344CB8AC3E}">
        <p14:creationId xmlns:p14="http://schemas.microsoft.com/office/powerpoint/2010/main" val="38696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376238"/>
            <a:ext cx="8229600" cy="74136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hlink"/>
                </a:solidFill>
              </a:rPr>
              <a:t>Equipment Racks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367088" y="1335088"/>
            <a:ext cx="563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hlinkClick r:id="rId2"/>
              </a:rPr>
              <a:t>http://www.middleatlantic.com/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69636" name="Picture 4" descr="wrk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9338" y="2147888"/>
            <a:ext cx="20955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DWR1822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3301" y="2955925"/>
            <a:ext cx="22447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 descr="wr4422ani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8138" y="2374900"/>
            <a:ext cx="243205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4310063" y="5995988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hlinkClick r:id="rId6"/>
              </a:rPr>
              <a:t>http://www.racktools.com/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Rack Issues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1635" y="1422213"/>
            <a:ext cx="10515600" cy="4351338"/>
          </a:xfrm>
        </p:spPr>
        <p:txBody>
          <a:bodyPr/>
          <a:lstStyle/>
          <a:p>
            <a:pPr eaLnBrk="1" hangingPunct="1"/>
            <a:r>
              <a:rPr lang="en-US" dirty="0" smtClean="0"/>
              <a:t>Access (installation and maintenance)</a:t>
            </a:r>
          </a:p>
          <a:p>
            <a:pPr eaLnBrk="1" hangingPunct="1"/>
            <a:r>
              <a:rPr lang="en-US" dirty="0" smtClean="0"/>
              <a:t>Mechanical support and stability</a:t>
            </a:r>
          </a:p>
          <a:p>
            <a:pPr eaLnBrk="1" hangingPunct="1"/>
            <a:r>
              <a:rPr lang="en-US" dirty="0" smtClean="0"/>
              <a:t>Ventilation</a:t>
            </a:r>
          </a:p>
          <a:p>
            <a:pPr eaLnBrk="1" hangingPunct="1"/>
            <a:r>
              <a:rPr lang="en-US" dirty="0" smtClean="0"/>
              <a:t>Cable routing and dressing</a:t>
            </a:r>
          </a:p>
        </p:txBody>
      </p:sp>
    </p:spTree>
    <p:extLst>
      <p:ext uri="{BB962C8B-B14F-4D97-AF65-F5344CB8AC3E}">
        <p14:creationId xmlns:p14="http://schemas.microsoft.com/office/powerpoint/2010/main" val="30979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600" y="0"/>
            <a:ext cx="654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807200" y="6067425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hlinkClick r:id="rId3"/>
              </a:rPr>
              <a:t>http://www.racktools.com/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186003" y="282575"/>
            <a:ext cx="480592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9999"/>
                </a:solidFill>
              </a:rPr>
              <a:t>Sample Rack </a:t>
            </a:r>
            <a:r>
              <a:rPr lang="en-US" sz="2400" b="1" dirty="0" smtClean="0">
                <a:solidFill>
                  <a:srgbClr val="009999"/>
                </a:solidFill>
              </a:rPr>
              <a:t>Layout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Middle Atlantic </a:t>
            </a:r>
            <a:r>
              <a:rPr lang="en-US" b="1" dirty="0" smtClean="0"/>
              <a:t>AXS-43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43SP </a:t>
            </a:r>
            <a:r>
              <a:rPr lang="en-US" dirty="0"/>
              <a:t>AXS Rack For In-Wall Applications</a:t>
            </a:r>
            <a:endParaRPr lang="en-US" b="1" dirty="0"/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rgbClr val="0099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322" y="286143"/>
            <a:ext cx="1295238" cy="6285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75233" y="374908"/>
            <a:ext cx="3775296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“1U” is referred to as a “single rack space”, which is a panel 1.75” tall and 19” wide. All rack panel heights are expressed in integer multiples of “U” (i.e., “2U” is 3.5” tall, “3U” is 5.25” tall, etc.</a:t>
            </a:r>
            <a:endParaRPr lang="en-US" dirty="0"/>
          </a:p>
        </p:txBody>
      </p:sp>
      <p:pic>
        <p:nvPicPr>
          <p:cNvPr id="1026" name="Picture 2" descr="Middle Atlantic AXS-43 43SP AXS Rack For In-Wall Applic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38" y="1600011"/>
            <a:ext cx="27527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75233" y="2360691"/>
            <a:ext cx="377529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Also: Rack cabinet depth can vary (26-27” is typical). Rack cabinets can be free-standing or designed for wall installation (as shown).</a:t>
            </a:r>
            <a:endParaRPr lang="en-US" dirty="0"/>
          </a:p>
        </p:txBody>
      </p:sp>
      <p:pic>
        <p:nvPicPr>
          <p:cNvPr id="1028" name="Picture 4" descr="Gym Sound System Portable Rolling Equipment Rack and Wall Input Pl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777" y="3561020"/>
            <a:ext cx="3194207" cy="319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65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Wiring Issues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7495" y="1502895"/>
            <a:ext cx="10515600" cy="4351338"/>
          </a:xfrm>
        </p:spPr>
        <p:txBody>
          <a:bodyPr/>
          <a:lstStyle/>
          <a:p>
            <a:pPr eaLnBrk="1" hangingPunct="1"/>
            <a:r>
              <a:rPr lang="en-US" dirty="0" smtClean="0"/>
              <a:t>Power conditioning, distribution, and sequencing</a:t>
            </a:r>
          </a:p>
          <a:p>
            <a:pPr eaLnBrk="1" hangingPunct="1"/>
            <a:r>
              <a:rPr lang="en-US" dirty="0" smtClean="0"/>
              <a:t>Balanced vs. unbalanced audio cables</a:t>
            </a:r>
          </a:p>
          <a:p>
            <a:pPr eaLnBrk="1" hangingPunct="1"/>
            <a:r>
              <a:rPr lang="en-US" dirty="0" smtClean="0"/>
              <a:t>XLR vs TRS connectors</a:t>
            </a:r>
          </a:p>
          <a:p>
            <a:pPr eaLnBrk="1" hangingPunct="1"/>
            <a:r>
              <a:rPr lang="en-US" dirty="0" smtClean="0"/>
              <a:t>Avoiding ground loops, hum, and buzz</a:t>
            </a:r>
          </a:p>
        </p:txBody>
      </p:sp>
    </p:spTree>
    <p:extLst>
      <p:ext uri="{BB962C8B-B14F-4D97-AF65-F5344CB8AC3E}">
        <p14:creationId xmlns:p14="http://schemas.microsoft.com/office/powerpoint/2010/main" val="7627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27" y="346778"/>
            <a:ext cx="10274157" cy="60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9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10" y="392701"/>
            <a:ext cx="8541851" cy="62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92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A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271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Default Design</vt:lpstr>
      <vt:lpstr>System Components for the EASE Focus 3 Design Project  Racks and Wiring</vt:lpstr>
      <vt:lpstr>Outline</vt:lpstr>
      <vt:lpstr>Equipment Racks</vt:lpstr>
      <vt:lpstr>Rack Issues</vt:lpstr>
      <vt:lpstr>PowerPoint Presentation</vt:lpstr>
      <vt:lpstr>PowerPoint Presentation</vt:lpstr>
      <vt:lpstr>Wiring Issues</vt:lpstr>
      <vt:lpstr>PowerPoint Presentation</vt:lpstr>
      <vt:lpstr>PowerPoint Presentation</vt:lpstr>
      <vt:lpstr>Power Sequence Control</vt:lpstr>
      <vt:lpstr>Grounding Strategies</vt:lpstr>
      <vt:lpstr>What’s in the “?”  Passive Schemes for Connecting Signal Ground to Chassis</vt:lpstr>
      <vt:lpstr>Star Ground Scheme for Connecting Signal Ground to Chassis</vt:lpstr>
      <vt:lpstr>Recommended Practice</vt:lpstr>
      <vt:lpstr>Recommended Practice Unbalanced to Balanced Using Transformer Isolation</vt:lpstr>
      <vt:lpstr>Lots of Other Possibilities…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Components</dc:title>
  <dc:creator>Meyer, David G</dc:creator>
  <cp:lastModifiedBy>Meyer, David G</cp:lastModifiedBy>
  <cp:revision>160</cp:revision>
  <dcterms:created xsi:type="dcterms:W3CDTF">2019-04-18T12:50:33Z</dcterms:created>
  <dcterms:modified xsi:type="dcterms:W3CDTF">2020-04-28T15:16:19Z</dcterms:modified>
</cp:coreProperties>
</file>