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256" r:id="rId3"/>
    <p:sldId id="499" r:id="rId4"/>
    <p:sldId id="562" r:id="rId5"/>
    <p:sldId id="563" r:id="rId6"/>
    <p:sldId id="564" r:id="rId7"/>
    <p:sldId id="565" r:id="rId8"/>
    <p:sldId id="566" r:id="rId9"/>
    <p:sldId id="567" r:id="rId10"/>
    <p:sldId id="568" r:id="rId11"/>
    <p:sldId id="570" r:id="rId12"/>
    <p:sldId id="607" r:id="rId13"/>
    <p:sldId id="571" r:id="rId14"/>
    <p:sldId id="572" r:id="rId15"/>
    <p:sldId id="573" r:id="rId16"/>
    <p:sldId id="574" r:id="rId17"/>
    <p:sldId id="575" r:id="rId18"/>
    <p:sldId id="576" r:id="rId19"/>
    <p:sldId id="577" r:id="rId20"/>
    <p:sldId id="578" r:id="rId21"/>
    <p:sldId id="608" r:id="rId22"/>
    <p:sldId id="579" r:id="rId23"/>
    <p:sldId id="580" r:id="rId24"/>
    <p:sldId id="581" r:id="rId25"/>
    <p:sldId id="604" r:id="rId26"/>
    <p:sldId id="582" r:id="rId27"/>
    <p:sldId id="583" r:id="rId28"/>
    <p:sldId id="584" r:id="rId29"/>
    <p:sldId id="585" r:id="rId30"/>
    <p:sldId id="586" r:id="rId31"/>
    <p:sldId id="605" r:id="rId32"/>
    <p:sldId id="594" r:id="rId33"/>
    <p:sldId id="587" r:id="rId34"/>
    <p:sldId id="606" r:id="rId35"/>
    <p:sldId id="588" r:id="rId36"/>
    <p:sldId id="589" r:id="rId37"/>
    <p:sldId id="590" r:id="rId38"/>
    <p:sldId id="591" r:id="rId39"/>
    <p:sldId id="592" r:id="rId40"/>
    <p:sldId id="615" r:id="rId41"/>
    <p:sldId id="616" r:id="rId42"/>
    <p:sldId id="593" r:id="rId43"/>
    <p:sldId id="595" r:id="rId44"/>
    <p:sldId id="609" r:id="rId45"/>
    <p:sldId id="600" r:id="rId46"/>
    <p:sldId id="596" r:id="rId47"/>
    <p:sldId id="612" r:id="rId48"/>
    <p:sldId id="597" r:id="rId49"/>
    <p:sldId id="599" r:id="rId50"/>
    <p:sldId id="611" r:id="rId51"/>
    <p:sldId id="610" r:id="rId52"/>
    <p:sldId id="598" r:id="rId53"/>
    <p:sldId id="613" r:id="rId54"/>
    <p:sldId id="614" r:id="rId55"/>
    <p:sldId id="602" r:id="rId56"/>
    <p:sldId id="603" r:id="rId57"/>
    <p:sldId id="60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60"/>
  </p:normalViewPr>
  <p:slideViewPr>
    <p:cSldViewPr snapToGrid="0">
      <p:cViewPr>
        <p:scale>
          <a:sx n="90" d="100"/>
          <a:sy n="90" d="100"/>
        </p:scale>
        <p:origin x="127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45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B0E7E-4526-4733-ACD9-BB484BFBBB2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FB3D2-6EE5-4049-94B0-51F75DA4E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FB3D2-6EE5-4049-94B0-51F75DA4E2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4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9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790BF5-0150-4BD9-BCE6-49E4E80A078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77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1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4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0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7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8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8A4FC-6E15-4B06-9B54-6227DA5FDB7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506141-AA99-48C6-97B5-73AE61F75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92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62fawgUUpg8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S_wCI0eGsHU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kie.com/products/mixers" TargetMode="External"/><Relationship Id="rId2" Type="http://schemas.openxmlformats.org/officeDocument/2006/relationships/hyperlink" Target="http://www.allen-heath.com/UK/Products/Pages/iLiveCategory.aspx?CatID=iLiveSerie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yamahacommercialaudiosystems.com/product_list.php?catID=10005" TargetMode="External"/><Relationship Id="rId5" Type="http://schemas.openxmlformats.org/officeDocument/2006/relationships/hyperlink" Target="http://www.soundcraft.com/" TargetMode="External"/><Relationship Id="rId4" Type="http://schemas.openxmlformats.org/officeDocument/2006/relationships/hyperlink" Target="http://www.midasconsole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564" y="1988046"/>
            <a:ext cx="9531927" cy="25935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System Components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sz="3600" i="1" dirty="0"/>
              <a:t>for the EASE Focus 3 Design </a:t>
            </a:r>
            <a:r>
              <a:rPr lang="en-US" sz="3600" i="1" dirty="0" smtClean="0"/>
              <a:t>Project</a:t>
            </a:r>
            <a:br>
              <a:rPr lang="en-US" sz="3600" i="1" dirty="0" smtClean="0"/>
            </a:br>
            <a:r>
              <a:rPr lang="en-US" dirty="0">
                <a:solidFill>
                  <a:srgbClr val="00B0F0"/>
                </a:solidFill>
              </a:rPr>
              <a:t/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 smtClean="0">
                <a:solidFill>
                  <a:srgbClr val="00B0F0"/>
                </a:solidFill>
              </a:rPr>
              <a:t>Mixers and Microphones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6269" y="155664"/>
            <a:ext cx="9429004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Microphone </a:t>
            </a:r>
            <a:r>
              <a:rPr lang="en-US" dirty="0" smtClean="0">
                <a:solidFill>
                  <a:schemeClr val="hlink"/>
                </a:solidFill>
              </a:rPr>
              <a:t>Selection Reference</a:t>
            </a:r>
            <a:endParaRPr lang="en-US" dirty="0" smtClean="0">
              <a:solidFill>
                <a:schemeClr val="hlink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2218" y="3923975"/>
            <a:ext cx="3435537" cy="277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931" y="1046704"/>
            <a:ext cx="6347680" cy="56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683" y="304520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Microphone Characteristics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7380" y="1214439"/>
            <a:ext cx="9283791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3200" dirty="0" smtClean="0"/>
              <a:t>Dynamic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employs diaphragm/voice coil/magnet assembly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rugged, relatively inexpensive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can handle large SPL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generally unaffected by heat/humidity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endParaRPr lang="en-US" b="1" dirty="0" smtClean="0"/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878" y="3753294"/>
            <a:ext cx="2922424" cy="27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2981" y="263770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Microphone Characteristics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080" y="1177086"/>
            <a:ext cx="9551927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3200" dirty="0" smtClean="0"/>
              <a:t>Condenser 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based on an electrically-charged diaphragm/</a:t>
            </a:r>
            <a:r>
              <a:rPr lang="en-US" sz="2800" dirty="0" err="1" smtClean="0"/>
              <a:t>backplate</a:t>
            </a:r>
            <a:r>
              <a:rPr lang="en-US" sz="2800" dirty="0" smtClean="0"/>
              <a:t> assembly that forms a “sound-sensitive capacitor”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electric field between diaphragm and </a:t>
            </a:r>
            <a:r>
              <a:rPr lang="en-US" sz="2800" dirty="0" err="1" smtClean="0"/>
              <a:t>backplate</a:t>
            </a:r>
            <a:r>
              <a:rPr lang="en-US" sz="2800" dirty="0" smtClean="0"/>
              <a:t> is proportional to spacing between them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endParaRPr lang="en-US" b="1" dirty="0" smtClean="0"/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5649984" y="3740104"/>
            <a:ext cx="52657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r>
              <a:rPr lang="en-US" sz="3200" dirty="0"/>
              <a:t>Maintaining charge</a:t>
            </a:r>
          </a:p>
          <a:p>
            <a:pPr marL="742950" lvl="1" indent="-285750">
              <a:lnSpc>
                <a:spcPct val="90000"/>
              </a:lnSpc>
              <a:spcBef>
                <a:spcPct val="15000"/>
              </a:spcBef>
              <a:buFontTx/>
              <a:buChar char="–"/>
            </a:pPr>
            <a:r>
              <a:rPr lang="en-US" sz="2800" dirty="0"/>
              <a:t>electret: permanent charge (special material)</a:t>
            </a:r>
          </a:p>
          <a:p>
            <a:pPr marL="742950" lvl="1" indent="-285750">
              <a:lnSpc>
                <a:spcPct val="90000"/>
              </a:lnSpc>
              <a:spcBef>
                <a:spcPct val="15000"/>
              </a:spcBef>
              <a:buFontTx/>
              <a:buChar char="–"/>
            </a:pPr>
            <a:r>
              <a:rPr lang="en-US" sz="2800" dirty="0"/>
              <a:t>non-electret: need polarizing voltage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53" y="3419960"/>
            <a:ext cx="3015915" cy="30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8147" y="399257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Microphone Characteristics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61" y="1186085"/>
            <a:ext cx="10659771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3200" dirty="0" smtClean="0"/>
              <a:t>Condenser 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all types require additional active circuitry to create an electrical signal compatible with standard microphone inputs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requires batteries or </a:t>
            </a:r>
            <a:r>
              <a:rPr lang="en-US" sz="2800" dirty="0" smtClean="0">
                <a:solidFill>
                  <a:srgbClr val="FF0000"/>
                </a:solidFill>
              </a:rPr>
              <a:t>phantom power (48 v)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endParaRPr lang="en-US" b="1" dirty="0" smtClean="0"/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881"/>
          <a:stretch/>
        </p:blipFill>
        <p:spPr>
          <a:xfrm>
            <a:off x="1947204" y="3147237"/>
            <a:ext cx="9010558" cy="33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1288" y="302839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Microphone Characteristics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414" y="1044201"/>
            <a:ext cx="10120219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 smtClean="0"/>
              <a:t>Transient response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 smtClean="0"/>
              <a:t>ability to respond to rapidly changing sound wave </a:t>
            </a:r>
            <a:r>
              <a:rPr lang="en-US" dirty="0" smtClean="0"/>
              <a:t>                (“</a:t>
            </a:r>
            <a:r>
              <a:rPr lang="en-US" dirty="0" smtClean="0"/>
              <a:t>it’s all about physics”)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 smtClean="0"/>
              <a:t>diaphragm assembly of a dynamic microphone may weigh up to </a:t>
            </a:r>
            <a:r>
              <a:rPr lang="en-US" dirty="0" smtClean="0">
                <a:solidFill>
                  <a:srgbClr val="FF0000"/>
                </a:solidFill>
              </a:rPr>
              <a:t>1000x</a:t>
            </a:r>
            <a:r>
              <a:rPr lang="en-US" dirty="0" smtClean="0"/>
              <a:t> that of a condenser microphone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188" y="3331013"/>
            <a:ext cx="4102067" cy="3420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1306" y="4391248"/>
            <a:ext cx="4118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condenser mic transient response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811306" y="5532720"/>
            <a:ext cx="4118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dynamic mic transient response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85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37067" y="349344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Microphone Characteristics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9804" y="1135624"/>
            <a:ext cx="8231188" cy="51260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3200" dirty="0" smtClean="0"/>
              <a:t>Frequency response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smoothness of frequency response curve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may be “flat” (“extended”) or “shaped”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39" y="2681795"/>
            <a:ext cx="5857951" cy="341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09"/>
          <a:stretch/>
        </p:blipFill>
        <p:spPr>
          <a:xfrm>
            <a:off x="6202202" y="2842841"/>
            <a:ext cx="5528930" cy="30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9573" y="322450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Pickup Patterns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440" y="1257243"/>
            <a:ext cx="9833865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b="1" dirty="0" smtClean="0"/>
              <a:t>Omnidirectional (also called “non-directional”)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endParaRPr lang="en-US" b="1" dirty="0" smtClean="0"/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815" y="2139070"/>
            <a:ext cx="7439385" cy="424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9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21669" y="175238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Pickup Patterns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2963" y="1057277"/>
            <a:ext cx="8231188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b="1" dirty="0" smtClean="0"/>
              <a:t>Cardioid (“heart shaped”)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endParaRPr lang="en-US" b="1" dirty="0" smtClean="0"/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669" y="1564549"/>
            <a:ext cx="7760916" cy="51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8" y="1265276"/>
            <a:ext cx="6522235" cy="5290138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5900" y="265572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Pickup Patterns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9200" y="1138866"/>
            <a:ext cx="8231188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b="1" dirty="0" err="1" smtClean="0"/>
              <a:t>Supercardioid</a:t>
            </a:r>
            <a:endParaRPr lang="en-US" b="1" dirty="0" smtClean="0"/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88002" y="1810876"/>
            <a:ext cx="4041604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NOTE: “Super” cardioid is not necessarily a “better” cardioid – the nulls are just in a different place off-axis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87340" y="4356813"/>
            <a:ext cx="4342266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Hypercardioid</a:t>
            </a:r>
            <a:r>
              <a:rPr lang="en-US" sz="2400" dirty="0" smtClean="0"/>
              <a:t> </a:t>
            </a:r>
            <a:r>
              <a:rPr lang="en-US" sz="2400" dirty="0" smtClean="0"/>
              <a:t>microphones have </a:t>
            </a:r>
            <a:r>
              <a:rPr lang="en-US" sz="2400" dirty="0" smtClean="0"/>
              <a:t>a front lobe that is more narrow than a </a:t>
            </a:r>
            <a:r>
              <a:rPr lang="en-US" sz="2400" dirty="0" err="1" smtClean="0"/>
              <a:t>supercardioid</a:t>
            </a:r>
            <a:r>
              <a:rPr lang="en-US" sz="2400" dirty="0" smtClean="0"/>
              <a:t>, but has a larger rear lobe.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4067" y="146594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Pickup </a:t>
            </a:r>
            <a:r>
              <a:rPr lang="en-US" dirty="0" smtClean="0">
                <a:solidFill>
                  <a:schemeClr val="hlink"/>
                </a:solidFill>
              </a:rPr>
              <a:t>Pattern Comparison</a:t>
            </a:r>
            <a:endParaRPr lang="en-US" dirty="0" smtClean="0">
              <a:solidFill>
                <a:schemeClr val="hlin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862" y="887956"/>
            <a:ext cx="7952009" cy="5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7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43823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dirty="0" smtClean="0">
                <a:solidFill>
                  <a:schemeClr val="hlink"/>
                </a:solidFill>
              </a:rPr>
              <a:t>Outline</a:t>
            </a:r>
            <a:endParaRPr lang="en-US" altLang="en-US" dirty="0" smtClean="0">
              <a:solidFill>
                <a:schemeClr val="hlink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43823" y="992777"/>
            <a:ext cx="9348786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0000"/>
              </a:spcBef>
            </a:pPr>
            <a:r>
              <a:rPr lang="en-US" sz="2800" kern="0" dirty="0" smtClean="0"/>
              <a:t>Mixing Consoles</a:t>
            </a:r>
            <a:endParaRPr lang="en-US" sz="2800" kern="0" dirty="0" smtClean="0"/>
          </a:p>
          <a:p>
            <a:pPr lvl="1">
              <a:spcBef>
                <a:spcPct val="15000"/>
              </a:spcBef>
            </a:pPr>
            <a:r>
              <a:rPr lang="en-US" sz="2400" dirty="0"/>
              <a:t>FOH Console Criteria</a:t>
            </a:r>
          </a:p>
          <a:p>
            <a:pPr lvl="1">
              <a:spcBef>
                <a:spcPct val="15000"/>
              </a:spcBef>
            </a:pPr>
            <a:r>
              <a:rPr lang="en-US" sz="2400" dirty="0"/>
              <a:t>Representative FOH </a:t>
            </a:r>
            <a:r>
              <a:rPr lang="en-US" sz="2400" dirty="0" smtClean="0"/>
              <a:t>Console</a:t>
            </a:r>
            <a:endParaRPr lang="en-US" sz="2400" dirty="0"/>
          </a:p>
          <a:p>
            <a:pPr lvl="1">
              <a:spcBef>
                <a:spcPct val="15000"/>
              </a:spcBef>
            </a:pPr>
            <a:r>
              <a:rPr lang="en-US" sz="2400" dirty="0"/>
              <a:t>Choosing Analog or </a:t>
            </a:r>
            <a:r>
              <a:rPr lang="en-US" sz="2400" dirty="0" smtClean="0"/>
              <a:t>Digital</a:t>
            </a:r>
          </a:p>
          <a:p>
            <a:pPr>
              <a:spcBef>
                <a:spcPct val="15000"/>
              </a:spcBef>
            </a:pPr>
            <a:r>
              <a:rPr lang="en-US" sz="2800" dirty="0" smtClean="0"/>
              <a:t>Microphones</a:t>
            </a:r>
          </a:p>
          <a:p>
            <a:pPr lvl="1">
              <a:spcBef>
                <a:spcPct val="15000"/>
              </a:spcBef>
            </a:pPr>
            <a:r>
              <a:rPr lang="en-US" sz="2400" dirty="0" smtClean="0"/>
              <a:t>Characteristics</a:t>
            </a:r>
            <a:endParaRPr lang="en-US" sz="2400" dirty="0"/>
          </a:p>
          <a:p>
            <a:pPr lvl="1">
              <a:spcBef>
                <a:spcPct val="15000"/>
              </a:spcBef>
            </a:pPr>
            <a:r>
              <a:rPr lang="en-US" sz="2400" dirty="0"/>
              <a:t>Pickup </a:t>
            </a:r>
            <a:r>
              <a:rPr lang="en-US" sz="2400" dirty="0" smtClean="0"/>
              <a:t>Patterns and Directional </a:t>
            </a:r>
            <a:r>
              <a:rPr lang="en-US" sz="2400" dirty="0"/>
              <a:t>Characteristics</a:t>
            </a:r>
          </a:p>
          <a:p>
            <a:pPr lvl="1">
              <a:spcBef>
                <a:spcPct val="15000"/>
              </a:spcBef>
            </a:pPr>
            <a:r>
              <a:rPr lang="en-US" sz="2400" dirty="0"/>
              <a:t>Balanced Lines</a:t>
            </a:r>
          </a:p>
          <a:p>
            <a:pPr lvl="1">
              <a:spcBef>
                <a:spcPct val="15000"/>
              </a:spcBef>
            </a:pPr>
            <a:r>
              <a:rPr lang="en-US" sz="2400" dirty="0"/>
              <a:t>Musical Instruments</a:t>
            </a:r>
          </a:p>
          <a:p>
            <a:pPr lvl="1">
              <a:spcBef>
                <a:spcPct val="15000"/>
              </a:spcBef>
            </a:pPr>
            <a:r>
              <a:rPr lang="en-US" sz="2400" dirty="0"/>
              <a:t>Effects and Rules</a:t>
            </a:r>
          </a:p>
          <a:p>
            <a:pPr lvl="1">
              <a:spcBef>
                <a:spcPct val="15000"/>
              </a:spcBef>
            </a:pPr>
            <a:r>
              <a:rPr lang="en-US" sz="2400" dirty="0"/>
              <a:t>Wireless Systems</a:t>
            </a:r>
          </a:p>
          <a:p>
            <a:pPr lvl="1">
              <a:spcBef>
                <a:spcPct val="15000"/>
              </a:spcBef>
            </a:pPr>
            <a:r>
              <a:rPr lang="en-US" sz="2400" dirty="0"/>
              <a:t>Frequency Bands and Intermodulation Effects</a:t>
            </a:r>
          </a:p>
          <a:p>
            <a:pPr lvl="1">
              <a:spcBef>
                <a:spcPct val="15000"/>
              </a:spcBef>
            </a:pPr>
            <a:r>
              <a:rPr lang="en-US" sz="2400" dirty="0"/>
              <a:t>Diversity </a:t>
            </a:r>
            <a:r>
              <a:rPr lang="en-US" sz="2400" dirty="0" smtClean="0"/>
              <a:t>Principle and Antenna </a:t>
            </a:r>
            <a:r>
              <a:rPr lang="en-US" sz="2400" dirty="0"/>
              <a:t>Types</a:t>
            </a:r>
          </a:p>
          <a:p>
            <a:pPr>
              <a:spcBef>
                <a:spcPct val="150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2000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4067" y="146594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Monitor Speaker Placement</a:t>
            </a:r>
            <a:endParaRPr lang="en-US" dirty="0" smtClean="0">
              <a:solidFill>
                <a:schemeClr val="hlin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240" y="1063658"/>
            <a:ext cx="6293253" cy="54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627" y="201187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Directional Characteristics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559" y="1078894"/>
            <a:ext cx="11090718" cy="51260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ambient sound rejection (better with directional microphones than non-directional)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distance factor (directional microphones have greater “reach”)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off-axis coloration (less with non-directional microphones)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proximity effect (bass boost on directional microphones with decreasing distance)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susceptibility to “popping” (inherent in all directional microphones)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148" y="4071620"/>
            <a:ext cx="5741644" cy="2786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8748" y="4916031"/>
            <a:ext cx="3211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directional microphone proximity effect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57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509" y="340379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Balanced Lines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0469" y="1388990"/>
            <a:ext cx="10880847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electrical output of microphones is only a </a:t>
            </a:r>
            <a:r>
              <a:rPr lang="en-US" sz="2800" dirty="0">
                <a:solidFill>
                  <a:srgbClr val="FF0000"/>
                </a:solidFill>
              </a:rPr>
              <a:t>few millivolts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to reduce noise susceptibility, use shielded, balanced lines </a:t>
            </a:r>
            <a:r>
              <a:rPr lang="en-US" sz="2800" dirty="0" smtClean="0"/>
              <a:t>ONLY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balanced lines provide </a:t>
            </a:r>
            <a:r>
              <a:rPr lang="en-US" sz="2800" dirty="0" smtClean="0">
                <a:solidFill>
                  <a:srgbClr val="00B050"/>
                </a:solidFill>
              </a:rPr>
              <a:t>common-mode noise rejection</a:t>
            </a:r>
            <a:endParaRPr lang="en-US" sz="2800" dirty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u="sng" dirty="0"/>
              <a:t>braided</a:t>
            </a:r>
            <a:r>
              <a:rPr lang="en-US" sz="2800" dirty="0"/>
              <a:t> shield is generally better at EMI rejection than </a:t>
            </a:r>
            <a:r>
              <a:rPr lang="en-US" sz="2800" u="sng" dirty="0"/>
              <a:t>foil</a:t>
            </a:r>
            <a:r>
              <a:rPr lang="en-US" sz="2800" dirty="0"/>
              <a:t> shield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242" y="3306725"/>
            <a:ext cx="5470166" cy="3387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16" y="3265074"/>
            <a:ext cx="5531773" cy="33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6767" y="285029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Musical Instruments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172" y="1232644"/>
            <a:ext cx="4165386" cy="2371794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need to be aware of frequency range (including </a:t>
            </a:r>
            <a:r>
              <a:rPr lang="en-US" sz="2800" dirty="0" smtClean="0"/>
              <a:t>harmonics*) </a:t>
            </a:r>
            <a:r>
              <a:rPr lang="en-US" sz="2800" dirty="0"/>
              <a:t>and directional </a:t>
            </a:r>
            <a:r>
              <a:rPr lang="en-US" sz="2800" dirty="0" smtClean="0"/>
              <a:t>output of musical instruments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544" y="1026391"/>
            <a:ext cx="6581554" cy="5621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238" y="3102805"/>
            <a:ext cx="305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_____</a:t>
            </a:r>
          </a:p>
          <a:p>
            <a:r>
              <a:rPr lang="en-US" sz="2000" dirty="0" smtClean="0"/>
              <a:t>* also called “overtones”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72" y="3959499"/>
            <a:ext cx="4676003" cy="20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0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80258" y="340552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Example</a:t>
            </a:r>
            <a:endParaRPr lang="en-US" dirty="0" smtClean="0">
              <a:solidFill>
                <a:schemeClr val="hlink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152" y="1009688"/>
            <a:ext cx="10877737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Ensemble: </a:t>
            </a: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www.youtube.com/watch?v=62fawgUUpg8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0276"/>
          <a:stretch/>
        </p:blipFill>
        <p:spPr>
          <a:xfrm>
            <a:off x="752539" y="1650055"/>
            <a:ext cx="8735178" cy="49407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784" y="1509643"/>
            <a:ext cx="3209105" cy="50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77091" y="323852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Effects and Rules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7710" y="1169989"/>
            <a:ext cx="8231188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/>
              <a:t>multi-mic comb filtering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747" y="1782959"/>
            <a:ext cx="5937807" cy="49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1606" y="313720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Effects and Rules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8416" y="1114426"/>
            <a:ext cx="8231188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/>
              <a:t>reflection comb filtering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19" y="1672685"/>
            <a:ext cx="5592036" cy="50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35408" y="231044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Effects and Rules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361" y="1294041"/>
            <a:ext cx="11446797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>
                <a:solidFill>
                  <a:srgbClr val="FF0000"/>
                </a:solidFill>
              </a:rPr>
              <a:t>3-to-1 rule </a:t>
            </a:r>
            <a:r>
              <a:rPr lang="en-US" sz="2800" dirty="0"/>
              <a:t>(“the distance between microphones should be at least </a:t>
            </a:r>
            <a:r>
              <a:rPr lang="en-US" sz="2800" b="1" dirty="0">
                <a:solidFill>
                  <a:srgbClr val="FF0000"/>
                </a:solidFill>
              </a:rPr>
              <a:t>3x</a:t>
            </a:r>
            <a:r>
              <a:rPr lang="en-US" sz="2800" dirty="0"/>
              <a:t> the distance from each microphone to its intended sound source”)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22" r="51539" b="6542"/>
          <a:stretch/>
        </p:blipFill>
        <p:spPr>
          <a:xfrm>
            <a:off x="5291776" y="2488019"/>
            <a:ext cx="6504292" cy="3681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97" y="2880691"/>
            <a:ext cx="4219489" cy="2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80258" y="340552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Effects and Rules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063" y="1159157"/>
            <a:ext cx="9145651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3200" dirty="0"/>
              <a:t>General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microphone technique boils down to personal taste </a:t>
            </a:r>
            <a:r>
              <a:rPr lang="en-US" sz="2800" dirty="0" smtClean="0">
                <a:solidFill>
                  <a:srgbClr val="00B050"/>
                </a:solidFill>
              </a:rPr>
              <a:t>(“whatever </a:t>
            </a:r>
            <a:r>
              <a:rPr lang="en-US" sz="2800" u="sng" dirty="0" smtClean="0">
                <a:solidFill>
                  <a:srgbClr val="00B050"/>
                </a:solidFill>
              </a:rPr>
              <a:t>sounds</a:t>
            </a:r>
            <a:r>
              <a:rPr lang="en-US" sz="2800" dirty="0" smtClean="0">
                <a:solidFill>
                  <a:srgbClr val="00B050"/>
                </a:solidFill>
              </a:rPr>
              <a:t> right </a:t>
            </a:r>
            <a:r>
              <a:rPr lang="en-US" sz="2800" u="sng" dirty="0" smtClean="0">
                <a:solidFill>
                  <a:srgbClr val="00B050"/>
                </a:solidFill>
              </a:rPr>
              <a:t>is</a:t>
            </a:r>
            <a:r>
              <a:rPr lang="en-US" sz="2800" dirty="0" smtClean="0">
                <a:solidFill>
                  <a:srgbClr val="00B050"/>
                </a:solidFill>
              </a:rPr>
              <a:t> right”)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there is no one ideal microphone to use on any particular instrument (but there are “good choices” and “bad choices”)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use as few microphones as are necessary to get a good sound </a:t>
            </a:r>
            <a:r>
              <a:rPr lang="en-US" sz="2800" dirty="0" smtClean="0">
                <a:solidFill>
                  <a:srgbClr val="FF0000"/>
                </a:solidFill>
              </a:rPr>
              <a:t>– remember that every time the number of open microphones doubles, the potential acoustic gain (before feedback) decreases by 3 dB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37" y="2927150"/>
            <a:ext cx="11477780" cy="212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04" y="2045749"/>
            <a:ext cx="11746975" cy="6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9790" y="281588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FOH Console Criteria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0171" y="1132915"/>
            <a:ext cx="8231188" cy="51260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Inputs (number/type/phantom power)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Channel inserts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Number of mix buses and groups 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Number of masters (L/C/R)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Number of aux sends/aux returns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Meter bridge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Channel input gain/attenuation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Channel EQ (parametric/shelving)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Monitoring (PFL/AFL)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Matrix output mixer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Automation (programmable scenes)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80258" y="340552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Examples</a:t>
            </a:r>
            <a:endParaRPr lang="en-US" dirty="0" smtClean="0">
              <a:solidFill>
                <a:schemeClr val="hlink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598" y="994690"/>
            <a:ext cx="10877737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Choir: </a:t>
            </a:r>
            <a:r>
              <a:rPr lang="en-US" sz="2400" dirty="0">
                <a:hlinkClick r:id="rId2"/>
              </a:rPr>
              <a:t>https://www.youtube.com/watch?v=S_wCI0eGsHU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9300" t="1961" r="50551" b="7504"/>
          <a:stretch/>
        </p:blipFill>
        <p:spPr>
          <a:xfrm>
            <a:off x="-2520364" y="1587287"/>
            <a:ext cx="13484756" cy="49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1245577" y="439615"/>
            <a:ext cx="4237038" cy="160655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hlink"/>
                </a:solidFill>
              </a:rPr>
              <a:t>Let’s Play…What’s the Difference?</a:t>
            </a:r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2" cstate="print"/>
          <a:srcRect l="25896" t="44640" r="29021" b="9723"/>
          <a:stretch>
            <a:fillRect/>
          </a:stretch>
        </p:blipFill>
        <p:spPr bwMode="auto">
          <a:xfrm>
            <a:off x="1318847" y="2497016"/>
            <a:ext cx="4397375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3" cstate="print"/>
          <a:srcRect l="26482" t="35330" r="29167" b="7747"/>
          <a:stretch>
            <a:fillRect/>
          </a:stretch>
        </p:blipFill>
        <p:spPr bwMode="auto">
          <a:xfrm>
            <a:off x="6411119" y="98425"/>
            <a:ext cx="40925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4" cstate="print"/>
          <a:srcRect l="25749" t="46419" r="29167" b="8459"/>
          <a:stretch>
            <a:fillRect/>
          </a:stretch>
        </p:blipFill>
        <p:spPr bwMode="auto">
          <a:xfrm>
            <a:off x="6629401" y="4038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Line 8"/>
          <p:cNvSpPr>
            <a:spLocks noChangeShapeType="1"/>
          </p:cNvSpPr>
          <p:nvPr/>
        </p:nvSpPr>
        <p:spPr bwMode="auto">
          <a:xfrm>
            <a:off x="6096000" y="76200"/>
            <a:ext cx="14288" cy="678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47" y="1705708"/>
            <a:ext cx="8834684" cy="4987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873" y="1189719"/>
            <a:ext cx="8963958" cy="5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Examples</a:t>
            </a:r>
            <a:endParaRPr lang="en-US" dirty="0" smtClean="0">
              <a:solidFill>
                <a:schemeClr val="hlin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72" t="4303" r="54595" b="3376"/>
          <a:stretch/>
        </p:blipFill>
        <p:spPr>
          <a:xfrm>
            <a:off x="1794865" y="1204201"/>
            <a:ext cx="8516546" cy="54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5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249" y="1117600"/>
            <a:ext cx="6405778" cy="57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4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574" y="2236787"/>
            <a:ext cx="9712157" cy="3238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45" y="1593755"/>
            <a:ext cx="9809387" cy="5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9522"/>
          <a:stretch/>
        </p:blipFill>
        <p:spPr>
          <a:xfrm>
            <a:off x="2280905" y="1117600"/>
            <a:ext cx="7544465" cy="647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639"/>
          <a:stretch/>
        </p:blipFill>
        <p:spPr>
          <a:xfrm>
            <a:off x="2280905" y="1609687"/>
            <a:ext cx="7544465" cy="477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15"/>
          <a:stretch/>
        </p:blipFill>
        <p:spPr>
          <a:xfrm>
            <a:off x="1938338" y="2137143"/>
            <a:ext cx="9393377" cy="4395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9522"/>
          <a:stretch/>
        </p:blipFill>
        <p:spPr>
          <a:xfrm>
            <a:off x="1938338" y="1331079"/>
            <a:ext cx="9393377" cy="8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05" y="1303374"/>
            <a:ext cx="9545702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27" y="2844800"/>
            <a:ext cx="6600751" cy="401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27" y="1263650"/>
            <a:ext cx="6499201" cy="1435100"/>
          </a:xfrm>
          <a:prstGeom prst="rect">
            <a:avLst/>
          </a:prstGeom>
        </p:spPr>
      </p:pic>
      <p:pic>
        <p:nvPicPr>
          <p:cNvPr id="2050" name="Picture 2" descr="https://c1.zzounds.com/media/productmedia/fit,2018by3200/quality,85/PGA_ALTA_DRUMKIT7_in-case_LR-9bb1e057d744599dcb895dcf773473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t="-7925" r="19021" b="4250"/>
          <a:stretch/>
        </p:blipFill>
        <p:spPr bwMode="auto">
          <a:xfrm>
            <a:off x="8271722" y="1866013"/>
            <a:ext cx="3158277" cy="35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1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Representative FOH Console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811927" y="5954405"/>
            <a:ext cx="502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/>
              <a:t>Allen&amp;Heath</a:t>
            </a:r>
            <a:r>
              <a:rPr lang="en-US" sz="2400" dirty="0"/>
              <a:t> GL2800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19" y="1284917"/>
            <a:ext cx="8105891" cy="45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623" y="1307805"/>
            <a:ext cx="7855558" cy="478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Live Microphone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54" y="1117600"/>
            <a:ext cx="9190277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843" y="310497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Wireless Microphone Systems</a:t>
            </a:r>
            <a:endParaRPr lang="en-US" dirty="0" smtClean="0">
              <a:solidFill>
                <a:schemeClr val="hlin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004" y="1244009"/>
            <a:ext cx="4435865" cy="53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843" y="310497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FM </a:t>
            </a:r>
            <a:r>
              <a:rPr lang="en-US" dirty="0" smtClean="0">
                <a:solidFill>
                  <a:schemeClr val="hlink"/>
                </a:solidFill>
              </a:rPr>
              <a:t>Wireless Systems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968" y="1241043"/>
            <a:ext cx="11674549" cy="5126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Basically a low-power </a:t>
            </a:r>
            <a:r>
              <a:rPr lang="en-US" sz="2800" dirty="0" smtClean="0"/>
              <a:t>transmitter </a:t>
            </a:r>
            <a:r>
              <a:rPr lang="en-US" sz="2800" dirty="0"/>
              <a:t>and radio receiver combination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/>
              <a:t>Can be </a:t>
            </a:r>
            <a:r>
              <a:rPr lang="en-US" sz="2800" dirty="0" smtClean="0"/>
              <a:t>frequency </a:t>
            </a:r>
            <a:r>
              <a:rPr lang="en-US" sz="2800" dirty="0"/>
              <a:t>agile (tunable</a:t>
            </a:r>
            <a:r>
              <a:rPr lang="en-US" sz="2800" dirty="0" smtClean="0"/>
              <a:t>) UHF or </a:t>
            </a:r>
            <a:r>
              <a:rPr lang="en-US" sz="2800" dirty="0"/>
              <a:t>spread </a:t>
            </a:r>
            <a:r>
              <a:rPr lang="en-US" sz="2800" dirty="0" smtClean="0"/>
              <a:t>spectrum (2.4 GHz)</a:t>
            </a:r>
            <a:endParaRPr lang="en-US" sz="2800" dirty="0"/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12" y="2665793"/>
            <a:ext cx="8129430" cy="3442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649" y="2576155"/>
            <a:ext cx="2945560" cy="35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273051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FM Antenna Types</a:t>
            </a:r>
          </a:p>
        </p:txBody>
      </p:sp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1326" y="1093789"/>
            <a:ext cx="497046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3" cstate="print"/>
          <a:srcRect r="1498"/>
          <a:stretch>
            <a:fillRect/>
          </a:stretch>
        </p:blipFill>
        <p:spPr bwMode="auto">
          <a:xfrm>
            <a:off x="5859463" y="3479801"/>
            <a:ext cx="44958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4094163" y="5095875"/>
            <a:ext cx="1465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Receiver</a:t>
            </a:r>
          </a:p>
        </p:txBody>
      </p:sp>
      <p:sp>
        <p:nvSpPr>
          <p:cNvPr id="63494" name="Text Box 8"/>
          <p:cNvSpPr txBox="1">
            <a:spLocks noChangeArrowheads="1"/>
          </p:cNvSpPr>
          <p:nvPr/>
        </p:nvSpPr>
        <p:spPr bwMode="auto">
          <a:xfrm>
            <a:off x="6945314" y="1836738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Transmitter</a:t>
            </a:r>
          </a:p>
        </p:txBody>
      </p:sp>
    </p:spTree>
    <p:extLst>
      <p:ext uri="{BB962C8B-B14F-4D97-AF65-F5344CB8AC3E}">
        <p14:creationId xmlns:p14="http://schemas.microsoft.com/office/powerpoint/2010/main" val="33023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956931" y="150268"/>
            <a:ext cx="10632557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Wireless Microphone Frequency </a:t>
            </a:r>
            <a:r>
              <a:rPr lang="en-US" dirty="0" smtClean="0">
                <a:solidFill>
                  <a:schemeClr val="hlink"/>
                </a:solidFill>
              </a:rPr>
              <a:t>Bands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42" y="952499"/>
            <a:ext cx="11373602" cy="59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956931" y="150268"/>
            <a:ext cx="10632557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Range (Signal Loss vs RF Frequency)</a:t>
            </a:r>
            <a:endParaRPr lang="en-US" dirty="0" smtClean="0">
              <a:solidFill>
                <a:schemeClr val="hlin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40" y="1130607"/>
            <a:ext cx="8163823" cy="54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FM Intermodulation Effects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806687" y="5765580"/>
            <a:ext cx="9665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Two Transmitters                 </a:t>
            </a:r>
            <a:r>
              <a:rPr lang="en-US" sz="2400" b="1" dirty="0" smtClean="0"/>
              <a:t>            </a:t>
            </a:r>
            <a:r>
              <a:rPr lang="en-US" sz="2400" b="1" dirty="0" smtClean="0"/>
              <a:t>              Three </a:t>
            </a:r>
            <a:r>
              <a:rPr lang="en-US" sz="2400" b="1" dirty="0"/>
              <a:t>Transmitters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0" y="1488215"/>
            <a:ext cx="10645396" cy="42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FM Diversity Principle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39" y="1628339"/>
            <a:ext cx="5839126" cy="369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465" y="1895903"/>
            <a:ext cx="5785644" cy="34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Noise Squelch</a:t>
            </a:r>
            <a:endParaRPr lang="en-US" dirty="0" smtClean="0">
              <a:solidFill>
                <a:schemeClr val="hlin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97" y="1282493"/>
            <a:ext cx="9236447" cy="52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8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Representative FOH Console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811927" y="5954405"/>
            <a:ext cx="502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/>
              <a:t>Allen&amp;Heath</a:t>
            </a:r>
            <a:r>
              <a:rPr lang="en-US" sz="2400" dirty="0"/>
              <a:t> GL2800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949" y="1302127"/>
            <a:ext cx="7574485" cy="44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solidFill>
                  <a:schemeClr val="hlink"/>
                </a:solidFill>
              </a:rPr>
              <a:t>Companding</a:t>
            </a:r>
            <a:endParaRPr lang="en-US" dirty="0" smtClean="0">
              <a:solidFill>
                <a:schemeClr val="hlin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540" y="1735322"/>
            <a:ext cx="9743196" cy="36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9388" y="349861"/>
            <a:ext cx="8229600" cy="741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hlink"/>
                </a:solidFill>
              </a:rPr>
              <a:t>FM Wireless Systems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4850" y="1271976"/>
            <a:ext cx="9999886" cy="51260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3200" dirty="0"/>
              <a:t>Desirable characteristics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/>
              <a:t>frequency synthesis provides tuning flexibility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/>
              <a:t>compatibility groups provide interference-free operation of multiple transmitters/receivers in same venue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 smtClean="0"/>
              <a:t>diversity </a:t>
            </a:r>
            <a:r>
              <a:rPr lang="en-US" dirty="0"/>
              <a:t>(dual antenna) receivers less prone to signal dropout due to interference effects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800" dirty="0" smtClean="0"/>
              <a:t>squelch </a:t>
            </a:r>
            <a:r>
              <a:rPr lang="en-US" sz="2800" dirty="0" smtClean="0"/>
              <a:t>provides protection against noise bursts if signal drops out – “tone-key” </a:t>
            </a:r>
            <a:r>
              <a:rPr lang="en-US" sz="2800" dirty="0" smtClean="0"/>
              <a:t>preferable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dirty="0" err="1"/>
              <a:t>companding</a:t>
            </a:r>
            <a:r>
              <a:rPr lang="en-US" dirty="0"/>
              <a:t> </a:t>
            </a:r>
            <a:r>
              <a:rPr lang="en-US" dirty="0" smtClean="0"/>
              <a:t>increases </a:t>
            </a:r>
            <a:r>
              <a:rPr lang="en-US" dirty="0"/>
              <a:t>dynamic </a:t>
            </a:r>
            <a:r>
              <a:rPr lang="en-US" dirty="0" smtClean="0"/>
              <a:t>range of radio link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9736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8465" y="360494"/>
            <a:ext cx="11323675" cy="741362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hlink"/>
                </a:solidFill>
              </a:rPr>
              <a:t>Digital (Spread Spectrum) </a:t>
            </a:r>
            <a:r>
              <a:rPr lang="en-US" sz="4000" dirty="0" smtClean="0">
                <a:solidFill>
                  <a:schemeClr val="hlink"/>
                </a:solidFill>
              </a:rPr>
              <a:t>Wireless Systems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4850" y="1271976"/>
            <a:ext cx="10628434" cy="536274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Potential benefits 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improved audio quality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improved radio transmission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possibility of encryption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Technical requirements are non-trivial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bandwidth needed (for high quality audio) is limited by physical and regulatory requirements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data compression techniques are needed to fit available bandwidth (typically a “</a:t>
            </a:r>
            <a:r>
              <a:rPr lang="en-US" sz="2400" dirty="0" err="1" smtClean="0"/>
              <a:t>lossy</a:t>
            </a:r>
            <a:r>
              <a:rPr lang="en-US" sz="2400" dirty="0" smtClean="0"/>
              <a:t>” scheme)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any digital processing introduces latency, which must be kept less than 5 </a:t>
            </a:r>
            <a:r>
              <a:rPr lang="en-US" sz="2400" dirty="0" err="1" smtClean="0"/>
              <a:t>ms</a:t>
            </a:r>
            <a:r>
              <a:rPr lang="en-US" sz="2400" dirty="0" smtClean="0"/>
              <a:t> for live sound applications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audio bandwidth divided into sub-bands that are processed separately to deliver the desired amount of data compression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/>
              <a:t>m</a:t>
            </a:r>
            <a:r>
              <a:rPr lang="en-US" sz="2400" dirty="0" smtClean="0"/>
              <a:t>odulation is usually FSK (frequency shift keying) or PSK (phase shift keying)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control and timing information has to be added to digital bit stream to achieve synchronization between transmitter and receiver processes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US" sz="2400" dirty="0" smtClean="0"/>
              <a:t>error correction codes need to be transmitted as well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140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9731" y="392392"/>
            <a:ext cx="11323675" cy="741362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hlink"/>
                </a:solidFill>
              </a:rPr>
              <a:t>Digital (Spread Spectrum) </a:t>
            </a:r>
            <a:r>
              <a:rPr lang="en-US" sz="4000" dirty="0" smtClean="0">
                <a:solidFill>
                  <a:schemeClr val="hlink"/>
                </a:solidFill>
              </a:rPr>
              <a:t>Wireless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383"/>
            <a:ext cx="12084036" cy="2834282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59850" y="5070359"/>
            <a:ext cx="9665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/>
              <a:t>Digital transmitter                                        Digital receiver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17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99731" y="392392"/>
            <a:ext cx="11323675" cy="741362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hlink"/>
                </a:solidFill>
              </a:rPr>
              <a:t>Digital (Spread Spectrum) </a:t>
            </a:r>
            <a:r>
              <a:rPr lang="en-US" sz="4000" dirty="0" smtClean="0">
                <a:solidFill>
                  <a:schemeClr val="hlink"/>
                </a:solidFill>
              </a:rPr>
              <a:t>Wireless Systems</a:t>
            </a:r>
          </a:p>
        </p:txBody>
      </p:sp>
    </p:spTree>
    <p:extLst>
      <p:ext uri="{BB962C8B-B14F-4D97-AF65-F5344CB8AC3E}">
        <p14:creationId xmlns:p14="http://schemas.microsoft.com/office/powerpoint/2010/main" val="15327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8" b="35666"/>
          <a:stretch/>
        </p:blipFill>
        <p:spPr>
          <a:xfrm>
            <a:off x="1524000" y="4009230"/>
            <a:ext cx="9144000" cy="1433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2" t="-1370" r="35000" b="1370"/>
          <a:stretch/>
        </p:blipFill>
        <p:spPr>
          <a:xfrm>
            <a:off x="2373092" y="795195"/>
            <a:ext cx="1802167" cy="3240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668" y="1088817"/>
            <a:ext cx="64927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ULXD2/SM87  </a:t>
            </a:r>
            <a:r>
              <a:rPr lang="en-US" dirty="0" smtClean="0"/>
              <a:t>Handheld </a:t>
            </a:r>
            <a:r>
              <a:rPr lang="en-US" dirty="0"/>
              <a:t>Wireless Microphone Transmitter</a:t>
            </a:r>
            <a:endParaRPr lang="en-US" b="1" dirty="0"/>
          </a:p>
          <a:p>
            <a:r>
              <a:rPr lang="en-US" dirty="0"/>
              <a:t>With an interchangeable SM87A microphone cartridge, the ULXD2/SM87 delivers uncompromising audio quality and RF performance, and AES 256-bit encryption for secure transmission.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 with ULX-D® Wireless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Offers over 12 hours of continuous battery life with Shure rechargeable battery or 11 hours with alkaline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ULXD2/SM87, 2 AA batteries, microphone clip, zipper bag, and user guide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2079" y="5442376"/>
            <a:ext cx="8429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Quad Channel Digital Wireless </a:t>
            </a:r>
            <a:r>
              <a:rPr lang="en-US" b="1" dirty="0" smtClean="0"/>
              <a:t>Receiver  </a:t>
            </a:r>
            <a:r>
              <a:rPr lang="en-US" dirty="0" smtClean="0"/>
              <a:t>Four </a:t>
            </a:r>
            <a:r>
              <a:rPr lang="en-US" dirty="0"/>
              <a:t>channels of uncompromising audio quality, RF signal stability, and advanced setup features in a space-efficient single rack unit.</a:t>
            </a:r>
          </a:p>
          <a:p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74895" y="178203"/>
            <a:ext cx="11323675" cy="7413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kern="0" dirty="0" smtClean="0">
                <a:solidFill>
                  <a:schemeClr val="hlink"/>
                </a:solidFill>
              </a:rPr>
              <a:t>Digital (Spread Spectrum) Wireless Systems</a:t>
            </a:r>
            <a:endParaRPr lang="en-US" sz="4000" kern="0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8311" y="184150"/>
            <a:ext cx="4570413" cy="160655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hlink"/>
                </a:solidFill>
              </a:rPr>
              <a:t>Let’s Play…What’s the Difference?</a:t>
            </a:r>
          </a:p>
        </p:txBody>
      </p:sp>
      <p:sp>
        <p:nvSpPr>
          <p:cNvPr id="64515" name="Line 6"/>
          <p:cNvSpPr>
            <a:spLocks noChangeShapeType="1"/>
          </p:cNvSpPr>
          <p:nvPr/>
        </p:nvSpPr>
        <p:spPr bwMode="auto">
          <a:xfrm>
            <a:off x="6081714" y="0"/>
            <a:ext cx="28575" cy="6858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4516" name="Picture 7"/>
          <p:cNvPicPr>
            <a:picLocks noChangeAspect="1" noChangeArrowheads="1"/>
          </p:cNvPicPr>
          <p:nvPr/>
        </p:nvPicPr>
        <p:blipFill>
          <a:blip r:embed="rId2" cstate="print"/>
          <a:srcRect l="26204" t="37305" r="29314" b="14301"/>
          <a:stretch>
            <a:fillRect/>
          </a:stretch>
        </p:blipFill>
        <p:spPr bwMode="auto">
          <a:xfrm>
            <a:off x="828311" y="1984376"/>
            <a:ext cx="5039092" cy="41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3" cstate="print"/>
          <a:srcRect l="25603" t="27582" r="29460" b="23459"/>
          <a:stretch>
            <a:fillRect/>
          </a:stretch>
        </p:blipFill>
        <p:spPr bwMode="auto">
          <a:xfrm>
            <a:off x="6248400" y="0"/>
            <a:ext cx="43830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9"/>
          <p:cNvPicPr>
            <a:picLocks noChangeAspect="1" noChangeArrowheads="1"/>
          </p:cNvPicPr>
          <p:nvPr/>
        </p:nvPicPr>
        <p:blipFill>
          <a:blip r:embed="rId4" cstate="print"/>
          <a:srcRect l="25896" t="38086" r="30354" b="18164"/>
          <a:stretch>
            <a:fillRect/>
          </a:stretch>
        </p:blipFill>
        <p:spPr bwMode="auto">
          <a:xfrm>
            <a:off x="6324600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47" y="278187"/>
            <a:ext cx="9100181" cy="60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925" y="0"/>
            <a:ext cx="45368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75" y="723900"/>
            <a:ext cx="28860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 CHANNEL STRIP</a:t>
            </a:r>
          </a:p>
          <a:p>
            <a:endParaRPr lang="en-US" dirty="0"/>
          </a:p>
          <a:p>
            <a:r>
              <a:rPr lang="en-US" dirty="0"/>
              <a:t>Polarity</a:t>
            </a:r>
          </a:p>
          <a:p>
            <a:r>
              <a:rPr lang="en-US" dirty="0"/>
              <a:t>Line (</a:t>
            </a:r>
            <a:r>
              <a:rPr lang="en-US" dirty="0" err="1"/>
              <a:t>src</a:t>
            </a:r>
            <a:r>
              <a:rPr lang="en-US" dirty="0"/>
              <a:t>)</a:t>
            </a:r>
          </a:p>
          <a:p>
            <a:r>
              <a:rPr lang="en-US" dirty="0"/>
              <a:t>Gain</a:t>
            </a:r>
          </a:p>
          <a:p>
            <a:r>
              <a:rPr lang="en-US" dirty="0" smtClean="0"/>
              <a:t>HPF (anti-pop/rumble)</a:t>
            </a:r>
            <a:endParaRPr lang="en-US" dirty="0"/>
          </a:p>
          <a:p>
            <a:r>
              <a:rPr lang="en-US" dirty="0"/>
              <a:t>EQ (x4)</a:t>
            </a:r>
          </a:p>
          <a:p>
            <a:r>
              <a:rPr lang="en-US" dirty="0"/>
              <a:t>Aux sends (mon mix)</a:t>
            </a:r>
          </a:p>
          <a:p>
            <a:r>
              <a:rPr lang="en-US" dirty="0"/>
              <a:t>PRE/POST</a:t>
            </a:r>
          </a:p>
          <a:p>
            <a:r>
              <a:rPr lang="en-US" dirty="0"/>
              <a:t>PRE-EQ</a:t>
            </a:r>
          </a:p>
          <a:p>
            <a:r>
              <a:rPr lang="en-US" dirty="0"/>
              <a:t>PAN</a:t>
            </a:r>
          </a:p>
          <a:p>
            <a:r>
              <a:rPr lang="en-US" dirty="0"/>
              <a:t>MUTE</a:t>
            </a:r>
          </a:p>
          <a:p>
            <a:r>
              <a:rPr lang="en-US" dirty="0"/>
              <a:t>PFL</a:t>
            </a:r>
          </a:p>
          <a:p>
            <a:r>
              <a:rPr lang="en-US" dirty="0"/>
              <a:t>Meter (4 LED)</a:t>
            </a:r>
          </a:p>
          <a:p>
            <a:r>
              <a:rPr lang="en-US" dirty="0"/>
              <a:t>ROUTING (group assign)</a:t>
            </a:r>
          </a:p>
          <a:p>
            <a:r>
              <a:rPr lang="en-US" dirty="0"/>
              <a:t>Fader</a:t>
            </a:r>
          </a:p>
          <a:p>
            <a:r>
              <a:rPr lang="en-US" dirty="0"/>
              <a:t>Mute Groups</a:t>
            </a:r>
          </a:p>
        </p:txBody>
      </p:sp>
    </p:spTree>
    <p:extLst>
      <p:ext uri="{BB962C8B-B14F-4D97-AF65-F5344CB8AC3E}">
        <p14:creationId xmlns:p14="http://schemas.microsoft.com/office/powerpoint/2010/main" val="2328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082" y="28388"/>
            <a:ext cx="6550683" cy="68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7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338" y="376238"/>
            <a:ext cx="8229600" cy="7413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hlink"/>
                </a:solidFill>
              </a:rPr>
              <a:t>Choosing Analog or Digital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8541" y="1221909"/>
            <a:ext cx="8059271" cy="512603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ct val="15000"/>
              </a:spcBef>
            </a:pPr>
            <a:r>
              <a:rPr lang="en-US" sz="3200" dirty="0" smtClean="0"/>
              <a:t>Analog consoles 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generally more “intuitive”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generally less expensive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limited “scene setting” capability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with </a:t>
            </a:r>
            <a:r>
              <a:rPr lang="en-US" sz="2800" dirty="0" smtClean="0"/>
              <a:t>VCA, increased automation capability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physically large for large number of channels</a:t>
            </a:r>
          </a:p>
          <a:p>
            <a:pPr eaLnBrk="1" hangingPunct="1">
              <a:spcBef>
                <a:spcPct val="15000"/>
              </a:spcBef>
            </a:pPr>
            <a:r>
              <a:rPr lang="en-US" sz="3200" dirty="0" smtClean="0"/>
              <a:t>Digital consoles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generally less intuitive (but more “foolproof”)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generally more expensive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extensive “scene setting” capability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800" dirty="0" smtClean="0"/>
              <a:t>generally more compact (multi-function faders)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687734" y="1419132"/>
            <a:ext cx="3145678" cy="254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</a:pPr>
            <a:r>
              <a:rPr lang="en-US" b="1" dirty="0" err="1" smtClean="0">
                <a:hlinkClick r:id="rId2"/>
              </a:rPr>
              <a:t>Allen&amp;Heath</a:t>
            </a:r>
            <a:endParaRPr lang="en-US" b="1" dirty="0" smtClean="0"/>
          </a:p>
          <a:p>
            <a:pPr>
              <a:spcBef>
                <a:spcPct val="15000"/>
              </a:spcBef>
            </a:pPr>
            <a:r>
              <a:rPr lang="en-US" b="1" dirty="0" smtClean="0">
                <a:hlinkClick r:id="rId3"/>
              </a:rPr>
              <a:t>Mackie</a:t>
            </a:r>
            <a:endParaRPr lang="en-US" b="1" dirty="0" smtClean="0"/>
          </a:p>
          <a:p>
            <a:pPr>
              <a:spcBef>
                <a:spcPct val="15000"/>
              </a:spcBef>
            </a:pPr>
            <a:r>
              <a:rPr lang="en-US" b="1" dirty="0" smtClean="0">
                <a:hlinkClick r:id="rId4"/>
              </a:rPr>
              <a:t>Midas</a:t>
            </a:r>
            <a:endParaRPr lang="en-US" b="1" dirty="0" smtClean="0"/>
          </a:p>
          <a:p>
            <a:pPr>
              <a:spcBef>
                <a:spcPct val="15000"/>
              </a:spcBef>
            </a:pPr>
            <a:r>
              <a:rPr lang="en-US" b="1" dirty="0" err="1" smtClean="0">
                <a:hlinkClick r:id="rId5"/>
              </a:rPr>
              <a:t>Soundcraft</a:t>
            </a:r>
            <a:endParaRPr lang="en-US" b="1" dirty="0" smtClean="0"/>
          </a:p>
          <a:p>
            <a:pPr>
              <a:spcBef>
                <a:spcPct val="15000"/>
              </a:spcBef>
            </a:pPr>
            <a:r>
              <a:rPr lang="en-US" b="1" dirty="0" smtClean="0">
                <a:hlinkClick r:id="rId6"/>
              </a:rPr>
              <a:t>Yamaha</a:t>
            </a:r>
            <a:endParaRPr lang="en-US" b="1" dirty="0" smtClean="0"/>
          </a:p>
          <a:p>
            <a:pPr>
              <a:spcBef>
                <a:spcPct val="15000"/>
              </a:spcBef>
              <a:buFont typeface="Arial" panose="020B0604020202020204" pitchFamily="34" charset="0"/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2A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3">
    <a:dk1>
      <a:srgbClr val="0033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2A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1113</Words>
  <Application>Microsoft Office PowerPoint</Application>
  <PresentationFormat>Widescreen</PresentationFormat>
  <Paragraphs>192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Default Design</vt:lpstr>
      <vt:lpstr>System Components for the EASE Focus 3 Design Project  Mixers and Microphones</vt:lpstr>
      <vt:lpstr>Outline</vt:lpstr>
      <vt:lpstr>FOH Console Criteria</vt:lpstr>
      <vt:lpstr>Representative FOH Console</vt:lpstr>
      <vt:lpstr>Representative FOH Console</vt:lpstr>
      <vt:lpstr>PowerPoint Presentation</vt:lpstr>
      <vt:lpstr>PowerPoint Presentation</vt:lpstr>
      <vt:lpstr>PowerPoint Presentation</vt:lpstr>
      <vt:lpstr>Choosing Analog or Digital</vt:lpstr>
      <vt:lpstr>Microphone Selection Reference</vt:lpstr>
      <vt:lpstr>Microphone Characteristics</vt:lpstr>
      <vt:lpstr>Microphone Characteristics</vt:lpstr>
      <vt:lpstr>Microphone Characteristics</vt:lpstr>
      <vt:lpstr>Microphone Characteristics</vt:lpstr>
      <vt:lpstr>Microphone Characteristics</vt:lpstr>
      <vt:lpstr>Pickup Patterns</vt:lpstr>
      <vt:lpstr>Pickup Patterns</vt:lpstr>
      <vt:lpstr>Pickup Patterns</vt:lpstr>
      <vt:lpstr>Pickup Pattern Comparison</vt:lpstr>
      <vt:lpstr>Monitor Speaker Placement</vt:lpstr>
      <vt:lpstr>Directional Characteristics</vt:lpstr>
      <vt:lpstr>Balanced Lines</vt:lpstr>
      <vt:lpstr>Musical Instruments</vt:lpstr>
      <vt:lpstr>Example</vt:lpstr>
      <vt:lpstr>Effects and Rules</vt:lpstr>
      <vt:lpstr>Effects and Rules</vt:lpstr>
      <vt:lpstr>Effects and Rules</vt:lpstr>
      <vt:lpstr>Effects and Rules</vt:lpstr>
      <vt:lpstr>Live Microphone Techniques</vt:lpstr>
      <vt:lpstr>Examples</vt:lpstr>
      <vt:lpstr>Let’s Play…What’s the Difference?</vt:lpstr>
      <vt:lpstr>Live Microphone Techniques</vt:lpstr>
      <vt:lpstr>Examples</vt:lpstr>
      <vt:lpstr>Live Microphone Techniques</vt:lpstr>
      <vt:lpstr>Live Microphone Techniques</vt:lpstr>
      <vt:lpstr>Live Microphone Techniques</vt:lpstr>
      <vt:lpstr>Live Microphone Techniques</vt:lpstr>
      <vt:lpstr>Live Microphone Techniques</vt:lpstr>
      <vt:lpstr>Live Microphone Techniques</vt:lpstr>
      <vt:lpstr>Live Microphone Techniques</vt:lpstr>
      <vt:lpstr>Live Microphone Techniques</vt:lpstr>
      <vt:lpstr>Wireless Microphone Systems</vt:lpstr>
      <vt:lpstr>FM Wireless Systems</vt:lpstr>
      <vt:lpstr>FM Antenna Types</vt:lpstr>
      <vt:lpstr>Wireless Microphone Frequency Bands</vt:lpstr>
      <vt:lpstr>Range (Signal Loss vs RF Frequency)</vt:lpstr>
      <vt:lpstr>FM Intermodulation Effects</vt:lpstr>
      <vt:lpstr>FM Diversity Principle</vt:lpstr>
      <vt:lpstr>Noise Squelch</vt:lpstr>
      <vt:lpstr>Companding</vt:lpstr>
      <vt:lpstr>FM Wireless Systems</vt:lpstr>
      <vt:lpstr>Digital (Spread Spectrum) Wireless Systems</vt:lpstr>
      <vt:lpstr>Digital (Spread Spectrum) Wireless Systems</vt:lpstr>
      <vt:lpstr>Digital (Spread Spectrum) Wireless Systems</vt:lpstr>
      <vt:lpstr>PowerPoint Presentation</vt:lpstr>
      <vt:lpstr>Let’s Play…What’s the Difference?</vt:lpstr>
    </vt:vector>
  </TitlesOfParts>
  <Company>Engineering Computer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Components</dc:title>
  <dc:creator>Meyer, David G</dc:creator>
  <cp:lastModifiedBy>Meyer, David G</cp:lastModifiedBy>
  <cp:revision>156</cp:revision>
  <dcterms:created xsi:type="dcterms:W3CDTF">2019-04-18T12:50:33Z</dcterms:created>
  <dcterms:modified xsi:type="dcterms:W3CDTF">2020-04-27T19:45:16Z</dcterms:modified>
</cp:coreProperties>
</file>