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473" r:id="rId3"/>
    <p:sldId id="469" r:id="rId4"/>
    <p:sldId id="479" r:id="rId5"/>
    <p:sldId id="480" r:id="rId6"/>
    <p:sldId id="481" r:id="rId7"/>
    <p:sldId id="482" r:id="rId8"/>
    <p:sldId id="483" r:id="rId9"/>
    <p:sldId id="478" r:id="rId10"/>
    <p:sldId id="470" r:id="rId11"/>
    <p:sldId id="467" r:id="rId12"/>
    <p:sldId id="468" r:id="rId13"/>
    <p:sldId id="484" r:id="rId14"/>
    <p:sldId id="485" r:id="rId15"/>
    <p:sldId id="486" r:id="rId16"/>
    <p:sldId id="487" r:id="rId17"/>
    <p:sldId id="488" r:id="rId18"/>
    <p:sldId id="489" r:id="rId19"/>
    <p:sldId id="471" r:id="rId20"/>
    <p:sldId id="472" r:id="rId21"/>
    <p:sldId id="490" r:id="rId22"/>
    <p:sldId id="491" r:id="rId23"/>
    <p:sldId id="492" r:id="rId24"/>
    <p:sldId id="493" r:id="rId25"/>
    <p:sldId id="494" r:id="rId26"/>
    <p:sldId id="495" r:id="rId27"/>
    <p:sldId id="474" r:id="rId28"/>
    <p:sldId id="475" r:id="rId29"/>
    <p:sldId id="476" r:id="rId30"/>
    <p:sldId id="477" r:id="rId31"/>
    <p:sldId id="257" r:id="rId32"/>
    <p:sldId id="446" r:id="rId33"/>
    <p:sldId id="453" r:id="rId34"/>
    <p:sldId id="454" r:id="rId35"/>
    <p:sldId id="451" r:id="rId36"/>
    <p:sldId id="455" r:id="rId37"/>
    <p:sldId id="456" r:id="rId38"/>
    <p:sldId id="444" r:id="rId39"/>
    <p:sldId id="445" r:id="rId40"/>
    <p:sldId id="457" r:id="rId41"/>
    <p:sldId id="458" r:id="rId42"/>
    <p:sldId id="448" r:id="rId43"/>
    <p:sldId id="461" r:id="rId44"/>
    <p:sldId id="460" r:id="rId45"/>
    <p:sldId id="459" r:id="rId46"/>
    <p:sldId id="46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107" d="100"/>
          <a:sy n="107" d="100"/>
        </p:scale>
        <p:origin x="126" y="2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B0E7E-4526-4733-ACD9-BB484BFBBB24}" type="datetimeFigureOut">
              <a:rPr lang="en-US" smtClean="0"/>
              <a:t>4/14/2020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FB3D2-6EE5-4049-94B0-51F75DA4E253}" type="slidenum">
              <a:rPr lang="en-US" smtClean="0"/>
              <a:t>‹#›</a:t>
            </a:fld>
            <a:endParaRPr lang="en-US"/>
          </a:p>
        </p:txBody>
      </p:sp>
    </p:spTree>
    <p:extLst>
      <p:ext uri="{BB962C8B-B14F-4D97-AF65-F5344CB8AC3E}">
        <p14:creationId xmlns:p14="http://schemas.microsoft.com/office/powerpoint/2010/main" val="4824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8A4FC-6E15-4B06-9B54-6227DA5FDB7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45912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8A4FC-6E15-4B06-9B54-6227DA5FDB7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78734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8A4FC-6E15-4B06-9B54-6227DA5FDB7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135509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8A4FC-6E15-4B06-9B54-6227DA5FDB7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184447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8A4FC-6E15-4B06-9B54-6227DA5FDB7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83350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8A4FC-6E15-4B06-9B54-6227DA5FDB74}"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73817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8A4FC-6E15-4B06-9B54-6227DA5FDB74}"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10835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8A4FC-6E15-4B06-9B54-6227DA5FDB74}"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37567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8A4FC-6E15-4B06-9B54-6227DA5FDB74}"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54862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8A4FC-6E15-4B06-9B54-6227DA5FDB74}"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160160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8A4FC-6E15-4B06-9B54-6227DA5FDB74}"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09848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8A4FC-6E15-4B06-9B54-6227DA5FDB74}" type="datetimeFigureOut">
              <a:rPr lang="en-US" smtClean="0"/>
              <a:t>4/14/2020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1ED8B-8F2C-450C-9B45-633C48969378}" type="slidenum">
              <a:rPr lang="en-US" smtClean="0"/>
              <a:t>‹#›</a:t>
            </a:fld>
            <a:endParaRPr lang="en-US"/>
          </a:p>
        </p:txBody>
      </p:sp>
    </p:spTree>
    <p:extLst>
      <p:ext uri="{BB962C8B-B14F-4D97-AF65-F5344CB8AC3E}">
        <p14:creationId xmlns:p14="http://schemas.microsoft.com/office/powerpoint/2010/main" val="3037032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564" y="1988046"/>
            <a:ext cx="9531927" cy="2593571"/>
          </a:xfrm>
        </p:spPr>
        <p:txBody>
          <a:bodyPr>
            <a:normAutofit fontScale="90000"/>
          </a:bodyPr>
          <a:lstStyle/>
          <a:p>
            <a:r>
              <a:rPr lang="en-US" dirty="0" smtClean="0">
                <a:solidFill>
                  <a:srgbClr val="00B0F0"/>
                </a:solidFill>
              </a:rPr>
              <a:t>System Components</a:t>
            </a:r>
            <a:br>
              <a:rPr lang="en-US" dirty="0" smtClean="0">
                <a:solidFill>
                  <a:srgbClr val="00B0F0"/>
                </a:solidFill>
              </a:rPr>
            </a:br>
            <a:r>
              <a:rPr lang="en-US" sz="3600" i="1" dirty="0"/>
              <a:t>for the EASE Focus 3 Design </a:t>
            </a:r>
            <a:r>
              <a:rPr lang="en-US" sz="3600" i="1" dirty="0" smtClean="0"/>
              <a:t>Project</a:t>
            </a:r>
            <a:br>
              <a:rPr lang="en-US" sz="3600" i="1" dirty="0" smtClean="0"/>
            </a:br>
            <a:r>
              <a:rPr lang="en-US" dirty="0">
                <a:solidFill>
                  <a:srgbClr val="00B0F0"/>
                </a:solidFill>
              </a:rPr>
              <a:t/>
            </a:r>
            <a:br>
              <a:rPr lang="en-US" dirty="0">
                <a:solidFill>
                  <a:srgbClr val="00B0F0"/>
                </a:solidFill>
              </a:rPr>
            </a:br>
            <a:r>
              <a:rPr lang="en-US" dirty="0" smtClean="0">
                <a:solidFill>
                  <a:srgbClr val="00B0F0"/>
                </a:solidFill>
              </a:rPr>
              <a:t>Loudspeakers</a:t>
            </a:r>
            <a:endParaRPr lang="en-US" dirty="0">
              <a:solidFill>
                <a:srgbClr val="00B0F0"/>
              </a:solidFill>
            </a:endParaRPr>
          </a:p>
        </p:txBody>
      </p:sp>
      <p:sp>
        <p:nvSpPr>
          <p:cNvPr id="3" name="Text Box 5"/>
          <p:cNvSpPr txBox="1">
            <a:spLocks noChangeArrowheads="1"/>
          </p:cNvSpPr>
          <p:nvPr/>
        </p:nvSpPr>
        <p:spPr bwMode="auto">
          <a:xfrm>
            <a:off x="2585477" y="4921345"/>
            <a:ext cx="7912193" cy="707886"/>
          </a:xfrm>
          <a:prstGeom prst="rect">
            <a:avLst/>
          </a:prstGeom>
          <a:noFill/>
          <a:ln w="9525">
            <a:noFill/>
            <a:miter lim="800000"/>
            <a:headEnd/>
            <a:tailEnd/>
          </a:ln>
        </p:spPr>
        <p:txBody>
          <a:bodyPr wrap="square">
            <a:spAutoFit/>
          </a:bodyPr>
          <a:lstStyle/>
          <a:p>
            <a:pPr>
              <a:spcBef>
                <a:spcPct val="50000"/>
              </a:spcBef>
            </a:pPr>
            <a:r>
              <a:rPr lang="en-US" sz="2000" u="sng" dirty="0"/>
              <a:t>Reference</a:t>
            </a:r>
            <a:r>
              <a:rPr lang="en-US" sz="2000" dirty="0"/>
              <a:t>: </a:t>
            </a:r>
            <a:r>
              <a:rPr lang="en-US" sz="2000" dirty="0" smtClean="0"/>
              <a:t>Chapter </a:t>
            </a:r>
            <a:r>
              <a:rPr lang="en-US" sz="2000" dirty="0" smtClean="0"/>
              <a:t>11 </a:t>
            </a:r>
            <a:r>
              <a:rPr lang="en-US" sz="2000" dirty="0"/>
              <a:t>(3</a:t>
            </a:r>
            <a:r>
              <a:rPr lang="en-US" sz="2000" baseline="30000" dirty="0"/>
              <a:t>rd</a:t>
            </a:r>
            <a:r>
              <a:rPr lang="en-US" sz="2000" dirty="0"/>
              <a:t> Ed.) of </a:t>
            </a:r>
            <a:r>
              <a:rPr lang="en-US" sz="2000" i="1" dirty="0"/>
              <a:t>Sound Systems: Design and Optimization</a:t>
            </a:r>
            <a:r>
              <a:rPr lang="en-US" sz="2000" dirty="0"/>
              <a:t>, by Bob McCarthy (Elsevier, </a:t>
            </a:r>
            <a:r>
              <a:rPr lang="en-US" sz="2000" dirty="0" smtClean="0"/>
              <a:t>2017</a:t>
            </a:r>
            <a:r>
              <a:rPr lang="en-US" sz="2000" dirty="0"/>
              <a:t>)</a:t>
            </a:r>
          </a:p>
        </p:txBody>
      </p:sp>
    </p:spTree>
    <p:extLst>
      <p:ext uri="{BB962C8B-B14F-4D97-AF65-F5344CB8AC3E}">
        <p14:creationId xmlns:p14="http://schemas.microsoft.com/office/powerpoint/2010/main" val="3563469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968500" y="176213"/>
            <a:ext cx="8229600" cy="741362"/>
          </a:xfrm>
        </p:spPr>
        <p:txBody>
          <a:bodyPr/>
          <a:lstStyle/>
          <a:p>
            <a:pPr algn="ctr" eaLnBrk="1" hangingPunct="1">
              <a:defRPr/>
            </a:pPr>
            <a:r>
              <a:rPr lang="en-US" sz="3600" dirty="0">
                <a:solidFill>
                  <a:schemeClr val="accent1">
                    <a:lumMod val="75000"/>
                  </a:schemeClr>
                </a:solidFill>
              </a:rPr>
              <a:t>Central Vertical Line </a:t>
            </a:r>
            <a:r>
              <a:rPr lang="en-US" sz="3600" dirty="0" smtClean="0">
                <a:solidFill>
                  <a:schemeClr val="accent1">
                    <a:lumMod val="75000"/>
                  </a:schemeClr>
                </a:solidFill>
              </a:rPr>
              <a:t>Array Example</a:t>
            </a:r>
            <a:endParaRPr lang="en-US" sz="3600" dirty="0">
              <a:solidFill>
                <a:schemeClr val="accent1">
                  <a:lumMod val="75000"/>
                </a:schemeClr>
              </a:solidFill>
            </a:endParaRPr>
          </a:p>
        </p:txBody>
      </p:sp>
      <p:pic>
        <p:nvPicPr>
          <p:cNvPr id="63491" name="Picture 5"/>
          <p:cNvPicPr>
            <a:picLocks noChangeAspect="1" noChangeArrowheads="1"/>
          </p:cNvPicPr>
          <p:nvPr/>
        </p:nvPicPr>
        <p:blipFill>
          <a:blip r:embed="rId2" cstate="print"/>
          <a:srcRect l="5957" t="28558" r="51189" b="9224"/>
          <a:stretch>
            <a:fillRect/>
          </a:stretch>
        </p:blipFill>
        <p:spPr bwMode="auto">
          <a:xfrm>
            <a:off x="347663" y="740150"/>
            <a:ext cx="5519737" cy="6010275"/>
          </a:xfrm>
          <a:prstGeom prst="rect">
            <a:avLst/>
          </a:prstGeom>
          <a:noFill/>
          <a:ln w="9525">
            <a:noFill/>
            <a:miter lim="800000"/>
            <a:headEnd/>
            <a:tailEnd/>
          </a:ln>
        </p:spPr>
      </p:pic>
      <p:sp>
        <p:nvSpPr>
          <p:cNvPr id="63492" name="Oval 6"/>
          <p:cNvSpPr>
            <a:spLocks noChangeArrowheads="1"/>
          </p:cNvSpPr>
          <p:nvPr/>
        </p:nvSpPr>
        <p:spPr bwMode="auto">
          <a:xfrm>
            <a:off x="2900083" y="960157"/>
            <a:ext cx="827088" cy="1532031"/>
          </a:xfrm>
          <a:prstGeom prst="ellipse">
            <a:avLst/>
          </a:prstGeom>
          <a:noFill/>
          <a:ln w="28575">
            <a:solidFill>
              <a:srgbClr val="FFFF00"/>
            </a:solidFill>
            <a:round/>
            <a:headEnd/>
            <a:tailEnd/>
          </a:ln>
        </p:spPr>
        <p:txBody>
          <a:bodyPr wrap="none" anchor="ctr"/>
          <a:lstStyle/>
          <a:p>
            <a:endParaRPr lang="en-US"/>
          </a:p>
        </p:txBody>
      </p:sp>
      <p:pic>
        <p:nvPicPr>
          <p:cNvPr id="5" name="Picture 2"/>
          <p:cNvPicPr>
            <a:picLocks noChangeAspect="1" noChangeArrowheads="1"/>
          </p:cNvPicPr>
          <p:nvPr/>
        </p:nvPicPr>
        <p:blipFill>
          <a:blip r:embed="rId3" cstate="print"/>
          <a:srcRect/>
          <a:stretch>
            <a:fillRect/>
          </a:stretch>
        </p:blipFill>
        <p:spPr bwMode="auto">
          <a:xfrm>
            <a:off x="5768789" y="1481512"/>
            <a:ext cx="6323657" cy="3251853"/>
          </a:xfrm>
          <a:prstGeom prst="rect">
            <a:avLst/>
          </a:prstGeom>
          <a:noFill/>
          <a:ln w="9525">
            <a:noFill/>
            <a:miter lim="800000"/>
            <a:headEnd/>
            <a:tailEnd/>
          </a:ln>
        </p:spPr>
      </p:pic>
    </p:spTree>
    <p:extLst>
      <p:ext uri="{BB962C8B-B14F-4D97-AF65-F5344CB8AC3E}">
        <p14:creationId xmlns:p14="http://schemas.microsoft.com/office/powerpoint/2010/main" val="2555415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054099" y="446088"/>
            <a:ext cx="8789147" cy="741362"/>
          </a:xfrm>
        </p:spPr>
        <p:txBody>
          <a:bodyPr/>
          <a:lstStyle/>
          <a:p>
            <a:pPr eaLnBrk="1" hangingPunct="1">
              <a:defRPr/>
            </a:pPr>
            <a:r>
              <a:rPr lang="en-US" sz="3600" dirty="0">
                <a:solidFill>
                  <a:schemeClr val="accent1">
                    <a:lumMod val="75000"/>
                  </a:schemeClr>
                </a:solidFill>
              </a:rPr>
              <a:t>Loudspeaker Choice and </a:t>
            </a:r>
            <a:r>
              <a:rPr lang="en-US" sz="3600" dirty="0" smtClean="0">
                <a:solidFill>
                  <a:schemeClr val="accent1">
                    <a:lumMod val="75000"/>
                  </a:schemeClr>
                </a:solidFill>
              </a:rPr>
              <a:t>Placement Options</a:t>
            </a:r>
            <a:endParaRPr lang="en-US" sz="3600" dirty="0">
              <a:solidFill>
                <a:schemeClr val="accent1">
                  <a:lumMod val="75000"/>
                </a:schemeClr>
              </a:solidFill>
            </a:endParaRPr>
          </a:p>
        </p:txBody>
      </p:sp>
      <p:sp>
        <p:nvSpPr>
          <p:cNvPr id="78851" name="Rectangle 3"/>
          <p:cNvSpPr>
            <a:spLocks noGrp="1" noChangeArrowheads="1"/>
          </p:cNvSpPr>
          <p:nvPr>
            <p:ph type="body" idx="1"/>
          </p:nvPr>
        </p:nvSpPr>
        <p:spPr>
          <a:xfrm>
            <a:off x="1338264" y="1187450"/>
            <a:ext cx="9558336" cy="4610100"/>
          </a:xfrm>
        </p:spPr>
        <p:txBody>
          <a:bodyPr/>
          <a:lstStyle/>
          <a:p>
            <a:pPr>
              <a:spcBef>
                <a:spcPct val="15000"/>
              </a:spcBef>
            </a:pPr>
            <a:r>
              <a:rPr lang="en-US" sz="3200" dirty="0"/>
              <a:t>split </a:t>
            </a:r>
            <a:r>
              <a:rPr lang="en-US" sz="3200" dirty="0" smtClean="0"/>
              <a:t>(uncoupled point) source</a:t>
            </a:r>
            <a:endParaRPr lang="en-US" sz="3200" dirty="0"/>
          </a:p>
          <a:p>
            <a:pPr lvl="1" eaLnBrk="1" hangingPunct="1">
              <a:spcBef>
                <a:spcPct val="15000"/>
              </a:spcBef>
              <a:buFont typeface="Symbol" pitchFamily="18" charset="2"/>
              <a:buChar char="+"/>
            </a:pPr>
            <a:r>
              <a:rPr lang="en-US" sz="2800" dirty="0">
                <a:sym typeface="Symbol" pitchFamily="18" charset="2"/>
              </a:rPr>
              <a:t>best if multi-channel</a:t>
            </a:r>
          </a:p>
          <a:p>
            <a:pPr lvl="1" eaLnBrk="1" hangingPunct="1">
              <a:spcBef>
                <a:spcPct val="15000"/>
              </a:spcBef>
              <a:buFont typeface="Symbol" pitchFamily="18" charset="2"/>
              <a:buChar char="+"/>
            </a:pPr>
            <a:r>
              <a:rPr lang="en-US" sz="2800" dirty="0">
                <a:sym typeface="Symbol" pitchFamily="18" charset="2"/>
              </a:rPr>
              <a:t>high intelligibility</a:t>
            </a:r>
          </a:p>
          <a:p>
            <a:pPr lvl="1" eaLnBrk="1" hangingPunct="1">
              <a:spcBef>
                <a:spcPct val="15000"/>
              </a:spcBef>
              <a:buFont typeface="Symbol" pitchFamily="18" charset="2"/>
              <a:buChar char="+"/>
            </a:pPr>
            <a:r>
              <a:rPr lang="en-US" sz="2800" dirty="0">
                <a:sym typeface="Symbol" pitchFamily="18" charset="2"/>
              </a:rPr>
              <a:t>potential solution for challenging room geometries</a:t>
            </a:r>
          </a:p>
          <a:p>
            <a:pPr lvl="1" eaLnBrk="1" hangingPunct="1">
              <a:spcBef>
                <a:spcPct val="15000"/>
              </a:spcBef>
              <a:buFont typeface="Symbol" pitchFamily="18" charset="2"/>
              <a:buChar char="+"/>
            </a:pPr>
            <a:r>
              <a:rPr lang="en-US" sz="2800" dirty="0">
                <a:sym typeface="Symbol" pitchFamily="18" charset="2"/>
              </a:rPr>
              <a:t>generally more aesthetically pleasing (but not always)</a:t>
            </a:r>
          </a:p>
          <a:p>
            <a:pPr lvl="1" eaLnBrk="1" hangingPunct="1">
              <a:spcBef>
                <a:spcPct val="15000"/>
              </a:spcBef>
            </a:pPr>
            <a:r>
              <a:rPr lang="en-US" sz="2800" dirty="0">
                <a:sym typeface="Symbol" pitchFamily="18" charset="2"/>
              </a:rPr>
              <a:t>potential for creating large interference </a:t>
            </a:r>
            <a:r>
              <a:rPr lang="en-US" sz="2800" dirty="0" smtClean="0">
                <a:sym typeface="Symbol" pitchFamily="18" charset="2"/>
              </a:rPr>
              <a:t>(combining) zone</a:t>
            </a:r>
            <a:endParaRPr lang="en-US" sz="2800" dirty="0">
              <a:sym typeface="Symbol" pitchFamily="18" charset="2"/>
            </a:endParaRPr>
          </a:p>
          <a:p>
            <a:pPr lvl="1" eaLnBrk="1" hangingPunct="1">
              <a:spcBef>
                <a:spcPct val="15000"/>
              </a:spcBef>
            </a:pPr>
            <a:r>
              <a:rPr lang="en-US" sz="2800" dirty="0">
                <a:sym typeface="Symbol" pitchFamily="18" charset="2"/>
              </a:rPr>
              <a:t>potential for loss of locality of reference</a:t>
            </a:r>
          </a:p>
          <a:p>
            <a:pPr lvl="1" eaLnBrk="1" hangingPunct="1">
              <a:spcBef>
                <a:spcPct val="15000"/>
              </a:spcBef>
            </a:pPr>
            <a:r>
              <a:rPr lang="en-US" sz="2800" dirty="0">
                <a:sym typeface="Symbol" pitchFamily="18" charset="2"/>
              </a:rPr>
              <a:t>potential for limited frequency range over which directional control is possible</a:t>
            </a:r>
          </a:p>
          <a:p>
            <a:pPr lvl="1" eaLnBrk="1" hangingPunct="1">
              <a:spcBef>
                <a:spcPct val="15000"/>
              </a:spcBef>
              <a:buFontTx/>
              <a:buNone/>
            </a:pPr>
            <a:endParaRPr lang="en-US" dirty="0">
              <a:sym typeface="Symbol" pitchFamily="18" charset="2"/>
            </a:endParaRPr>
          </a:p>
        </p:txBody>
      </p:sp>
    </p:spTree>
    <p:extLst>
      <p:ext uri="{BB962C8B-B14F-4D97-AF65-F5344CB8AC3E}">
        <p14:creationId xmlns:p14="http://schemas.microsoft.com/office/powerpoint/2010/main" val="2077949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908175" y="309563"/>
            <a:ext cx="8229600" cy="741362"/>
          </a:xfrm>
        </p:spPr>
        <p:txBody>
          <a:bodyPr>
            <a:normAutofit/>
          </a:bodyPr>
          <a:lstStyle/>
          <a:p>
            <a:pPr algn="ctr" eaLnBrk="1" hangingPunct="1">
              <a:defRPr/>
            </a:pPr>
            <a:r>
              <a:rPr lang="en-US" sz="3600" dirty="0">
                <a:solidFill>
                  <a:schemeClr val="accent1">
                    <a:lumMod val="75000"/>
                  </a:schemeClr>
                </a:solidFill>
              </a:rPr>
              <a:t>Split </a:t>
            </a:r>
            <a:r>
              <a:rPr lang="en-US" sz="3600" dirty="0" smtClean="0">
                <a:solidFill>
                  <a:schemeClr val="accent1">
                    <a:lumMod val="75000"/>
                  </a:schemeClr>
                </a:solidFill>
              </a:rPr>
              <a:t>(Uncoupled Point) Source</a:t>
            </a:r>
            <a:endParaRPr lang="en-US" sz="3600" dirty="0">
              <a:solidFill>
                <a:schemeClr val="accent1">
                  <a:lumMod val="75000"/>
                </a:schemeClr>
              </a:solidFill>
            </a:endParaRPr>
          </a:p>
        </p:txBody>
      </p:sp>
      <p:pic>
        <p:nvPicPr>
          <p:cNvPr id="79875" name="Picture 5"/>
          <p:cNvPicPr>
            <a:picLocks noChangeAspect="1" noChangeArrowheads="1"/>
          </p:cNvPicPr>
          <p:nvPr/>
        </p:nvPicPr>
        <p:blipFill>
          <a:blip r:embed="rId2" cstate="print"/>
          <a:srcRect l="50603" t="38107" r="6689" b="10721"/>
          <a:stretch>
            <a:fillRect/>
          </a:stretch>
        </p:blipFill>
        <p:spPr bwMode="auto">
          <a:xfrm>
            <a:off x="189847" y="1050925"/>
            <a:ext cx="6183312" cy="5556250"/>
          </a:xfrm>
          <a:prstGeom prst="rect">
            <a:avLst/>
          </a:prstGeom>
          <a:noFill/>
          <a:ln w="9525">
            <a:noFill/>
            <a:miter lim="800000"/>
            <a:headEnd/>
            <a:tailEnd/>
          </a:ln>
        </p:spPr>
      </p:pic>
      <p:sp>
        <p:nvSpPr>
          <p:cNvPr id="79876" name="Oval 6"/>
          <p:cNvSpPr>
            <a:spLocks noChangeArrowheads="1"/>
          </p:cNvSpPr>
          <p:nvPr/>
        </p:nvSpPr>
        <p:spPr bwMode="auto">
          <a:xfrm>
            <a:off x="2036669" y="1506725"/>
            <a:ext cx="1117600" cy="900112"/>
          </a:xfrm>
          <a:prstGeom prst="ellipse">
            <a:avLst/>
          </a:prstGeom>
          <a:noFill/>
          <a:ln w="28575">
            <a:solidFill>
              <a:srgbClr val="FFFF00"/>
            </a:solidFill>
            <a:round/>
            <a:headEnd/>
            <a:tailEnd/>
          </a:ln>
        </p:spPr>
        <p:txBody>
          <a:bodyPr wrap="none" anchor="ctr"/>
          <a:lstStyle/>
          <a:p>
            <a:endParaRPr lang="en-US"/>
          </a:p>
        </p:txBody>
      </p:sp>
      <p:sp>
        <p:nvSpPr>
          <p:cNvPr id="79877" name="Oval 7"/>
          <p:cNvSpPr>
            <a:spLocks noChangeArrowheads="1"/>
          </p:cNvSpPr>
          <p:nvPr/>
        </p:nvSpPr>
        <p:spPr bwMode="auto">
          <a:xfrm>
            <a:off x="3646114" y="1506725"/>
            <a:ext cx="1117600" cy="900113"/>
          </a:xfrm>
          <a:prstGeom prst="ellipse">
            <a:avLst/>
          </a:prstGeom>
          <a:noFill/>
          <a:ln w="28575">
            <a:solidFill>
              <a:srgbClr val="FFFF00"/>
            </a:solidFill>
            <a:round/>
            <a:headEnd/>
            <a:tailEnd/>
          </a:ln>
        </p:spPr>
        <p:txBody>
          <a:bodyPr wrap="none" anchor="ctr"/>
          <a:lstStyle/>
          <a:p>
            <a:endParaRPr lang="en-US"/>
          </a:p>
        </p:txBody>
      </p:sp>
      <p:pic>
        <p:nvPicPr>
          <p:cNvPr id="6" name="Picture 2"/>
          <p:cNvPicPr>
            <a:picLocks noChangeAspect="1" noChangeArrowheads="1"/>
          </p:cNvPicPr>
          <p:nvPr/>
        </p:nvPicPr>
        <p:blipFill>
          <a:blip r:embed="rId3" cstate="print"/>
          <a:srcRect/>
          <a:stretch>
            <a:fillRect/>
          </a:stretch>
        </p:blipFill>
        <p:spPr bwMode="auto">
          <a:xfrm>
            <a:off x="6292477" y="1282606"/>
            <a:ext cx="5568260" cy="5171981"/>
          </a:xfrm>
          <a:prstGeom prst="rect">
            <a:avLst/>
          </a:prstGeom>
          <a:noFill/>
          <a:ln w="9525">
            <a:noFill/>
            <a:miter lim="800000"/>
            <a:headEnd/>
            <a:tailEnd/>
          </a:ln>
        </p:spPr>
      </p:pic>
    </p:spTree>
    <p:extLst>
      <p:ext uri="{BB962C8B-B14F-4D97-AF65-F5344CB8AC3E}">
        <p14:creationId xmlns:p14="http://schemas.microsoft.com/office/powerpoint/2010/main" val="3152981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Channel/System Types - Stereo</a:t>
            </a:r>
            <a:endParaRPr lang="en-US" sz="4000" dirty="0">
              <a:solidFill>
                <a:schemeClr val="accent1">
                  <a:lumMod val="75000"/>
                </a:schemeClr>
              </a:solidFill>
            </a:endParaRPr>
          </a:p>
        </p:txBody>
      </p:sp>
      <p:sp>
        <p:nvSpPr>
          <p:cNvPr id="62467" name="Rectangle 3"/>
          <p:cNvSpPr>
            <a:spLocks noGrp="1" noChangeArrowheads="1"/>
          </p:cNvSpPr>
          <p:nvPr>
            <p:ph type="body" idx="1"/>
          </p:nvPr>
        </p:nvSpPr>
        <p:spPr>
          <a:xfrm>
            <a:off x="917714" y="1209486"/>
            <a:ext cx="9705462" cy="5424396"/>
          </a:xfrm>
        </p:spPr>
        <p:txBody>
          <a:bodyPr>
            <a:normAutofit/>
          </a:bodyPr>
          <a:lstStyle/>
          <a:p>
            <a:pPr marL="274320" indent="-274320">
              <a:spcBef>
                <a:spcPct val="15000"/>
              </a:spcBef>
            </a:pPr>
            <a:r>
              <a:rPr lang="en-US" dirty="0"/>
              <a:t>Horizontal overlap required in center seating area</a:t>
            </a:r>
          </a:p>
          <a:p>
            <a:pPr marL="274320" indent="-274320">
              <a:spcBef>
                <a:spcPct val="15000"/>
              </a:spcBef>
            </a:pPr>
            <a:r>
              <a:rPr lang="en-US" dirty="0"/>
              <a:t>Be mindful of </a:t>
            </a:r>
            <a:r>
              <a:rPr lang="en-US" dirty="0">
                <a:solidFill>
                  <a:srgbClr val="00B0F0"/>
                </a:solidFill>
              </a:rPr>
              <a:t>non-scalable time offset </a:t>
            </a:r>
            <a:r>
              <a:rPr lang="en-US" dirty="0"/>
              <a:t>considerations regarding stereo imagining (</a:t>
            </a:r>
            <a:r>
              <a:rPr lang="en-US" dirty="0">
                <a:solidFill>
                  <a:srgbClr val="FF0000"/>
                </a:solidFill>
              </a:rPr>
              <a:t>keep offset within 10 </a:t>
            </a:r>
            <a:r>
              <a:rPr lang="en-US" dirty="0" err="1">
                <a:solidFill>
                  <a:srgbClr val="FF0000"/>
                </a:solidFill>
              </a:rPr>
              <a:t>ms</a:t>
            </a:r>
            <a:r>
              <a:rPr lang="en-US" dirty="0"/>
              <a:t>)</a:t>
            </a:r>
          </a:p>
          <a:p>
            <a:pPr marL="274320" indent="-274320">
              <a:spcBef>
                <a:spcPct val="15000"/>
              </a:spcBef>
            </a:pPr>
            <a:r>
              <a:rPr lang="en-US" dirty="0"/>
              <a:t>Stereo “aux” systems rarely worth effort/expense (e.g., stereo under-balcony delays)</a:t>
            </a:r>
          </a:p>
          <a:p>
            <a:pPr marL="274320" indent="-274320">
              <a:spcBef>
                <a:spcPct val="15000"/>
              </a:spcBef>
            </a:pPr>
            <a:r>
              <a:rPr lang="en-US" dirty="0"/>
              <a:t>If the </a:t>
            </a:r>
            <a:r>
              <a:rPr lang="en-US" dirty="0">
                <a:solidFill>
                  <a:srgbClr val="FF0000"/>
                </a:solidFill>
              </a:rPr>
              <a:t>stereo spacing</a:t>
            </a:r>
            <a:r>
              <a:rPr lang="en-US" dirty="0"/>
              <a:t> is too narrow, it is not worth the trouble (e.g., central cluster split into stereo)</a:t>
            </a:r>
            <a:endParaRPr lang="en-US" dirty="0"/>
          </a:p>
        </p:txBody>
      </p:sp>
    </p:spTree>
    <p:extLst>
      <p:ext uri="{BB962C8B-B14F-4D97-AF65-F5344CB8AC3E}">
        <p14:creationId xmlns:p14="http://schemas.microsoft.com/office/powerpoint/2010/main" val="3142037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Channel/System Types - Stereo</a:t>
            </a:r>
            <a:endParaRPr lang="en-US" sz="4000" dirty="0">
              <a:solidFill>
                <a:schemeClr val="accent1">
                  <a:lumMod val="75000"/>
                </a:schemeClr>
              </a:solidFill>
            </a:endParaRPr>
          </a:p>
        </p:txBody>
      </p:sp>
      <p:pic>
        <p:nvPicPr>
          <p:cNvPr id="4" name="Picture 4" descr="Fig-7"/>
          <p:cNvPicPr>
            <a:picLocks noChangeAspect="1" noChangeArrowheads="1"/>
          </p:cNvPicPr>
          <p:nvPr/>
        </p:nvPicPr>
        <p:blipFill>
          <a:blip r:embed="rId2" cstate="print"/>
          <a:srcRect/>
          <a:stretch>
            <a:fillRect/>
          </a:stretch>
        </p:blipFill>
        <p:spPr bwMode="auto">
          <a:xfrm>
            <a:off x="2115670" y="1286061"/>
            <a:ext cx="7862048" cy="5279584"/>
          </a:xfrm>
          <a:prstGeom prst="rect">
            <a:avLst/>
          </a:prstGeom>
          <a:noFill/>
          <a:ln w="9525">
            <a:noFill/>
            <a:miter lim="800000"/>
            <a:headEnd/>
            <a:tailEnd/>
          </a:ln>
        </p:spPr>
      </p:pic>
    </p:spTree>
    <p:extLst>
      <p:ext uri="{BB962C8B-B14F-4D97-AF65-F5344CB8AC3E}">
        <p14:creationId xmlns:p14="http://schemas.microsoft.com/office/powerpoint/2010/main" val="1155717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Channel/System Types - Surround</a:t>
            </a:r>
            <a:endParaRPr lang="en-US" sz="4000" dirty="0">
              <a:solidFill>
                <a:schemeClr val="accent1">
                  <a:lumMod val="75000"/>
                </a:schemeClr>
              </a:solidFill>
            </a:endParaRPr>
          </a:p>
        </p:txBody>
      </p:sp>
      <p:sp>
        <p:nvSpPr>
          <p:cNvPr id="62467" name="Rectangle 3"/>
          <p:cNvSpPr>
            <a:spLocks noGrp="1" noChangeArrowheads="1"/>
          </p:cNvSpPr>
          <p:nvPr>
            <p:ph type="body" idx="1"/>
          </p:nvPr>
        </p:nvSpPr>
        <p:spPr>
          <a:xfrm>
            <a:off x="917714" y="1209486"/>
            <a:ext cx="9705462" cy="5424396"/>
          </a:xfrm>
        </p:spPr>
        <p:txBody>
          <a:bodyPr>
            <a:normAutofit/>
          </a:bodyPr>
          <a:lstStyle/>
          <a:p>
            <a:pPr>
              <a:spcBef>
                <a:spcPct val="15000"/>
              </a:spcBef>
            </a:pPr>
            <a:r>
              <a:rPr lang="en-US" dirty="0"/>
              <a:t>Surround speakers typically spaced along side and rear walls as an uncoupled line source array in the horizontal plane (1</a:t>
            </a:r>
            <a:r>
              <a:rPr lang="en-US" baseline="30000" dirty="0"/>
              <a:t>st</a:t>
            </a:r>
            <a:r>
              <a:rPr lang="en-US" dirty="0"/>
              <a:t> order standard) – use aspect ratio method to space them</a:t>
            </a:r>
          </a:p>
          <a:p>
            <a:pPr>
              <a:spcBef>
                <a:spcPct val="15000"/>
              </a:spcBef>
            </a:pPr>
            <a:r>
              <a:rPr lang="en-US" dirty="0"/>
              <a:t>Want to mount these as high as they practically can in order to reduce proximity effect (distortion of horizontal localization)</a:t>
            </a:r>
          </a:p>
          <a:p>
            <a:pPr>
              <a:spcBef>
                <a:spcPct val="15000"/>
              </a:spcBef>
            </a:pPr>
            <a:r>
              <a:rPr lang="en-US" dirty="0"/>
              <a:t>Surround speakers will provide the most uniform experience if they are </a:t>
            </a:r>
            <a:r>
              <a:rPr lang="en-US" dirty="0">
                <a:solidFill>
                  <a:srgbClr val="00B0F0"/>
                </a:solidFill>
              </a:rPr>
              <a:t>aimed far across the space </a:t>
            </a:r>
            <a:r>
              <a:rPr lang="en-US" dirty="0"/>
              <a:t>(left aimed at right, rear aimed at front)</a:t>
            </a:r>
          </a:p>
          <a:p>
            <a:pPr>
              <a:spcBef>
                <a:spcPct val="15000"/>
              </a:spcBef>
            </a:pPr>
            <a:r>
              <a:rPr lang="en-US" dirty="0"/>
              <a:t>Subdivide coverage for different seating levels (first floor, second floor)</a:t>
            </a:r>
          </a:p>
          <a:p>
            <a:pPr>
              <a:spcBef>
                <a:spcPct val="15000"/>
              </a:spcBef>
            </a:pPr>
            <a:r>
              <a:rPr lang="en-US" dirty="0"/>
              <a:t>Delay generally not required except in special cases</a:t>
            </a:r>
            <a:endParaRPr lang="en-US" dirty="0"/>
          </a:p>
        </p:txBody>
      </p:sp>
    </p:spTree>
    <p:extLst>
      <p:ext uri="{BB962C8B-B14F-4D97-AF65-F5344CB8AC3E}">
        <p14:creationId xmlns:p14="http://schemas.microsoft.com/office/powerpoint/2010/main" val="4002220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Channel/System Types - Surround</a:t>
            </a:r>
            <a:endParaRPr lang="en-US" sz="4000" dirty="0">
              <a:solidFill>
                <a:schemeClr val="accent1">
                  <a:lumMod val="75000"/>
                </a:schemeClr>
              </a:solidFill>
            </a:endParaRPr>
          </a:p>
        </p:txBody>
      </p:sp>
      <p:pic>
        <p:nvPicPr>
          <p:cNvPr id="5" name="Picture 5" descr="Fig-7"/>
          <p:cNvPicPr>
            <a:picLocks noChangeAspect="1" noChangeArrowheads="1"/>
          </p:cNvPicPr>
          <p:nvPr/>
        </p:nvPicPr>
        <p:blipFill>
          <a:blip r:embed="rId2" cstate="print"/>
          <a:srcRect/>
          <a:stretch>
            <a:fillRect/>
          </a:stretch>
        </p:blipFill>
        <p:spPr bwMode="auto">
          <a:xfrm>
            <a:off x="2205317" y="1357972"/>
            <a:ext cx="7682753" cy="5159182"/>
          </a:xfrm>
          <a:prstGeom prst="rect">
            <a:avLst/>
          </a:prstGeom>
          <a:noFill/>
          <a:ln w="9525">
            <a:noFill/>
            <a:miter lim="800000"/>
            <a:headEnd/>
            <a:tailEnd/>
          </a:ln>
        </p:spPr>
      </p:pic>
    </p:spTree>
    <p:extLst>
      <p:ext uri="{BB962C8B-B14F-4D97-AF65-F5344CB8AC3E}">
        <p14:creationId xmlns:p14="http://schemas.microsoft.com/office/powerpoint/2010/main" val="3808695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917714" y="1209486"/>
            <a:ext cx="9705462" cy="5424396"/>
          </a:xfrm>
        </p:spPr>
        <p:txBody>
          <a:bodyPr>
            <a:normAutofit/>
          </a:bodyPr>
          <a:lstStyle/>
          <a:p>
            <a:pPr>
              <a:spcBef>
                <a:spcPct val="15000"/>
              </a:spcBef>
            </a:pPr>
            <a:r>
              <a:rPr lang="en-US" dirty="0" err="1" smtClean="0"/>
              <a:t>Sidefill</a:t>
            </a:r>
            <a:r>
              <a:rPr lang="en-US" dirty="0" smtClean="0"/>
              <a:t> </a:t>
            </a:r>
            <a:r>
              <a:rPr lang="en-US" dirty="0"/>
              <a:t>– provides horizontal radial extension to main system (semi-isolated from mains)</a:t>
            </a:r>
          </a:p>
          <a:p>
            <a:pPr>
              <a:spcBef>
                <a:spcPct val="15000"/>
              </a:spcBef>
            </a:pPr>
            <a:r>
              <a:rPr lang="en-US" dirty="0"/>
              <a:t>Infill – also provides horizontal radial extension to main system (differ from </a:t>
            </a:r>
            <a:r>
              <a:rPr lang="en-US" dirty="0" err="1"/>
              <a:t>sidefills</a:t>
            </a:r>
            <a:r>
              <a:rPr lang="en-US" dirty="0"/>
              <a:t> in that they are oriented toward the center rather than the outside)</a:t>
            </a:r>
          </a:p>
          <a:p>
            <a:pPr>
              <a:spcBef>
                <a:spcPct val="15000"/>
              </a:spcBef>
            </a:pPr>
            <a:r>
              <a:rPr lang="en-US" dirty="0" err="1"/>
              <a:t>Downfill</a:t>
            </a:r>
            <a:r>
              <a:rPr lang="en-US" dirty="0"/>
              <a:t> – provides a vertical radial extension of main array (typically an asymmetric component of the coupled point source)</a:t>
            </a:r>
          </a:p>
          <a:p>
            <a:pPr>
              <a:spcBef>
                <a:spcPct val="15000"/>
              </a:spcBef>
            </a:pPr>
            <a:r>
              <a:rPr lang="en-US" dirty="0" err="1"/>
              <a:t>Frontfill</a:t>
            </a:r>
            <a:r>
              <a:rPr lang="en-US" dirty="0"/>
              <a:t> – coverage of seats very near to stage (usually located on stage lip, very limited in forward coverage depth)</a:t>
            </a:r>
          </a:p>
          <a:p>
            <a:pPr>
              <a:spcBef>
                <a:spcPct val="15000"/>
              </a:spcBef>
            </a:pPr>
            <a:r>
              <a:rPr lang="en-US" dirty="0"/>
              <a:t>Delays – forward extensions of mains, inherently uncoupled</a:t>
            </a:r>
            <a:endParaRPr lang="en-US" dirty="0"/>
          </a:p>
        </p:txBody>
      </p:sp>
      <p:sp>
        <p:nvSpPr>
          <p:cNvPr id="5"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Channel/System Types - Fills</a:t>
            </a:r>
            <a:endParaRPr lang="en-US" sz="4000" dirty="0">
              <a:solidFill>
                <a:schemeClr val="accent1">
                  <a:lumMod val="75000"/>
                </a:schemeClr>
              </a:solidFill>
            </a:endParaRPr>
          </a:p>
        </p:txBody>
      </p:sp>
    </p:spTree>
    <p:extLst>
      <p:ext uri="{BB962C8B-B14F-4D97-AF65-F5344CB8AC3E}">
        <p14:creationId xmlns:p14="http://schemas.microsoft.com/office/powerpoint/2010/main" val="3458111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20000" contrast="40000"/>
          </a:blip>
          <a:stretch>
            <a:fillRect/>
          </a:stretch>
        </p:blipFill>
        <p:spPr>
          <a:xfrm>
            <a:off x="1860850" y="1286061"/>
            <a:ext cx="8640369" cy="5396007"/>
          </a:xfrm>
          <a:prstGeom prst="rect">
            <a:avLst/>
          </a:prstGeom>
        </p:spPr>
      </p:pic>
      <p:sp>
        <p:nvSpPr>
          <p:cNvPr id="7"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Channel/System Types - Fills</a:t>
            </a:r>
            <a:endParaRPr lang="en-US" sz="4000" dirty="0">
              <a:solidFill>
                <a:schemeClr val="accent1">
                  <a:lumMod val="75000"/>
                </a:schemeClr>
              </a:solidFill>
            </a:endParaRPr>
          </a:p>
        </p:txBody>
      </p:sp>
    </p:spTree>
    <p:extLst>
      <p:ext uri="{BB962C8B-B14F-4D97-AF65-F5344CB8AC3E}">
        <p14:creationId xmlns:p14="http://schemas.microsoft.com/office/powerpoint/2010/main" val="3649007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158875" y="549276"/>
            <a:ext cx="8558866" cy="741362"/>
          </a:xfrm>
        </p:spPr>
        <p:txBody>
          <a:bodyPr>
            <a:normAutofit/>
          </a:bodyPr>
          <a:lstStyle/>
          <a:p>
            <a:pPr eaLnBrk="1" hangingPunct="1">
              <a:defRPr/>
            </a:pPr>
            <a:r>
              <a:rPr lang="en-US" sz="3600" dirty="0">
                <a:solidFill>
                  <a:schemeClr val="accent1">
                    <a:lumMod val="75000"/>
                  </a:schemeClr>
                </a:solidFill>
              </a:rPr>
              <a:t>Loudspeaker Choice and </a:t>
            </a:r>
            <a:r>
              <a:rPr lang="en-US" sz="3600" dirty="0" smtClean="0">
                <a:solidFill>
                  <a:schemeClr val="accent1">
                    <a:lumMod val="75000"/>
                  </a:schemeClr>
                </a:solidFill>
              </a:rPr>
              <a:t>Placement Options</a:t>
            </a:r>
            <a:endParaRPr lang="en-US" sz="3600" dirty="0">
              <a:solidFill>
                <a:schemeClr val="accent1">
                  <a:lumMod val="75000"/>
                </a:schemeClr>
              </a:solidFill>
            </a:endParaRPr>
          </a:p>
        </p:txBody>
      </p:sp>
      <p:sp>
        <p:nvSpPr>
          <p:cNvPr id="86019" name="Rectangle 3"/>
          <p:cNvSpPr>
            <a:spLocks noGrp="1" noChangeArrowheads="1"/>
          </p:cNvSpPr>
          <p:nvPr>
            <p:ph type="body" idx="1"/>
          </p:nvPr>
        </p:nvSpPr>
        <p:spPr>
          <a:xfrm>
            <a:off x="1235729" y="1290638"/>
            <a:ext cx="9644061" cy="4610100"/>
          </a:xfrm>
        </p:spPr>
        <p:txBody>
          <a:bodyPr/>
          <a:lstStyle/>
          <a:p>
            <a:pPr eaLnBrk="1" hangingPunct="1">
              <a:spcBef>
                <a:spcPct val="15000"/>
              </a:spcBef>
            </a:pPr>
            <a:r>
              <a:rPr lang="en-US" sz="3200" dirty="0"/>
              <a:t>distributed / </a:t>
            </a:r>
            <a:r>
              <a:rPr lang="en-US" sz="3200" dirty="0" smtClean="0"/>
              <a:t>delayed (uncoupled point destination)</a:t>
            </a:r>
            <a:endParaRPr lang="en-US" sz="3200" dirty="0"/>
          </a:p>
          <a:p>
            <a:pPr lvl="1" eaLnBrk="1" hangingPunct="1">
              <a:spcBef>
                <a:spcPct val="15000"/>
              </a:spcBef>
              <a:buFont typeface="Symbol" pitchFamily="18" charset="2"/>
              <a:buChar char="+"/>
            </a:pPr>
            <a:r>
              <a:rPr lang="en-US" sz="2800" dirty="0">
                <a:sym typeface="Symbol" pitchFamily="18" charset="2"/>
              </a:rPr>
              <a:t>good solution for large, absorptive rooms with low ceilings </a:t>
            </a:r>
          </a:p>
          <a:p>
            <a:pPr lvl="1" eaLnBrk="1" hangingPunct="1">
              <a:spcBef>
                <a:spcPct val="15000"/>
              </a:spcBef>
              <a:buFont typeface="Symbol" pitchFamily="18" charset="2"/>
              <a:buChar char="+"/>
            </a:pPr>
            <a:r>
              <a:rPr lang="en-US" sz="2800" dirty="0">
                <a:sym typeface="Symbol" pitchFamily="18" charset="2"/>
              </a:rPr>
              <a:t>potential solution for challenging room geometries</a:t>
            </a:r>
          </a:p>
          <a:p>
            <a:pPr lvl="1" eaLnBrk="1" hangingPunct="1">
              <a:spcBef>
                <a:spcPct val="15000"/>
              </a:spcBef>
              <a:buFont typeface="Symbol" pitchFamily="18" charset="2"/>
              <a:buChar char="+"/>
            </a:pPr>
            <a:r>
              <a:rPr lang="en-US" sz="2800" dirty="0">
                <a:sym typeface="Symbol" pitchFamily="18" charset="2"/>
              </a:rPr>
              <a:t>potential solution for reinforcing “distant” zones</a:t>
            </a:r>
          </a:p>
          <a:p>
            <a:pPr lvl="1" eaLnBrk="1" hangingPunct="1">
              <a:spcBef>
                <a:spcPct val="15000"/>
              </a:spcBef>
            </a:pPr>
            <a:r>
              <a:rPr lang="en-US" sz="2800" dirty="0">
                <a:sym typeface="Symbol" pitchFamily="18" charset="2"/>
              </a:rPr>
              <a:t>requires digital delays / multiple amplifiers (expensive)</a:t>
            </a:r>
          </a:p>
          <a:p>
            <a:pPr lvl="1" eaLnBrk="1" hangingPunct="1">
              <a:spcBef>
                <a:spcPct val="15000"/>
              </a:spcBef>
            </a:pPr>
            <a:r>
              <a:rPr lang="en-US" sz="2800" dirty="0">
                <a:sym typeface="Symbol" pitchFamily="18" charset="2"/>
              </a:rPr>
              <a:t>potential for loss of locality of reference</a:t>
            </a:r>
          </a:p>
          <a:p>
            <a:pPr lvl="1" eaLnBrk="1" hangingPunct="1">
              <a:spcBef>
                <a:spcPct val="15000"/>
              </a:spcBef>
            </a:pPr>
            <a:r>
              <a:rPr lang="en-US" sz="2800" dirty="0">
                <a:sym typeface="Symbol" pitchFamily="18" charset="2"/>
              </a:rPr>
              <a:t>generally not well suited for rooms with high ceilings (or that are highly reverberant)</a:t>
            </a:r>
          </a:p>
          <a:p>
            <a:pPr lvl="1" eaLnBrk="1" hangingPunct="1">
              <a:spcBef>
                <a:spcPct val="15000"/>
              </a:spcBef>
              <a:buFontTx/>
              <a:buNone/>
            </a:pPr>
            <a:endParaRPr lang="en-US" b="1" dirty="0">
              <a:sym typeface="Symbol" pitchFamily="18" charset="2"/>
            </a:endParaRPr>
          </a:p>
          <a:p>
            <a:pPr lvl="1" eaLnBrk="1" hangingPunct="1">
              <a:spcBef>
                <a:spcPct val="15000"/>
              </a:spcBef>
              <a:buFontTx/>
              <a:buNone/>
            </a:pPr>
            <a:endParaRPr lang="en-US" b="1" dirty="0">
              <a:sym typeface="Symbol" pitchFamily="18" charset="2"/>
            </a:endParaRPr>
          </a:p>
        </p:txBody>
      </p:sp>
    </p:spTree>
    <p:extLst>
      <p:ext uri="{BB962C8B-B14F-4D97-AF65-F5344CB8AC3E}">
        <p14:creationId xmlns:p14="http://schemas.microsoft.com/office/powerpoint/2010/main" val="3462449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819336" y="406307"/>
            <a:ext cx="8229600" cy="741362"/>
          </a:xfrm>
        </p:spPr>
        <p:txBody>
          <a:bodyPr/>
          <a:lstStyle/>
          <a:p>
            <a:pPr eaLnBrk="1" hangingPunct="1">
              <a:defRPr/>
            </a:pPr>
            <a:r>
              <a:rPr lang="en-US" dirty="0" smtClean="0">
                <a:solidFill>
                  <a:schemeClr val="accent1">
                    <a:lumMod val="75000"/>
                  </a:schemeClr>
                </a:solidFill>
              </a:rPr>
              <a:t>Outline</a:t>
            </a:r>
          </a:p>
        </p:txBody>
      </p:sp>
      <p:sp>
        <p:nvSpPr>
          <p:cNvPr id="30723" name="Rectangle 3"/>
          <p:cNvSpPr>
            <a:spLocks noGrp="1" noChangeArrowheads="1"/>
          </p:cNvSpPr>
          <p:nvPr>
            <p:ph type="body" idx="1"/>
          </p:nvPr>
        </p:nvSpPr>
        <p:spPr>
          <a:xfrm>
            <a:off x="950354" y="1031128"/>
            <a:ext cx="9206658" cy="4610100"/>
          </a:xfrm>
        </p:spPr>
        <p:txBody>
          <a:bodyPr>
            <a:noAutofit/>
          </a:bodyPr>
          <a:lstStyle/>
          <a:p>
            <a:pPr eaLnBrk="1" hangingPunct="1">
              <a:lnSpc>
                <a:spcPct val="100000"/>
              </a:lnSpc>
              <a:spcBef>
                <a:spcPts val="0"/>
              </a:spcBef>
            </a:pPr>
            <a:r>
              <a:rPr lang="en-US" sz="2600" dirty="0" smtClean="0"/>
              <a:t>Specific questions and answers</a:t>
            </a:r>
          </a:p>
          <a:p>
            <a:pPr eaLnBrk="1" hangingPunct="1">
              <a:lnSpc>
                <a:spcPct val="100000"/>
              </a:lnSpc>
              <a:spcBef>
                <a:spcPts val="0"/>
              </a:spcBef>
            </a:pPr>
            <a:r>
              <a:rPr lang="en-US" sz="2600" dirty="0" smtClean="0"/>
              <a:t>Reception goals and challenges</a:t>
            </a:r>
            <a:endParaRPr lang="en-US" sz="2600" dirty="0" smtClean="0"/>
          </a:p>
          <a:p>
            <a:pPr eaLnBrk="1" hangingPunct="1">
              <a:lnSpc>
                <a:spcPct val="100000"/>
              </a:lnSpc>
              <a:spcBef>
                <a:spcPts val="0"/>
              </a:spcBef>
            </a:pPr>
            <a:r>
              <a:rPr lang="en-US" sz="2600" dirty="0" smtClean="0"/>
              <a:t>Channel/system types</a:t>
            </a:r>
          </a:p>
          <a:p>
            <a:pPr lvl="1">
              <a:lnSpc>
                <a:spcPct val="100000"/>
              </a:lnSpc>
              <a:spcBef>
                <a:spcPts val="0"/>
              </a:spcBef>
            </a:pPr>
            <a:r>
              <a:rPr lang="en-US" sz="2600" dirty="0" smtClean="0"/>
              <a:t>mono</a:t>
            </a:r>
          </a:p>
          <a:p>
            <a:pPr lvl="1">
              <a:lnSpc>
                <a:spcPct val="100000"/>
              </a:lnSpc>
              <a:spcBef>
                <a:spcPts val="0"/>
              </a:spcBef>
            </a:pPr>
            <a:r>
              <a:rPr lang="en-US" sz="2600" dirty="0" smtClean="0"/>
              <a:t>stereo</a:t>
            </a:r>
          </a:p>
          <a:p>
            <a:pPr lvl="1">
              <a:lnSpc>
                <a:spcPct val="100000"/>
              </a:lnSpc>
              <a:spcBef>
                <a:spcPts val="0"/>
              </a:spcBef>
            </a:pPr>
            <a:r>
              <a:rPr lang="en-US" sz="2600" dirty="0" smtClean="0"/>
              <a:t>surround</a:t>
            </a:r>
          </a:p>
          <a:p>
            <a:pPr lvl="1">
              <a:lnSpc>
                <a:spcPct val="100000"/>
              </a:lnSpc>
              <a:spcBef>
                <a:spcPts val="0"/>
              </a:spcBef>
            </a:pPr>
            <a:r>
              <a:rPr lang="en-US" sz="2600" dirty="0" smtClean="0"/>
              <a:t>fills</a:t>
            </a:r>
          </a:p>
          <a:p>
            <a:pPr lvl="1">
              <a:lnSpc>
                <a:spcPct val="100000"/>
              </a:lnSpc>
              <a:spcBef>
                <a:spcPts val="0"/>
              </a:spcBef>
            </a:pPr>
            <a:r>
              <a:rPr lang="en-US" sz="2600" dirty="0" smtClean="0"/>
              <a:t>monitor</a:t>
            </a:r>
            <a:endParaRPr lang="en-US" sz="2600" dirty="0" smtClean="0"/>
          </a:p>
          <a:p>
            <a:pPr>
              <a:lnSpc>
                <a:spcPct val="100000"/>
              </a:lnSpc>
              <a:spcBef>
                <a:spcPts val="0"/>
              </a:spcBef>
            </a:pPr>
            <a:r>
              <a:rPr lang="en-US" sz="2600" dirty="0" smtClean="0"/>
              <a:t>Balcony battles</a:t>
            </a:r>
          </a:p>
          <a:p>
            <a:pPr>
              <a:lnSpc>
                <a:spcPct val="100000"/>
              </a:lnSpc>
              <a:spcBef>
                <a:spcPts val="0"/>
              </a:spcBef>
            </a:pPr>
            <a:r>
              <a:rPr lang="en-US" sz="2600" dirty="0" smtClean="0"/>
              <a:t>EASE </a:t>
            </a:r>
            <a:r>
              <a:rPr lang="en-US" sz="2600" dirty="0" smtClean="0"/>
              <a:t>Focus 3 </a:t>
            </a:r>
            <a:r>
              <a:rPr lang="en-US" sz="2600" dirty="0" smtClean="0"/>
              <a:t>project loudspeaker </a:t>
            </a:r>
            <a:r>
              <a:rPr lang="en-US" sz="2600" dirty="0" smtClean="0"/>
              <a:t>component selection</a:t>
            </a:r>
          </a:p>
          <a:p>
            <a:pPr lvl="1">
              <a:lnSpc>
                <a:spcPct val="100000"/>
              </a:lnSpc>
              <a:spcBef>
                <a:spcPts val="0"/>
              </a:spcBef>
            </a:pPr>
            <a:r>
              <a:rPr lang="en-US" sz="2600" dirty="0" smtClean="0"/>
              <a:t>main arrays</a:t>
            </a:r>
          </a:p>
          <a:p>
            <a:pPr lvl="1">
              <a:lnSpc>
                <a:spcPct val="100000"/>
              </a:lnSpc>
              <a:spcBef>
                <a:spcPts val="0"/>
              </a:spcBef>
            </a:pPr>
            <a:r>
              <a:rPr lang="en-US" sz="2600" dirty="0" smtClean="0"/>
              <a:t>fills / distributed delay</a:t>
            </a:r>
          </a:p>
          <a:p>
            <a:pPr lvl="1">
              <a:lnSpc>
                <a:spcPct val="100000"/>
              </a:lnSpc>
              <a:spcBef>
                <a:spcPts val="0"/>
              </a:spcBef>
            </a:pPr>
            <a:r>
              <a:rPr lang="en-US" sz="2600" dirty="0" smtClean="0"/>
              <a:t>subwoofer arrays</a:t>
            </a:r>
          </a:p>
          <a:p>
            <a:pPr>
              <a:lnSpc>
                <a:spcPct val="100000"/>
              </a:lnSpc>
              <a:spcBef>
                <a:spcPts val="0"/>
              </a:spcBef>
            </a:pPr>
            <a:r>
              <a:rPr lang="en-US" sz="2600" dirty="0" smtClean="0"/>
              <a:t>Summary / conclusions</a:t>
            </a:r>
          </a:p>
          <a:p>
            <a:pPr marL="0" indent="0">
              <a:spcBef>
                <a:spcPct val="15000"/>
              </a:spcBef>
              <a:buNone/>
            </a:pPr>
            <a:endParaRPr lang="en-US" sz="3200" dirty="0" smtClean="0"/>
          </a:p>
        </p:txBody>
      </p:sp>
    </p:spTree>
    <p:extLst>
      <p:ext uri="{BB962C8B-B14F-4D97-AF65-F5344CB8AC3E}">
        <p14:creationId xmlns:p14="http://schemas.microsoft.com/office/powerpoint/2010/main" val="2601186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616075" y="195263"/>
            <a:ext cx="8229600" cy="741362"/>
          </a:xfrm>
        </p:spPr>
        <p:txBody>
          <a:bodyPr/>
          <a:lstStyle/>
          <a:p>
            <a:pPr eaLnBrk="1" hangingPunct="1">
              <a:defRPr/>
            </a:pPr>
            <a:r>
              <a:rPr lang="en-US" sz="3600" dirty="0">
                <a:solidFill>
                  <a:schemeClr val="accent1">
                    <a:lumMod val="75000"/>
                  </a:schemeClr>
                </a:solidFill>
              </a:rPr>
              <a:t>Distributed / Delayed</a:t>
            </a:r>
          </a:p>
        </p:txBody>
      </p:sp>
      <p:pic>
        <p:nvPicPr>
          <p:cNvPr id="87043" name="Picture 6"/>
          <p:cNvPicPr>
            <a:picLocks noChangeAspect="1" noChangeArrowheads="1"/>
          </p:cNvPicPr>
          <p:nvPr/>
        </p:nvPicPr>
        <p:blipFill>
          <a:blip r:embed="rId2" cstate="print"/>
          <a:srcRect l="13835" t="33333" r="40625" b="27170"/>
          <a:stretch>
            <a:fillRect/>
          </a:stretch>
        </p:blipFill>
        <p:spPr bwMode="auto">
          <a:xfrm>
            <a:off x="2224088" y="936625"/>
            <a:ext cx="7621587" cy="4957763"/>
          </a:xfrm>
          <a:prstGeom prst="rect">
            <a:avLst/>
          </a:prstGeom>
          <a:noFill/>
          <a:ln w="9525">
            <a:noFill/>
            <a:miter lim="800000"/>
            <a:headEnd/>
            <a:tailEnd/>
          </a:ln>
        </p:spPr>
      </p:pic>
    </p:spTree>
    <p:extLst>
      <p:ext uri="{BB962C8B-B14F-4D97-AF65-F5344CB8AC3E}">
        <p14:creationId xmlns:p14="http://schemas.microsoft.com/office/powerpoint/2010/main" val="3235324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Balcony Battles</a:t>
            </a:r>
            <a:endParaRPr lang="en-US" sz="4000" dirty="0">
              <a:solidFill>
                <a:schemeClr val="accent1">
                  <a:lumMod val="75000"/>
                </a:schemeClr>
              </a:solidFill>
            </a:endParaRPr>
          </a:p>
        </p:txBody>
      </p:sp>
      <p:sp>
        <p:nvSpPr>
          <p:cNvPr id="62467" name="Rectangle 3"/>
          <p:cNvSpPr>
            <a:spLocks noGrp="1" noChangeArrowheads="1"/>
          </p:cNvSpPr>
          <p:nvPr>
            <p:ph type="body" idx="1"/>
          </p:nvPr>
        </p:nvSpPr>
        <p:spPr>
          <a:xfrm>
            <a:off x="917714" y="1209486"/>
            <a:ext cx="9705462" cy="5424396"/>
          </a:xfrm>
        </p:spPr>
        <p:txBody>
          <a:bodyPr>
            <a:normAutofit/>
          </a:bodyPr>
          <a:lstStyle/>
          <a:p>
            <a:pPr>
              <a:lnSpc>
                <a:spcPct val="100000"/>
              </a:lnSpc>
              <a:spcBef>
                <a:spcPts val="600"/>
              </a:spcBef>
            </a:pPr>
            <a:r>
              <a:rPr lang="en-US" sz="2400" dirty="0"/>
              <a:t>Shape is “W” turned on its side – suggests need for uncoupled pair of asymmetric point source arrays</a:t>
            </a:r>
          </a:p>
          <a:p>
            <a:pPr>
              <a:lnSpc>
                <a:spcPct val="100000"/>
              </a:lnSpc>
              <a:spcBef>
                <a:spcPts val="600"/>
              </a:spcBef>
            </a:pPr>
            <a:r>
              <a:rPr lang="en-US" sz="2400" dirty="0"/>
              <a:t>Problem is midrange and below (can do the HF steering)</a:t>
            </a:r>
          </a:p>
          <a:p>
            <a:pPr>
              <a:lnSpc>
                <a:spcPct val="100000"/>
              </a:lnSpc>
              <a:spcBef>
                <a:spcPts val="600"/>
              </a:spcBef>
            </a:pPr>
            <a:r>
              <a:rPr lang="en-US" sz="2400" dirty="0"/>
              <a:t>Tradeoffs</a:t>
            </a:r>
          </a:p>
          <a:p>
            <a:pPr lvl="1">
              <a:lnSpc>
                <a:spcPct val="100000"/>
              </a:lnSpc>
              <a:spcBef>
                <a:spcPts val="600"/>
              </a:spcBef>
            </a:pPr>
            <a:r>
              <a:rPr lang="en-US" dirty="0"/>
              <a:t>single main: best for minimum ripple variance, worst for level and spectral variance</a:t>
            </a:r>
          </a:p>
          <a:p>
            <a:pPr lvl="1">
              <a:lnSpc>
                <a:spcPct val="100000"/>
              </a:lnSpc>
              <a:spcBef>
                <a:spcPts val="600"/>
              </a:spcBef>
            </a:pPr>
            <a:r>
              <a:rPr lang="en-US" dirty="0"/>
              <a:t>multiple main: worst for ripple variance, best for minimum level and spectral variance</a:t>
            </a:r>
          </a:p>
          <a:p>
            <a:pPr>
              <a:lnSpc>
                <a:spcPct val="100000"/>
              </a:lnSpc>
              <a:spcBef>
                <a:spcPts val="600"/>
              </a:spcBef>
            </a:pPr>
            <a:r>
              <a:rPr lang="en-US" sz="2400" dirty="0"/>
              <a:t>Return ratio – number of dB closer we find the front of the balcony to the farthest area angularly adjacent to it (where sound goes when skims just above or below the balcony front); affects decision whether or not to split mains</a:t>
            </a:r>
            <a:endParaRPr lang="en-US" sz="2400" dirty="0"/>
          </a:p>
        </p:txBody>
      </p:sp>
    </p:spTree>
    <p:extLst>
      <p:ext uri="{BB962C8B-B14F-4D97-AF65-F5344CB8AC3E}">
        <p14:creationId xmlns:p14="http://schemas.microsoft.com/office/powerpoint/2010/main" val="2625319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Balcony Battles</a:t>
            </a:r>
            <a:endParaRPr lang="en-US" sz="4000" dirty="0">
              <a:solidFill>
                <a:schemeClr val="accent1">
                  <a:lumMod val="75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1470212" y="1353533"/>
            <a:ext cx="9633791" cy="4964653"/>
          </a:xfrm>
          <a:prstGeom prst="rect">
            <a:avLst/>
          </a:prstGeom>
          <a:noFill/>
          <a:ln w="9525">
            <a:noFill/>
            <a:miter lim="800000"/>
            <a:headEnd/>
            <a:tailEnd/>
          </a:ln>
        </p:spPr>
      </p:pic>
    </p:spTree>
    <p:extLst>
      <p:ext uri="{BB962C8B-B14F-4D97-AF65-F5344CB8AC3E}">
        <p14:creationId xmlns:p14="http://schemas.microsoft.com/office/powerpoint/2010/main" val="696089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Balcony Battles</a:t>
            </a:r>
            <a:endParaRPr lang="en-US" sz="4000" dirty="0">
              <a:solidFill>
                <a:schemeClr val="accent1">
                  <a:lumMod val="75000"/>
                </a:schemeClr>
              </a:solidFill>
            </a:endParaRPr>
          </a:p>
        </p:txBody>
      </p:sp>
      <p:pic>
        <p:nvPicPr>
          <p:cNvPr id="4" name="Picture 4" descr="Fig-7"/>
          <p:cNvPicPr>
            <a:picLocks noChangeAspect="1" noChangeArrowheads="1"/>
          </p:cNvPicPr>
          <p:nvPr/>
        </p:nvPicPr>
        <p:blipFill>
          <a:blip r:embed="rId2" cstate="print"/>
          <a:srcRect/>
          <a:stretch>
            <a:fillRect/>
          </a:stretch>
        </p:blipFill>
        <p:spPr bwMode="auto">
          <a:xfrm>
            <a:off x="2187389" y="1286061"/>
            <a:ext cx="8148918" cy="5472225"/>
          </a:xfrm>
          <a:prstGeom prst="rect">
            <a:avLst/>
          </a:prstGeom>
          <a:noFill/>
          <a:ln w="9525">
            <a:noFill/>
            <a:miter lim="800000"/>
            <a:headEnd/>
            <a:tailEnd/>
          </a:ln>
        </p:spPr>
      </p:pic>
    </p:spTree>
    <p:extLst>
      <p:ext uri="{BB962C8B-B14F-4D97-AF65-F5344CB8AC3E}">
        <p14:creationId xmlns:p14="http://schemas.microsoft.com/office/powerpoint/2010/main" val="2091043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Balcony Battles</a:t>
            </a:r>
            <a:endParaRPr lang="en-US" sz="4000" dirty="0">
              <a:solidFill>
                <a:schemeClr val="accent1">
                  <a:lumMod val="75000"/>
                </a:schemeClr>
              </a:solidFill>
            </a:endParaRPr>
          </a:p>
        </p:txBody>
      </p:sp>
      <p:pic>
        <p:nvPicPr>
          <p:cNvPr id="5" name="Picture 4" descr="Fig-7"/>
          <p:cNvPicPr>
            <a:picLocks noChangeAspect="1" noChangeArrowheads="1"/>
          </p:cNvPicPr>
          <p:nvPr/>
        </p:nvPicPr>
        <p:blipFill>
          <a:blip r:embed="rId2" cstate="print"/>
          <a:srcRect/>
          <a:stretch>
            <a:fillRect/>
          </a:stretch>
        </p:blipFill>
        <p:spPr bwMode="auto">
          <a:xfrm>
            <a:off x="2214283" y="1191180"/>
            <a:ext cx="8184776" cy="5496304"/>
          </a:xfrm>
          <a:prstGeom prst="rect">
            <a:avLst/>
          </a:prstGeom>
          <a:noFill/>
          <a:ln w="9525">
            <a:noFill/>
            <a:miter lim="800000"/>
            <a:headEnd/>
            <a:tailEnd/>
          </a:ln>
        </p:spPr>
      </p:pic>
    </p:spTree>
    <p:extLst>
      <p:ext uri="{BB962C8B-B14F-4D97-AF65-F5344CB8AC3E}">
        <p14:creationId xmlns:p14="http://schemas.microsoft.com/office/powerpoint/2010/main" val="2854054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Balcony Battles</a:t>
            </a:r>
            <a:endParaRPr lang="en-US" sz="4000" dirty="0">
              <a:solidFill>
                <a:schemeClr val="accent1">
                  <a:lumMod val="75000"/>
                </a:schemeClr>
              </a:solidFill>
            </a:endParaRPr>
          </a:p>
        </p:txBody>
      </p:sp>
      <p:pic>
        <p:nvPicPr>
          <p:cNvPr id="4" name="Picture 5" descr="Fig-7"/>
          <p:cNvPicPr>
            <a:picLocks noChangeAspect="1" noChangeArrowheads="1"/>
          </p:cNvPicPr>
          <p:nvPr/>
        </p:nvPicPr>
        <p:blipFill>
          <a:blip r:embed="rId2" cstate="print"/>
          <a:srcRect/>
          <a:stretch>
            <a:fillRect/>
          </a:stretch>
        </p:blipFill>
        <p:spPr bwMode="auto">
          <a:xfrm>
            <a:off x="2392831" y="1286061"/>
            <a:ext cx="7970370" cy="5351670"/>
          </a:xfrm>
          <a:prstGeom prst="rect">
            <a:avLst/>
          </a:prstGeom>
          <a:noFill/>
          <a:ln w="9525">
            <a:noFill/>
            <a:miter lim="800000"/>
            <a:headEnd/>
            <a:tailEnd/>
          </a:ln>
        </p:spPr>
      </p:pic>
    </p:spTree>
    <p:extLst>
      <p:ext uri="{BB962C8B-B14F-4D97-AF65-F5344CB8AC3E}">
        <p14:creationId xmlns:p14="http://schemas.microsoft.com/office/powerpoint/2010/main" val="1754105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Balcony Battles</a:t>
            </a:r>
            <a:endParaRPr lang="en-US" sz="4000" dirty="0">
              <a:solidFill>
                <a:schemeClr val="accent1">
                  <a:lumMod val="75000"/>
                </a:schemeClr>
              </a:solidFill>
            </a:endParaRPr>
          </a:p>
        </p:txBody>
      </p:sp>
      <p:pic>
        <p:nvPicPr>
          <p:cNvPr id="5" name="Picture 4"/>
          <p:cNvPicPr>
            <a:picLocks noChangeAspect="1"/>
          </p:cNvPicPr>
          <p:nvPr/>
        </p:nvPicPr>
        <p:blipFill>
          <a:blip r:embed="rId2">
            <a:lum bright="-20000" contrast="40000"/>
          </a:blip>
          <a:stretch>
            <a:fillRect/>
          </a:stretch>
        </p:blipFill>
        <p:spPr>
          <a:xfrm>
            <a:off x="882395" y="1538653"/>
            <a:ext cx="10579387" cy="2612005"/>
          </a:xfrm>
          <a:prstGeom prst="rect">
            <a:avLst/>
          </a:prstGeom>
        </p:spPr>
      </p:pic>
      <p:sp>
        <p:nvSpPr>
          <p:cNvPr id="6" name="TextBox 5"/>
          <p:cNvSpPr txBox="1"/>
          <p:nvPr/>
        </p:nvSpPr>
        <p:spPr>
          <a:xfrm>
            <a:off x="1484263" y="4529588"/>
            <a:ext cx="9134332" cy="400110"/>
          </a:xfrm>
          <a:prstGeom prst="rect">
            <a:avLst/>
          </a:prstGeom>
          <a:solidFill>
            <a:srgbClr val="FFFF00"/>
          </a:solidFill>
        </p:spPr>
        <p:txBody>
          <a:bodyPr wrap="square" rtlCol="0">
            <a:spAutoFit/>
          </a:bodyPr>
          <a:lstStyle/>
          <a:p>
            <a:r>
              <a:rPr lang="en-US" sz="2000" dirty="0" smtClean="0"/>
              <a:t>Introducing “shock” into splay angle increment to induce “separation” of main beam</a:t>
            </a:r>
            <a:endParaRPr lang="en-US" sz="2000" dirty="0"/>
          </a:p>
        </p:txBody>
      </p:sp>
    </p:spTree>
    <p:extLst>
      <p:ext uri="{BB962C8B-B14F-4D97-AF65-F5344CB8AC3E}">
        <p14:creationId xmlns:p14="http://schemas.microsoft.com/office/powerpoint/2010/main" val="2972898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101724" y="541338"/>
            <a:ext cx="10242551" cy="741362"/>
          </a:xfrm>
        </p:spPr>
        <p:txBody>
          <a:bodyPr>
            <a:normAutofit/>
          </a:bodyPr>
          <a:lstStyle/>
          <a:p>
            <a:pPr eaLnBrk="1" hangingPunct="1">
              <a:defRPr/>
            </a:pPr>
            <a:r>
              <a:rPr lang="en-US" sz="4000" dirty="0" smtClean="0">
                <a:solidFill>
                  <a:schemeClr val="accent1">
                    <a:lumMod val="75000"/>
                  </a:schemeClr>
                </a:solidFill>
              </a:rPr>
              <a:t>Monitor Systems</a:t>
            </a:r>
          </a:p>
        </p:txBody>
      </p:sp>
      <p:sp>
        <p:nvSpPr>
          <p:cNvPr id="94211" name="Rectangle 3"/>
          <p:cNvSpPr>
            <a:spLocks noGrp="1" noChangeArrowheads="1"/>
          </p:cNvSpPr>
          <p:nvPr>
            <p:ph type="body" idx="1"/>
          </p:nvPr>
        </p:nvSpPr>
        <p:spPr>
          <a:xfrm>
            <a:off x="1272709" y="1282700"/>
            <a:ext cx="9348786" cy="4610100"/>
          </a:xfrm>
        </p:spPr>
        <p:txBody>
          <a:bodyPr>
            <a:normAutofit/>
          </a:bodyPr>
          <a:lstStyle/>
          <a:p>
            <a:pPr eaLnBrk="1" hangingPunct="1">
              <a:spcBef>
                <a:spcPct val="15000"/>
              </a:spcBef>
            </a:pPr>
            <a:r>
              <a:rPr lang="en-US" dirty="0" smtClean="0">
                <a:sym typeface="Symbol" pitchFamily="18" charset="2"/>
              </a:rPr>
              <a:t>Two choices</a:t>
            </a:r>
          </a:p>
          <a:p>
            <a:pPr lvl="1">
              <a:spcBef>
                <a:spcPct val="15000"/>
              </a:spcBef>
            </a:pPr>
            <a:r>
              <a:rPr lang="en-US" sz="2800" dirty="0" smtClean="0">
                <a:sym typeface="Symbol" pitchFamily="18" charset="2"/>
              </a:rPr>
              <a:t>stage monitor loudspeakers </a:t>
            </a:r>
          </a:p>
          <a:p>
            <a:pPr lvl="2">
              <a:spcBef>
                <a:spcPct val="15000"/>
              </a:spcBef>
            </a:pPr>
            <a:r>
              <a:rPr lang="en-US" sz="2800" dirty="0" smtClean="0">
                <a:sym typeface="Symbol" pitchFamily="18" charset="2"/>
              </a:rPr>
              <a:t>powered</a:t>
            </a:r>
          </a:p>
          <a:p>
            <a:pPr lvl="2">
              <a:spcBef>
                <a:spcPct val="15000"/>
              </a:spcBef>
            </a:pPr>
            <a:r>
              <a:rPr lang="en-US" sz="2800" dirty="0" smtClean="0">
                <a:sym typeface="Symbol" pitchFamily="18" charset="2"/>
              </a:rPr>
              <a:t>unpowered</a:t>
            </a:r>
          </a:p>
          <a:p>
            <a:pPr lvl="1">
              <a:spcBef>
                <a:spcPct val="15000"/>
              </a:spcBef>
            </a:pPr>
            <a:r>
              <a:rPr lang="en-US" sz="2800" dirty="0" smtClean="0">
                <a:sym typeface="Symbol" pitchFamily="18" charset="2"/>
              </a:rPr>
              <a:t>personal (earbud) monitors</a:t>
            </a:r>
          </a:p>
          <a:p>
            <a:pPr lvl="2">
              <a:spcBef>
                <a:spcPct val="15000"/>
              </a:spcBef>
            </a:pPr>
            <a:r>
              <a:rPr lang="en-US" sz="2800" dirty="0" smtClean="0">
                <a:sym typeface="Symbol" pitchFamily="18" charset="2"/>
              </a:rPr>
              <a:t>wired</a:t>
            </a:r>
          </a:p>
          <a:p>
            <a:pPr lvl="2">
              <a:spcBef>
                <a:spcPct val="15000"/>
              </a:spcBef>
            </a:pPr>
            <a:r>
              <a:rPr lang="en-US" sz="2800" dirty="0" smtClean="0">
                <a:sym typeface="Symbol" pitchFamily="18" charset="2"/>
              </a:rPr>
              <a:t>wireless </a:t>
            </a:r>
          </a:p>
          <a:p>
            <a:pPr>
              <a:spcBef>
                <a:spcPct val="15000"/>
              </a:spcBef>
            </a:pPr>
            <a:r>
              <a:rPr lang="en-US" dirty="0" smtClean="0">
                <a:sym typeface="Symbol" pitchFamily="18" charset="2"/>
              </a:rPr>
              <a:t>Monitor mixes</a:t>
            </a:r>
          </a:p>
          <a:p>
            <a:pPr lvl="1">
              <a:spcBef>
                <a:spcPct val="15000"/>
              </a:spcBef>
            </a:pPr>
            <a:r>
              <a:rPr lang="en-US" sz="2800" dirty="0" smtClean="0">
                <a:sym typeface="Symbol" pitchFamily="18" charset="2"/>
              </a:rPr>
              <a:t>main (FOH) mixing console</a:t>
            </a:r>
          </a:p>
          <a:p>
            <a:pPr lvl="1">
              <a:spcBef>
                <a:spcPct val="15000"/>
              </a:spcBef>
            </a:pPr>
            <a:r>
              <a:rPr lang="en-US" sz="2800" dirty="0" smtClean="0">
                <a:sym typeface="Symbol" pitchFamily="18" charset="2"/>
              </a:rPr>
              <a:t>personal monitor mixers</a:t>
            </a:r>
            <a:endParaRPr lang="en-US" sz="2800" dirty="0">
              <a:sym typeface="Symbol" pitchFamily="18" charset="2"/>
            </a:endParaRPr>
          </a:p>
        </p:txBody>
      </p:sp>
    </p:spTree>
    <p:extLst>
      <p:ext uri="{BB962C8B-B14F-4D97-AF65-F5344CB8AC3E}">
        <p14:creationId xmlns:p14="http://schemas.microsoft.com/office/powerpoint/2010/main" val="2638988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101724" y="541338"/>
            <a:ext cx="10242551" cy="741362"/>
          </a:xfrm>
        </p:spPr>
        <p:txBody>
          <a:bodyPr>
            <a:normAutofit/>
          </a:bodyPr>
          <a:lstStyle/>
          <a:p>
            <a:pPr eaLnBrk="1" hangingPunct="1">
              <a:defRPr/>
            </a:pPr>
            <a:r>
              <a:rPr lang="en-US" dirty="0" smtClean="0">
                <a:solidFill>
                  <a:schemeClr val="accent1">
                    <a:lumMod val="75000"/>
                  </a:schemeClr>
                </a:solidFill>
              </a:rPr>
              <a:t>Stage Monitors</a:t>
            </a:r>
          </a:p>
        </p:txBody>
      </p:sp>
      <p:pic>
        <p:nvPicPr>
          <p:cNvPr id="1032" name="Picture 8" descr="https://www.fullcompass.com/common/products/original/79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41" y="1649505"/>
            <a:ext cx="4703146" cy="35607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CF TT45-CXA Active High-Output Stage Mon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482" y="1999128"/>
            <a:ext cx="4495800" cy="33718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55451" y="5577073"/>
            <a:ext cx="6943726" cy="830997"/>
          </a:xfrm>
          <a:prstGeom prst="rect">
            <a:avLst/>
          </a:prstGeom>
          <a:noFill/>
        </p:spPr>
        <p:txBody>
          <a:bodyPr wrap="square" rtlCol="0">
            <a:spAutoFit/>
          </a:bodyPr>
          <a:lstStyle/>
          <a:p>
            <a:r>
              <a:rPr lang="en-US" sz="4800" dirty="0" smtClean="0"/>
              <a:t>Can be PASSIVE or ACTIVE</a:t>
            </a:r>
            <a:endParaRPr lang="en-US" sz="4800" dirty="0"/>
          </a:p>
        </p:txBody>
      </p:sp>
    </p:spTree>
    <p:extLst>
      <p:ext uri="{BB962C8B-B14F-4D97-AF65-F5344CB8AC3E}">
        <p14:creationId xmlns:p14="http://schemas.microsoft.com/office/powerpoint/2010/main" val="2362734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101724" y="541338"/>
            <a:ext cx="10242551" cy="741362"/>
          </a:xfrm>
        </p:spPr>
        <p:txBody>
          <a:bodyPr>
            <a:normAutofit/>
          </a:bodyPr>
          <a:lstStyle/>
          <a:p>
            <a:pPr eaLnBrk="1" hangingPunct="1">
              <a:defRPr/>
            </a:pPr>
            <a:r>
              <a:rPr lang="en-US" dirty="0" smtClean="0">
                <a:solidFill>
                  <a:schemeClr val="accent1">
                    <a:lumMod val="75000"/>
                  </a:schemeClr>
                </a:solidFill>
              </a:rPr>
              <a:t>Personal Monitor Mixers</a:t>
            </a:r>
          </a:p>
        </p:txBody>
      </p:sp>
      <p:pic>
        <p:nvPicPr>
          <p:cNvPr id="2050" name="Picture 2" descr="Aviom A320 16-Channel Personal Monitor Mix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24" y="1958790"/>
            <a:ext cx="44958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BX PMC16 16-Channel Personal Monitor Contro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268" y="2084296"/>
            <a:ext cx="5373265" cy="247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561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Specific Questions</a:t>
            </a:r>
            <a:endParaRPr lang="en-US" sz="4000" dirty="0">
              <a:solidFill>
                <a:schemeClr val="accent1">
                  <a:lumMod val="75000"/>
                </a:schemeClr>
              </a:solidFill>
            </a:endParaRPr>
          </a:p>
        </p:txBody>
      </p:sp>
      <p:sp>
        <p:nvSpPr>
          <p:cNvPr id="62467" name="Rectangle 3"/>
          <p:cNvSpPr>
            <a:spLocks noGrp="1" noChangeArrowheads="1"/>
          </p:cNvSpPr>
          <p:nvPr>
            <p:ph type="body" idx="1"/>
          </p:nvPr>
        </p:nvSpPr>
        <p:spPr>
          <a:xfrm>
            <a:off x="917714" y="1209486"/>
            <a:ext cx="9741321" cy="5469219"/>
          </a:xfrm>
        </p:spPr>
        <p:txBody>
          <a:bodyPr>
            <a:normAutofit/>
          </a:bodyPr>
          <a:lstStyle/>
          <a:p>
            <a:pPr>
              <a:spcBef>
                <a:spcPct val="15000"/>
              </a:spcBef>
            </a:pPr>
            <a:r>
              <a:rPr lang="en-US" sz="2400" dirty="0"/>
              <a:t>How many channels?</a:t>
            </a:r>
          </a:p>
          <a:p>
            <a:pPr>
              <a:spcBef>
                <a:spcPct val="15000"/>
              </a:spcBef>
            </a:pPr>
            <a:r>
              <a:rPr lang="en-US" sz="2400" dirty="0"/>
              <a:t>Location of each channel’s desired sound image?</a:t>
            </a:r>
          </a:p>
          <a:p>
            <a:pPr>
              <a:spcBef>
                <a:spcPct val="15000"/>
              </a:spcBef>
            </a:pPr>
            <a:r>
              <a:rPr lang="en-US" sz="2400" dirty="0"/>
              <a:t>What are the specific practical limitations?</a:t>
            </a:r>
          </a:p>
          <a:p>
            <a:pPr lvl="1">
              <a:spcBef>
                <a:spcPct val="15000"/>
              </a:spcBef>
            </a:pPr>
            <a:r>
              <a:rPr lang="en-US" dirty="0"/>
              <a:t>landmark status concerns (no drilling in plaster fascia)</a:t>
            </a:r>
          </a:p>
          <a:p>
            <a:pPr lvl="1">
              <a:spcBef>
                <a:spcPct val="15000"/>
              </a:spcBef>
            </a:pPr>
            <a:r>
              <a:rPr lang="en-US" dirty="0"/>
              <a:t>invisibility (all speakers must be hidden)</a:t>
            </a:r>
          </a:p>
          <a:p>
            <a:pPr lvl="1">
              <a:spcBef>
                <a:spcPct val="15000"/>
              </a:spcBef>
            </a:pPr>
            <a:r>
              <a:rPr lang="en-US" dirty="0"/>
              <a:t>sight lines (no speakers allowed below proscenium)</a:t>
            </a:r>
          </a:p>
          <a:p>
            <a:pPr lvl="1">
              <a:spcBef>
                <a:spcPct val="15000"/>
              </a:spcBef>
            </a:pPr>
            <a:r>
              <a:rPr lang="en-US" dirty="0"/>
              <a:t>scenic elements (speaker locations must dodge set pieces and structural members)</a:t>
            </a:r>
          </a:p>
          <a:p>
            <a:pPr lvl="1">
              <a:spcBef>
                <a:spcPct val="15000"/>
              </a:spcBef>
            </a:pPr>
            <a:r>
              <a:rPr lang="en-US" dirty="0"/>
              <a:t>must use “Brand X” speakers</a:t>
            </a:r>
          </a:p>
          <a:p>
            <a:pPr lvl="1">
              <a:spcBef>
                <a:spcPct val="15000"/>
              </a:spcBef>
            </a:pPr>
            <a:r>
              <a:rPr lang="en-US" dirty="0"/>
              <a:t>must be portable</a:t>
            </a:r>
          </a:p>
          <a:p>
            <a:pPr lvl="1">
              <a:spcBef>
                <a:spcPct val="15000"/>
              </a:spcBef>
            </a:pPr>
            <a:r>
              <a:rPr lang="en-US" dirty="0"/>
              <a:t>must fit in a truck (touring companies)</a:t>
            </a:r>
          </a:p>
          <a:p>
            <a:pPr lvl="1">
              <a:spcBef>
                <a:spcPct val="15000"/>
              </a:spcBef>
            </a:pPr>
            <a:r>
              <a:rPr lang="en-US" dirty="0"/>
              <a:t>must be easily rigged</a:t>
            </a:r>
          </a:p>
          <a:p>
            <a:pPr lvl="1">
              <a:spcBef>
                <a:spcPct val="15000"/>
              </a:spcBef>
            </a:pPr>
            <a:r>
              <a:rPr lang="en-US" dirty="0"/>
              <a:t>must be dummy-proof</a:t>
            </a:r>
          </a:p>
          <a:p>
            <a:pPr lvl="1">
              <a:spcBef>
                <a:spcPct val="15000"/>
              </a:spcBef>
            </a:pPr>
            <a:r>
              <a:rPr lang="en-US" dirty="0"/>
              <a:t>must be a line array (even if a line array isn’t the best choice)</a:t>
            </a:r>
            <a:endParaRPr lang="en-US" dirty="0"/>
          </a:p>
        </p:txBody>
      </p:sp>
    </p:spTree>
    <p:extLst>
      <p:ext uri="{BB962C8B-B14F-4D97-AF65-F5344CB8AC3E}">
        <p14:creationId xmlns:p14="http://schemas.microsoft.com/office/powerpoint/2010/main" val="1629931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101724" y="541338"/>
            <a:ext cx="10242551" cy="741362"/>
          </a:xfrm>
        </p:spPr>
        <p:txBody>
          <a:bodyPr>
            <a:normAutofit/>
          </a:bodyPr>
          <a:lstStyle/>
          <a:p>
            <a:pPr eaLnBrk="1" hangingPunct="1">
              <a:defRPr/>
            </a:pPr>
            <a:r>
              <a:rPr lang="en-US" dirty="0" smtClean="0">
                <a:solidFill>
                  <a:schemeClr val="accent1">
                    <a:lumMod val="75000"/>
                  </a:schemeClr>
                </a:solidFill>
              </a:rPr>
              <a:t>Wireless Earbud Monitors</a:t>
            </a:r>
          </a:p>
        </p:txBody>
      </p:sp>
      <p:pic>
        <p:nvPicPr>
          <p:cNvPr id="3074" name="Picture 2" descr="Audio-Technica M3L M3 IEM Wireless System, L Band, 575.000-608.000MH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892" y="1862604"/>
            <a:ext cx="449580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ure P3TRA215CL-G20 PSM 300 Wireless In-Ear Monitor System With P3RA Bodypack Receiver, And SE215-CL Earph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257" y="2465294"/>
            <a:ext cx="5205186" cy="280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684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1599" y="1943222"/>
            <a:ext cx="9531927" cy="25935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B0F0"/>
                </a:solidFill>
              </a:rPr>
              <a:t>Main Loudspeaker Arrays</a:t>
            </a:r>
            <a:br>
              <a:rPr lang="en-US" dirty="0" smtClean="0">
                <a:solidFill>
                  <a:srgbClr val="00B0F0"/>
                </a:solidFill>
              </a:rPr>
            </a:br>
            <a:r>
              <a:rPr lang="en-US" sz="3600" i="1" dirty="0" smtClean="0"/>
              <a:t>for the EASE Focus 3 Design Project</a:t>
            </a:r>
            <a:endParaRPr lang="en-US" dirty="0">
              <a:solidFill>
                <a:srgbClr val="00B0F0"/>
              </a:solidFill>
            </a:endParaRPr>
          </a:p>
        </p:txBody>
      </p:sp>
    </p:spTree>
    <p:extLst>
      <p:ext uri="{BB962C8B-B14F-4D97-AF65-F5344CB8AC3E}">
        <p14:creationId xmlns:p14="http://schemas.microsoft.com/office/powerpoint/2010/main" val="3711134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9" t="2921" r="54422" b="-2921"/>
          <a:stretch/>
        </p:blipFill>
        <p:spPr>
          <a:xfrm>
            <a:off x="761999" y="247650"/>
            <a:ext cx="10353675" cy="6383483"/>
          </a:xfrm>
          <a:prstGeom prst="rect">
            <a:avLst/>
          </a:prstGeom>
        </p:spPr>
      </p:pic>
      <p:sp>
        <p:nvSpPr>
          <p:cNvPr id="4" name="Rounded Rectangle 3"/>
          <p:cNvSpPr/>
          <p:nvPr/>
        </p:nvSpPr>
        <p:spPr>
          <a:xfrm>
            <a:off x="5938836" y="1038225"/>
            <a:ext cx="1347789" cy="144371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749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297AD1-FAA3-49C5-9EE0-AD4A7C490E5B}"/>
              </a:ext>
            </a:extLst>
          </p:cNvPr>
          <p:cNvPicPr>
            <a:picLocks noChangeAspect="1"/>
          </p:cNvPicPr>
          <p:nvPr/>
        </p:nvPicPr>
        <p:blipFill>
          <a:blip r:embed="rId2"/>
          <a:stretch>
            <a:fillRect/>
          </a:stretch>
        </p:blipFill>
        <p:spPr>
          <a:xfrm>
            <a:off x="7141259" y="1595437"/>
            <a:ext cx="4324350" cy="3667125"/>
          </a:xfrm>
          <a:prstGeom prst="rect">
            <a:avLst/>
          </a:prstGeom>
        </p:spPr>
      </p:pic>
      <p:pic>
        <p:nvPicPr>
          <p:cNvPr id="3" name="Picture 2">
            <a:extLst>
              <a:ext uri="{FF2B5EF4-FFF2-40B4-BE49-F238E27FC236}">
                <a16:creationId xmlns:a16="http://schemas.microsoft.com/office/drawing/2014/main" id="{87E3BCCF-0F6A-4953-BA74-60F43F40C3C7}"/>
              </a:ext>
            </a:extLst>
          </p:cNvPr>
          <p:cNvPicPr>
            <a:picLocks noChangeAspect="1"/>
          </p:cNvPicPr>
          <p:nvPr/>
        </p:nvPicPr>
        <p:blipFill rotWithShape="1">
          <a:blip r:embed="rId3"/>
          <a:srcRect l="15663" r="14681"/>
          <a:stretch/>
        </p:blipFill>
        <p:spPr>
          <a:xfrm>
            <a:off x="251012" y="1281112"/>
            <a:ext cx="3012141" cy="3981450"/>
          </a:xfrm>
          <a:prstGeom prst="rect">
            <a:avLst/>
          </a:prstGeom>
        </p:spPr>
      </p:pic>
      <p:pic>
        <p:nvPicPr>
          <p:cNvPr id="4" name="Picture 3">
            <a:extLst>
              <a:ext uri="{FF2B5EF4-FFF2-40B4-BE49-F238E27FC236}">
                <a16:creationId xmlns:a16="http://schemas.microsoft.com/office/drawing/2014/main" id="{FAE006F1-6851-40F5-9495-2A111D7A003D}"/>
              </a:ext>
            </a:extLst>
          </p:cNvPr>
          <p:cNvPicPr>
            <a:picLocks noChangeAspect="1"/>
          </p:cNvPicPr>
          <p:nvPr/>
        </p:nvPicPr>
        <p:blipFill>
          <a:blip r:embed="rId4"/>
          <a:stretch>
            <a:fillRect/>
          </a:stretch>
        </p:blipFill>
        <p:spPr>
          <a:xfrm>
            <a:off x="3160930" y="1595437"/>
            <a:ext cx="3980329" cy="3392609"/>
          </a:xfrm>
          <a:prstGeom prst="rect">
            <a:avLst/>
          </a:prstGeom>
        </p:spPr>
      </p:pic>
      <p:sp>
        <p:nvSpPr>
          <p:cNvPr id="5" name="TextBox 4">
            <a:extLst>
              <a:ext uri="{FF2B5EF4-FFF2-40B4-BE49-F238E27FC236}">
                <a16:creationId xmlns:a16="http://schemas.microsoft.com/office/drawing/2014/main" id="{7A74CE5F-589C-486D-9201-78D84179AEC9}"/>
              </a:ext>
            </a:extLst>
          </p:cNvPr>
          <p:cNvSpPr txBox="1"/>
          <p:nvPr/>
        </p:nvSpPr>
        <p:spPr>
          <a:xfrm>
            <a:off x="1181686" y="520505"/>
            <a:ext cx="5655212" cy="461665"/>
          </a:xfrm>
          <a:prstGeom prst="rect">
            <a:avLst/>
          </a:prstGeom>
          <a:noFill/>
        </p:spPr>
        <p:txBody>
          <a:bodyPr wrap="square" rtlCol="0">
            <a:spAutoFit/>
          </a:bodyPr>
          <a:lstStyle/>
          <a:p>
            <a:r>
              <a:rPr lang="en-US" sz="2400" b="1" dirty="0"/>
              <a:t>HK CADIS CAD 208   </a:t>
            </a:r>
            <a:r>
              <a:rPr lang="en-US" sz="2400" dirty="0"/>
              <a:t>(Cadis-V11.gll) </a:t>
            </a:r>
          </a:p>
        </p:txBody>
      </p:sp>
    </p:spTree>
    <p:extLst>
      <p:ext uri="{BB962C8B-B14F-4D97-AF65-F5344CB8AC3E}">
        <p14:creationId xmlns:p14="http://schemas.microsoft.com/office/powerpoint/2010/main" val="1803137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a:extLst>
              <a:ext uri="{FF2B5EF4-FFF2-40B4-BE49-F238E27FC236}">
                <a16:creationId xmlns:a16="http://schemas.microsoft.com/office/drawing/2014/main" id="{03DC9C58-9C79-49D5-9BE7-428D1315037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556429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136" r="50261"/>
          <a:stretch/>
        </p:blipFill>
        <p:spPr>
          <a:xfrm>
            <a:off x="1199854" y="600634"/>
            <a:ext cx="10112580" cy="5538907"/>
          </a:xfrm>
          <a:prstGeom prst="rect">
            <a:avLst/>
          </a:prstGeom>
        </p:spPr>
      </p:pic>
      <p:sp>
        <p:nvSpPr>
          <p:cNvPr id="3" name="Rounded Rectangle 2"/>
          <p:cNvSpPr/>
          <p:nvPr/>
        </p:nvSpPr>
        <p:spPr>
          <a:xfrm>
            <a:off x="5872437" y="4461778"/>
            <a:ext cx="1730146" cy="167776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555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7CCAE0-3605-4D5A-BB34-634AF7187CA8}"/>
              </a:ext>
            </a:extLst>
          </p:cNvPr>
          <p:cNvPicPr>
            <a:picLocks noChangeAspect="1"/>
          </p:cNvPicPr>
          <p:nvPr/>
        </p:nvPicPr>
        <p:blipFill>
          <a:blip r:embed="rId2"/>
          <a:stretch>
            <a:fillRect/>
          </a:stretch>
        </p:blipFill>
        <p:spPr>
          <a:xfrm>
            <a:off x="7462266" y="1663297"/>
            <a:ext cx="4324350" cy="3667125"/>
          </a:xfrm>
          <a:prstGeom prst="rect">
            <a:avLst/>
          </a:prstGeom>
        </p:spPr>
      </p:pic>
      <p:pic>
        <p:nvPicPr>
          <p:cNvPr id="5" name="Picture 4">
            <a:extLst>
              <a:ext uri="{FF2B5EF4-FFF2-40B4-BE49-F238E27FC236}">
                <a16:creationId xmlns:a16="http://schemas.microsoft.com/office/drawing/2014/main" id="{47E6D51F-9005-463D-9787-F706C9DF2AB7}"/>
              </a:ext>
            </a:extLst>
          </p:cNvPr>
          <p:cNvPicPr>
            <a:picLocks noChangeAspect="1"/>
          </p:cNvPicPr>
          <p:nvPr/>
        </p:nvPicPr>
        <p:blipFill rotWithShape="1">
          <a:blip r:embed="rId3"/>
          <a:srcRect l="21572"/>
          <a:stretch/>
        </p:blipFill>
        <p:spPr>
          <a:xfrm>
            <a:off x="331695" y="1506136"/>
            <a:ext cx="3391486" cy="3981450"/>
          </a:xfrm>
          <a:prstGeom prst="rect">
            <a:avLst/>
          </a:prstGeom>
        </p:spPr>
      </p:pic>
      <p:pic>
        <p:nvPicPr>
          <p:cNvPr id="6" name="Picture 5">
            <a:extLst>
              <a:ext uri="{FF2B5EF4-FFF2-40B4-BE49-F238E27FC236}">
                <a16:creationId xmlns:a16="http://schemas.microsoft.com/office/drawing/2014/main" id="{5D11654E-D0D4-457D-86CD-F464A462A083}"/>
              </a:ext>
            </a:extLst>
          </p:cNvPr>
          <p:cNvPicPr>
            <a:picLocks noChangeAspect="1"/>
          </p:cNvPicPr>
          <p:nvPr/>
        </p:nvPicPr>
        <p:blipFill>
          <a:blip r:embed="rId4"/>
          <a:stretch>
            <a:fillRect/>
          </a:stretch>
        </p:blipFill>
        <p:spPr>
          <a:xfrm>
            <a:off x="3128749" y="1730268"/>
            <a:ext cx="4145258" cy="3533185"/>
          </a:xfrm>
          <a:prstGeom prst="rect">
            <a:avLst/>
          </a:prstGeom>
        </p:spPr>
      </p:pic>
      <p:sp>
        <p:nvSpPr>
          <p:cNvPr id="7" name="TextBox 6">
            <a:extLst>
              <a:ext uri="{FF2B5EF4-FFF2-40B4-BE49-F238E27FC236}">
                <a16:creationId xmlns:a16="http://schemas.microsoft.com/office/drawing/2014/main" id="{7A74CE5F-589C-486D-9201-78D84179AEC9}"/>
              </a:ext>
            </a:extLst>
          </p:cNvPr>
          <p:cNvSpPr txBox="1"/>
          <p:nvPr/>
        </p:nvSpPr>
        <p:spPr>
          <a:xfrm>
            <a:off x="1181685" y="520505"/>
            <a:ext cx="7457489" cy="461665"/>
          </a:xfrm>
          <a:prstGeom prst="rect">
            <a:avLst/>
          </a:prstGeom>
          <a:noFill/>
        </p:spPr>
        <p:txBody>
          <a:bodyPr wrap="square" rtlCol="0">
            <a:spAutoFit/>
          </a:bodyPr>
          <a:lstStyle/>
          <a:p>
            <a:r>
              <a:rPr lang="en-US" sz="2400" b="1" dirty="0" smtClean="0"/>
              <a:t>EV X-LINE X2-212/120  </a:t>
            </a:r>
            <a:r>
              <a:rPr lang="en-US" sz="2400" dirty="0" smtClean="0"/>
              <a:t>(</a:t>
            </a:r>
            <a:r>
              <a:rPr lang="en-US" sz="2000" dirty="0" smtClean="0"/>
              <a:t>X-Line </a:t>
            </a:r>
            <a:r>
              <a:rPr lang="en-US" sz="2000" dirty="0"/>
              <a:t>Advance X1, X2, X12-125F v2.1.gll</a:t>
            </a:r>
            <a:r>
              <a:rPr lang="en-US" sz="2400" dirty="0" smtClean="0"/>
              <a:t>) </a:t>
            </a:r>
            <a:endParaRPr lang="en-US" sz="2400" dirty="0"/>
          </a:p>
        </p:txBody>
      </p:sp>
    </p:spTree>
    <p:extLst>
      <p:ext uri="{BB962C8B-B14F-4D97-AF65-F5344CB8AC3E}">
        <p14:creationId xmlns:p14="http://schemas.microsoft.com/office/powerpoint/2010/main" val="1020859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16E58A-6FE5-4C9D-A8D4-18C5F7AA57F5}"/>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542766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1599" y="1943222"/>
            <a:ext cx="9531927" cy="25935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B0F0"/>
                </a:solidFill>
              </a:rPr>
              <a:t>Fills / Distributed </a:t>
            </a:r>
            <a:r>
              <a:rPr lang="en-US" dirty="0" smtClean="0">
                <a:solidFill>
                  <a:srgbClr val="00B0F0"/>
                </a:solidFill>
              </a:rPr>
              <a:t>Delay Loudspeakers</a:t>
            </a:r>
            <a:br>
              <a:rPr lang="en-US" dirty="0" smtClean="0">
                <a:solidFill>
                  <a:srgbClr val="00B0F0"/>
                </a:solidFill>
              </a:rPr>
            </a:br>
            <a:r>
              <a:rPr lang="en-US" sz="3600" i="1" dirty="0" smtClean="0"/>
              <a:t>for the EASE Focus 3 Design Project</a:t>
            </a:r>
            <a:endParaRPr lang="en-US" dirty="0">
              <a:solidFill>
                <a:srgbClr val="00B0F0"/>
              </a:solidFill>
            </a:endParaRPr>
          </a:p>
        </p:txBody>
      </p:sp>
    </p:spTree>
    <p:extLst>
      <p:ext uri="{BB962C8B-B14F-4D97-AF65-F5344CB8AC3E}">
        <p14:creationId xmlns:p14="http://schemas.microsoft.com/office/powerpoint/2010/main" val="1639902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695" t="3125" r="53301"/>
          <a:stretch/>
        </p:blipFill>
        <p:spPr>
          <a:xfrm>
            <a:off x="1133475" y="209549"/>
            <a:ext cx="9968436" cy="6172201"/>
          </a:xfrm>
          <a:prstGeom prst="rect">
            <a:avLst/>
          </a:prstGeom>
        </p:spPr>
      </p:pic>
      <p:sp>
        <p:nvSpPr>
          <p:cNvPr id="4" name="Rounded Rectangle 3"/>
          <p:cNvSpPr/>
          <p:nvPr/>
        </p:nvSpPr>
        <p:spPr>
          <a:xfrm>
            <a:off x="4596087" y="1066800"/>
            <a:ext cx="947463" cy="156754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13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Specific Questions</a:t>
            </a:r>
            <a:endParaRPr lang="en-US" sz="4000" dirty="0">
              <a:solidFill>
                <a:schemeClr val="accent1">
                  <a:lumMod val="75000"/>
                </a:schemeClr>
              </a:solidFill>
            </a:endParaRPr>
          </a:p>
        </p:txBody>
      </p:sp>
      <p:sp>
        <p:nvSpPr>
          <p:cNvPr id="62467" name="Rectangle 3"/>
          <p:cNvSpPr>
            <a:spLocks noGrp="1" noChangeArrowheads="1"/>
          </p:cNvSpPr>
          <p:nvPr>
            <p:ph type="body" idx="1"/>
          </p:nvPr>
        </p:nvSpPr>
        <p:spPr>
          <a:xfrm>
            <a:off x="817655" y="1209486"/>
            <a:ext cx="9624780" cy="5424396"/>
          </a:xfrm>
        </p:spPr>
        <p:txBody>
          <a:bodyPr>
            <a:normAutofit/>
          </a:bodyPr>
          <a:lstStyle/>
          <a:p>
            <a:pPr marL="365760">
              <a:spcBef>
                <a:spcPct val="15000"/>
              </a:spcBef>
            </a:pPr>
            <a:r>
              <a:rPr lang="en-US" sz="2400" dirty="0"/>
              <a:t>Where are open microphones in a given channel’s coverage area?</a:t>
            </a:r>
          </a:p>
          <a:p>
            <a:pPr marL="365760">
              <a:spcBef>
                <a:spcPct val="15000"/>
              </a:spcBef>
            </a:pPr>
            <a:r>
              <a:rPr lang="en-US" sz="2400" dirty="0"/>
              <a:t>What is the channel’s program material? (must be evaluated on a channel-by-channel basis)</a:t>
            </a:r>
          </a:p>
          <a:p>
            <a:pPr marL="365760">
              <a:spcBef>
                <a:spcPct val="15000"/>
              </a:spcBef>
            </a:pPr>
            <a:r>
              <a:rPr lang="en-US" sz="2400" dirty="0"/>
              <a:t>What is the desired power scale? (loud, stupid loud, insanely loud)</a:t>
            </a:r>
          </a:p>
          <a:p>
            <a:pPr marL="365760">
              <a:spcBef>
                <a:spcPct val="15000"/>
              </a:spcBef>
            </a:pPr>
            <a:r>
              <a:rPr lang="en-US" sz="2400" dirty="0"/>
              <a:t>What is the channel’s range of coverage? (“reach”)</a:t>
            </a:r>
          </a:p>
          <a:p>
            <a:pPr marL="365760">
              <a:spcBef>
                <a:spcPct val="15000"/>
              </a:spcBef>
            </a:pPr>
            <a:r>
              <a:rPr lang="en-US" sz="2400" dirty="0"/>
              <a:t>What is the channel’s coverage area shape?</a:t>
            </a:r>
          </a:p>
          <a:p>
            <a:pPr marL="365760">
              <a:spcBef>
                <a:spcPct val="15000"/>
              </a:spcBef>
            </a:pPr>
            <a:r>
              <a:rPr lang="en-US" sz="2400" dirty="0"/>
              <a:t>What areas need to be covered by fills?</a:t>
            </a:r>
          </a:p>
          <a:p>
            <a:pPr marL="365760">
              <a:spcBef>
                <a:spcPct val="15000"/>
              </a:spcBef>
            </a:pPr>
            <a:r>
              <a:rPr lang="en-US" sz="2400" dirty="0"/>
              <a:t>What are the acoustic properties of the channel’s coverage area (absorption coefficients)?</a:t>
            </a:r>
          </a:p>
          <a:p>
            <a:pPr marL="365760">
              <a:spcBef>
                <a:spcPct val="15000"/>
              </a:spcBef>
            </a:pPr>
            <a:r>
              <a:rPr lang="en-US" sz="2400" dirty="0"/>
              <a:t>What are the restrictions on choice of mix position? (prime house seats consumed by tech crew vs. “cheap seats”)</a:t>
            </a:r>
          </a:p>
          <a:p>
            <a:pPr marL="365760">
              <a:spcBef>
                <a:spcPct val="15000"/>
              </a:spcBef>
            </a:pPr>
            <a:r>
              <a:rPr lang="en-US" sz="2400" dirty="0"/>
              <a:t>What is the budget?</a:t>
            </a:r>
            <a:endParaRPr lang="en-US" sz="2000" dirty="0"/>
          </a:p>
        </p:txBody>
      </p:sp>
    </p:spTree>
    <p:extLst>
      <p:ext uri="{BB962C8B-B14F-4D97-AF65-F5344CB8AC3E}">
        <p14:creationId xmlns:p14="http://schemas.microsoft.com/office/powerpoint/2010/main" val="989024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D0023-F374-40AD-8D0E-13E380A7CD7C}"/>
              </a:ext>
            </a:extLst>
          </p:cNvPr>
          <p:cNvPicPr>
            <a:picLocks noChangeAspect="1"/>
          </p:cNvPicPr>
          <p:nvPr/>
        </p:nvPicPr>
        <p:blipFill>
          <a:blip r:embed="rId2"/>
          <a:stretch>
            <a:fillRect/>
          </a:stretch>
        </p:blipFill>
        <p:spPr>
          <a:xfrm>
            <a:off x="7661767" y="1872917"/>
            <a:ext cx="4324350" cy="3667125"/>
          </a:xfrm>
          <a:prstGeom prst="rect">
            <a:avLst/>
          </a:prstGeom>
        </p:spPr>
      </p:pic>
      <p:pic>
        <p:nvPicPr>
          <p:cNvPr id="3" name="Picture 2">
            <a:extLst>
              <a:ext uri="{FF2B5EF4-FFF2-40B4-BE49-F238E27FC236}">
                <a16:creationId xmlns:a16="http://schemas.microsoft.com/office/drawing/2014/main" id="{B01262AA-3E2B-4AC7-BC23-486EA5A37145}"/>
              </a:ext>
            </a:extLst>
          </p:cNvPr>
          <p:cNvPicPr>
            <a:picLocks noChangeAspect="1"/>
          </p:cNvPicPr>
          <p:nvPr/>
        </p:nvPicPr>
        <p:blipFill rotWithShape="1">
          <a:blip r:embed="rId3"/>
          <a:srcRect l="15348"/>
          <a:stretch/>
        </p:blipFill>
        <p:spPr>
          <a:xfrm>
            <a:off x="348633" y="1706400"/>
            <a:ext cx="3660659" cy="3981450"/>
          </a:xfrm>
          <a:prstGeom prst="rect">
            <a:avLst/>
          </a:prstGeom>
        </p:spPr>
      </p:pic>
      <p:sp>
        <p:nvSpPr>
          <p:cNvPr id="4" name="TextBox 3">
            <a:extLst>
              <a:ext uri="{FF2B5EF4-FFF2-40B4-BE49-F238E27FC236}">
                <a16:creationId xmlns:a16="http://schemas.microsoft.com/office/drawing/2014/main" id="{634F6A9C-82BA-4A5D-BD1E-A3CBB09EE96F}"/>
              </a:ext>
            </a:extLst>
          </p:cNvPr>
          <p:cNvSpPr txBox="1"/>
          <p:nvPr/>
        </p:nvSpPr>
        <p:spPr>
          <a:xfrm>
            <a:off x="1181686" y="520505"/>
            <a:ext cx="5655212" cy="461665"/>
          </a:xfrm>
          <a:prstGeom prst="rect">
            <a:avLst/>
          </a:prstGeom>
          <a:noFill/>
        </p:spPr>
        <p:txBody>
          <a:bodyPr wrap="square" rtlCol="0">
            <a:spAutoFit/>
          </a:bodyPr>
          <a:lstStyle/>
          <a:p>
            <a:r>
              <a:rPr lang="en-US" sz="2400" dirty="0"/>
              <a:t>HK VR </a:t>
            </a:r>
            <a:r>
              <a:rPr lang="en-US" sz="2400" dirty="0" smtClean="0"/>
              <a:t>10810  </a:t>
            </a:r>
            <a:r>
              <a:rPr lang="en-US" sz="2400" dirty="0"/>
              <a:t>(HK-VR10810-V10.gll) </a:t>
            </a:r>
          </a:p>
        </p:txBody>
      </p:sp>
      <p:pic>
        <p:nvPicPr>
          <p:cNvPr id="5" name="Picture 4">
            <a:extLst>
              <a:ext uri="{FF2B5EF4-FFF2-40B4-BE49-F238E27FC236}">
                <a16:creationId xmlns:a16="http://schemas.microsoft.com/office/drawing/2014/main" id="{637DD9B0-DF6D-4891-971D-A48C723BBB1E}"/>
              </a:ext>
            </a:extLst>
          </p:cNvPr>
          <p:cNvPicPr>
            <a:picLocks noChangeAspect="1"/>
          </p:cNvPicPr>
          <p:nvPr/>
        </p:nvPicPr>
        <p:blipFill>
          <a:blip r:embed="rId4"/>
          <a:stretch>
            <a:fillRect/>
          </a:stretch>
        </p:blipFill>
        <p:spPr>
          <a:xfrm>
            <a:off x="3337417" y="1854209"/>
            <a:ext cx="4324350" cy="3685833"/>
          </a:xfrm>
          <a:prstGeom prst="rect">
            <a:avLst/>
          </a:prstGeom>
        </p:spPr>
      </p:pic>
    </p:spTree>
    <p:extLst>
      <p:ext uri="{BB962C8B-B14F-4D97-AF65-F5344CB8AC3E}">
        <p14:creationId xmlns:p14="http://schemas.microsoft.com/office/powerpoint/2010/main" val="2300899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C6FA47-31DB-4C09-BC5E-68B00316573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129003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1599" y="1943222"/>
            <a:ext cx="9531927" cy="25935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B0F0"/>
                </a:solidFill>
              </a:rPr>
              <a:t>Subwoofer </a:t>
            </a:r>
            <a:r>
              <a:rPr lang="en-US" dirty="0" smtClean="0">
                <a:solidFill>
                  <a:srgbClr val="00B0F0"/>
                </a:solidFill>
              </a:rPr>
              <a:t>Arrays</a:t>
            </a:r>
            <a:br>
              <a:rPr lang="en-US" dirty="0" smtClean="0">
                <a:solidFill>
                  <a:srgbClr val="00B0F0"/>
                </a:solidFill>
              </a:rPr>
            </a:br>
            <a:r>
              <a:rPr lang="en-US" sz="3600" i="1" dirty="0" smtClean="0"/>
              <a:t>for the EASE Focus 3 Design Project</a:t>
            </a:r>
            <a:endParaRPr lang="en-US" dirty="0">
              <a:solidFill>
                <a:srgbClr val="00B0F0"/>
              </a:solidFill>
            </a:endParaRPr>
          </a:p>
        </p:txBody>
      </p:sp>
    </p:spTree>
    <p:extLst>
      <p:ext uri="{BB962C8B-B14F-4D97-AF65-F5344CB8AC3E}">
        <p14:creationId xmlns:p14="http://schemas.microsoft.com/office/powerpoint/2010/main" val="1402256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78" t="3125" r="59629" b="-3125"/>
          <a:stretch/>
        </p:blipFill>
        <p:spPr>
          <a:xfrm>
            <a:off x="2046388" y="871648"/>
            <a:ext cx="7583388" cy="5643452"/>
          </a:xfrm>
          <a:prstGeom prst="rect">
            <a:avLst/>
          </a:prstGeom>
        </p:spPr>
      </p:pic>
      <p:sp>
        <p:nvSpPr>
          <p:cNvPr id="3" name="TextBox 2">
            <a:extLst>
              <a:ext uri="{FF2B5EF4-FFF2-40B4-BE49-F238E27FC236}">
                <a16:creationId xmlns:a16="http://schemas.microsoft.com/office/drawing/2014/main" id="{634F6A9C-82BA-4A5D-BD1E-A3CBB09EE96F}"/>
              </a:ext>
            </a:extLst>
          </p:cNvPr>
          <p:cNvSpPr txBox="1"/>
          <p:nvPr/>
        </p:nvSpPr>
        <p:spPr>
          <a:xfrm>
            <a:off x="657225" y="396680"/>
            <a:ext cx="11068049" cy="1107996"/>
          </a:xfrm>
          <a:prstGeom prst="rect">
            <a:avLst/>
          </a:prstGeom>
          <a:noFill/>
        </p:spPr>
        <p:txBody>
          <a:bodyPr wrap="square" rtlCol="0">
            <a:spAutoFit/>
          </a:bodyPr>
          <a:lstStyle/>
          <a:p>
            <a:r>
              <a:rPr lang="en-US" sz="2400" dirty="0" smtClean="0"/>
              <a:t>EV X12-128 4 Element FFRF  (</a:t>
            </a:r>
            <a:r>
              <a:rPr lang="en-US" dirty="0"/>
              <a:t>X12-128  4-Element Cardioid Stack (Front-Front-Rear-Front) </a:t>
            </a:r>
            <a:r>
              <a:rPr lang="en-US" dirty="0" smtClean="0"/>
              <a:t>v2.2.gll)</a:t>
            </a:r>
            <a:r>
              <a:rPr lang="en-US" dirty="0"/>
              <a:t/>
            </a:r>
            <a:br>
              <a:rPr lang="en-US" dirty="0"/>
            </a:br>
            <a:endParaRPr lang="en-US" dirty="0"/>
          </a:p>
          <a:p>
            <a:endParaRPr lang="en-US" sz="2400" dirty="0"/>
          </a:p>
        </p:txBody>
      </p:sp>
    </p:spTree>
    <p:extLst>
      <p:ext uri="{BB962C8B-B14F-4D97-AF65-F5344CB8AC3E}">
        <p14:creationId xmlns:p14="http://schemas.microsoft.com/office/powerpoint/2010/main" val="3376083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A989B7-1A8A-40BA-8D30-1DD4E1436AC9}"/>
              </a:ext>
            </a:extLst>
          </p:cNvPr>
          <p:cNvPicPr>
            <a:picLocks noChangeAspect="1"/>
          </p:cNvPicPr>
          <p:nvPr/>
        </p:nvPicPr>
        <p:blipFill rotWithShape="1">
          <a:blip r:embed="rId2"/>
          <a:srcRect l="22665" r="15660"/>
          <a:stretch/>
        </p:blipFill>
        <p:spPr>
          <a:xfrm>
            <a:off x="443220" y="1368885"/>
            <a:ext cx="2667001" cy="3981450"/>
          </a:xfrm>
          <a:prstGeom prst="rect">
            <a:avLst/>
          </a:prstGeom>
        </p:spPr>
      </p:pic>
      <p:pic>
        <p:nvPicPr>
          <p:cNvPr id="3" name="Picture 2">
            <a:extLst>
              <a:ext uri="{FF2B5EF4-FFF2-40B4-BE49-F238E27FC236}">
                <a16:creationId xmlns:a16="http://schemas.microsoft.com/office/drawing/2014/main" id="{AA7E97B2-B2E8-41ED-BC2E-7BEAC260FAD8}"/>
              </a:ext>
            </a:extLst>
          </p:cNvPr>
          <p:cNvPicPr>
            <a:picLocks noChangeAspect="1"/>
          </p:cNvPicPr>
          <p:nvPr/>
        </p:nvPicPr>
        <p:blipFill>
          <a:blip r:embed="rId3"/>
          <a:stretch>
            <a:fillRect/>
          </a:stretch>
        </p:blipFill>
        <p:spPr>
          <a:xfrm>
            <a:off x="7516298" y="1504676"/>
            <a:ext cx="4324350" cy="3667125"/>
          </a:xfrm>
          <a:prstGeom prst="rect">
            <a:avLst/>
          </a:prstGeom>
        </p:spPr>
      </p:pic>
      <p:pic>
        <p:nvPicPr>
          <p:cNvPr id="4" name="Picture 3">
            <a:extLst>
              <a:ext uri="{FF2B5EF4-FFF2-40B4-BE49-F238E27FC236}">
                <a16:creationId xmlns:a16="http://schemas.microsoft.com/office/drawing/2014/main" id="{2A16884A-FB92-4EAF-92EA-8D946D4FBC59}"/>
              </a:ext>
            </a:extLst>
          </p:cNvPr>
          <p:cNvPicPr>
            <a:picLocks noChangeAspect="1"/>
          </p:cNvPicPr>
          <p:nvPr/>
        </p:nvPicPr>
        <p:blipFill>
          <a:blip r:embed="rId4"/>
          <a:stretch>
            <a:fillRect/>
          </a:stretch>
        </p:blipFill>
        <p:spPr>
          <a:xfrm>
            <a:off x="2909385" y="1526048"/>
            <a:ext cx="4508362" cy="3842674"/>
          </a:xfrm>
          <a:prstGeom prst="rect">
            <a:avLst/>
          </a:prstGeom>
        </p:spPr>
      </p:pic>
      <p:sp>
        <p:nvSpPr>
          <p:cNvPr id="5" name="TextBox 4">
            <a:extLst>
              <a:ext uri="{FF2B5EF4-FFF2-40B4-BE49-F238E27FC236}">
                <a16:creationId xmlns:a16="http://schemas.microsoft.com/office/drawing/2014/main" id="{634F6A9C-82BA-4A5D-BD1E-A3CBB09EE96F}"/>
              </a:ext>
            </a:extLst>
          </p:cNvPr>
          <p:cNvSpPr txBox="1"/>
          <p:nvPr/>
        </p:nvSpPr>
        <p:spPr>
          <a:xfrm>
            <a:off x="657225" y="396680"/>
            <a:ext cx="11068049" cy="1107996"/>
          </a:xfrm>
          <a:prstGeom prst="rect">
            <a:avLst/>
          </a:prstGeom>
          <a:noFill/>
        </p:spPr>
        <p:txBody>
          <a:bodyPr wrap="square" rtlCol="0">
            <a:spAutoFit/>
          </a:bodyPr>
          <a:lstStyle/>
          <a:p>
            <a:r>
              <a:rPr lang="en-US" sz="2400" dirty="0" smtClean="0"/>
              <a:t>EV X12-128 4 Element FFRF  (</a:t>
            </a:r>
            <a:r>
              <a:rPr lang="en-US" dirty="0"/>
              <a:t>X12-128  4-Element Cardioid Stack (Front-Front-Rear-Front) </a:t>
            </a:r>
            <a:r>
              <a:rPr lang="en-US" dirty="0" smtClean="0"/>
              <a:t>v2.2.gll)</a:t>
            </a:r>
            <a:r>
              <a:rPr lang="en-US" dirty="0"/>
              <a:t/>
            </a:r>
            <a:br>
              <a:rPr lang="en-US" dirty="0"/>
            </a:br>
            <a:endParaRPr lang="en-US" dirty="0"/>
          </a:p>
          <a:p>
            <a:endParaRPr lang="en-US" sz="2400" dirty="0"/>
          </a:p>
        </p:txBody>
      </p:sp>
    </p:spTree>
    <p:extLst>
      <p:ext uri="{BB962C8B-B14F-4D97-AF65-F5344CB8AC3E}">
        <p14:creationId xmlns:p14="http://schemas.microsoft.com/office/powerpoint/2010/main" val="2349075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5284FA-0733-4AE6-86EF-2A3BD1FE8898}"/>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5619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101724" y="541338"/>
            <a:ext cx="10242551" cy="741362"/>
          </a:xfrm>
        </p:spPr>
        <p:txBody>
          <a:bodyPr>
            <a:normAutofit fontScale="90000"/>
          </a:bodyPr>
          <a:lstStyle/>
          <a:p>
            <a:pPr eaLnBrk="1" hangingPunct="1">
              <a:defRPr/>
            </a:pPr>
            <a:r>
              <a:rPr lang="en-US" dirty="0" smtClean="0">
                <a:solidFill>
                  <a:schemeClr val="accent1">
                    <a:lumMod val="75000"/>
                  </a:schemeClr>
                </a:solidFill>
              </a:rPr>
              <a:t>Loudspeaker Selection: Summary / Conclusions</a:t>
            </a:r>
          </a:p>
        </p:txBody>
      </p:sp>
      <p:sp>
        <p:nvSpPr>
          <p:cNvPr id="94211" name="Rectangle 3"/>
          <p:cNvSpPr>
            <a:spLocks noGrp="1" noChangeArrowheads="1"/>
          </p:cNvSpPr>
          <p:nvPr>
            <p:ph type="body" idx="1"/>
          </p:nvPr>
        </p:nvSpPr>
        <p:spPr>
          <a:xfrm>
            <a:off x="1218921" y="1435100"/>
            <a:ext cx="9348786" cy="4610100"/>
          </a:xfrm>
        </p:spPr>
        <p:txBody>
          <a:bodyPr>
            <a:normAutofit/>
          </a:bodyPr>
          <a:lstStyle/>
          <a:p>
            <a:pPr eaLnBrk="1" hangingPunct="1">
              <a:spcBef>
                <a:spcPct val="15000"/>
              </a:spcBef>
            </a:pPr>
            <a:r>
              <a:rPr lang="en-US" sz="3200" dirty="0"/>
              <a:t>There is no universal, “one size fits all” solution to loudspeaker selection</a:t>
            </a:r>
          </a:p>
          <a:p>
            <a:pPr eaLnBrk="1" hangingPunct="1">
              <a:spcBef>
                <a:spcPct val="15000"/>
              </a:spcBef>
            </a:pPr>
            <a:r>
              <a:rPr lang="en-US" sz="3200" dirty="0"/>
              <a:t>When selecting loudspeakers for the </a:t>
            </a:r>
            <a:r>
              <a:rPr lang="en-US" sz="3200" dirty="0" smtClean="0"/>
              <a:t>EASE Focus 3 sound reinforcement design </a:t>
            </a:r>
            <a:r>
              <a:rPr lang="en-US" sz="3200" dirty="0"/>
              <a:t>project, compare and contrast offerings from multiple manufacturers </a:t>
            </a:r>
            <a:r>
              <a:rPr lang="en-US" sz="3200" dirty="0" smtClean="0"/>
              <a:t>–      </a:t>
            </a:r>
            <a:r>
              <a:rPr lang="en-US" sz="3200" i="1" dirty="0">
                <a:solidFill>
                  <a:srgbClr val="FF0000"/>
                </a:solidFill>
              </a:rPr>
              <a:t>be prepared to defend your choices</a:t>
            </a:r>
            <a:endParaRPr lang="en-US" sz="3200" i="1" dirty="0">
              <a:solidFill>
                <a:srgbClr val="FF0000"/>
              </a:solidFill>
              <a:sym typeface="Symbol" pitchFamily="18" charset="2"/>
            </a:endParaRPr>
          </a:p>
        </p:txBody>
      </p:sp>
    </p:spTree>
    <p:extLst>
      <p:ext uri="{BB962C8B-B14F-4D97-AF65-F5344CB8AC3E}">
        <p14:creationId xmlns:p14="http://schemas.microsoft.com/office/powerpoint/2010/main" val="1806458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Specific Answers</a:t>
            </a:r>
            <a:endParaRPr lang="en-US" sz="4000" dirty="0">
              <a:solidFill>
                <a:schemeClr val="accent1">
                  <a:lumMod val="75000"/>
                </a:schemeClr>
              </a:solidFill>
            </a:endParaRPr>
          </a:p>
        </p:txBody>
      </p:sp>
      <p:sp>
        <p:nvSpPr>
          <p:cNvPr id="62467" name="Rectangle 3"/>
          <p:cNvSpPr>
            <a:spLocks noGrp="1" noChangeArrowheads="1"/>
          </p:cNvSpPr>
          <p:nvPr>
            <p:ph type="body" idx="1"/>
          </p:nvPr>
        </p:nvSpPr>
        <p:spPr>
          <a:xfrm>
            <a:off x="917715" y="1209486"/>
            <a:ext cx="9624780" cy="5424396"/>
          </a:xfrm>
        </p:spPr>
        <p:txBody>
          <a:bodyPr>
            <a:normAutofit/>
          </a:bodyPr>
          <a:lstStyle/>
          <a:p>
            <a:pPr>
              <a:spcBef>
                <a:spcPct val="15000"/>
              </a:spcBef>
            </a:pPr>
            <a:r>
              <a:rPr lang="en-US" dirty="0"/>
              <a:t>Speaker locations</a:t>
            </a:r>
          </a:p>
          <a:p>
            <a:pPr>
              <a:spcBef>
                <a:spcPct val="15000"/>
              </a:spcBef>
            </a:pPr>
            <a:r>
              <a:rPr lang="en-US" dirty="0"/>
              <a:t>Speaker array types</a:t>
            </a:r>
          </a:p>
          <a:p>
            <a:pPr lvl="1">
              <a:spcBef>
                <a:spcPct val="15000"/>
              </a:spcBef>
            </a:pPr>
            <a:r>
              <a:rPr lang="en-US" sz="2800" dirty="0"/>
              <a:t>long and narrow space – coupled arrays</a:t>
            </a:r>
          </a:p>
          <a:p>
            <a:pPr lvl="1">
              <a:spcBef>
                <a:spcPct val="15000"/>
              </a:spcBef>
            </a:pPr>
            <a:r>
              <a:rPr lang="en-US" sz="2800" dirty="0"/>
              <a:t>wide and shallow space – uncoupled arrays</a:t>
            </a:r>
          </a:p>
          <a:p>
            <a:pPr>
              <a:spcBef>
                <a:spcPct val="15000"/>
              </a:spcBef>
            </a:pPr>
            <a:r>
              <a:rPr lang="en-US" dirty="0"/>
              <a:t>Speaker models (required power and coverage angle)</a:t>
            </a:r>
          </a:p>
          <a:p>
            <a:pPr>
              <a:spcBef>
                <a:spcPct val="15000"/>
              </a:spcBef>
            </a:pPr>
            <a:r>
              <a:rPr lang="en-US" dirty="0"/>
              <a:t>Speaker quantities (power needs and coverage)</a:t>
            </a:r>
          </a:p>
          <a:p>
            <a:pPr>
              <a:spcBef>
                <a:spcPct val="15000"/>
              </a:spcBef>
            </a:pPr>
            <a:r>
              <a:rPr lang="en-US" dirty="0"/>
              <a:t>Speaker angles/orientation</a:t>
            </a:r>
          </a:p>
          <a:p>
            <a:pPr>
              <a:spcBef>
                <a:spcPct val="15000"/>
              </a:spcBef>
            </a:pPr>
            <a:r>
              <a:rPr lang="en-US" dirty="0"/>
              <a:t>Acoustic treatment (esp. on-axis surfaces)</a:t>
            </a:r>
          </a:p>
          <a:p>
            <a:pPr>
              <a:spcBef>
                <a:spcPct val="15000"/>
              </a:spcBef>
            </a:pPr>
            <a:r>
              <a:rPr lang="en-US" dirty="0"/>
              <a:t>Signal-processing channels</a:t>
            </a:r>
          </a:p>
          <a:p>
            <a:pPr>
              <a:spcBef>
                <a:spcPct val="15000"/>
              </a:spcBef>
            </a:pPr>
            <a:r>
              <a:rPr lang="en-US" dirty="0"/>
              <a:t>Cost </a:t>
            </a:r>
            <a:endParaRPr lang="en-US" dirty="0"/>
          </a:p>
        </p:txBody>
      </p:sp>
    </p:spTree>
    <p:extLst>
      <p:ext uri="{BB962C8B-B14F-4D97-AF65-F5344CB8AC3E}">
        <p14:creationId xmlns:p14="http://schemas.microsoft.com/office/powerpoint/2010/main" val="2176710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Reception Goals</a:t>
            </a:r>
            <a:endParaRPr lang="en-US" sz="4000" dirty="0">
              <a:solidFill>
                <a:schemeClr val="accent1">
                  <a:lumMod val="75000"/>
                </a:schemeClr>
              </a:solidFill>
            </a:endParaRPr>
          </a:p>
        </p:txBody>
      </p:sp>
      <p:sp>
        <p:nvSpPr>
          <p:cNvPr id="62467" name="Rectangle 3"/>
          <p:cNvSpPr>
            <a:spLocks noGrp="1" noChangeArrowheads="1"/>
          </p:cNvSpPr>
          <p:nvPr>
            <p:ph type="body" idx="1"/>
          </p:nvPr>
        </p:nvSpPr>
        <p:spPr>
          <a:xfrm>
            <a:off x="917715" y="1209486"/>
            <a:ext cx="9624780" cy="5424396"/>
          </a:xfrm>
        </p:spPr>
        <p:txBody>
          <a:bodyPr>
            <a:normAutofit/>
          </a:bodyPr>
          <a:lstStyle/>
          <a:p>
            <a:pPr>
              <a:spcBef>
                <a:spcPct val="15000"/>
              </a:spcBef>
            </a:pPr>
            <a:r>
              <a:rPr lang="en-US" dirty="0"/>
              <a:t>Spatial separation as desired by artist (stereo, surround, multi-channel)</a:t>
            </a:r>
          </a:p>
          <a:p>
            <a:pPr>
              <a:spcBef>
                <a:spcPct val="15000"/>
              </a:spcBef>
            </a:pPr>
            <a:r>
              <a:rPr lang="en-US" dirty="0"/>
              <a:t>Credible tonal and spatial relationship to the source</a:t>
            </a:r>
          </a:p>
          <a:p>
            <a:pPr>
              <a:spcBef>
                <a:spcPct val="15000"/>
              </a:spcBef>
            </a:pPr>
            <a:r>
              <a:rPr lang="en-US" dirty="0"/>
              <a:t>Appropriate frequency bandwidth</a:t>
            </a:r>
          </a:p>
          <a:p>
            <a:pPr>
              <a:spcBef>
                <a:spcPct val="15000"/>
              </a:spcBef>
            </a:pPr>
            <a:r>
              <a:rPr lang="en-US" dirty="0"/>
              <a:t>Sufficient loudness</a:t>
            </a:r>
          </a:p>
          <a:p>
            <a:pPr>
              <a:spcBef>
                <a:spcPct val="15000"/>
              </a:spcBef>
            </a:pPr>
            <a:r>
              <a:rPr lang="en-US" dirty="0"/>
              <a:t>Desirable acoustics – tonal balance (appropriately scaled diffuse reverberation field, freedom from discrete echoes/resonances)</a:t>
            </a:r>
          </a:p>
          <a:p>
            <a:pPr>
              <a:spcBef>
                <a:spcPct val="15000"/>
              </a:spcBef>
            </a:pPr>
            <a:r>
              <a:rPr lang="en-US" dirty="0"/>
              <a:t>Clarity (sufficient direct-to-reverberant level ratio)</a:t>
            </a:r>
            <a:endParaRPr lang="en-US" dirty="0"/>
          </a:p>
        </p:txBody>
      </p:sp>
    </p:spTree>
    <p:extLst>
      <p:ext uri="{BB962C8B-B14F-4D97-AF65-F5344CB8AC3E}">
        <p14:creationId xmlns:p14="http://schemas.microsoft.com/office/powerpoint/2010/main" val="286686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Challenges</a:t>
            </a:r>
            <a:endParaRPr lang="en-US" sz="4000" dirty="0">
              <a:solidFill>
                <a:schemeClr val="accent1">
                  <a:lumMod val="75000"/>
                </a:schemeClr>
              </a:solidFill>
            </a:endParaRPr>
          </a:p>
        </p:txBody>
      </p:sp>
      <p:sp>
        <p:nvSpPr>
          <p:cNvPr id="62467" name="Rectangle 3"/>
          <p:cNvSpPr>
            <a:spLocks noGrp="1" noChangeArrowheads="1"/>
          </p:cNvSpPr>
          <p:nvPr>
            <p:ph type="body" idx="1"/>
          </p:nvPr>
        </p:nvSpPr>
        <p:spPr>
          <a:xfrm>
            <a:off x="917715" y="1209486"/>
            <a:ext cx="9624780" cy="5424396"/>
          </a:xfrm>
        </p:spPr>
        <p:txBody>
          <a:bodyPr>
            <a:normAutofit/>
          </a:bodyPr>
          <a:lstStyle/>
          <a:p>
            <a:pPr>
              <a:spcBef>
                <a:spcPct val="15000"/>
              </a:spcBef>
            </a:pPr>
            <a:r>
              <a:rPr lang="en-US" dirty="0"/>
              <a:t>Unfavorable architectural acoustics for amplified sound</a:t>
            </a:r>
          </a:p>
          <a:p>
            <a:pPr>
              <a:spcBef>
                <a:spcPct val="15000"/>
              </a:spcBef>
            </a:pPr>
            <a:r>
              <a:rPr lang="en-US" dirty="0"/>
              <a:t>Acoustic path obstructions (set pieces, lighting)</a:t>
            </a:r>
          </a:p>
          <a:p>
            <a:pPr>
              <a:spcBef>
                <a:spcPct val="15000"/>
              </a:spcBef>
            </a:pPr>
            <a:r>
              <a:rPr lang="en-US" dirty="0"/>
              <a:t>Poor speaker positions and focus angles</a:t>
            </a:r>
          </a:p>
          <a:p>
            <a:pPr>
              <a:spcBef>
                <a:spcPct val="15000"/>
              </a:spcBef>
            </a:pPr>
            <a:r>
              <a:rPr lang="en-US" dirty="0"/>
              <a:t>Insufficient coverage (gaps due to lack of resources, poor positions/focus angles)</a:t>
            </a:r>
          </a:p>
          <a:p>
            <a:pPr>
              <a:spcBef>
                <a:spcPct val="15000"/>
              </a:spcBef>
            </a:pPr>
            <a:r>
              <a:rPr lang="en-US" dirty="0"/>
              <a:t>Excessive coverage (too many loudspeakers, overlap due to poor positions/focus angles → </a:t>
            </a:r>
            <a:r>
              <a:rPr lang="en-US" dirty="0">
                <a:solidFill>
                  <a:srgbClr val="FF0000"/>
                </a:solidFill>
              </a:rPr>
              <a:t>combing</a:t>
            </a:r>
            <a:r>
              <a:rPr lang="en-US" dirty="0"/>
              <a:t>)</a:t>
            </a:r>
          </a:p>
          <a:p>
            <a:pPr>
              <a:spcBef>
                <a:spcPct val="15000"/>
              </a:spcBef>
            </a:pPr>
            <a:r>
              <a:rPr lang="en-US" dirty="0"/>
              <a:t>Insufficient system subdivision (signal processing and power amplifiers) – independent channels needed to minimize spectral variance (EQ) and ripple variance (level + delay)</a:t>
            </a:r>
            <a:endParaRPr lang="en-US" dirty="0"/>
          </a:p>
        </p:txBody>
      </p:sp>
    </p:spTree>
    <p:extLst>
      <p:ext uri="{BB962C8B-B14F-4D97-AF65-F5344CB8AC3E}">
        <p14:creationId xmlns:p14="http://schemas.microsoft.com/office/powerpoint/2010/main" val="3876115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smtClean="0">
                <a:solidFill>
                  <a:schemeClr val="accent1">
                    <a:lumMod val="75000"/>
                  </a:schemeClr>
                </a:solidFill>
              </a:rPr>
              <a:t>Channel/System Types - Mono</a:t>
            </a:r>
            <a:endParaRPr lang="en-US" sz="4000" dirty="0">
              <a:solidFill>
                <a:schemeClr val="accent1">
                  <a:lumMod val="75000"/>
                </a:schemeClr>
              </a:solidFill>
            </a:endParaRPr>
          </a:p>
        </p:txBody>
      </p:sp>
      <p:sp>
        <p:nvSpPr>
          <p:cNvPr id="62467" name="Rectangle 3"/>
          <p:cNvSpPr>
            <a:spLocks noGrp="1" noChangeArrowheads="1"/>
          </p:cNvSpPr>
          <p:nvPr>
            <p:ph type="body" idx="1"/>
          </p:nvPr>
        </p:nvSpPr>
        <p:spPr>
          <a:xfrm>
            <a:off x="917714" y="1209486"/>
            <a:ext cx="9974403" cy="5424396"/>
          </a:xfrm>
        </p:spPr>
        <p:txBody>
          <a:bodyPr>
            <a:normAutofit/>
          </a:bodyPr>
          <a:lstStyle/>
          <a:p>
            <a:pPr marL="365760">
              <a:spcBef>
                <a:spcPct val="15000"/>
              </a:spcBef>
            </a:pPr>
            <a:r>
              <a:rPr lang="en-US" dirty="0"/>
              <a:t>Central cluster (coupled point source) is the standard; alternative is “dual mono” system on left and right of the stage (uncoupled point destination array – </a:t>
            </a:r>
            <a:r>
              <a:rPr lang="en-US" dirty="0">
                <a:solidFill>
                  <a:srgbClr val="FF0000"/>
                </a:solidFill>
              </a:rPr>
              <a:t>note:</a:t>
            </a:r>
            <a:r>
              <a:rPr lang="en-US" dirty="0"/>
              <a:t> </a:t>
            </a:r>
            <a:r>
              <a:rPr lang="en-US" dirty="0">
                <a:solidFill>
                  <a:srgbClr val="FF0000"/>
                </a:solidFill>
              </a:rPr>
              <a:t>lots of opportunity for combing!</a:t>
            </a:r>
            <a:r>
              <a:rPr lang="en-US" dirty="0"/>
              <a:t>)</a:t>
            </a:r>
          </a:p>
          <a:p>
            <a:pPr marL="365760">
              <a:spcBef>
                <a:spcPct val="15000"/>
              </a:spcBef>
            </a:pPr>
            <a:r>
              <a:rPr lang="en-US" dirty="0"/>
              <a:t>Related subsystems should preserve forward locality of reference, and be scaled as appropriate for their relative throw distances (fills, under balcony)</a:t>
            </a:r>
          </a:p>
          <a:p>
            <a:pPr marL="365760">
              <a:spcBef>
                <a:spcPct val="15000"/>
              </a:spcBef>
            </a:pPr>
            <a:r>
              <a:rPr lang="en-US" dirty="0"/>
              <a:t>Subdivide when appropriate in order to level compensate for different distances, to minimize reflections, improve sonic image, or deal with obstructions</a:t>
            </a:r>
            <a:endParaRPr lang="en-US" dirty="0"/>
          </a:p>
        </p:txBody>
      </p:sp>
    </p:spTree>
    <p:extLst>
      <p:ext uri="{BB962C8B-B14F-4D97-AF65-F5344CB8AC3E}">
        <p14:creationId xmlns:p14="http://schemas.microsoft.com/office/powerpoint/2010/main" val="2604217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17655" y="544699"/>
            <a:ext cx="9357285" cy="741362"/>
          </a:xfrm>
        </p:spPr>
        <p:txBody>
          <a:bodyPr>
            <a:normAutofit/>
          </a:bodyPr>
          <a:lstStyle/>
          <a:p>
            <a:pPr eaLnBrk="1" hangingPunct="1">
              <a:defRPr/>
            </a:pPr>
            <a:r>
              <a:rPr lang="en-US" sz="4000" dirty="0">
                <a:solidFill>
                  <a:schemeClr val="accent1">
                    <a:lumMod val="75000"/>
                  </a:schemeClr>
                </a:solidFill>
              </a:rPr>
              <a:t>Loudspeaker Choice and </a:t>
            </a:r>
            <a:r>
              <a:rPr lang="en-US" sz="4000" dirty="0" smtClean="0">
                <a:solidFill>
                  <a:schemeClr val="accent1">
                    <a:lumMod val="75000"/>
                  </a:schemeClr>
                </a:solidFill>
              </a:rPr>
              <a:t>Placement Options</a:t>
            </a:r>
            <a:endParaRPr lang="en-US" sz="4000" dirty="0">
              <a:solidFill>
                <a:schemeClr val="accent1">
                  <a:lumMod val="75000"/>
                </a:schemeClr>
              </a:solidFill>
            </a:endParaRPr>
          </a:p>
        </p:txBody>
      </p:sp>
      <p:sp>
        <p:nvSpPr>
          <p:cNvPr id="62467" name="Rectangle 3"/>
          <p:cNvSpPr>
            <a:spLocks noGrp="1" noChangeArrowheads="1"/>
          </p:cNvSpPr>
          <p:nvPr>
            <p:ph type="body" idx="1"/>
          </p:nvPr>
        </p:nvSpPr>
        <p:spPr>
          <a:xfrm>
            <a:off x="1053635" y="1286061"/>
            <a:ext cx="8289925" cy="4610100"/>
          </a:xfrm>
        </p:spPr>
        <p:txBody>
          <a:bodyPr>
            <a:normAutofit/>
          </a:bodyPr>
          <a:lstStyle/>
          <a:p>
            <a:pPr eaLnBrk="1" hangingPunct="1">
              <a:spcBef>
                <a:spcPct val="15000"/>
              </a:spcBef>
            </a:pPr>
            <a:r>
              <a:rPr lang="en-US" sz="3200" dirty="0"/>
              <a:t>central </a:t>
            </a:r>
            <a:r>
              <a:rPr lang="en-US" sz="3200" dirty="0" smtClean="0"/>
              <a:t>cluster (typically single-channel)</a:t>
            </a:r>
            <a:endParaRPr lang="en-US" sz="3200" dirty="0"/>
          </a:p>
          <a:p>
            <a:pPr lvl="1" eaLnBrk="1" hangingPunct="1">
              <a:spcBef>
                <a:spcPct val="15000"/>
              </a:spcBef>
              <a:buFont typeface="Symbol" pitchFamily="18" charset="2"/>
              <a:buChar char="+"/>
            </a:pPr>
            <a:r>
              <a:rPr lang="en-US" sz="2800" dirty="0">
                <a:sym typeface="Symbol" pitchFamily="18" charset="2"/>
              </a:rPr>
              <a:t>excellent coverage</a:t>
            </a:r>
          </a:p>
          <a:p>
            <a:pPr lvl="1" eaLnBrk="1" hangingPunct="1">
              <a:spcBef>
                <a:spcPct val="15000"/>
              </a:spcBef>
              <a:buFont typeface="Symbol" pitchFamily="18" charset="2"/>
              <a:buChar char="+"/>
            </a:pPr>
            <a:r>
              <a:rPr lang="en-US" sz="2800" dirty="0">
                <a:sym typeface="Symbol" pitchFamily="18" charset="2"/>
              </a:rPr>
              <a:t>high intelligibility</a:t>
            </a:r>
          </a:p>
          <a:p>
            <a:pPr lvl="1" eaLnBrk="1" hangingPunct="1">
              <a:spcBef>
                <a:spcPct val="15000"/>
              </a:spcBef>
              <a:buFont typeface="Symbol" pitchFamily="18" charset="2"/>
              <a:buChar char="+"/>
            </a:pPr>
            <a:r>
              <a:rPr lang="en-US" sz="2800" dirty="0">
                <a:sym typeface="Symbol" pitchFamily="18" charset="2"/>
              </a:rPr>
              <a:t>high gain before feedback</a:t>
            </a:r>
          </a:p>
          <a:p>
            <a:pPr lvl="1" eaLnBrk="1" hangingPunct="1">
              <a:spcBef>
                <a:spcPct val="15000"/>
              </a:spcBef>
              <a:buFont typeface="Symbol" pitchFamily="18" charset="2"/>
              <a:buChar char="+"/>
            </a:pPr>
            <a:r>
              <a:rPr lang="en-US" sz="2800" dirty="0">
                <a:sym typeface="Symbol" pitchFamily="18" charset="2"/>
              </a:rPr>
              <a:t>smooth frequency response</a:t>
            </a:r>
          </a:p>
          <a:p>
            <a:pPr lvl="1" eaLnBrk="1" hangingPunct="1">
              <a:spcBef>
                <a:spcPct val="15000"/>
              </a:spcBef>
              <a:buFont typeface="Symbol" pitchFamily="18" charset="2"/>
              <a:buChar char="+"/>
            </a:pPr>
            <a:r>
              <a:rPr lang="en-US" sz="2800" dirty="0">
                <a:sym typeface="Symbol" pitchFamily="18" charset="2"/>
              </a:rPr>
              <a:t>good locality of reference</a:t>
            </a:r>
          </a:p>
          <a:p>
            <a:pPr lvl="1" eaLnBrk="1" hangingPunct="1">
              <a:spcBef>
                <a:spcPct val="15000"/>
              </a:spcBef>
            </a:pPr>
            <a:r>
              <a:rPr lang="en-US" sz="2800" dirty="0">
                <a:sym typeface="Symbol" pitchFamily="18" charset="2"/>
              </a:rPr>
              <a:t>cluster needs to be large for long, narrow room</a:t>
            </a:r>
          </a:p>
          <a:p>
            <a:pPr lvl="1" eaLnBrk="1" hangingPunct="1">
              <a:spcBef>
                <a:spcPct val="15000"/>
              </a:spcBef>
            </a:pPr>
            <a:r>
              <a:rPr lang="en-US" sz="2800" dirty="0">
                <a:sym typeface="Symbol" pitchFamily="18" charset="2"/>
              </a:rPr>
              <a:t>potential for interference in driver overlap regions</a:t>
            </a:r>
          </a:p>
          <a:p>
            <a:pPr lvl="1" eaLnBrk="1" hangingPunct="1">
              <a:spcBef>
                <a:spcPct val="15000"/>
              </a:spcBef>
            </a:pPr>
            <a:r>
              <a:rPr lang="en-US" sz="2800" dirty="0">
                <a:sym typeface="Symbol" pitchFamily="18" charset="2"/>
              </a:rPr>
              <a:t>hard to hide architecturally</a:t>
            </a:r>
          </a:p>
          <a:p>
            <a:pPr lvl="1" eaLnBrk="1" hangingPunct="1">
              <a:spcBef>
                <a:spcPct val="15000"/>
              </a:spcBef>
            </a:pPr>
            <a:r>
              <a:rPr lang="en-US" sz="2800" dirty="0">
                <a:sym typeface="Symbol" pitchFamily="18" charset="2"/>
              </a:rPr>
              <a:t>“ugly hanging mess”</a:t>
            </a:r>
          </a:p>
        </p:txBody>
      </p:sp>
    </p:spTree>
    <p:extLst>
      <p:ext uri="{BB962C8B-B14F-4D97-AF65-F5344CB8AC3E}">
        <p14:creationId xmlns:p14="http://schemas.microsoft.com/office/powerpoint/2010/main" val="3694949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1358</Words>
  <Application>Microsoft Office PowerPoint</Application>
  <PresentationFormat>Widescreen</PresentationFormat>
  <Paragraphs>160</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Symbol</vt:lpstr>
      <vt:lpstr>Office Theme</vt:lpstr>
      <vt:lpstr>System Components for the EASE Focus 3 Design Project  Loudspeakers</vt:lpstr>
      <vt:lpstr>Outline</vt:lpstr>
      <vt:lpstr>Specific Questions</vt:lpstr>
      <vt:lpstr>Specific Questions</vt:lpstr>
      <vt:lpstr>Specific Answers</vt:lpstr>
      <vt:lpstr>Reception Goals</vt:lpstr>
      <vt:lpstr>Challenges</vt:lpstr>
      <vt:lpstr>Channel/System Types - Mono</vt:lpstr>
      <vt:lpstr>Loudspeaker Choice and Placement Options</vt:lpstr>
      <vt:lpstr>Central Vertical Line Array Example</vt:lpstr>
      <vt:lpstr>Loudspeaker Choice and Placement Options</vt:lpstr>
      <vt:lpstr>Split (Uncoupled Point) Source</vt:lpstr>
      <vt:lpstr>Channel/System Types - Stereo</vt:lpstr>
      <vt:lpstr>Channel/System Types - Stereo</vt:lpstr>
      <vt:lpstr>Channel/System Types - Surround</vt:lpstr>
      <vt:lpstr>Channel/System Types - Surround</vt:lpstr>
      <vt:lpstr>Channel/System Types - Fills</vt:lpstr>
      <vt:lpstr>Channel/System Types - Fills</vt:lpstr>
      <vt:lpstr>Loudspeaker Choice and Placement Options</vt:lpstr>
      <vt:lpstr>Distributed / Delayed</vt:lpstr>
      <vt:lpstr>Balcony Battles</vt:lpstr>
      <vt:lpstr>Balcony Battles</vt:lpstr>
      <vt:lpstr>Balcony Battles</vt:lpstr>
      <vt:lpstr>Balcony Battles</vt:lpstr>
      <vt:lpstr>Balcony Battles</vt:lpstr>
      <vt:lpstr>Balcony Battles</vt:lpstr>
      <vt:lpstr>Monitor Systems</vt:lpstr>
      <vt:lpstr>Stage Monitors</vt:lpstr>
      <vt:lpstr>Personal Monitor Mixers</vt:lpstr>
      <vt:lpstr>Wireless Earbud Monitors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Loudspeaker Selection: Summary / Conclusions</vt:lpstr>
    </vt:vector>
  </TitlesOfParts>
  <Company>Engineering Computer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Components</dc:title>
  <dc:creator>Meyer, David G</dc:creator>
  <cp:lastModifiedBy>Meyer, David G</cp:lastModifiedBy>
  <cp:revision>47</cp:revision>
  <dcterms:created xsi:type="dcterms:W3CDTF">2019-04-18T12:50:33Z</dcterms:created>
  <dcterms:modified xsi:type="dcterms:W3CDTF">2020-04-14T16:25:34Z</dcterms:modified>
</cp:coreProperties>
</file>