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444" r:id="rId4"/>
    <p:sldId id="445" r:id="rId5"/>
    <p:sldId id="446" r:id="rId6"/>
    <p:sldId id="265" r:id="rId7"/>
    <p:sldId id="447" r:id="rId8"/>
    <p:sldId id="271" r:id="rId9"/>
    <p:sldId id="273" r:id="rId10"/>
    <p:sldId id="274" r:id="rId11"/>
    <p:sldId id="275" r:id="rId12"/>
    <p:sldId id="277" r:id="rId13"/>
    <p:sldId id="278" r:id="rId14"/>
    <p:sldId id="449" r:id="rId15"/>
    <p:sldId id="450" r:id="rId16"/>
    <p:sldId id="45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B0E7E-4526-4733-ACD9-BB484BFBBB2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FB3D2-6EE5-4049-94B0-51F75DA4E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9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2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4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9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7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0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7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9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7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2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8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8A4FC-6E15-4B06-9B54-6227DA5FDB7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ED8B-8F2C-450C-9B45-633C48969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lchurchsound.com/ACS/glossary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wenscorning.com/around/sound/glossary.as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3999" y="1970116"/>
            <a:ext cx="9531927" cy="259357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System Components</a:t>
            </a:r>
            <a:br>
              <a:rPr lang="en-US" dirty="0" smtClean="0">
                <a:solidFill>
                  <a:srgbClr val="00B0F0"/>
                </a:solidFill>
              </a:rPr>
            </a:br>
            <a:r>
              <a:rPr lang="en-US" sz="3600" i="1" dirty="0"/>
              <a:t>for the EASE Focus 3 Design </a:t>
            </a:r>
            <a:r>
              <a:rPr lang="en-US" sz="3600" i="1" dirty="0" smtClean="0"/>
              <a:t>Project</a:t>
            </a:r>
            <a:br>
              <a:rPr lang="en-US" sz="3600" i="1" dirty="0" smtClean="0"/>
            </a:b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 smtClean="0">
                <a:solidFill>
                  <a:srgbClr val="00B0F0"/>
                </a:solidFill>
              </a:rPr>
              <a:t>Introduction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268225" y="5210549"/>
            <a:ext cx="79963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 dirty="0"/>
              <a:t>Reference</a:t>
            </a:r>
            <a:r>
              <a:rPr lang="en-US" dirty="0"/>
              <a:t>: </a:t>
            </a:r>
            <a:r>
              <a:rPr lang="en-US" i="1" dirty="0" smtClean="0"/>
              <a:t>Sound System Engineering </a:t>
            </a:r>
            <a:r>
              <a:rPr lang="en-US" dirty="0" smtClean="0"/>
              <a:t>(3</a:t>
            </a:r>
            <a:r>
              <a:rPr lang="en-US" baseline="30000" dirty="0" smtClean="0"/>
              <a:t>rd</a:t>
            </a:r>
            <a:r>
              <a:rPr lang="en-US" dirty="0" smtClean="0"/>
              <a:t> Ed), </a:t>
            </a:r>
            <a:r>
              <a:rPr lang="en-US" dirty="0"/>
              <a:t>by </a:t>
            </a:r>
            <a:r>
              <a:rPr lang="en-US" dirty="0" smtClean="0"/>
              <a:t>Don Davis and Eugene </a:t>
            </a:r>
            <a:r>
              <a:rPr lang="en-US" dirty="0" err="1" smtClean="0"/>
              <a:t>Patronis</a:t>
            </a:r>
            <a:r>
              <a:rPr lang="en-US" dirty="0" smtClean="0"/>
              <a:t>, Jr. (Focal Press, 2006)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469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172" y="487923"/>
            <a:ext cx="8229600" cy="74136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ALCONS – Definition #1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9437" y="1229285"/>
            <a:ext cx="8159750" cy="410686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A scale of the percentage of the articulation loss of consonants. A formula derived by V.M.A. </a:t>
            </a:r>
            <a:r>
              <a:rPr lang="en-US" dirty="0" err="1" smtClean="0"/>
              <a:t>Peutz</a:t>
            </a:r>
            <a:r>
              <a:rPr lang="en-US" dirty="0" smtClean="0"/>
              <a:t> based on distance, </a:t>
            </a:r>
            <a:r>
              <a:rPr lang="en-US" dirty="0" smtClean="0">
                <a:solidFill>
                  <a:srgbClr val="FF0000"/>
                </a:solidFill>
              </a:rPr>
              <a:t>RT</a:t>
            </a:r>
            <a:r>
              <a:rPr lang="en-US" baseline="-25000" dirty="0" smtClean="0">
                <a:solidFill>
                  <a:srgbClr val="FF0000"/>
                </a:solidFill>
              </a:rPr>
              <a:t>60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olume of air in the room, the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 factor, and the </a:t>
            </a:r>
            <a:r>
              <a:rPr lang="en-US" dirty="0" smtClean="0">
                <a:solidFill>
                  <a:srgbClr val="FF0000"/>
                </a:solidFill>
              </a:rPr>
              <a:t>Q</a:t>
            </a:r>
            <a:r>
              <a:rPr lang="en-US" dirty="0" smtClean="0"/>
              <a:t> of the source. A measure of how difficult it is to understand someone in a room. The lower the number, the better for speech intelligibility. 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2400" dirty="0"/>
              <a:t>    Source: </a:t>
            </a:r>
            <a:r>
              <a:rPr lang="en-US" sz="2400" b="1" dirty="0">
                <a:hlinkClick r:id="rId2"/>
              </a:rPr>
              <a:t>Church Audio &amp; Acoustics Glossary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805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3784" y="514818"/>
            <a:ext cx="8229600" cy="74136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ALCONS – Definition #2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4261" y="1256180"/>
            <a:ext cx="8159750" cy="410686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The measured percentage of Articulation Loss of Consonants by a listener. An ALCONS of 0% indicates perfect clarity and intelligibility with no loss of consonant understanding, while 10% and beyond is growing toward bad intelligibility, and 15% typically is the maximum loss acceptable.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dirty="0"/>
              <a:t>     </a:t>
            </a:r>
            <a:r>
              <a:rPr lang="en-US" sz="2000" dirty="0"/>
              <a:t>Source: </a:t>
            </a:r>
            <a:r>
              <a:rPr lang="en-US" sz="2000" dirty="0">
                <a:hlinkClick r:id="rId2"/>
              </a:rPr>
              <a:t>http://www.owenscorning.com/around/sound/glossary.asp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61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94764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Causes of Reduced Intelligibility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776" y="1458072"/>
            <a:ext cx="10515600" cy="4351338"/>
          </a:xfrm>
        </p:spPr>
        <p:txBody>
          <a:bodyPr/>
          <a:lstStyle/>
          <a:p>
            <a:r>
              <a:rPr lang="en-US" sz="3200" dirty="0" smtClean="0"/>
              <a:t>Poor </a:t>
            </a:r>
            <a:r>
              <a:rPr lang="en-US" sz="3200" dirty="0" smtClean="0"/>
              <a:t>signal-to-noise ratio </a:t>
            </a:r>
            <a:r>
              <a:rPr lang="en-US" sz="3200" dirty="0" smtClean="0"/>
              <a:t>(SNR or S/N)</a:t>
            </a:r>
          </a:p>
          <a:p>
            <a:r>
              <a:rPr lang="en-US" sz="3200" dirty="0" smtClean="0"/>
              <a:t>Excessive </a:t>
            </a:r>
            <a:r>
              <a:rPr lang="en-US" sz="3200" dirty="0" smtClean="0"/>
              <a:t>reverberation</a:t>
            </a:r>
            <a:endParaRPr lang="en-US" sz="3200" dirty="0" smtClean="0"/>
          </a:p>
          <a:p>
            <a:r>
              <a:rPr lang="en-US" sz="3200" dirty="0" smtClean="0"/>
              <a:t>Long/delayed </a:t>
            </a:r>
            <a:r>
              <a:rPr lang="en-US" sz="3200" dirty="0" smtClean="0"/>
              <a:t>reflections, echoes</a:t>
            </a:r>
            <a:endParaRPr lang="en-US" sz="3200" dirty="0" smtClean="0"/>
          </a:p>
          <a:p>
            <a:r>
              <a:rPr lang="en-US" sz="3200" dirty="0" smtClean="0"/>
              <a:t>Loudspeaker misalignment</a:t>
            </a:r>
          </a:p>
          <a:p>
            <a:r>
              <a:rPr lang="en-US" sz="3200" dirty="0" smtClean="0"/>
              <a:t>Poor equalization</a:t>
            </a:r>
          </a:p>
          <a:p>
            <a:r>
              <a:rPr lang="en-US" sz="3200" dirty="0" smtClean="0"/>
              <a:t>Q too low (main array </a:t>
            </a:r>
            <a:r>
              <a:rPr lang="en-US" sz="3200" dirty="0" err="1" smtClean="0"/>
              <a:t>beamwidth</a:t>
            </a:r>
            <a:r>
              <a:rPr lang="en-US" sz="3200" dirty="0" smtClean="0"/>
              <a:t> too wide)</a:t>
            </a:r>
          </a:p>
          <a:p>
            <a:r>
              <a:rPr lang="en-US" sz="3200" dirty="0" smtClean="0"/>
              <a:t>Excessive distance from source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854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2367" y="497355"/>
            <a:ext cx="8229600" cy="74136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Designing for Acoustic Gain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1467" y="1258236"/>
            <a:ext cx="9010368" cy="51260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Sound (at listener’s ears) must be sufficiently loud (</a:t>
            </a:r>
            <a:r>
              <a:rPr lang="en-US" dirty="0" smtClean="0">
                <a:solidFill>
                  <a:schemeClr val="hlink"/>
                </a:solidFill>
              </a:rPr>
              <a:t>25 dB</a:t>
            </a:r>
            <a:r>
              <a:rPr lang="en-US" dirty="0" smtClean="0"/>
              <a:t> above ambient noise level at mid-frequencies in rooms with </a:t>
            </a:r>
            <a:r>
              <a:rPr lang="en-US" dirty="0" smtClean="0">
                <a:solidFill>
                  <a:schemeClr val="hlink"/>
                </a:solidFill>
              </a:rPr>
              <a:t>RT</a:t>
            </a:r>
            <a:r>
              <a:rPr lang="en-US" baseline="-25000" dirty="0" smtClean="0">
                <a:solidFill>
                  <a:schemeClr val="hlink"/>
                </a:solidFill>
              </a:rPr>
              <a:t>60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 1.6 sec</a:t>
            </a:r>
            <a:r>
              <a:rPr lang="en-US" dirty="0" smtClean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Sound must reasonably approximate audio spectrum produced by source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Sound must reasonably approximate a ratio of direct-to-reverberant sound within the constraints of acceptable articulation loss</a:t>
            </a:r>
          </a:p>
        </p:txBody>
      </p:sp>
    </p:spTree>
    <p:extLst>
      <p:ext uri="{BB962C8B-B14F-4D97-AF65-F5344CB8AC3E}">
        <p14:creationId xmlns:p14="http://schemas.microsoft.com/office/powerpoint/2010/main" val="21668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3035" y="478025"/>
            <a:ext cx="10775577" cy="741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Good Sound: Quality Factors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9534" y="1138705"/>
            <a:ext cx="10627378" cy="4610100"/>
          </a:xfrm>
        </p:spPr>
        <p:txBody>
          <a:bodyPr>
            <a:noAutofit/>
          </a:bodyPr>
          <a:lstStyle/>
          <a:p>
            <a:pPr>
              <a:spcBef>
                <a:spcPct val="15000"/>
              </a:spcBef>
            </a:pPr>
            <a:r>
              <a:rPr lang="en-US" sz="3200" dirty="0"/>
              <a:t>frequency </a:t>
            </a:r>
            <a:r>
              <a:rPr lang="en-US" sz="3200" dirty="0" smtClean="0"/>
              <a:t>range/response, “smoothness”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SPL at (furthest) listening position</a:t>
            </a:r>
          </a:p>
          <a:p>
            <a:pPr>
              <a:spcBef>
                <a:spcPct val="15000"/>
              </a:spcBef>
            </a:pPr>
            <a:r>
              <a:rPr lang="en-US" sz="3200" dirty="0"/>
              <a:t>headroom (“Crest factor</a:t>
            </a:r>
            <a:r>
              <a:rPr lang="en-US" sz="3200" dirty="0" smtClean="0"/>
              <a:t>”)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evenness </a:t>
            </a:r>
            <a:r>
              <a:rPr lang="en-US" sz="3200" dirty="0"/>
              <a:t>of </a:t>
            </a:r>
            <a:r>
              <a:rPr lang="en-US" sz="3200" dirty="0" smtClean="0"/>
              <a:t>coverage (spectral and spatial stability)</a:t>
            </a:r>
            <a:endParaRPr lang="en-US" sz="3200" dirty="0"/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/>
              <a:t>intelligibility (articulation loss of consonants)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/>
              <a:t>ratio of direct sound field to reverberant sound field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/>
              <a:t>gain before </a:t>
            </a:r>
            <a:r>
              <a:rPr lang="en-US" sz="3200" dirty="0" smtClean="0"/>
              <a:t>feedback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noise (SNR) and distortion (IM and THD) </a:t>
            </a:r>
            <a:endParaRPr lang="en-US" sz="3200" dirty="0"/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transient response and damping factor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group delay (frequency-dependent arrival times)</a:t>
            </a:r>
            <a:endParaRPr lang="en-US" sz="3200" dirty="0"/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/>
              <a:t>locality of </a:t>
            </a:r>
            <a:r>
              <a:rPr lang="en-US" sz="3200" dirty="0" smtClean="0"/>
              <a:t>reference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58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3035" y="478025"/>
            <a:ext cx="10775577" cy="741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Good Sound: Overall Goals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5393" y="1219387"/>
            <a:ext cx="10627378" cy="4610100"/>
          </a:xfrm>
        </p:spPr>
        <p:txBody>
          <a:bodyPr>
            <a:noAutofit/>
          </a:bodyPr>
          <a:lstStyle/>
          <a:p>
            <a:pPr>
              <a:spcBef>
                <a:spcPct val="15000"/>
              </a:spcBef>
            </a:pPr>
            <a:r>
              <a:rPr lang="en-US" sz="3200" dirty="0" smtClean="0"/>
              <a:t>minimum </a:t>
            </a:r>
            <a:r>
              <a:rPr lang="en-US" sz="3200" dirty="0"/>
              <a:t>spectral variance over space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minimum </a:t>
            </a:r>
            <a:r>
              <a:rPr lang="en-US" sz="3200" dirty="0"/>
              <a:t>level variance over space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minimum </a:t>
            </a:r>
            <a:r>
              <a:rPr lang="en-US" sz="3200" dirty="0"/>
              <a:t>ripple variance over space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maximum </a:t>
            </a:r>
            <a:r>
              <a:rPr lang="en-US" sz="3200" dirty="0"/>
              <a:t>power addition over space</a:t>
            </a:r>
          </a:p>
        </p:txBody>
      </p:sp>
    </p:spTree>
    <p:extLst>
      <p:ext uri="{BB962C8B-B14F-4D97-AF65-F5344CB8AC3E}">
        <p14:creationId xmlns:p14="http://schemas.microsoft.com/office/powerpoint/2010/main" val="224926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3035" y="478025"/>
            <a:ext cx="10775577" cy="741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System Component Selection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6429" y="1219387"/>
            <a:ext cx="10627378" cy="4610100"/>
          </a:xfrm>
        </p:spPr>
        <p:txBody>
          <a:bodyPr>
            <a:noAutofit/>
          </a:bodyPr>
          <a:lstStyle/>
          <a:p>
            <a:pPr>
              <a:spcBef>
                <a:spcPct val="15000"/>
              </a:spcBef>
            </a:pPr>
            <a:r>
              <a:rPr lang="en-US" sz="3200" dirty="0" smtClean="0"/>
              <a:t>Loudspeakers</a:t>
            </a:r>
            <a:endParaRPr lang="en-US" sz="3200" dirty="0"/>
          </a:p>
          <a:p>
            <a:pPr>
              <a:spcBef>
                <a:spcPct val="15000"/>
              </a:spcBef>
            </a:pPr>
            <a:r>
              <a:rPr lang="en-US" sz="3200" dirty="0" smtClean="0"/>
              <a:t>Power amplifiers</a:t>
            </a:r>
            <a:endParaRPr lang="en-US" sz="3200" dirty="0"/>
          </a:p>
          <a:p>
            <a:pPr>
              <a:spcBef>
                <a:spcPct val="15000"/>
              </a:spcBef>
            </a:pPr>
            <a:r>
              <a:rPr lang="en-US" sz="3200" dirty="0" smtClean="0"/>
              <a:t>Signal processors</a:t>
            </a:r>
            <a:endParaRPr lang="en-US" sz="3200" dirty="0"/>
          </a:p>
          <a:p>
            <a:pPr>
              <a:spcBef>
                <a:spcPct val="15000"/>
              </a:spcBef>
            </a:pPr>
            <a:r>
              <a:rPr lang="en-US" sz="3200" dirty="0" smtClean="0"/>
              <a:t>Mixing consoles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Microphones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Hearing assistive devices</a:t>
            </a:r>
          </a:p>
          <a:p>
            <a:pPr>
              <a:spcBef>
                <a:spcPct val="15000"/>
              </a:spcBef>
            </a:pPr>
            <a:r>
              <a:rPr lang="en-US" sz="3200" dirty="0" smtClean="0"/>
              <a:t>Racks, c</a:t>
            </a:r>
            <a:r>
              <a:rPr lang="en-US" sz="3200" dirty="0" smtClean="0"/>
              <a:t>abling, and wiring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633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819336" y="406307"/>
            <a:ext cx="8229600" cy="741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Outline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4142" y="1210983"/>
            <a:ext cx="9206658" cy="46101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Good Sound: Context and Complications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Acoustic Environment Indoors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Intelligibility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Designing for Acoustic Gain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3200" dirty="0" smtClean="0"/>
              <a:t>Good Sound: Quality Factors</a:t>
            </a:r>
            <a:r>
              <a:rPr lang="en-US" sz="3200" dirty="0"/>
              <a:t> </a:t>
            </a:r>
            <a:r>
              <a:rPr lang="en-US" sz="3200" dirty="0" smtClean="0"/>
              <a:t>and Overall Goals</a:t>
            </a:r>
          </a:p>
        </p:txBody>
      </p:sp>
    </p:spTree>
    <p:extLst>
      <p:ext uri="{BB962C8B-B14F-4D97-AF65-F5344CB8AC3E}">
        <p14:creationId xmlns:p14="http://schemas.microsoft.com/office/powerpoint/2010/main" val="371113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3035" y="478025"/>
            <a:ext cx="10775577" cy="741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Good Sound: Context and Complications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3035" y="1147669"/>
            <a:ext cx="10941143" cy="476054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olidFill>
                  <a:srgbClr val="FF0000"/>
                </a:solidFill>
              </a:rPr>
              <a:t>EASE Focus </a:t>
            </a:r>
            <a:r>
              <a:rPr lang="en-US" dirty="0" smtClean="0">
                <a:solidFill>
                  <a:srgbClr val="FF0000"/>
                </a:solidFill>
              </a:rPr>
              <a:t>3 Project</a:t>
            </a:r>
            <a:r>
              <a:rPr lang="en-US" dirty="0" smtClean="0">
                <a:solidFill>
                  <a:srgbClr val="FF0000"/>
                </a:solidFill>
              </a:rPr>
              <a:t>: multi-purpose venue, fixed installation</a:t>
            </a:r>
          </a:p>
          <a:p>
            <a:pPr lvl="1">
              <a:spcBef>
                <a:spcPct val="15000"/>
              </a:spcBef>
            </a:pPr>
            <a:r>
              <a:rPr lang="en-US" sz="2800" dirty="0" smtClean="0"/>
              <a:t>Context: </a:t>
            </a:r>
          </a:p>
          <a:p>
            <a:pPr lvl="2">
              <a:spcBef>
                <a:spcPct val="15000"/>
              </a:spcBef>
            </a:pPr>
            <a:r>
              <a:rPr lang="en-US" sz="2800" dirty="0" smtClean="0"/>
              <a:t>large coverage area plus balcony</a:t>
            </a:r>
          </a:p>
          <a:p>
            <a:pPr lvl="2">
              <a:spcBef>
                <a:spcPct val="15000"/>
              </a:spcBef>
            </a:pPr>
            <a:r>
              <a:rPr lang="en-US" sz="2800" dirty="0" smtClean="0"/>
              <a:t>multiple arrays and delay zones</a:t>
            </a:r>
          </a:p>
          <a:p>
            <a:pPr lvl="2">
              <a:spcBef>
                <a:spcPct val="15000"/>
              </a:spcBef>
            </a:pPr>
            <a:r>
              <a:rPr lang="en-US" sz="2800" dirty="0" smtClean="0"/>
              <a:t>high power/SPL</a:t>
            </a:r>
          </a:p>
          <a:p>
            <a:pPr lvl="1">
              <a:spcBef>
                <a:spcPct val="15000"/>
              </a:spcBef>
            </a:pPr>
            <a:r>
              <a:rPr lang="en-US" sz="2800" dirty="0" smtClean="0"/>
              <a:t>Complications:</a:t>
            </a:r>
          </a:p>
          <a:p>
            <a:pPr lvl="2">
              <a:spcBef>
                <a:spcPct val="15000"/>
              </a:spcBef>
            </a:pPr>
            <a:r>
              <a:rPr lang="en-US" sz="2800" dirty="0" smtClean="0"/>
              <a:t>room geometry and surface treatments may </a:t>
            </a:r>
            <a:r>
              <a:rPr lang="en-US" sz="2800" dirty="0" smtClean="0">
                <a:sym typeface="Symbol" panose="05050102010706020507" pitchFamily="18" charset="2"/>
              </a:rPr>
              <a:t>exacerbate unwanted reflections and excessive reverb  intelligibility issues</a:t>
            </a:r>
            <a:endParaRPr lang="en-US" sz="2800" dirty="0" smtClean="0"/>
          </a:p>
          <a:p>
            <a:pPr lvl="2">
              <a:spcBef>
                <a:spcPct val="15000"/>
              </a:spcBef>
            </a:pPr>
            <a:r>
              <a:rPr lang="en-US" sz="2800" dirty="0" smtClean="0"/>
              <a:t>temperature gradient more stable (than outdoors), but may shift seasonally (summer vs. winter)</a:t>
            </a:r>
            <a:r>
              <a:rPr lang="en-US" sz="2800" dirty="0">
                <a:sym typeface="Symbol" panose="05050102010706020507" pitchFamily="18" charset="2"/>
              </a:rPr>
              <a:t>  </a:t>
            </a:r>
            <a:r>
              <a:rPr lang="en-US" sz="2800" dirty="0" smtClean="0">
                <a:sym typeface="Symbol" panose="05050102010706020507" pitchFamily="18" charset="2"/>
              </a:rPr>
              <a:t>delay compensation </a:t>
            </a:r>
          </a:p>
          <a:p>
            <a:pPr lvl="2">
              <a:spcBef>
                <a:spcPct val="15000"/>
              </a:spcBef>
            </a:pPr>
            <a:r>
              <a:rPr lang="en-US" sz="2800" dirty="0" smtClean="0">
                <a:sym typeface="Symbol" panose="05050102010706020507" pitchFamily="18" charset="2"/>
              </a:rPr>
              <a:t>overlap </a:t>
            </a:r>
            <a:r>
              <a:rPr lang="en-US" sz="2800" dirty="0">
                <a:sym typeface="Symbol" panose="05050102010706020507" pitchFamily="18" charset="2"/>
              </a:rPr>
              <a:t>areas in array coverage </a:t>
            </a:r>
            <a:r>
              <a:rPr lang="en-US" sz="2800" dirty="0" smtClean="0">
                <a:sym typeface="Symbol" panose="05050102010706020507" pitchFamily="18" charset="2"/>
              </a:rPr>
              <a:t>causes comb filtering effects </a:t>
            </a:r>
            <a:r>
              <a:rPr lang="en-US" sz="2800" dirty="0">
                <a:sym typeface="Symbol" panose="05050102010706020507" pitchFamily="18" charset="2"/>
              </a:rPr>
              <a:t> necessitating tight </a:t>
            </a:r>
            <a:r>
              <a:rPr lang="en-US" sz="2800" dirty="0" smtClean="0">
                <a:sym typeface="Symbol" panose="05050102010706020507" pitchFamily="18" charset="2"/>
              </a:rPr>
              <a:t>array directivity control and careful aiming</a:t>
            </a:r>
            <a:endParaRPr lang="en-US" sz="2800" dirty="0">
              <a:sym typeface="Symbol" panose="05050102010706020507" pitchFamily="18" charset="2"/>
            </a:endParaRPr>
          </a:p>
          <a:p>
            <a:pPr lvl="2">
              <a:spcBef>
                <a:spcPct val="15000"/>
              </a:spcBef>
            </a:pPr>
            <a:r>
              <a:rPr lang="en-US" sz="2800" dirty="0" smtClean="0">
                <a:sym typeface="Symbol" panose="05050102010706020507" pitchFamily="18" charset="2"/>
              </a:rPr>
              <a:t>variable audience fill effects, seat characteristics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33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190" y="353921"/>
            <a:ext cx="8229600" cy="741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Acoustic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Environment Indoors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7190" y="1175406"/>
            <a:ext cx="9476534" cy="51260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The sound arriving at a listener’s ears has (at least) three distinct divisions: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>
                <a:sym typeface="Symbol" pitchFamily="18" charset="2"/>
              </a:rPr>
              <a:t>direct sound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>
                <a:sym typeface="Symbol" pitchFamily="18" charset="2"/>
              </a:rPr>
              <a:t>early reflections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>
                <a:sym typeface="Symbol" pitchFamily="18" charset="2"/>
              </a:rPr>
              <a:t>reverberant sound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The direct sound undergoes no reflections and follows inverse-square-law level change (-6 dB per doubling of distance)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The reverberant sound tends to remain at a constant level if the sound source continues to put energy into the room at a regular rate</a:t>
            </a:r>
          </a:p>
        </p:txBody>
      </p:sp>
    </p:spTree>
    <p:extLst>
      <p:ext uri="{BB962C8B-B14F-4D97-AF65-F5344CB8AC3E}">
        <p14:creationId xmlns:p14="http://schemas.microsoft.com/office/powerpoint/2010/main" val="166995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2635" y="890405"/>
            <a:ext cx="9144000" cy="548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5"/>
          <p:cNvSpPr txBox="1">
            <a:spLocks noChangeArrowheads="1"/>
          </p:cNvSpPr>
          <p:nvPr/>
        </p:nvSpPr>
        <p:spPr bwMode="auto">
          <a:xfrm>
            <a:off x="2438401" y="3787592"/>
            <a:ext cx="357187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72BFC5"/>
                </a:solidFill>
              </a:rPr>
              <a:t>Sound paths in a concert hall</a:t>
            </a:r>
          </a:p>
        </p:txBody>
      </p:sp>
      <p:sp>
        <p:nvSpPr>
          <p:cNvPr id="41988" name="Text Box 6"/>
          <p:cNvSpPr txBox="1">
            <a:spLocks noChangeArrowheads="1"/>
          </p:cNvSpPr>
          <p:nvPr/>
        </p:nvSpPr>
        <p:spPr bwMode="auto">
          <a:xfrm>
            <a:off x="1982789" y="5900554"/>
            <a:ext cx="4283075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72BFC5"/>
                </a:solidFill>
              </a:rPr>
              <a:t>Time relationship of direct and reflected sounds</a:t>
            </a:r>
          </a:p>
        </p:txBody>
      </p:sp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6307139" y="5987585"/>
            <a:ext cx="4819650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72BFC5"/>
                </a:solidFill>
              </a:rPr>
              <a:t>Comparison of direct, early, and reverberant sound fields in an auditorium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47190" y="353921"/>
            <a:ext cx="8229600" cy="7413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Acoustic Environment Indoors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44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1136" y="1140106"/>
            <a:ext cx="9700652" cy="51260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Consider enclosed space with internal volume </a:t>
            </a:r>
            <a:r>
              <a:rPr lang="en-US" dirty="0" smtClean="0">
                <a:solidFill>
                  <a:schemeClr val="hlink"/>
                </a:solidFill>
              </a:rPr>
              <a:t>V</a:t>
            </a:r>
            <a:r>
              <a:rPr lang="en-US" dirty="0" smtClean="0"/>
              <a:t> and total boundary surface </a:t>
            </a:r>
            <a:r>
              <a:rPr lang="en-US" dirty="0" smtClean="0">
                <a:solidFill>
                  <a:schemeClr val="hlink"/>
                </a:solidFill>
              </a:rPr>
              <a:t>S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Each surface </a:t>
            </a:r>
            <a:r>
              <a:rPr lang="en-US" dirty="0" err="1" smtClean="0">
                <a:solidFill>
                  <a:schemeClr val="hlink"/>
                </a:solidFill>
              </a:rPr>
              <a:t>s</a:t>
            </a:r>
            <a:r>
              <a:rPr lang="en-US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/>
              <a:t> has an absorption coefficient </a:t>
            </a:r>
            <a:r>
              <a:rPr lang="en-US" dirty="0" err="1" smtClean="0">
                <a:solidFill>
                  <a:schemeClr val="hlink"/>
                </a:solidFill>
              </a:rPr>
              <a:t>a</a:t>
            </a:r>
            <a:r>
              <a:rPr lang="en-US" baseline="-25000" dirty="0" err="1" smtClean="0">
                <a:solidFill>
                  <a:schemeClr val="hlink"/>
                </a:solidFill>
              </a:rPr>
              <a:t>i</a:t>
            </a:r>
            <a:endParaRPr lang="en-US" baseline="-25000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The average absorption coefficient is  </a:t>
            </a:r>
            <a:r>
              <a:rPr lang="en-US" dirty="0" err="1" smtClean="0">
                <a:solidFill>
                  <a:schemeClr val="hlink"/>
                </a:solidFill>
              </a:rPr>
              <a:t>a</a:t>
            </a:r>
            <a:r>
              <a:rPr lang="en-US" baseline="-25000" dirty="0" err="1" smtClean="0">
                <a:solidFill>
                  <a:schemeClr val="hlink"/>
                </a:solidFill>
              </a:rPr>
              <a:t>avg</a:t>
            </a:r>
            <a:r>
              <a:rPr lang="en-US" dirty="0" smtClean="0">
                <a:solidFill>
                  <a:schemeClr val="hlink"/>
                </a:solidFill>
              </a:rPr>
              <a:t> = [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</a:t>
            </a:r>
            <a:r>
              <a:rPr lang="en-US" dirty="0" err="1" smtClean="0">
                <a:solidFill>
                  <a:schemeClr val="hlink"/>
                </a:solidFill>
                <a:sym typeface="Symbol" pitchFamily="18" charset="2"/>
              </a:rPr>
              <a:t>s</a:t>
            </a:r>
            <a:r>
              <a:rPr lang="en-US" baseline="-25000" dirty="0" err="1" smtClean="0">
                <a:solidFill>
                  <a:schemeClr val="hlink"/>
                </a:solidFill>
                <a:sym typeface="Symbol" pitchFamily="18" charset="2"/>
              </a:rPr>
              <a:t>i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sym typeface="Symbol" pitchFamily="18" charset="2"/>
              </a:rPr>
              <a:t>a</a:t>
            </a:r>
            <a:r>
              <a:rPr lang="en-US" baseline="-25000" dirty="0" err="1" smtClean="0">
                <a:solidFill>
                  <a:schemeClr val="hlink"/>
                </a:solidFill>
                <a:sym typeface="Symbol" pitchFamily="18" charset="2"/>
              </a:rPr>
              <a:t>i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] / S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The room constant 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R = (</a:t>
            </a:r>
            <a:r>
              <a:rPr lang="en-US" dirty="0" err="1" smtClean="0">
                <a:solidFill>
                  <a:schemeClr val="hlink"/>
                </a:solidFill>
                <a:sym typeface="Symbol" pitchFamily="18" charset="2"/>
              </a:rPr>
              <a:t>Sa</a:t>
            </a:r>
            <a:r>
              <a:rPr lang="en-US" baseline="-25000" dirty="0" err="1" smtClean="0">
                <a:solidFill>
                  <a:schemeClr val="hlink"/>
                </a:solidFill>
                <a:sym typeface="Symbol" pitchFamily="18" charset="2"/>
              </a:rPr>
              <a:t>avg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)/(1-a</a:t>
            </a:r>
            <a:r>
              <a:rPr lang="en-US" baseline="-25000" dirty="0" smtClean="0">
                <a:solidFill>
                  <a:schemeClr val="hlink"/>
                </a:solidFill>
                <a:sym typeface="Symbol" pitchFamily="18" charset="2"/>
              </a:rPr>
              <a:t>avg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The room will possess a reverberation time 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RT</a:t>
            </a:r>
            <a:r>
              <a:rPr lang="en-US" baseline="-25000" dirty="0" smtClean="0">
                <a:solidFill>
                  <a:schemeClr val="hlink"/>
                </a:solidFill>
                <a:sym typeface="Symbol" pitchFamily="18" charset="2"/>
              </a:rPr>
              <a:t>60</a:t>
            </a:r>
            <a:r>
              <a:rPr lang="en-US" dirty="0" smtClean="0">
                <a:sym typeface="Symbol" pitchFamily="18" charset="2"/>
              </a:rPr>
              <a:t> (time in seconds for steady-state sound to attenuate 60 dB)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1839" y="4184476"/>
            <a:ext cx="3983784" cy="255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222205" y="4643716"/>
            <a:ext cx="3555113" cy="1479177"/>
          </a:xfrm>
          <a:prstGeom prst="rect">
            <a:avLst/>
          </a:prstGeom>
          <a:solidFill>
            <a:srgbClr val="FFFF00">
              <a:alpha val="27843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777318" y="5154948"/>
            <a:ext cx="3409856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72BFC5"/>
                </a:solidFill>
              </a:rPr>
              <a:t>Determination of RT</a:t>
            </a:r>
            <a:r>
              <a:rPr lang="en-US" sz="2400" b="1" baseline="-25000" dirty="0">
                <a:solidFill>
                  <a:srgbClr val="72BFC5"/>
                </a:solidFill>
              </a:rPr>
              <a:t>60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884961" y="398743"/>
            <a:ext cx="8229600" cy="74136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Acoustic Environment Indoors</a:t>
            </a:r>
          </a:p>
        </p:txBody>
      </p:sp>
    </p:spTree>
    <p:extLst>
      <p:ext uri="{BB962C8B-B14F-4D97-AF65-F5344CB8AC3E}">
        <p14:creationId xmlns:p14="http://schemas.microsoft.com/office/powerpoint/2010/main" val="124665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2522" y="328869"/>
            <a:ext cx="8229600" cy="74136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Acoustic Environment Indoors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2902" y="1070232"/>
            <a:ext cx="7100886" cy="51260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This gives rise to several basic sound fields: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>
                <a:sym typeface="Symbol" pitchFamily="18" charset="2"/>
              </a:rPr>
              <a:t>near field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>
                <a:sym typeface="Symbol" pitchFamily="18" charset="2"/>
              </a:rPr>
              <a:t>free field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>
                <a:sym typeface="Symbol" pitchFamily="18" charset="2"/>
              </a:rPr>
              <a:t>reverberant field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The 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near field</a:t>
            </a:r>
            <a:r>
              <a:rPr lang="en-US" dirty="0" smtClean="0">
                <a:sym typeface="Symbol" pitchFamily="18" charset="2"/>
              </a:rPr>
              <a:t> is typically defined to be within a distance of twice the largest dimension of the sound source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In the 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(far) free field</a:t>
            </a:r>
            <a:r>
              <a:rPr lang="en-US" dirty="0" smtClean="0">
                <a:sym typeface="Symbol" pitchFamily="18" charset="2"/>
              </a:rPr>
              <a:t>, inverse-square-law level change prevails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ym typeface="Symbol" pitchFamily="18" charset="2"/>
              </a:rPr>
              <a:t>In the 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reverberant</a:t>
            </a:r>
            <a:r>
              <a:rPr lang="en-US" dirty="0" smtClean="0">
                <a:sym typeface="Symbol" pitchFamily="18" charset="2"/>
              </a:rPr>
              <a:t> (diffuse) field, sound energy density is 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nearly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 smtClean="0">
                <a:solidFill>
                  <a:schemeClr val="hlink"/>
                </a:solidFill>
                <a:sym typeface="Symbol" pitchFamily="18" charset="2"/>
              </a:rPr>
              <a:t>uniform</a:t>
            </a:r>
          </a:p>
        </p:txBody>
      </p:sp>
      <p:sp>
        <p:nvSpPr>
          <p:cNvPr id="43012" name="AutoShape 4"/>
          <p:cNvSpPr>
            <a:spLocks/>
          </p:cNvSpPr>
          <p:nvPr/>
        </p:nvSpPr>
        <p:spPr bwMode="auto">
          <a:xfrm>
            <a:off x="3928131" y="1983769"/>
            <a:ext cx="523875" cy="811213"/>
          </a:xfrm>
          <a:prstGeom prst="rightBrace">
            <a:avLst>
              <a:gd name="adj1" fmla="val 12904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542586" y="2160775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far field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2" cstate="print"/>
          <a:srcRect l="3880"/>
          <a:stretch/>
        </p:blipFill>
        <p:spPr bwMode="auto">
          <a:xfrm>
            <a:off x="7485529" y="2456329"/>
            <a:ext cx="4636865" cy="290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9812152" y="2272972"/>
            <a:ext cx="0" cy="3667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212600" y="1977418"/>
            <a:ext cx="3182722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72BFC5"/>
                </a:solidFill>
              </a:rPr>
              <a:t>Critical </a:t>
            </a:r>
            <a:r>
              <a:rPr lang="en-US" b="1" dirty="0" smtClean="0">
                <a:solidFill>
                  <a:srgbClr val="72BFC5"/>
                </a:solidFill>
              </a:rPr>
              <a:t>distance </a:t>
            </a:r>
            <a:r>
              <a:rPr lang="en-US" b="1" dirty="0">
                <a:solidFill>
                  <a:srgbClr val="72BFC5"/>
                </a:solidFill>
              </a:rPr>
              <a:t>(Dc)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673788" y="5593348"/>
            <a:ext cx="4448606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Sound fields in an enclosed space</a:t>
            </a:r>
          </a:p>
        </p:txBody>
      </p:sp>
    </p:spTree>
    <p:extLst>
      <p:ext uri="{BB962C8B-B14F-4D97-AF65-F5344CB8AC3E}">
        <p14:creationId xmlns:p14="http://schemas.microsoft.com/office/powerpoint/2010/main" val="23539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5847" y="1184929"/>
            <a:ext cx="6698318" cy="51260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olidFill>
                  <a:srgbClr val="FF0000"/>
                </a:solidFill>
              </a:rPr>
              <a:t>Dc</a:t>
            </a:r>
            <a:r>
              <a:rPr lang="en-US" dirty="0" smtClean="0"/>
              <a:t> (the </a:t>
            </a:r>
            <a:r>
              <a:rPr lang="en-US" dirty="0" smtClean="0">
                <a:solidFill>
                  <a:srgbClr val="FF0000"/>
                </a:solidFill>
              </a:rPr>
              <a:t>“critical distance”</a:t>
            </a:r>
            <a:r>
              <a:rPr lang="en-US" dirty="0" smtClean="0"/>
              <a:t>) is the point at which the direct sound and the reverberant sound are both at the same level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olidFill>
                  <a:srgbClr val="FF0000"/>
                </a:solidFill>
              </a:rPr>
              <a:t>Dc</a:t>
            </a:r>
            <a:r>
              <a:rPr lang="en-US" dirty="0" smtClean="0"/>
              <a:t> determines the maximum acoustical separation, hence maximum acoustic gain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olidFill>
                  <a:srgbClr val="FF0000"/>
                </a:solidFill>
              </a:rPr>
              <a:t>Dc</a:t>
            </a:r>
            <a:r>
              <a:rPr lang="en-US" dirty="0" smtClean="0"/>
              <a:t> can be “controlled” by changing 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(the absorption of the room surfaces) or the </a:t>
            </a:r>
            <a:r>
              <a:rPr lang="en-US" dirty="0" smtClean="0">
                <a:solidFill>
                  <a:srgbClr val="FF0000"/>
                </a:solidFill>
              </a:rPr>
              <a:t>Q</a:t>
            </a:r>
            <a:r>
              <a:rPr lang="en-US" dirty="0" smtClean="0"/>
              <a:t> of the loudspeaker (higher </a:t>
            </a:r>
            <a:r>
              <a:rPr lang="en-US" dirty="0" smtClean="0">
                <a:solidFill>
                  <a:srgbClr val="FF0000"/>
                </a:solidFill>
              </a:rPr>
              <a:t>Q</a:t>
            </a:r>
            <a:r>
              <a:rPr lang="en-US" dirty="0" smtClean="0"/>
              <a:t>, more directive, less reverberant energy)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olidFill>
                  <a:srgbClr val="FF0000"/>
                </a:solidFill>
              </a:rPr>
              <a:t>Dc</a:t>
            </a:r>
            <a:r>
              <a:rPr lang="en-US" dirty="0" smtClean="0"/>
              <a:t> determines the required directivity of the loudspeaker in an existing room</a:t>
            </a:r>
            <a:endParaRPr lang="en-US" dirty="0" smtClean="0">
              <a:sym typeface="Symbol" pitchFamily="18" charset="2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 cstate="print"/>
          <a:srcRect l="3880"/>
          <a:stretch/>
        </p:blipFill>
        <p:spPr bwMode="auto">
          <a:xfrm>
            <a:off x="7485529" y="2456329"/>
            <a:ext cx="4636865" cy="290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9812152" y="2272972"/>
            <a:ext cx="0" cy="3667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212600" y="1977418"/>
            <a:ext cx="3182722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72BFC5"/>
                </a:solidFill>
              </a:rPr>
              <a:t>Critical </a:t>
            </a:r>
            <a:r>
              <a:rPr lang="en-US" b="1" dirty="0" smtClean="0">
                <a:solidFill>
                  <a:srgbClr val="72BFC5"/>
                </a:solidFill>
              </a:rPr>
              <a:t>distance </a:t>
            </a:r>
            <a:r>
              <a:rPr lang="en-US" b="1" dirty="0">
                <a:solidFill>
                  <a:srgbClr val="72BFC5"/>
                </a:solidFill>
              </a:rPr>
              <a:t>(Dc)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673788" y="5593348"/>
            <a:ext cx="4448606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Sound fields in an enclosed space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62522" y="328869"/>
            <a:ext cx="8229600" cy="74136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Acoustic Environment Indoors</a:t>
            </a:r>
          </a:p>
        </p:txBody>
      </p:sp>
    </p:spTree>
    <p:extLst>
      <p:ext uri="{BB962C8B-B14F-4D97-AF65-F5344CB8AC3E}">
        <p14:creationId xmlns:p14="http://schemas.microsoft.com/office/powerpoint/2010/main" val="147510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191" y="389219"/>
            <a:ext cx="8229600" cy="74136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Intelligibility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5255" y="1130582"/>
            <a:ext cx="9117944" cy="51260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Several methods have been devised for assessing the speech intelligibility of sound reinforcement systems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>
                <a:solidFill>
                  <a:srgbClr val="FF0000"/>
                </a:solidFill>
              </a:rPr>
              <a:t>Articulation loss of consonants</a:t>
            </a:r>
            <a:r>
              <a:rPr lang="en-US" dirty="0" smtClean="0"/>
              <a:t> (%ALCONS) is one method of determining the articulation score of an enclosed space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If ALCONS </a:t>
            </a:r>
            <a:r>
              <a:rPr lang="en-US" dirty="0" smtClean="0">
                <a:solidFill>
                  <a:schemeClr val="hlink"/>
                </a:solidFill>
              </a:rPr>
              <a:t>&lt; 10%,</a:t>
            </a:r>
            <a:r>
              <a:rPr lang="en-US" dirty="0" smtClean="0"/>
              <a:t> intelligibility is very </a:t>
            </a:r>
            <a:r>
              <a:rPr lang="en-US" dirty="0" smtClean="0">
                <a:solidFill>
                  <a:schemeClr val="hlink"/>
                </a:solidFill>
              </a:rPr>
              <a:t>good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Between 10-15%, intelligibility is sufficient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ALCONS of </a:t>
            </a:r>
            <a:r>
              <a:rPr lang="en-US" dirty="0" smtClean="0">
                <a:solidFill>
                  <a:srgbClr val="FF0000"/>
                </a:solidFill>
              </a:rPr>
              <a:t>15%</a:t>
            </a:r>
            <a:r>
              <a:rPr lang="en-US" dirty="0" smtClean="0"/>
              <a:t> is considered a </a:t>
            </a:r>
            <a:r>
              <a:rPr lang="en-US" dirty="0" smtClean="0">
                <a:solidFill>
                  <a:srgbClr val="FF0000"/>
                </a:solidFill>
              </a:rPr>
              <a:t>practical working limit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trike="sngStrike" dirty="0" smtClean="0">
                <a:solidFill>
                  <a:srgbClr val="FF0000"/>
                </a:solidFill>
              </a:rPr>
              <a:t>Can use EASE to calculate an “ALCONS map” of your venue </a:t>
            </a:r>
            <a:r>
              <a:rPr lang="en-US" dirty="0" smtClean="0">
                <a:solidFill>
                  <a:srgbClr val="FF0000"/>
                </a:solidFill>
              </a:rPr>
              <a:t>(not available in EASE Focus 3)</a:t>
            </a:r>
          </a:p>
        </p:txBody>
      </p:sp>
    </p:spTree>
    <p:extLst>
      <p:ext uri="{BB962C8B-B14F-4D97-AF65-F5344CB8AC3E}">
        <p14:creationId xmlns:p14="http://schemas.microsoft.com/office/powerpoint/2010/main" val="403306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934</Words>
  <Application>Microsoft Office PowerPoint</Application>
  <PresentationFormat>Widescreen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Office Theme</vt:lpstr>
      <vt:lpstr>System Components for the EASE Focus 3 Design Project  Introduction</vt:lpstr>
      <vt:lpstr>Outline</vt:lpstr>
      <vt:lpstr>Good Sound: Context and Complications</vt:lpstr>
      <vt:lpstr>Acoustic Environment Indoors</vt:lpstr>
      <vt:lpstr>PowerPoint Presentation</vt:lpstr>
      <vt:lpstr>Acoustic Environment Indoors</vt:lpstr>
      <vt:lpstr>Acoustic Environment Indoors</vt:lpstr>
      <vt:lpstr>Acoustic Environment Indoors</vt:lpstr>
      <vt:lpstr>Intelligibility</vt:lpstr>
      <vt:lpstr>ALCONS – Definition #1</vt:lpstr>
      <vt:lpstr>ALCONS – Definition #2</vt:lpstr>
      <vt:lpstr>Causes of Reduced Intelligibility</vt:lpstr>
      <vt:lpstr>Designing for Acoustic Gain</vt:lpstr>
      <vt:lpstr>Good Sound: Quality Factors</vt:lpstr>
      <vt:lpstr>Good Sound: Overall Goals</vt:lpstr>
      <vt:lpstr>System Component Selection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Components</dc:title>
  <dc:creator>Meyer, David G</dc:creator>
  <cp:lastModifiedBy>Meyer, David G</cp:lastModifiedBy>
  <cp:revision>30</cp:revision>
  <dcterms:created xsi:type="dcterms:W3CDTF">2019-04-18T12:50:33Z</dcterms:created>
  <dcterms:modified xsi:type="dcterms:W3CDTF">2020-04-14T17:09:13Z</dcterms:modified>
</cp:coreProperties>
</file>