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8"/>
  </p:notesMasterIdLst>
  <p:handoutMasterIdLst>
    <p:handoutMasterId r:id="rId12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391" r:id="rId36"/>
    <p:sldId id="392" r:id="rId37"/>
    <p:sldId id="393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4" r:id="rId55"/>
    <p:sldId id="315" r:id="rId56"/>
    <p:sldId id="316" r:id="rId57"/>
    <p:sldId id="317" r:id="rId58"/>
    <p:sldId id="319" r:id="rId59"/>
    <p:sldId id="321" r:id="rId60"/>
    <p:sldId id="322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5" r:id="rId102"/>
    <p:sldId id="366" r:id="rId103"/>
    <p:sldId id="367" r:id="rId104"/>
    <p:sldId id="368" r:id="rId105"/>
    <p:sldId id="369" r:id="rId106"/>
    <p:sldId id="370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7" r:id="rId124"/>
    <p:sldId id="388" r:id="rId125"/>
    <p:sldId id="389" r:id="rId126"/>
    <p:sldId id="390" r:id="rId12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CC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8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26" y="21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60" d="100"/>
        <a:sy n="160" d="100"/>
      </p:scale>
      <p:origin x="0" y="-54402"/>
    </p:cViewPr>
  </p:sorterViewPr>
  <p:notesViewPr>
    <p:cSldViewPr snapToGrid="0">
      <p:cViewPr varScale="1">
        <p:scale>
          <a:sx n="84" d="100"/>
          <a:sy n="84" d="100"/>
        </p:scale>
        <p:origin x="325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54680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Summation of Audio Signals &amp; Acoustic Waves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 smtClean="0"/>
              <a:t>ECE 40020 – Spring 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 smtClean="0"/>
              <a:t>Reference: Chapter 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76E8C3-F093-4796-BBDF-EAF3CD6B04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4234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BFB0E7E-4526-4733-ACD9-BB484BFBBB2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0CFB3D2-6EE5-4049-94B0-51F75DA4E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49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582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2058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966"/>
            <a:fld id="{FD9B46B4-D0BD-4060-92E3-A9836E93F01E}" type="slidenum">
              <a:rPr lang="en-US" smtClean="0"/>
              <a:pPr defTabSz="973966"/>
              <a:t>11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72475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75131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06604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068660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349286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939075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059774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535939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5414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557616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57713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776" y="4635580"/>
            <a:ext cx="5982208" cy="439388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920660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44041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30176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41806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86689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6087150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2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32232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710712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 2.46</a:t>
            </a:r>
          </a:p>
        </p:txBody>
      </p:sp>
    </p:spTree>
    <p:extLst>
      <p:ext uri="{BB962C8B-B14F-4D97-AF65-F5344CB8AC3E}">
        <p14:creationId xmlns:p14="http://schemas.microsoft.com/office/powerpoint/2010/main" val="1067984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Fig 2.46</a:t>
            </a:r>
          </a:p>
        </p:txBody>
      </p:sp>
    </p:spTree>
    <p:extLst>
      <p:ext uri="{BB962C8B-B14F-4D97-AF65-F5344CB8AC3E}">
        <p14:creationId xmlns:p14="http://schemas.microsoft.com/office/powerpoint/2010/main" val="393386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34208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776" y="4635580"/>
            <a:ext cx="5982208" cy="439388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580643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20444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0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269651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17005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483000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9515062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4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5047393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64222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6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5011616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130011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10336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7776" y="4635580"/>
            <a:ext cx="5982208" cy="439388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2136697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141999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08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11046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0231587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2724669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3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495890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3589576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193065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868925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080933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02276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51104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66065340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11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979375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39614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32685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4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1820238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271576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3879579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874307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9382091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9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080060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5806414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7641482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6614949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72773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493544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690699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2232084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280809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172000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510804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19498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33592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0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80389602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505321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500309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6926853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69114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0277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828686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2121841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87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0476824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9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885438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622499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73966"/>
            <a:fld id="{AB87E3E1-5320-4B6D-81E5-348FF34AE63F}" type="slidenum">
              <a:rPr lang="en-US" smtClean="0"/>
              <a:pPr defTabSz="973966"/>
              <a:t>126</a:t>
            </a:fld>
            <a:endParaRPr lang="en-US" smtClean="0"/>
          </a:p>
        </p:txBody>
      </p:sp>
      <p:sp>
        <p:nvSpPr>
          <p:cNvPr id="290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0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77151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800739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12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341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091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981200"/>
            <a:ext cx="10363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BD1ED8-4800-44BD-974B-EAA458483365}" type="datetimeFigureOut">
              <a:rPr lang="en-US"/>
              <a:pPr>
                <a:defRPr/>
              </a:pPr>
              <a:t>1/29/2020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0F398-B299-47CF-93FE-4624F66CC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5919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78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507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79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99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67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208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601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895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C8A4FC-6E15-4B06-9B54-6227DA5FDB74}" type="datetimeFigureOut">
              <a:rPr lang="en-US" smtClean="0"/>
              <a:t>1/29/2020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1ED8B-8F2C-450C-9B45-633C48969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322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135.png"/><Relationship Id="rId7" Type="http://schemas.openxmlformats.org/officeDocument/2006/relationships/image" Target="../media/image84.emf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1.png"/><Relationship Id="rId5" Type="http://schemas.openxmlformats.org/officeDocument/2006/relationships/image" Target="../media/image137.png"/><Relationship Id="rId10" Type="http://schemas.openxmlformats.org/officeDocument/2006/relationships/image" Target="../media/image91.png"/><Relationship Id="rId4" Type="http://schemas.openxmlformats.org/officeDocument/2006/relationships/image" Target="../media/image136.png"/><Relationship Id="rId9" Type="http://schemas.openxmlformats.org/officeDocument/2006/relationships/image" Target="../media/image100.png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r7jhRoZ4NgQ" TargetMode="Externa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Ici_YOVDl_0" TargetMode="Externa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3" Type="http://schemas.openxmlformats.org/officeDocument/2006/relationships/image" Target="../media/image60.png"/><Relationship Id="rId7" Type="http://schemas.openxmlformats.org/officeDocument/2006/relationships/image" Target="../media/image6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emf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84.emf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85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5" Type="http://schemas.openxmlformats.org/officeDocument/2006/relationships/image" Target="../media/image87.png"/><Relationship Id="rId10" Type="http://schemas.openxmlformats.org/officeDocument/2006/relationships/image" Target="../media/image84.emf"/><Relationship Id="rId4" Type="http://schemas.openxmlformats.org/officeDocument/2006/relationships/image" Target="../media/image86.png"/><Relationship Id="rId9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4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97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99.png"/><Relationship Id="rId10" Type="http://schemas.openxmlformats.org/officeDocument/2006/relationships/image" Target="../media/image81.png"/><Relationship Id="rId4" Type="http://schemas.openxmlformats.org/officeDocument/2006/relationships/image" Target="../media/image98.png"/><Relationship Id="rId9" Type="http://schemas.openxmlformats.org/officeDocument/2006/relationships/image" Target="../media/image10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101.png"/><Relationship Id="rId7" Type="http://schemas.openxmlformats.org/officeDocument/2006/relationships/image" Target="../media/image84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103.png"/><Relationship Id="rId10" Type="http://schemas.openxmlformats.org/officeDocument/2006/relationships/image" Target="../media/image100.png"/><Relationship Id="rId4" Type="http://schemas.openxmlformats.org/officeDocument/2006/relationships/image" Target="../media/image102.png"/><Relationship Id="rId9" Type="http://schemas.openxmlformats.org/officeDocument/2006/relationships/image" Target="../media/image8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104.emf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84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97.pn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80.png"/><Relationship Id="rId4" Type="http://schemas.openxmlformats.org/officeDocument/2006/relationships/image" Target="../media/image84.emf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openxmlformats.org/officeDocument/2006/relationships/image" Target="../media/image91.png"/><Relationship Id="rId12" Type="http://schemas.openxmlformats.org/officeDocument/2006/relationships/image" Target="../media/image8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2.png"/><Relationship Id="rId5" Type="http://schemas.openxmlformats.org/officeDocument/2006/relationships/image" Target="../media/image84.emf"/><Relationship Id="rId15" Type="http://schemas.openxmlformats.org/officeDocument/2006/relationships/image" Target="../media/image113.png"/><Relationship Id="rId10" Type="http://schemas.openxmlformats.org/officeDocument/2006/relationships/image" Target="../media/image110.png"/><Relationship Id="rId4" Type="http://schemas.openxmlformats.org/officeDocument/2006/relationships/image" Target="../media/image109.emf"/><Relationship Id="rId9" Type="http://schemas.openxmlformats.org/officeDocument/2006/relationships/image" Target="../media/image81.png"/><Relationship Id="rId14" Type="http://schemas.openxmlformats.org/officeDocument/2006/relationships/image" Target="../media/image112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14.emf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4.emf"/><Relationship Id="rId10" Type="http://schemas.openxmlformats.org/officeDocument/2006/relationships/image" Target="../media/image80.png"/><Relationship Id="rId4" Type="http://schemas.openxmlformats.org/officeDocument/2006/relationships/image" Target="../media/image110.png"/><Relationship Id="rId9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B050"/>
                </a:solidFill>
              </a:rPr>
              <a:t>Summation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0F0"/>
                </a:solidFill>
              </a:rPr>
              <a:t>of Audio Signals and Acoustic Waves</a:t>
            </a:r>
            <a:endParaRPr lang="en-US" sz="2800" dirty="0">
              <a:solidFill>
                <a:srgbClr val="00B0F0"/>
              </a:solidFill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3012142" y="4708525"/>
            <a:ext cx="7057354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u="sng" dirty="0"/>
              <a:t>Reference</a:t>
            </a:r>
            <a:r>
              <a:rPr lang="en-US" dirty="0"/>
              <a:t>: </a:t>
            </a:r>
            <a:r>
              <a:rPr lang="en-US" dirty="0" smtClean="0"/>
              <a:t>Chapter 4 (3</a:t>
            </a:r>
            <a:r>
              <a:rPr lang="en-US" baseline="30000" dirty="0" smtClean="0"/>
              <a:t>rd</a:t>
            </a:r>
            <a:r>
              <a:rPr lang="en-US" dirty="0" smtClean="0"/>
              <a:t> Ed.) </a:t>
            </a:r>
            <a:r>
              <a:rPr lang="en-US" dirty="0"/>
              <a:t>of </a:t>
            </a:r>
            <a:r>
              <a:rPr lang="en-US" i="1" dirty="0"/>
              <a:t>Sound Systems: Design and Optimization</a:t>
            </a:r>
            <a:r>
              <a:rPr lang="en-US" dirty="0"/>
              <a:t>, by Bob McCarthy (Elsevier, </a:t>
            </a:r>
            <a:r>
              <a:rPr lang="en-US" dirty="0" smtClean="0"/>
              <a:t>2017)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469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0556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7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007" y="799541"/>
            <a:ext cx="10754957" cy="523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87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8614" y="820833"/>
            <a:ext cx="11079643" cy="5391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61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6179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470" y="873498"/>
            <a:ext cx="10915106" cy="5321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01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Uncoupled Point Source</a:t>
            </a:r>
          </a:p>
        </p:txBody>
      </p:sp>
      <p:pic>
        <p:nvPicPr>
          <p:cNvPr id="16282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635" y="697006"/>
            <a:ext cx="10990729" cy="5356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44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3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6264" y="848846"/>
            <a:ext cx="10818560" cy="527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881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6486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069" y="852766"/>
            <a:ext cx="10865684" cy="529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574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65891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8848" y="765363"/>
            <a:ext cx="10809764" cy="5267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905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5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973" y="717176"/>
            <a:ext cx="10812816" cy="527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352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9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610" y="709892"/>
            <a:ext cx="11011649" cy="53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828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3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247" y="843802"/>
            <a:ext cx="10910046" cy="5318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9316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4"/>
          <p:cNvSpPr>
            <a:spLocks noChangeArrowheads="1"/>
          </p:cNvSpPr>
          <p:nvPr/>
        </p:nvSpPr>
        <p:spPr bwMode="auto">
          <a:xfrm>
            <a:off x="1905000" y="0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u="sng">
                <a:solidFill>
                  <a:schemeClr val="hlink"/>
                </a:solidFill>
                <a:latin typeface="Verdana" pitchFamily="34" charset="0"/>
              </a:rPr>
              <a:t>Acoustic Addition &amp; Subtraction: Level vs. Phase</a:t>
            </a:r>
          </a:p>
        </p:txBody>
      </p:sp>
      <p:sp>
        <p:nvSpPr>
          <p:cNvPr id="61443" name="Text Box 5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61444" name="Text Box 6"/>
          <p:cNvSpPr txBox="1">
            <a:spLocks noChangeArrowheads="1"/>
          </p:cNvSpPr>
          <p:nvPr/>
        </p:nvSpPr>
        <p:spPr bwMode="auto">
          <a:xfrm>
            <a:off x="2209800" y="57150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  <a:latin typeface="Verdana" pitchFamily="34" charset="0"/>
              </a:rPr>
              <a:t>two identical signals summed at same level</a:t>
            </a:r>
          </a:p>
        </p:txBody>
      </p:sp>
      <p:pic>
        <p:nvPicPr>
          <p:cNvPr id="61445" name="Picture 7"/>
          <p:cNvPicPr>
            <a:picLocks noChangeAspect="1" noChangeArrowheads="1"/>
          </p:cNvPicPr>
          <p:nvPr/>
        </p:nvPicPr>
        <p:blipFill>
          <a:blip r:embed="rId3" cstate="print"/>
          <a:srcRect l="874" t="6546"/>
          <a:stretch>
            <a:fillRect/>
          </a:stretch>
        </p:blipFill>
        <p:spPr bwMode="auto">
          <a:xfrm>
            <a:off x="818953" y="1086522"/>
            <a:ext cx="10262209" cy="3877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417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69987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110" y="652182"/>
            <a:ext cx="11221973" cy="547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36570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1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127" y="792256"/>
            <a:ext cx="10809766" cy="5267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11050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5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456" y="755277"/>
            <a:ext cx="10771438" cy="5251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744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61123" name="Picture 3" descr="UNC PD 0DEG 10KHZ 1ST ORD -9dB w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3826" y="123826"/>
            <a:ext cx="6734175" cy="673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60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73061" name="Text Box 5"/>
          <p:cNvSpPr txBox="1">
            <a:spLocks noChangeArrowheads="1"/>
          </p:cNvSpPr>
          <p:nvPr/>
        </p:nvSpPr>
        <p:spPr bwMode="auto">
          <a:xfrm>
            <a:off x="1676400" y="4953000"/>
            <a:ext cx="2171700" cy="14478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 1/24th octave </a:t>
            </a:r>
          </a:p>
          <a:p>
            <a:pPr algn="ctr"/>
            <a:r>
              <a:rPr lang="en-US" sz="2000"/>
              <a:t>2 x 1st order (90) </a:t>
            </a:r>
          </a:p>
          <a:p>
            <a:pPr algn="ctr"/>
            <a:r>
              <a:rPr lang="en-US" sz="2000"/>
              <a:t>@ 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73062" name="Text Box 6"/>
          <p:cNvSpPr txBox="1">
            <a:spLocks noChangeArrowheads="1"/>
          </p:cNvSpPr>
          <p:nvPr/>
        </p:nvSpPr>
        <p:spPr bwMode="auto">
          <a:xfrm>
            <a:off x="1676400" y="228600"/>
            <a:ext cx="2171700" cy="35052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Uncoupled Pt. Destination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 Angle and level effects 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-9 dB with delay </a:t>
            </a:r>
          </a:p>
          <a:p>
            <a:pPr algn="ctr"/>
            <a:r>
              <a:rPr lang="en-US" sz="2400"/>
              <a:t>0 deg</a:t>
            </a:r>
          </a:p>
        </p:txBody>
      </p:sp>
      <p:pic>
        <p:nvPicPr>
          <p:cNvPr id="261127" name="Picture 7" descr="UNC PD 0DEG 1KHZ 1ST ORD -9dB w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8900" y="88900"/>
            <a:ext cx="67691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28" name="Picture 8" descr="UNC PD 0DEG 100HZ 1ST ORD -9dB w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8900" y="88900"/>
            <a:ext cx="6769100" cy="676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29" name="AutoShape 9"/>
          <p:cNvSpPr>
            <a:spLocks noChangeArrowheads="1"/>
          </p:cNvSpPr>
          <p:nvPr/>
        </p:nvSpPr>
        <p:spPr bwMode="auto">
          <a:xfrm flipV="1">
            <a:off x="7305675" y="228600"/>
            <a:ext cx="704850" cy="65151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0" name="Line 10"/>
          <p:cNvSpPr>
            <a:spLocks noChangeShapeType="1"/>
          </p:cNvSpPr>
          <p:nvPr/>
        </p:nvSpPr>
        <p:spPr bwMode="auto">
          <a:xfrm flipV="1">
            <a:off x="4953001" y="4067175"/>
            <a:ext cx="2276475" cy="533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1" name="Line 11"/>
          <p:cNvSpPr>
            <a:spLocks noChangeShapeType="1"/>
          </p:cNvSpPr>
          <p:nvPr/>
        </p:nvSpPr>
        <p:spPr bwMode="auto">
          <a:xfrm flipH="1" flipV="1">
            <a:off x="7315201" y="4048125"/>
            <a:ext cx="2047875" cy="5715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2" name="Line 12"/>
          <p:cNvSpPr>
            <a:spLocks noChangeShapeType="1"/>
          </p:cNvSpPr>
          <p:nvPr/>
        </p:nvSpPr>
        <p:spPr bwMode="auto">
          <a:xfrm>
            <a:off x="5553076" y="847725"/>
            <a:ext cx="1743075" cy="97155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3" name="AutoShape 13"/>
          <p:cNvSpPr>
            <a:spLocks noChangeArrowheads="1"/>
          </p:cNvSpPr>
          <p:nvPr/>
        </p:nvSpPr>
        <p:spPr bwMode="auto">
          <a:xfrm flipV="1">
            <a:off x="7305675" y="228600"/>
            <a:ext cx="1581150" cy="65913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61134" name="Picture 14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096376" y="44291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35" name="Picture 15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95801" y="43910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1136" name="AutoShape 16"/>
          <p:cNvSpPr>
            <a:spLocks noChangeArrowheads="1"/>
          </p:cNvSpPr>
          <p:nvPr/>
        </p:nvSpPr>
        <p:spPr bwMode="auto">
          <a:xfrm flipV="1">
            <a:off x="7315201" y="238125"/>
            <a:ext cx="676275" cy="321945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7" name="Line 17"/>
          <p:cNvSpPr>
            <a:spLocks noChangeShapeType="1"/>
          </p:cNvSpPr>
          <p:nvPr/>
        </p:nvSpPr>
        <p:spPr bwMode="auto">
          <a:xfrm flipH="1">
            <a:off x="7286626" y="723901"/>
            <a:ext cx="1952625" cy="107632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8" name="AutoShape 18"/>
          <p:cNvSpPr>
            <a:spLocks noChangeArrowheads="1"/>
          </p:cNvSpPr>
          <p:nvPr/>
        </p:nvSpPr>
        <p:spPr bwMode="auto">
          <a:xfrm flipV="1">
            <a:off x="7315200" y="228601"/>
            <a:ext cx="1562100" cy="3248025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61139" name="Line 19"/>
          <p:cNvSpPr>
            <a:spLocks noChangeShapeType="1"/>
          </p:cNvSpPr>
          <p:nvPr/>
        </p:nvSpPr>
        <p:spPr bwMode="auto">
          <a:xfrm>
            <a:off x="7296150" y="123825"/>
            <a:ext cx="0" cy="67437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7307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2325" y="581977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3077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0800000" flipV="1">
            <a:off x="7153275" y="24479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42" name="Picture 22" descr="ICON 2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905626" y="38004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43" name="Picture 23" descr="ICON 4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86751" y="8191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44" name="Picture 24" descr="ICON 6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48601" y="11620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45" name="Picture 25" descr="ICON 5 copy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00926" y="14192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1146" name="Picture 26" descr="ICON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905626" y="15811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3083" name="Text Box 27"/>
          <p:cNvSpPr txBox="1">
            <a:spLocks noChangeArrowheads="1"/>
          </p:cNvSpPr>
          <p:nvPr/>
        </p:nvSpPr>
        <p:spPr bwMode="auto">
          <a:xfrm>
            <a:off x="8258176" y="3276600"/>
            <a:ext cx="2257425" cy="36195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-9 dB, 17.45 ms </a:t>
            </a:r>
          </a:p>
        </p:txBody>
      </p:sp>
      <p:sp>
        <p:nvSpPr>
          <p:cNvPr id="261148" name="Text Box 28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261149" name="Text Box 29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261150" name="Text Box 30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</p:spTree>
    <p:extLst>
      <p:ext uri="{BB962C8B-B14F-4D97-AF65-F5344CB8AC3E}">
        <p14:creationId xmlns:p14="http://schemas.microsoft.com/office/powerpoint/2010/main" val="2569023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1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6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1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1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6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1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1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1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6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1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61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61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61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61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61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61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61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61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26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129" grpId="0" animBg="1"/>
      <p:bldP spid="261130" grpId="0" animBg="1"/>
      <p:bldP spid="261131" grpId="0" animBg="1"/>
      <p:bldP spid="261132" grpId="0" animBg="1"/>
      <p:bldP spid="261133" grpId="0" animBg="1"/>
      <p:bldP spid="261136" grpId="0" animBg="1"/>
      <p:bldP spid="261137" grpId="0" animBg="1"/>
      <p:bldP spid="261138" grpId="0" animBg="1"/>
      <p:bldP spid="261139" grpId="0" animBg="1"/>
      <p:bldP spid="261148" grpId="0" animBg="1"/>
      <p:bldP spid="261149" grpId="0" animBg="1"/>
      <p:bldP spid="261150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61950"/>
            <a:ext cx="9144000" cy="636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887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5107" name="Rectangle 5"/>
          <p:cNvSpPr>
            <a:spLocks noChangeArrowheads="1"/>
          </p:cNvSpPr>
          <p:nvPr/>
        </p:nvSpPr>
        <p:spPr bwMode="auto">
          <a:xfrm>
            <a:off x="372035" y="25997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Speaker/Room Summation</a:t>
            </a:r>
          </a:p>
        </p:txBody>
      </p:sp>
      <p:sp>
        <p:nvSpPr>
          <p:cNvPr id="175108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5109" name="Text Box 7"/>
          <p:cNvSpPr txBox="1">
            <a:spLocks noChangeArrowheads="1"/>
          </p:cNvSpPr>
          <p:nvPr/>
        </p:nvSpPr>
        <p:spPr bwMode="auto">
          <a:xfrm>
            <a:off x="1182780" y="1264585"/>
            <a:ext cx="10175501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Room reflections are inherently copies of the original signal, and therefore correlated to the source signal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Reflections can continue for extended periods of time as they move from surface to surface around the room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Most surfaces do not reflect all frequencies at the same relative level, phase, and angle of incidence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The room/speaker crossover is “self-aligning” (in time) and matched in level at the room boundary surface</a:t>
            </a:r>
            <a:endParaRPr lang="en-US" sz="28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03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6131" name="Rectangle 5"/>
          <p:cNvSpPr>
            <a:spLocks noChangeArrowheads="1"/>
          </p:cNvSpPr>
          <p:nvPr/>
        </p:nvSpPr>
        <p:spPr bwMode="auto">
          <a:xfrm>
            <a:off x="407894" y="38548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Speaker/Room Summation</a:t>
            </a:r>
          </a:p>
        </p:txBody>
      </p:sp>
      <p:sp>
        <p:nvSpPr>
          <p:cNvPr id="176132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6133" name="Text Box 7"/>
          <p:cNvSpPr txBox="1">
            <a:spLocks noChangeArrowheads="1"/>
          </p:cNvSpPr>
          <p:nvPr/>
        </p:nvSpPr>
        <p:spPr bwMode="auto">
          <a:xfrm>
            <a:off x="1218640" y="1416145"/>
            <a:ext cx="10390654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Distance between speaker and surface analogous to </a:t>
            </a:r>
            <a:r>
              <a:rPr lang="en-US" sz="2800" u="sng" dirty="0">
                <a:latin typeface="Verdana" pitchFamily="34" charset="0"/>
              </a:rPr>
              <a:t>half</a:t>
            </a:r>
            <a:r>
              <a:rPr lang="en-US" sz="2800" dirty="0">
                <a:latin typeface="Verdana" pitchFamily="34" charset="0"/>
              </a:rPr>
              <a:t> the source displacement distance between two speaker array elements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Relative angle of speaker and surface is analogous to </a:t>
            </a:r>
            <a:r>
              <a:rPr lang="en-US" sz="2800" u="sng" dirty="0">
                <a:latin typeface="Verdana" pitchFamily="34" charset="0"/>
              </a:rPr>
              <a:t>half</a:t>
            </a:r>
            <a:r>
              <a:rPr lang="en-US" sz="2800" dirty="0">
                <a:latin typeface="Verdana" pitchFamily="34" charset="0"/>
              </a:rPr>
              <a:t> the splay angle between two speaker array elements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Coverage angle of the reflected “virtual” speaker is same as coverage angle of source speaker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Room surface is a physical spatial divider, and therefore the spatial crossover (coupling zone)</a:t>
            </a:r>
            <a:endParaRPr lang="en-US" sz="28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70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882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8179" name="Rectangle 5"/>
          <p:cNvSpPr>
            <a:spLocks noChangeArrowheads="1"/>
          </p:cNvSpPr>
          <p:nvPr/>
        </p:nvSpPr>
        <p:spPr bwMode="auto">
          <a:xfrm>
            <a:off x="425824" y="43030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Speaker/Room Summation</a:t>
            </a:r>
          </a:p>
        </p:txBody>
      </p:sp>
      <p:sp>
        <p:nvSpPr>
          <p:cNvPr id="178180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78181" name="Text Box 7"/>
          <p:cNvSpPr txBox="1">
            <a:spLocks noChangeArrowheads="1"/>
          </p:cNvSpPr>
          <p:nvPr/>
        </p:nvSpPr>
        <p:spPr bwMode="auto">
          <a:xfrm>
            <a:off x="1254498" y="1573306"/>
            <a:ext cx="9341783" cy="3877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Absorption in wall surface analogous to level reduction of the secondary speaker – analogous to asymmetrical crossover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Power addition capability that comes from H or V overlap in the surface spatial crossover analogous to coupling zone addition in speaker/speaker interactions</a:t>
            </a:r>
          </a:p>
          <a:p>
            <a:pPr marL="406400" indent="-406400">
              <a:spcBef>
                <a:spcPct val="50000"/>
              </a:spcBef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669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7920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176" y="760320"/>
            <a:ext cx="10793506" cy="525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310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Key-004"/>
          <p:cNvPicPr>
            <a:picLocks noChangeAspect="1" noChangeArrowheads="1"/>
          </p:cNvPicPr>
          <p:nvPr/>
        </p:nvPicPr>
        <p:blipFill>
          <a:blip r:embed="rId2" cstate="print"/>
          <a:srcRect l="13750" r="10001"/>
          <a:stretch>
            <a:fillRect/>
          </a:stretch>
        </p:blipFill>
        <p:spPr bwMode="auto">
          <a:xfrm>
            <a:off x="3410173" y="615332"/>
            <a:ext cx="5583219" cy="549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Rectangle 5"/>
          <p:cNvSpPr>
            <a:spLocks noChangeArrowheads="1"/>
          </p:cNvSpPr>
          <p:nvPr/>
        </p:nvSpPr>
        <p:spPr bwMode="auto">
          <a:xfrm>
            <a:off x="1905000" y="0"/>
            <a:ext cx="8534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u="sng">
                <a:solidFill>
                  <a:schemeClr val="hlink"/>
                </a:solidFill>
                <a:latin typeface="Verdana" pitchFamily="34" charset="0"/>
              </a:rPr>
              <a:t>Acoustic Addition &amp; Subtraction: The Phase Wheel</a:t>
            </a:r>
          </a:p>
        </p:txBody>
      </p:sp>
      <p:sp>
        <p:nvSpPr>
          <p:cNvPr id="62468" name="Text Box 6"/>
          <p:cNvSpPr txBox="1">
            <a:spLocks noChangeArrowheads="1"/>
          </p:cNvSpPr>
          <p:nvPr/>
        </p:nvSpPr>
        <p:spPr bwMode="auto">
          <a:xfrm>
            <a:off x="2751138" y="6226175"/>
            <a:ext cx="6959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>
                <a:solidFill>
                  <a:schemeClr val="hlink"/>
                </a:solidFill>
                <a:latin typeface="Verdana" pitchFamily="34" charset="0"/>
              </a:rPr>
              <a:t>two identical signals summed at same level</a:t>
            </a:r>
          </a:p>
        </p:txBody>
      </p:sp>
    </p:spTree>
    <p:extLst>
      <p:ext uri="{BB962C8B-B14F-4D97-AF65-F5344CB8AC3E}">
        <p14:creationId xmlns:p14="http://schemas.microsoft.com/office/powerpoint/2010/main" val="400034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022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9130" y="744070"/>
            <a:ext cx="10720870" cy="522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1567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125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8670" y="736227"/>
            <a:ext cx="10663401" cy="5198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0736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227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2080" y="777127"/>
            <a:ext cx="10617802" cy="517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3665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330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8772" y="911597"/>
            <a:ext cx="10524334" cy="51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0252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432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3146" y="993962"/>
            <a:ext cx="10373772" cy="5057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5141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534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4992" y="747991"/>
            <a:ext cx="10841549" cy="5285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435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86372" name="Picture 5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52400"/>
            <a:ext cx="91440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8813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ChangeArrowheads="1"/>
          </p:cNvSpPr>
          <p:nvPr/>
        </p:nvSpPr>
        <p:spPr bwMode="auto">
          <a:xfrm>
            <a:off x="1524000" y="3048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>
                <a:solidFill>
                  <a:schemeClr val="hlink"/>
                </a:solidFill>
                <a:latin typeface="Verdana" pitchFamily="34" charset="0"/>
              </a:rPr>
              <a:t>Summation: Response Ripple</a:t>
            </a:r>
          </a:p>
        </p:txBody>
      </p:sp>
      <p:sp>
        <p:nvSpPr>
          <p:cNvPr id="63491" name="Text Box 5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hlink"/>
              </a:solidFill>
              <a:latin typeface="Algerian" pitchFamily="82" charset="0"/>
            </a:endParaRPr>
          </a:p>
        </p:txBody>
      </p:sp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1905897" y="1697020"/>
            <a:ext cx="9325087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Time offsets shift all frequencies by the </a:t>
            </a:r>
            <a:r>
              <a:rPr lang="en-US" sz="2800" u="sng" dirty="0">
                <a:latin typeface="Verdana" pitchFamily="34" charset="0"/>
              </a:rPr>
              <a:t>same</a:t>
            </a:r>
            <a:r>
              <a:rPr lang="en-US" sz="2800" dirty="0">
                <a:latin typeface="Verdana" pitchFamily="34" charset="0"/>
              </a:rPr>
              <a:t> amount of </a:t>
            </a:r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time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Time offsets shift all frequencies by a </a:t>
            </a:r>
            <a:r>
              <a:rPr lang="en-US" sz="2800" u="sng" dirty="0">
                <a:latin typeface="Verdana" pitchFamily="34" charset="0"/>
              </a:rPr>
              <a:t>different</a:t>
            </a:r>
            <a:r>
              <a:rPr lang="en-US" sz="2800" dirty="0">
                <a:latin typeface="Verdana" pitchFamily="34" charset="0"/>
              </a:rPr>
              <a:t> amount of </a:t>
            </a:r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phase</a:t>
            </a:r>
            <a:endParaRPr lang="en-US" sz="2800" dirty="0">
              <a:solidFill>
                <a:srgbClr val="FF0000"/>
              </a:solidFill>
              <a:latin typeface="Algerian" pitchFamily="82" charset="0"/>
            </a:endParaRP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Result of summation with time offset (of signals at same frequency) is </a:t>
            </a:r>
            <a:r>
              <a:rPr lang="en-US" sz="2800" dirty="0">
                <a:solidFill>
                  <a:srgbClr val="FF0000"/>
                </a:solidFill>
                <a:latin typeface="Verdana" pitchFamily="34" charset="0"/>
              </a:rPr>
              <a:t>response ripple</a:t>
            </a:r>
            <a:r>
              <a:rPr lang="en-US" sz="2800" dirty="0"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5016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u="sng" dirty="0">
                <a:solidFill>
                  <a:schemeClr val="accent1"/>
                </a:solidFill>
                <a:latin typeface="Verdana" pitchFamily="34" charset="0"/>
              </a:rPr>
              <a:t>Acoustic Addition and Subtraction: Level Offset Effects</a:t>
            </a:r>
          </a:p>
        </p:txBody>
      </p:sp>
      <p:graphicFrame>
        <p:nvGraphicFramePr>
          <p:cNvPr id="1026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1395047"/>
              </p:ext>
            </p:extLst>
          </p:nvPr>
        </p:nvGraphicFramePr>
        <p:xfrm>
          <a:off x="1609164" y="708210"/>
          <a:ext cx="8171330" cy="60083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Chart" r:id="rId4" imgW="10157488" imgH="5356860" progId="Excel.Sheet.8">
                  <p:embed/>
                </p:oleObj>
              </mc:Choice>
              <mc:Fallback>
                <p:oleObj name="Chart" r:id="rId4" imgW="10157488" imgH="5356860" progId="Excel.Sheet.8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9164" y="708210"/>
                        <a:ext cx="8171330" cy="600833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48" name="Text Box 4"/>
          <p:cNvSpPr txBox="1">
            <a:spLocks noChangeArrowheads="1"/>
          </p:cNvSpPr>
          <p:nvPr/>
        </p:nvSpPr>
        <p:spPr bwMode="auto">
          <a:xfrm>
            <a:off x="7315200" y="1600200"/>
            <a:ext cx="3352800" cy="533400"/>
          </a:xfrm>
          <a:prstGeom prst="rect">
            <a:avLst/>
          </a:prstGeom>
          <a:solidFill>
            <a:schemeClr val="tx1"/>
          </a:solidFill>
          <a:ln w="12700">
            <a:solidFill>
              <a:srgbClr val="99FFCC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99FFCC"/>
                </a:solidFill>
                <a:latin typeface="Verdana" pitchFamily="34" charset="0"/>
              </a:rPr>
              <a:t>Relative </a:t>
            </a:r>
            <a:r>
              <a:rPr lang="en-US" b="1" dirty="0" smtClean="0">
                <a:solidFill>
                  <a:srgbClr val="99FFCC"/>
                </a:solidFill>
                <a:latin typeface="Verdana" pitchFamily="34" charset="0"/>
              </a:rPr>
              <a:t>Phase=0</a:t>
            </a:r>
            <a:r>
              <a:rPr lang="en-US" b="1" dirty="0" smtClean="0">
                <a:solidFill>
                  <a:srgbClr val="99FFCC"/>
                </a:solidFill>
                <a:latin typeface="Verdana" pitchFamily="34" charset="0"/>
                <a:sym typeface="Symbol" panose="05050102010706020507" pitchFamily="18" charset="2"/>
              </a:rPr>
              <a:t></a:t>
            </a:r>
            <a:endParaRPr lang="en-US" b="1" dirty="0">
              <a:solidFill>
                <a:srgbClr val="99FFCC"/>
              </a:solidFill>
              <a:latin typeface="Verdana" pitchFamily="34" charset="0"/>
            </a:endParaRPr>
          </a:p>
        </p:txBody>
      </p:sp>
      <p:sp>
        <p:nvSpPr>
          <p:cNvPr id="82949" name="Text Box 5"/>
          <p:cNvSpPr txBox="1">
            <a:spLocks noChangeArrowheads="1"/>
          </p:cNvSpPr>
          <p:nvPr/>
        </p:nvSpPr>
        <p:spPr bwMode="auto">
          <a:xfrm>
            <a:off x="7315200" y="2209800"/>
            <a:ext cx="3352800" cy="533400"/>
          </a:xfrm>
          <a:prstGeom prst="rect">
            <a:avLst/>
          </a:prstGeom>
          <a:solidFill>
            <a:schemeClr val="tx1"/>
          </a:solidFill>
          <a:ln w="12700">
            <a:solidFill>
              <a:srgbClr val="00B0F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3399FF"/>
                </a:solidFill>
                <a:latin typeface="Verdana" pitchFamily="34" charset="0"/>
              </a:rPr>
              <a:t>Relative </a:t>
            </a:r>
            <a:r>
              <a:rPr lang="en-US" b="1" dirty="0" smtClean="0">
                <a:solidFill>
                  <a:srgbClr val="3399FF"/>
                </a:solidFill>
                <a:latin typeface="Verdana" pitchFamily="34" charset="0"/>
              </a:rPr>
              <a:t>Phase=180</a:t>
            </a:r>
            <a:r>
              <a:rPr lang="en-US" b="1" dirty="0" smtClean="0">
                <a:solidFill>
                  <a:srgbClr val="3399FF"/>
                </a:solidFill>
                <a:latin typeface="Verdana" pitchFamily="34" charset="0"/>
                <a:sym typeface="Symbol" panose="05050102010706020507" pitchFamily="18" charset="2"/>
              </a:rPr>
              <a:t></a:t>
            </a:r>
            <a:endParaRPr lang="en-US" b="1" dirty="0">
              <a:solidFill>
                <a:srgbClr val="3399FF"/>
              </a:solidFill>
              <a:latin typeface="Verdana" pitchFamily="34" charset="0"/>
            </a:endParaRPr>
          </a:p>
        </p:txBody>
      </p:sp>
      <p:sp>
        <p:nvSpPr>
          <p:cNvPr id="82950" name="Text Box 6"/>
          <p:cNvSpPr txBox="1">
            <a:spLocks noChangeArrowheads="1"/>
          </p:cNvSpPr>
          <p:nvPr/>
        </p:nvSpPr>
        <p:spPr bwMode="auto">
          <a:xfrm>
            <a:off x="7315200" y="990600"/>
            <a:ext cx="3352800" cy="533400"/>
          </a:xfrm>
          <a:prstGeom prst="rect">
            <a:avLst/>
          </a:prstGeom>
          <a:solidFill>
            <a:schemeClr val="tx1"/>
          </a:solidFill>
          <a:ln w="12700">
            <a:solidFill>
              <a:srgbClr val="FF99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9900"/>
                </a:solidFill>
                <a:latin typeface="Verdana" pitchFamily="34" charset="0"/>
              </a:rPr>
              <a:t>Max Ripple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1654118" y="1183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76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9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2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9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8" grpId="0" animBg="1"/>
      <p:bldP spid="82949" grpId="0" animBg="1"/>
      <p:bldP spid="8295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Summation Zones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838200" y="1520825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Coupling zone</a:t>
            </a:r>
          </a:p>
          <a:p>
            <a:pPr lvl="1"/>
            <a:r>
              <a:rPr lang="en-US" sz="3200" dirty="0" smtClean="0"/>
              <a:t>Sources within ±1/3 wavelength (±120º)</a:t>
            </a:r>
          </a:p>
          <a:p>
            <a:pPr lvl="1"/>
            <a:r>
              <a:rPr lang="en-US" sz="3200" dirty="0" smtClean="0"/>
              <a:t>Amount of addition ranges from 0 to 6 dB depending on phase/level offset</a:t>
            </a:r>
          </a:p>
          <a:p>
            <a:pPr lvl="1"/>
            <a:r>
              <a:rPr lang="en-US" sz="3200" dirty="0" smtClean="0"/>
              <a:t>Ripple is ±3 dB</a:t>
            </a:r>
          </a:p>
          <a:p>
            <a:pPr lvl="1"/>
            <a:r>
              <a:rPr lang="en-US" sz="3200" dirty="0" smtClean="0"/>
              <a:t>Most easily achieved at low frequencies due to large wavelengths</a:t>
            </a:r>
          </a:p>
        </p:txBody>
      </p:sp>
    </p:spTree>
    <p:extLst>
      <p:ext uri="{BB962C8B-B14F-4D97-AF65-F5344CB8AC3E}">
        <p14:creationId xmlns:p14="http://schemas.microsoft.com/office/powerpoint/2010/main" val="2158184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Summation Zones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>
          <a:xfrm>
            <a:off x="838200" y="1538754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Cancellation zone</a:t>
            </a:r>
          </a:p>
          <a:p>
            <a:pPr lvl="1"/>
            <a:r>
              <a:rPr lang="en-US" sz="3200" dirty="0" smtClean="0"/>
              <a:t>Effects only subtractive</a:t>
            </a:r>
          </a:p>
          <a:p>
            <a:pPr lvl="1"/>
            <a:r>
              <a:rPr lang="en-US" sz="3200" dirty="0" smtClean="0"/>
              <a:t>Phase offset ±150º to ±180º</a:t>
            </a:r>
          </a:p>
          <a:p>
            <a:pPr lvl="1"/>
            <a:r>
              <a:rPr lang="en-US" sz="3200" dirty="0" smtClean="0"/>
              <a:t>Ripple ±50 dB</a:t>
            </a:r>
          </a:p>
        </p:txBody>
      </p:sp>
    </p:spTree>
    <p:extLst>
      <p:ext uri="{BB962C8B-B14F-4D97-AF65-F5344CB8AC3E}">
        <p14:creationId xmlns:p14="http://schemas.microsoft.com/office/powerpoint/2010/main" val="26316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Summation Zones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0" y="1592542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Combing Zone</a:t>
            </a:r>
          </a:p>
          <a:p>
            <a:pPr lvl="1"/>
            <a:r>
              <a:rPr lang="en-US" sz="3200" dirty="0" smtClean="0"/>
              <a:t>Phase offset reaches point where subtraction begins (&gt; ±120º)</a:t>
            </a:r>
          </a:p>
          <a:p>
            <a:pPr lvl="1"/>
            <a:r>
              <a:rPr lang="en-US" sz="3200" dirty="0" smtClean="0"/>
              <a:t>Less than 4 dB level difference</a:t>
            </a:r>
          </a:p>
          <a:p>
            <a:pPr lvl="1"/>
            <a:r>
              <a:rPr lang="en-US" sz="3200" dirty="0" smtClean="0"/>
              <a:t>Characterized by addition at some frequencies and dips at others</a:t>
            </a:r>
          </a:p>
          <a:p>
            <a:pPr lvl="1"/>
            <a:r>
              <a:rPr lang="en-US" sz="3200" dirty="0" smtClean="0"/>
              <a:t>Ripple ranges from ±6 dB to ±50 dB </a:t>
            </a:r>
          </a:p>
          <a:p>
            <a:pPr lvl="1"/>
            <a:r>
              <a:rPr lang="en-US" sz="3200" dirty="0" smtClean="0"/>
              <a:t>To be avoided – highest form of variance over frequency</a:t>
            </a:r>
          </a:p>
        </p:txBody>
      </p:sp>
    </p:spTree>
    <p:extLst>
      <p:ext uri="{BB962C8B-B14F-4D97-AF65-F5344CB8AC3E}">
        <p14:creationId xmlns:p14="http://schemas.microsoft.com/office/powerpoint/2010/main" val="1452088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Summation Zones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>
          <a:xfrm>
            <a:off x="838200" y="1601508"/>
            <a:ext cx="10515600" cy="4351338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Combining Zone</a:t>
            </a:r>
          </a:p>
          <a:p>
            <a:pPr lvl="1"/>
            <a:r>
              <a:rPr lang="en-US" sz="3200" dirty="0" smtClean="0"/>
              <a:t>Level offset ranges from 4 dB to 10 dB</a:t>
            </a:r>
          </a:p>
          <a:p>
            <a:pPr lvl="1"/>
            <a:r>
              <a:rPr lang="en-US" sz="3200" dirty="0" smtClean="0"/>
              <a:t>Semi-isolated state relative to sources, which limits the magnitude of addition/cancellation</a:t>
            </a:r>
          </a:p>
          <a:p>
            <a:pPr lvl="1"/>
            <a:r>
              <a:rPr lang="en-US" sz="3200" dirty="0" smtClean="0"/>
              <a:t>Ripple no more than ±6 dB</a:t>
            </a:r>
          </a:p>
          <a:p>
            <a:pPr marL="457200" lvl="1" indent="0">
              <a:buNone/>
            </a:pP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372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Summation Zones Defined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611" name="Content Placeholder 2"/>
          <p:cNvSpPr>
            <a:spLocks noGrp="1"/>
          </p:cNvSpPr>
          <p:nvPr>
            <p:ph idx="1"/>
          </p:nvPr>
        </p:nvSpPr>
        <p:spPr>
          <a:xfrm>
            <a:off x="900953" y="1520825"/>
            <a:ext cx="10515600" cy="4351338"/>
          </a:xfrm>
        </p:spPr>
        <p:txBody>
          <a:bodyPr/>
          <a:lstStyle/>
          <a:p>
            <a:r>
              <a:rPr lang="en-US" sz="3600" dirty="0" smtClean="0"/>
              <a:t>Isolation Zone</a:t>
            </a:r>
          </a:p>
          <a:p>
            <a:pPr lvl="1"/>
            <a:r>
              <a:rPr lang="en-US" sz="3200" dirty="0" smtClean="0"/>
              <a:t>10 dB or more of level offset</a:t>
            </a:r>
          </a:p>
          <a:p>
            <a:pPr lvl="1"/>
            <a:r>
              <a:rPr lang="en-US" sz="3200" dirty="0" smtClean="0"/>
              <a:t>Relative interactions steadily reduced and eventually become negligible</a:t>
            </a:r>
          </a:p>
          <a:p>
            <a:pPr lvl="1"/>
            <a:r>
              <a:rPr lang="en-US" sz="3200" dirty="0" smtClean="0"/>
              <a:t>At large level offset, relative phase has nominal effect</a:t>
            </a:r>
          </a:p>
          <a:p>
            <a:pPr lvl="1"/>
            <a:r>
              <a:rPr lang="en-US" sz="3200" dirty="0" smtClean="0"/>
              <a:t>Ripple does not exceed 6 dB</a:t>
            </a:r>
          </a:p>
        </p:txBody>
      </p:sp>
    </p:spTree>
    <p:extLst>
      <p:ext uri="{BB962C8B-B14F-4D97-AF65-F5344CB8AC3E}">
        <p14:creationId xmlns:p14="http://schemas.microsoft.com/office/powerpoint/2010/main" val="33952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0001" y="639390"/>
            <a:ext cx="8229600" cy="741362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Outline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0001" y="1461620"/>
            <a:ext cx="9134940" cy="4610100"/>
          </a:xfrm>
        </p:spPr>
        <p:txBody>
          <a:bodyPr>
            <a:noAutofit/>
          </a:bodyPr>
          <a:lstStyle/>
          <a:p>
            <a:pPr marL="465138" indent="-465138"/>
            <a:r>
              <a:rPr lang="en-US" dirty="0"/>
              <a:t>Properties of Audio Summation</a:t>
            </a:r>
          </a:p>
          <a:p>
            <a:pPr marL="465138" indent="-465138"/>
            <a:r>
              <a:rPr lang="en-US" dirty="0"/>
              <a:t>Response Ripple</a:t>
            </a:r>
          </a:p>
          <a:p>
            <a:pPr marL="465138" indent="-465138"/>
            <a:r>
              <a:rPr lang="en-US" dirty="0"/>
              <a:t>Acoustical Crossovers</a:t>
            </a:r>
          </a:p>
          <a:p>
            <a:pPr marL="465138" indent="-465138"/>
            <a:r>
              <a:rPr lang="en-US" dirty="0"/>
              <a:t>Speaker Arrays</a:t>
            </a:r>
          </a:p>
          <a:p>
            <a:pPr marL="465138" indent="-465138"/>
            <a:r>
              <a:rPr lang="en-US" dirty="0"/>
              <a:t>Speaker/Room Summation</a:t>
            </a:r>
          </a:p>
        </p:txBody>
      </p:sp>
    </p:spTree>
    <p:extLst>
      <p:ext uri="{BB962C8B-B14F-4D97-AF65-F5344CB8AC3E}">
        <p14:creationId xmlns:p14="http://schemas.microsoft.com/office/powerpoint/2010/main" val="371113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00214" y="609600"/>
            <a:ext cx="5259387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u="sng">
                <a:solidFill>
                  <a:schemeClr val="accent1"/>
                </a:solidFill>
                <a:latin typeface="Verdana" pitchFamily="34" charset="0"/>
              </a:rPr>
              <a:t>Acoustic Addition and Subtraction: Level Offset Effects</a:t>
            </a:r>
          </a:p>
        </p:txBody>
      </p:sp>
      <p:sp>
        <p:nvSpPr>
          <p:cNvPr id="80900" name="Text Box 4"/>
          <p:cNvSpPr txBox="1">
            <a:spLocks noChangeArrowheads="1"/>
          </p:cNvSpPr>
          <p:nvPr/>
        </p:nvSpPr>
        <p:spPr bwMode="auto">
          <a:xfrm>
            <a:off x="7086600" y="1524000"/>
            <a:ext cx="3276600" cy="533400"/>
          </a:xfrm>
          <a:prstGeom prst="rect">
            <a:avLst/>
          </a:prstGeom>
          <a:solidFill>
            <a:schemeClr val="tx1"/>
          </a:solidFill>
          <a:ln w="19050">
            <a:solidFill>
              <a:srgbClr val="00B05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00B050"/>
                </a:solidFill>
                <a:latin typeface="Verdana" pitchFamily="34" charset="0"/>
              </a:rPr>
              <a:t>Relative Phase=0 </a:t>
            </a:r>
            <a:r>
              <a:rPr lang="en-US" sz="1600" b="1" dirty="0" err="1">
                <a:solidFill>
                  <a:srgbClr val="00B050"/>
                </a:solidFill>
                <a:latin typeface="Verdana" pitchFamily="34" charset="0"/>
              </a:rPr>
              <a:t>deg</a:t>
            </a:r>
            <a:endParaRPr lang="en-US" sz="1600" b="1" dirty="0">
              <a:solidFill>
                <a:srgbClr val="00B050"/>
              </a:solidFill>
              <a:latin typeface="Verdana" pitchFamily="34" charset="0"/>
            </a:endParaRPr>
          </a:p>
        </p:txBody>
      </p:sp>
      <p:sp>
        <p:nvSpPr>
          <p:cNvPr id="80901" name="Text Box 5"/>
          <p:cNvSpPr txBox="1">
            <a:spLocks noChangeArrowheads="1"/>
          </p:cNvSpPr>
          <p:nvPr/>
        </p:nvSpPr>
        <p:spPr bwMode="auto">
          <a:xfrm>
            <a:off x="7086600" y="3276600"/>
            <a:ext cx="3276600" cy="533400"/>
          </a:xfrm>
          <a:prstGeom prst="rect">
            <a:avLst/>
          </a:prstGeom>
          <a:solidFill>
            <a:schemeClr val="tx1"/>
          </a:solidFill>
          <a:ln w="19050">
            <a:solidFill>
              <a:srgbClr val="FF66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6600"/>
                </a:solidFill>
                <a:latin typeface="Verdana" pitchFamily="34" charset="0"/>
              </a:rPr>
              <a:t>Max + Min = Ripple</a:t>
            </a:r>
          </a:p>
        </p:txBody>
      </p:sp>
      <p:sp>
        <p:nvSpPr>
          <p:cNvPr id="80902" name="Line 6"/>
          <p:cNvSpPr>
            <a:spLocks noChangeShapeType="1"/>
          </p:cNvSpPr>
          <p:nvPr/>
        </p:nvSpPr>
        <p:spPr bwMode="auto">
          <a:xfrm flipV="1">
            <a:off x="1905000" y="4267199"/>
            <a:ext cx="8763000" cy="1"/>
          </a:xfrm>
          <a:prstGeom prst="line">
            <a:avLst/>
          </a:prstGeom>
          <a:noFill/>
          <a:ln w="38100">
            <a:solidFill>
              <a:srgbClr val="FF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3" name="Line 7"/>
          <p:cNvSpPr>
            <a:spLocks noChangeShapeType="1"/>
          </p:cNvSpPr>
          <p:nvPr/>
        </p:nvSpPr>
        <p:spPr bwMode="auto">
          <a:xfrm flipV="1">
            <a:off x="1828800" y="2895599"/>
            <a:ext cx="8839200" cy="1"/>
          </a:xfrm>
          <a:prstGeom prst="line">
            <a:avLst/>
          </a:prstGeom>
          <a:noFill/>
          <a:ln w="38100">
            <a:solidFill>
              <a:srgbClr val="FFCC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0904" name="Text Box 8"/>
          <p:cNvSpPr txBox="1">
            <a:spLocks noChangeArrowheads="1"/>
          </p:cNvSpPr>
          <p:nvPr/>
        </p:nvSpPr>
        <p:spPr bwMode="auto">
          <a:xfrm>
            <a:off x="7086600" y="3200400"/>
            <a:ext cx="3581400" cy="7620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Combining Zone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4 to 10 dB Level Offset</a:t>
            </a:r>
          </a:p>
        </p:txBody>
      </p:sp>
      <p:sp>
        <p:nvSpPr>
          <p:cNvPr id="80905" name="Text Box 9"/>
          <p:cNvSpPr txBox="1">
            <a:spLocks noChangeArrowheads="1"/>
          </p:cNvSpPr>
          <p:nvPr/>
        </p:nvSpPr>
        <p:spPr bwMode="auto">
          <a:xfrm>
            <a:off x="7086600" y="1483845"/>
            <a:ext cx="3581400" cy="762000"/>
          </a:xfrm>
          <a:prstGeom prst="rect">
            <a:avLst/>
          </a:prstGeom>
          <a:solidFill>
            <a:schemeClr val="tx1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Verdana" pitchFamily="34" charset="0"/>
              </a:rPr>
              <a:t>Combing Zone</a:t>
            </a:r>
          </a:p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FF0000"/>
                </a:solidFill>
                <a:latin typeface="Verdana" pitchFamily="34" charset="0"/>
              </a:rPr>
              <a:t>&lt; 4 dB Level Offset</a:t>
            </a:r>
          </a:p>
        </p:txBody>
      </p:sp>
      <p:sp>
        <p:nvSpPr>
          <p:cNvPr id="80906" name="Text Box 10"/>
          <p:cNvSpPr txBox="1">
            <a:spLocks noChangeArrowheads="1"/>
          </p:cNvSpPr>
          <p:nvPr/>
        </p:nvSpPr>
        <p:spPr bwMode="auto">
          <a:xfrm>
            <a:off x="7086600" y="4953000"/>
            <a:ext cx="3662082" cy="76200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1"/>
                </a:solidFill>
                <a:latin typeface="Verdana" pitchFamily="34" charset="0"/>
              </a:rPr>
              <a:t>Isolation Zone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accent1"/>
                </a:solidFill>
                <a:latin typeface="Verdana" pitchFamily="34" charset="0"/>
              </a:rPr>
              <a:t>&gt; 10 dB Level Offset</a:t>
            </a:r>
          </a:p>
        </p:txBody>
      </p:sp>
      <p:sp>
        <p:nvSpPr>
          <p:cNvPr id="80907" name="Text Box 11"/>
          <p:cNvSpPr txBox="1">
            <a:spLocks noChangeArrowheads="1"/>
          </p:cNvSpPr>
          <p:nvPr/>
        </p:nvSpPr>
        <p:spPr bwMode="auto">
          <a:xfrm>
            <a:off x="7086600" y="2286000"/>
            <a:ext cx="3581400" cy="533400"/>
          </a:xfrm>
          <a:prstGeom prst="rect">
            <a:avLst/>
          </a:prstGeom>
          <a:solidFill>
            <a:schemeClr val="tx1"/>
          </a:solidFill>
          <a:ln w="19050">
            <a:solidFill>
              <a:srgbClr val="FFFF0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rgbClr val="FFFF00"/>
                </a:solidFill>
                <a:latin typeface="Verdana" pitchFamily="34" charset="0"/>
              </a:rPr>
              <a:t>Relative 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</a:rPr>
              <a:t>Phase=180</a:t>
            </a:r>
            <a:r>
              <a:rPr lang="en-US" sz="1600" b="1" dirty="0" smtClean="0">
                <a:solidFill>
                  <a:srgbClr val="FFFF00"/>
                </a:solidFill>
                <a:latin typeface="Verdana" pitchFamily="34" charset="0"/>
                <a:sym typeface="Symbol" panose="05050102010706020507" pitchFamily="18" charset="2"/>
              </a:rPr>
              <a:t></a:t>
            </a:r>
            <a:endParaRPr lang="en-US" sz="1600" b="1" dirty="0">
              <a:solidFill>
                <a:srgbClr val="FFFF00"/>
              </a:solidFill>
              <a:latin typeface="Verdana" pitchFamily="34" charset="0"/>
            </a:endParaRPr>
          </a:p>
        </p:txBody>
      </p:sp>
      <p:sp>
        <p:nvSpPr>
          <p:cNvPr id="80908" name="Text Box 12"/>
          <p:cNvSpPr txBox="1">
            <a:spLocks noChangeArrowheads="1"/>
          </p:cNvSpPr>
          <p:nvPr/>
        </p:nvSpPr>
        <p:spPr bwMode="auto">
          <a:xfrm>
            <a:off x="7086600" y="605491"/>
            <a:ext cx="3581400" cy="838200"/>
          </a:xfrm>
          <a:prstGeom prst="rect">
            <a:avLst/>
          </a:prstGeom>
          <a:solidFill>
            <a:schemeClr val="tx1"/>
          </a:solidFill>
          <a:ln w="19050">
            <a:solidFill>
              <a:srgbClr val="00B0F0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hlink"/>
                </a:solidFill>
                <a:latin typeface="Verdana" pitchFamily="34" charset="0"/>
              </a:rPr>
              <a:t>Coupling Zone</a:t>
            </a:r>
          </a:p>
          <a:p>
            <a:pPr algn="ctr">
              <a:spcBef>
                <a:spcPct val="50000"/>
              </a:spcBef>
            </a:pPr>
            <a:r>
              <a:rPr lang="en-US" sz="1600" b="1" dirty="0">
                <a:solidFill>
                  <a:schemeClr val="hlink"/>
                </a:solidFill>
                <a:latin typeface="Verdana" pitchFamily="34" charset="0"/>
              </a:rPr>
              <a:t> 0 to -10 dB, 0 to -</a:t>
            </a:r>
            <a:r>
              <a:rPr lang="en-US" sz="1600" b="1" dirty="0" smtClean="0">
                <a:solidFill>
                  <a:schemeClr val="hlink"/>
                </a:solidFill>
                <a:latin typeface="Verdana" pitchFamily="34" charset="0"/>
              </a:rPr>
              <a:t>120</a:t>
            </a:r>
            <a:r>
              <a:rPr lang="en-US" sz="1600" b="1" dirty="0" smtClean="0">
                <a:solidFill>
                  <a:schemeClr val="hlink"/>
                </a:solidFill>
                <a:latin typeface="Verdana" pitchFamily="34" charset="0"/>
                <a:sym typeface="Symbol" panose="05050102010706020507" pitchFamily="18" charset="2"/>
              </a:rPr>
              <a:t></a:t>
            </a:r>
            <a:r>
              <a:rPr lang="en-US" sz="1600" b="1" dirty="0" smtClean="0">
                <a:solidFill>
                  <a:schemeClr val="hlink"/>
                </a:solidFill>
                <a:latin typeface="Verdana" pitchFamily="34" charset="0"/>
              </a:rPr>
              <a:t> phase</a:t>
            </a:r>
            <a:endParaRPr lang="en-US" sz="1600" b="1" dirty="0">
              <a:solidFill>
                <a:schemeClr val="hlin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65725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80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0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0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80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0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0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09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0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900" grpId="0" animBg="1"/>
      <p:bldP spid="80901" grpId="0" animBg="1"/>
      <p:bldP spid="80902" grpId="0" animBg="1"/>
      <p:bldP spid="80903" grpId="0" animBg="1"/>
      <p:bldP spid="80904" grpId="0" animBg="1"/>
      <p:bldP spid="80905" grpId="0" animBg="1"/>
      <p:bldP spid="80906" grpId="0" animBg="1"/>
      <p:bldP spid="80907" grpId="0" animBg="1"/>
      <p:bldP spid="8090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-152400"/>
            <a:ext cx="9144000" cy="1143000"/>
          </a:xfrm>
        </p:spPr>
        <p:txBody>
          <a:bodyPr/>
          <a:lstStyle/>
          <a:p>
            <a:pPr eaLnBrk="1" hangingPunct="1"/>
            <a:r>
              <a:rPr lang="en-US" sz="2400" u="sng">
                <a:solidFill>
                  <a:schemeClr val="accent1"/>
                </a:solidFill>
                <a:latin typeface="Verdana" pitchFamily="34" charset="0"/>
              </a:rPr>
              <a:t>Acoustic Addition and Subtraction: Level Offset Effects</a:t>
            </a:r>
          </a:p>
        </p:txBody>
      </p:sp>
      <p:pic>
        <p:nvPicPr>
          <p:cNvPr id="7065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05001" y="1066800"/>
            <a:ext cx="8564563" cy="4533900"/>
          </a:xfrm>
          <a:noFill/>
        </p:spPr>
      </p:pic>
      <p:sp>
        <p:nvSpPr>
          <p:cNvPr id="84996" name="Text Box 4"/>
          <p:cNvSpPr txBox="1">
            <a:spLocks noChangeArrowheads="1"/>
          </p:cNvSpPr>
          <p:nvPr/>
        </p:nvSpPr>
        <p:spPr bwMode="auto">
          <a:xfrm>
            <a:off x="6354763" y="5638800"/>
            <a:ext cx="3657600" cy="53340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2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000FF"/>
                </a:solidFill>
                <a:latin typeface="Verdana" pitchFamily="34" charset="0"/>
              </a:rPr>
              <a:t>Relative Phase=180 deg</a:t>
            </a:r>
          </a:p>
        </p:txBody>
      </p:sp>
      <p:sp>
        <p:nvSpPr>
          <p:cNvPr id="84997" name="Text Box 5"/>
          <p:cNvSpPr txBox="1">
            <a:spLocks noChangeArrowheads="1"/>
          </p:cNvSpPr>
          <p:nvPr/>
        </p:nvSpPr>
        <p:spPr bwMode="auto">
          <a:xfrm>
            <a:off x="2362200" y="5638800"/>
            <a:ext cx="3276600" cy="533400"/>
          </a:xfrm>
          <a:prstGeom prst="rect">
            <a:avLst/>
          </a:prstGeom>
          <a:solidFill>
            <a:schemeClr val="tx1"/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99FFCC"/>
                </a:solidFill>
                <a:latin typeface="Verdana" pitchFamily="34" charset="0"/>
              </a:rPr>
              <a:t>Relative Phase=0 </a:t>
            </a:r>
            <a:r>
              <a:rPr lang="en-US" b="1" dirty="0" err="1">
                <a:solidFill>
                  <a:srgbClr val="99FFCC"/>
                </a:solidFill>
                <a:latin typeface="Verdana" pitchFamily="34" charset="0"/>
              </a:rPr>
              <a:t>deg</a:t>
            </a:r>
            <a:endParaRPr lang="en-US" b="1" dirty="0">
              <a:solidFill>
                <a:srgbClr val="99FFCC"/>
              </a:solidFill>
              <a:latin typeface="Verdana" pitchFamily="34" charset="0"/>
            </a:endParaRPr>
          </a:p>
        </p:txBody>
      </p:sp>
      <p:pic>
        <p:nvPicPr>
          <p:cNvPr id="84998" name="Picture 6"/>
          <p:cNvPicPr>
            <a:picLocks noChangeAspect="1" noChangeArrowheads="1"/>
          </p:cNvPicPr>
          <p:nvPr/>
        </p:nvPicPr>
        <p:blipFill>
          <a:blip r:embed="rId4" cstate="print">
            <a:lum bright="-28000"/>
          </a:blip>
          <a:srcRect/>
          <a:stretch>
            <a:fillRect/>
          </a:stretch>
        </p:blipFill>
        <p:spPr bwMode="auto">
          <a:xfrm>
            <a:off x="2773364" y="2133600"/>
            <a:ext cx="747553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9" name="Text Box 7"/>
          <p:cNvSpPr txBox="1">
            <a:spLocks noChangeArrowheads="1"/>
          </p:cNvSpPr>
          <p:nvPr/>
        </p:nvSpPr>
        <p:spPr bwMode="auto">
          <a:xfrm>
            <a:off x="3078163" y="2438400"/>
            <a:ext cx="3276600" cy="5334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>
                <a:latin typeface="Verdana" pitchFamily="34" charset="0"/>
              </a:rPr>
              <a:t>Level Range based on Relative Phase </a:t>
            </a:r>
          </a:p>
        </p:txBody>
      </p:sp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2849563" y="2514600"/>
            <a:ext cx="182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Verdana" pitchFamily="34" charset="0"/>
              </a:rPr>
              <a:t>Combing</a:t>
            </a:r>
          </a:p>
        </p:txBody>
      </p:sp>
      <p:sp>
        <p:nvSpPr>
          <p:cNvPr id="85001" name="Text Box 9"/>
          <p:cNvSpPr txBox="1">
            <a:spLocks noChangeArrowheads="1"/>
          </p:cNvSpPr>
          <p:nvPr/>
        </p:nvSpPr>
        <p:spPr bwMode="auto">
          <a:xfrm>
            <a:off x="8640763" y="2514600"/>
            <a:ext cx="182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99FFCC"/>
                </a:solidFill>
                <a:latin typeface="Verdana" pitchFamily="34" charset="0"/>
              </a:rPr>
              <a:t>Isolated</a:t>
            </a:r>
          </a:p>
        </p:txBody>
      </p:sp>
      <p:sp>
        <p:nvSpPr>
          <p:cNvPr id="85002" name="Text Box 10"/>
          <p:cNvSpPr txBox="1">
            <a:spLocks noChangeArrowheads="1"/>
          </p:cNvSpPr>
          <p:nvPr/>
        </p:nvSpPr>
        <p:spPr bwMode="auto">
          <a:xfrm>
            <a:off x="5562600" y="2514600"/>
            <a:ext cx="1828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FF00"/>
                </a:solidFill>
                <a:latin typeface="Verdana" pitchFamily="34" charset="0"/>
              </a:rPr>
              <a:t>Combining</a:t>
            </a:r>
          </a:p>
        </p:txBody>
      </p:sp>
      <p:sp>
        <p:nvSpPr>
          <p:cNvPr id="85003" name="Line 11"/>
          <p:cNvSpPr>
            <a:spLocks noChangeShapeType="1"/>
          </p:cNvSpPr>
          <p:nvPr/>
        </p:nvSpPr>
        <p:spPr bwMode="auto">
          <a:xfrm flipV="1">
            <a:off x="5334000" y="2286000"/>
            <a:ext cx="0" cy="11430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4" name="Line 12"/>
          <p:cNvSpPr>
            <a:spLocks noChangeShapeType="1"/>
          </p:cNvSpPr>
          <p:nvPr/>
        </p:nvSpPr>
        <p:spPr bwMode="auto">
          <a:xfrm flipV="1">
            <a:off x="5410200" y="2286000"/>
            <a:ext cx="0" cy="1143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5" name="Line 13"/>
          <p:cNvSpPr>
            <a:spLocks noChangeShapeType="1"/>
          </p:cNvSpPr>
          <p:nvPr/>
        </p:nvSpPr>
        <p:spPr bwMode="auto">
          <a:xfrm flipV="1">
            <a:off x="8839200" y="2362200"/>
            <a:ext cx="0" cy="609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5006" name="Line 14"/>
          <p:cNvSpPr>
            <a:spLocks noChangeShapeType="1"/>
          </p:cNvSpPr>
          <p:nvPr/>
        </p:nvSpPr>
        <p:spPr bwMode="auto">
          <a:xfrm flipV="1">
            <a:off x="8915400" y="2362200"/>
            <a:ext cx="0" cy="609600"/>
          </a:xfrm>
          <a:prstGeom prst="line">
            <a:avLst/>
          </a:prstGeom>
          <a:noFill/>
          <a:ln w="2857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2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49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4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84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84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50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85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50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85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000"/>
                                        <p:tgtEl>
                                          <p:spTgt spid="85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50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000"/>
                                        <p:tgtEl>
                                          <p:spTgt spid="85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996" grpId="0" animBg="1"/>
      <p:bldP spid="84997" grpId="0" animBg="1"/>
      <p:bldP spid="84999" grpId="0" animBg="1"/>
      <p:bldP spid="84999" grpId="1" animBg="1"/>
      <p:bldP spid="85001" grpId="0"/>
      <p:bldP spid="85002" grpId="0"/>
      <p:bldP spid="85003" grpId="0" animBg="1"/>
      <p:bldP spid="85004" grpId="0" animBg="1"/>
      <p:bldP spid="85005" grpId="0" animBg="1"/>
      <p:bldP spid="8500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0" y="2362200"/>
            <a:ext cx="77724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chemeClr val="accent1"/>
                </a:solidFill>
                <a:latin typeface="Verdana" pitchFamily="34" charset="0"/>
              </a:rPr>
              <a:t>Summation</a:t>
            </a: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4267200" y="38100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0650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180976"/>
            <a:ext cx="88392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1" name="Picture 5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180976"/>
            <a:ext cx="8839200" cy="593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2" name="Picture 6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00200" y="180976"/>
            <a:ext cx="89916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3" name="Picture 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180975"/>
            <a:ext cx="8991600" cy="603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4" name="Picture 8" descr="Fi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00200" y="180976"/>
            <a:ext cx="89916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5" name="Picture 9" descr="Fig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00200" y="142876"/>
            <a:ext cx="89916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6" name="Picture 10" descr="Fig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00200" y="152401"/>
            <a:ext cx="8991600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507" name="Picture 11" descr="Fig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460349" y="152401"/>
            <a:ext cx="9573087" cy="642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8" name="Rectangle 12"/>
          <p:cNvSpPr>
            <a:spLocks noChangeArrowheads="1"/>
          </p:cNvSpPr>
          <p:nvPr/>
        </p:nvSpPr>
        <p:spPr bwMode="auto">
          <a:xfrm>
            <a:off x="7239000" y="3686175"/>
            <a:ext cx="2286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7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06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10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10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8" grpId="0" animBg="1"/>
      <p:bldP spid="106508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7373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9403" y="226949"/>
            <a:ext cx="9531274" cy="6398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2331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7475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16423" y="109910"/>
            <a:ext cx="9825318" cy="6590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6838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734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Pipe</a:t>
            </a:r>
          </a:p>
        </p:txBody>
      </p:sp>
      <p:sp>
        <p:nvSpPr>
          <p:cNvPr id="76803" name="Content Placeholder 2"/>
          <p:cNvSpPr>
            <a:spLocks noGrp="1"/>
          </p:cNvSpPr>
          <p:nvPr>
            <p:ph idx="1"/>
          </p:nvPr>
        </p:nvSpPr>
        <p:spPr>
          <a:xfrm>
            <a:off x="838200" y="1561895"/>
            <a:ext cx="9596718" cy="4525962"/>
          </a:xfrm>
        </p:spPr>
        <p:txBody>
          <a:bodyPr>
            <a:normAutofit/>
          </a:bodyPr>
          <a:lstStyle/>
          <a:p>
            <a:r>
              <a:rPr lang="en-US" dirty="0"/>
              <a:t>loudspeaker mounted in a rigid (</a:t>
            </a:r>
            <a:r>
              <a:rPr lang="en-US" dirty="0" err="1"/>
              <a:t>undamped</a:t>
            </a:r>
            <a:r>
              <a:rPr lang="en-US" dirty="0"/>
              <a:t>) pipe 3 feet in length, open at one end, observed on-axis from “speaker end</a:t>
            </a:r>
            <a:r>
              <a:rPr lang="en-US" dirty="0" smtClean="0"/>
              <a:t>” (</a:t>
            </a:r>
            <a:r>
              <a:rPr lang="en-US" i="1" dirty="0" smtClean="0"/>
              <a:t>for now will ignore pipe resonance and only consider phase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76804" name="Picture 2"/>
          <p:cNvPicPr>
            <a:picLocks noChangeAspect="1" noChangeArrowheads="1"/>
          </p:cNvPicPr>
          <p:nvPr/>
        </p:nvPicPr>
        <p:blipFill>
          <a:blip r:embed="rId2" cstate="print"/>
          <a:srcRect l="8276" t="17529" r="20845" b="65096"/>
          <a:stretch>
            <a:fillRect/>
          </a:stretch>
        </p:blipFill>
        <p:spPr bwMode="auto">
          <a:xfrm>
            <a:off x="4506914" y="4291014"/>
            <a:ext cx="486568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680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19325" y="4400550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4876801" y="5638800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807" name="TextBox 8"/>
          <p:cNvSpPr txBox="1">
            <a:spLocks noChangeArrowheads="1"/>
          </p:cNvSpPr>
          <p:nvPr/>
        </p:nvSpPr>
        <p:spPr bwMode="auto">
          <a:xfrm>
            <a:off x="6905626" y="5810250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3470145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7827" name="Content Placeholder 2"/>
          <p:cNvSpPr>
            <a:spLocks noGrp="1"/>
          </p:cNvSpPr>
          <p:nvPr>
            <p:ph idx="1"/>
          </p:nvPr>
        </p:nvSpPr>
        <p:spPr>
          <a:xfrm>
            <a:off x="838200" y="1649412"/>
            <a:ext cx="10515600" cy="4351338"/>
          </a:xfrm>
        </p:spPr>
        <p:txBody>
          <a:bodyPr/>
          <a:lstStyle/>
          <a:p>
            <a:r>
              <a:rPr lang="en-US" dirty="0"/>
              <a:t>how does sound propagate at low frequencies?</a:t>
            </a:r>
          </a:p>
        </p:txBody>
      </p:sp>
      <p:pic>
        <p:nvPicPr>
          <p:cNvPr id="77828" name="Picture 2"/>
          <p:cNvPicPr>
            <a:picLocks noChangeAspect="1" noChangeArrowheads="1"/>
          </p:cNvPicPr>
          <p:nvPr/>
        </p:nvPicPr>
        <p:blipFill>
          <a:blip r:embed="rId2" cstate="print"/>
          <a:srcRect l="8276" t="17529" r="20845" b="65096"/>
          <a:stretch>
            <a:fillRect/>
          </a:stretch>
        </p:blipFill>
        <p:spPr bwMode="auto">
          <a:xfrm>
            <a:off x="4264867" y="3771061"/>
            <a:ext cx="4865687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7278" y="3880597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634754" y="5118847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831" name="TextBox 6"/>
          <p:cNvSpPr txBox="1">
            <a:spLocks noChangeArrowheads="1"/>
          </p:cNvSpPr>
          <p:nvPr/>
        </p:nvSpPr>
        <p:spPr bwMode="auto">
          <a:xfrm>
            <a:off x="6492129" y="5290297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153516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090523" y="2783541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57248" y="3231216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75698" y="2783541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13848" y="3231216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88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8855" name="Content Placeholder 2"/>
          <p:cNvSpPr>
            <a:spLocks noGrp="1"/>
          </p:cNvSpPr>
          <p:nvPr>
            <p:ph idx="1"/>
          </p:nvPr>
        </p:nvSpPr>
        <p:spPr>
          <a:xfrm>
            <a:off x="838200" y="1538754"/>
            <a:ext cx="10515600" cy="4351338"/>
          </a:xfrm>
        </p:spPr>
        <p:txBody>
          <a:bodyPr/>
          <a:lstStyle/>
          <a:p>
            <a:r>
              <a:rPr lang="en-US" dirty="0"/>
              <a:t>how does sound propagate at low frequencies?</a:t>
            </a:r>
          </a:p>
        </p:txBody>
      </p:sp>
      <p:pic>
        <p:nvPicPr>
          <p:cNvPr id="78856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566398" y="4288491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387" y="4044016"/>
            <a:ext cx="8842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661649" y="5298141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859" name="TextBox 6"/>
          <p:cNvSpPr txBox="1">
            <a:spLocks noChangeArrowheads="1"/>
          </p:cNvSpPr>
          <p:nvPr/>
        </p:nvSpPr>
        <p:spPr bwMode="auto">
          <a:xfrm>
            <a:off x="6442824" y="5469591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2492847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233957" y="2693894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700682" y="3141569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19132" y="2693894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57282" y="3141569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98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9879" name="Content Placeholder 2"/>
          <p:cNvSpPr>
            <a:spLocks noGrp="1"/>
          </p:cNvSpPr>
          <p:nvPr>
            <p:ph idx="1"/>
          </p:nvPr>
        </p:nvSpPr>
        <p:spPr>
          <a:xfrm>
            <a:off x="838200" y="1474787"/>
            <a:ext cx="8709212" cy="4525963"/>
          </a:xfrm>
        </p:spPr>
        <p:txBody>
          <a:bodyPr/>
          <a:lstStyle/>
          <a:p>
            <a:r>
              <a:rPr lang="en-US" dirty="0"/>
              <a:t>if operated at 150 Hz, how much phase shift occurs as the wave traverses the pipe?</a:t>
            </a:r>
          </a:p>
        </p:txBody>
      </p:sp>
      <p:pic>
        <p:nvPicPr>
          <p:cNvPr id="79880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709832" y="4198844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988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032" y="3970244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805083" y="5208494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883" name="TextBox 6"/>
          <p:cNvSpPr txBox="1">
            <a:spLocks noChangeArrowheads="1"/>
          </p:cNvSpPr>
          <p:nvPr/>
        </p:nvSpPr>
        <p:spPr bwMode="auto">
          <a:xfrm>
            <a:off x="6586258" y="5379944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323845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5"/>
          <p:cNvSpPr>
            <a:spLocks noChangeArrowheads="1"/>
          </p:cNvSpPr>
          <p:nvPr/>
        </p:nvSpPr>
        <p:spPr bwMode="auto">
          <a:xfrm>
            <a:off x="2209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chemeClr val="hlink"/>
                </a:solidFill>
                <a:latin typeface="Verdana" pitchFamily="34" charset="0"/>
              </a:rPr>
              <a:t>Summation Criteria: Matched Origin</a:t>
            </a:r>
          </a:p>
        </p:txBody>
      </p:sp>
      <p:sp>
        <p:nvSpPr>
          <p:cNvPr id="53251" name="Rectangle 8"/>
          <p:cNvSpPr>
            <a:spLocks noChangeArrowheads="1"/>
          </p:cNvSpPr>
          <p:nvPr/>
        </p:nvSpPr>
        <p:spPr bwMode="auto">
          <a:xfrm>
            <a:off x="1981200" y="1066800"/>
            <a:ext cx="8458200" cy="5334000"/>
          </a:xfrm>
          <a:prstGeom prst="rect">
            <a:avLst/>
          </a:prstGeom>
          <a:solidFill>
            <a:srgbClr val="CCFFCC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52" name="Text Box 9"/>
          <p:cNvSpPr txBox="1">
            <a:spLocks noChangeArrowheads="1"/>
          </p:cNvSpPr>
          <p:nvPr/>
        </p:nvSpPr>
        <p:spPr bwMode="auto">
          <a:xfrm>
            <a:off x="2247900" y="1782763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53253" name="Picture 10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591176" y="1857375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4" name="Text Box 11"/>
          <p:cNvSpPr txBox="1">
            <a:spLocks noChangeArrowheads="1"/>
          </p:cNvSpPr>
          <p:nvPr/>
        </p:nvSpPr>
        <p:spPr bwMode="auto">
          <a:xfrm>
            <a:off x="2286000" y="1943101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Signal 1</a:t>
            </a:r>
          </a:p>
        </p:txBody>
      </p:sp>
      <p:sp>
        <p:nvSpPr>
          <p:cNvPr id="53255" name="Line 12"/>
          <p:cNvSpPr>
            <a:spLocks noChangeShapeType="1"/>
          </p:cNvSpPr>
          <p:nvPr/>
        </p:nvSpPr>
        <p:spPr bwMode="auto">
          <a:xfrm flipV="1">
            <a:off x="5019675" y="286702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56" name="Text Box 13"/>
          <p:cNvSpPr txBox="1">
            <a:spLocks noChangeArrowheads="1"/>
          </p:cNvSpPr>
          <p:nvPr/>
        </p:nvSpPr>
        <p:spPr bwMode="auto">
          <a:xfrm>
            <a:off x="2286000" y="2619376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Signal 2</a:t>
            </a:r>
          </a:p>
        </p:txBody>
      </p:sp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675" y="25812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57675" y="191452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9" name="Line 16"/>
          <p:cNvSpPr>
            <a:spLocks noChangeShapeType="1"/>
          </p:cNvSpPr>
          <p:nvPr/>
        </p:nvSpPr>
        <p:spPr bwMode="auto">
          <a:xfrm flipV="1">
            <a:off x="5029200" y="21145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113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29675" y="1914525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1" name="Text Box 18"/>
          <p:cNvSpPr txBox="1">
            <a:spLocks noChangeArrowheads="1"/>
          </p:cNvSpPr>
          <p:nvPr/>
        </p:nvSpPr>
        <p:spPr bwMode="auto">
          <a:xfrm>
            <a:off x="7620000" y="13716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Summed Signal</a:t>
            </a:r>
          </a:p>
        </p:txBody>
      </p:sp>
      <p:sp>
        <p:nvSpPr>
          <p:cNvPr id="53262" name="Line 19"/>
          <p:cNvSpPr>
            <a:spLocks noChangeShapeType="1"/>
          </p:cNvSpPr>
          <p:nvPr/>
        </p:nvSpPr>
        <p:spPr bwMode="auto">
          <a:xfrm>
            <a:off x="8020050" y="2447925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3263" name="Picture 20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562601" y="4191000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64" name="Text Box 21"/>
          <p:cNvSpPr txBox="1">
            <a:spLocks noChangeArrowheads="1"/>
          </p:cNvSpPr>
          <p:nvPr/>
        </p:nvSpPr>
        <p:spPr bwMode="auto">
          <a:xfrm>
            <a:off x="2257426" y="4210051"/>
            <a:ext cx="14001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Signal 1</a:t>
            </a:r>
          </a:p>
        </p:txBody>
      </p:sp>
      <p:sp>
        <p:nvSpPr>
          <p:cNvPr id="53265" name="Line 22"/>
          <p:cNvSpPr>
            <a:spLocks noChangeShapeType="1"/>
          </p:cNvSpPr>
          <p:nvPr/>
        </p:nvSpPr>
        <p:spPr bwMode="auto">
          <a:xfrm flipV="1">
            <a:off x="4991100" y="52006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6" name="Text Box 23"/>
          <p:cNvSpPr txBox="1">
            <a:spLocks noChangeArrowheads="1"/>
          </p:cNvSpPr>
          <p:nvPr/>
        </p:nvSpPr>
        <p:spPr bwMode="auto">
          <a:xfrm>
            <a:off x="2209800" y="4953001"/>
            <a:ext cx="14478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Signal 2</a:t>
            </a:r>
          </a:p>
        </p:txBody>
      </p:sp>
      <p:sp>
        <p:nvSpPr>
          <p:cNvPr id="53267" name="Line 24"/>
          <p:cNvSpPr>
            <a:spLocks noChangeShapeType="1"/>
          </p:cNvSpPr>
          <p:nvPr/>
        </p:nvSpPr>
        <p:spPr bwMode="auto">
          <a:xfrm flipV="1">
            <a:off x="5000625" y="444817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3268" name="Text Box 25"/>
          <p:cNvSpPr txBox="1">
            <a:spLocks noChangeArrowheads="1"/>
          </p:cNvSpPr>
          <p:nvPr/>
        </p:nvSpPr>
        <p:spPr bwMode="auto">
          <a:xfrm>
            <a:off x="7772401" y="3429000"/>
            <a:ext cx="2676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Summed Signal</a:t>
            </a:r>
          </a:p>
        </p:txBody>
      </p:sp>
      <p:sp>
        <p:nvSpPr>
          <p:cNvPr id="53269" name="Line 26"/>
          <p:cNvSpPr>
            <a:spLocks noChangeShapeType="1"/>
          </p:cNvSpPr>
          <p:nvPr/>
        </p:nvSpPr>
        <p:spPr bwMode="auto">
          <a:xfrm>
            <a:off x="7991475" y="4781550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123" name="Picture 27" descr="waveform"/>
          <p:cNvPicPr>
            <a:picLocks noChangeAspect="1" noChangeArrowheads="1"/>
          </p:cNvPicPr>
          <p:nvPr/>
        </p:nvPicPr>
        <p:blipFill>
          <a:blip r:embed="rId4" cstate="print"/>
          <a:srcRect l="56302"/>
          <a:stretch>
            <a:fillRect/>
          </a:stretch>
        </p:blipFill>
        <p:spPr bwMode="auto">
          <a:xfrm>
            <a:off x="3971925" y="3971925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4" name="Picture 28" descr="waveform"/>
          <p:cNvPicPr>
            <a:picLocks noChangeAspect="1" noChangeArrowheads="1"/>
          </p:cNvPicPr>
          <p:nvPr/>
        </p:nvPicPr>
        <p:blipFill>
          <a:blip r:embed="rId4" cstate="print"/>
          <a:srcRect l="56302"/>
          <a:stretch>
            <a:fillRect/>
          </a:stretch>
        </p:blipFill>
        <p:spPr bwMode="auto">
          <a:xfrm>
            <a:off x="3943350" y="48387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25" name="Picture 29" descr="waveform"/>
          <p:cNvPicPr>
            <a:picLocks noChangeArrowheads="1"/>
          </p:cNvPicPr>
          <p:nvPr/>
        </p:nvPicPr>
        <p:blipFill>
          <a:blip r:embed="rId5" cstate="print"/>
          <a:srcRect l="56302"/>
          <a:stretch>
            <a:fillRect/>
          </a:stretch>
        </p:blipFill>
        <p:spPr bwMode="auto">
          <a:xfrm>
            <a:off x="8629650" y="3933825"/>
            <a:ext cx="990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940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4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045698" y="2900083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12423" y="3347758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30873" y="2900083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69023" y="3347758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09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903" name="Content Placeholder 2"/>
          <p:cNvSpPr>
            <a:spLocks noGrp="1"/>
          </p:cNvSpPr>
          <p:nvPr>
            <p:ph idx="1"/>
          </p:nvPr>
        </p:nvSpPr>
        <p:spPr>
          <a:xfrm>
            <a:off x="876301" y="1474787"/>
            <a:ext cx="8505825" cy="4525963"/>
          </a:xfrm>
        </p:spPr>
        <p:txBody>
          <a:bodyPr/>
          <a:lstStyle/>
          <a:p>
            <a:r>
              <a:rPr lang="en-US" dirty="0"/>
              <a:t>if operated at 150 Hz, how much phase shift occurs as the wave traverses the pipe? </a:t>
            </a:r>
            <a:r>
              <a:rPr lang="en-US" dirty="0">
                <a:solidFill>
                  <a:srgbClr val="FF0000"/>
                </a:solidFill>
              </a:rPr>
              <a:t>wavelength = 7.53 feet; phase shift = (360x3)/7.53 = 143  degrees</a:t>
            </a:r>
          </a:p>
        </p:txBody>
      </p:sp>
      <p:pic>
        <p:nvPicPr>
          <p:cNvPr id="80904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521573" y="4405033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905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5187" y="4144683"/>
            <a:ext cx="8842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616824" y="5414683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907" name="TextBox 6"/>
          <p:cNvSpPr txBox="1">
            <a:spLocks noChangeArrowheads="1"/>
          </p:cNvSpPr>
          <p:nvPr/>
        </p:nvSpPr>
        <p:spPr bwMode="auto">
          <a:xfrm>
            <a:off x="6397999" y="5586133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194425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153275" y="2667000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20000" y="3114675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838450" y="2667000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276600" y="3114675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19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1927" name="Content Placeholder 2"/>
          <p:cNvSpPr>
            <a:spLocks noGrp="1"/>
          </p:cNvSpPr>
          <p:nvPr>
            <p:ph idx="1"/>
          </p:nvPr>
        </p:nvSpPr>
        <p:spPr>
          <a:xfrm>
            <a:off x="897592" y="1474787"/>
            <a:ext cx="8505825" cy="4525963"/>
          </a:xfrm>
        </p:spPr>
        <p:txBody>
          <a:bodyPr/>
          <a:lstStyle/>
          <a:p>
            <a:r>
              <a:rPr lang="en-US" dirty="0"/>
              <a:t>what will be level of “combined” signal at source?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1928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629150" y="4171950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29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2764" y="3943350"/>
            <a:ext cx="884237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24401" y="5181600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31" name="TextBox 6"/>
          <p:cNvSpPr txBox="1">
            <a:spLocks noChangeArrowheads="1"/>
          </p:cNvSpPr>
          <p:nvPr/>
        </p:nvSpPr>
        <p:spPr bwMode="auto">
          <a:xfrm>
            <a:off x="6505576" y="5353050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166665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045699" y="2998694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512424" y="3446369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730874" y="2998694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69024" y="3446369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9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2951" name="Content Placeholder 2"/>
          <p:cNvSpPr>
            <a:spLocks noGrp="1"/>
          </p:cNvSpPr>
          <p:nvPr>
            <p:ph idx="1"/>
          </p:nvPr>
        </p:nvSpPr>
        <p:spPr>
          <a:xfrm>
            <a:off x="977153" y="1474787"/>
            <a:ext cx="9215717" cy="4525963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dirty="0"/>
              <a:t>what will be level of “combined” signal at source</a:t>
            </a:r>
            <a:r>
              <a:rPr lang="en-US" dirty="0" smtClean="0"/>
              <a:t>?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 smtClean="0">
                <a:solidFill>
                  <a:srgbClr val="FF0000"/>
                </a:solidFill>
              </a:rPr>
              <a:t>   total </a:t>
            </a:r>
            <a:r>
              <a:rPr lang="en-US" dirty="0">
                <a:solidFill>
                  <a:srgbClr val="FF0000"/>
                </a:solidFill>
              </a:rPr>
              <a:t>“round trip” phase shift = </a:t>
            </a:r>
            <a:r>
              <a:rPr lang="en-US" dirty="0" smtClean="0">
                <a:solidFill>
                  <a:srgbClr val="FF0000"/>
                </a:solidFill>
              </a:rPr>
              <a:t>180+143+143=466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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(</a:t>
            </a:r>
            <a:r>
              <a:rPr lang="en-US" dirty="0">
                <a:solidFill>
                  <a:srgbClr val="FF0000"/>
                </a:solidFill>
              </a:rPr>
              <a:t>106 degrees net); combined level will be </a:t>
            </a:r>
            <a:r>
              <a:rPr lang="en-US" dirty="0" smtClean="0">
                <a:solidFill>
                  <a:srgbClr val="FF0000"/>
                </a:solidFill>
              </a:rPr>
              <a:t>+1.7 </a:t>
            </a:r>
            <a:r>
              <a:rPr lang="en-US" dirty="0">
                <a:solidFill>
                  <a:srgbClr val="FF0000"/>
                </a:solidFill>
              </a:rPr>
              <a:t>dB</a:t>
            </a:r>
          </a:p>
        </p:txBody>
      </p:sp>
      <p:pic>
        <p:nvPicPr>
          <p:cNvPr id="82952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521574" y="4503644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3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7399" y="4227419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616825" y="5513294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955" name="TextBox 6"/>
          <p:cNvSpPr txBox="1">
            <a:spLocks noChangeArrowheads="1"/>
          </p:cNvSpPr>
          <p:nvPr/>
        </p:nvSpPr>
        <p:spPr bwMode="auto">
          <a:xfrm>
            <a:off x="6398000" y="5684744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  <p:pic>
        <p:nvPicPr>
          <p:cNvPr id="14" name="Picture 4" descr="Key-004"/>
          <p:cNvPicPr>
            <a:picLocks noChangeAspect="1" noChangeArrowheads="1"/>
          </p:cNvPicPr>
          <p:nvPr/>
        </p:nvPicPr>
        <p:blipFill>
          <a:blip r:embed="rId4" cstate="print"/>
          <a:srcRect l="13750" r="10001"/>
          <a:stretch>
            <a:fillRect/>
          </a:stretch>
        </p:blipFill>
        <p:spPr bwMode="auto">
          <a:xfrm>
            <a:off x="9122150" y="88549"/>
            <a:ext cx="2849705" cy="2802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9823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6991910" y="2720788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458635" y="3168463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677085" y="2720788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115235" y="3168463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39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3975" name="Content Placeholder 2"/>
          <p:cNvSpPr>
            <a:spLocks noGrp="1"/>
          </p:cNvSpPr>
          <p:nvPr>
            <p:ph idx="1"/>
          </p:nvPr>
        </p:nvSpPr>
        <p:spPr>
          <a:xfrm>
            <a:off x="950260" y="1474787"/>
            <a:ext cx="8505825" cy="4525963"/>
          </a:xfrm>
        </p:spPr>
        <p:txBody>
          <a:bodyPr/>
          <a:lstStyle/>
          <a:p>
            <a:r>
              <a:rPr lang="en-US" dirty="0"/>
              <a:t>if frequency changed to 100 Hz, what will be combined level at source?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3976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467785" y="4225738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7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7735" y="3949513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563036" y="5235388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9" name="TextBox 6"/>
          <p:cNvSpPr txBox="1">
            <a:spLocks noChangeArrowheads="1"/>
          </p:cNvSpPr>
          <p:nvPr/>
        </p:nvSpPr>
        <p:spPr bwMode="auto">
          <a:xfrm>
            <a:off x="6344211" y="5406838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</p:spTree>
    <p:extLst>
      <p:ext uri="{BB962C8B-B14F-4D97-AF65-F5344CB8AC3E}">
        <p14:creationId xmlns:p14="http://schemas.microsoft.com/office/powerpoint/2010/main" val="157301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7216028" y="2801471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82753" y="3249146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2901203" y="2801471"/>
            <a:ext cx="3695700" cy="37338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339353" y="3249146"/>
            <a:ext cx="2743200" cy="28384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4998" name="Title 1"/>
          <p:cNvSpPr>
            <a:spLocks noGrp="1"/>
          </p:cNvSpPr>
          <p:nvPr>
            <p:ph type="title"/>
          </p:nvPr>
        </p:nvSpPr>
        <p:spPr>
          <a:xfrm>
            <a:off x="1062879" y="95811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Application: </a:t>
            </a:r>
            <a:r>
              <a:rPr lang="en-US" dirty="0" err="1">
                <a:solidFill>
                  <a:schemeClr val="accent1">
                    <a:lumMod val="75000"/>
                  </a:schemeClr>
                </a:solidFill>
              </a:rPr>
              <a:t>Undamped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Pipe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4999" name="Content Placeholder 2"/>
          <p:cNvSpPr>
            <a:spLocks noGrp="1"/>
          </p:cNvSpPr>
          <p:nvPr>
            <p:ph idx="1"/>
          </p:nvPr>
        </p:nvSpPr>
        <p:spPr>
          <a:xfrm>
            <a:off x="1156449" y="1152058"/>
            <a:ext cx="8498540" cy="4525963"/>
          </a:xfrm>
        </p:spPr>
        <p:txBody>
          <a:bodyPr/>
          <a:lstStyle/>
          <a:p>
            <a:r>
              <a:rPr lang="en-US" dirty="0"/>
              <a:t>if frequency changed to 100 Hz, what will be combined level at source? </a:t>
            </a:r>
            <a:r>
              <a:rPr lang="en-US" dirty="0">
                <a:solidFill>
                  <a:srgbClr val="FF0000"/>
                </a:solidFill>
              </a:rPr>
              <a:t>wavelength is 11.3 feet; phase shift traversing pipe 96 degrees; round trip phase shift is </a:t>
            </a:r>
            <a:r>
              <a:rPr lang="en-US" dirty="0" smtClean="0">
                <a:solidFill>
                  <a:srgbClr val="FF0000"/>
                </a:solidFill>
              </a:rPr>
              <a:t>371</a:t>
            </a:r>
            <a:r>
              <a:rPr lang="en-US" dirty="0" smtClean="0">
                <a:solidFill>
                  <a:srgbClr val="FF0000"/>
                </a:solidFill>
                <a:sym typeface="Symbol" panose="05050102010706020507" pitchFamily="18" charset="2"/>
              </a:rPr>
              <a:t>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>
                <a:solidFill>
                  <a:srgbClr val="FF0000"/>
                </a:solidFill>
              </a:rPr>
              <a:t>nearly “in phase”); combined level is +5.95 dB</a:t>
            </a:r>
          </a:p>
        </p:txBody>
      </p:sp>
      <p:pic>
        <p:nvPicPr>
          <p:cNvPr id="85000" name="Picture 2"/>
          <p:cNvPicPr>
            <a:picLocks noChangeAspect="1" noChangeArrowheads="1"/>
          </p:cNvPicPr>
          <p:nvPr/>
        </p:nvPicPr>
        <p:blipFill>
          <a:blip r:embed="rId2" cstate="print"/>
          <a:srcRect l="12271" t="21957" r="20845" b="68581"/>
          <a:stretch>
            <a:fillRect/>
          </a:stretch>
        </p:blipFill>
        <p:spPr bwMode="auto">
          <a:xfrm>
            <a:off x="4691903" y="4306421"/>
            <a:ext cx="4591050" cy="72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1" name="Picture 2" descr="C:\Program Files\Microsoft Office\MEDIA\CAGCAT10\j03029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9597" y="4049246"/>
            <a:ext cx="884238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Arrow Connector 5"/>
          <p:cNvCxnSpPr/>
          <p:nvPr/>
        </p:nvCxnSpPr>
        <p:spPr>
          <a:xfrm>
            <a:off x="4787154" y="5316071"/>
            <a:ext cx="4505325" cy="1588"/>
          </a:xfrm>
          <a:prstGeom prst="straightConnector1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003" name="TextBox 6"/>
          <p:cNvSpPr txBox="1">
            <a:spLocks noChangeArrowheads="1"/>
          </p:cNvSpPr>
          <p:nvPr/>
        </p:nvSpPr>
        <p:spPr bwMode="auto">
          <a:xfrm>
            <a:off x="6568329" y="5487521"/>
            <a:ext cx="92392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3 feet</a:t>
            </a:r>
          </a:p>
        </p:txBody>
      </p:sp>
      <p:pic>
        <p:nvPicPr>
          <p:cNvPr id="14" name="Picture 4" descr="Key-004"/>
          <p:cNvPicPr>
            <a:picLocks noChangeAspect="1" noChangeArrowheads="1"/>
          </p:cNvPicPr>
          <p:nvPr/>
        </p:nvPicPr>
        <p:blipFill>
          <a:blip r:embed="rId4" cstate="print"/>
          <a:srcRect l="13750" r="10001"/>
          <a:stretch>
            <a:fillRect/>
          </a:stretch>
        </p:blipFill>
        <p:spPr bwMode="auto">
          <a:xfrm>
            <a:off x="9453794" y="108153"/>
            <a:ext cx="2738206" cy="269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507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936251" y="389405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>
                <a:solidFill>
                  <a:schemeClr val="hlink"/>
                </a:solidFill>
                <a:latin typeface="Verdana" pitchFamily="34" charset="0"/>
              </a:rPr>
              <a:t>Application: Flanging vs. Phasing</a:t>
            </a:r>
            <a:endParaRPr lang="en-US" sz="3200" dirty="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014692" y="1368985"/>
            <a:ext cx="10065683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Flanging is a delay effect used in recording studios since the 1960s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Effect obtained by summing outputs of two reel-to-reel tape machines playing copies of the same recording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Touching the flange on one of the supply reels slows it down (relative to the other machine), creating a time delay (phase offset) between the two machines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Subsequently touching the flange on the supply reel of the other machine (and releasing the first one) will cause the delay to gradually disappear, then grow in the other direction</a:t>
            </a:r>
            <a:endParaRPr lang="en-US" sz="2600" dirty="0">
              <a:latin typeface="Verdana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45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936251" y="389405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>
                <a:solidFill>
                  <a:schemeClr val="hlink"/>
                </a:solidFill>
                <a:latin typeface="Verdana" pitchFamily="34" charset="0"/>
              </a:rPr>
              <a:t>Application: Flanging vs. Phasing</a:t>
            </a:r>
            <a:endParaRPr lang="en-US" sz="3200" dirty="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014692" y="1368985"/>
            <a:ext cx="10612532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Echo is not perceived because the delays are relatively short (typically 1-10 </a:t>
            </a:r>
            <a:r>
              <a:rPr lang="en-US" sz="2600" dirty="0" err="1" smtClean="0">
                <a:latin typeface="Verdana" pitchFamily="34" charset="0"/>
              </a:rPr>
              <a:t>ms</a:t>
            </a:r>
            <a:r>
              <a:rPr lang="en-US" sz="2600" dirty="0" smtClean="0">
                <a:latin typeface="Verdana" pitchFamily="34" charset="0"/>
              </a:rPr>
              <a:t>)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err="1" smtClean="0">
                <a:latin typeface="Verdana" pitchFamily="34" charset="0"/>
              </a:rPr>
              <a:t>Flangers</a:t>
            </a:r>
            <a:r>
              <a:rPr lang="en-US" sz="2600" dirty="0" smtClean="0">
                <a:latin typeface="Verdana" pitchFamily="34" charset="0"/>
              </a:rPr>
              <a:t> provide </a:t>
            </a:r>
            <a:r>
              <a:rPr lang="en-US" sz="2600" dirty="0" smtClean="0">
                <a:solidFill>
                  <a:srgbClr val="FF0000"/>
                </a:solidFill>
                <a:latin typeface="Verdana" pitchFamily="34" charset="0"/>
              </a:rPr>
              <a:t>uniformly spaced filter notches</a:t>
            </a:r>
            <a:r>
              <a:rPr lang="en-US" sz="2600" dirty="0" smtClean="0">
                <a:latin typeface="Verdana" pitchFamily="34" charset="0"/>
              </a:rPr>
              <a:t>, which may cause a discernable pitch to the effect and/or a periodic tone to disappear </a:t>
            </a:r>
            <a:r>
              <a:rPr lang="en-US" sz="2600" dirty="0" smtClean="0">
                <a:latin typeface="Verdana" pitchFamily="34" charset="0"/>
                <a:sym typeface="Symbol" panose="05050102010706020507" pitchFamily="18" charset="2"/>
              </a:rPr>
              <a:t> therefore provide best effect with inharmonic (non-periodic) sounds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  <a:sym typeface="Symbol" panose="05050102010706020507" pitchFamily="18" charset="2"/>
              </a:rPr>
              <a:t>Flanging creates a rapidly varying high-frequency sound by adding a signal to an image of itself that is delayed by a short, variable amount of time (typically 0 to 10 </a:t>
            </a:r>
            <a:r>
              <a:rPr lang="en-US" sz="2600" dirty="0" err="1" smtClean="0">
                <a:latin typeface="Verdana" pitchFamily="34" charset="0"/>
                <a:sym typeface="Symbol" panose="05050102010706020507" pitchFamily="18" charset="2"/>
              </a:rPr>
              <a:t>ms</a:t>
            </a:r>
            <a:r>
              <a:rPr lang="en-US" sz="2600" dirty="0" smtClean="0">
                <a:latin typeface="Verdana" pitchFamily="34" charset="0"/>
                <a:sym typeface="Symbol" panose="05050102010706020507" pitchFamily="18" charset="2"/>
              </a:rPr>
              <a:t>)</a:t>
            </a:r>
            <a:endParaRPr lang="en-US" sz="2600" dirty="0" smtClean="0">
              <a:latin typeface="Verdana" pitchFamily="34" charset="0"/>
            </a:endParaRP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Demo: </a:t>
            </a:r>
            <a:r>
              <a:rPr lang="en-US" sz="2600" dirty="0" smtClean="0">
                <a:latin typeface="Verdana" pitchFamily="34" charset="0"/>
                <a:hlinkClick r:id="rId2"/>
              </a:rPr>
              <a:t>https://www.youtube.com/watch?v=r7jhRoZ4NgQ</a:t>
            </a:r>
            <a:endParaRPr lang="en-US" sz="2600" dirty="0">
              <a:latin typeface="Verdana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26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936251" y="389405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en-US" sz="3200" dirty="0" smtClean="0">
                <a:solidFill>
                  <a:schemeClr val="hlink"/>
                </a:solidFill>
                <a:latin typeface="Verdana" pitchFamily="34" charset="0"/>
              </a:rPr>
              <a:t>Application: Flanging vs. Phasing</a:t>
            </a:r>
            <a:endParaRPr lang="en-US" sz="3200" dirty="0">
              <a:solidFill>
                <a:schemeClr val="hlink"/>
              </a:solidFill>
              <a:latin typeface="Verdana" pitchFamily="34" charset="0"/>
            </a:endParaRP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014692" y="1368985"/>
            <a:ext cx="10612532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A </a:t>
            </a:r>
            <a:r>
              <a:rPr lang="en-US" sz="2600" dirty="0" err="1" smtClean="0">
                <a:solidFill>
                  <a:srgbClr val="FF0000"/>
                </a:solidFill>
                <a:latin typeface="Verdana" pitchFamily="34" charset="0"/>
              </a:rPr>
              <a:t>phaser</a:t>
            </a:r>
            <a:r>
              <a:rPr lang="en-US" sz="2600" dirty="0" smtClean="0">
                <a:latin typeface="Verdana" pitchFamily="34" charset="0"/>
              </a:rPr>
              <a:t> (or phase shifter) is a close cousin of a </a:t>
            </a:r>
            <a:r>
              <a:rPr lang="en-US" sz="2600" dirty="0" err="1" smtClean="0">
                <a:latin typeface="Verdana" pitchFamily="34" charset="0"/>
              </a:rPr>
              <a:t>flanger</a:t>
            </a:r>
            <a:r>
              <a:rPr lang="en-US" sz="2600" dirty="0" smtClean="0">
                <a:latin typeface="Verdana" pitchFamily="34" charset="0"/>
              </a:rPr>
              <a:t>, where the spacing between filter notches is </a:t>
            </a:r>
            <a:r>
              <a:rPr lang="en-US" sz="2600" dirty="0" smtClean="0">
                <a:solidFill>
                  <a:srgbClr val="FF0000"/>
                </a:solidFill>
                <a:latin typeface="Verdana" pitchFamily="34" charset="0"/>
              </a:rPr>
              <a:t>non-uniform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The </a:t>
            </a:r>
            <a:r>
              <a:rPr lang="en-US" sz="2600" dirty="0" err="1" smtClean="0">
                <a:latin typeface="Verdana" pitchFamily="34" charset="0"/>
              </a:rPr>
              <a:t>phaser</a:t>
            </a:r>
            <a:r>
              <a:rPr lang="en-US" sz="2600" dirty="0" smtClean="0">
                <a:latin typeface="Verdana" pitchFamily="34" charset="0"/>
              </a:rPr>
              <a:t> effect is obtained by replacing the delay line of the </a:t>
            </a:r>
            <a:r>
              <a:rPr lang="en-US" sz="2600" dirty="0" err="1" smtClean="0">
                <a:latin typeface="Verdana" pitchFamily="34" charset="0"/>
              </a:rPr>
              <a:t>flanger</a:t>
            </a:r>
            <a:r>
              <a:rPr lang="en-US" sz="2600" dirty="0" smtClean="0">
                <a:latin typeface="Verdana" pitchFamily="34" charset="0"/>
              </a:rPr>
              <a:t> with a string of all-pass filters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Unlike a comb filter, all-pass filters do not change the amplitudes of the individual frequency components, but does have a substantial effect on the phase of individual frequency components (“frequency dispersion”)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The </a:t>
            </a:r>
            <a:r>
              <a:rPr lang="en-US" sz="2600" dirty="0" err="1" smtClean="0">
                <a:latin typeface="Verdana" pitchFamily="34" charset="0"/>
              </a:rPr>
              <a:t>phaser</a:t>
            </a:r>
            <a:r>
              <a:rPr lang="en-US" sz="2600" dirty="0" smtClean="0">
                <a:latin typeface="Verdana" pitchFamily="34" charset="0"/>
              </a:rPr>
              <a:t> effect is most audible on the transient response (attack or decay of a sound)</a:t>
            </a:r>
          </a:p>
          <a:p>
            <a:pPr marL="274320" indent="-27432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US" sz="2600" dirty="0" smtClean="0">
                <a:latin typeface="Verdana" pitchFamily="34" charset="0"/>
              </a:rPr>
              <a:t>Demo: </a:t>
            </a:r>
            <a:r>
              <a:rPr lang="en-US" sz="2800" dirty="0">
                <a:hlinkClick r:id="rId2"/>
              </a:rPr>
              <a:t>https://www.youtube.com/watch?v=Ici_YOVDl_0</a:t>
            </a:r>
            <a:endParaRPr lang="en-US" sz="2600" dirty="0">
              <a:latin typeface="Verdana" pitchFamily="34" charset="0"/>
            </a:endParaRPr>
          </a:p>
          <a:p>
            <a:pPr marL="342900" indent="-342900">
              <a:spcBef>
                <a:spcPct val="50000"/>
              </a:spcBef>
            </a:pP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447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4"/>
          <p:cNvSpPr>
            <a:spLocks noChangeArrowheads="1"/>
          </p:cNvSpPr>
          <p:nvPr/>
        </p:nvSpPr>
        <p:spPr bwMode="auto">
          <a:xfrm>
            <a:off x="936251" y="389405"/>
            <a:ext cx="853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>
                <a:solidFill>
                  <a:schemeClr val="hlink"/>
                </a:solidFill>
                <a:latin typeface="Verdana" pitchFamily="34" charset="0"/>
              </a:rPr>
              <a:t>Response Ripple: Spatial Distribution</a:t>
            </a:r>
          </a:p>
        </p:txBody>
      </p:sp>
      <p:sp>
        <p:nvSpPr>
          <p:cNvPr id="91139" name="Text Box 5"/>
          <p:cNvSpPr txBox="1">
            <a:spLocks noChangeArrowheads="1"/>
          </p:cNvSpPr>
          <p:nvPr/>
        </p:nvSpPr>
        <p:spPr bwMode="auto">
          <a:xfrm>
            <a:off x="1364316" y="1413809"/>
            <a:ext cx="902577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Time offsets between two sources vary over the space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Relationship between the sources and summation destination is triangular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Different types of triangles reveal the variation tendencies</a:t>
            </a:r>
          </a:p>
          <a:p>
            <a:pPr marL="342900" indent="-342900">
              <a:spcBef>
                <a:spcPct val="50000"/>
              </a:spcBef>
            </a:pP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98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4"/>
          <p:cNvSpPr>
            <a:spLocks noChangeArrowheads="1"/>
          </p:cNvSpPr>
          <p:nvPr/>
        </p:nvSpPr>
        <p:spPr bwMode="auto">
          <a:xfrm>
            <a:off x="595592" y="452157"/>
            <a:ext cx="1033770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 dirty="0">
                <a:solidFill>
                  <a:schemeClr val="hlink"/>
                </a:solidFill>
                <a:latin typeface="Verdana" pitchFamily="34" charset="0"/>
              </a:rPr>
              <a:t>Factors Affecting Response at Summation Point</a:t>
            </a:r>
          </a:p>
        </p:txBody>
      </p:sp>
      <p:sp>
        <p:nvSpPr>
          <p:cNvPr id="92163" name="Text Box 5"/>
          <p:cNvSpPr txBox="1">
            <a:spLocks noChangeArrowheads="1"/>
          </p:cNvSpPr>
          <p:nvPr/>
        </p:nvSpPr>
        <p:spPr bwMode="auto">
          <a:xfrm>
            <a:off x="1013853" y="1476563"/>
            <a:ext cx="9080406" cy="3231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Level offset due to distance offset (inverse square law)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Level offset due to polar response (frequency and angular dependent)</a:t>
            </a:r>
          </a:p>
          <a:p>
            <a:pPr marL="457200" indent="-4572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Phase offset due to path length difference</a:t>
            </a:r>
          </a:p>
          <a:p>
            <a:pPr marL="342900" indent="-342900">
              <a:spcBef>
                <a:spcPct val="50000"/>
              </a:spcBef>
            </a:pP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48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2209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>
                <a:solidFill>
                  <a:schemeClr val="hlink"/>
                </a:solidFill>
                <a:latin typeface="Verdana" pitchFamily="34" charset="0"/>
              </a:rPr>
              <a:t>Summation Criteria: Matched Origin</a:t>
            </a:r>
          </a:p>
        </p:txBody>
      </p:sp>
      <p:sp>
        <p:nvSpPr>
          <p:cNvPr id="54275" name="Rectangle 25"/>
          <p:cNvSpPr>
            <a:spLocks noChangeArrowheads="1"/>
          </p:cNvSpPr>
          <p:nvPr/>
        </p:nvSpPr>
        <p:spPr bwMode="auto">
          <a:xfrm>
            <a:off x="1828800" y="990600"/>
            <a:ext cx="8610600" cy="5334000"/>
          </a:xfrm>
          <a:prstGeom prst="rect">
            <a:avLst/>
          </a:prstGeom>
          <a:solidFill>
            <a:srgbClr val="CCFFCC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Text Box 26"/>
          <p:cNvSpPr txBox="1">
            <a:spLocks noChangeArrowheads="1"/>
          </p:cNvSpPr>
          <p:nvPr/>
        </p:nvSpPr>
        <p:spPr bwMode="auto">
          <a:xfrm>
            <a:off x="2247900" y="1782763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54277" name="Picture 27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591176" y="1857375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 Box 28"/>
          <p:cNvSpPr txBox="1">
            <a:spLocks noChangeArrowheads="1"/>
          </p:cNvSpPr>
          <p:nvPr/>
        </p:nvSpPr>
        <p:spPr bwMode="auto">
          <a:xfrm>
            <a:off x="2438400" y="1943101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1</a:t>
            </a:r>
          </a:p>
        </p:txBody>
      </p:sp>
      <p:sp>
        <p:nvSpPr>
          <p:cNvPr id="54279" name="Line 29"/>
          <p:cNvSpPr>
            <a:spLocks noChangeShapeType="1"/>
          </p:cNvSpPr>
          <p:nvPr/>
        </p:nvSpPr>
        <p:spPr bwMode="auto">
          <a:xfrm flipV="1">
            <a:off x="5019675" y="286702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0" name="Text Box 30"/>
          <p:cNvSpPr txBox="1">
            <a:spLocks noChangeArrowheads="1"/>
          </p:cNvSpPr>
          <p:nvPr/>
        </p:nvSpPr>
        <p:spPr bwMode="auto">
          <a:xfrm>
            <a:off x="2438400" y="2619376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2</a:t>
            </a:r>
          </a:p>
        </p:txBody>
      </p:sp>
      <p:sp>
        <p:nvSpPr>
          <p:cNvPr id="54281" name="Line 31"/>
          <p:cNvSpPr>
            <a:spLocks noChangeShapeType="1"/>
          </p:cNvSpPr>
          <p:nvPr/>
        </p:nvSpPr>
        <p:spPr bwMode="auto">
          <a:xfrm flipV="1">
            <a:off x="5029200" y="21145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2" name="Text Box 32"/>
          <p:cNvSpPr txBox="1">
            <a:spLocks noChangeArrowheads="1"/>
          </p:cNvSpPr>
          <p:nvPr/>
        </p:nvSpPr>
        <p:spPr bwMode="auto">
          <a:xfrm>
            <a:off x="7848600" y="1143000"/>
            <a:ext cx="2819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Summed Signal</a:t>
            </a:r>
          </a:p>
        </p:txBody>
      </p:sp>
      <p:sp>
        <p:nvSpPr>
          <p:cNvPr id="54283" name="Line 33"/>
          <p:cNvSpPr>
            <a:spLocks noChangeShapeType="1"/>
          </p:cNvSpPr>
          <p:nvPr/>
        </p:nvSpPr>
        <p:spPr bwMode="auto">
          <a:xfrm>
            <a:off x="8020050" y="2447925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54284" name="Picture 34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562601" y="4191000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Text Box 35"/>
          <p:cNvSpPr txBox="1">
            <a:spLocks noChangeArrowheads="1"/>
          </p:cNvSpPr>
          <p:nvPr/>
        </p:nvSpPr>
        <p:spPr bwMode="auto">
          <a:xfrm>
            <a:off x="2286000" y="4267201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1</a:t>
            </a:r>
          </a:p>
        </p:txBody>
      </p:sp>
      <p:sp>
        <p:nvSpPr>
          <p:cNvPr id="54286" name="Line 36"/>
          <p:cNvSpPr>
            <a:spLocks noChangeShapeType="1"/>
          </p:cNvSpPr>
          <p:nvPr/>
        </p:nvSpPr>
        <p:spPr bwMode="auto">
          <a:xfrm flipV="1">
            <a:off x="4991100" y="52006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7" name="Text Box 37"/>
          <p:cNvSpPr txBox="1">
            <a:spLocks noChangeArrowheads="1"/>
          </p:cNvSpPr>
          <p:nvPr/>
        </p:nvSpPr>
        <p:spPr bwMode="auto">
          <a:xfrm>
            <a:off x="2238375" y="5010151"/>
            <a:ext cx="1333500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2</a:t>
            </a:r>
          </a:p>
        </p:txBody>
      </p:sp>
      <p:sp>
        <p:nvSpPr>
          <p:cNvPr id="54288" name="Line 38"/>
          <p:cNvSpPr>
            <a:spLocks noChangeShapeType="1"/>
          </p:cNvSpPr>
          <p:nvPr/>
        </p:nvSpPr>
        <p:spPr bwMode="auto">
          <a:xfrm flipV="1">
            <a:off x="5000625" y="444817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89" name="Text Box 39"/>
          <p:cNvSpPr txBox="1">
            <a:spLocks noChangeArrowheads="1"/>
          </p:cNvSpPr>
          <p:nvPr/>
        </p:nvSpPr>
        <p:spPr bwMode="auto">
          <a:xfrm>
            <a:off x="7991476" y="3581400"/>
            <a:ext cx="26765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Summed Signal</a:t>
            </a:r>
          </a:p>
        </p:txBody>
      </p:sp>
      <p:sp>
        <p:nvSpPr>
          <p:cNvPr id="54290" name="Line 40"/>
          <p:cNvSpPr>
            <a:spLocks noChangeShapeType="1"/>
          </p:cNvSpPr>
          <p:nvPr/>
        </p:nvSpPr>
        <p:spPr bwMode="auto">
          <a:xfrm>
            <a:off x="7991475" y="4781550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5577" name="Picture 41" descr="waveform"/>
          <p:cNvPicPr>
            <a:picLocks noChangeAspect="1" noChangeArrowheads="1"/>
          </p:cNvPicPr>
          <p:nvPr/>
        </p:nvPicPr>
        <p:blipFill>
          <a:blip r:embed="rId3" cstate="print"/>
          <a:srcRect l="56302"/>
          <a:stretch>
            <a:fillRect/>
          </a:stretch>
        </p:blipFill>
        <p:spPr bwMode="auto">
          <a:xfrm>
            <a:off x="4029075" y="16383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8" name="Picture 42" descr="waveform"/>
          <p:cNvPicPr>
            <a:picLocks noChangeAspect="1" noChangeArrowheads="1"/>
          </p:cNvPicPr>
          <p:nvPr/>
        </p:nvPicPr>
        <p:blipFill>
          <a:blip r:embed="rId3" cstate="print"/>
          <a:srcRect l="56302"/>
          <a:stretch>
            <a:fillRect/>
          </a:stretch>
        </p:blipFill>
        <p:spPr bwMode="auto">
          <a:xfrm>
            <a:off x="4000500" y="2505075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79" name="Picture 43" descr="waveform"/>
          <p:cNvPicPr>
            <a:picLocks noChangeArrowheads="1"/>
          </p:cNvPicPr>
          <p:nvPr/>
        </p:nvPicPr>
        <p:blipFill>
          <a:blip r:embed="rId4" cstate="print"/>
          <a:srcRect l="56302"/>
          <a:stretch>
            <a:fillRect/>
          </a:stretch>
        </p:blipFill>
        <p:spPr bwMode="auto">
          <a:xfrm>
            <a:off x="8686800" y="1600200"/>
            <a:ext cx="990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0" name="Picture 44" descr="waveform"/>
          <p:cNvPicPr>
            <a:picLocks noChangeAspect="1" noChangeArrowheads="1"/>
          </p:cNvPicPr>
          <p:nvPr/>
        </p:nvPicPr>
        <p:blipFill>
          <a:blip r:embed="rId3" cstate="print"/>
          <a:srcRect l="5463" r="50420"/>
          <a:stretch>
            <a:fillRect/>
          </a:stretch>
        </p:blipFill>
        <p:spPr bwMode="auto">
          <a:xfrm>
            <a:off x="3886201" y="4838700"/>
            <a:ext cx="10001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81" name="Picture 45" descr="waveform"/>
          <p:cNvPicPr>
            <a:picLocks noChangeAspect="1" noChangeArrowheads="1"/>
          </p:cNvPicPr>
          <p:nvPr/>
        </p:nvPicPr>
        <p:blipFill>
          <a:blip r:embed="rId3" cstate="print"/>
          <a:srcRect l="56302"/>
          <a:stretch>
            <a:fillRect/>
          </a:stretch>
        </p:blipFill>
        <p:spPr bwMode="auto">
          <a:xfrm>
            <a:off x="3886200" y="3962400"/>
            <a:ext cx="990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582" name="Text Box 46"/>
          <p:cNvSpPr txBox="1">
            <a:spLocks noChangeArrowheads="1"/>
          </p:cNvSpPr>
          <p:nvPr/>
        </p:nvSpPr>
        <p:spPr bwMode="auto">
          <a:xfrm>
            <a:off x="8562975" y="4200525"/>
            <a:ext cx="13335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80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412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5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5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65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65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65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65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8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ig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0"/>
            <a:ext cx="91440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54556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1005168" y="345143"/>
            <a:ext cx="10291482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b="1" dirty="0" smtClean="0">
                <a:solidFill>
                  <a:schemeClr val="accent1"/>
                </a:solidFill>
              </a:rPr>
              <a:t>Pythagorean Problem: Level Offset </a:t>
            </a:r>
            <a:r>
              <a:rPr lang="en-US" sz="2800" b="1" dirty="0">
                <a:solidFill>
                  <a:schemeClr val="accent1"/>
                </a:solidFill>
              </a:rPr>
              <a:t>is a </a:t>
            </a:r>
            <a:r>
              <a:rPr lang="en-US" sz="2800" b="1" dirty="0" smtClean="0">
                <a:solidFill>
                  <a:schemeClr val="accent1"/>
                </a:solidFill>
              </a:rPr>
              <a:t>Ratio, </a:t>
            </a:r>
            <a:r>
              <a:rPr lang="en-US" sz="2800" b="1" dirty="0">
                <a:solidFill>
                  <a:schemeClr val="accent1"/>
                </a:solidFill>
              </a:rPr>
              <a:t>Time </a:t>
            </a:r>
            <a:r>
              <a:rPr lang="en-US" sz="2800" b="1" dirty="0" smtClean="0">
                <a:solidFill>
                  <a:schemeClr val="accent1"/>
                </a:solidFill>
              </a:rPr>
              <a:t>Offset </a:t>
            </a:r>
            <a:r>
              <a:rPr lang="en-US" sz="2800" b="1" dirty="0">
                <a:solidFill>
                  <a:schemeClr val="accent1"/>
                </a:solidFill>
              </a:rPr>
              <a:t>is a </a:t>
            </a:r>
            <a:r>
              <a:rPr lang="en-US" sz="2800" b="1" dirty="0" smtClean="0">
                <a:solidFill>
                  <a:schemeClr val="accent1"/>
                </a:solidFill>
              </a:rPr>
              <a:t>Difference</a:t>
            </a:r>
            <a:r>
              <a:rPr lang="en-US" sz="2800" b="1" dirty="0">
                <a:solidFill>
                  <a:schemeClr val="accent1"/>
                </a:solidFill>
              </a:rPr>
              <a:t/>
            </a:r>
            <a:br>
              <a:rPr lang="en-US" sz="2800" b="1" dirty="0">
                <a:solidFill>
                  <a:schemeClr val="accent1"/>
                </a:solidFill>
              </a:rPr>
            </a:br>
            <a:endParaRPr lang="en-US" sz="2800" b="1" dirty="0">
              <a:solidFill>
                <a:schemeClr val="accent1"/>
              </a:solidFill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45659" y="1667436"/>
            <a:ext cx="7772400" cy="4114800"/>
          </a:xfrm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1559859" y="1210236"/>
            <a:ext cx="8991600" cy="53340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4912659" y="2277036"/>
            <a:ext cx="240030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4912659" y="2277036"/>
            <a:ext cx="1588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67" name="Line 7"/>
          <p:cNvSpPr>
            <a:spLocks noChangeShapeType="1"/>
          </p:cNvSpPr>
          <p:nvPr/>
        </p:nvSpPr>
        <p:spPr bwMode="auto">
          <a:xfrm flipV="1">
            <a:off x="4912659" y="2277036"/>
            <a:ext cx="2400300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68" name="Text Box 8"/>
          <p:cNvSpPr txBox="1">
            <a:spLocks noChangeArrowheads="1"/>
          </p:cNvSpPr>
          <p:nvPr/>
        </p:nvSpPr>
        <p:spPr bwMode="auto">
          <a:xfrm>
            <a:off x="5750859" y="18579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4</a:t>
            </a:r>
          </a:p>
        </p:txBody>
      </p:sp>
      <p:sp>
        <p:nvSpPr>
          <p:cNvPr id="117769" name="Text Box 9"/>
          <p:cNvSpPr txBox="1">
            <a:spLocks noChangeArrowheads="1"/>
          </p:cNvSpPr>
          <p:nvPr/>
        </p:nvSpPr>
        <p:spPr bwMode="auto">
          <a:xfrm>
            <a:off x="5903259" y="30771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5</a:t>
            </a:r>
          </a:p>
        </p:txBody>
      </p:sp>
      <p:sp>
        <p:nvSpPr>
          <p:cNvPr id="117770" name="Text Box 10"/>
          <p:cNvSpPr txBox="1">
            <a:spLocks noChangeArrowheads="1"/>
          </p:cNvSpPr>
          <p:nvPr/>
        </p:nvSpPr>
        <p:spPr bwMode="auto">
          <a:xfrm>
            <a:off x="4531659" y="28485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3</a:t>
            </a:r>
          </a:p>
        </p:txBody>
      </p:sp>
      <p:sp>
        <p:nvSpPr>
          <p:cNvPr id="117771" name="Text Box 11"/>
          <p:cNvSpPr txBox="1">
            <a:spLocks noChangeArrowheads="1"/>
          </p:cNvSpPr>
          <p:nvPr/>
        </p:nvSpPr>
        <p:spPr bwMode="auto">
          <a:xfrm>
            <a:off x="5217459" y="5629836"/>
            <a:ext cx="472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Relative Level: 8/10 = 0.8 (-2dB)</a:t>
            </a:r>
          </a:p>
          <a:p>
            <a:r>
              <a:rPr lang="en-US" sz="2400"/>
              <a:t>Relative Time:  10-8 = 2.0 (2 ms)</a:t>
            </a:r>
          </a:p>
        </p:txBody>
      </p:sp>
      <p:sp>
        <p:nvSpPr>
          <p:cNvPr id="117772" name="Text Box 12"/>
          <p:cNvSpPr txBox="1">
            <a:spLocks noChangeArrowheads="1"/>
          </p:cNvSpPr>
          <p:nvPr/>
        </p:nvSpPr>
        <p:spPr bwMode="auto">
          <a:xfrm>
            <a:off x="7579659" y="18198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C</a:t>
            </a:r>
          </a:p>
        </p:txBody>
      </p:sp>
      <p:sp>
        <p:nvSpPr>
          <p:cNvPr id="117773" name="Text Box 13"/>
          <p:cNvSpPr txBox="1">
            <a:spLocks noChangeArrowheads="1"/>
          </p:cNvSpPr>
          <p:nvPr/>
        </p:nvSpPr>
        <p:spPr bwMode="auto">
          <a:xfrm>
            <a:off x="4312584" y="20865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A</a:t>
            </a:r>
          </a:p>
        </p:txBody>
      </p:sp>
      <p:sp>
        <p:nvSpPr>
          <p:cNvPr id="117774" name="Text Box 14"/>
          <p:cNvSpPr txBox="1">
            <a:spLocks noChangeArrowheads="1"/>
          </p:cNvSpPr>
          <p:nvPr/>
        </p:nvSpPr>
        <p:spPr bwMode="auto">
          <a:xfrm>
            <a:off x="4312584" y="36105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B</a:t>
            </a:r>
          </a:p>
        </p:txBody>
      </p:sp>
      <p:sp>
        <p:nvSpPr>
          <p:cNvPr id="117775" name="Line 15"/>
          <p:cNvSpPr>
            <a:spLocks noChangeShapeType="1"/>
          </p:cNvSpPr>
          <p:nvPr/>
        </p:nvSpPr>
        <p:spPr bwMode="auto">
          <a:xfrm>
            <a:off x="4912659" y="3801036"/>
            <a:ext cx="1588" cy="1524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76" name="Line 16"/>
          <p:cNvSpPr>
            <a:spLocks noChangeShapeType="1"/>
          </p:cNvSpPr>
          <p:nvPr/>
        </p:nvSpPr>
        <p:spPr bwMode="auto">
          <a:xfrm>
            <a:off x="7274859" y="2277036"/>
            <a:ext cx="2457450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77" name="Line 17"/>
          <p:cNvSpPr>
            <a:spLocks noChangeShapeType="1"/>
          </p:cNvSpPr>
          <p:nvPr/>
        </p:nvSpPr>
        <p:spPr bwMode="auto">
          <a:xfrm flipV="1">
            <a:off x="4912659" y="2277036"/>
            <a:ext cx="4800600" cy="3048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7778" name="Text Box 18"/>
          <p:cNvSpPr txBox="1">
            <a:spLocks noChangeArrowheads="1"/>
          </p:cNvSpPr>
          <p:nvPr/>
        </p:nvSpPr>
        <p:spPr bwMode="auto">
          <a:xfrm>
            <a:off x="6817659" y="18198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8</a:t>
            </a:r>
          </a:p>
        </p:txBody>
      </p:sp>
      <p:sp>
        <p:nvSpPr>
          <p:cNvPr id="117779" name="Text Box 19"/>
          <p:cNvSpPr txBox="1">
            <a:spLocks noChangeArrowheads="1"/>
          </p:cNvSpPr>
          <p:nvPr/>
        </p:nvSpPr>
        <p:spPr bwMode="auto">
          <a:xfrm>
            <a:off x="7122459" y="39534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10</a:t>
            </a:r>
          </a:p>
        </p:txBody>
      </p:sp>
      <p:sp>
        <p:nvSpPr>
          <p:cNvPr id="117780" name="Text Box 20"/>
          <p:cNvSpPr txBox="1">
            <a:spLocks noChangeArrowheads="1"/>
          </p:cNvSpPr>
          <p:nvPr/>
        </p:nvSpPr>
        <p:spPr bwMode="auto">
          <a:xfrm>
            <a:off x="4455459" y="4029636"/>
            <a:ext cx="8001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6</a:t>
            </a:r>
          </a:p>
        </p:txBody>
      </p:sp>
      <p:sp>
        <p:nvSpPr>
          <p:cNvPr id="117781" name="Text Box 21"/>
          <p:cNvSpPr txBox="1">
            <a:spLocks noChangeArrowheads="1"/>
          </p:cNvSpPr>
          <p:nvPr/>
        </p:nvSpPr>
        <p:spPr bwMode="auto">
          <a:xfrm>
            <a:off x="5217459" y="5629836"/>
            <a:ext cx="4495800" cy="762000"/>
          </a:xfrm>
          <a:prstGeom prst="rect">
            <a:avLst/>
          </a:prstGeom>
          <a:solidFill>
            <a:srgbClr val="CCFFC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Relative Level: 4/5 = 0.8 (-2dB)</a:t>
            </a:r>
          </a:p>
          <a:p>
            <a:r>
              <a:rPr lang="en-US" sz="2400"/>
              <a:t>Relative Time:  5-4 = 1.0 (1 ms)</a:t>
            </a:r>
          </a:p>
        </p:txBody>
      </p:sp>
      <p:sp>
        <p:nvSpPr>
          <p:cNvPr id="22" name="Isosceles Triangle 21"/>
          <p:cNvSpPr/>
          <p:nvPr/>
        </p:nvSpPr>
        <p:spPr>
          <a:xfrm rot="16200000">
            <a:off x="4626909" y="2181786"/>
            <a:ext cx="228600" cy="209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Isosceles Triangle 22"/>
          <p:cNvSpPr/>
          <p:nvPr/>
        </p:nvSpPr>
        <p:spPr>
          <a:xfrm rot="16200000">
            <a:off x="4626909" y="3686736"/>
            <a:ext cx="228600" cy="2095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28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17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7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17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9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177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177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7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3.33333E-6 0.22338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177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46" dur="2000" fill="hold"/>
                                        <p:tgtEl>
                                          <p:spTgt spid="1177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17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1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11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17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10833 L -0.00209 0.225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7" grpId="0" animBg="1"/>
      <p:bldP spid="117768" grpId="0"/>
      <p:bldP spid="117768" grpId="1"/>
      <p:bldP spid="117769" grpId="0"/>
      <p:bldP spid="117769" grpId="1"/>
      <p:bldP spid="117770" grpId="0"/>
      <p:bldP spid="117770" grpId="1"/>
      <p:bldP spid="117771" grpId="0"/>
      <p:bldP spid="117772" grpId="0"/>
      <p:bldP spid="117772" grpId="1"/>
      <p:bldP spid="117773" grpId="0"/>
      <p:bldP spid="117774" grpId="0"/>
      <p:bldP spid="117774" grpId="1"/>
      <p:bldP spid="117775" grpId="0" animBg="1"/>
      <p:bldP spid="117776" grpId="0" animBg="1"/>
      <p:bldP spid="117777" grpId="0" animBg="1"/>
      <p:bldP spid="117778" grpId="0"/>
      <p:bldP spid="117779" grpId="0"/>
      <p:bldP spid="117780" grpId="0"/>
      <p:bldP spid="117781" grpId="0" animBg="1"/>
      <p:bldP spid="117781" grpId="1" animBg="1"/>
      <p:bldP spid="2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1" y="0"/>
            <a:ext cx="60293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1" y="0"/>
            <a:ext cx="61007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2" name="Picture 4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71801" y="0"/>
            <a:ext cx="60293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3" name="Picture 5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1" y="0"/>
            <a:ext cx="6029325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4" name="Picture 6" descr="Fi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5601" y="0"/>
            <a:ext cx="6100763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708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198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198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9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198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9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6632" y="107577"/>
            <a:ext cx="61007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1" name="Picture 5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06632" y="107577"/>
            <a:ext cx="61007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2" name="Picture 6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11394" y="107577"/>
            <a:ext cx="6089650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63" name="Picture 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06632" y="107577"/>
            <a:ext cx="6100762" cy="647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28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1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1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1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1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4"/>
          <p:cNvSpPr>
            <a:spLocks noChangeArrowheads="1"/>
          </p:cNvSpPr>
          <p:nvPr/>
        </p:nvSpPr>
        <p:spPr bwMode="auto">
          <a:xfrm>
            <a:off x="1187824" y="10757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Summation Example Key Features</a:t>
            </a:r>
          </a:p>
        </p:txBody>
      </p:sp>
      <p:sp>
        <p:nvSpPr>
          <p:cNvPr id="97283" name="Text Box 5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1413063" y="1143000"/>
            <a:ext cx="9577666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Maximum addition over all frequencies at center of isosceles triangle (coupling zone)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1 KHz and 10 KHz show deep cancellations around the right triangle point (combing)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10 KHz is first to show reduced combing as move into obtuse triangle (isolation zone)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Area inside isosceles triangle (acute) has highest degree of variation over position/frequency (combing)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Isolation increases as obtuse angle increases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100 Hz pattern does not show cancellation at the right angle position (displacement between sources is less than a wavelength)</a:t>
            </a:r>
          </a:p>
        </p:txBody>
      </p:sp>
    </p:spTree>
    <p:extLst>
      <p:ext uri="{BB962C8B-B14F-4D97-AF65-F5344CB8AC3E}">
        <p14:creationId xmlns:p14="http://schemas.microsoft.com/office/powerpoint/2010/main" val="928945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81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81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52400"/>
            <a:ext cx="5905500" cy="628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152400"/>
            <a:ext cx="5905500" cy="630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1" y="152401"/>
            <a:ext cx="5915025" cy="630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81401" y="152401"/>
            <a:ext cx="5895975" cy="629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 descr="Fi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1400" y="152400"/>
            <a:ext cx="59055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3" name="Picture 9" descr="Fig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81400" y="152400"/>
            <a:ext cx="59055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4" name="Picture 10" descr="Fig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81400" y="152400"/>
            <a:ext cx="5905500" cy="626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5" name="Picture 11" descr="Fig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81400" y="152400"/>
            <a:ext cx="5905500" cy="627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3385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123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123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3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1000"/>
                                        <p:tgtEl>
                                          <p:spTgt spid="123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1000"/>
                                        <p:tgtEl>
                                          <p:spTgt spid="123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123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1000"/>
                                        <p:tgtEl>
                                          <p:spTgt spid="123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4"/>
          <p:cNvSpPr>
            <a:spLocks noChangeArrowheads="1"/>
          </p:cNvSpPr>
          <p:nvPr/>
        </p:nvSpPr>
        <p:spPr bwMode="auto">
          <a:xfrm>
            <a:off x="129987" y="39444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The Acoustic Crossover</a:t>
            </a:r>
          </a:p>
        </p:txBody>
      </p:sp>
      <p:sp>
        <p:nvSpPr>
          <p:cNvPr id="99331" name="Text Box 5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1434352" y="1376082"/>
            <a:ext cx="9036423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Meeting point of two (or more) correlated input signals at comparable levels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Verdana" pitchFamily="34" charset="0"/>
              </a:rPr>
              <a:t>Separated by frequency in the same (or separate) enclosure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Verdana" pitchFamily="34" charset="0"/>
              </a:rPr>
              <a:t>Separated over a matched range in separate enclosure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800" dirty="0">
                <a:latin typeface="Verdana" pitchFamily="34" charset="0"/>
              </a:rPr>
              <a:t>Separated by a physical boundary (The Room)</a:t>
            </a:r>
          </a:p>
        </p:txBody>
      </p:sp>
    </p:spTree>
    <p:extLst>
      <p:ext uri="{BB962C8B-B14F-4D97-AF65-F5344CB8AC3E}">
        <p14:creationId xmlns:p14="http://schemas.microsoft.com/office/powerpoint/2010/main" val="368120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4"/>
          <p:cNvSpPr>
            <a:spLocks noChangeArrowheads="1"/>
          </p:cNvSpPr>
          <p:nvPr/>
        </p:nvSpPr>
        <p:spPr bwMode="auto">
          <a:xfrm>
            <a:off x="623046" y="116540"/>
            <a:ext cx="7772400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Divider/Crossover Terminology</a:t>
            </a:r>
          </a:p>
        </p:txBody>
      </p:sp>
      <p:sp>
        <p:nvSpPr>
          <p:cNvPr id="100355" name="Text Box 5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1606" name="Text Box 6"/>
          <p:cNvSpPr txBox="1">
            <a:spLocks noChangeArrowheads="1"/>
          </p:cNvSpPr>
          <p:nvPr/>
        </p:nvSpPr>
        <p:spPr bwMode="auto">
          <a:xfrm>
            <a:off x="935132" y="979394"/>
            <a:ext cx="1074588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Spectral divider: electronic device that separates the response into multiple frequency bands for transmission through distinct loudspeakers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Spectral acoustic crossover: frequency range where equal acoustic levels are found from each of the electronically/physically separated elements that converge there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Spatial divider: electronic or acoustic device that separates response into multiple channels of common frequency range for transmission through distinct loudspeakers</a:t>
            </a:r>
          </a:p>
          <a:p>
            <a:pPr marL="342900" indent="-342900">
              <a:spcBef>
                <a:spcPct val="50000"/>
              </a:spcBef>
              <a:buFontTx/>
              <a:buChar char="•"/>
            </a:pPr>
            <a:r>
              <a:rPr lang="en-US" sz="2400" dirty="0">
                <a:latin typeface="Verdana" pitchFamily="34" charset="0"/>
              </a:rPr>
              <a:t>Spatial acoustic divider: location where equal acoustic levels are found from the multiple electronically/physically separated elements that converge there</a:t>
            </a:r>
          </a:p>
        </p:txBody>
      </p:sp>
    </p:spTree>
    <p:extLst>
      <p:ext uri="{BB962C8B-B14F-4D97-AF65-F5344CB8AC3E}">
        <p14:creationId xmlns:p14="http://schemas.microsoft.com/office/powerpoint/2010/main" val="2728783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16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16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81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1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8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8517" y="151280"/>
            <a:ext cx="9914965" cy="6558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32320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02403" name="Rectangle 5"/>
          <p:cNvSpPr>
            <a:spLocks noChangeArrowheads="1"/>
          </p:cNvSpPr>
          <p:nvPr/>
        </p:nvSpPr>
        <p:spPr bwMode="auto">
          <a:xfrm>
            <a:off x="649941" y="381000"/>
            <a:ext cx="8861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The Acoustic Crossover: Quantified</a:t>
            </a:r>
          </a:p>
        </p:txBody>
      </p:sp>
      <p:sp>
        <p:nvSpPr>
          <p:cNvPr id="102404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2631" name="Text Box 7"/>
          <p:cNvSpPr txBox="1">
            <a:spLocks noChangeArrowheads="1"/>
          </p:cNvSpPr>
          <p:nvPr/>
        </p:nvSpPr>
        <p:spPr bwMode="auto">
          <a:xfrm>
            <a:off x="1194547" y="1524000"/>
            <a:ext cx="7772400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Crossover class</a:t>
            </a:r>
          </a:p>
          <a:p>
            <a:pPr marL="406400" indent="-4064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Crossover slope (order)</a:t>
            </a:r>
          </a:p>
          <a:p>
            <a:pPr marL="406400" indent="-4064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Degree of symmetry</a:t>
            </a:r>
          </a:p>
          <a:p>
            <a:pPr marL="406400" indent="-4064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Number of elements</a:t>
            </a:r>
          </a:p>
          <a:p>
            <a:pPr marL="406400" indent="-406400">
              <a:spcBef>
                <a:spcPct val="50000"/>
              </a:spcBef>
              <a:buFontTx/>
              <a:buAutoNum type="arabicPeriod"/>
            </a:pPr>
            <a:r>
              <a:rPr lang="en-US" sz="2800" dirty="0">
                <a:latin typeface="Verdana" pitchFamily="34" charset="0"/>
              </a:rPr>
              <a:t>Combined response</a:t>
            </a:r>
          </a:p>
          <a:p>
            <a:pPr marL="406400" indent="-406400">
              <a:spcBef>
                <a:spcPct val="50000"/>
              </a:spcBef>
            </a:pPr>
            <a:endParaRPr lang="en-US" sz="2800" dirty="0">
              <a:latin typeface="Verdana" pitchFamily="34" charset="0"/>
            </a:endParaRPr>
          </a:p>
          <a:p>
            <a:pPr marL="406400" indent="-406400">
              <a:spcBef>
                <a:spcPct val="50000"/>
              </a:spcBef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08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26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26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826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826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826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5"/>
          <p:cNvSpPr>
            <a:spLocks noChangeArrowheads="1"/>
          </p:cNvSpPr>
          <p:nvPr/>
        </p:nvSpPr>
        <p:spPr bwMode="auto">
          <a:xfrm>
            <a:off x="2046289" y="914399"/>
            <a:ext cx="8153400" cy="4895290"/>
          </a:xfrm>
          <a:prstGeom prst="rect">
            <a:avLst/>
          </a:prstGeom>
          <a:solidFill>
            <a:srgbClr val="CCFFCC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26"/>
          <p:cNvSpPr>
            <a:spLocks noChangeArrowheads="1"/>
          </p:cNvSpPr>
          <p:nvPr/>
        </p:nvSpPr>
        <p:spPr bwMode="auto">
          <a:xfrm>
            <a:off x="1524000" y="0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200">
                <a:solidFill>
                  <a:schemeClr val="hlink"/>
                </a:solidFill>
                <a:latin typeface="Verdana" pitchFamily="34" charset="0"/>
              </a:rPr>
              <a:t>Summation Criteria: Multiple Input Signals</a:t>
            </a:r>
          </a:p>
        </p:txBody>
      </p:sp>
      <p:sp>
        <p:nvSpPr>
          <p:cNvPr id="55300" name="Text Box 27"/>
          <p:cNvSpPr txBox="1">
            <a:spLocks noChangeArrowheads="1"/>
          </p:cNvSpPr>
          <p:nvPr/>
        </p:nvSpPr>
        <p:spPr bwMode="auto">
          <a:xfrm>
            <a:off x="7543800" y="999565"/>
            <a:ext cx="2590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Summed Signal</a:t>
            </a:r>
          </a:p>
        </p:txBody>
      </p:sp>
      <p:pic>
        <p:nvPicPr>
          <p:cNvPr id="55301" name="Picture 29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381626" y="2371164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02" name="Text Box 30"/>
          <p:cNvSpPr txBox="1">
            <a:spLocks noChangeArrowheads="1"/>
          </p:cNvSpPr>
          <p:nvPr/>
        </p:nvSpPr>
        <p:spPr bwMode="auto">
          <a:xfrm>
            <a:off x="2466975" y="1437715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1</a:t>
            </a:r>
          </a:p>
        </p:txBody>
      </p:sp>
      <p:sp>
        <p:nvSpPr>
          <p:cNvPr id="55303" name="Line 31"/>
          <p:cNvSpPr>
            <a:spLocks noChangeShapeType="1"/>
          </p:cNvSpPr>
          <p:nvPr/>
        </p:nvSpPr>
        <p:spPr bwMode="auto">
          <a:xfrm flipV="1">
            <a:off x="4848225" y="2380689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4" name="Text Box 32"/>
          <p:cNvSpPr txBox="1">
            <a:spLocks noChangeArrowheads="1"/>
          </p:cNvSpPr>
          <p:nvPr/>
        </p:nvSpPr>
        <p:spPr bwMode="auto">
          <a:xfrm>
            <a:off x="2466975" y="211399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2</a:t>
            </a:r>
          </a:p>
        </p:txBody>
      </p:sp>
      <p:sp>
        <p:nvSpPr>
          <p:cNvPr id="55305" name="Line 33"/>
          <p:cNvSpPr>
            <a:spLocks noChangeShapeType="1"/>
          </p:cNvSpPr>
          <p:nvPr/>
        </p:nvSpPr>
        <p:spPr bwMode="auto">
          <a:xfrm>
            <a:off x="4810125" y="4714314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6" name="Line 34"/>
          <p:cNvSpPr>
            <a:spLocks noChangeShapeType="1"/>
          </p:cNvSpPr>
          <p:nvPr/>
        </p:nvSpPr>
        <p:spPr bwMode="auto">
          <a:xfrm flipH="1">
            <a:off x="4429125" y="3952314"/>
            <a:ext cx="0" cy="57150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07" name="Text Box 35"/>
          <p:cNvSpPr txBox="1">
            <a:spLocks noChangeArrowheads="1"/>
          </p:cNvSpPr>
          <p:nvPr/>
        </p:nvSpPr>
        <p:spPr bwMode="auto">
          <a:xfrm>
            <a:off x="2438400" y="459049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n</a:t>
            </a:r>
          </a:p>
        </p:txBody>
      </p:sp>
      <p:pic>
        <p:nvPicPr>
          <p:cNvPr id="66596" name="Picture 3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2123514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7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0" y="1456764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98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25" y="4523814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1" name="Line 39"/>
          <p:cNvSpPr>
            <a:spLocks noChangeShapeType="1"/>
          </p:cNvSpPr>
          <p:nvPr/>
        </p:nvSpPr>
        <p:spPr bwMode="auto">
          <a:xfrm flipV="1">
            <a:off x="4848225" y="1656789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2" name="Line 40"/>
          <p:cNvSpPr>
            <a:spLocks noChangeShapeType="1"/>
          </p:cNvSpPr>
          <p:nvPr/>
        </p:nvSpPr>
        <p:spPr bwMode="auto">
          <a:xfrm flipH="1">
            <a:off x="3009900" y="3933264"/>
            <a:ext cx="0" cy="57150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3" name="Line 41"/>
          <p:cNvSpPr>
            <a:spLocks noChangeShapeType="1"/>
          </p:cNvSpPr>
          <p:nvPr/>
        </p:nvSpPr>
        <p:spPr bwMode="auto">
          <a:xfrm>
            <a:off x="7800975" y="2961714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4" name="Text Box 42"/>
          <p:cNvSpPr txBox="1">
            <a:spLocks noChangeArrowheads="1"/>
          </p:cNvSpPr>
          <p:nvPr/>
        </p:nvSpPr>
        <p:spPr bwMode="auto">
          <a:xfrm>
            <a:off x="2438400" y="276169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3</a:t>
            </a:r>
          </a:p>
        </p:txBody>
      </p:sp>
      <p:sp>
        <p:nvSpPr>
          <p:cNvPr id="55315" name="Line 43"/>
          <p:cNvSpPr>
            <a:spLocks noChangeShapeType="1"/>
          </p:cNvSpPr>
          <p:nvPr/>
        </p:nvSpPr>
        <p:spPr bwMode="auto">
          <a:xfrm flipV="1">
            <a:off x="4819650" y="3704664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6" name="Text Box 44"/>
          <p:cNvSpPr txBox="1">
            <a:spLocks noChangeArrowheads="1"/>
          </p:cNvSpPr>
          <p:nvPr/>
        </p:nvSpPr>
        <p:spPr bwMode="auto">
          <a:xfrm>
            <a:off x="2438400" y="3437965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Signal 4</a:t>
            </a:r>
          </a:p>
        </p:txBody>
      </p:sp>
      <p:pic>
        <p:nvPicPr>
          <p:cNvPr id="66605" name="Picture 4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25" y="3447489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606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48125" y="2780739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19" name="Line 47"/>
          <p:cNvSpPr>
            <a:spLocks noChangeShapeType="1"/>
          </p:cNvSpPr>
          <p:nvPr/>
        </p:nvSpPr>
        <p:spPr bwMode="auto">
          <a:xfrm flipV="1">
            <a:off x="4819650" y="2980764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6608" name="Picture 4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0125" y="1666314"/>
            <a:ext cx="762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21" name="Picture 49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6289" y="5154051"/>
            <a:ext cx="818673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23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6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6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6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6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1685364" y="851647"/>
            <a:ext cx="8763000" cy="57912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32101" name="Line 5"/>
          <p:cNvSpPr>
            <a:spLocks noChangeShapeType="1"/>
          </p:cNvSpPr>
          <p:nvPr/>
        </p:nvSpPr>
        <p:spPr bwMode="auto">
          <a:xfrm>
            <a:off x="3590364" y="1994647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1761564" y="1994647"/>
            <a:ext cx="1828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3" name="Line 7"/>
          <p:cNvSpPr>
            <a:spLocks noChangeShapeType="1"/>
          </p:cNvSpPr>
          <p:nvPr/>
        </p:nvSpPr>
        <p:spPr bwMode="auto">
          <a:xfrm>
            <a:off x="3590364" y="1994647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4" name="Line 8"/>
          <p:cNvSpPr>
            <a:spLocks noChangeShapeType="1"/>
          </p:cNvSpPr>
          <p:nvPr/>
        </p:nvSpPr>
        <p:spPr bwMode="auto">
          <a:xfrm flipH="1">
            <a:off x="2675964" y="1994647"/>
            <a:ext cx="9144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>
            <a:off x="4123764" y="3442447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6" name="Line 10"/>
          <p:cNvSpPr>
            <a:spLocks noChangeShapeType="1"/>
          </p:cNvSpPr>
          <p:nvPr/>
        </p:nvSpPr>
        <p:spPr bwMode="auto">
          <a:xfrm>
            <a:off x="1685364" y="3442447"/>
            <a:ext cx="1447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>
            <a:off x="3133164" y="3442447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8" name="Line 12"/>
          <p:cNvSpPr>
            <a:spLocks noChangeShapeType="1"/>
          </p:cNvSpPr>
          <p:nvPr/>
        </p:nvSpPr>
        <p:spPr bwMode="auto">
          <a:xfrm flipH="1">
            <a:off x="3133164" y="3442447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>
            <a:off x="4580964" y="4966447"/>
            <a:ext cx="914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0" name="Line 14"/>
          <p:cNvSpPr>
            <a:spLocks noChangeShapeType="1"/>
          </p:cNvSpPr>
          <p:nvPr/>
        </p:nvSpPr>
        <p:spPr bwMode="auto">
          <a:xfrm>
            <a:off x="1837764" y="4966447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1" name="Line 15"/>
          <p:cNvSpPr>
            <a:spLocks noChangeShapeType="1"/>
          </p:cNvSpPr>
          <p:nvPr/>
        </p:nvSpPr>
        <p:spPr bwMode="auto">
          <a:xfrm>
            <a:off x="2599764" y="4966447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H="1">
            <a:off x="3590364" y="4966447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9152964" y="1994647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6866964" y="1994647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5" name="Line 19"/>
          <p:cNvSpPr>
            <a:spLocks noChangeShapeType="1"/>
          </p:cNvSpPr>
          <p:nvPr/>
        </p:nvSpPr>
        <p:spPr bwMode="auto">
          <a:xfrm>
            <a:off x="7628964" y="4966447"/>
            <a:ext cx="533400" cy="457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6" name="Line 20"/>
          <p:cNvSpPr>
            <a:spLocks noChangeShapeType="1"/>
          </p:cNvSpPr>
          <p:nvPr/>
        </p:nvSpPr>
        <p:spPr bwMode="auto">
          <a:xfrm flipH="1">
            <a:off x="9152964" y="4966447"/>
            <a:ext cx="4572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6866964" y="3442447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8" name="Line 22"/>
          <p:cNvSpPr>
            <a:spLocks noChangeShapeType="1"/>
          </p:cNvSpPr>
          <p:nvPr/>
        </p:nvSpPr>
        <p:spPr bwMode="auto">
          <a:xfrm>
            <a:off x="6866964" y="4966447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9" name="Line 23"/>
          <p:cNvSpPr>
            <a:spLocks noChangeShapeType="1"/>
          </p:cNvSpPr>
          <p:nvPr/>
        </p:nvSpPr>
        <p:spPr bwMode="auto">
          <a:xfrm>
            <a:off x="9152964" y="3442447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0" name="Line 24"/>
          <p:cNvSpPr>
            <a:spLocks noChangeShapeType="1"/>
          </p:cNvSpPr>
          <p:nvPr/>
        </p:nvSpPr>
        <p:spPr bwMode="auto">
          <a:xfrm>
            <a:off x="9610164" y="4966447"/>
            <a:ext cx="914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49" name="Line 25"/>
          <p:cNvSpPr>
            <a:spLocks noChangeShapeType="1"/>
          </p:cNvSpPr>
          <p:nvPr/>
        </p:nvSpPr>
        <p:spPr bwMode="auto">
          <a:xfrm flipH="1">
            <a:off x="3590364" y="2070847"/>
            <a:ext cx="0" cy="3810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0" name="Line 26"/>
          <p:cNvSpPr>
            <a:spLocks noChangeShapeType="1"/>
          </p:cNvSpPr>
          <p:nvPr/>
        </p:nvSpPr>
        <p:spPr bwMode="auto">
          <a:xfrm>
            <a:off x="6790764" y="5423647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1" name="Line 27"/>
          <p:cNvSpPr>
            <a:spLocks noChangeShapeType="1"/>
          </p:cNvSpPr>
          <p:nvPr/>
        </p:nvSpPr>
        <p:spPr bwMode="auto">
          <a:xfrm>
            <a:off x="6943164" y="3975847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2" name="Line 28"/>
          <p:cNvSpPr>
            <a:spLocks noChangeShapeType="1"/>
          </p:cNvSpPr>
          <p:nvPr/>
        </p:nvSpPr>
        <p:spPr bwMode="auto">
          <a:xfrm>
            <a:off x="6866964" y="2451847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3" name="Line 29"/>
          <p:cNvSpPr>
            <a:spLocks noChangeShapeType="1"/>
          </p:cNvSpPr>
          <p:nvPr/>
        </p:nvSpPr>
        <p:spPr bwMode="auto">
          <a:xfrm>
            <a:off x="1761564" y="5423647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4" name="Line 30"/>
          <p:cNvSpPr>
            <a:spLocks noChangeShapeType="1"/>
          </p:cNvSpPr>
          <p:nvPr/>
        </p:nvSpPr>
        <p:spPr bwMode="auto">
          <a:xfrm>
            <a:off x="1913964" y="3975847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455" name="Line 31"/>
          <p:cNvSpPr>
            <a:spLocks noChangeShapeType="1"/>
          </p:cNvSpPr>
          <p:nvPr/>
        </p:nvSpPr>
        <p:spPr bwMode="auto">
          <a:xfrm>
            <a:off x="1837764" y="2451847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8" name="Line 32"/>
          <p:cNvSpPr>
            <a:spLocks noChangeShapeType="1"/>
          </p:cNvSpPr>
          <p:nvPr/>
        </p:nvSpPr>
        <p:spPr bwMode="auto">
          <a:xfrm flipH="1">
            <a:off x="8162364" y="3442447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9" name="Line 33"/>
          <p:cNvSpPr>
            <a:spLocks noChangeShapeType="1"/>
          </p:cNvSpPr>
          <p:nvPr/>
        </p:nvSpPr>
        <p:spPr bwMode="auto">
          <a:xfrm>
            <a:off x="8619564" y="1461247"/>
            <a:ext cx="533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0" name="Line 34"/>
          <p:cNvSpPr>
            <a:spLocks noChangeShapeType="1"/>
          </p:cNvSpPr>
          <p:nvPr/>
        </p:nvSpPr>
        <p:spPr bwMode="auto">
          <a:xfrm flipH="1">
            <a:off x="8162364" y="1461247"/>
            <a:ext cx="4572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1" name="Line 35"/>
          <p:cNvSpPr>
            <a:spLocks noChangeShapeType="1"/>
          </p:cNvSpPr>
          <p:nvPr/>
        </p:nvSpPr>
        <p:spPr bwMode="auto">
          <a:xfrm>
            <a:off x="9152964" y="1994647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2" name="Line 36"/>
          <p:cNvSpPr>
            <a:spLocks noChangeShapeType="1"/>
          </p:cNvSpPr>
          <p:nvPr/>
        </p:nvSpPr>
        <p:spPr bwMode="auto">
          <a:xfrm flipH="1">
            <a:off x="8162364" y="1994647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3" name="Line 37"/>
          <p:cNvSpPr>
            <a:spLocks noChangeShapeType="1"/>
          </p:cNvSpPr>
          <p:nvPr/>
        </p:nvSpPr>
        <p:spPr bwMode="auto">
          <a:xfrm>
            <a:off x="8162364" y="5423647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4" name="Line 38"/>
          <p:cNvSpPr>
            <a:spLocks noChangeShapeType="1"/>
          </p:cNvSpPr>
          <p:nvPr/>
        </p:nvSpPr>
        <p:spPr bwMode="auto">
          <a:xfrm>
            <a:off x="9152965" y="3442447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5" name="Line 39"/>
          <p:cNvSpPr>
            <a:spLocks noChangeShapeType="1"/>
          </p:cNvSpPr>
          <p:nvPr/>
        </p:nvSpPr>
        <p:spPr bwMode="auto">
          <a:xfrm flipH="1">
            <a:off x="8162364" y="3442447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6" name="Line 40"/>
          <p:cNvSpPr>
            <a:spLocks noChangeShapeType="1"/>
          </p:cNvSpPr>
          <p:nvPr/>
        </p:nvSpPr>
        <p:spPr bwMode="auto">
          <a:xfrm>
            <a:off x="9152965" y="5423647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7" name="Line 41"/>
          <p:cNvSpPr>
            <a:spLocks noChangeShapeType="1"/>
          </p:cNvSpPr>
          <p:nvPr/>
        </p:nvSpPr>
        <p:spPr bwMode="auto">
          <a:xfrm flipH="1">
            <a:off x="8162364" y="5423647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8" name="Text Box 42"/>
          <p:cNvSpPr txBox="1">
            <a:spLocks noChangeArrowheads="1"/>
          </p:cNvSpPr>
          <p:nvPr/>
        </p:nvSpPr>
        <p:spPr bwMode="auto">
          <a:xfrm>
            <a:off x="4477778" y="5118848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Gap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4580965" y="3671048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Unity</a:t>
            </a:r>
          </a:p>
        </p:txBody>
      </p:sp>
      <p:sp>
        <p:nvSpPr>
          <p:cNvPr id="132140" name="Text Box 44"/>
          <p:cNvSpPr txBox="1">
            <a:spLocks noChangeArrowheads="1"/>
          </p:cNvSpPr>
          <p:nvPr/>
        </p:nvSpPr>
        <p:spPr bwMode="auto">
          <a:xfrm>
            <a:off x="4580964" y="2223248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Overlap</a:t>
            </a:r>
          </a:p>
        </p:txBody>
      </p:sp>
      <p:sp>
        <p:nvSpPr>
          <p:cNvPr id="103469" name="Text Box 45"/>
          <p:cNvSpPr txBox="1">
            <a:spLocks noChangeArrowheads="1"/>
          </p:cNvSpPr>
          <p:nvPr/>
        </p:nvSpPr>
        <p:spPr bwMode="auto">
          <a:xfrm>
            <a:off x="1725846" y="149599"/>
            <a:ext cx="872251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Crossover Classes</a:t>
            </a:r>
          </a:p>
        </p:txBody>
      </p:sp>
      <p:sp>
        <p:nvSpPr>
          <p:cNvPr id="103470" name="Text Box 46"/>
          <p:cNvSpPr txBox="1">
            <a:spLocks noChangeArrowheads="1"/>
          </p:cNvSpPr>
          <p:nvPr/>
        </p:nvSpPr>
        <p:spPr bwMode="auto">
          <a:xfrm>
            <a:off x="7019364" y="927847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03471" name="Text Box 47"/>
          <p:cNvSpPr txBox="1">
            <a:spLocks noChangeArrowheads="1"/>
          </p:cNvSpPr>
          <p:nvPr/>
        </p:nvSpPr>
        <p:spPr bwMode="auto">
          <a:xfrm>
            <a:off x="1837764" y="927847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03472" name="Text Box 48"/>
          <p:cNvSpPr txBox="1">
            <a:spLocks noChangeArrowheads="1"/>
          </p:cNvSpPr>
          <p:nvPr/>
        </p:nvSpPr>
        <p:spPr bwMode="auto">
          <a:xfrm>
            <a:off x="7552765" y="6185648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03473" name="Text Box 49"/>
          <p:cNvSpPr txBox="1">
            <a:spLocks noChangeArrowheads="1"/>
          </p:cNvSpPr>
          <p:nvPr/>
        </p:nvSpPr>
        <p:spPr bwMode="auto">
          <a:xfrm>
            <a:off x="2371164" y="6185647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</p:spTree>
    <p:extLst>
      <p:ext uri="{BB962C8B-B14F-4D97-AF65-F5344CB8AC3E}">
        <p14:creationId xmlns:p14="http://schemas.microsoft.com/office/powerpoint/2010/main" val="198503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3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3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2" grpId="0" animBg="1"/>
      <p:bldP spid="132103" grpId="0" animBg="1"/>
      <p:bldP spid="132104" grpId="0" animBg="1"/>
      <p:bldP spid="132105" grpId="0" animBg="1"/>
      <p:bldP spid="132106" grpId="0" animBg="1"/>
      <p:bldP spid="132107" grpId="0" animBg="1"/>
      <p:bldP spid="132108" grpId="0" animBg="1"/>
      <p:bldP spid="132109" grpId="0" animBg="1"/>
      <p:bldP spid="132110" grpId="0" animBg="1"/>
      <p:bldP spid="132111" grpId="0" animBg="1"/>
      <p:bldP spid="132112" grpId="0" animBg="1"/>
      <p:bldP spid="132113" grpId="0" animBg="1"/>
      <p:bldP spid="132114" grpId="0" animBg="1"/>
      <p:bldP spid="132115" grpId="0" animBg="1"/>
      <p:bldP spid="132116" grpId="0" animBg="1"/>
      <p:bldP spid="132117" grpId="0" animBg="1"/>
      <p:bldP spid="132118" grpId="0" animBg="1"/>
      <p:bldP spid="132119" grpId="0" animBg="1"/>
      <p:bldP spid="132120" grpId="0" animBg="1"/>
      <p:bldP spid="132128" grpId="0" animBg="1"/>
      <p:bldP spid="132129" grpId="0" animBg="1"/>
      <p:bldP spid="132130" grpId="0" animBg="1"/>
      <p:bldP spid="132131" grpId="0" animBg="1"/>
      <p:bldP spid="132132" grpId="0" animBg="1"/>
      <p:bldP spid="132133" grpId="0" animBg="1"/>
      <p:bldP spid="132134" grpId="0" animBg="1"/>
      <p:bldP spid="132135" grpId="0" animBg="1"/>
      <p:bldP spid="132136" grpId="0" animBg="1"/>
      <p:bldP spid="132137" grpId="0" animBg="1"/>
      <p:bldP spid="132138" grpId="0"/>
      <p:bldP spid="132139" grpId="0"/>
      <p:bldP spid="1321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1550894" y="896470"/>
            <a:ext cx="9144000" cy="565785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title"/>
          </p:nvPr>
        </p:nvSpPr>
        <p:spPr>
          <a:xfrm>
            <a:off x="2008094" y="67795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accent1"/>
                </a:solidFill>
              </a:rPr>
              <a:t>Crossover Slope Order</a:t>
            </a:r>
          </a:p>
        </p:txBody>
      </p:sp>
      <p:sp>
        <p:nvSpPr>
          <p:cNvPr id="134148" name="Line 4"/>
          <p:cNvSpPr>
            <a:spLocks noChangeShapeType="1"/>
          </p:cNvSpPr>
          <p:nvPr/>
        </p:nvSpPr>
        <p:spPr bwMode="auto">
          <a:xfrm>
            <a:off x="4217894" y="188707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49" name="Line 5"/>
          <p:cNvSpPr>
            <a:spLocks noChangeShapeType="1"/>
          </p:cNvSpPr>
          <p:nvPr/>
        </p:nvSpPr>
        <p:spPr bwMode="auto">
          <a:xfrm>
            <a:off x="1779494" y="1887070"/>
            <a:ext cx="1447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0" name="Line 6"/>
          <p:cNvSpPr>
            <a:spLocks noChangeShapeType="1"/>
          </p:cNvSpPr>
          <p:nvPr/>
        </p:nvSpPr>
        <p:spPr bwMode="auto">
          <a:xfrm>
            <a:off x="3227294" y="188707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1" name="Line 7"/>
          <p:cNvSpPr>
            <a:spLocks noChangeShapeType="1"/>
          </p:cNvSpPr>
          <p:nvPr/>
        </p:nvSpPr>
        <p:spPr bwMode="auto">
          <a:xfrm flipH="1">
            <a:off x="3227294" y="188707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2" name="Line 8"/>
          <p:cNvSpPr>
            <a:spLocks noChangeShapeType="1"/>
          </p:cNvSpPr>
          <p:nvPr/>
        </p:nvSpPr>
        <p:spPr bwMode="auto">
          <a:xfrm>
            <a:off x="3989294" y="3411070"/>
            <a:ext cx="1524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3" name="Line 9"/>
          <p:cNvSpPr>
            <a:spLocks noChangeShapeType="1"/>
          </p:cNvSpPr>
          <p:nvPr/>
        </p:nvSpPr>
        <p:spPr bwMode="auto">
          <a:xfrm>
            <a:off x="2008094" y="3411070"/>
            <a:ext cx="1447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4" name="Line 10"/>
          <p:cNvSpPr>
            <a:spLocks noChangeShapeType="1"/>
          </p:cNvSpPr>
          <p:nvPr/>
        </p:nvSpPr>
        <p:spPr bwMode="auto">
          <a:xfrm>
            <a:off x="3455894" y="3411070"/>
            <a:ext cx="5334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5" name="Line 11"/>
          <p:cNvSpPr>
            <a:spLocks noChangeShapeType="1"/>
          </p:cNvSpPr>
          <p:nvPr/>
        </p:nvSpPr>
        <p:spPr bwMode="auto">
          <a:xfrm flipH="1">
            <a:off x="3455894" y="3411070"/>
            <a:ext cx="533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6" name="Line 12"/>
          <p:cNvSpPr>
            <a:spLocks noChangeShapeType="1"/>
          </p:cNvSpPr>
          <p:nvPr/>
        </p:nvSpPr>
        <p:spPr bwMode="auto">
          <a:xfrm>
            <a:off x="3836894" y="4858870"/>
            <a:ext cx="1752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7" name="Line 13"/>
          <p:cNvSpPr>
            <a:spLocks noChangeShapeType="1"/>
          </p:cNvSpPr>
          <p:nvPr/>
        </p:nvSpPr>
        <p:spPr bwMode="auto">
          <a:xfrm>
            <a:off x="1855694" y="4858870"/>
            <a:ext cx="1676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8" name="Line 14"/>
          <p:cNvSpPr>
            <a:spLocks noChangeShapeType="1"/>
          </p:cNvSpPr>
          <p:nvPr/>
        </p:nvSpPr>
        <p:spPr bwMode="auto">
          <a:xfrm>
            <a:off x="3532094" y="4858870"/>
            <a:ext cx="3048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59" name="Line 15"/>
          <p:cNvSpPr>
            <a:spLocks noChangeShapeType="1"/>
          </p:cNvSpPr>
          <p:nvPr/>
        </p:nvSpPr>
        <p:spPr bwMode="auto">
          <a:xfrm flipH="1">
            <a:off x="3608294" y="4935070"/>
            <a:ext cx="2286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0" name="Line 16"/>
          <p:cNvSpPr>
            <a:spLocks noChangeShapeType="1"/>
          </p:cNvSpPr>
          <p:nvPr/>
        </p:nvSpPr>
        <p:spPr bwMode="auto">
          <a:xfrm>
            <a:off x="9247094" y="188707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1" name="Line 17"/>
          <p:cNvSpPr>
            <a:spLocks noChangeShapeType="1"/>
          </p:cNvSpPr>
          <p:nvPr/>
        </p:nvSpPr>
        <p:spPr bwMode="auto">
          <a:xfrm>
            <a:off x="6884894" y="188707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2" name="Line 18"/>
          <p:cNvSpPr>
            <a:spLocks noChangeShapeType="1"/>
          </p:cNvSpPr>
          <p:nvPr/>
        </p:nvSpPr>
        <p:spPr bwMode="auto">
          <a:xfrm>
            <a:off x="6961094" y="3411070"/>
            <a:ext cx="1524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3" name="Line 19"/>
          <p:cNvSpPr>
            <a:spLocks noChangeShapeType="1"/>
          </p:cNvSpPr>
          <p:nvPr/>
        </p:nvSpPr>
        <p:spPr bwMode="auto">
          <a:xfrm>
            <a:off x="6884894" y="4858870"/>
            <a:ext cx="1752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4" name="Line 20"/>
          <p:cNvSpPr>
            <a:spLocks noChangeShapeType="1"/>
          </p:cNvSpPr>
          <p:nvPr/>
        </p:nvSpPr>
        <p:spPr bwMode="auto">
          <a:xfrm>
            <a:off x="9094694" y="3411070"/>
            <a:ext cx="1600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65" name="Line 21"/>
          <p:cNvSpPr>
            <a:spLocks noChangeShapeType="1"/>
          </p:cNvSpPr>
          <p:nvPr/>
        </p:nvSpPr>
        <p:spPr bwMode="auto">
          <a:xfrm>
            <a:off x="8866094" y="4858870"/>
            <a:ext cx="1676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0" name="Line 22"/>
          <p:cNvSpPr>
            <a:spLocks noChangeShapeType="1"/>
          </p:cNvSpPr>
          <p:nvPr/>
        </p:nvSpPr>
        <p:spPr bwMode="auto">
          <a:xfrm flipH="1">
            <a:off x="3684494" y="1887070"/>
            <a:ext cx="0" cy="3810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1" name="Line 23"/>
          <p:cNvSpPr>
            <a:spLocks noChangeShapeType="1"/>
          </p:cNvSpPr>
          <p:nvPr/>
        </p:nvSpPr>
        <p:spPr bwMode="auto">
          <a:xfrm>
            <a:off x="6884894" y="539227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2" name="Line 24"/>
          <p:cNvSpPr>
            <a:spLocks noChangeShapeType="1"/>
          </p:cNvSpPr>
          <p:nvPr/>
        </p:nvSpPr>
        <p:spPr bwMode="auto">
          <a:xfrm>
            <a:off x="6884894" y="394447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3" name="Line 25"/>
          <p:cNvSpPr>
            <a:spLocks noChangeShapeType="1"/>
          </p:cNvSpPr>
          <p:nvPr/>
        </p:nvSpPr>
        <p:spPr bwMode="auto">
          <a:xfrm>
            <a:off x="6884894" y="242047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4" name="Line 26"/>
          <p:cNvSpPr>
            <a:spLocks noChangeShapeType="1"/>
          </p:cNvSpPr>
          <p:nvPr/>
        </p:nvSpPr>
        <p:spPr bwMode="auto">
          <a:xfrm>
            <a:off x="1855694" y="539227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5" name="Line 27"/>
          <p:cNvSpPr>
            <a:spLocks noChangeShapeType="1"/>
          </p:cNvSpPr>
          <p:nvPr/>
        </p:nvSpPr>
        <p:spPr bwMode="auto">
          <a:xfrm>
            <a:off x="1931894" y="394447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476" name="Line 28"/>
          <p:cNvSpPr>
            <a:spLocks noChangeShapeType="1"/>
          </p:cNvSpPr>
          <p:nvPr/>
        </p:nvSpPr>
        <p:spPr bwMode="auto">
          <a:xfrm>
            <a:off x="1855694" y="242047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3" name="Line 29"/>
          <p:cNvSpPr>
            <a:spLocks noChangeShapeType="1"/>
          </p:cNvSpPr>
          <p:nvPr/>
        </p:nvSpPr>
        <p:spPr bwMode="auto">
          <a:xfrm flipH="1">
            <a:off x="8485094" y="341107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4" name="Line 30"/>
          <p:cNvSpPr>
            <a:spLocks noChangeShapeType="1"/>
          </p:cNvSpPr>
          <p:nvPr/>
        </p:nvSpPr>
        <p:spPr bwMode="auto">
          <a:xfrm>
            <a:off x="8180294" y="1887070"/>
            <a:ext cx="1066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5" name="Line 31"/>
          <p:cNvSpPr>
            <a:spLocks noChangeShapeType="1"/>
          </p:cNvSpPr>
          <p:nvPr/>
        </p:nvSpPr>
        <p:spPr bwMode="auto">
          <a:xfrm>
            <a:off x="9247094" y="188707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6" name="Line 32"/>
          <p:cNvSpPr>
            <a:spLocks noChangeShapeType="1"/>
          </p:cNvSpPr>
          <p:nvPr/>
        </p:nvSpPr>
        <p:spPr bwMode="auto">
          <a:xfrm flipH="1">
            <a:off x="8256494" y="188707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7" name="Line 33"/>
          <p:cNvSpPr>
            <a:spLocks noChangeShapeType="1"/>
          </p:cNvSpPr>
          <p:nvPr/>
        </p:nvSpPr>
        <p:spPr bwMode="auto">
          <a:xfrm>
            <a:off x="8637494" y="4858870"/>
            <a:ext cx="228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8" name="Line 34"/>
          <p:cNvSpPr>
            <a:spLocks noChangeShapeType="1"/>
          </p:cNvSpPr>
          <p:nvPr/>
        </p:nvSpPr>
        <p:spPr bwMode="auto">
          <a:xfrm>
            <a:off x="9018495" y="3411070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79" name="Line 35"/>
          <p:cNvSpPr>
            <a:spLocks noChangeShapeType="1"/>
          </p:cNvSpPr>
          <p:nvPr/>
        </p:nvSpPr>
        <p:spPr bwMode="auto">
          <a:xfrm flipH="1">
            <a:off x="8485094" y="3411070"/>
            <a:ext cx="0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80" name="Line 36"/>
          <p:cNvSpPr>
            <a:spLocks noChangeShapeType="1"/>
          </p:cNvSpPr>
          <p:nvPr/>
        </p:nvSpPr>
        <p:spPr bwMode="auto">
          <a:xfrm>
            <a:off x="8866094" y="485887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81" name="Line 37"/>
          <p:cNvSpPr>
            <a:spLocks noChangeShapeType="1"/>
          </p:cNvSpPr>
          <p:nvPr/>
        </p:nvSpPr>
        <p:spPr bwMode="auto">
          <a:xfrm flipH="1">
            <a:off x="8637494" y="485887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4182" name="Text Box 38"/>
          <p:cNvSpPr txBox="1">
            <a:spLocks noChangeArrowheads="1"/>
          </p:cNvSpPr>
          <p:nvPr/>
        </p:nvSpPr>
        <p:spPr bwMode="auto">
          <a:xfrm>
            <a:off x="4495708" y="501127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3</a:t>
            </a:r>
            <a:r>
              <a:rPr lang="en-US" sz="2400" baseline="30000"/>
              <a:t>rd</a:t>
            </a:r>
          </a:p>
          <a:p>
            <a:pPr algn="ctr"/>
            <a:r>
              <a:rPr lang="en-US" sz="2400"/>
              <a:t>(18 dB)</a:t>
            </a:r>
          </a:p>
        </p:txBody>
      </p:sp>
      <p:sp>
        <p:nvSpPr>
          <p:cNvPr id="134183" name="Text Box 39"/>
          <p:cNvSpPr txBox="1">
            <a:spLocks noChangeArrowheads="1"/>
          </p:cNvSpPr>
          <p:nvPr/>
        </p:nvSpPr>
        <p:spPr bwMode="auto">
          <a:xfrm>
            <a:off x="4598895" y="3563471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2</a:t>
            </a:r>
            <a:r>
              <a:rPr lang="en-US" sz="2400" baseline="30000"/>
              <a:t>nd</a:t>
            </a:r>
          </a:p>
          <a:p>
            <a:pPr algn="ctr"/>
            <a:r>
              <a:rPr lang="en-US" sz="2400"/>
              <a:t>(12 dB)</a:t>
            </a:r>
          </a:p>
        </p:txBody>
      </p:sp>
      <p:sp>
        <p:nvSpPr>
          <p:cNvPr id="134184" name="Text Box 40"/>
          <p:cNvSpPr txBox="1">
            <a:spLocks noChangeArrowheads="1"/>
          </p:cNvSpPr>
          <p:nvPr/>
        </p:nvSpPr>
        <p:spPr bwMode="auto">
          <a:xfrm>
            <a:off x="4598894" y="211567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1</a:t>
            </a:r>
            <a:r>
              <a:rPr lang="en-US" sz="2400" baseline="30000"/>
              <a:t>st</a:t>
            </a:r>
          </a:p>
          <a:p>
            <a:pPr algn="ctr"/>
            <a:r>
              <a:rPr lang="en-US" sz="2400"/>
              <a:t>(6 dB)</a:t>
            </a:r>
          </a:p>
        </p:txBody>
      </p:sp>
      <p:sp>
        <p:nvSpPr>
          <p:cNvPr id="104489" name="Text Box 41"/>
          <p:cNvSpPr txBox="1">
            <a:spLocks noChangeArrowheads="1"/>
          </p:cNvSpPr>
          <p:nvPr/>
        </p:nvSpPr>
        <p:spPr bwMode="auto">
          <a:xfrm>
            <a:off x="7037294" y="104887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04490" name="Text Box 42"/>
          <p:cNvSpPr txBox="1">
            <a:spLocks noChangeArrowheads="1"/>
          </p:cNvSpPr>
          <p:nvPr/>
        </p:nvSpPr>
        <p:spPr bwMode="auto">
          <a:xfrm>
            <a:off x="1931894" y="112507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04491" name="Text Box 43"/>
          <p:cNvSpPr txBox="1">
            <a:spLocks noChangeArrowheads="1"/>
          </p:cNvSpPr>
          <p:nvPr/>
        </p:nvSpPr>
        <p:spPr bwMode="auto">
          <a:xfrm>
            <a:off x="7646895" y="600187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04492" name="Text Box 44"/>
          <p:cNvSpPr txBox="1">
            <a:spLocks noChangeArrowheads="1"/>
          </p:cNvSpPr>
          <p:nvPr/>
        </p:nvSpPr>
        <p:spPr bwMode="auto">
          <a:xfrm>
            <a:off x="2465294" y="600187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</p:spTree>
    <p:extLst>
      <p:ext uri="{BB962C8B-B14F-4D97-AF65-F5344CB8AC3E}">
        <p14:creationId xmlns:p14="http://schemas.microsoft.com/office/powerpoint/2010/main" val="328120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4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4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4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4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4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4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4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34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4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4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4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134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34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34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34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3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34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34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34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134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4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"/>
                            </p:stCondLst>
                            <p:childTnLst>
                              <p:par>
                                <p:cTn id="9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0" dur="500"/>
                                        <p:tgtEl>
                                          <p:spTgt spid="134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34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34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4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4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34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34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48" grpId="0" animBg="1"/>
      <p:bldP spid="134149" grpId="0" animBg="1"/>
      <p:bldP spid="134150" grpId="0" animBg="1"/>
      <p:bldP spid="134151" grpId="0" animBg="1"/>
      <p:bldP spid="134152" grpId="0" animBg="1"/>
      <p:bldP spid="134153" grpId="0" animBg="1"/>
      <p:bldP spid="134154" grpId="0" animBg="1"/>
      <p:bldP spid="134155" grpId="0" animBg="1"/>
      <p:bldP spid="134156" grpId="0" animBg="1"/>
      <p:bldP spid="134157" grpId="0" animBg="1"/>
      <p:bldP spid="134158" grpId="0" animBg="1"/>
      <p:bldP spid="134159" grpId="0" animBg="1"/>
      <p:bldP spid="134160" grpId="0" animBg="1"/>
      <p:bldP spid="134161" grpId="0" animBg="1"/>
      <p:bldP spid="134162" grpId="0" animBg="1"/>
      <p:bldP spid="134163" grpId="0" animBg="1"/>
      <p:bldP spid="134164" grpId="0" animBg="1"/>
      <p:bldP spid="134165" grpId="0" animBg="1"/>
      <p:bldP spid="134173" grpId="0" animBg="1"/>
      <p:bldP spid="134174" grpId="0" animBg="1"/>
      <p:bldP spid="134175" grpId="0" animBg="1"/>
      <p:bldP spid="134176" grpId="0" animBg="1"/>
      <p:bldP spid="134177" grpId="0" animBg="1"/>
      <p:bldP spid="134178" grpId="0" animBg="1"/>
      <p:bldP spid="134179" grpId="0" animBg="1"/>
      <p:bldP spid="134180" grpId="0" animBg="1"/>
      <p:bldP spid="134181" grpId="0" animBg="1"/>
      <p:bldP spid="134182" grpId="0"/>
      <p:bldP spid="13418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ChangeArrowheads="1"/>
          </p:cNvSpPr>
          <p:nvPr/>
        </p:nvSpPr>
        <p:spPr bwMode="auto">
          <a:xfrm>
            <a:off x="1515035" y="856130"/>
            <a:ext cx="9144000" cy="57150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05475" name="Line 3"/>
          <p:cNvSpPr>
            <a:spLocks noChangeShapeType="1"/>
          </p:cNvSpPr>
          <p:nvPr/>
        </p:nvSpPr>
        <p:spPr bwMode="auto">
          <a:xfrm>
            <a:off x="6849035" y="51233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6849035" y="375173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7" name="Line 5"/>
          <p:cNvSpPr>
            <a:spLocks noChangeShapeType="1"/>
          </p:cNvSpPr>
          <p:nvPr/>
        </p:nvSpPr>
        <p:spPr bwMode="auto">
          <a:xfrm>
            <a:off x="6772835" y="23039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8" name="Line 6"/>
          <p:cNvSpPr>
            <a:spLocks noChangeShapeType="1"/>
          </p:cNvSpPr>
          <p:nvPr/>
        </p:nvSpPr>
        <p:spPr bwMode="auto">
          <a:xfrm>
            <a:off x="1819835" y="51995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79" name="Line 7"/>
          <p:cNvSpPr>
            <a:spLocks noChangeShapeType="1"/>
          </p:cNvSpPr>
          <p:nvPr/>
        </p:nvSpPr>
        <p:spPr bwMode="auto">
          <a:xfrm>
            <a:off x="1819835" y="375173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0" name="Line 8"/>
          <p:cNvSpPr>
            <a:spLocks noChangeShapeType="1"/>
          </p:cNvSpPr>
          <p:nvPr/>
        </p:nvSpPr>
        <p:spPr bwMode="auto">
          <a:xfrm>
            <a:off x="1743635" y="23039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1" name="Line 9"/>
          <p:cNvSpPr>
            <a:spLocks noChangeShapeType="1"/>
          </p:cNvSpPr>
          <p:nvPr/>
        </p:nvSpPr>
        <p:spPr bwMode="auto">
          <a:xfrm>
            <a:off x="1667435" y="46661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2" name="Line 10"/>
          <p:cNvSpPr>
            <a:spLocks noChangeShapeType="1"/>
          </p:cNvSpPr>
          <p:nvPr/>
        </p:nvSpPr>
        <p:spPr bwMode="auto">
          <a:xfrm>
            <a:off x="1819835" y="32183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3" name="Line 11"/>
          <p:cNvSpPr>
            <a:spLocks noChangeShapeType="1"/>
          </p:cNvSpPr>
          <p:nvPr/>
        </p:nvSpPr>
        <p:spPr bwMode="auto">
          <a:xfrm>
            <a:off x="1819835" y="18467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4" name="Line 12"/>
          <p:cNvSpPr>
            <a:spLocks noChangeShapeType="1"/>
          </p:cNvSpPr>
          <p:nvPr/>
        </p:nvSpPr>
        <p:spPr bwMode="auto">
          <a:xfrm>
            <a:off x="6849035" y="46661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5" name="Line 13"/>
          <p:cNvSpPr>
            <a:spLocks noChangeShapeType="1"/>
          </p:cNvSpPr>
          <p:nvPr/>
        </p:nvSpPr>
        <p:spPr bwMode="auto">
          <a:xfrm>
            <a:off x="7001435" y="32183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6" name="Line 14"/>
          <p:cNvSpPr>
            <a:spLocks noChangeShapeType="1"/>
          </p:cNvSpPr>
          <p:nvPr/>
        </p:nvSpPr>
        <p:spPr bwMode="auto">
          <a:xfrm>
            <a:off x="7001435" y="18467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487" name="Rectangle 15"/>
          <p:cNvSpPr>
            <a:spLocks noGrp="1" noChangeArrowheads="1"/>
          </p:cNvSpPr>
          <p:nvPr>
            <p:ph type="title"/>
          </p:nvPr>
        </p:nvSpPr>
        <p:spPr>
          <a:xfrm>
            <a:off x="2038911" y="136153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accent1"/>
                </a:solidFill>
              </a:rPr>
              <a:t>Asymmetric Crossover Levels</a:t>
            </a:r>
          </a:p>
        </p:txBody>
      </p:sp>
      <p:sp>
        <p:nvSpPr>
          <p:cNvPr id="136208" name="Line 16"/>
          <p:cNvSpPr>
            <a:spLocks noChangeShapeType="1"/>
          </p:cNvSpPr>
          <p:nvPr/>
        </p:nvSpPr>
        <p:spPr bwMode="auto">
          <a:xfrm>
            <a:off x="4182035" y="184673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09" name="Line 17"/>
          <p:cNvSpPr>
            <a:spLocks noChangeShapeType="1"/>
          </p:cNvSpPr>
          <p:nvPr/>
        </p:nvSpPr>
        <p:spPr bwMode="auto">
          <a:xfrm>
            <a:off x="1743635" y="1846730"/>
            <a:ext cx="1371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0" name="Line 18"/>
          <p:cNvSpPr>
            <a:spLocks noChangeShapeType="1"/>
          </p:cNvSpPr>
          <p:nvPr/>
        </p:nvSpPr>
        <p:spPr bwMode="auto">
          <a:xfrm>
            <a:off x="3115235" y="18467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1" name="Line 19"/>
          <p:cNvSpPr>
            <a:spLocks noChangeShapeType="1"/>
          </p:cNvSpPr>
          <p:nvPr/>
        </p:nvSpPr>
        <p:spPr bwMode="auto">
          <a:xfrm flipH="1">
            <a:off x="3191435" y="184673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2" name="Line 20"/>
          <p:cNvSpPr>
            <a:spLocks noChangeShapeType="1"/>
          </p:cNvSpPr>
          <p:nvPr/>
        </p:nvSpPr>
        <p:spPr bwMode="auto">
          <a:xfrm>
            <a:off x="4182035" y="321833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3" name="Line 21"/>
          <p:cNvSpPr>
            <a:spLocks noChangeShapeType="1"/>
          </p:cNvSpPr>
          <p:nvPr/>
        </p:nvSpPr>
        <p:spPr bwMode="auto">
          <a:xfrm>
            <a:off x="1743635" y="344693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4" name="Line 22"/>
          <p:cNvSpPr>
            <a:spLocks noChangeShapeType="1"/>
          </p:cNvSpPr>
          <p:nvPr/>
        </p:nvSpPr>
        <p:spPr bwMode="auto">
          <a:xfrm>
            <a:off x="3039035" y="3446930"/>
            <a:ext cx="1066800" cy="10668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5" name="Line 23"/>
          <p:cNvSpPr>
            <a:spLocks noChangeShapeType="1"/>
          </p:cNvSpPr>
          <p:nvPr/>
        </p:nvSpPr>
        <p:spPr bwMode="auto">
          <a:xfrm flipH="1">
            <a:off x="3115235" y="3218330"/>
            <a:ext cx="1066800" cy="1066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6" name="Line 24"/>
          <p:cNvSpPr>
            <a:spLocks noChangeShapeType="1"/>
          </p:cNvSpPr>
          <p:nvPr/>
        </p:nvSpPr>
        <p:spPr bwMode="auto">
          <a:xfrm flipV="1">
            <a:off x="4105835" y="466613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7" name="Line 25"/>
          <p:cNvSpPr>
            <a:spLocks noChangeShapeType="1"/>
          </p:cNvSpPr>
          <p:nvPr/>
        </p:nvSpPr>
        <p:spPr bwMode="auto">
          <a:xfrm>
            <a:off x="1667435" y="5199530"/>
            <a:ext cx="1447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8" name="Line 26"/>
          <p:cNvSpPr>
            <a:spLocks noChangeShapeType="1"/>
          </p:cNvSpPr>
          <p:nvPr/>
        </p:nvSpPr>
        <p:spPr bwMode="auto">
          <a:xfrm>
            <a:off x="3115235" y="5199530"/>
            <a:ext cx="762000" cy="7620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19" name="Line 27"/>
          <p:cNvSpPr>
            <a:spLocks noChangeShapeType="1"/>
          </p:cNvSpPr>
          <p:nvPr/>
        </p:nvSpPr>
        <p:spPr bwMode="auto">
          <a:xfrm flipH="1">
            <a:off x="3039035" y="4666130"/>
            <a:ext cx="10668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0" name="Line 28"/>
          <p:cNvSpPr>
            <a:spLocks noChangeShapeType="1"/>
          </p:cNvSpPr>
          <p:nvPr/>
        </p:nvSpPr>
        <p:spPr bwMode="auto">
          <a:xfrm>
            <a:off x="9135035" y="184673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1" name="Line 29"/>
          <p:cNvSpPr>
            <a:spLocks noChangeShapeType="1"/>
          </p:cNvSpPr>
          <p:nvPr/>
        </p:nvSpPr>
        <p:spPr bwMode="auto">
          <a:xfrm>
            <a:off x="6849035" y="184673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2" name="Line 30"/>
          <p:cNvSpPr>
            <a:spLocks noChangeShapeType="1"/>
          </p:cNvSpPr>
          <p:nvPr/>
        </p:nvSpPr>
        <p:spPr bwMode="auto">
          <a:xfrm>
            <a:off x="6772835" y="3523130"/>
            <a:ext cx="1371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3" name="Line 31"/>
          <p:cNvSpPr>
            <a:spLocks noChangeShapeType="1"/>
          </p:cNvSpPr>
          <p:nvPr/>
        </p:nvSpPr>
        <p:spPr bwMode="auto">
          <a:xfrm>
            <a:off x="6849035" y="5123330"/>
            <a:ext cx="12192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4" name="Line 32"/>
          <p:cNvSpPr>
            <a:spLocks noChangeShapeType="1"/>
          </p:cNvSpPr>
          <p:nvPr/>
        </p:nvSpPr>
        <p:spPr bwMode="auto">
          <a:xfrm>
            <a:off x="9135035" y="321833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5" name="Line 33"/>
          <p:cNvSpPr>
            <a:spLocks noChangeShapeType="1"/>
          </p:cNvSpPr>
          <p:nvPr/>
        </p:nvSpPr>
        <p:spPr bwMode="auto">
          <a:xfrm>
            <a:off x="9058835" y="4666130"/>
            <a:ext cx="1600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6" name="Line 34"/>
          <p:cNvSpPr>
            <a:spLocks noChangeShapeType="1"/>
          </p:cNvSpPr>
          <p:nvPr/>
        </p:nvSpPr>
        <p:spPr bwMode="auto">
          <a:xfrm>
            <a:off x="3420035" y="3218330"/>
            <a:ext cx="152400" cy="1295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7" name="Line 35"/>
          <p:cNvSpPr>
            <a:spLocks noChangeShapeType="1"/>
          </p:cNvSpPr>
          <p:nvPr/>
        </p:nvSpPr>
        <p:spPr bwMode="auto">
          <a:xfrm flipH="1">
            <a:off x="8144435" y="3370730"/>
            <a:ext cx="838200" cy="152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8" name="Line 36"/>
          <p:cNvSpPr>
            <a:spLocks noChangeShapeType="1"/>
          </p:cNvSpPr>
          <p:nvPr/>
        </p:nvSpPr>
        <p:spPr bwMode="auto">
          <a:xfrm>
            <a:off x="8144435" y="184673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29" name="Line 37"/>
          <p:cNvSpPr>
            <a:spLocks noChangeShapeType="1"/>
          </p:cNvSpPr>
          <p:nvPr/>
        </p:nvSpPr>
        <p:spPr bwMode="auto">
          <a:xfrm>
            <a:off x="9135035" y="184673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0" name="Line 38"/>
          <p:cNvSpPr>
            <a:spLocks noChangeShapeType="1"/>
          </p:cNvSpPr>
          <p:nvPr/>
        </p:nvSpPr>
        <p:spPr bwMode="auto">
          <a:xfrm flipH="1">
            <a:off x="8144435" y="184673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1" name="Line 39"/>
          <p:cNvSpPr>
            <a:spLocks noChangeShapeType="1"/>
          </p:cNvSpPr>
          <p:nvPr/>
        </p:nvSpPr>
        <p:spPr bwMode="auto">
          <a:xfrm flipV="1">
            <a:off x="8068235" y="5047130"/>
            <a:ext cx="609600" cy="76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2" name="Line 40"/>
          <p:cNvSpPr>
            <a:spLocks noChangeShapeType="1"/>
          </p:cNvSpPr>
          <p:nvPr/>
        </p:nvSpPr>
        <p:spPr bwMode="auto">
          <a:xfrm>
            <a:off x="8982636" y="3370730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3" name="Line 41"/>
          <p:cNvSpPr>
            <a:spLocks noChangeShapeType="1"/>
          </p:cNvSpPr>
          <p:nvPr/>
        </p:nvSpPr>
        <p:spPr bwMode="auto">
          <a:xfrm flipH="1">
            <a:off x="8144435" y="3523130"/>
            <a:ext cx="0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4" name="Line 42"/>
          <p:cNvSpPr>
            <a:spLocks noChangeShapeType="1"/>
          </p:cNvSpPr>
          <p:nvPr/>
        </p:nvSpPr>
        <p:spPr bwMode="auto">
          <a:xfrm>
            <a:off x="8677835" y="504713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5" name="Line 43"/>
          <p:cNvSpPr>
            <a:spLocks noChangeShapeType="1"/>
          </p:cNvSpPr>
          <p:nvPr/>
        </p:nvSpPr>
        <p:spPr bwMode="auto">
          <a:xfrm flipH="1">
            <a:off x="7915835" y="512333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36" name="Text Box 44"/>
          <p:cNvSpPr txBox="1">
            <a:spLocks noChangeArrowheads="1"/>
          </p:cNvSpPr>
          <p:nvPr/>
        </p:nvSpPr>
        <p:spPr bwMode="auto">
          <a:xfrm>
            <a:off x="4459849" y="497093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- 6 dB</a:t>
            </a:r>
          </a:p>
        </p:txBody>
      </p:sp>
      <p:sp>
        <p:nvSpPr>
          <p:cNvPr id="136237" name="Text Box 45"/>
          <p:cNvSpPr txBox="1">
            <a:spLocks noChangeArrowheads="1"/>
          </p:cNvSpPr>
          <p:nvPr/>
        </p:nvSpPr>
        <p:spPr bwMode="auto">
          <a:xfrm>
            <a:off x="4563036" y="3523131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- 3 dB</a:t>
            </a:r>
          </a:p>
        </p:txBody>
      </p:sp>
      <p:sp>
        <p:nvSpPr>
          <p:cNvPr id="136238" name="Text Box 46"/>
          <p:cNvSpPr txBox="1">
            <a:spLocks noChangeArrowheads="1"/>
          </p:cNvSpPr>
          <p:nvPr/>
        </p:nvSpPr>
        <p:spPr bwMode="auto">
          <a:xfrm>
            <a:off x="4563035" y="207533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0 dB</a:t>
            </a:r>
          </a:p>
        </p:txBody>
      </p:sp>
      <p:sp>
        <p:nvSpPr>
          <p:cNvPr id="105519" name="Text Box 47"/>
          <p:cNvSpPr txBox="1">
            <a:spLocks noChangeArrowheads="1"/>
          </p:cNvSpPr>
          <p:nvPr/>
        </p:nvSpPr>
        <p:spPr bwMode="auto">
          <a:xfrm>
            <a:off x="7001435" y="100853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05520" name="Text Box 48"/>
          <p:cNvSpPr txBox="1">
            <a:spLocks noChangeArrowheads="1"/>
          </p:cNvSpPr>
          <p:nvPr/>
        </p:nvSpPr>
        <p:spPr bwMode="auto">
          <a:xfrm>
            <a:off x="1896035" y="100853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05521" name="Text Box 49"/>
          <p:cNvSpPr txBox="1">
            <a:spLocks noChangeArrowheads="1"/>
          </p:cNvSpPr>
          <p:nvPr/>
        </p:nvSpPr>
        <p:spPr bwMode="auto">
          <a:xfrm>
            <a:off x="7611036" y="611393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05522" name="Text Box 50"/>
          <p:cNvSpPr txBox="1">
            <a:spLocks noChangeArrowheads="1"/>
          </p:cNvSpPr>
          <p:nvPr/>
        </p:nvSpPr>
        <p:spPr bwMode="auto">
          <a:xfrm>
            <a:off x="2429435" y="611393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  <p:sp>
        <p:nvSpPr>
          <p:cNvPr id="136243" name="Line 51"/>
          <p:cNvSpPr>
            <a:spLocks noChangeShapeType="1"/>
          </p:cNvSpPr>
          <p:nvPr/>
        </p:nvSpPr>
        <p:spPr bwMode="auto">
          <a:xfrm>
            <a:off x="3115235" y="4742330"/>
            <a:ext cx="457200" cy="1295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44" name="Line 52"/>
          <p:cNvSpPr>
            <a:spLocks noChangeShapeType="1"/>
          </p:cNvSpPr>
          <p:nvPr/>
        </p:nvSpPr>
        <p:spPr bwMode="auto">
          <a:xfrm>
            <a:off x="3648635" y="1770530"/>
            <a:ext cx="0" cy="1066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45" name="Line 53"/>
          <p:cNvSpPr>
            <a:spLocks noChangeShapeType="1"/>
          </p:cNvSpPr>
          <p:nvPr/>
        </p:nvSpPr>
        <p:spPr bwMode="auto">
          <a:xfrm>
            <a:off x="8068235" y="18467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46" name="Line 54"/>
          <p:cNvSpPr>
            <a:spLocks noChangeShapeType="1"/>
          </p:cNvSpPr>
          <p:nvPr/>
        </p:nvSpPr>
        <p:spPr bwMode="auto">
          <a:xfrm flipV="1">
            <a:off x="8144435" y="184673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47" name="Line 55"/>
          <p:cNvSpPr>
            <a:spLocks noChangeShapeType="1"/>
          </p:cNvSpPr>
          <p:nvPr/>
        </p:nvSpPr>
        <p:spPr bwMode="auto">
          <a:xfrm flipV="1">
            <a:off x="8144435" y="321833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48" name="Line 56"/>
          <p:cNvSpPr>
            <a:spLocks noChangeShapeType="1"/>
          </p:cNvSpPr>
          <p:nvPr/>
        </p:nvSpPr>
        <p:spPr bwMode="auto">
          <a:xfrm flipV="1">
            <a:off x="7915835" y="4666130"/>
            <a:ext cx="1143000" cy="11430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5529" name="Text Box 57"/>
          <p:cNvSpPr txBox="1">
            <a:spLocks noChangeArrowheads="1"/>
          </p:cNvSpPr>
          <p:nvPr/>
        </p:nvSpPr>
        <p:spPr bwMode="auto">
          <a:xfrm>
            <a:off x="4410635" y="116093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</a:t>
            </a:r>
            <a:r>
              <a:rPr lang="en-US" baseline="30000"/>
              <a:t>st</a:t>
            </a:r>
            <a:r>
              <a:rPr lang="en-US"/>
              <a:t> Order Slopes</a:t>
            </a:r>
          </a:p>
        </p:txBody>
      </p:sp>
      <p:sp>
        <p:nvSpPr>
          <p:cNvPr id="136250" name="Line 58"/>
          <p:cNvSpPr>
            <a:spLocks noChangeShapeType="1"/>
          </p:cNvSpPr>
          <p:nvPr/>
        </p:nvSpPr>
        <p:spPr bwMode="auto">
          <a:xfrm>
            <a:off x="8068235" y="35231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6251" name="Line 59"/>
          <p:cNvSpPr>
            <a:spLocks noChangeShapeType="1"/>
          </p:cNvSpPr>
          <p:nvPr/>
        </p:nvSpPr>
        <p:spPr bwMode="auto">
          <a:xfrm>
            <a:off x="8068235" y="51233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68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6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6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6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6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6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6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6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6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36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6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136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6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36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36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6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6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6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3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500"/>
                            </p:stCondLst>
                            <p:childTnLst>
                              <p:par>
                                <p:cTn id="7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3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6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36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6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136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136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136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13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136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6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136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500"/>
                            </p:stCondLst>
                            <p:childTnLst>
                              <p:par>
                                <p:cTn id="12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3" dur="500"/>
                                        <p:tgtEl>
                                          <p:spTgt spid="13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7" dur="500"/>
                                        <p:tgtEl>
                                          <p:spTgt spid="136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36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36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4000"/>
                            </p:stCondLst>
                            <p:childTnLst>
                              <p:par>
                                <p:cTn id="1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3" dur="500"/>
                                        <p:tgtEl>
                                          <p:spTgt spid="136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500"/>
                                        <p:tgtEl>
                                          <p:spTgt spid="136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5000"/>
                            </p:stCondLst>
                            <p:childTnLst>
                              <p:par>
                                <p:cTn id="1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1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7" dur="500"/>
                                        <p:tgtEl>
                                          <p:spTgt spid="13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8" grpId="0" animBg="1"/>
      <p:bldP spid="136209" grpId="0" animBg="1"/>
      <p:bldP spid="136210" grpId="0" animBg="1"/>
      <p:bldP spid="136211" grpId="0" animBg="1"/>
      <p:bldP spid="136212" grpId="0" animBg="1"/>
      <p:bldP spid="136213" grpId="0" animBg="1"/>
      <p:bldP spid="136214" grpId="0" animBg="1"/>
      <p:bldP spid="136215" grpId="0" animBg="1"/>
      <p:bldP spid="136216" grpId="0" animBg="1"/>
      <p:bldP spid="136217" grpId="0" animBg="1"/>
      <p:bldP spid="136218" grpId="0" animBg="1"/>
      <p:bldP spid="136219" grpId="0" animBg="1"/>
      <p:bldP spid="136220" grpId="0" animBg="1"/>
      <p:bldP spid="136221" grpId="0" animBg="1"/>
      <p:bldP spid="136222" grpId="0" animBg="1"/>
      <p:bldP spid="136223" grpId="0" animBg="1"/>
      <p:bldP spid="136224" grpId="0" animBg="1"/>
      <p:bldP spid="136225" grpId="0" animBg="1"/>
      <p:bldP spid="136226" grpId="0" animBg="1"/>
      <p:bldP spid="136227" grpId="0" animBg="1"/>
      <p:bldP spid="136228" grpId="0" animBg="1"/>
      <p:bldP spid="136229" grpId="0" animBg="1"/>
      <p:bldP spid="136230" grpId="0" animBg="1"/>
      <p:bldP spid="136231" grpId="0" animBg="1"/>
      <p:bldP spid="136232" grpId="0" animBg="1"/>
      <p:bldP spid="136233" grpId="0" animBg="1"/>
      <p:bldP spid="136234" grpId="0" animBg="1"/>
      <p:bldP spid="136235" grpId="0" animBg="1"/>
      <p:bldP spid="136236" grpId="0"/>
      <p:bldP spid="136238" grpId="0"/>
      <p:bldP spid="136243" grpId="0" animBg="1"/>
      <p:bldP spid="136244" grpId="0" animBg="1"/>
      <p:bldP spid="136245" grpId="0" animBg="1"/>
      <p:bldP spid="136246" grpId="0" animBg="1"/>
      <p:bldP spid="136247" grpId="0" animBg="1"/>
      <p:bldP spid="136248" grpId="0" animBg="1"/>
      <p:bldP spid="136250" grpId="0" animBg="1"/>
      <p:bldP spid="13625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1586753" y="685800"/>
            <a:ext cx="9144000" cy="58674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06499" name="Line 3"/>
          <p:cNvSpPr>
            <a:spLocks noChangeShapeType="1"/>
          </p:cNvSpPr>
          <p:nvPr/>
        </p:nvSpPr>
        <p:spPr bwMode="auto">
          <a:xfrm>
            <a:off x="7149353" y="5105400"/>
            <a:ext cx="34290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0" name="Line 4"/>
          <p:cNvSpPr>
            <a:spLocks noChangeShapeType="1"/>
          </p:cNvSpPr>
          <p:nvPr/>
        </p:nvSpPr>
        <p:spPr bwMode="auto">
          <a:xfrm>
            <a:off x="7225553" y="3733800"/>
            <a:ext cx="3276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1" name="Line 5"/>
          <p:cNvSpPr>
            <a:spLocks noChangeShapeType="1"/>
          </p:cNvSpPr>
          <p:nvPr/>
        </p:nvSpPr>
        <p:spPr bwMode="auto">
          <a:xfrm>
            <a:off x="7301753" y="2362200"/>
            <a:ext cx="3200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>
            <a:off x="1891553" y="5181600"/>
            <a:ext cx="3276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3" name="Line 7"/>
          <p:cNvSpPr>
            <a:spLocks noChangeShapeType="1"/>
          </p:cNvSpPr>
          <p:nvPr/>
        </p:nvSpPr>
        <p:spPr bwMode="auto">
          <a:xfrm>
            <a:off x="1891553" y="3733800"/>
            <a:ext cx="3276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815353" y="2362200"/>
            <a:ext cx="34290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1739153" y="46482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>
            <a:off x="1891553" y="32004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>
            <a:off x="1891553" y="18288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>
            <a:off x="6920753" y="46482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7073153" y="32004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>
            <a:off x="7073153" y="18288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11" name="Rectangle 15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772400" cy="6858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>
                <a:solidFill>
                  <a:schemeClr val="accent1"/>
                </a:solidFill>
              </a:rPr>
              <a:t>Asymmetric Crossover Slopes</a:t>
            </a:r>
          </a:p>
        </p:txBody>
      </p:sp>
      <p:sp>
        <p:nvSpPr>
          <p:cNvPr id="138256" name="Line 16"/>
          <p:cNvSpPr>
            <a:spLocks noChangeShapeType="1"/>
          </p:cNvSpPr>
          <p:nvPr/>
        </p:nvSpPr>
        <p:spPr bwMode="auto">
          <a:xfrm>
            <a:off x="4253753" y="182880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57" name="Line 17"/>
          <p:cNvSpPr>
            <a:spLocks noChangeShapeType="1"/>
          </p:cNvSpPr>
          <p:nvPr/>
        </p:nvSpPr>
        <p:spPr bwMode="auto">
          <a:xfrm>
            <a:off x="1815353" y="1828800"/>
            <a:ext cx="1371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3186953" y="18288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59" name="Line 19"/>
          <p:cNvSpPr>
            <a:spLocks noChangeShapeType="1"/>
          </p:cNvSpPr>
          <p:nvPr/>
        </p:nvSpPr>
        <p:spPr bwMode="auto">
          <a:xfrm flipH="1">
            <a:off x="3263153" y="182880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0" name="Line 20"/>
          <p:cNvSpPr>
            <a:spLocks noChangeShapeType="1"/>
          </p:cNvSpPr>
          <p:nvPr/>
        </p:nvSpPr>
        <p:spPr bwMode="auto">
          <a:xfrm>
            <a:off x="3872753" y="3200400"/>
            <a:ext cx="1676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1" name="Line 21"/>
          <p:cNvSpPr>
            <a:spLocks noChangeShapeType="1"/>
          </p:cNvSpPr>
          <p:nvPr/>
        </p:nvSpPr>
        <p:spPr bwMode="auto">
          <a:xfrm>
            <a:off x="1815353" y="32004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2" name="Line 22"/>
          <p:cNvSpPr>
            <a:spLocks noChangeShapeType="1"/>
          </p:cNvSpPr>
          <p:nvPr/>
        </p:nvSpPr>
        <p:spPr bwMode="auto">
          <a:xfrm>
            <a:off x="3110753" y="3200400"/>
            <a:ext cx="1066800" cy="10668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3" name="Line 23"/>
          <p:cNvSpPr>
            <a:spLocks noChangeShapeType="1"/>
          </p:cNvSpPr>
          <p:nvPr/>
        </p:nvSpPr>
        <p:spPr bwMode="auto">
          <a:xfrm flipH="1">
            <a:off x="3339353" y="3200400"/>
            <a:ext cx="533400" cy="1066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4" name="Line 24"/>
          <p:cNvSpPr>
            <a:spLocks noChangeShapeType="1"/>
          </p:cNvSpPr>
          <p:nvPr/>
        </p:nvSpPr>
        <p:spPr bwMode="auto">
          <a:xfrm flipV="1">
            <a:off x="3796553" y="4648200"/>
            <a:ext cx="1676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5" name="Line 25"/>
          <p:cNvSpPr>
            <a:spLocks noChangeShapeType="1"/>
          </p:cNvSpPr>
          <p:nvPr/>
        </p:nvSpPr>
        <p:spPr bwMode="auto">
          <a:xfrm>
            <a:off x="1586753" y="4648200"/>
            <a:ext cx="1524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6" name="Line 26"/>
          <p:cNvSpPr>
            <a:spLocks noChangeShapeType="1"/>
          </p:cNvSpPr>
          <p:nvPr/>
        </p:nvSpPr>
        <p:spPr bwMode="auto">
          <a:xfrm>
            <a:off x="3110753" y="46482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7" name="Line 27"/>
          <p:cNvSpPr>
            <a:spLocks noChangeShapeType="1"/>
          </p:cNvSpPr>
          <p:nvPr/>
        </p:nvSpPr>
        <p:spPr bwMode="auto">
          <a:xfrm flipH="1">
            <a:off x="3491753" y="4648200"/>
            <a:ext cx="3048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8" name="Line 28"/>
          <p:cNvSpPr>
            <a:spLocks noChangeShapeType="1"/>
          </p:cNvSpPr>
          <p:nvPr/>
        </p:nvSpPr>
        <p:spPr bwMode="auto">
          <a:xfrm>
            <a:off x="9206753" y="182880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69" name="Line 29"/>
          <p:cNvSpPr>
            <a:spLocks noChangeShapeType="1"/>
          </p:cNvSpPr>
          <p:nvPr/>
        </p:nvSpPr>
        <p:spPr bwMode="auto">
          <a:xfrm>
            <a:off x="6920753" y="18288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0" name="Line 30"/>
          <p:cNvSpPr>
            <a:spLocks noChangeShapeType="1"/>
          </p:cNvSpPr>
          <p:nvPr/>
        </p:nvSpPr>
        <p:spPr bwMode="auto">
          <a:xfrm>
            <a:off x="6844553" y="3200400"/>
            <a:ext cx="1371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1" name="Line 31"/>
          <p:cNvSpPr>
            <a:spLocks noChangeShapeType="1"/>
          </p:cNvSpPr>
          <p:nvPr/>
        </p:nvSpPr>
        <p:spPr bwMode="auto">
          <a:xfrm>
            <a:off x="6920753" y="4648200"/>
            <a:ext cx="12192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2" name="Line 32"/>
          <p:cNvSpPr>
            <a:spLocks noChangeShapeType="1"/>
          </p:cNvSpPr>
          <p:nvPr/>
        </p:nvSpPr>
        <p:spPr bwMode="auto">
          <a:xfrm>
            <a:off x="8901953" y="3200400"/>
            <a:ext cx="1676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3" name="Line 33"/>
          <p:cNvSpPr>
            <a:spLocks noChangeShapeType="1"/>
          </p:cNvSpPr>
          <p:nvPr/>
        </p:nvSpPr>
        <p:spPr bwMode="auto">
          <a:xfrm>
            <a:off x="8749553" y="46482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30" name="Line 34"/>
          <p:cNvSpPr>
            <a:spLocks noChangeShapeType="1"/>
          </p:cNvSpPr>
          <p:nvPr/>
        </p:nvSpPr>
        <p:spPr bwMode="auto">
          <a:xfrm>
            <a:off x="3491753" y="3200400"/>
            <a:ext cx="152400" cy="9906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5" name="Line 35"/>
          <p:cNvSpPr>
            <a:spLocks noChangeShapeType="1"/>
          </p:cNvSpPr>
          <p:nvPr/>
        </p:nvSpPr>
        <p:spPr bwMode="auto">
          <a:xfrm flipH="1">
            <a:off x="8216153" y="3200400"/>
            <a:ext cx="685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6" name="Line 36"/>
          <p:cNvSpPr>
            <a:spLocks noChangeShapeType="1"/>
          </p:cNvSpPr>
          <p:nvPr/>
        </p:nvSpPr>
        <p:spPr bwMode="auto">
          <a:xfrm>
            <a:off x="8216153" y="182880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7" name="Line 37"/>
          <p:cNvSpPr>
            <a:spLocks noChangeShapeType="1"/>
          </p:cNvSpPr>
          <p:nvPr/>
        </p:nvSpPr>
        <p:spPr bwMode="auto">
          <a:xfrm>
            <a:off x="9130553" y="182880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8" name="Line 38"/>
          <p:cNvSpPr>
            <a:spLocks noChangeShapeType="1"/>
          </p:cNvSpPr>
          <p:nvPr/>
        </p:nvSpPr>
        <p:spPr bwMode="auto">
          <a:xfrm flipH="1">
            <a:off x="8216153" y="182880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79" name="Line 39"/>
          <p:cNvSpPr>
            <a:spLocks noChangeShapeType="1"/>
          </p:cNvSpPr>
          <p:nvPr/>
        </p:nvSpPr>
        <p:spPr bwMode="auto">
          <a:xfrm flipV="1">
            <a:off x="8139953" y="4648200"/>
            <a:ext cx="609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80" name="Line 40"/>
          <p:cNvSpPr>
            <a:spLocks noChangeShapeType="1"/>
          </p:cNvSpPr>
          <p:nvPr/>
        </p:nvSpPr>
        <p:spPr bwMode="auto">
          <a:xfrm>
            <a:off x="8901953" y="3200400"/>
            <a:ext cx="0" cy="1066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81" name="Line 41"/>
          <p:cNvSpPr>
            <a:spLocks noChangeShapeType="1"/>
          </p:cNvSpPr>
          <p:nvPr/>
        </p:nvSpPr>
        <p:spPr bwMode="auto">
          <a:xfrm flipH="1">
            <a:off x="8292353" y="3352800"/>
            <a:ext cx="0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82" name="Line 42"/>
          <p:cNvSpPr>
            <a:spLocks noChangeShapeType="1"/>
          </p:cNvSpPr>
          <p:nvPr/>
        </p:nvSpPr>
        <p:spPr bwMode="auto">
          <a:xfrm>
            <a:off x="8825753" y="4648200"/>
            <a:ext cx="0" cy="9906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83" name="Line 43"/>
          <p:cNvSpPr>
            <a:spLocks noChangeShapeType="1"/>
          </p:cNvSpPr>
          <p:nvPr/>
        </p:nvSpPr>
        <p:spPr bwMode="auto">
          <a:xfrm flipH="1">
            <a:off x="8216153" y="4724400"/>
            <a:ext cx="0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84" name="Text Box 44"/>
          <p:cNvSpPr txBox="1">
            <a:spLocks noChangeArrowheads="1"/>
          </p:cNvSpPr>
          <p:nvPr/>
        </p:nvSpPr>
        <p:spPr bwMode="auto">
          <a:xfrm>
            <a:off x="4482354" y="487680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/ 3</a:t>
            </a:r>
            <a:r>
              <a:rPr lang="en-US" sz="2400" baseline="30000"/>
              <a:t>rd</a:t>
            </a:r>
            <a:r>
              <a:rPr lang="en-US" sz="2400"/>
              <a:t> Order</a:t>
            </a:r>
          </a:p>
        </p:txBody>
      </p:sp>
      <p:sp>
        <p:nvSpPr>
          <p:cNvPr id="138285" name="Text Box 45"/>
          <p:cNvSpPr txBox="1">
            <a:spLocks noChangeArrowheads="1"/>
          </p:cNvSpPr>
          <p:nvPr/>
        </p:nvSpPr>
        <p:spPr bwMode="auto">
          <a:xfrm>
            <a:off x="4863353" y="3505201"/>
            <a:ext cx="2743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/ 2</a:t>
            </a:r>
            <a:r>
              <a:rPr lang="en-US" sz="2400" baseline="30000"/>
              <a:t>nd</a:t>
            </a:r>
            <a:r>
              <a:rPr lang="en-US" sz="2400"/>
              <a:t> Order</a:t>
            </a:r>
          </a:p>
        </p:txBody>
      </p:sp>
      <p:sp>
        <p:nvSpPr>
          <p:cNvPr id="138286" name="Text Box 46"/>
          <p:cNvSpPr txBox="1">
            <a:spLocks noChangeArrowheads="1"/>
          </p:cNvSpPr>
          <p:nvPr/>
        </p:nvSpPr>
        <p:spPr bwMode="auto">
          <a:xfrm>
            <a:off x="4634753" y="205740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1</a:t>
            </a:r>
            <a:r>
              <a:rPr lang="en-US" sz="2400" baseline="30000"/>
              <a:t>st</a:t>
            </a:r>
            <a:r>
              <a:rPr lang="en-US" sz="2400"/>
              <a:t> / 1</a:t>
            </a:r>
            <a:r>
              <a:rPr lang="en-US" sz="2400" baseline="30000"/>
              <a:t>st</a:t>
            </a:r>
            <a:r>
              <a:rPr lang="en-US" sz="2400"/>
              <a:t> Order</a:t>
            </a:r>
          </a:p>
        </p:txBody>
      </p:sp>
      <p:sp>
        <p:nvSpPr>
          <p:cNvPr id="106543" name="Text Box 47"/>
          <p:cNvSpPr txBox="1">
            <a:spLocks noChangeArrowheads="1"/>
          </p:cNvSpPr>
          <p:nvPr/>
        </p:nvSpPr>
        <p:spPr bwMode="auto">
          <a:xfrm>
            <a:off x="7073153" y="99060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06544" name="Text Box 48"/>
          <p:cNvSpPr txBox="1">
            <a:spLocks noChangeArrowheads="1"/>
          </p:cNvSpPr>
          <p:nvPr/>
        </p:nvSpPr>
        <p:spPr bwMode="auto">
          <a:xfrm>
            <a:off x="1967753" y="9906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06545" name="Text Box 49"/>
          <p:cNvSpPr txBox="1">
            <a:spLocks noChangeArrowheads="1"/>
          </p:cNvSpPr>
          <p:nvPr/>
        </p:nvSpPr>
        <p:spPr bwMode="auto">
          <a:xfrm>
            <a:off x="7377954" y="601980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06546" name="Text Box 50"/>
          <p:cNvSpPr txBox="1">
            <a:spLocks noChangeArrowheads="1"/>
          </p:cNvSpPr>
          <p:nvPr/>
        </p:nvSpPr>
        <p:spPr bwMode="auto">
          <a:xfrm>
            <a:off x="2272553" y="60198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  <p:sp>
        <p:nvSpPr>
          <p:cNvPr id="106547" name="Line 51"/>
          <p:cNvSpPr>
            <a:spLocks noChangeShapeType="1"/>
          </p:cNvSpPr>
          <p:nvPr/>
        </p:nvSpPr>
        <p:spPr bwMode="auto">
          <a:xfrm>
            <a:off x="3415553" y="4648200"/>
            <a:ext cx="457200" cy="1295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6548" name="Line 52"/>
          <p:cNvSpPr>
            <a:spLocks noChangeShapeType="1"/>
          </p:cNvSpPr>
          <p:nvPr/>
        </p:nvSpPr>
        <p:spPr bwMode="auto">
          <a:xfrm>
            <a:off x="3720353" y="1828800"/>
            <a:ext cx="0" cy="1066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3" name="Line 53"/>
          <p:cNvSpPr>
            <a:spLocks noChangeShapeType="1"/>
          </p:cNvSpPr>
          <p:nvPr/>
        </p:nvSpPr>
        <p:spPr bwMode="auto">
          <a:xfrm>
            <a:off x="8139953" y="18288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4" name="Line 54"/>
          <p:cNvSpPr>
            <a:spLocks noChangeShapeType="1"/>
          </p:cNvSpPr>
          <p:nvPr/>
        </p:nvSpPr>
        <p:spPr bwMode="auto">
          <a:xfrm flipV="1">
            <a:off x="8216153" y="182880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5" name="Line 55"/>
          <p:cNvSpPr>
            <a:spLocks noChangeShapeType="1"/>
          </p:cNvSpPr>
          <p:nvPr/>
        </p:nvSpPr>
        <p:spPr bwMode="auto">
          <a:xfrm flipV="1">
            <a:off x="8368553" y="3200400"/>
            <a:ext cx="533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6" name="Line 56"/>
          <p:cNvSpPr>
            <a:spLocks noChangeShapeType="1"/>
          </p:cNvSpPr>
          <p:nvPr/>
        </p:nvSpPr>
        <p:spPr bwMode="auto">
          <a:xfrm flipV="1">
            <a:off x="8520953" y="4648200"/>
            <a:ext cx="228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7" name="Line 57"/>
          <p:cNvSpPr>
            <a:spLocks noChangeShapeType="1"/>
          </p:cNvSpPr>
          <p:nvPr/>
        </p:nvSpPr>
        <p:spPr bwMode="auto">
          <a:xfrm>
            <a:off x="8139953" y="32004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8298" name="Line 58"/>
          <p:cNvSpPr>
            <a:spLocks noChangeShapeType="1"/>
          </p:cNvSpPr>
          <p:nvPr/>
        </p:nvSpPr>
        <p:spPr bwMode="auto">
          <a:xfrm>
            <a:off x="8139953" y="46482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5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8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8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8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8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8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138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38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8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38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38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8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38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8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38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2" dur="500"/>
                                        <p:tgtEl>
                                          <p:spTgt spid="138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38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38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138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38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38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38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38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8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"/>
                            </p:stCondLst>
                            <p:childTnLst>
                              <p:par>
                                <p:cTn id="10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500"/>
                                        <p:tgtEl>
                                          <p:spTgt spid="138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138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5" dur="500"/>
                                        <p:tgtEl>
                                          <p:spTgt spid="138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9" dur="500"/>
                                        <p:tgtEl>
                                          <p:spTgt spid="138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2500"/>
                            </p:stCondLst>
                            <p:childTnLst>
                              <p:par>
                                <p:cTn id="1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500"/>
                                        <p:tgtEl>
                                          <p:spTgt spid="138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30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38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000"/>
                            </p:stCondLst>
                            <p:childTnLst>
                              <p:par>
                                <p:cTn id="12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138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500"/>
                            </p:stCondLst>
                            <p:childTnLst>
                              <p:par>
                                <p:cTn id="13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38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38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138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5" dur="500"/>
                                        <p:tgtEl>
                                          <p:spTgt spid="138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56" grpId="0" animBg="1"/>
      <p:bldP spid="138257" grpId="0" animBg="1"/>
      <p:bldP spid="138258" grpId="0" animBg="1"/>
      <p:bldP spid="138259" grpId="0" animBg="1"/>
      <p:bldP spid="138260" grpId="0" animBg="1"/>
      <p:bldP spid="138261" grpId="0" animBg="1"/>
      <p:bldP spid="138262" grpId="0" animBg="1"/>
      <p:bldP spid="138263" grpId="0" animBg="1"/>
      <p:bldP spid="138264" grpId="0" animBg="1"/>
      <p:bldP spid="138265" grpId="0" animBg="1"/>
      <p:bldP spid="138266" grpId="0" animBg="1"/>
      <p:bldP spid="138267" grpId="0" animBg="1"/>
      <p:bldP spid="138268" grpId="0" animBg="1"/>
      <p:bldP spid="138269" grpId="0" animBg="1"/>
      <p:bldP spid="138270" grpId="0" animBg="1"/>
      <p:bldP spid="138271" grpId="0" animBg="1"/>
      <p:bldP spid="138272" grpId="0" animBg="1"/>
      <p:bldP spid="138273" grpId="0" animBg="1"/>
      <p:bldP spid="138275" grpId="0" animBg="1"/>
      <p:bldP spid="138276" grpId="0" animBg="1"/>
      <p:bldP spid="138277" grpId="0" animBg="1"/>
      <p:bldP spid="138278" grpId="0" animBg="1"/>
      <p:bldP spid="138279" grpId="0" animBg="1"/>
      <p:bldP spid="138280" grpId="0" animBg="1"/>
      <p:bldP spid="138281" grpId="0" animBg="1"/>
      <p:bldP spid="138282" grpId="0" animBg="1"/>
      <p:bldP spid="138283" grpId="0" animBg="1"/>
      <p:bldP spid="138284" grpId="0"/>
      <p:bldP spid="138286" grpId="0"/>
      <p:bldP spid="138293" grpId="0" animBg="1"/>
      <p:bldP spid="138294" grpId="0" animBg="1"/>
      <p:bldP spid="138295" grpId="0" animBg="1"/>
      <p:bldP spid="138296" grpId="0" animBg="1"/>
      <p:bldP spid="138297" grpId="0" animBg="1"/>
      <p:bldP spid="13829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67850" y="391811"/>
            <a:ext cx="9759746" cy="594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911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accent1"/>
                </a:solidFill>
                <a:latin typeface="Verdana" pitchFamily="34" charset="0"/>
              </a:rPr>
              <a:t>The Spectral Crossover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209800" y="16002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4643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1"/>
            <a:ext cx="91440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1"/>
            <a:ext cx="9177338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539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1143000"/>
          </a:xfrm>
        </p:spPr>
        <p:txBody>
          <a:bodyPr/>
          <a:lstStyle/>
          <a:p>
            <a:pPr algn="ctr" eaLnBrk="1" hangingPunct="1"/>
            <a:r>
              <a:rPr lang="en-US" sz="2800" dirty="0">
                <a:solidFill>
                  <a:schemeClr val="accent1"/>
                </a:solidFill>
                <a:latin typeface="Verdana" pitchFamily="34" charset="0"/>
              </a:rPr>
              <a:t>The Spectral Crossover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/>
        </p:nvSpPr>
        <p:spPr bwMode="auto">
          <a:xfrm>
            <a:off x="2209800" y="16002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4643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143001"/>
            <a:ext cx="9144000" cy="515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7" name="Picture 5" descr="Fig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143001"/>
            <a:ext cx="9177338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8" name="Picture 6" descr="Fig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1143001"/>
            <a:ext cx="9177338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9" name="Picture 7" descr="Fi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1143001"/>
            <a:ext cx="9177338" cy="517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40" name="Picture 8" descr="Fi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0" y="904875"/>
            <a:ext cx="9177338" cy="541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3708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1000"/>
                                        <p:tgtEl>
                                          <p:spTgt spid="14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1000"/>
                                        <p:tgtEl>
                                          <p:spTgt spid="14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1000"/>
                                        <p:tgtEl>
                                          <p:spTgt spid="14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1000"/>
                                        <p:tgtEl>
                                          <p:spTgt spid="14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1000"/>
                                        <p:tgtEl>
                                          <p:spTgt spid="146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962025"/>
            <a:ext cx="9163050" cy="492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2446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13667" name="Rectangle 5"/>
          <p:cNvSpPr>
            <a:spLocks noChangeArrowheads="1"/>
          </p:cNvSpPr>
          <p:nvPr/>
        </p:nvSpPr>
        <p:spPr bwMode="auto">
          <a:xfrm>
            <a:off x="838201" y="136712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Spectral vs. Spatial Crossovers</a:t>
            </a:r>
          </a:p>
        </p:txBody>
      </p:sp>
      <p:sp>
        <p:nvSpPr>
          <p:cNvPr id="113668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2631" name="Text Box 7"/>
          <p:cNvSpPr txBox="1">
            <a:spLocks noChangeArrowheads="1"/>
          </p:cNvSpPr>
          <p:nvPr/>
        </p:nvSpPr>
        <p:spPr bwMode="auto">
          <a:xfrm>
            <a:off x="1138516" y="1246095"/>
            <a:ext cx="10165977" cy="3016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defRPr/>
            </a:pPr>
            <a:r>
              <a:rPr lang="en-US" sz="2800" dirty="0">
                <a:solidFill>
                  <a:srgbClr val="00B050"/>
                </a:solidFill>
                <a:latin typeface="Verdana" pitchFamily="34" charset="0"/>
              </a:rPr>
              <a:t>Common ground: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>
                <a:latin typeface="Verdana" pitchFamily="34" charset="0"/>
              </a:rPr>
              <a:t>Both interactions governed by properties of acoustic summation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Verdana" pitchFamily="34" charset="0"/>
              </a:rPr>
              <a:t>Strategies for achieving optimal summation rooted in same concept: the phase-aligned crossover</a:t>
            </a:r>
          </a:p>
          <a:p>
            <a:pPr marL="406400" indent="-406400">
              <a:spcBef>
                <a:spcPct val="50000"/>
              </a:spcBef>
              <a:defRPr/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1138516" y="3756213"/>
            <a:ext cx="10981766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defRPr/>
            </a:pPr>
            <a:r>
              <a:rPr lang="en-US" sz="2800" dirty="0" smtClean="0">
                <a:solidFill>
                  <a:srgbClr val="FF0000"/>
                </a:solidFill>
                <a:latin typeface="Verdana" pitchFamily="34" charset="0"/>
              </a:rPr>
              <a:t>Differences:</a:t>
            </a:r>
          </a:p>
          <a:p>
            <a:pPr marL="514350" indent="-514350">
              <a:buFont typeface="+mj-lt"/>
              <a:buAutoNum type="arabicPeriod"/>
              <a:defRPr/>
            </a:pPr>
            <a:r>
              <a:rPr lang="en-US" sz="2800" dirty="0" smtClean="0">
                <a:latin typeface="Verdana" pitchFamily="34" charset="0"/>
              </a:rPr>
              <a:t>Spatial crossover can run through the full audio range – much more difficult to isolate with cancellation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dirty="0" smtClean="0">
                <a:latin typeface="Verdana" pitchFamily="34" charset="0"/>
              </a:rPr>
              <a:t>Relative </a:t>
            </a:r>
            <a:r>
              <a:rPr lang="en-US" sz="2800" dirty="0">
                <a:latin typeface="Verdana" pitchFamily="34" charset="0"/>
              </a:rPr>
              <a:t>phase in a spatial divider affects all frequencies, while phase change in spectral divider only affects frequency range of </a:t>
            </a:r>
            <a:r>
              <a:rPr lang="en-US" sz="2800" dirty="0" smtClean="0">
                <a:latin typeface="Verdana" pitchFamily="34" charset="0"/>
              </a:rPr>
              <a:t>crossover</a:t>
            </a: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5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15715" name="Rectangle 5"/>
          <p:cNvSpPr>
            <a:spLocks noChangeArrowheads="1"/>
          </p:cNvSpPr>
          <p:nvPr/>
        </p:nvSpPr>
        <p:spPr bwMode="auto">
          <a:xfrm>
            <a:off x="649941" y="46616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Spectral vs. Spatial Crossovers</a:t>
            </a:r>
          </a:p>
        </p:txBody>
      </p:sp>
      <p:sp>
        <p:nvSpPr>
          <p:cNvPr id="115716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2631" name="Text Box 7"/>
          <p:cNvSpPr txBox="1">
            <a:spLocks noChangeArrowheads="1"/>
          </p:cNvSpPr>
          <p:nvPr/>
        </p:nvSpPr>
        <p:spPr bwMode="auto">
          <a:xfrm>
            <a:off x="931767" y="1609165"/>
            <a:ext cx="979898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defRPr/>
            </a:pPr>
            <a:r>
              <a:rPr lang="en-US" sz="2800" dirty="0">
                <a:latin typeface="Verdana" pitchFamily="34" charset="0"/>
              </a:rPr>
              <a:t>Analogous functions (“duality”):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Verdana" pitchFamily="34" charset="0"/>
              </a:rPr>
              <a:t>Position in room where two speakers share equal level is analogous to spectral divider crossover frequency (coupling zone)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/>
              <a:defRPr/>
            </a:pPr>
            <a:r>
              <a:rPr lang="en-US" sz="2800" dirty="0">
                <a:latin typeface="Verdana" pitchFamily="34" charset="0"/>
              </a:rPr>
              <a:t>Directional control capability of speaker analogous to spectral divider slope – highly directional speaker is like a steep spectral crossover</a:t>
            </a:r>
          </a:p>
          <a:p>
            <a:pPr marL="406400" indent="-406400">
              <a:spcBef>
                <a:spcPct val="50000"/>
              </a:spcBef>
              <a:defRPr/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667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1089" y="1012825"/>
            <a:ext cx="7456487" cy="536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3" name="Rectangle 6"/>
          <p:cNvSpPr>
            <a:spLocks noChangeArrowheads="1"/>
          </p:cNvSpPr>
          <p:nvPr/>
        </p:nvSpPr>
        <p:spPr bwMode="auto">
          <a:xfrm>
            <a:off x="1828800" y="0"/>
            <a:ext cx="86106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chemeClr val="hlink"/>
                </a:solidFill>
                <a:latin typeface="Verdana" pitchFamily="34" charset="0"/>
              </a:rPr>
              <a:t>Summation Criteria: Input </a:t>
            </a:r>
            <a:r>
              <a:rPr lang="en-US" sz="2800" dirty="0" smtClean="0">
                <a:solidFill>
                  <a:schemeClr val="hlink"/>
                </a:solidFill>
                <a:latin typeface="Verdana" pitchFamily="34" charset="0"/>
              </a:rPr>
              <a:t>Signal Direction</a:t>
            </a:r>
            <a:endParaRPr lang="en-US" sz="2800" dirty="0">
              <a:solidFill>
                <a:schemeClr val="hlink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96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16739" name="Rectangle 5"/>
          <p:cNvSpPr>
            <a:spLocks noChangeArrowheads="1"/>
          </p:cNvSpPr>
          <p:nvPr/>
        </p:nvSpPr>
        <p:spPr bwMode="auto">
          <a:xfrm>
            <a:off x="730624" y="48409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Spectral vs. Spatial Crossovers</a:t>
            </a:r>
          </a:p>
        </p:txBody>
      </p:sp>
      <p:sp>
        <p:nvSpPr>
          <p:cNvPr id="116740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282631" name="Text Box 7"/>
          <p:cNvSpPr txBox="1">
            <a:spLocks noChangeArrowheads="1"/>
          </p:cNvSpPr>
          <p:nvPr/>
        </p:nvSpPr>
        <p:spPr bwMode="auto">
          <a:xfrm>
            <a:off x="1057276" y="1506632"/>
            <a:ext cx="9709336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defRPr/>
            </a:pPr>
            <a:r>
              <a:rPr lang="en-US" sz="2800" dirty="0">
                <a:latin typeface="Verdana" pitchFamily="34" charset="0"/>
              </a:rPr>
              <a:t>Analogous </a:t>
            </a:r>
            <a:r>
              <a:rPr lang="en-US" sz="2800" dirty="0" smtClean="0">
                <a:latin typeface="Verdana" pitchFamily="34" charset="0"/>
              </a:rPr>
              <a:t>functions (“duality”):</a:t>
            </a:r>
            <a:endParaRPr lang="en-US" sz="2800" dirty="0">
              <a:latin typeface="Verdana" pitchFamily="34" charset="0"/>
            </a:endParaRPr>
          </a:p>
          <a:p>
            <a:pPr marL="514350" indent="-514350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en-US" sz="2800" dirty="0">
                <a:latin typeface="Verdana" pitchFamily="34" charset="0"/>
              </a:rPr>
              <a:t>Change in relative level between speakers becomes a change in position of the spatial crossover point – analogous to crossover frequency shift in spectral divider that results from changing the relative driver level</a:t>
            </a:r>
          </a:p>
          <a:p>
            <a:pPr marL="514350" indent="-514350">
              <a:spcBef>
                <a:spcPct val="50000"/>
              </a:spcBef>
              <a:buFont typeface="+mj-lt"/>
              <a:buAutoNum type="arabicPeriod" startAt="3"/>
              <a:defRPr/>
            </a:pPr>
            <a:r>
              <a:rPr lang="en-US" sz="2800" dirty="0">
                <a:latin typeface="Verdana" pitchFamily="34" charset="0"/>
              </a:rPr>
              <a:t>Power addition capability that comes from H or V overlap in the spatial crossover analogous to useable overlap in the crossover frequency of spectral divider</a:t>
            </a:r>
          </a:p>
        </p:txBody>
      </p:sp>
    </p:spTree>
    <p:extLst>
      <p:ext uri="{BB962C8B-B14F-4D97-AF65-F5344CB8AC3E}">
        <p14:creationId xmlns:p14="http://schemas.microsoft.com/office/powerpoint/2010/main" val="1538841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3422" y="322729"/>
            <a:ext cx="11108833" cy="6167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437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24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757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20835" name="Rectangle 5"/>
          <p:cNvSpPr>
            <a:spLocks noChangeArrowheads="1"/>
          </p:cNvSpPr>
          <p:nvPr/>
        </p:nvSpPr>
        <p:spPr bwMode="auto">
          <a:xfrm>
            <a:off x="300318" y="3905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Spatial Crossover Classes</a:t>
            </a:r>
          </a:p>
        </p:txBody>
      </p:sp>
      <p:sp>
        <p:nvSpPr>
          <p:cNvPr id="120836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20837" name="Text Box 7"/>
          <p:cNvSpPr txBox="1">
            <a:spLocks noChangeArrowheads="1"/>
          </p:cNvSpPr>
          <p:nvPr/>
        </p:nvSpPr>
        <p:spPr bwMode="auto">
          <a:xfrm>
            <a:off x="1245534" y="1543050"/>
            <a:ext cx="7772400" cy="301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06400" indent="-406400">
              <a:spcBef>
                <a:spcPct val="50000"/>
              </a:spcBef>
            </a:pPr>
            <a:r>
              <a:rPr lang="en-US" sz="2800" dirty="0">
                <a:latin typeface="Verdana" pitchFamily="34" charset="0"/>
              </a:rPr>
              <a:t>Crossover class varies with distance: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Gap: A+B &lt; 0 dB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Unity: A+B = 0 dB</a:t>
            </a:r>
          </a:p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Overlap: A+B &gt; 0 dB</a:t>
            </a:r>
          </a:p>
          <a:p>
            <a:pPr marL="406400" indent="-406400">
              <a:spcBef>
                <a:spcPct val="50000"/>
              </a:spcBef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39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ChangeArrowheads="1"/>
          </p:cNvSpPr>
          <p:nvPr/>
        </p:nvSpPr>
        <p:spPr bwMode="auto">
          <a:xfrm>
            <a:off x="1752600" y="779930"/>
            <a:ext cx="8763000" cy="57912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32101" name="Line 5"/>
          <p:cNvSpPr>
            <a:spLocks noChangeShapeType="1"/>
          </p:cNvSpPr>
          <p:nvPr/>
        </p:nvSpPr>
        <p:spPr bwMode="auto">
          <a:xfrm>
            <a:off x="3657600" y="192293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2" name="Line 6"/>
          <p:cNvSpPr>
            <a:spLocks noChangeShapeType="1"/>
          </p:cNvSpPr>
          <p:nvPr/>
        </p:nvSpPr>
        <p:spPr bwMode="auto">
          <a:xfrm>
            <a:off x="1828800" y="1922930"/>
            <a:ext cx="1828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3" name="Line 7"/>
          <p:cNvSpPr>
            <a:spLocks noChangeShapeType="1"/>
          </p:cNvSpPr>
          <p:nvPr/>
        </p:nvSpPr>
        <p:spPr bwMode="auto">
          <a:xfrm>
            <a:off x="3657600" y="19229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4" name="Line 8"/>
          <p:cNvSpPr>
            <a:spLocks noChangeShapeType="1"/>
          </p:cNvSpPr>
          <p:nvPr/>
        </p:nvSpPr>
        <p:spPr bwMode="auto">
          <a:xfrm flipH="1">
            <a:off x="2743200" y="1922930"/>
            <a:ext cx="9144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5" name="Line 9"/>
          <p:cNvSpPr>
            <a:spLocks noChangeShapeType="1"/>
          </p:cNvSpPr>
          <p:nvPr/>
        </p:nvSpPr>
        <p:spPr bwMode="auto">
          <a:xfrm>
            <a:off x="4191000" y="337073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6" name="Line 10"/>
          <p:cNvSpPr>
            <a:spLocks noChangeShapeType="1"/>
          </p:cNvSpPr>
          <p:nvPr/>
        </p:nvSpPr>
        <p:spPr bwMode="auto">
          <a:xfrm>
            <a:off x="1752600" y="3370730"/>
            <a:ext cx="1447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7" name="Line 11"/>
          <p:cNvSpPr>
            <a:spLocks noChangeShapeType="1"/>
          </p:cNvSpPr>
          <p:nvPr/>
        </p:nvSpPr>
        <p:spPr bwMode="auto">
          <a:xfrm>
            <a:off x="3200400" y="33707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8" name="Line 12"/>
          <p:cNvSpPr>
            <a:spLocks noChangeShapeType="1"/>
          </p:cNvSpPr>
          <p:nvPr/>
        </p:nvSpPr>
        <p:spPr bwMode="auto">
          <a:xfrm flipH="1">
            <a:off x="3200400" y="337073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>
            <a:off x="4648200" y="4894730"/>
            <a:ext cx="914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0" name="Line 14"/>
          <p:cNvSpPr>
            <a:spLocks noChangeShapeType="1"/>
          </p:cNvSpPr>
          <p:nvPr/>
        </p:nvSpPr>
        <p:spPr bwMode="auto">
          <a:xfrm>
            <a:off x="1905000" y="489473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1" name="Line 15"/>
          <p:cNvSpPr>
            <a:spLocks noChangeShapeType="1"/>
          </p:cNvSpPr>
          <p:nvPr/>
        </p:nvSpPr>
        <p:spPr bwMode="auto">
          <a:xfrm>
            <a:off x="2667000" y="489473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2" name="Line 16"/>
          <p:cNvSpPr>
            <a:spLocks noChangeShapeType="1"/>
          </p:cNvSpPr>
          <p:nvPr/>
        </p:nvSpPr>
        <p:spPr bwMode="auto">
          <a:xfrm flipH="1">
            <a:off x="3657600" y="489473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3" name="Line 17"/>
          <p:cNvSpPr>
            <a:spLocks noChangeShapeType="1"/>
          </p:cNvSpPr>
          <p:nvPr/>
        </p:nvSpPr>
        <p:spPr bwMode="auto">
          <a:xfrm>
            <a:off x="9220200" y="192293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4" name="Line 18"/>
          <p:cNvSpPr>
            <a:spLocks noChangeShapeType="1"/>
          </p:cNvSpPr>
          <p:nvPr/>
        </p:nvSpPr>
        <p:spPr bwMode="auto">
          <a:xfrm>
            <a:off x="6934200" y="192293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5" name="Line 19"/>
          <p:cNvSpPr>
            <a:spLocks noChangeShapeType="1"/>
          </p:cNvSpPr>
          <p:nvPr/>
        </p:nvSpPr>
        <p:spPr bwMode="auto">
          <a:xfrm>
            <a:off x="7696200" y="4894730"/>
            <a:ext cx="533400" cy="457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6" name="Line 20"/>
          <p:cNvSpPr>
            <a:spLocks noChangeShapeType="1"/>
          </p:cNvSpPr>
          <p:nvPr/>
        </p:nvSpPr>
        <p:spPr bwMode="auto">
          <a:xfrm flipH="1">
            <a:off x="9220200" y="4894730"/>
            <a:ext cx="4572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7" name="Line 21"/>
          <p:cNvSpPr>
            <a:spLocks noChangeShapeType="1"/>
          </p:cNvSpPr>
          <p:nvPr/>
        </p:nvSpPr>
        <p:spPr bwMode="auto">
          <a:xfrm>
            <a:off x="6934200" y="337073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8" name="Line 22"/>
          <p:cNvSpPr>
            <a:spLocks noChangeShapeType="1"/>
          </p:cNvSpPr>
          <p:nvPr/>
        </p:nvSpPr>
        <p:spPr bwMode="auto">
          <a:xfrm>
            <a:off x="6934200" y="4894730"/>
            <a:ext cx="7620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19" name="Line 23"/>
          <p:cNvSpPr>
            <a:spLocks noChangeShapeType="1"/>
          </p:cNvSpPr>
          <p:nvPr/>
        </p:nvSpPr>
        <p:spPr bwMode="auto">
          <a:xfrm>
            <a:off x="9220200" y="337073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0" name="Line 24"/>
          <p:cNvSpPr>
            <a:spLocks noChangeShapeType="1"/>
          </p:cNvSpPr>
          <p:nvPr/>
        </p:nvSpPr>
        <p:spPr bwMode="auto">
          <a:xfrm>
            <a:off x="9677400" y="4894730"/>
            <a:ext cx="914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1" name="Line 25"/>
          <p:cNvSpPr>
            <a:spLocks noChangeShapeType="1"/>
          </p:cNvSpPr>
          <p:nvPr/>
        </p:nvSpPr>
        <p:spPr bwMode="auto">
          <a:xfrm flipH="1">
            <a:off x="3657600" y="1999130"/>
            <a:ext cx="0" cy="3810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2" name="Line 26"/>
          <p:cNvSpPr>
            <a:spLocks noChangeShapeType="1"/>
          </p:cNvSpPr>
          <p:nvPr/>
        </p:nvSpPr>
        <p:spPr bwMode="auto">
          <a:xfrm>
            <a:off x="6858000" y="53519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3" name="Line 27"/>
          <p:cNvSpPr>
            <a:spLocks noChangeShapeType="1"/>
          </p:cNvSpPr>
          <p:nvPr/>
        </p:nvSpPr>
        <p:spPr bwMode="auto">
          <a:xfrm>
            <a:off x="7010400" y="390413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4" name="Line 28"/>
          <p:cNvSpPr>
            <a:spLocks noChangeShapeType="1"/>
          </p:cNvSpPr>
          <p:nvPr/>
        </p:nvSpPr>
        <p:spPr bwMode="auto">
          <a:xfrm>
            <a:off x="6934200" y="23801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5" name="Line 29"/>
          <p:cNvSpPr>
            <a:spLocks noChangeShapeType="1"/>
          </p:cNvSpPr>
          <p:nvPr/>
        </p:nvSpPr>
        <p:spPr bwMode="auto">
          <a:xfrm>
            <a:off x="1828800" y="53519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6" name="Line 30"/>
          <p:cNvSpPr>
            <a:spLocks noChangeShapeType="1"/>
          </p:cNvSpPr>
          <p:nvPr/>
        </p:nvSpPr>
        <p:spPr bwMode="auto">
          <a:xfrm>
            <a:off x="1981200" y="390413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1887" name="Line 31"/>
          <p:cNvSpPr>
            <a:spLocks noChangeShapeType="1"/>
          </p:cNvSpPr>
          <p:nvPr/>
        </p:nvSpPr>
        <p:spPr bwMode="auto">
          <a:xfrm>
            <a:off x="1905000" y="238013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8" name="Line 32"/>
          <p:cNvSpPr>
            <a:spLocks noChangeShapeType="1"/>
          </p:cNvSpPr>
          <p:nvPr/>
        </p:nvSpPr>
        <p:spPr bwMode="auto">
          <a:xfrm flipH="1">
            <a:off x="8229600" y="337073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29" name="Line 33"/>
          <p:cNvSpPr>
            <a:spLocks noChangeShapeType="1"/>
          </p:cNvSpPr>
          <p:nvPr/>
        </p:nvSpPr>
        <p:spPr bwMode="auto">
          <a:xfrm>
            <a:off x="8686800" y="1389530"/>
            <a:ext cx="533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0" name="Line 34"/>
          <p:cNvSpPr>
            <a:spLocks noChangeShapeType="1"/>
          </p:cNvSpPr>
          <p:nvPr/>
        </p:nvSpPr>
        <p:spPr bwMode="auto">
          <a:xfrm flipH="1">
            <a:off x="8229600" y="1389530"/>
            <a:ext cx="4572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1" name="Line 35"/>
          <p:cNvSpPr>
            <a:spLocks noChangeShapeType="1"/>
          </p:cNvSpPr>
          <p:nvPr/>
        </p:nvSpPr>
        <p:spPr bwMode="auto">
          <a:xfrm>
            <a:off x="9220200" y="192293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2" name="Line 36"/>
          <p:cNvSpPr>
            <a:spLocks noChangeShapeType="1"/>
          </p:cNvSpPr>
          <p:nvPr/>
        </p:nvSpPr>
        <p:spPr bwMode="auto">
          <a:xfrm flipH="1">
            <a:off x="8229600" y="1922930"/>
            <a:ext cx="0" cy="762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3" name="Line 37"/>
          <p:cNvSpPr>
            <a:spLocks noChangeShapeType="1"/>
          </p:cNvSpPr>
          <p:nvPr/>
        </p:nvSpPr>
        <p:spPr bwMode="auto">
          <a:xfrm>
            <a:off x="8229600" y="535193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4" name="Line 38"/>
          <p:cNvSpPr>
            <a:spLocks noChangeShapeType="1"/>
          </p:cNvSpPr>
          <p:nvPr/>
        </p:nvSpPr>
        <p:spPr bwMode="auto">
          <a:xfrm>
            <a:off x="9220201" y="3370730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5" name="Line 39"/>
          <p:cNvSpPr>
            <a:spLocks noChangeShapeType="1"/>
          </p:cNvSpPr>
          <p:nvPr/>
        </p:nvSpPr>
        <p:spPr bwMode="auto">
          <a:xfrm flipH="1">
            <a:off x="8229600" y="337073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6" name="Line 40"/>
          <p:cNvSpPr>
            <a:spLocks noChangeShapeType="1"/>
          </p:cNvSpPr>
          <p:nvPr/>
        </p:nvSpPr>
        <p:spPr bwMode="auto">
          <a:xfrm>
            <a:off x="9220201" y="5351930"/>
            <a:ext cx="9525" cy="838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7" name="Line 41"/>
          <p:cNvSpPr>
            <a:spLocks noChangeShapeType="1"/>
          </p:cNvSpPr>
          <p:nvPr/>
        </p:nvSpPr>
        <p:spPr bwMode="auto">
          <a:xfrm flipH="1">
            <a:off x="8229600" y="5351930"/>
            <a:ext cx="0" cy="914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2138" name="Text Box 42"/>
          <p:cNvSpPr txBox="1">
            <a:spLocks noChangeArrowheads="1"/>
          </p:cNvSpPr>
          <p:nvPr/>
        </p:nvSpPr>
        <p:spPr bwMode="auto">
          <a:xfrm>
            <a:off x="4545014" y="504713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Gap</a:t>
            </a:r>
          </a:p>
        </p:txBody>
      </p:sp>
      <p:sp>
        <p:nvSpPr>
          <p:cNvPr id="132139" name="Text Box 43"/>
          <p:cNvSpPr txBox="1">
            <a:spLocks noChangeArrowheads="1"/>
          </p:cNvSpPr>
          <p:nvPr/>
        </p:nvSpPr>
        <p:spPr bwMode="auto">
          <a:xfrm>
            <a:off x="4648201" y="3599331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Unity</a:t>
            </a:r>
          </a:p>
        </p:txBody>
      </p:sp>
      <p:sp>
        <p:nvSpPr>
          <p:cNvPr id="132140" name="Text Box 44"/>
          <p:cNvSpPr txBox="1">
            <a:spLocks noChangeArrowheads="1"/>
          </p:cNvSpPr>
          <p:nvPr/>
        </p:nvSpPr>
        <p:spPr bwMode="auto">
          <a:xfrm>
            <a:off x="4648200" y="215153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Overlap</a:t>
            </a:r>
          </a:p>
        </p:txBody>
      </p:sp>
      <p:sp>
        <p:nvSpPr>
          <p:cNvPr id="121901" name="Text Box 45"/>
          <p:cNvSpPr txBox="1">
            <a:spLocks noChangeArrowheads="1"/>
          </p:cNvSpPr>
          <p:nvPr/>
        </p:nvSpPr>
        <p:spPr bwMode="auto">
          <a:xfrm>
            <a:off x="1752600" y="61633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3200" dirty="0">
                <a:solidFill>
                  <a:srgbClr val="0070C0"/>
                </a:solidFill>
              </a:rPr>
              <a:t>Crossover Classes</a:t>
            </a:r>
          </a:p>
        </p:txBody>
      </p:sp>
      <p:sp>
        <p:nvSpPr>
          <p:cNvPr id="121902" name="Text Box 46"/>
          <p:cNvSpPr txBox="1">
            <a:spLocks noChangeArrowheads="1"/>
          </p:cNvSpPr>
          <p:nvPr/>
        </p:nvSpPr>
        <p:spPr bwMode="auto">
          <a:xfrm>
            <a:off x="7086600" y="85613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21903" name="Text Box 47"/>
          <p:cNvSpPr txBox="1">
            <a:spLocks noChangeArrowheads="1"/>
          </p:cNvSpPr>
          <p:nvPr/>
        </p:nvSpPr>
        <p:spPr bwMode="auto">
          <a:xfrm>
            <a:off x="1905000" y="85613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21904" name="Text Box 48"/>
          <p:cNvSpPr txBox="1">
            <a:spLocks noChangeArrowheads="1"/>
          </p:cNvSpPr>
          <p:nvPr/>
        </p:nvSpPr>
        <p:spPr bwMode="auto">
          <a:xfrm>
            <a:off x="7620001" y="611393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21905" name="Text Box 49"/>
          <p:cNvSpPr txBox="1">
            <a:spLocks noChangeArrowheads="1"/>
          </p:cNvSpPr>
          <p:nvPr/>
        </p:nvSpPr>
        <p:spPr bwMode="auto">
          <a:xfrm>
            <a:off x="2438400" y="611393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</p:spTree>
    <p:extLst>
      <p:ext uri="{BB962C8B-B14F-4D97-AF65-F5344CB8AC3E}">
        <p14:creationId xmlns:p14="http://schemas.microsoft.com/office/powerpoint/2010/main" val="3728494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2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32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32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2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2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2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32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2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2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2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32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32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32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2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2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3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32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32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32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32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3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32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3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2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32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32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2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4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132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32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3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1" grpId="0" animBg="1"/>
      <p:bldP spid="132102" grpId="0" animBg="1"/>
      <p:bldP spid="132103" grpId="0" animBg="1"/>
      <p:bldP spid="132104" grpId="0" animBg="1"/>
      <p:bldP spid="132105" grpId="0" animBg="1"/>
      <p:bldP spid="132106" grpId="0" animBg="1"/>
      <p:bldP spid="132107" grpId="0" animBg="1"/>
      <p:bldP spid="132108" grpId="0" animBg="1"/>
      <p:bldP spid="132109" grpId="0" animBg="1"/>
      <p:bldP spid="132110" grpId="0" animBg="1"/>
      <p:bldP spid="132111" grpId="0" animBg="1"/>
      <p:bldP spid="132112" grpId="0" animBg="1"/>
      <p:bldP spid="132113" grpId="0" animBg="1"/>
      <p:bldP spid="132114" grpId="0" animBg="1"/>
      <p:bldP spid="132115" grpId="0" animBg="1"/>
      <p:bldP spid="132116" grpId="0" animBg="1"/>
      <p:bldP spid="132117" grpId="0" animBg="1"/>
      <p:bldP spid="132118" grpId="0" animBg="1"/>
      <p:bldP spid="132119" grpId="0" animBg="1"/>
      <p:bldP spid="132120" grpId="0" animBg="1"/>
      <p:bldP spid="132128" grpId="0" animBg="1"/>
      <p:bldP spid="132129" grpId="0" animBg="1"/>
      <p:bldP spid="132130" grpId="0" animBg="1"/>
      <p:bldP spid="132131" grpId="0" animBg="1"/>
      <p:bldP spid="132132" grpId="0" animBg="1"/>
      <p:bldP spid="132133" grpId="0" animBg="1"/>
      <p:bldP spid="132134" grpId="0" animBg="1"/>
      <p:bldP spid="132135" grpId="0" animBg="1"/>
      <p:bldP spid="132136" grpId="0" animBg="1"/>
      <p:bldP spid="132137" grpId="0" animBg="1"/>
      <p:bldP spid="132138" grpId="0"/>
      <p:bldP spid="132139" grpId="0"/>
      <p:bldP spid="132140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1676400" y="609600"/>
            <a:ext cx="8991600" cy="58674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3200" b="1" dirty="0">
                <a:solidFill>
                  <a:schemeClr val="accent1"/>
                </a:solidFill>
              </a:rPr>
              <a:t>Spatial Crossover Classes</a:t>
            </a:r>
          </a:p>
        </p:txBody>
      </p:sp>
      <p:pic>
        <p:nvPicPr>
          <p:cNvPr id="154628" name="Picture 4" descr="SPATIAL XOVER 2O SPLAY 10kHz"/>
          <p:cNvPicPr>
            <a:picLocks noChangeAspect="1" noChangeArrowheads="1"/>
          </p:cNvPicPr>
          <p:nvPr/>
        </p:nvPicPr>
        <p:blipFill>
          <a:blip r:embed="rId3" cstate="print"/>
          <a:srcRect t="13683"/>
          <a:stretch>
            <a:fillRect/>
          </a:stretch>
        </p:blipFill>
        <p:spPr bwMode="auto">
          <a:xfrm>
            <a:off x="1828801" y="1143000"/>
            <a:ext cx="3368675" cy="4953000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154629" name="Picture 5" descr="SPATIAL XOVER 2O SPLAY 10kHz"/>
          <p:cNvPicPr>
            <a:picLocks noChangeAspect="1" noChangeArrowheads="1"/>
          </p:cNvPicPr>
          <p:nvPr/>
        </p:nvPicPr>
        <p:blipFill>
          <a:blip r:embed="rId3" cstate="print"/>
          <a:srcRect t="13683"/>
          <a:stretch>
            <a:fillRect/>
          </a:stretch>
        </p:blipFill>
        <p:spPr bwMode="auto">
          <a:xfrm>
            <a:off x="6858000" y="1143000"/>
            <a:ext cx="3505200" cy="49530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122886" name="Line 6"/>
          <p:cNvSpPr>
            <a:spLocks noChangeShapeType="1"/>
          </p:cNvSpPr>
          <p:nvPr/>
        </p:nvSpPr>
        <p:spPr bwMode="auto">
          <a:xfrm flipH="1">
            <a:off x="8610600" y="3124200"/>
            <a:ext cx="304800" cy="2438400"/>
          </a:xfrm>
          <a:prstGeom prst="line">
            <a:avLst/>
          </a:prstGeom>
          <a:noFill/>
          <a:ln w="762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887" name="Line 7"/>
          <p:cNvSpPr>
            <a:spLocks noChangeShapeType="1"/>
          </p:cNvSpPr>
          <p:nvPr/>
        </p:nvSpPr>
        <p:spPr bwMode="auto">
          <a:xfrm>
            <a:off x="8229600" y="3048000"/>
            <a:ext cx="381000" cy="2514600"/>
          </a:xfrm>
          <a:prstGeom prst="line">
            <a:avLst/>
          </a:prstGeom>
          <a:noFill/>
          <a:ln w="762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888" name="Line 8"/>
          <p:cNvSpPr>
            <a:spLocks noChangeShapeType="1"/>
          </p:cNvSpPr>
          <p:nvPr/>
        </p:nvSpPr>
        <p:spPr bwMode="auto">
          <a:xfrm flipH="1">
            <a:off x="8915400" y="1752600"/>
            <a:ext cx="381000" cy="1371600"/>
          </a:xfrm>
          <a:prstGeom prst="line">
            <a:avLst/>
          </a:prstGeom>
          <a:noFill/>
          <a:ln w="762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889" name="Line 9"/>
          <p:cNvSpPr>
            <a:spLocks noChangeShapeType="1"/>
          </p:cNvSpPr>
          <p:nvPr/>
        </p:nvSpPr>
        <p:spPr bwMode="auto">
          <a:xfrm>
            <a:off x="7924800" y="1752600"/>
            <a:ext cx="304800" cy="1371600"/>
          </a:xfrm>
          <a:prstGeom prst="line">
            <a:avLst/>
          </a:prstGeom>
          <a:noFill/>
          <a:ln w="76200" cap="rnd">
            <a:solidFill>
              <a:srgbClr val="FF99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4" name="Line 10"/>
          <p:cNvSpPr>
            <a:spLocks noChangeShapeType="1"/>
          </p:cNvSpPr>
          <p:nvPr/>
        </p:nvSpPr>
        <p:spPr bwMode="auto">
          <a:xfrm>
            <a:off x="3581400" y="17526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5" name="Line 11"/>
          <p:cNvSpPr>
            <a:spLocks noChangeShapeType="1"/>
          </p:cNvSpPr>
          <p:nvPr/>
        </p:nvSpPr>
        <p:spPr bwMode="auto">
          <a:xfrm>
            <a:off x="1752600" y="1752600"/>
            <a:ext cx="1828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6" name="Line 12"/>
          <p:cNvSpPr>
            <a:spLocks noChangeShapeType="1"/>
          </p:cNvSpPr>
          <p:nvPr/>
        </p:nvSpPr>
        <p:spPr bwMode="auto">
          <a:xfrm>
            <a:off x="3581400" y="1752600"/>
            <a:ext cx="4572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7" name="Line 13"/>
          <p:cNvSpPr>
            <a:spLocks noChangeShapeType="1"/>
          </p:cNvSpPr>
          <p:nvPr/>
        </p:nvSpPr>
        <p:spPr bwMode="auto">
          <a:xfrm flipH="1">
            <a:off x="3048000" y="1752600"/>
            <a:ext cx="533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8" name="Line 14"/>
          <p:cNvSpPr>
            <a:spLocks noChangeShapeType="1"/>
          </p:cNvSpPr>
          <p:nvPr/>
        </p:nvSpPr>
        <p:spPr bwMode="auto">
          <a:xfrm>
            <a:off x="3810000" y="3124200"/>
            <a:ext cx="1600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39" name="Line 15"/>
          <p:cNvSpPr>
            <a:spLocks noChangeShapeType="1"/>
          </p:cNvSpPr>
          <p:nvPr/>
        </p:nvSpPr>
        <p:spPr bwMode="auto">
          <a:xfrm>
            <a:off x="1676400" y="3124200"/>
            <a:ext cx="16002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0" name="Line 16"/>
          <p:cNvSpPr>
            <a:spLocks noChangeShapeType="1"/>
          </p:cNvSpPr>
          <p:nvPr/>
        </p:nvSpPr>
        <p:spPr bwMode="auto">
          <a:xfrm>
            <a:off x="3276600" y="3124200"/>
            <a:ext cx="5334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1" name="Line 17"/>
          <p:cNvSpPr>
            <a:spLocks noChangeShapeType="1"/>
          </p:cNvSpPr>
          <p:nvPr/>
        </p:nvSpPr>
        <p:spPr bwMode="auto">
          <a:xfrm flipH="1">
            <a:off x="3276600" y="3124200"/>
            <a:ext cx="533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2" name="Line 18"/>
          <p:cNvSpPr>
            <a:spLocks noChangeShapeType="1"/>
          </p:cNvSpPr>
          <p:nvPr/>
        </p:nvSpPr>
        <p:spPr bwMode="auto">
          <a:xfrm>
            <a:off x="4038600" y="449580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3" name="Line 19"/>
          <p:cNvSpPr>
            <a:spLocks noChangeShapeType="1"/>
          </p:cNvSpPr>
          <p:nvPr/>
        </p:nvSpPr>
        <p:spPr bwMode="auto">
          <a:xfrm>
            <a:off x="1828800" y="4495800"/>
            <a:ext cx="12192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4" name="Line 20"/>
          <p:cNvSpPr>
            <a:spLocks noChangeShapeType="1"/>
          </p:cNvSpPr>
          <p:nvPr/>
        </p:nvSpPr>
        <p:spPr bwMode="auto">
          <a:xfrm>
            <a:off x="3048000" y="4495800"/>
            <a:ext cx="5334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5" name="Line 21"/>
          <p:cNvSpPr>
            <a:spLocks noChangeShapeType="1"/>
          </p:cNvSpPr>
          <p:nvPr/>
        </p:nvSpPr>
        <p:spPr bwMode="auto">
          <a:xfrm flipH="1">
            <a:off x="3581400" y="4495800"/>
            <a:ext cx="5334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6" name="Line 22"/>
          <p:cNvSpPr>
            <a:spLocks noChangeShapeType="1"/>
          </p:cNvSpPr>
          <p:nvPr/>
        </p:nvSpPr>
        <p:spPr bwMode="auto">
          <a:xfrm>
            <a:off x="9144000" y="175260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7" name="Line 23"/>
          <p:cNvSpPr>
            <a:spLocks noChangeShapeType="1"/>
          </p:cNvSpPr>
          <p:nvPr/>
        </p:nvSpPr>
        <p:spPr bwMode="auto">
          <a:xfrm>
            <a:off x="6858000" y="17526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8" name="Line 24"/>
          <p:cNvSpPr>
            <a:spLocks noChangeShapeType="1"/>
          </p:cNvSpPr>
          <p:nvPr/>
        </p:nvSpPr>
        <p:spPr bwMode="auto">
          <a:xfrm>
            <a:off x="8153400" y="4495800"/>
            <a:ext cx="228600" cy="457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49" name="Line 25"/>
          <p:cNvSpPr>
            <a:spLocks noChangeShapeType="1"/>
          </p:cNvSpPr>
          <p:nvPr/>
        </p:nvSpPr>
        <p:spPr bwMode="auto">
          <a:xfrm flipH="1">
            <a:off x="8915400" y="4495800"/>
            <a:ext cx="228600" cy="457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50" name="Line 26"/>
          <p:cNvSpPr>
            <a:spLocks noChangeShapeType="1"/>
          </p:cNvSpPr>
          <p:nvPr/>
        </p:nvSpPr>
        <p:spPr bwMode="auto">
          <a:xfrm>
            <a:off x="6858000" y="31242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51" name="Line 27"/>
          <p:cNvSpPr>
            <a:spLocks noChangeShapeType="1"/>
          </p:cNvSpPr>
          <p:nvPr/>
        </p:nvSpPr>
        <p:spPr bwMode="auto">
          <a:xfrm>
            <a:off x="6858000" y="44958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52" name="Line 28"/>
          <p:cNvSpPr>
            <a:spLocks noChangeShapeType="1"/>
          </p:cNvSpPr>
          <p:nvPr/>
        </p:nvSpPr>
        <p:spPr bwMode="auto">
          <a:xfrm>
            <a:off x="9144000" y="312420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53" name="Line 29"/>
          <p:cNvSpPr>
            <a:spLocks noChangeShapeType="1"/>
          </p:cNvSpPr>
          <p:nvPr/>
        </p:nvSpPr>
        <p:spPr bwMode="auto">
          <a:xfrm>
            <a:off x="9144000" y="4495800"/>
            <a:ext cx="13716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0" name="Line 30"/>
          <p:cNvSpPr>
            <a:spLocks noChangeShapeType="1"/>
          </p:cNvSpPr>
          <p:nvPr/>
        </p:nvSpPr>
        <p:spPr bwMode="auto">
          <a:xfrm flipH="1">
            <a:off x="3581400" y="1600200"/>
            <a:ext cx="0" cy="3810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1" name="Line 31"/>
          <p:cNvSpPr>
            <a:spLocks noChangeShapeType="1"/>
          </p:cNvSpPr>
          <p:nvPr/>
        </p:nvSpPr>
        <p:spPr bwMode="auto">
          <a:xfrm>
            <a:off x="6781800" y="49530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2" name="Line 32"/>
          <p:cNvSpPr>
            <a:spLocks noChangeShapeType="1"/>
          </p:cNvSpPr>
          <p:nvPr/>
        </p:nvSpPr>
        <p:spPr bwMode="auto">
          <a:xfrm>
            <a:off x="6781800" y="3657600"/>
            <a:ext cx="35814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3" name="Line 33"/>
          <p:cNvSpPr>
            <a:spLocks noChangeShapeType="1"/>
          </p:cNvSpPr>
          <p:nvPr/>
        </p:nvSpPr>
        <p:spPr bwMode="auto">
          <a:xfrm>
            <a:off x="6858000" y="2133600"/>
            <a:ext cx="3657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4" name="Line 34"/>
          <p:cNvSpPr>
            <a:spLocks noChangeShapeType="1"/>
          </p:cNvSpPr>
          <p:nvPr/>
        </p:nvSpPr>
        <p:spPr bwMode="auto">
          <a:xfrm>
            <a:off x="1752600" y="4953000"/>
            <a:ext cx="34290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5" name="Line 35"/>
          <p:cNvSpPr>
            <a:spLocks noChangeShapeType="1"/>
          </p:cNvSpPr>
          <p:nvPr/>
        </p:nvSpPr>
        <p:spPr bwMode="auto">
          <a:xfrm>
            <a:off x="1905000" y="3581400"/>
            <a:ext cx="32766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2916" name="Line 36"/>
          <p:cNvSpPr>
            <a:spLocks noChangeShapeType="1"/>
          </p:cNvSpPr>
          <p:nvPr/>
        </p:nvSpPr>
        <p:spPr bwMode="auto">
          <a:xfrm>
            <a:off x="1828800" y="2133600"/>
            <a:ext cx="3352800" cy="0"/>
          </a:xfrm>
          <a:prstGeom prst="line">
            <a:avLst/>
          </a:prstGeom>
          <a:noFill/>
          <a:ln w="38100">
            <a:solidFill>
              <a:srgbClr val="969696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61" name="Line 37"/>
          <p:cNvSpPr>
            <a:spLocks noChangeShapeType="1"/>
          </p:cNvSpPr>
          <p:nvPr/>
        </p:nvSpPr>
        <p:spPr bwMode="auto">
          <a:xfrm flipH="1">
            <a:off x="8153400" y="312420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62" name="Line 38"/>
          <p:cNvSpPr>
            <a:spLocks noChangeShapeType="1"/>
          </p:cNvSpPr>
          <p:nvPr/>
        </p:nvSpPr>
        <p:spPr bwMode="auto">
          <a:xfrm>
            <a:off x="8610600" y="1219200"/>
            <a:ext cx="533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63" name="Line 39"/>
          <p:cNvSpPr>
            <a:spLocks noChangeShapeType="1"/>
          </p:cNvSpPr>
          <p:nvPr/>
        </p:nvSpPr>
        <p:spPr bwMode="auto">
          <a:xfrm flipH="1">
            <a:off x="8153400" y="1219200"/>
            <a:ext cx="4572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64" name="Line 40"/>
          <p:cNvSpPr>
            <a:spLocks noChangeShapeType="1"/>
          </p:cNvSpPr>
          <p:nvPr/>
        </p:nvSpPr>
        <p:spPr bwMode="auto">
          <a:xfrm>
            <a:off x="8382000" y="4953000"/>
            <a:ext cx="5334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4665" name="Text Box 41"/>
          <p:cNvSpPr txBox="1">
            <a:spLocks noChangeArrowheads="1"/>
          </p:cNvSpPr>
          <p:nvPr/>
        </p:nvSpPr>
        <p:spPr bwMode="auto">
          <a:xfrm>
            <a:off x="4343401" y="426720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Gap</a:t>
            </a:r>
          </a:p>
          <a:p>
            <a:pPr algn="ctr"/>
            <a:r>
              <a:rPr lang="en-US" sz="2000"/>
              <a:t>(X+X=&lt;0dB)</a:t>
            </a:r>
          </a:p>
          <a:p>
            <a:pPr algn="ctr"/>
            <a:endParaRPr lang="en-US" sz="2000"/>
          </a:p>
        </p:txBody>
      </p:sp>
      <p:sp>
        <p:nvSpPr>
          <p:cNvPr id="154666" name="Text Box 42"/>
          <p:cNvSpPr txBox="1">
            <a:spLocks noChangeArrowheads="1"/>
          </p:cNvSpPr>
          <p:nvPr/>
        </p:nvSpPr>
        <p:spPr bwMode="auto">
          <a:xfrm>
            <a:off x="4495801" y="2819401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Unity </a:t>
            </a:r>
          </a:p>
          <a:p>
            <a:pPr algn="ctr"/>
            <a:r>
              <a:rPr lang="en-US" sz="2000"/>
              <a:t>-6 + -6 =0dB</a:t>
            </a:r>
          </a:p>
        </p:txBody>
      </p:sp>
      <p:sp>
        <p:nvSpPr>
          <p:cNvPr id="154667" name="Text Box 43"/>
          <p:cNvSpPr txBox="1">
            <a:spLocks noChangeArrowheads="1"/>
          </p:cNvSpPr>
          <p:nvPr/>
        </p:nvSpPr>
        <p:spPr bwMode="auto">
          <a:xfrm>
            <a:off x="4495800" y="152400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Overlap</a:t>
            </a:r>
          </a:p>
          <a:p>
            <a:pPr algn="ctr"/>
            <a:r>
              <a:rPr lang="en-US" sz="2000"/>
              <a:t>(X+X=&gt;0dB)</a:t>
            </a:r>
          </a:p>
        </p:txBody>
      </p:sp>
      <p:sp>
        <p:nvSpPr>
          <p:cNvPr id="122924" name="Text Box 44"/>
          <p:cNvSpPr txBox="1">
            <a:spLocks noChangeArrowheads="1"/>
          </p:cNvSpPr>
          <p:nvPr/>
        </p:nvSpPr>
        <p:spPr bwMode="auto">
          <a:xfrm>
            <a:off x="7010400" y="68580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22925" name="Text Box 45"/>
          <p:cNvSpPr txBox="1">
            <a:spLocks noChangeArrowheads="1"/>
          </p:cNvSpPr>
          <p:nvPr/>
        </p:nvSpPr>
        <p:spPr bwMode="auto">
          <a:xfrm>
            <a:off x="1828800" y="685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22926" name="Text Box 46"/>
          <p:cNvSpPr txBox="1">
            <a:spLocks noChangeArrowheads="1"/>
          </p:cNvSpPr>
          <p:nvPr/>
        </p:nvSpPr>
        <p:spPr bwMode="auto">
          <a:xfrm>
            <a:off x="7543801" y="609600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22927" name="Text Box 47"/>
          <p:cNvSpPr txBox="1">
            <a:spLocks noChangeArrowheads="1"/>
          </p:cNvSpPr>
          <p:nvPr/>
        </p:nvSpPr>
        <p:spPr bwMode="auto">
          <a:xfrm>
            <a:off x="2362200" y="60960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</p:spTree>
    <p:extLst>
      <p:ext uri="{BB962C8B-B14F-4D97-AF65-F5344CB8AC3E}">
        <p14:creationId xmlns:p14="http://schemas.microsoft.com/office/powerpoint/2010/main" val="57380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4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54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54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4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4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54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4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46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4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4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54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54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54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4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4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4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46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54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4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154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3" dur="500"/>
                                        <p:tgtEl>
                                          <p:spTgt spid="154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54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54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54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4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0"/>
                                        <p:tgtEl>
                                          <p:spTgt spid="154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0"/>
                                        <p:tgtEl>
                                          <p:spTgt spid="154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634" grpId="0" animBg="1"/>
      <p:bldP spid="154635" grpId="0" animBg="1"/>
      <p:bldP spid="154636" grpId="0" animBg="1"/>
      <p:bldP spid="154637" grpId="0" animBg="1"/>
      <p:bldP spid="154638" grpId="0" animBg="1"/>
      <p:bldP spid="154639" grpId="0" animBg="1"/>
      <p:bldP spid="154640" grpId="0" animBg="1"/>
      <p:bldP spid="154641" grpId="0" animBg="1"/>
      <p:bldP spid="154642" grpId="0" animBg="1"/>
      <p:bldP spid="154643" grpId="0" animBg="1"/>
      <p:bldP spid="154644" grpId="0" animBg="1"/>
      <p:bldP spid="154645" grpId="0" animBg="1"/>
      <p:bldP spid="154646" grpId="0" animBg="1"/>
      <p:bldP spid="154647" grpId="0" animBg="1"/>
      <p:bldP spid="154648" grpId="0" animBg="1"/>
      <p:bldP spid="154649" grpId="0" animBg="1"/>
      <p:bldP spid="154650" grpId="0" animBg="1"/>
      <p:bldP spid="154651" grpId="0" animBg="1"/>
      <p:bldP spid="154652" grpId="0" animBg="1"/>
      <p:bldP spid="154653" grpId="0" animBg="1"/>
      <p:bldP spid="154661" grpId="0" animBg="1"/>
      <p:bldP spid="154662" grpId="0" animBg="1"/>
      <p:bldP spid="154663" grpId="0" animBg="1"/>
      <p:bldP spid="154664" grpId="0" animBg="1"/>
      <p:bldP spid="154665" grpId="0"/>
      <p:bldP spid="154666" grpId="0"/>
      <p:bldP spid="154667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ChangeArrowheads="1"/>
          </p:cNvSpPr>
          <p:nvPr/>
        </p:nvSpPr>
        <p:spPr bwMode="auto">
          <a:xfrm>
            <a:off x="1676400" y="609600"/>
            <a:ext cx="8991600" cy="58674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2400"/>
          </a:p>
        </p:txBody>
      </p:sp>
      <p:pic>
        <p:nvPicPr>
          <p:cNvPr id="123907" name="Picture 3" descr="SPATIAL XOVER 6O SPLAY 10kHz 3RD ORDER"/>
          <p:cNvPicPr>
            <a:picLocks noChangeAspect="1" noChangeArrowheads="1"/>
          </p:cNvPicPr>
          <p:nvPr/>
        </p:nvPicPr>
        <p:blipFill>
          <a:blip r:embed="rId3" cstate="print"/>
          <a:srcRect t="42697"/>
          <a:stretch>
            <a:fillRect/>
          </a:stretch>
        </p:blipFill>
        <p:spPr bwMode="auto">
          <a:xfrm>
            <a:off x="2286000" y="4572000"/>
            <a:ext cx="25146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8" name="Picture 4" descr="SPATIAL XOVER 6O SPLAY 1kHz 3RD ORDER"/>
          <p:cNvPicPr>
            <a:picLocks noChangeAspect="1" noChangeArrowheads="1"/>
          </p:cNvPicPr>
          <p:nvPr/>
        </p:nvPicPr>
        <p:blipFill>
          <a:blip r:embed="rId4" cstate="print"/>
          <a:srcRect t="43332"/>
          <a:stretch>
            <a:fillRect/>
          </a:stretch>
        </p:blipFill>
        <p:spPr bwMode="auto">
          <a:xfrm>
            <a:off x="2286000" y="3048001"/>
            <a:ext cx="2514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09" name="Picture 5" descr="SPATIAL XOVER 6O SPLAY 100Hz 3RD ORDER"/>
          <p:cNvPicPr>
            <a:picLocks noChangeAspect="1" noChangeArrowheads="1"/>
          </p:cNvPicPr>
          <p:nvPr/>
        </p:nvPicPr>
        <p:blipFill>
          <a:blip r:embed="rId5" cstate="print"/>
          <a:srcRect t="30000"/>
          <a:stretch>
            <a:fillRect/>
          </a:stretch>
        </p:blipFill>
        <p:spPr bwMode="auto">
          <a:xfrm>
            <a:off x="2286000" y="1219200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0" name="Picture 6" descr="SPATIAL XOVER 6O SPLAY 10kHz 3RD ORDER"/>
          <p:cNvPicPr>
            <a:picLocks noChangeAspect="1" noChangeArrowheads="1"/>
          </p:cNvPicPr>
          <p:nvPr/>
        </p:nvPicPr>
        <p:blipFill>
          <a:blip r:embed="rId3" cstate="print"/>
          <a:srcRect t="42697"/>
          <a:stretch>
            <a:fillRect/>
          </a:stretch>
        </p:blipFill>
        <p:spPr bwMode="auto">
          <a:xfrm>
            <a:off x="7391400" y="4572000"/>
            <a:ext cx="2514600" cy="142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1" name="Picture 7" descr="SPATIAL XOVER 6O SPLAY 1kHz 3RD ORDER"/>
          <p:cNvPicPr>
            <a:picLocks noChangeAspect="1" noChangeArrowheads="1"/>
          </p:cNvPicPr>
          <p:nvPr/>
        </p:nvPicPr>
        <p:blipFill>
          <a:blip r:embed="rId4" cstate="print"/>
          <a:srcRect t="43332"/>
          <a:stretch>
            <a:fillRect/>
          </a:stretch>
        </p:blipFill>
        <p:spPr bwMode="auto">
          <a:xfrm>
            <a:off x="7391400" y="3048001"/>
            <a:ext cx="2514600" cy="142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912" name="Picture 8" descr="SPATIAL XOVER 6O SPLAY 100Hz 3RD ORDER"/>
          <p:cNvPicPr>
            <a:picLocks noChangeAspect="1" noChangeArrowheads="1"/>
          </p:cNvPicPr>
          <p:nvPr/>
        </p:nvPicPr>
        <p:blipFill>
          <a:blip r:embed="rId5" cstate="print"/>
          <a:srcRect t="30000"/>
          <a:stretch>
            <a:fillRect/>
          </a:stretch>
        </p:blipFill>
        <p:spPr bwMode="auto">
          <a:xfrm>
            <a:off x="7391400" y="1219200"/>
            <a:ext cx="2514600" cy="175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13" name="Rectangle 9"/>
          <p:cNvSpPr>
            <a:spLocks noGrp="1" noChangeArrowheads="1"/>
          </p:cNvSpPr>
          <p:nvPr>
            <p:ph type="title"/>
          </p:nvPr>
        </p:nvSpPr>
        <p:spPr>
          <a:xfrm>
            <a:off x="2133600" y="0"/>
            <a:ext cx="7772400" cy="609600"/>
          </a:xfrm>
        </p:spPr>
        <p:txBody>
          <a:bodyPr/>
          <a:lstStyle/>
          <a:p>
            <a:pPr algn="ctr" eaLnBrk="1" hangingPunct="1"/>
            <a:r>
              <a:rPr lang="en-US" sz="2800" b="1" dirty="0">
                <a:solidFill>
                  <a:schemeClr val="accent1"/>
                </a:solidFill>
              </a:rPr>
              <a:t>Spatial Crossover Classes vs. Frequency</a:t>
            </a:r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>
            <a:off x="3048000" y="1752600"/>
            <a:ext cx="23622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3" name="Line 11"/>
          <p:cNvSpPr>
            <a:spLocks noChangeShapeType="1"/>
          </p:cNvSpPr>
          <p:nvPr/>
        </p:nvSpPr>
        <p:spPr bwMode="auto">
          <a:xfrm>
            <a:off x="1752600" y="1752600"/>
            <a:ext cx="2209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4" name="Line 12"/>
          <p:cNvSpPr>
            <a:spLocks noChangeShapeType="1"/>
          </p:cNvSpPr>
          <p:nvPr/>
        </p:nvSpPr>
        <p:spPr bwMode="auto">
          <a:xfrm>
            <a:off x="3962400" y="17526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 flipH="1">
            <a:off x="2133600" y="1752600"/>
            <a:ext cx="914400" cy="914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6" name="Line 14"/>
          <p:cNvSpPr>
            <a:spLocks noChangeShapeType="1"/>
          </p:cNvSpPr>
          <p:nvPr/>
        </p:nvSpPr>
        <p:spPr bwMode="auto">
          <a:xfrm>
            <a:off x="4114800" y="304800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7" name="Line 15"/>
          <p:cNvSpPr>
            <a:spLocks noChangeShapeType="1"/>
          </p:cNvSpPr>
          <p:nvPr/>
        </p:nvSpPr>
        <p:spPr bwMode="auto">
          <a:xfrm>
            <a:off x="1676400" y="3048000"/>
            <a:ext cx="1371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8" name="Line 16"/>
          <p:cNvSpPr>
            <a:spLocks noChangeShapeType="1"/>
          </p:cNvSpPr>
          <p:nvPr/>
        </p:nvSpPr>
        <p:spPr bwMode="auto">
          <a:xfrm>
            <a:off x="3048000" y="3048000"/>
            <a:ext cx="990600" cy="9906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89" name="Line 17"/>
          <p:cNvSpPr>
            <a:spLocks noChangeShapeType="1"/>
          </p:cNvSpPr>
          <p:nvPr/>
        </p:nvSpPr>
        <p:spPr bwMode="auto">
          <a:xfrm flipH="1">
            <a:off x="3124200" y="3048000"/>
            <a:ext cx="990600" cy="990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0" name="Line 18"/>
          <p:cNvSpPr>
            <a:spLocks noChangeShapeType="1"/>
          </p:cNvSpPr>
          <p:nvPr/>
        </p:nvSpPr>
        <p:spPr bwMode="auto">
          <a:xfrm>
            <a:off x="4267200" y="4572000"/>
            <a:ext cx="11430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1" name="Line 19"/>
          <p:cNvSpPr>
            <a:spLocks noChangeShapeType="1"/>
          </p:cNvSpPr>
          <p:nvPr/>
        </p:nvSpPr>
        <p:spPr bwMode="auto">
          <a:xfrm>
            <a:off x="1828800" y="4572000"/>
            <a:ext cx="9906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2" name="Line 20"/>
          <p:cNvSpPr>
            <a:spLocks noChangeShapeType="1"/>
          </p:cNvSpPr>
          <p:nvPr/>
        </p:nvSpPr>
        <p:spPr bwMode="auto">
          <a:xfrm>
            <a:off x="2819400" y="4572000"/>
            <a:ext cx="609600" cy="12192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3" name="Line 21"/>
          <p:cNvSpPr>
            <a:spLocks noChangeShapeType="1"/>
          </p:cNvSpPr>
          <p:nvPr/>
        </p:nvSpPr>
        <p:spPr bwMode="auto">
          <a:xfrm flipH="1">
            <a:off x="3657600" y="4572000"/>
            <a:ext cx="609600" cy="1219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4" name="Line 22"/>
          <p:cNvSpPr>
            <a:spLocks noChangeShapeType="1"/>
          </p:cNvSpPr>
          <p:nvPr/>
        </p:nvSpPr>
        <p:spPr bwMode="auto">
          <a:xfrm>
            <a:off x="9525000" y="1752600"/>
            <a:ext cx="914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5" name="Line 23"/>
          <p:cNvSpPr>
            <a:spLocks noChangeShapeType="1"/>
          </p:cNvSpPr>
          <p:nvPr/>
        </p:nvSpPr>
        <p:spPr bwMode="auto">
          <a:xfrm>
            <a:off x="6858000" y="1752600"/>
            <a:ext cx="914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6" name="Line 24"/>
          <p:cNvSpPr>
            <a:spLocks noChangeShapeType="1"/>
          </p:cNvSpPr>
          <p:nvPr/>
        </p:nvSpPr>
        <p:spPr bwMode="auto">
          <a:xfrm>
            <a:off x="7924800" y="4572000"/>
            <a:ext cx="609600" cy="129540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7" name="Line 25"/>
          <p:cNvSpPr>
            <a:spLocks noChangeShapeType="1"/>
          </p:cNvSpPr>
          <p:nvPr/>
        </p:nvSpPr>
        <p:spPr bwMode="auto">
          <a:xfrm flipH="1">
            <a:off x="8686800" y="4572000"/>
            <a:ext cx="685800" cy="12954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8" name="Line 26"/>
          <p:cNvSpPr>
            <a:spLocks noChangeShapeType="1"/>
          </p:cNvSpPr>
          <p:nvPr/>
        </p:nvSpPr>
        <p:spPr bwMode="auto">
          <a:xfrm>
            <a:off x="6858000" y="3048000"/>
            <a:ext cx="12954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699" name="Line 27"/>
          <p:cNvSpPr>
            <a:spLocks noChangeShapeType="1"/>
          </p:cNvSpPr>
          <p:nvPr/>
        </p:nvSpPr>
        <p:spPr bwMode="auto">
          <a:xfrm>
            <a:off x="6858000" y="4572000"/>
            <a:ext cx="1066800" cy="0"/>
          </a:xfrm>
          <a:prstGeom prst="line">
            <a:avLst/>
          </a:prstGeom>
          <a:noFill/>
          <a:ln w="57150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0" name="Line 28"/>
          <p:cNvSpPr>
            <a:spLocks noChangeShapeType="1"/>
          </p:cNvSpPr>
          <p:nvPr/>
        </p:nvSpPr>
        <p:spPr bwMode="auto">
          <a:xfrm>
            <a:off x="9144000" y="3048000"/>
            <a:ext cx="12954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1" name="Line 29"/>
          <p:cNvSpPr>
            <a:spLocks noChangeShapeType="1"/>
          </p:cNvSpPr>
          <p:nvPr/>
        </p:nvSpPr>
        <p:spPr bwMode="auto">
          <a:xfrm>
            <a:off x="9372600" y="4572000"/>
            <a:ext cx="1066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3934" name="Line 30"/>
          <p:cNvSpPr>
            <a:spLocks noChangeShapeType="1"/>
          </p:cNvSpPr>
          <p:nvPr/>
        </p:nvSpPr>
        <p:spPr bwMode="auto">
          <a:xfrm flipH="1">
            <a:off x="3581400" y="1752600"/>
            <a:ext cx="0" cy="2743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3" name="Line 31"/>
          <p:cNvSpPr>
            <a:spLocks noChangeShapeType="1"/>
          </p:cNvSpPr>
          <p:nvPr/>
        </p:nvSpPr>
        <p:spPr bwMode="auto">
          <a:xfrm flipH="1">
            <a:off x="8153400" y="3048000"/>
            <a:ext cx="990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4" name="Line 32"/>
          <p:cNvSpPr>
            <a:spLocks noChangeShapeType="1"/>
          </p:cNvSpPr>
          <p:nvPr/>
        </p:nvSpPr>
        <p:spPr bwMode="auto">
          <a:xfrm>
            <a:off x="8610600" y="1219200"/>
            <a:ext cx="914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5" name="Line 33"/>
          <p:cNvSpPr>
            <a:spLocks noChangeShapeType="1"/>
          </p:cNvSpPr>
          <p:nvPr/>
        </p:nvSpPr>
        <p:spPr bwMode="auto">
          <a:xfrm flipH="1">
            <a:off x="7696200" y="1219200"/>
            <a:ext cx="914400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6" name="Line 34"/>
          <p:cNvSpPr>
            <a:spLocks noChangeShapeType="1"/>
          </p:cNvSpPr>
          <p:nvPr/>
        </p:nvSpPr>
        <p:spPr bwMode="auto">
          <a:xfrm flipH="1">
            <a:off x="8763000" y="1752600"/>
            <a:ext cx="762000" cy="12192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7" name="Line 35"/>
          <p:cNvSpPr>
            <a:spLocks noChangeShapeType="1"/>
          </p:cNvSpPr>
          <p:nvPr/>
        </p:nvSpPr>
        <p:spPr bwMode="auto">
          <a:xfrm>
            <a:off x="7772400" y="1752600"/>
            <a:ext cx="762000" cy="1295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8" name="Line 36"/>
          <p:cNvSpPr>
            <a:spLocks noChangeShapeType="1"/>
          </p:cNvSpPr>
          <p:nvPr/>
        </p:nvSpPr>
        <p:spPr bwMode="auto">
          <a:xfrm flipH="1">
            <a:off x="8686800" y="3048000"/>
            <a:ext cx="457200" cy="1447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09" name="Line 37"/>
          <p:cNvSpPr>
            <a:spLocks noChangeShapeType="1"/>
          </p:cNvSpPr>
          <p:nvPr/>
        </p:nvSpPr>
        <p:spPr bwMode="auto">
          <a:xfrm>
            <a:off x="8153400" y="3048000"/>
            <a:ext cx="381000" cy="13716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6710" name="Text Box 38"/>
          <p:cNvSpPr txBox="1">
            <a:spLocks noChangeArrowheads="1"/>
          </p:cNvSpPr>
          <p:nvPr/>
        </p:nvSpPr>
        <p:spPr bwMode="auto">
          <a:xfrm>
            <a:off x="4495801" y="4495801"/>
            <a:ext cx="326072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Gap</a:t>
            </a:r>
          </a:p>
        </p:txBody>
      </p:sp>
      <p:sp>
        <p:nvSpPr>
          <p:cNvPr id="156711" name="Text Box 39"/>
          <p:cNvSpPr txBox="1">
            <a:spLocks noChangeArrowheads="1"/>
          </p:cNvSpPr>
          <p:nvPr/>
        </p:nvSpPr>
        <p:spPr bwMode="auto">
          <a:xfrm>
            <a:off x="4572001" y="2895601"/>
            <a:ext cx="320516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Unity</a:t>
            </a:r>
          </a:p>
        </p:txBody>
      </p:sp>
      <p:sp>
        <p:nvSpPr>
          <p:cNvPr id="156712" name="Text Box 40"/>
          <p:cNvSpPr txBox="1">
            <a:spLocks noChangeArrowheads="1"/>
          </p:cNvSpPr>
          <p:nvPr/>
        </p:nvSpPr>
        <p:spPr bwMode="auto">
          <a:xfrm>
            <a:off x="4572000" y="1524001"/>
            <a:ext cx="3124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Overlap</a:t>
            </a:r>
          </a:p>
        </p:txBody>
      </p:sp>
      <p:sp>
        <p:nvSpPr>
          <p:cNvPr id="123945" name="Text Box 41"/>
          <p:cNvSpPr txBox="1">
            <a:spLocks noChangeArrowheads="1"/>
          </p:cNvSpPr>
          <p:nvPr/>
        </p:nvSpPr>
        <p:spPr bwMode="auto">
          <a:xfrm>
            <a:off x="7010400" y="68580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23946" name="Text Box 42"/>
          <p:cNvSpPr txBox="1">
            <a:spLocks noChangeArrowheads="1"/>
          </p:cNvSpPr>
          <p:nvPr/>
        </p:nvSpPr>
        <p:spPr bwMode="auto">
          <a:xfrm>
            <a:off x="1828800" y="6858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23947" name="Text Box 43"/>
          <p:cNvSpPr txBox="1">
            <a:spLocks noChangeArrowheads="1"/>
          </p:cNvSpPr>
          <p:nvPr/>
        </p:nvSpPr>
        <p:spPr bwMode="auto">
          <a:xfrm>
            <a:off x="7543801" y="601980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Coupling Zone</a:t>
            </a:r>
          </a:p>
        </p:txBody>
      </p:sp>
      <p:sp>
        <p:nvSpPr>
          <p:cNvPr id="123948" name="Text Box 44"/>
          <p:cNvSpPr txBox="1">
            <a:spLocks noChangeArrowheads="1"/>
          </p:cNvSpPr>
          <p:nvPr/>
        </p:nvSpPr>
        <p:spPr bwMode="auto">
          <a:xfrm>
            <a:off x="2362200" y="60198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>
                <a:solidFill>
                  <a:srgbClr val="0000FF"/>
                </a:solidFill>
              </a:rPr>
              <a:t>Crossover Point</a:t>
            </a:r>
          </a:p>
        </p:txBody>
      </p:sp>
      <p:sp>
        <p:nvSpPr>
          <p:cNvPr id="123949" name="Text Box 45"/>
          <p:cNvSpPr txBox="1">
            <a:spLocks noChangeArrowheads="1"/>
          </p:cNvSpPr>
          <p:nvPr/>
        </p:nvSpPr>
        <p:spPr bwMode="auto">
          <a:xfrm>
            <a:off x="4419600" y="58674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3rd Order Speakers</a:t>
            </a:r>
          </a:p>
        </p:txBody>
      </p:sp>
      <p:sp>
        <p:nvSpPr>
          <p:cNvPr id="123950" name="Text Box 46"/>
          <p:cNvSpPr txBox="1">
            <a:spLocks noChangeArrowheads="1"/>
          </p:cNvSpPr>
          <p:nvPr/>
        </p:nvSpPr>
        <p:spPr bwMode="auto">
          <a:xfrm>
            <a:off x="4800600" y="5105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10 kHz</a:t>
            </a:r>
          </a:p>
        </p:txBody>
      </p:sp>
      <p:sp>
        <p:nvSpPr>
          <p:cNvPr id="123951" name="Text Box 47"/>
          <p:cNvSpPr txBox="1">
            <a:spLocks noChangeArrowheads="1"/>
          </p:cNvSpPr>
          <p:nvPr/>
        </p:nvSpPr>
        <p:spPr bwMode="auto">
          <a:xfrm>
            <a:off x="4800600" y="3505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 kHz</a:t>
            </a:r>
          </a:p>
        </p:txBody>
      </p:sp>
      <p:sp>
        <p:nvSpPr>
          <p:cNvPr id="123952" name="Text Box 48"/>
          <p:cNvSpPr txBox="1">
            <a:spLocks noChangeArrowheads="1"/>
          </p:cNvSpPr>
          <p:nvPr/>
        </p:nvSpPr>
        <p:spPr bwMode="auto">
          <a:xfrm>
            <a:off x="4800600" y="2133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100 Hz</a:t>
            </a:r>
          </a:p>
        </p:txBody>
      </p:sp>
      <p:sp>
        <p:nvSpPr>
          <p:cNvPr id="123953" name="Text Box 49"/>
          <p:cNvSpPr txBox="1">
            <a:spLocks noChangeArrowheads="1"/>
          </p:cNvSpPr>
          <p:nvPr/>
        </p:nvSpPr>
        <p:spPr bwMode="auto">
          <a:xfrm>
            <a:off x="6477000" y="51054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10 kHz</a:t>
            </a:r>
          </a:p>
        </p:txBody>
      </p:sp>
      <p:sp>
        <p:nvSpPr>
          <p:cNvPr id="123954" name="Text Box 50"/>
          <p:cNvSpPr txBox="1">
            <a:spLocks noChangeArrowheads="1"/>
          </p:cNvSpPr>
          <p:nvPr/>
        </p:nvSpPr>
        <p:spPr bwMode="auto">
          <a:xfrm>
            <a:off x="6477000" y="35052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 kHz</a:t>
            </a:r>
          </a:p>
        </p:txBody>
      </p:sp>
      <p:sp>
        <p:nvSpPr>
          <p:cNvPr id="123955" name="Text Box 51"/>
          <p:cNvSpPr txBox="1">
            <a:spLocks noChangeArrowheads="1"/>
          </p:cNvSpPr>
          <p:nvPr/>
        </p:nvSpPr>
        <p:spPr bwMode="auto">
          <a:xfrm>
            <a:off x="6477000" y="2133600"/>
            <a:ext cx="91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/>
              <a:t>100 Hz</a:t>
            </a:r>
          </a:p>
        </p:txBody>
      </p:sp>
      <p:sp>
        <p:nvSpPr>
          <p:cNvPr id="123956" name="Line 52"/>
          <p:cNvSpPr>
            <a:spLocks noChangeShapeType="1"/>
          </p:cNvSpPr>
          <p:nvPr/>
        </p:nvSpPr>
        <p:spPr bwMode="auto">
          <a:xfrm flipH="1">
            <a:off x="3505200" y="4572000"/>
            <a:ext cx="0" cy="1295400"/>
          </a:xfrm>
          <a:prstGeom prst="line">
            <a:avLst/>
          </a:prstGeom>
          <a:noFill/>
          <a:ln w="57150" cap="rnd">
            <a:solidFill>
              <a:srgbClr val="FF66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6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67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56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66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56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566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56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6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56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6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56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6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56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6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56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56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56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56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56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6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156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156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56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56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6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56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56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8" dur="500"/>
                                        <p:tgtEl>
                                          <p:spTgt spid="156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56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156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566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56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82" grpId="0" animBg="1"/>
      <p:bldP spid="156683" grpId="0" animBg="1"/>
      <p:bldP spid="156684" grpId="0" animBg="1"/>
      <p:bldP spid="156685" grpId="0" animBg="1"/>
      <p:bldP spid="156686" grpId="0" animBg="1"/>
      <p:bldP spid="156687" grpId="0" animBg="1"/>
      <p:bldP spid="156688" grpId="0" animBg="1"/>
      <p:bldP spid="156689" grpId="0" animBg="1"/>
      <p:bldP spid="156690" grpId="0" animBg="1"/>
      <p:bldP spid="156691" grpId="0" animBg="1"/>
      <p:bldP spid="156692" grpId="0" animBg="1"/>
      <p:bldP spid="156693" grpId="0" animBg="1"/>
      <p:bldP spid="156694" grpId="0" animBg="1"/>
      <p:bldP spid="156695" grpId="0" animBg="1"/>
      <p:bldP spid="156696" grpId="0" animBg="1"/>
      <p:bldP spid="156697" grpId="0" animBg="1"/>
      <p:bldP spid="156698" grpId="0" animBg="1"/>
      <p:bldP spid="156699" grpId="0" animBg="1"/>
      <p:bldP spid="156700" grpId="0" animBg="1"/>
      <p:bldP spid="156701" grpId="0" animBg="1"/>
      <p:bldP spid="156703" grpId="0" animBg="1"/>
      <p:bldP spid="156704" grpId="0" animBg="1"/>
      <p:bldP spid="156705" grpId="0" animBg="1"/>
      <p:bldP spid="156706" grpId="0" animBg="1"/>
      <p:bldP spid="156707" grpId="0" animBg="1"/>
      <p:bldP spid="156708" grpId="0" animBg="1"/>
      <p:bldP spid="156709" grpId="0" animBg="1"/>
      <p:bldP spid="156710" grpId="0"/>
      <p:bldP spid="156711" grpId="0"/>
      <p:bldP spid="15671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6979" name="Text Box 3"/>
          <p:cNvSpPr txBox="1">
            <a:spLocks noChangeArrowheads="1"/>
          </p:cNvSpPr>
          <p:nvPr/>
        </p:nvSpPr>
        <p:spPr bwMode="auto">
          <a:xfrm>
            <a:off x="7010400" y="586740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1752600" y="59436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26981" name="Text Box 5"/>
          <p:cNvSpPr txBox="1">
            <a:spLocks noChangeArrowheads="1"/>
          </p:cNvSpPr>
          <p:nvPr/>
        </p:nvSpPr>
        <p:spPr bwMode="auto">
          <a:xfrm>
            <a:off x="7620001" y="624840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Coupling Zone</a:t>
            </a:r>
          </a:p>
        </p:txBody>
      </p:sp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2286000" y="63246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Crossover Point</a:t>
            </a:r>
          </a:p>
        </p:txBody>
      </p:sp>
      <p:sp>
        <p:nvSpPr>
          <p:cNvPr id="166919" name="Text Box 7"/>
          <p:cNvSpPr txBox="1">
            <a:spLocks noChangeArrowheads="1"/>
          </p:cNvSpPr>
          <p:nvPr/>
        </p:nvSpPr>
        <p:spPr bwMode="auto">
          <a:xfrm>
            <a:off x="5562600" y="5667376"/>
            <a:ext cx="1143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3</a:t>
            </a:r>
            <a:r>
              <a:rPr lang="en-US" sz="2000" baseline="30000"/>
              <a:t>rd</a:t>
            </a:r>
            <a:r>
              <a:rPr lang="en-US" sz="2000"/>
              <a:t> Order (18 dB)</a:t>
            </a:r>
          </a:p>
        </p:txBody>
      </p:sp>
      <p:sp>
        <p:nvSpPr>
          <p:cNvPr id="166920" name="Text Box 8"/>
          <p:cNvSpPr txBox="1">
            <a:spLocks noChangeArrowheads="1"/>
          </p:cNvSpPr>
          <p:nvPr/>
        </p:nvSpPr>
        <p:spPr bwMode="auto">
          <a:xfrm>
            <a:off x="5562600" y="3495676"/>
            <a:ext cx="1143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2</a:t>
            </a:r>
            <a:r>
              <a:rPr lang="en-US" sz="2000" baseline="30000"/>
              <a:t>nd</a:t>
            </a:r>
            <a:r>
              <a:rPr lang="en-US" sz="2000"/>
              <a:t> Order</a:t>
            </a:r>
          </a:p>
          <a:p>
            <a:pPr algn="ctr"/>
            <a:r>
              <a:rPr lang="en-US" sz="2000"/>
              <a:t>(12 dB)</a:t>
            </a:r>
          </a:p>
        </p:txBody>
      </p:sp>
      <p:sp>
        <p:nvSpPr>
          <p:cNvPr id="166921" name="Text Box 9"/>
          <p:cNvSpPr txBox="1">
            <a:spLocks noChangeArrowheads="1"/>
          </p:cNvSpPr>
          <p:nvPr/>
        </p:nvSpPr>
        <p:spPr bwMode="auto">
          <a:xfrm>
            <a:off x="5486400" y="1524001"/>
            <a:ext cx="1219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</a:t>
            </a:r>
            <a:r>
              <a:rPr lang="en-US" sz="2000" baseline="30000"/>
              <a:t>st</a:t>
            </a:r>
            <a:r>
              <a:rPr lang="en-US" sz="2000"/>
              <a:t> Order (6 dB)</a:t>
            </a:r>
          </a:p>
        </p:txBody>
      </p:sp>
      <p:sp>
        <p:nvSpPr>
          <p:cNvPr id="126986" name="Text Box 10"/>
          <p:cNvSpPr txBox="1">
            <a:spLocks noChangeArrowheads="1"/>
          </p:cNvSpPr>
          <p:nvPr/>
        </p:nvSpPr>
        <p:spPr bwMode="auto">
          <a:xfrm>
            <a:off x="2819400" y="0"/>
            <a:ext cx="6553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Spatial Crossover Shapes vs. Speaker Order</a:t>
            </a:r>
          </a:p>
        </p:txBody>
      </p:sp>
      <p:pic>
        <p:nvPicPr>
          <p:cNvPr id="166923" name="Picture 11" descr="SPATIAL XOVER 4O SPLAY 10kHz  1st ord"/>
          <p:cNvPicPr>
            <a:picLocks noChangeAspect="1" noChangeArrowheads="1"/>
          </p:cNvPicPr>
          <p:nvPr/>
        </p:nvPicPr>
        <p:blipFill>
          <a:blip r:embed="rId3" cstate="print"/>
          <a:srcRect t="43333"/>
          <a:stretch>
            <a:fillRect/>
          </a:stretch>
        </p:blipFill>
        <p:spPr bwMode="auto">
          <a:xfrm>
            <a:off x="1733550" y="552450"/>
            <a:ext cx="3429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24" name="Line 12"/>
          <p:cNvSpPr>
            <a:spLocks noChangeShapeType="1"/>
          </p:cNvSpPr>
          <p:nvPr/>
        </p:nvSpPr>
        <p:spPr bwMode="auto">
          <a:xfrm flipH="1">
            <a:off x="1666875" y="628650"/>
            <a:ext cx="971550" cy="381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25" name="Line 13"/>
          <p:cNvSpPr>
            <a:spLocks noChangeShapeType="1"/>
          </p:cNvSpPr>
          <p:nvPr/>
        </p:nvSpPr>
        <p:spPr bwMode="auto">
          <a:xfrm>
            <a:off x="2657475" y="638175"/>
            <a:ext cx="1733550" cy="7429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6926" name="Picture 14" descr="SPATIAL XOVER 6deg SPLAY 10kHz 3rd ord"/>
          <p:cNvPicPr>
            <a:picLocks noChangeAspect="1" noChangeArrowheads="1"/>
          </p:cNvPicPr>
          <p:nvPr/>
        </p:nvPicPr>
        <p:blipFill>
          <a:blip r:embed="rId4" cstate="print"/>
          <a:srcRect t="39833"/>
          <a:stretch>
            <a:fillRect/>
          </a:stretch>
        </p:blipFill>
        <p:spPr bwMode="auto">
          <a:xfrm>
            <a:off x="7010401" y="4800600"/>
            <a:ext cx="34194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7" name="Picture 15" descr="SPATIAL XOVER 2O SPLAY  10 khz 2nd ord"/>
          <p:cNvPicPr>
            <a:picLocks noChangeAspect="1" noChangeArrowheads="1"/>
          </p:cNvPicPr>
          <p:nvPr/>
        </p:nvPicPr>
        <p:blipFill>
          <a:blip r:embed="rId5" cstate="print"/>
          <a:srcRect t="39999"/>
          <a:stretch>
            <a:fillRect/>
          </a:stretch>
        </p:blipFill>
        <p:spPr bwMode="auto">
          <a:xfrm>
            <a:off x="7010400" y="262890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8" name="Picture 16" descr="SPATIAL XOVER 4O SPLAY 10kHz  1st ord"/>
          <p:cNvPicPr>
            <a:picLocks noChangeAspect="1" noChangeArrowheads="1"/>
          </p:cNvPicPr>
          <p:nvPr/>
        </p:nvPicPr>
        <p:blipFill>
          <a:blip r:embed="rId3" cstate="print"/>
          <a:srcRect t="43333"/>
          <a:stretch>
            <a:fillRect/>
          </a:stretch>
        </p:blipFill>
        <p:spPr bwMode="auto">
          <a:xfrm>
            <a:off x="7010400" y="571500"/>
            <a:ext cx="34290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9" name="Picture 17" descr="SPATIAL XOVER 6deg SPLAY 10kHz 3rd ord"/>
          <p:cNvPicPr>
            <a:picLocks noChangeAspect="1" noChangeArrowheads="1"/>
          </p:cNvPicPr>
          <p:nvPr/>
        </p:nvPicPr>
        <p:blipFill>
          <a:blip r:embed="rId4" cstate="print"/>
          <a:srcRect t="39833"/>
          <a:stretch>
            <a:fillRect/>
          </a:stretch>
        </p:blipFill>
        <p:spPr bwMode="auto">
          <a:xfrm>
            <a:off x="1733551" y="4781550"/>
            <a:ext cx="34194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30" name="Picture 18" descr="SPATIAL XOVER 2O SPLAY  10 khz 2nd ord"/>
          <p:cNvPicPr>
            <a:picLocks noChangeAspect="1" noChangeArrowheads="1"/>
          </p:cNvPicPr>
          <p:nvPr/>
        </p:nvPicPr>
        <p:blipFill>
          <a:blip r:embed="rId5" cstate="print"/>
          <a:srcRect t="39999"/>
          <a:stretch>
            <a:fillRect/>
          </a:stretch>
        </p:blipFill>
        <p:spPr bwMode="auto">
          <a:xfrm>
            <a:off x="1733550" y="2609850"/>
            <a:ext cx="34290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31" name="Line 19"/>
          <p:cNvSpPr>
            <a:spLocks noChangeShapeType="1"/>
          </p:cNvSpPr>
          <p:nvPr/>
        </p:nvSpPr>
        <p:spPr bwMode="auto">
          <a:xfrm>
            <a:off x="9067801" y="2628900"/>
            <a:ext cx="523875" cy="762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2" name="Line 20"/>
          <p:cNvSpPr>
            <a:spLocks noChangeShapeType="1"/>
          </p:cNvSpPr>
          <p:nvPr/>
        </p:nvSpPr>
        <p:spPr bwMode="auto">
          <a:xfrm flipV="1">
            <a:off x="7905750" y="2628901"/>
            <a:ext cx="476250" cy="1238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3" name="Line 21"/>
          <p:cNvSpPr>
            <a:spLocks noChangeShapeType="1"/>
          </p:cNvSpPr>
          <p:nvPr/>
        </p:nvSpPr>
        <p:spPr bwMode="auto">
          <a:xfrm flipH="1">
            <a:off x="8382000" y="2628900"/>
            <a:ext cx="6858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4" name="Line 22"/>
          <p:cNvSpPr>
            <a:spLocks noChangeShapeType="1"/>
          </p:cNvSpPr>
          <p:nvPr/>
        </p:nvSpPr>
        <p:spPr bwMode="auto">
          <a:xfrm>
            <a:off x="8886826" y="4800600"/>
            <a:ext cx="180975" cy="1143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5" name="Line 23"/>
          <p:cNvSpPr>
            <a:spLocks noChangeShapeType="1"/>
          </p:cNvSpPr>
          <p:nvPr/>
        </p:nvSpPr>
        <p:spPr bwMode="auto">
          <a:xfrm flipV="1">
            <a:off x="8382000" y="4800600"/>
            <a:ext cx="228600" cy="1143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6" name="Line 24"/>
          <p:cNvSpPr>
            <a:spLocks noChangeShapeType="1"/>
          </p:cNvSpPr>
          <p:nvPr/>
        </p:nvSpPr>
        <p:spPr bwMode="auto">
          <a:xfrm flipH="1" flipV="1">
            <a:off x="8543925" y="4800600"/>
            <a:ext cx="3429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7" name="Line 25"/>
          <p:cNvSpPr>
            <a:spLocks noChangeShapeType="1"/>
          </p:cNvSpPr>
          <p:nvPr/>
        </p:nvSpPr>
        <p:spPr bwMode="auto">
          <a:xfrm>
            <a:off x="9410701" y="571501"/>
            <a:ext cx="1038225" cy="4667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8" name="Line 26"/>
          <p:cNvSpPr>
            <a:spLocks noChangeShapeType="1"/>
          </p:cNvSpPr>
          <p:nvPr/>
        </p:nvSpPr>
        <p:spPr bwMode="auto">
          <a:xfrm flipV="1">
            <a:off x="7000876" y="571501"/>
            <a:ext cx="1038225" cy="4667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39" name="Line 27"/>
          <p:cNvSpPr>
            <a:spLocks noChangeShapeType="1"/>
          </p:cNvSpPr>
          <p:nvPr/>
        </p:nvSpPr>
        <p:spPr bwMode="auto">
          <a:xfrm flipH="1">
            <a:off x="8039100" y="571500"/>
            <a:ext cx="1371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0" name="Line 28"/>
          <p:cNvSpPr>
            <a:spLocks noChangeShapeType="1"/>
          </p:cNvSpPr>
          <p:nvPr/>
        </p:nvSpPr>
        <p:spPr bwMode="auto">
          <a:xfrm flipH="1">
            <a:off x="8724900" y="571500"/>
            <a:ext cx="6858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1" name="Line 29"/>
          <p:cNvSpPr>
            <a:spLocks noChangeShapeType="1"/>
          </p:cNvSpPr>
          <p:nvPr/>
        </p:nvSpPr>
        <p:spPr bwMode="auto">
          <a:xfrm>
            <a:off x="8039100" y="571500"/>
            <a:ext cx="6858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7006" name="Line 30"/>
          <p:cNvSpPr>
            <a:spLocks noChangeShapeType="1"/>
          </p:cNvSpPr>
          <p:nvPr/>
        </p:nvSpPr>
        <p:spPr bwMode="auto">
          <a:xfrm flipH="1">
            <a:off x="3448050" y="552450"/>
            <a:ext cx="0" cy="56007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3" name="Line 31"/>
          <p:cNvSpPr>
            <a:spLocks noChangeShapeType="1"/>
          </p:cNvSpPr>
          <p:nvPr/>
        </p:nvSpPr>
        <p:spPr bwMode="auto">
          <a:xfrm flipH="1">
            <a:off x="8724900" y="2628900"/>
            <a:ext cx="3429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4" name="Line 32"/>
          <p:cNvSpPr>
            <a:spLocks noChangeShapeType="1"/>
          </p:cNvSpPr>
          <p:nvPr/>
        </p:nvSpPr>
        <p:spPr bwMode="auto">
          <a:xfrm>
            <a:off x="8382000" y="2628900"/>
            <a:ext cx="3429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5" name="Line 33"/>
          <p:cNvSpPr>
            <a:spLocks noChangeShapeType="1"/>
          </p:cNvSpPr>
          <p:nvPr/>
        </p:nvSpPr>
        <p:spPr bwMode="auto">
          <a:xfrm flipV="1">
            <a:off x="8724901" y="4791076"/>
            <a:ext cx="142875" cy="126682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6" name="Line 34"/>
          <p:cNvSpPr>
            <a:spLocks noChangeShapeType="1"/>
          </p:cNvSpPr>
          <p:nvPr/>
        </p:nvSpPr>
        <p:spPr bwMode="auto">
          <a:xfrm flipH="1" flipV="1">
            <a:off x="8543926" y="4791076"/>
            <a:ext cx="180975" cy="126682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47" name="Line 35"/>
          <p:cNvSpPr>
            <a:spLocks noChangeShapeType="1"/>
          </p:cNvSpPr>
          <p:nvPr/>
        </p:nvSpPr>
        <p:spPr bwMode="auto">
          <a:xfrm flipH="1">
            <a:off x="2914650" y="4829175"/>
            <a:ext cx="209550" cy="1371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6948" name="Picture 3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20000">
            <a:off x="3048000" y="2657475"/>
            <a:ext cx="17716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49" name="Picture 3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320000">
            <a:off x="2590800" y="304800"/>
            <a:ext cx="24574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50" name="Picture 3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60000">
            <a:off x="3162300" y="4791076"/>
            <a:ext cx="876300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951" name="Line 39"/>
          <p:cNvSpPr>
            <a:spLocks noChangeShapeType="1"/>
          </p:cNvSpPr>
          <p:nvPr/>
        </p:nvSpPr>
        <p:spPr bwMode="auto">
          <a:xfrm flipH="1">
            <a:off x="7543800" y="2752725"/>
            <a:ext cx="381000" cy="14859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2" name="Line 40"/>
          <p:cNvSpPr>
            <a:spLocks noChangeShapeType="1"/>
          </p:cNvSpPr>
          <p:nvPr/>
        </p:nvSpPr>
        <p:spPr bwMode="auto">
          <a:xfrm flipH="1">
            <a:off x="8248651" y="4895850"/>
            <a:ext cx="180975" cy="13335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3" name="Line 41"/>
          <p:cNvSpPr>
            <a:spLocks noChangeShapeType="1"/>
          </p:cNvSpPr>
          <p:nvPr/>
        </p:nvSpPr>
        <p:spPr bwMode="auto">
          <a:xfrm>
            <a:off x="9077326" y="4905376"/>
            <a:ext cx="180975" cy="1343025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4" name="Line 42"/>
          <p:cNvSpPr>
            <a:spLocks noChangeShapeType="1"/>
          </p:cNvSpPr>
          <p:nvPr/>
        </p:nvSpPr>
        <p:spPr bwMode="auto">
          <a:xfrm>
            <a:off x="9572625" y="2705100"/>
            <a:ext cx="361950" cy="1447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5" name="Line 43"/>
          <p:cNvSpPr>
            <a:spLocks noChangeShapeType="1"/>
          </p:cNvSpPr>
          <p:nvPr/>
        </p:nvSpPr>
        <p:spPr bwMode="auto">
          <a:xfrm>
            <a:off x="3267076" y="4800601"/>
            <a:ext cx="466725" cy="1304925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6" name="Line 44"/>
          <p:cNvSpPr>
            <a:spLocks noChangeShapeType="1"/>
          </p:cNvSpPr>
          <p:nvPr/>
        </p:nvSpPr>
        <p:spPr bwMode="auto">
          <a:xfrm flipH="1">
            <a:off x="3095625" y="4810125"/>
            <a:ext cx="171450" cy="190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7" name="Line 45"/>
          <p:cNvSpPr>
            <a:spLocks noChangeShapeType="1"/>
          </p:cNvSpPr>
          <p:nvPr/>
        </p:nvSpPr>
        <p:spPr bwMode="auto">
          <a:xfrm flipH="1">
            <a:off x="2238375" y="2790825"/>
            <a:ext cx="419100" cy="14668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8" name="Line 46"/>
          <p:cNvSpPr>
            <a:spLocks noChangeShapeType="1"/>
          </p:cNvSpPr>
          <p:nvPr/>
        </p:nvSpPr>
        <p:spPr bwMode="auto">
          <a:xfrm>
            <a:off x="3000375" y="2743200"/>
            <a:ext cx="933450" cy="12001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6959" name="Line 47"/>
          <p:cNvSpPr>
            <a:spLocks noChangeShapeType="1"/>
          </p:cNvSpPr>
          <p:nvPr/>
        </p:nvSpPr>
        <p:spPr bwMode="auto">
          <a:xfrm flipH="1">
            <a:off x="2647950" y="2743200"/>
            <a:ext cx="342900" cy="5715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6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6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66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6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6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6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66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66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6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6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6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6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6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66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66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66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66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66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66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669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669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66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669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166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166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66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66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66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166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166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66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166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66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66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166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66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66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166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166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166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919" grpId="0"/>
      <p:bldP spid="166920" grpId="0"/>
      <p:bldP spid="166921" grpId="0"/>
      <p:bldP spid="166924" grpId="0" animBg="1"/>
      <p:bldP spid="166925" grpId="0" animBg="1"/>
      <p:bldP spid="166931" grpId="0" animBg="1"/>
      <p:bldP spid="166932" grpId="0" animBg="1"/>
      <p:bldP spid="166933" grpId="0" animBg="1"/>
      <p:bldP spid="166934" grpId="0" animBg="1"/>
      <p:bldP spid="166935" grpId="0" animBg="1"/>
      <p:bldP spid="166936" grpId="0" animBg="1"/>
      <p:bldP spid="166937" grpId="0" animBg="1"/>
      <p:bldP spid="166938" grpId="0" animBg="1"/>
      <p:bldP spid="166939" grpId="0" animBg="1"/>
      <p:bldP spid="166940" grpId="0" animBg="1"/>
      <p:bldP spid="166941" grpId="0" animBg="1"/>
      <p:bldP spid="166943" grpId="0" animBg="1"/>
      <p:bldP spid="166944" grpId="0" animBg="1"/>
      <p:bldP spid="166945" grpId="0" animBg="1"/>
      <p:bldP spid="166946" grpId="0" animBg="1"/>
      <p:bldP spid="166947" grpId="0" animBg="1"/>
      <p:bldP spid="166951" grpId="0" animBg="1"/>
      <p:bldP spid="166952" grpId="0" animBg="1"/>
      <p:bldP spid="166953" grpId="0" animBg="1"/>
      <p:bldP spid="166954" grpId="0" animBg="1"/>
      <p:bldP spid="166955" grpId="0" animBg="1"/>
      <p:bldP spid="166956" grpId="0" animBg="1"/>
      <p:bldP spid="166957" grpId="0" animBg="1"/>
      <p:bldP spid="166958" grpId="0" animBg="1"/>
      <p:bldP spid="16695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ChangeArrowheads="1"/>
          </p:cNvSpPr>
          <p:nvPr/>
        </p:nvSpPr>
        <p:spPr bwMode="auto">
          <a:xfrm>
            <a:off x="1524000" y="0"/>
            <a:ext cx="9144000" cy="6858000"/>
          </a:xfrm>
          <a:prstGeom prst="rect">
            <a:avLst/>
          </a:prstGeom>
          <a:solidFill>
            <a:srgbClr val="CCFFCC"/>
          </a:solidFill>
          <a:ln w="571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8963" name="Picture 3" descr="SPTL XOVER 1ST 3"/>
          <p:cNvPicPr>
            <a:picLocks noChangeAspect="1" noChangeArrowheads="1"/>
          </p:cNvPicPr>
          <p:nvPr/>
        </p:nvPicPr>
        <p:blipFill>
          <a:blip r:embed="rId3" cstate="print"/>
          <a:srcRect t="36667"/>
          <a:stretch>
            <a:fillRect/>
          </a:stretch>
        </p:blipFill>
        <p:spPr bwMode="auto">
          <a:xfrm>
            <a:off x="6934200" y="533400"/>
            <a:ext cx="3429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64" name="Picture 4" descr="SPTL XOVER 1ST 3"/>
          <p:cNvPicPr>
            <a:picLocks noChangeAspect="1" noChangeArrowheads="1"/>
          </p:cNvPicPr>
          <p:nvPr/>
        </p:nvPicPr>
        <p:blipFill>
          <a:blip r:embed="rId3" cstate="print"/>
          <a:srcRect t="36667"/>
          <a:stretch>
            <a:fillRect/>
          </a:stretch>
        </p:blipFill>
        <p:spPr bwMode="auto">
          <a:xfrm>
            <a:off x="1752600" y="533400"/>
            <a:ext cx="34290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Text Box 5"/>
          <p:cNvSpPr txBox="1">
            <a:spLocks noChangeArrowheads="1"/>
          </p:cNvSpPr>
          <p:nvPr/>
        </p:nvSpPr>
        <p:spPr bwMode="auto">
          <a:xfrm>
            <a:off x="7010400" y="5867400"/>
            <a:ext cx="3429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Combined Shapes</a:t>
            </a:r>
          </a:p>
        </p:txBody>
      </p:sp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1752600" y="5943600"/>
            <a:ext cx="3429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Individual Shapes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7620001" y="6248401"/>
            <a:ext cx="220027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Coupling Zone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2286000" y="6324600"/>
            <a:ext cx="2438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Crossover Point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5562600" y="5667376"/>
            <a:ext cx="1143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6 dB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5562600" y="3495676"/>
            <a:ext cx="1143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3 dB</a:t>
            </a: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5486400" y="1524001"/>
            <a:ext cx="1219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0 dB</a:t>
            </a: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2819400" y="0"/>
            <a:ext cx="65532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Asymmetric Spatial Crossover: Level Offset</a:t>
            </a: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H="1">
            <a:off x="8248651" y="4895850"/>
            <a:ext cx="180975" cy="13335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8974" name="Picture 14" descr="SPTL XOVER 1ST 3"/>
          <p:cNvPicPr>
            <a:picLocks noChangeAspect="1" noChangeArrowheads="1"/>
          </p:cNvPicPr>
          <p:nvPr/>
        </p:nvPicPr>
        <p:blipFill>
          <a:blip r:embed="rId4" cstate="print"/>
          <a:srcRect t="46666"/>
          <a:stretch>
            <a:fillRect/>
          </a:stretch>
        </p:blipFill>
        <p:spPr bwMode="auto">
          <a:xfrm>
            <a:off x="6934200" y="2819400"/>
            <a:ext cx="3429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75" name="Picture 15" descr="SPTL XOVER 1ST 3"/>
          <p:cNvPicPr>
            <a:picLocks noChangeAspect="1" noChangeArrowheads="1"/>
          </p:cNvPicPr>
          <p:nvPr/>
        </p:nvPicPr>
        <p:blipFill>
          <a:blip r:embed="rId4" cstate="print"/>
          <a:srcRect t="46666"/>
          <a:stretch>
            <a:fillRect/>
          </a:stretch>
        </p:blipFill>
        <p:spPr bwMode="auto">
          <a:xfrm>
            <a:off x="1752600" y="2819400"/>
            <a:ext cx="3429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76" name="Line 16"/>
          <p:cNvSpPr>
            <a:spLocks noChangeShapeType="1"/>
          </p:cNvSpPr>
          <p:nvPr/>
        </p:nvSpPr>
        <p:spPr bwMode="auto">
          <a:xfrm>
            <a:off x="952500" y="3162300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77" name="Line 17"/>
          <p:cNvSpPr>
            <a:spLocks noChangeShapeType="1"/>
          </p:cNvSpPr>
          <p:nvPr/>
        </p:nvSpPr>
        <p:spPr bwMode="auto">
          <a:xfrm>
            <a:off x="4152900" y="28194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78" name="Line 18"/>
          <p:cNvSpPr>
            <a:spLocks noChangeShapeType="1"/>
          </p:cNvSpPr>
          <p:nvPr/>
        </p:nvSpPr>
        <p:spPr bwMode="auto">
          <a:xfrm>
            <a:off x="2781300" y="3162300"/>
            <a:ext cx="1371600" cy="1371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79" name="Line 19"/>
          <p:cNvSpPr>
            <a:spLocks noChangeShapeType="1"/>
          </p:cNvSpPr>
          <p:nvPr/>
        </p:nvSpPr>
        <p:spPr bwMode="auto">
          <a:xfrm flipH="1">
            <a:off x="2781300" y="28194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0" name="Line 20"/>
          <p:cNvSpPr>
            <a:spLocks noChangeShapeType="1"/>
          </p:cNvSpPr>
          <p:nvPr/>
        </p:nvSpPr>
        <p:spPr bwMode="auto">
          <a:xfrm flipH="1">
            <a:off x="7962900" y="3057526"/>
            <a:ext cx="1104900" cy="1047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1" name="Line 21"/>
          <p:cNvSpPr>
            <a:spLocks noChangeShapeType="1"/>
          </p:cNvSpPr>
          <p:nvPr/>
        </p:nvSpPr>
        <p:spPr bwMode="auto">
          <a:xfrm>
            <a:off x="3124200" y="2819400"/>
            <a:ext cx="342900" cy="17145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2" name="Line 22"/>
          <p:cNvSpPr>
            <a:spLocks noChangeShapeType="1"/>
          </p:cNvSpPr>
          <p:nvPr/>
        </p:nvSpPr>
        <p:spPr bwMode="auto">
          <a:xfrm>
            <a:off x="7962900" y="542925"/>
            <a:ext cx="137160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28023" name="Text Box 23"/>
          <p:cNvSpPr txBox="1">
            <a:spLocks noChangeArrowheads="1"/>
          </p:cNvSpPr>
          <p:nvPr/>
        </p:nvSpPr>
        <p:spPr bwMode="auto">
          <a:xfrm>
            <a:off x="5334000" y="6257926"/>
            <a:ext cx="1524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168984" name="Line 24"/>
          <p:cNvSpPr>
            <a:spLocks noChangeShapeType="1"/>
          </p:cNvSpPr>
          <p:nvPr/>
        </p:nvSpPr>
        <p:spPr bwMode="auto">
          <a:xfrm>
            <a:off x="952500" y="533400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5" name="Line 25"/>
          <p:cNvSpPr>
            <a:spLocks noChangeShapeType="1"/>
          </p:cNvSpPr>
          <p:nvPr/>
        </p:nvSpPr>
        <p:spPr bwMode="auto">
          <a:xfrm>
            <a:off x="4152900" y="5334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6" name="Line 26"/>
          <p:cNvSpPr>
            <a:spLocks noChangeShapeType="1"/>
          </p:cNvSpPr>
          <p:nvPr/>
        </p:nvSpPr>
        <p:spPr bwMode="auto">
          <a:xfrm>
            <a:off x="2781300" y="533400"/>
            <a:ext cx="1371600" cy="1371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7" name="Line 27"/>
          <p:cNvSpPr>
            <a:spLocks noChangeShapeType="1"/>
          </p:cNvSpPr>
          <p:nvPr/>
        </p:nvSpPr>
        <p:spPr bwMode="auto">
          <a:xfrm flipH="1">
            <a:off x="2781300" y="5334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8" name="Line 28"/>
          <p:cNvSpPr>
            <a:spLocks noChangeShapeType="1"/>
          </p:cNvSpPr>
          <p:nvPr/>
        </p:nvSpPr>
        <p:spPr bwMode="auto">
          <a:xfrm>
            <a:off x="6134100" y="3171825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89" name="Line 29"/>
          <p:cNvSpPr>
            <a:spLocks noChangeShapeType="1"/>
          </p:cNvSpPr>
          <p:nvPr/>
        </p:nvSpPr>
        <p:spPr bwMode="auto">
          <a:xfrm>
            <a:off x="9334500" y="28194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0" name="Line 30"/>
          <p:cNvSpPr>
            <a:spLocks noChangeShapeType="1"/>
          </p:cNvSpPr>
          <p:nvPr/>
        </p:nvSpPr>
        <p:spPr bwMode="auto">
          <a:xfrm>
            <a:off x="7962900" y="3162300"/>
            <a:ext cx="1371600" cy="13716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1" name="Line 31"/>
          <p:cNvSpPr>
            <a:spLocks noChangeShapeType="1"/>
          </p:cNvSpPr>
          <p:nvPr/>
        </p:nvSpPr>
        <p:spPr bwMode="auto">
          <a:xfrm flipH="1">
            <a:off x="7962900" y="28194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2" name="Line 32"/>
          <p:cNvSpPr>
            <a:spLocks noChangeShapeType="1"/>
          </p:cNvSpPr>
          <p:nvPr/>
        </p:nvSpPr>
        <p:spPr bwMode="auto">
          <a:xfrm>
            <a:off x="6134100" y="533400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3" name="Line 33"/>
          <p:cNvSpPr>
            <a:spLocks noChangeShapeType="1"/>
          </p:cNvSpPr>
          <p:nvPr/>
        </p:nvSpPr>
        <p:spPr bwMode="auto">
          <a:xfrm>
            <a:off x="9334500" y="5334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4" name="Line 34"/>
          <p:cNvSpPr>
            <a:spLocks noChangeShapeType="1"/>
          </p:cNvSpPr>
          <p:nvPr/>
        </p:nvSpPr>
        <p:spPr bwMode="auto">
          <a:xfrm flipH="1">
            <a:off x="7962900" y="5334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5" name="Line 35"/>
          <p:cNvSpPr>
            <a:spLocks noChangeShapeType="1"/>
          </p:cNvSpPr>
          <p:nvPr/>
        </p:nvSpPr>
        <p:spPr bwMode="auto">
          <a:xfrm flipV="1">
            <a:off x="3429000" y="533400"/>
            <a:ext cx="0" cy="21717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68996" name="Picture 36" descr="SPTL XOVER 1ST 3"/>
          <p:cNvPicPr>
            <a:picLocks noChangeAspect="1" noChangeArrowheads="1"/>
          </p:cNvPicPr>
          <p:nvPr/>
        </p:nvPicPr>
        <p:blipFill>
          <a:blip r:embed="rId5" cstate="print"/>
          <a:srcRect t="46666"/>
          <a:stretch>
            <a:fillRect/>
          </a:stretch>
        </p:blipFill>
        <p:spPr bwMode="auto">
          <a:xfrm>
            <a:off x="6934200" y="4762500"/>
            <a:ext cx="3429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8997" name="Picture 37" descr="SPTL XOVER 1ST 3"/>
          <p:cNvPicPr>
            <a:picLocks noChangeAspect="1" noChangeArrowheads="1"/>
          </p:cNvPicPr>
          <p:nvPr/>
        </p:nvPicPr>
        <p:blipFill>
          <a:blip r:embed="rId5" cstate="print"/>
          <a:srcRect t="46666"/>
          <a:stretch>
            <a:fillRect/>
          </a:stretch>
        </p:blipFill>
        <p:spPr bwMode="auto">
          <a:xfrm>
            <a:off x="1752600" y="4762500"/>
            <a:ext cx="3429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8998" name="Line 38"/>
          <p:cNvSpPr>
            <a:spLocks noChangeShapeType="1"/>
          </p:cNvSpPr>
          <p:nvPr/>
        </p:nvSpPr>
        <p:spPr bwMode="auto">
          <a:xfrm>
            <a:off x="8077200" y="5448300"/>
            <a:ext cx="1143000" cy="1143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8999" name="Line 39"/>
          <p:cNvSpPr>
            <a:spLocks noChangeShapeType="1"/>
          </p:cNvSpPr>
          <p:nvPr/>
        </p:nvSpPr>
        <p:spPr bwMode="auto">
          <a:xfrm>
            <a:off x="9448800" y="47625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0" name="Line 40"/>
          <p:cNvSpPr>
            <a:spLocks noChangeShapeType="1"/>
          </p:cNvSpPr>
          <p:nvPr/>
        </p:nvSpPr>
        <p:spPr bwMode="auto">
          <a:xfrm flipV="1">
            <a:off x="8077200" y="5343526"/>
            <a:ext cx="762000" cy="104775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1" name="Line 41"/>
          <p:cNvSpPr>
            <a:spLocks noChangeShapeType="1"/>
          </p:cNvSpPr>
          <p:nvPr/>
        </p:nvSpPr>
        <p:spPr bwMode="auto">
          <a:xfrm>
            <a:off x="1066800" y="5448300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2" name="Line 42"/>
          <p:cNvSpPr>
            <a:spLocks noChangeShapeType="1"/>
          </p:cNvSpPr>
          <p:nvPr/>
        </p:nvSpPr>
        <p:spPr bwMode="auto">
          <a:xfrm>
            <a:off x="4267200" y="4762500"/>
            <a:ext cx="1828800" cy="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3" name="Line 43"/>
          <p:cNvSpPr>
            <a:spLocks noChangeShapeType="1"/>
          </p:cNvSpPr>
          <p:nvPr/>
        </p:nvSpPr>
        <p:spPr bwMode="auto">
          <a:xfrm>
            <a:off x="2895600" y="5448300"/>
            <a:ext cx="1143000" cy="114300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4" name="Line 44"/>
          <p:cNvSpPr>
            <a:spLocks noChangeShapeType="1"/>
          </p:cNvSpPr>
          <p:nvPr/>
        </p:nvSpPr>
        <p:spPr bwMode="auto">
          <a:xfrm flipH="1">
            <a:off x="2895600" y="47625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5" name="Line 45"/>
          <p:cNvSpPr>
            <a:spLocks noChangeShapeType="1"/>
          </p:cNvSpPr>
          <p:nvPr/>
        </p:nvSpPr>
        <p:spPr bwMode="auto">
          <a:xfrm>
            <a:off x="6238875" y="5457825"/>
            <a:ext cx="1828800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6" name="Line 46"/>
          <p:cNvSpPr>
            <a:spLocks noChangeShapeType="1"/>
          </p:cNvSpPr>
          <p:nvPr/>
        </p:nvSpPr>
        <p:spPr bwMode="auto">
          <a:xfrm flipH="1">
            <a:off x="8077200" y="4762500"/>
            <a:ext cx="1371600" cy="13716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7" name="Line 47"/>
          <p:cNvSpPr>
            <a:spLocks noChangeShapeType="1"/>
          </p:cNvSpPr>
          <p:nvPr/>
        </p:nvSpPr>
        <p:spPr bwMode="auto">
          <a:xfrm>
            <a:off x="2895600" y="4762500"/>
            <a:ext cx="571500" cy="1828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8" name="Line 48"/>
          <p:cNvSpPr>
            <a:spLocks noChangeShapeType="1"/>
          </p:cNvSpPr>
          <p:nvPr/>
        </p:nvSpPr>
        <p:spPr bwMode="auto">
          <a:xfrm flipH="1">
            <a:off x="8648700" y="533400"/>
            <a:ext cx="6858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09" name="Line 49"/>
          <p:cNvSpPr>
            <a:spLocks noChangeShapeType="1"/>
          </p:cNvSpPr>
          <p:nvPr/>
        </p:nvSpPr>
        <p:spPr bwMode="auto">
          <a:xfrm>
            <a:off x="7962900" y="533400"/>
            <a:ext cx="685800" cy="11430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10" name="Line 50"/>
          <p:cNvSpPr>
            <a:spLocks noChangeShapeType="1"/>
          </p:cNvSpPr>
          <p:nvPr/>
        </p:nvSpPr>
        <p:spPr bwMode="auto">
          <a:xfrm flipH="1">
            <a:off x="8648700" y="3048000"/>
            <a:ext cx="457200" cy="8001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11" name="Line 51"/>
          <p:cNvSpPr>
            <a:spLocks noChangeShapeType="1"/>
          </p:cNvSpPr>
          <p:nvPr/>
        </p:nvSpPr>
        <p:spPr bwMode="auto">
          <a:xfrm>
            <a:off x="7962900" y="3162300"/>
            <a:ext cx="685800" cy="685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12" name="Line 52"/>
          <p:cNvSpPr>
            <a:spLocks noChangeShapeType="1"/>
          </p:cNvSpPr>
          <p:nvPr/>
        </p:nvSpPr>
        <p:spPr bwMode="auto">
          <a:xfrm flipV="1">
            <a:off x="8648700" y="5334000"/>
            <a:ext cx="228600" cy="6858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9013" name="Line 53"/>
          <p:cNvSpPr>
            <a:spLocks noChangeShapeType="1"/>
          </p:cNvSpPr>
          <p:nvPr/>
        </p:nvSpPr>
        <p:spPr bwMode="auto">
          <a:xfrm flipH="1" flipV="1">
            <a:off x="8077200" y="5448300"/>
            <a:ext cx="571500" cy="5715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45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89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8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8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8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8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68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8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68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8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68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6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68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689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68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68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168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68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168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168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68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168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68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68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69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169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168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68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68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689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1690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169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690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169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16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168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169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169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168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169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169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1690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168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168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969" grpId="0"/>
      <p:bldP spid="168970" grpId="0"/>
      <p:bldP spid="168971" grpId="0"/>
      <p:bldP spid="168973" grpId="0" animBg="1"/>
      <p:bldP spid="168976" grpId="0" animBg="1"/>
      <p:bldP spid="168977" grpId="0" animBg="1"/>
      <p:bldP spid="168978" grpId="0" animBg="1"/>
      <p:bldP spid="168979" grpId="0" animBg="1"/>
      <p:bldP spid="168980" grpId="0" animBg="1"/>
      <p:bldP spid="168981" grpId="0" animBg="1"/>
      <p:bldP spid="168982" grpId="0" animBg="1"/>
      <p:bldP spid="168984" grpId="0" animBg="1"/>
      <p:bldP spid="168985" grpId="0" animBg="1"/>
      <p:bldP spid="168986" grpId="0" animBg="1"/>
      <p:bldP spid="168987" grpId="0" animBg="1"/>
      <p:bldP spid="168988" grpId="0" animBg="1"/>
      <p:bldP spid="168989" grpId="0" animBg="1"/>
      <p:bldP spid="168990" grpId="0" animBg="1"/>
      <p:bldP spid="168991" grpId="0" animBg="1"/>
      <p:bldP spid="168992" grpId="0" animBg="1"/>
      <p:bldP spid="168993" grpId="0" animBg="1"/>
      <p:bldP spid="168994" grpId="0" animBg="1"/>
      <p:bldP spid="168995" grpId="0" animBg="1"/>
      <p:bldP spid="168998" grpId="0" animBg="1"/>
      <p:bldP spid="168999" grpId="0" animBg="1"/>
      <p:bldP spid="169000" grpId="0" animBg="1"/>
      <p:bldP spid="169001" grpId="0" animBg="1"/>
      <p:bldP spid="169002" grpId="0" animBg="1"/>
      <p:bldP spid="169003" grpId="0" animBg="1"/>
      <p:bldP spid="169004" grpId="0" animBg="1"/>
      <p:bldP spid="169005" grpId="0" animBg="1"/>
      <p:bldP spid="169006" grpId="0" animBg="1"/>
      <p:bldP spid="169007" grpId="0" animBg="1"/>
      <p:bldP spid="169008" grpId="0" animBg="1"/>
      <p:bldP spid="169009" grpId="0" animBg="1"/>
      <p:bldP spid="169010" grpId="0" animBg="1"/>
      <p:bldP spid="169011" grpId="0" animBg="1"/>
      <p:bldP spid="169012" grpId="0" animBg="1"/>
      <p:bldP spid="1690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4"/>
          <p:cNvSpPr>
            <a:spLocks noChangeArrowheads="1"/>
          </p:cNvSpPr>
          <p:nvPr/>
        </p:nvSpPr>
        <p:spPr bwMode="auto">
          <a:xfrm>
            <a:off x="1524000" y="914400"/>
            <a:ext cx="9144000" cy="5486400"/>
          </a:xfrm>
          <a:prstGeom prst="rect">
            <a:avLst/>
          </a:prstGeom>
          <a:solidFill>
            <a:srgbClr val="CCFFCC"/>
          </a:solidFill>
          <a:ln w="571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5"/>
          <p:cNvSpPr>
            <a:spLocks noChangeArrowheads="1"/>
          </p:cNvSpPr>
          <p:nvPr/>
        </p:nvSpPr>
        <p:spPr bwMode="auto">
          <a:xfrm>
            <a:off x="2209800" y="0"/>
            <a:ext cx="7772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Verdana" pitchFamily="34" charset="0"/>
              </a:rPr>
              <a:t>Summation Criteria: Overlap Duration</a:t>
            </a:r>
          </a:p>
        </p:txBody>
      </p:sp>
      <p:sp>
        <p:nvSpPr>
          <p:cNvPr id="57348" name="Text Box 6"/>
          <p:cNvSpPr txBox="1">
            <a:spLocks noChangeArrowheads="1"/>
          </p:cNvSpPr>
          <p:nvPr/>
        </p:nvSpPr>
        <p:spPr bwMode="auto">
          <a:xfrm>
            <a:off x="8077200" y="990601"/>
            <a:ext cx="2590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Summed Signal</a:t>
            </a:r>
          </a:p>
        </p:txBody>
      </p:sp>
      <p:pic>
        <p:nvPicPr>
          <p:cNvPr id="57349" name="Picture 7"/>
          <p:cNvPicPr>
            <a:picLocks noChangeAspect="1" noChangeArrowheads="1"/>
          </p:cNvPicPr>
          <p:nvPr/>
        </p:nvPicPr>
        <p:blipFill>
          <a:blip r:embed="rId2" cstate="print"/>
          <a:srcRect l="3572"/>
          <a:stretch>
            <a:fillRect/>
          </a:stretch>
        </p:blipFill>
        <p:spPr bwMode="auto">
          <a:xfrm>
            <a:off x="5943600" y="1447800"/>
            <a:ext cx="25717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50" name="Line 8"/>
          <p:cNvSpPr>
            <a:spLocks noChangeShapeType="1"/>
          </p:cNvSpPr>
          <p:nvPr/>
        </p:nvSpPr>
        <p:spPr bwMode="auto">
          <a:xfrm>
            <a:off x="3848100" y="1066800"/>
            <a:ext cx="0" cy="17145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Line 9"/>
          <p:cNvSpPr>
            <a:spLocks noChangeShapeType="1"/>
          </p:cNvSpPr>
          <p:nvPr/>
        </p:nvSpPr>
        <p:spPr bwMode="auto">
          <a:xfrm flipH="1">
            <a:off x="4610100" y="1066800"/>
            <a:ext cx="0" cy="17145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2" name="Line 10"/>
          <p:cNvSpPr>
            <a:spLocks noChangeShapeType="1"/>
          </p:cNvSpPr>
          <p:nvPr/>
        </p:nvSpPr>
        <p:spPr bwMode="auto">
          <a:xfrm>
            <a:off x="3848100" y="1257300"/>
            <a:ext cx="762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>
            <a:off x="3867150" y="3819526"/>
            <a:ext cx="0" cy="18002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Line 12"/>
          <p:cNvSpPr>
            <a:spLocks noChangeShapeType="1"/>
          </p:cNvSpPr>
          <p:nvPr/>
        </p:nvSpPr>
        <p:spPr bwMode="auto">
          <a:xfrm flipH="1">
            <a:off x="4629150" y="3819526"/>
            <a:ext cx="0" cy="1800225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55" name="Line 13"/>
          <p:cNvSpPr>
            <a:spLocks noChangeShapeType="1"/>
          </p:cNvSpPr>
          <p:nvPr/>
        </p:nvSpPr>
        <p:spPr bwMode="auto">
          <a:xfrm flipV="1">
            <a:off x="3867150" y="4010025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6" name="Text Box 14"/>
          <p:cNvSpPr txBox="1">
            <a:spLocks noChangeArrowheads="1"/>
          </p:cNvSpPr>
          <p:nvPr/>
        </p:nvSpPr>
        <p:spPr bwMode="auto">
          <a:xfrm>
            <a:off x="1524000" y="24003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/>
              <a:t>S 2</a:t>
            </a:r>
          </a:p>
        </p:txBody>
      </p:sp>
      <p:sp>
        <p:nvSpPr>
          <p:cNvPr id="57357" name="Text Box 15"/>
          <p:cNvSpPr txBox="1">
            <a:spLocks noChangeArrowheads="1"/>
          </p:cNvSpPr>
          <p:nvPr/>
        </p:nvSpPr>
        <p:spPr bwMode="auto">
          <a:xfrm>
            <a:off x="1524000" y="163830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/>
              <a:t>S 1</a:t>
            </a:r>
          </a:p>
        </p:txBody>
      </p:sp>
      <p:pic>
        <p:nvPicPr>
          <p:cNvPr id="57358" name="Picture 16"/>
          <p:cNvPicPr>
            <a:picLocks noChangeAspect="1" noChangeArrowheads="1"/>
          </p:cNvPicPr>
          <p:nvPr/>
        </p:nvPicPr>
        <p:blipFill>
          <a:blip r:embed="rId2" cstate="print"/>
          <a:srcRect l="3215"/>
          <a:stretch>
            <a:fillRect/>
          </a:stretch>
        </p:blipFill>
        <p:spPr bwMode="auto">
          <a:xfrm>
            <a:off x="5962651" y="4200525"/>
            <a:ext cx="25812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649" name="AutoShape 17"/>
          <p:cNvSpPr>
            <a:spLocks noChangeAspect="1" noChangeArrowheads="1"/>
          </p:cNvSpPr>
          <p:nvPr/>
        </p:nvSpPr>
        <p:spPr bwMode="auto">
          <a:xfrm>
            <a:off x="9163050" y="5057775"/>
            <a:ext cx="819150" cy="819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814" y="16628"/>
                </a:moveTo>
                <a:cubicBezTo>
                  <a:pt x="19175" y="14990"/>
                  <a:pt x="19920" y="12929"/>
                  <a:pt x="19920" y="10800"/>
                </a:cubicBezTo>
                <a:cubicBezTo>
                  <a:pt x="19920" y="5763"/>
                  <a:pt x="15836" y="1680"/>
                  <a:pt x="10800" y="1680"/>
                </a:cubicBezTo>
                <a:cubicBezTo>
                  <a:pt x="8670" y="1679"/>
                  <a:pt x="6609" y="2424"/>
                  <a:pt x="4971" y="3785"/>
                </a:cubicBezTo>
                <a:close/>
                <a:moveTo>
                  <a:pt x="3785" y="4971"/>
                </a:moveTo>
                <a:cubicBezTo>
                  <a:pt x="2424" y="6609"/>
                  <a:pt x="1680" y="8670"/>
                  <a:pt x="1680" y="10799"/>
                </a:cubicBezTo>
                <a:cubicBezTo>
                  <a:pt x="1680" y="15836"/>
                  <a:pt x="5763" y="19920"/>
                  <a:pt x="10800" y="19920"/>
                </a:cubicBezTo>
                <a:cubicBezTo>
                  <a:pt x="12929" y="19920"/>
                  <a:pt x="14990" y="19175"/>
                  <a:pt x="16628" y="17814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0" name="Text Box 18"/>
          <p:cNvSpPr txBox="1">
            <a:spLocks noChangeArrowheads="1"/>
          </p:cNvSpPr>
          <p:nvPr/>
        </p:nvSpPr>
        <p:spPr bwMode="auto">
          <a:xfrm>
            <a:off x="1543050" y="504825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/>
              <a:t>S 2</a:t>
            </a:r>
          </a:p>
        </p:txBody>
      </p:sp>
      <p:sp>
        <p:nvSpPr>
          <p:cNvPr id="57361" name="Text Box 19"/>
          <p:cNvSpPr txBox="1">
            <a:spLocks noChangeArrowheads="1"/>
          </p:cNvSpPr>
          <p:nvPr/>
        </p:nvSpPr>
        <p:spPr bwMode="auto">
          <a:xfrm>
            <a:off x="1543050" y="4286250"/>
            <a:ext cx="762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r>
              <a:rPr lang="en-US" sz="2400"/>
              <a:t>S 1</a:t>
            </a:r>
          </a:p>
        </p:txBody>
      </p:sp>
      <p:pic>
        <p:nvPicPr>
          <p:cNvPr id="69652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16383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3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16383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4" name="Picture 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0100" y="16383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5" name="Picture 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6100" y="22098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6" name="Picture 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4100" y="22098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57" name="Picture 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48100" y="22098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68" name="Line 26"/>
          <p:cNvSpPr>
            <a:spLocks noChangeShapeType="1"/>
          </p:cNvSpPr>
          <p:nvPr/>
        </p:nvSpPr>
        <p:spPr bwMode="auto">
          <a:xfrm>
            <a:off x="5391150" y="242887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69" name="Line 27"/>
          <p:cNvSpPr>
            <a:spLocks noChangeShapeType="1"/>
          </p:cNvSpPr>
          <p:nvPr/>
        </p:nvSpPr>
        <p:spPr bwMode="auto">
          <a:xfrm>
            <a:off x="5372100" y="18478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9660" name="Picture 2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82100" y="1447800"/>
            <a:ext cx="76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71" name="Line 29"/>
          <p:cNvSpPr>
            <a:spLocks noChangeShapeType="1"/>
          </p:cNvSpPr>
          <p:nvPr/>
        </p:nvSpPr>
        <p:spPr bwMode="auto">
          <a:xfrm>
            <a:off x="5400675" y="5124450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72" name="Line 30"/>
          <p:cNvSpPr>
            <a:spLocks noChangeShapeType="1"/>
          </p:cNvSpPr>
          <p:nvPr/>
        </p:nvSpPr>
        <p:spPr bwMode="auto">
          <a:xfrm>
            <a:off x="5391150" y="4600575"/>
            <a:ext cx="5715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69663" name="Picture 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5150" y="48672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4" name="Picture 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29150" y="42957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5" name="Picture 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3150" y="48768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66" name="Picture 3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67150" y="4305300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77" name="Line 35"/>
          <p:cNvSpPr>
            <a:spLocks noChangeShapeType="1"/>
          </p:cNvSpPr>
          <p:nvPr/>
        </p:nvSpPr>
        <p:spPr bwMode="auto">
          <a:xfrm>
            <a:off x="8315325" y="2028825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78" name="Line 36"/>
          <p:cNvSpPr>
            <a:spLocks noChangeShapeType="1"/>
          </p:cNvSpPr>
          <p:nvPr/>
        </p:nvSpPr>
        <p:spPr bwMode="auto">
          <a:xfrm>
            <a:off x="8305800" y="4781550"/>
            <a:ext cx="609600" cy="0"/>
          </a:xfrm>
          <a:prstGeom prst="line">
            <a:avLst/>
          </a:prstGeom>
          <a:noFill/>
          <a:ln w="38100">
            <a:solidFill>
              <a:srgbClr val="96969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79" name="Text Box 37"/>
          <p:cNvSpPr txBox="1">
            <a:spLocks noChangeArrowheads="1"/>
          </p:cNvSpPr>
          <p:nvPr/>
        </p:nvSpPr>
        <p:spPr bwMode="auto">
          <a:xfrm>
            <a:off x="8096250" y="3962401"/>
            <a:ext cx="2571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Summed Signal</a:t>
            </a:r>
          </a:p>
        </p:txBody>
      </p:sp>
      <p:pic>
        <p:nvPicPr>
          <p:cNvPr id="69670" name="Picture 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01150" y="4486275"/>
            <a:ext cx="762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81" name="Text Box 39"/>
          <p:cNvSpPr txBox="1">
            <a:spLocks noChangeArrowheads="1"/>
          </p:cNvSpPr>
          <p:nvPr/>
        </p:nvSpPr>
        <p:spPr bwMode="auto">
          <a:xfrm>
            <a:off x="7315200" y="5943601"/>
            <a:ext cx="3733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2400"/>
              <a:t>No addition/subtraction</a:t>
            </a:r>
          </a:p>
        </p:txBody>
      </p:sp>
      <p:sp>
        <p:nvSpPr>
          <p:cNvPr id="69672" name="Line 40"/>
          <p:cNvSpPr>
            <a:spLocks noChangeShapeType="1"/>
          </p:cNvSpPr>
          <p:nvPr/>
        </p:nvSpPr>
        <p:spPr bwMode="auto">
          <a:xfrm>
            <a:off x="4600575" y="2438400"/>
            <a:ext cx="7239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73" name="Line 41"/>
          <p:cNvSpPr>
            <a:spLocks noChangeShapeType="1"/>
          </p:cNvSpPr>
          <p:nvPr/>
        </p:nvSpPr>
        <p:spPr bwMode="auto">
          <a:xfrm>
            <a:off x="2371725" y="1876425"/>
            <a:ext cx="7239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74" name="Line 42"/>
          <p:cNvSpPr>
            <a:spLocks noChangeShapeType="1"/>
          </p:cNvSpPr>
          <p:nvPr/>
        </p:nvSpPr>
        <p:spPr bwMode="auto">
          <a:xfrm>
            <a:off x="2362200" y="4572000"/>
            <a:ext cx="6858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75" name="Line 43"/>
          <p:cNvSpPr>
            <a:spLocks noChangeShapeType="1"/>
          </p:cNvSpPr>
          <p:nvPr/>
        </p:nvSpPr>
        <p:spPr bwMode="auto">
          <a:xfrm flipV="1">
            <a:off x="3886200" y="5105400"/>
            <a:ext cx="7620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86" name="Text Box 44"/>
          <p:cNvSpPr txBox="1">
            <a:spLocks noChangeArrowheads="1"/>
          </p:cNvSpPr>
          <p:nvPr/>
        </p:nvSpPr>
        <p:spPr bwMode="auto">
          <a:xfrm>
            <a:off x="7696200" y="2590801"/>
            <a:ext cx="2971800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400"/>
              <a:t>Addition/subtraction during overlap duration</a:t>
            </a:r>
          </a:p>
        </p:txBody>
      </p:sp>
      <p:sp>
        <p:nvSpPr>
          <p:cNvPr id="69677" name="Line 45"/>
          <p:cNvSpPr>
            <a:spLocks noChangeShapeType="1"/>
          </p:cNvSpPr>
          <p:nvPr/>
        </p:nvSpPr>
        <p:spPr bwMode="auto">
          <a:xfrm>
            <a:off x="3048000" y="4572000"/>
            <a:ext cx="7620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78" name="Line 46"/>
          <p:cNvSpPr>
            <a:spLocks noChangeShapeType="1"/>
          </p:cNvSpPr>
          <p:nvPr/>
        </p:nvSpPr>
        <p:spPr bwMode="auto">
          <a:xfrm flipH="1" flipV="1">
            <a:off x="4648200" y="5105400"/>
            <a:ext cx="6858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012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9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9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9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9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9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9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9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9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9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9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9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9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9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49" grpId="0" animBg="1"/>
      <p:bldP spid="69672" grpId="0" animBg="1"/>
      <p:bldP spid="69673" grpId="0" animBg="1"/>
      <p:bldP spid="69674" grpId="0" animBg="1"/>
      <p:bldP spid="69675" grpId="0" animBg="1"/>
      <p:bldP spid="69677" grpId="0" animBg="1"/>
      <p:bldP spid="6967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175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8130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696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048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6591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28600"/>
            <a:ext cx="9144000" cy="61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04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616" y="340658"/>
            <a:ext cx="10324302" cy="6087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061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3414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143" y="134096"/>
            <a:ext cx="9919398" cy="666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46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3517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73452" y="219634"/>
            <a:ext cx="9591771" cy="64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49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title"/>
          </p:nvPr>
        </p:nvSpPr>
        <p:spPr>
          <a:xfrm>
            <a:off x="2305050" y="16192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Coupled Line Source Array</a:t>
            </a:r>
          </a:p>
        </p:txBody>
      </p:sp>
      <p:pic>
        <p:nvPicPr>
          <p:cNvPr id="13619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708" y="546848"/>
            <a:ext cx="11474822" cy="55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9808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7219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89445" name="Picture 5" descr="CPLS 2X 0DEG 10KHZ 1ST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2" name="Text Box 6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1st order (90) </a:t>
            </a:r>
          </a:p>
          <a:p>
            <a:pPr algn="ctr"/>
            <a:r>
              <a:rPr lang="en-US" sz="2000"/>
              <a:t>@ 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37223" name="Text Box 7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Line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1st order spkrs @ 0 deg </a:t>
            </a:r>
          </a:p>
        </p:txBody>
      </p:sp>
      <p:pic>
        <p:nvPicPr>
          <p:cNvPr id="189448" name="Picture 8" descr="CPLS 2X 0DEG 1KHZ 1ST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25" name="Line 9"/>
          <p:cNvSpPr>
            <a:spLocks noChangeShapeType="1"/>
          </p:cNvSpPr>
          <p:nvPr/>
        </p:nvSpPr>
        <p:spPr bwMode="auto">
          <a:xfrm flipH="1" flipV="1">
            <a:off x="7229475" y="114300"/>
            <a:ext cx="0" cy="6629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50" name="AutoShape 10"/>
          <p:cNvSpPr>
            <a:spLocks noChangeArrowheads="1"/>
          </p:cNvSpPr>
          <p:nvPr/>
        </p:nvSpPr>
        <p:spPr bwMode="auto">
          <a:xfrm rot="-5400000">
            <a:off x="5562601" y="4953001"/>
            <a:ext cx="3267075" cy="257175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9451" name="AutoShape 11"/>
          <p:cNvSpPr>
            <a:spLocks noChangeArrowheads="1"/>
          </p:cNvSpPr>
          <p:nvPr/>
        </p:nvSpPr>
        <p:spPr bwMode="auto">
          <a:xfrm>
            <a:off x="7096125" y="3429001"/>
            <a:ext cx="228600" cy="332422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9452" name="Picture 12" descr="CPLS 2X 0DEG 100HZ 1ST 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  <p:sp>
        <p:nvSpPr>
          <p:cNvPr id="189456" name="Line 16"/>
          <p:cNvSpPr>
            <a:spLocks noChangeShapeType="1"/>
          </p:cNvSpPr>
          <p:nvPr/>
        </p:nvSpPr>
        <p:spPr bwMode="auto">
          <a:xfrm>
            <a:off x="5153025" y="3429000"/>
            <a:ext cx="44577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9457" name="Picture 17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8376" y="44577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58" name="Line 18"/>
          <p:cNvSpPr>
            <a:spLocks noChangeShapeType="1"/>
          </p:cNvSpPr>
          <p:nvPr/>
        </p:nvSpPr>
        <p:spPr bwMode="auto">
          <a:xfrm>
            <a:off x="5381625" y="571500"/>
            <a:ext cx="44577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9459" name="Picture 19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3326" y="2952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0" name="Picture 20" descr="ICON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7526" y="2952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1" name="Picture 21" descr="ICON 3 copy"/>
          <p:cNvPicPr>
            <a:picLocks noChangeAspect="1" noChangeArrowheads="1"/>
          </p:cNvPicPr>
          <p:nvPr/>
        </p:nvPicPr>
        <p:blipFill>
          <a:blip r:embed="rId9" cstate="print"/>
          <a:srcRect r="27711"/>
          <a:stretch>
            <a:fillRect/>
          </a:stretch>
        </p:blipFill>
        <p:spPr bwMode="auto">
          <a:xfrm>
            <a:off x="10067925" y="3152776"/>
            <a:ext cx="57150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2" name="Picture 22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76" y="31527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3" name="Picture 23" descr="ICON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7526" y="31527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40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7241" name="Picture 2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367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8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9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50" grpId="0" animBg="1"/>
      <p:bldP spid="189451" grpId="0" animBg="1"/>
      <p:bldP spid="189453" grpId="0" animBg="1"/>
      <p:bldP spid="189454" grpId="0" animBg="1"/>
      <p:bldP spid="189455" grpId="0" animBg="1"/>
      <p:bldP spid="189456" grpId="0" animBg="1"/>
      <p:bldP spid="18945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91491" name="Picture 3" descr="CPLS 2X 0DEG 10KHZ 2ND ORD HOR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1492" name="Picture 4" descr="CPLS 2X 0DEG 1KHZ 2ND ORD HOR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8245" name="Rectangle 5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2</a:t>
            </a:r>
            <a:r>
              <a:rPr lang="en-US" baseline="30000" smtClean="0"/>
              <a:t>nd</a:t>
            </a:r>
            <a:r>
              <a:rPr lang="en-US" smtClean="0"/>
              <a:t> Order</a:t>
            </a:r>
          </a:p>
        </p:txBody>
      </p:sp>
      <p:sp>
        <p:nvSpPr>
          <p:cNvPr id="138246" name="Text Box 6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2nd order (40) </a:t>
            </a:r>
          </a:p>
          <a:p>
            <a:pPr algn="ctr"/>
            <a:r>
              <a:rPr lang="en-US" sz="2000"/>
              <a:t>@ 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Line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2nd order spkrs @ 0 deg </a:t>
            </a:r>
          </a:p>
        </p:txBody>
      </p:sp>
      <p:pic>
        <p:nvPicPr>
          <p:cNvPr id="191496" name="Picture 8" descr="CPLS 2X 0DEG 100HZ 2ND ORD HOR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8249" name="Line 9"/>
          <p:cNvSpPr>
            <a:spLocks noChangeShapeType="1"/>
          </p:cNvSpPr>
          <p:nvPr/>
        </p:nvSpPr>
        <p:spPr bwMode="auto">
          <a:xfrm flipH="1" flipV="1">
            <a:off x="7229475" y="114300"/>
            <a:ext cx="0" cy="6629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1498" name="AutoShape 10"/>
          <p:cNvSpPr>
            <a:spLocks noChangeArrowheads="1"/>
          </p:cNvSpPr>
          <p:nvPr/>
        </p:nvSpPr>
        <p:spPr bwMode="auto">
          <a:xfrm rot="-5400000">
            <a:off x="5562601" y="4953001"/>
            <a:ext cx="3267075" cy="257175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1499" name="AutoShape 11"/>
          <p:cNvSpPr>
            <a:spLocks noChangeArrowheads="1"/>
          </p:cNvSpPr>
          <p:nvPr/>
        </p:nvSpPr>
        <p:spPr bwMode="auto">
          <a:xfrm>
            <a:off x="7096125" y="3429001"/>
            <a:ext cx="228600" cy="332422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1500" name="Text Box 12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191501" name="Text Box 13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191502" name="Text Box 14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  <p:sp>
        <p:nvSpPr>
          <p:cNvPr id="191503" name="Line 15"/>
          <p:cNvSpPr>
            <a:spLocks noChangeShapeType="1"/>
          </p:cNvSpPr>
          <p:nvPr/>
        </p:nvSpPr>
        <p:spPr bwMode="auto">
          <a:xfrm>
            <a:off x="5153025" y="3429000"/>
            <a:ext cx="44577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1504" name="Picture 16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48801" y="32004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1505" name="Line 17"/>
          <p:cNvSpPr>
            <a:spLocks noChangeShapeType="1"/>
          </p:cNvSpPr>
          <p:nvPr/>
        </p:nvSpPr>
        <p:spPr bwMode="auto">
          <a:xfrm>
            <a:off x="5381625" y="571500"/>
            <a:ext cx="44577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1506" name="Picture 18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53326" y="2952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07" name="Picture 19" descr="ICON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7526" y="2952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08" name="Picture 20" descr="ICON 3 copy"/>
          <p:cNvPicPr>
            <a:picLocks noChangeAspect="1" noChangeArrowheads="1"/>
          </p:cNvPicPr>
          <p:nvPr/>
        </p:nvPicPr>
        <p:blipFill>
          <a:blip r:embed="rId9" cstate="print"/>
          <a:srcRect r="-6024" b="-5661"/>
          <a:stretch>
            <a:fillRect/>
          </a:stretch>
        </p:blipFill>
        <p:spPr bwMode="auto">
          <a:xfrm>
            <a:off x="8686800" y="3200400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09" name="Picture 21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72376" y="31527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510" name="Picture 22" descr="ICON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7526" y="31527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63" name="Picture 23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9342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64" name="Picture 2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1628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8862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1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9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9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91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1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9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1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91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19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91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9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91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498" grpId="0" animBg="1"/>
      <p:bldP spid="191499" grpId="0" animBg="1"/>
      <p:bldP spid="191500" grpId="0" animBg="1"/>
      <p:bldP spid="191501" grpId="0" animBg="1"/>
      <p:bldP spid="191502" grpId="0" animBg="1"/>
      <p:bldP spid="191503" grpId="0" animBg="1"/>
      <p:bldP spid="19150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1255058" y="49486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Adding dB-SPL</a:t>
            </a:r>
          </a:p>
        </p:txBody>
      </p:sp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524000" y="2533651"/>
            <a:ext cx="914400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ym typeface="Symbol" pitchFamily="18" charset="2"/>
              </a:rPr>
              <a:t></a:t>
            </a:r>
            <a:r>
              <a:rPr lang="en-US" sz="3600" baseline="-25000" dirty="0">
                <a:sym typeface="Symbol" pitchFamily="18" charset="2"/>
              </a:rPr>
              <a:t>dB-</a:t>
            </a:r>
            <a:r>
              <a:rPr lang="en-US" sz="3600" baseline="-25000" dirty="0" err="1">
                <a:sym typeface="Symbol" pitchFamily="18" charset="2"/>
              </a:rPr>
              <a:t>SPL</a:t>
            </a:r>
            <a:r>
              <a:rPr lang="en-US" sz="3600" baseline="-25000" dirty="0" err="1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3600" baseline="-25000" dirty="0" err="1">
                <a:sym typeface="Symbol" pitchFamily="18" charset="2"/>
              </a:rPr>
              <a:t>+</a:t>
            </a:r>
            <a:r>
              <a:rPr lang="en-US" sz="3600" baseline="-25000" dirty="0" err="1">
                <a:solidFill>
                  <a:srgbClr val="00B050"/>
                </a:solidFill>
                <a:sym typeface="Symbol" pitchFamily="18" charset="2"/>
              </a:rPr>
              <a:t>b</a:t>
            </a:r>
            <a:r>
              <a:rPr lang="en-US" sz="3600" dirty="0">
                <a:sym typeface="Symbol" pitchFamily="18" charset="2"/>
              </a:rPr>
              <a:t> = </a:t>
            </a:r>
          </a:p>
          <a:p>
            <a:r>
              <a:rPr lang="en-US" sz="3600" dirty="0">
                <a:sym typeface="Symbol" pitchFamily="18" charset="2"/>
              </a:rPr>
              <a:t>20 log</a:t>
            </a:r>
            <a:r>
              <a:rPr lang="en-US" sz="3600" baseline="-25000" dirty="0">
                <a:sym typeface="Symbol" pitchFamily="18" charset="2"/>
              </a:rPr>
              <a:t>10</a:t>
            </a:r>
            <a:r>
              <a:rPr lang="en-US" sz="3600" dirty="0">
                <a:sym typeface="Symbol" pitchFamily="18" charset="2"/>
              </a:rPr>
              <a:t> </a:t>
            </a:r>
            <a:r>
              <a:rPr lang="en-US" sz="4400" dirty="0">
                <a:sym typeface="Symbol" pitchFamily="18" charset="2"/>
              </a:rPr>
              <a:t>[</a:t>
            </a:r>
            <a:r>
              <a:rPr lang="en-US" sz="3600" dirty="0" err="1">
                <a:sym typeface="Symbol" pitchFamily="18" charset="2"/>
              </a:rPr>
              <a:t>sqrt</a:t>
            </a:r>
            <a:r>
              <a:rPr lang="en-US" sz="3600" dirty="0">
                <a:sym typeface="Symbol" pitchFamily="18" charset="2"/>
              </a:rPr>
              <a:t> { (10</a:t>
            </a:r>
            <a:r>
              <a:rPr lang="en-US" sz="3600" baseline="30000" dirty="0">
                <a:solidFill>
                  <a:srgbClr val="FF0000"/>
                </a:solidFill>
                <a:sym typeface="Symbol" pitchFamily="18" charset="2"/>
              </a:rPr>
              <a:t>dB-SPLa</a:t>
            </a:r>
            <a:r>
              <a:rPr lang="en-US" sz="3600" baseline="30000" dirty="0">
                <a:sym typeface="Symbol" pitchFamily="18" charset="2"/>
              </a:rPr>
              <a:t>/20</a:t>
            </a:r>
            <a:r>
              <a:rPr lang="en-US" sz="3600" dirty="0">
                <a:sym typeface="Symbol" pitchFamily="18" charset="2"/>
              </a:rPr>
              <a:t>)</a:t>
            </a:r>
            <a:r>
              <a:rPr lang="en-US" sz="3600" baseline="30000" dirty="0">
                <a:sym typeface="Symbol" pitchFamily="18" charset="2"/>
              </a:rPr>
              <a:t>2</a:t>
            </a:r>
            <a:r>
              <a:rPr lang="en-US" sz="3600" dirty="0">
                <a:sym typeface="Symbol" pitchFamily="18" charset="2"/>
              </a:rPr>
              <a:t> + (10</a:t>
            </a:r>
            <a:r>
              <a:rPr lang="en-US" sz="3600" baseline="30000" dirty="0">
                <a:solidFill>
                  <a:srgbClr val="00B050"/>
                </a:solidFill>
                <a:sym typeface="Symbol" pitchFamily="18" charset="2"/>
              </a:rPr>
              <a:t>dB-SPLb</a:t>
            </a:r>
            <a:r>
              <a:rPr lang="en-US" sz="3600" baseline="30000" dirty="0">
                <a:sym typeface="Symbol" pitchFamily="18" charset="2"/>
              </a:rPr>
              <a:t>/20</a:t>
            </a:r>
            <a:r>
              <a:rPr lang="en-US" sz="3600" dirty="0">
                <a:sym typeface="Symbol" pitchFamily="18" charset="2"/>
              </a:rPr>
              <a:t>)</a:t>
            </a:r>
            <a:r>
              <a:rPr lang="en-US" sz="3600" baseline="30000" dirty="0">
                <a:sym typeface="Symbol" pitchFamily="18" charset="2"/>
              </a:rPr>
              <a:t>2</a:t>
            </a:r>
            <a:r>
              <a:rPr lang="en-US" sz="3600" dirty="0">
                <a:sym typeface="Symbol" pitchFamily="18" charset="2"/>
              </a:rPr>
              <a:t> </a:t>
            </a:r>
          </a:p>
          <a:p>
            <a:r>
              <a:rPr lang="en-US" sz="3600" dirty="0">
                <a:sym typeface="Symbol" pitchFamily="18" charset="2"/>
              </a:rPr>
              <a:t>+ 2(10</a:t>
            </a:r>
            <a:r>
              <a:rPr lang="en-US" sz="3600" baseline="30000" dirty="0">
                <a:solidFill>
                  <a:srgbClr val="FF0000"/>
                </a:solidFill>
                <a:sym typeface="Symbol" pitchFamily="18" charset="2"/>
              </a:rPr>
              <a:t>dB-SPLa</a:t>
            </a:r>
            <a:r>
              <a:rPr lang="en-US" sz="3600" baseline="30000" dirty="0">
                <a:sym typeface="Symbol" pitchFamily="18" charset="2"/>
              </a:rPr>
              <a:t>/20</a:t>
            </a:r>
            <a:r>
              <a:rPr lang="en-US" sz="3600" dirty="0">
                <a:sym typeface="Symbol" pitchFamily="18" charset="2"/>
              </a:rPr>
              <a:t>) (10</a:t>
            </a:r>
            <a:r>
              <a:rPr lang="en-US" sz="3600" baseline="30000" dirty="0">
                <a:solidFill>
                  <a:srgbClr val="00B050"/>
                </a:solidFill>
                <a:sym typeface="Symbol" pitchFamily="18" charset="2"/>
              </a:rPr>
              <a:t>dB-SPLb</a:t>
            </a:r>
            <a:r>
              <a:rPr lang="en-US" sz="3600" baseline="30000" dirty="0">
                <a:sym typeface="Symbol" pitchFamily="18" charset="2"/>
              </a:rPr>
              <a:t>/20</a:t>
            </a:r>
            <a:r>
              <a:rPr lang="en-US" sz="3600" dirty="0">
                <a:sym typeface="Symbol" pitchFamily="18" charset="2"/>
              </a:rPr>
              <a:t>)(</a:t>
            </a:r>
            <a:r>
              <a:rPr lang="en-US" sz="3600" dirty="0" err="1">
                <a:sym typeface="Symbol" pitchFamily="18" charset="2"/>
              </a:rPr>
              <a:t>cos</a:t>
            </a:r>
            <a:r>
              <a:rPr lang="en-US" sz="3600" dirty="0">
                <a:sym typeface="Symbol" pitchFamily="18" charset="2"/>
              </a:rPr>
              <a:t>(</a:t>
            </a:r>
            <a:r>
              <a:rPr lang="en-US" sz="3600" dirty="0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3600" baseline="-25000" dirty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3600" dirty="0">
                <a:sym typeface="Symbol" pitchFamily="18" charset="2"/>
              </a:rPr>
              <a:t>-</a:t>
            </a:r>
            <a:r>
              <a:rPr lang="en-US" sz="3600" dirty="0">
                <a:solidFill>
                  <a:srgbClr val="00B050"/>
                </a:solidFill>
                <a:sym typeface="Symbol" pitchFamily="18" charset="2"/>
              </a:rPr>
              <a:t></a:t>
            </a:r>
            <a:r>
              <a:rPr lang="en-US" sz="3600" baseline="-25000" dirty="0">
                <a:solidFill>
                  <a:srgbClr val="00B050"/>
                </a:solidFill>
                <a:sym typeface="Symbol" pitchFamily="18" charset="2"/>
              </a:rPr>
              <a:t>b</a:t>
            </a:r>
            <a:r>
              <a:rPr lang="en-US" sz="3600" dirty="0">
                <a:sym typeface="Symbol" pitchFamily="18" charset="2"/>
              </a:rPr>
              <a:t>))} </a:t>
            </a:r>
            <a:r>
              <a:rPr lang="en-US" sz="4400" dirty="0">
                <a:sym typeface="Symbol" pitchFamily="18" charset="2"/>
              </a:rPr>
              <a:t>]</a:t>
            </a:r>
            <a:endParaRPr lang="en-US" sz="4400" dirty="0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1255058" y="1762056"/>
            <a:ext cx="9897035" cy="52322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800" dirty="0"/>
              <a:t>Two acoustic sources “</a:t>
            </a:r>
            <a:r>
              <a:rPr lang="en-US" sz="2800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” and “</a:t>
            </a:r>
            <a:r>
              <a:rPr lang="en-US" sz="2800" dirty="0">
                <a:solidFill>
                  <a:srgbClr val="00B050"/>
                </a:solidFill>
              </a:rPr>
              <a:t>b</a:t>
            </a:r>
            <a:r>
              <a:rPr lang="en-US" sz="2800" dirty="0"/>
              <a:t>” of relative phase angles 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2800" baseline="-25000" dirty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2800" baseline="-25000" dirty="0">
                <a:sym typeface="Symbol" pitchFamily="18" charset="2"/>
              </a:rPr>
              <a:t> </a:t>
            </a:r>
            <a:r>
              <a:rPr lang="en-US" sz="2800" dirty="0">
                <a:sym typeface="Symbol" pitchFamily="18" charset="2"/>
              </a:rPr>
              <a:t>and</a:t>
            </a:r>
            <a:r>
              <a:rPr lang="en-US" sz="2800" baseline="-25000" dirty="0">
                <a:sym typeface="Symbol" pitchFamily="18" charset="2"/>
              </a:rPr>
              <a:t> </a:t>
            </a:r>
            <a:r>
              <a:rPr lang="en-US" sz="2800" dirty="0">
                <a:solidFill>
                  <a:srgbClr val="00B050"/>
                </a:solidFill>
                <a:sym typeface="Symbol" pitchFamily="18" charset="2"/>
              </a:rPr>
              <a:t></a:t>
            </a:r>
            <a:r>
              <a:rPr lang="en-US" sz="2800" baseline="-25000" dirty="0">
                <a:solidFill>
                  <a:srgbClr val="00B050"/>
                </a:solidFill>
                <a:sym typeface="Symbol" pitchFamily="18" charset="2"/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76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3rd order (08) </a:t>
            </a:r>
          </a:p>
          <a:p>
            <a:pPr algn="ctr"/>
            <a:r>
              <a:rPr lang="en-US" sz="2000"/>
              <a:t>@ 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Line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3rd order spkrs @ 0 deg </a:t>
            </a:r>
          </a:p>
        </p:txBody>
      </p:sp>
      <p:pic>
        <p:nvPicPr>
          <p:cNvPr id="193542" name="Picture 6" descr="CPLS 2X 0DEG 10KHZ 3RD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3543" name="Picture 7" descr="CPLS 2X 0DEG 1KHZ 3RD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3544" name="Picture 8" descr="CPLS 2X 0DEG 100HZ 3RD 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93545" name="Line 9"/>
          <p:cNvSpPr>
            <a:spLocks noChangeShapeType="1"/>
          </p:cNvSpPr>
          <p:nvPr/>
        </p:nvSpPr>
        <p:spPr bwMode="auto">
          <a:xfrm flipH="1" flipV="1">
            <a:off x="7353300" y="3543300"/>
            <a:ext cx="137160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3546" name="Line 10"/>
          <p:cNvSpPr>
            <a:spLocks noChangeShapeType="1"/>
          </p:cNvSpPr>
          <p:nvPr/>
        </p:nvSpPr>
        <p:spPr bwMode="auto">
          <a:xfrm flipH="1" flipV="1">
            <a:off x="7581900" y="3543300"/>
            <a:ext cx="1943100" cy="1143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3547" name="Line 11"/>
          <p:cNvSpPr>
            <a:spLocks noChangeShapeType="1"/>
          </p:cNvSpPr>
          <p:nvPr/>
        </p:nvSpPr>
        <p:spPr bwMode="auto">
          <a:xfrm flipH="1" flipV="1">
            <a:off x="7924800" y="3543300"/>
            <a:ext cx="2400300" cy="1143000"/>
          </a:xfrm>
          <a:prstGeom prst="line">
            <a:avLst/>
          </a:prstGeom>
          <a:noFill/>
          <a:ln w="5715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3548" name="Picture 12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77226" y="4572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49" name="Picture 13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7426" y="4572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50" name="Picture 14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77326" y="4572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51" name="Line 15"/>
          <p:cNvSpPr>
            <a:spLocks noChangeShapeType="1"/>
          </p:cNvSpPr>
          <p:nvPr/>
        </p:nvSpPr>
        <p:spPr bwMode="auto">
          <a:xfrm flipH="1" flipV="1">
            <a:off x="7353300" y="571500"/>
            <a:ext cx="125730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3552" name="Line 16"/>
          <p:cNvSpPr>
            <a:spLocks noChangeShapeType="1"/>
          </p:cNvSpPr>
          <p:nvPr/>
        </p:nvSpPr>
        <p:spPr bwMode="auto">
          <a:xfrm flipH="1" flipV="1">
            <a:off x="7810500" y="571500"/>
            <a:ext cx="1714500" cy="114300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3553" name="Picture 17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67701" y="1600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3554" name="Picture 18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067801" y="1600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55" name="Line 19"/>
          <p:cNvSpPr>
            <a:spLocks noChangeShapeType="1"/>
          </p:cNvSpPr>
          <p:nvPr/>
        </p:nvSpPr>
        <p:spPr bwMode="auto">
          <a:xfrm flipH="1" flipV="1">
            <a:off x="8162926" y="571500"/>
            <a:ext cx="2162175" cy="1143000"/>
          </a:xfrm>
          <a:prstGeom prst="line">
            <a:avLst/>
          </a:prstGeom>
          <a:noFill/>
          <a:ln w="57150">
            <a:solidFill>
              <a:srgbClr val="99CCFF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93556" name="Picture 20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67901" y="1600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57" name="Text Box 21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193558" name="Text Box 22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193559" name="Text Box 23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  <p:sp>
        <p:nvSpPr>
          <p:cNvPr id="139288" name="Line 24"/>
          <p:cNvSpPr>
            <a:spLocks noChangeShapeType="1"/>
          </p:cNvSpPr>
          <p:nvPr/>
        </p:nvSpPr>
        <p:spPr bwMode="auto">
          <a:xfrm flipH="1" flipV="1">
            <a:off x="7229475" y="114300"/>
            <a:ext cx="0" cy="6629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561" name="AutoShape 25"/>
          <p:cNvSpPr>
            <a:spLocks noChangeArrowheads="1"/>
          </p:cNvSpPr>
          <p:nvPr/>
        </p:nvSpPr>
        <p:spPr bwMode="auto">
          <a:xfrm rot="-5400000">
            <a:off x="5562601" y="4953001"/>
            <a:ext cx="3267075" cy="257175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3562" name="AutoShape 26"/>
          <p:cNvSpPr>
            <a:spLocks noChangeArrowheads="1"/>
          </p:cNvSpPr>
          <p:nvPr/>
        </p:nvSpPr>
        <p:spPr bwMode="auto">
          <a:xfrm>
            <a:off x="7096125" y="3429001"/>
            <a:ext cx="228600" cy="3324225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39291" name="Picture 2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342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9292" name="Picture 2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28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3565" name="Line 29"/>
          <p:cNvSpPr>
            <a:spLocks noChangeShapeType="1"/>
          </p:cNvSpPr>
          <p:nvPr/>
        </p:nvSpPr>
        <p:spPr bwMode="auto">
          <a:xfrm>
            <a:off x="6172200" y="3429000"/>
            <a:ext cx="20574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93566" name="Line 30"/>
          <p:cNvSpPr>
            <a:spLocks noChangeShapeType="1"/>
          </p:cNvSpPr>
          <p:nvPr/>
        </p:nvSpPr>
        <p:spPr bwMode="auto">
          <a:xfrm>
            <a:off x="6096000" y="533400"/>
            <a:ext cx="2514600" cy="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46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9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9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3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3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93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193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93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93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19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9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193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93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19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193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193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 fill="hold"/>
                                        <p:tgtEl>
                                          <p:spTgt spid="193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19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193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19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193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9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193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3545" grpId="0" animBg="1"/>
      <p:bldP spid="193546" grpId="0" animBg="1"/>
      <p:bldP spid="193547" grpId="0" animBg="1"/>
      <p:bldP spid="193551" grpId="0" animBg="1"/>
      <p:bldP spid="193552" grpId="0" animBg="1"/>
      <p:bldP spid="193555" grpId="0" animBg="1"/>
      <p:bldP spid="193557" grpId="0" animBg="1"/>
      <p:bldP spid="193558" grpId="0" animBg="1"/>
      <p:bldP spid="193559" grpId="0" animBg="1"/>
      <p:bldP spid="193561" grpId="0" animBg="1"/>
      <p:bldP spid="193562" grpId="0" animBg="1"/>
      <p:bldP spid="193565" grpId="0" animBg="1"/>
      <p:bldP spid="193566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0291" name="Rectangle 3"/>
          <p:cNvSpPr>
            <a:spLocks noGrp="1" noChangeArrowheads="1"/>
          </p:cNvSpPr>
          <p:nvPr>
            <p:ph type="title"/>
          </p:nvPr>
        </p:nvSpPr>
        <p:spPr>
          <a:xfrm>
            <a:off x="2162175" y="14287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Coupled Line Source – 3</a:t>
            </a:r>
            <a:r>
              <a:rPr lang="en-US" sz="4000" baseline="30000">
                <a:solidFill>
                  <a:schemeClr val="bg1"/>
                </a:solidFill>
              </a:rPr>
              <a:t>rd</a:t>
            </a:r>
            <a:r>
              <a:rPr lang="en-US" sz="4000">
                <a:solidFill>
                  <a:schemeClr val="bg1"/>
                </a:solidFill>
              </a:rPr>
              <a:t> Order X 3</a:t>
            </a:r>
          </a:p>
        </p:txBody>
      </p:sp>
      <p:pic>
        <p:nvPicPr>
          <p:cNvPr id="14029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342" y="519954"/>
            <a:ext cx="11361958" cy="553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79620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title"/>
          </p:nvPr>
        </p:nvSpPr>
        <p:spPr>
          <a:xfrm>
            <a:off x="2190750" y="276225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Parallel Pyramid for 3 Elements</a:t>
            </a:r>
          </a:p>
        </p:txBody>
      </p:sp>
      <p:pic>
        <p:nvPicPr>
          <p:cNvPr id="14131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51" y="558385"/>
            <a:ext cx="11549708" cy="562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41078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2339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3619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Parallel Pyramid for 8 Elements</a:t>
            </a:r>
          </a:p>
        </p:txBody>
      </p:sp>
      <p:pic>
        <p:nvPicPr>
          <p:cNvPr id="14234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694" y="577103"/>
            <a:ext cx="11318548" cy="5509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7368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title"/>
          </p:nvPr>
        </p:nvSpPr>
        <p:spPr>
          <a:xfrm>
            <a:off x="2152650" y="28575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Parallel Pyramid Overlap Effects</a:t>
            </a:r>
          </a:p>
        </p:txBody>
      </p:sp>
      <p:pic>
        <p:nvPicPr>
          <p:cNvPr id="14336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1231" y="627529"/>
            <a:ext cx="11382880" cy="5549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5570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title"/>
          </p:nvPr>
        </p:nvSpPr>
        <p:spPr>
          <a:xfrm>
            <a:off x="22098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Coupled Point Source Array</a:t>
            </a:r>
          </a:p>
        </p:txBody>
      </p:sp>
      <p:pic>
        <p:nvPicPr>
          <p:cNvPr id="144388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498" y="618565"/>
            <a:ext cx="11401266" cy="5558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0344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Text Box 3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5411" name="Rectangle 5"/>
          <p:cNvSpPr>
            <a:spLocks noChangeArrowheads="1"/>
          </p:cNvSpPr>
          <p:nvPr/>
        </p:nvSpPr>
        <p:spPr bwMode="auto">
          <a:xfrm>
            <a:off x="381000" y="371477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3600" dirty="0">
                <a:solidFill>
                  <a:schemeClr val="hlink"/>
                </a:solidFill>
                <a:latin typeface="Verdana" pitchFamily="34" charset="0"/>
              </a:rPr>
              <a:t>Coupled Point Source Array</a:t>
            </a:r>
          </a:p>
        </p:txBody>
      </p:sp>
      <p:sp>
        <p:nvSpPr>
          <p:cNvPr id="145412" name="Text Box 6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45413" name="Text Box 7"/>
          <p:cNvSpPr txBox="1">
            <a:spLocks noChangeArrowheads="1"/>
          </p:cNvSpPr>
          <p:nvPr/>
        </p:nvSpPr>
        <p:spPr bwMode="auto">
          <a:xfrm>
            <a:off x="1136836" y="1514477"/>
            <a:ext cx="10185587" cy="4955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06400" indent="-406400">
              <a:spcBef>
                <a:spcPct val="50000"/>
              </a:spcBef>
              <a:buFont typeface="Arial" charset="0"/>
              <a:buChar char="•"/>
            </a:pPr>
            <a:r>
              <a:rPr lang="en-US" sz="2800" dirty="0">
                <a:latin typeface="Verdana" pitchFamily="34" charset="0"/>
              </a:rPr>
              <a:t>Unique feature: it can maintain a unity class crossover over distance</a:t>
            </a:r>
          </a:p>
          <a:p>
            <a:pPr marL="863600" lvl="1" indent="-406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Verdana" pitchFamily="34" charset="0"/>
              </a:rPr>
              <a:t>not “automatic”</a:t>
            </a:r>
          </a:p>
          <a:p>
            <a:pPr marL="863600" lvl="1" indent="-406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Verdana" pitchFamily="34" charset="0"/>
              </a:rPr>
              <a:t>variable over frequency</a:t>
            </a:r>
          </a:p>
          <a:p>
            <a:pPr marL="863600" lvl="1" indent="-406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Verdana" pitchFamily="34" charset="0"/>
              </a:rPr>
              <a:t>done by creating a splay angle that is equal to the element coverage angle (the “unity splay angle”)</a:t>
            </a:r>
          </a:p>
          <a:p>
            <a:pPr marL="863600" lvl="1" indent="-406400">
              <a:spcBef>
                <a:spcPct val="50000"/>
              </a:spcBef>
              <a:buFont typeface="Wingdings" pitchFamily="2" charset="2"/>
              <a:buChar char="Ø"/>
            </a:pPr>
            <a:r>
              <a:rPr lang="en-US" sz="2800" dirty="0">
                <a:latin typeface="Verdana" pitchFamily="34" charset="0"/>
              </a:rPr>
              <a:t>if coverage angle remains constant over frequency, so will the unity class crossover</a:t>
            </a:r>
          </a:p>
          <a:p>
            <a:pPr marL="406400" indent="-406400">
              <a:spcBef>
                <a:spcPct val="50000"/>
              </a:spcBef>
            </a:pPr>
            <a:endParaRPr lang="en-US" sz="2400" dirty="0">
              <a:solidFill>
                <a:schemeClr val="accent1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14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6435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46436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1st order (90) </a:t>
            </a:r>
          </a:p>
          <a:p>
            <a:pPr algn="ctr"/>
            <a:r>
              <a:rPr lang="en-US" sz="2000"/>
              <a:t>@ 90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46437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1st order spkrs @ 90 deg </a:t>
            </a:r>
          </a:p>
        </p:txBody>
      </p:sp>
      <p:pic>
        <p:nvPicPr>
          <p:cNvPr id="205830" name="Picture 6" descr="CP PS 90DEG 10KHZ 1ST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831" name="Picture 7" descr="CP PS 90DEG 1KHZ 1ST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5832" name="Picture 8" descr="CP PS 90DEG 100HZ 1ST 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5833" name="Line 9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4" name="Line 10"/>
          <p:cNvSpPr>
            <a:spLocks noChangeShapeType="1"/>
          </p:cNvSpPr>
          <p:nvPr/>
        </p:nvSpPr>
        <p:spPr bwMode="auto">
          <a:xfrm>
            <a:off x="7372350" y="33718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5" name="Line 11"/>
          <p:cNvSpPr>
            <a:spLocks noChangeShapeType="1"/>
          </p:cNvSpPr>
          <p:nvPr/>
        </p:nvSpPr>
        <p:spPr bwMode="auto">
          <a:xfrm flipH="1">
            <a:off x="4171950" y="33718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6" name="Line 12"/>
          <p:cNvSpPr>
            <a:spLocks noChangeShapeType="1"/>
          </p:cNvSpPr>
          <p:nvPr/>
        </p:nvSpPr>
        <p:spPr bwMode="auto">
          <a:xfrm>
            <a:off x="7372350" y="171450"/>
            <a:ext cx="3200400" cy="17145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7" name="Line 13"/>
          <p:cNvSpPr>
            <a:spLocks noChangeShapeType="1"/>
          </p:cNvSpPr>
          <p:nvPr/>
        </p:nvSpPr>
        <p:spPr bwMode="auto">
          <a:xfrm flipH="1">
            <a:off x="4171950" y="1714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5838" name="AutoShape 14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39" name="AutoShape 15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6448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700000">
            <a:off x="7558088" y="5881688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1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8900000" flipH="1">
            <a:off x="6719888" y="5881688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2" name="Picture 18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8476" y="3019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3" name="Picture 19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515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4" name="Picture 20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53426" y="5143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5" name="Picture 21" descr="ICON 4 copy"/>
          <p:cNvPicPr>
            <a:picLocks noChangeAspect="1" noChangeArrowheads="1"/>
          </p:cNvPicPr>
          <p:nvPr/>
        </p:nvPicPr>
        <p:blipFill>
          <a:blip r:embed="rId9" cstate="print"/>
          <a:srcRect r="31325"/>
          <a:stretch>
            <a:fillRect/>
          </a:stretch>
        </p:blipFill>
        <p:spPr bwMode="auto">
          <a:xfrm>
            <a:off x="10125076" y="1295401"/>
            <a:ext cx="542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6" name="Picture 22" descr="ICON 5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62851" y="228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7" name="Picture 23" descr="ICON 5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439026" y="33718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8" name="Picture 24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24826" y="37147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49" name="Picture 25" descr="ICON 4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10626" y="40100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850" name="Text Box 26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205851" name="Text Box 27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205852" name="Text Box 28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</p:spTree>
    <p:extLst>
      <p:ext uri="{BB962C8B-B14F-4D97-AF65-F5344CB8AC3E}">
        <p14:creationId xmlns:p14="http://schemas.microsoft.com/office/powerpoint/2010/main" val="251751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5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5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05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5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5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0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0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0"/>
                                        <p:tgtEl>
                                          <p:spTgt spid="205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5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05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0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205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33" grpId="0" animBg="1"/>
      <p:bldP spid="205834" grpId="0" animBg="1"/>
      <p:bldP spid="205835" grpId="0" animBg="1"/>
      <p:bldP spid="205836" grpId="0" animBg="1"/>
      <p:bldP spid="205837" grpId="0" animBg="1"/>
      <p:bldP spid="205838" grpId="0" animBg="1"/>
      <p:bldP spid="205839" grpId="0" animBg="1"/>
      <p:bldP spid="205850" grpId="0" animBg="1"/>
      <p:bldP spid="205851" grpId="0" animBg="1"/>
      <p:bldP spid="205852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47460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2nd order (40) </a:t>
            </a:r>
          </a:p>
          <a:p>
            <a:pPr algn="ctr"/>
            <a:r>
              <a:rPr lang="en-US" sz="2000"/>
              <a:t>@ 40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47461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2nd order spkrs @ 40 deg </a:t>
            </a:r>
          </a:p>
        </p:txBody>
      </p:sp>
      <p:pic>
        <p:nvPicPr>
          <p:cNvPr id="207878" name="Picture 6" descr="CP PS 40DEG 10KHZ 2ND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7879" name="Picture 7" descr="CP PS 40DEG 1KHZ 2ND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7880" name="Picture 8" descr="CP PS 40DEG 100HZ 2ND 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7881" name="Text Box 9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207882" name="Text Box 10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  <p:sp>
        <p:nvSpPr>
          <p:cNvPr id="207884" name="Line 12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85" name="Line 13"/>
          <p:cNvSpPr>
            <a:spLocks noChangeShapeType="1"/>
          </p:cNvSpPr>
          <p:nvPr/>
        </p:nvSpPr>
        <p:spPr bwMode="auto">
          <a:xfrm>
            <a:off x="7372350" y="3371850"/>
            <a:ext cx="2152650" cy="135255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86" name="Line 14"/>
          <p:cNvSpPr>
            <a:spLocks noChangeShapeType="1"/>
          </p:cNvSpPr>
          <p:nvPr/>
        </p:nvSpPr>
        <p:spPr bwMode="auto">
          <a:xfrm flipH="1">
            <a:off x="4800600" y="3371850"/>
            <a:ext cx="2343150" cy="142875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87" name="Line 15"/>
          <p:cNvSpPr>
            <a:spLocks noChangeShapeType="1"/>
          </p:cNvSpPr>
          <p:nvPr/>
        </p:nvSpPr>
        <p:spPr bwMode="auto">
          <a:xfrm>
            <a:off x="7162800" y="228600"/>
            <a:ext cx="30480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88" name="Line 16"/>
          <p:cNvSpPr>
            <a:spLocks noChangeShapeType="1"/>
          </p:cNvSpPr>
          <p:nvPr/>
        </p:nvSpPr>
        <p:spPr bwMode="auto">
          <a:xfrm flipH="1">
            <a:off x="4191000" y="171450"/>
            <a:ext cx="2952750" cy="165735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7889" name="AutoShape 17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7890" name="AutoShape 18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7891" name="Picture 19" descr="ICON 6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5334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7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200000">
            <a:off x="7372350" y="5695951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7477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0400000" flipH="1">
            <a:off x="68580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4" name="Picture 22" descr="ICON 5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1" y="228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5" name="Picture 23" descr="ICON 8B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1601" y="4419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6" name="Picture 24" descr="ICON 6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1" y="3657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7" name="Picture 25" descr="ICON 4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34401" y="41148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8" name="Picture 26" descr="ICON 5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9026" y="33718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99" name="Picture 27" descr="ICON 8B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48476" y="3019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00" name="Picture 28" descr="ICON 8B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1515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6596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7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7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7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7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7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7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0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078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07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07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07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207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2078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881" grpId="0" animBg="1"/>
      <p:bldP spid="207882" grpId="0" animBg="1"/>
      <p:bldP spid="207883" grpId="0" animBg="1"/>
      <p:bldP spid="207884" grpId="0" animBg="1"/>
      <p:bldP spid="207885" grpId="0" animBg="1"/>
      <p:bldP spid="207886" grpId="0" animBg="1"/>
      <p:bldP spid="207887" grpId="0" animBg="1"/>
      <p:bldP spid="207888" grpId="0" animBg="1"/>
      <p:bldP spid="207889" grpId="0" animBg="1"/>
      <p:bldP spid="207890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8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0" y="119064"/>
            <a:ext cx="2751138" cy="673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8484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48485" name="Text Box 5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3rd order (08) </a:t>
            </a:r>
          </a:p>
          <a:p>
            <a:pPr algn="ctr"/>
            <a:r>
              <a:rPr lang="en-US" sz="2000"/>
              <a:t>@ 08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Speaker order effect</a:t>
            </a:r>
          </a:p>
          <a:p>
            <a:pPr algn="ctr"/>
            <a:r>
              <a:rPr lang="en-US" sz="2000"/>
              <a:t> </a:t>
            </a:r>
          </a:p>
          <a:p>
            <a:pPr algn="ctr"/>
            <a:r>
              <a:rPr lang="en-US" sz="2000"/>
              <a:t>3rd order spkrs @ 8 deg </a:t>
            </a:r>
          </a:p>
        </p:txBody>
      </p:sp>
      <p:pic>
        <p:nvPicPr>
          <p:cNvPr id="209927" name="Picture 7" descr="CP PS 08DEG 10KHZ 3RD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6200" y="76200"/>
            <a:ext cx="6781800" cy="678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9928" name="Picture 8" descr="CP PS 08DEG 1KHZ 3RD OR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76200"/>
            <a:ext cx="6781800" cy="678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9929" name="Picture 9" descr="CP PS 08DEG 100HZ 3RD OR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86200" y="55563"/>
            <a:ext cx="6781800" cy="6781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209931" name="Text Box 11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 kHz</a:t>
            </a:r>
          </a:p>
        </p:txBody>
      </p:sp>
      <p:sp>
        <p:nvSpPr>
          <p:cNvPr id="209932" name="Text Box 12"/>
          <p:cNvSpPr txBox="1">
            <a:spLocks noChangeArrowheads="1"/>
          </p:cNvSpPr>
          <p:nvPr/>
        </p:nvSpPr>
        <p:spPr bwMode="auto">
          <a:xfrm>
            <a:off x="3962400" y="1524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100 Hz</a:t>
            </a:r>
          </a:p>
        </p:txBody>
      </p:sp>
      <p:sp>
        <p:nvSpPr>
          <p:cNvPr id="209933" name="Line 13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934" name="Line 14"/>
          <p:cNvSpPr>
            <a:spLocks noChangeShapeType="1"/>
          </p:cNvSpPr>
          <p:nvPr/>
        </p:nvSpPr>
        <p:spPr bwMode="auto">
          <a:xfrm>
            <a:off x="7372350" y="3371850"/>
            <a:ext cx="1162050" cy="28575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9935" name="Line 15"/>
          <p:cNvSpPr>
            <a:spLocks noChangeShapeType="1"/>
          </p:cNvSpPr>
          <p:nvPr/>
        </p:nvSpPr>
        <p:spPr bwMode="auto">
          <a:xfrm flipH="1">
            <a:off x="6477000" y="3429000"/>
            <a:ext cx="762000" cy="2286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9936" name="Line 16"/>
          <p:cNvSpPr>
            <a:spLocks noChangeShapeType="1"/>
          </p:cNvSpPr>
          <p:nvPr/>
        </p:nvSpPr>
        <p:spPr bwMode="auto">
          <a:xfrm>
            <a:off x="7162800" y="228600"/>
            <a:ext cx="1524000" cy="6096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9937" name="Line 17"/>
          <p:cNvSpPr>
            <a:spLocks noChangeShapeType="1"/>
          </p:cNvSpPr>
          <p:nvPr/>
        </p:nvSpPr>
        <p:spPr bwMode="auto">
          <a:xfrm flipH="1">
            <a:off x="6019800" y="304800"/>
            <a:ext cx="1143000" cy="457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9938" name="AutoShape 18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9939" name="AutoShape 19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09940" name="Picture 20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1" y="35814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41" name="Picture 21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239001" y="33528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42" name="Picture 22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8476" y="3019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03" name="Picture 2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20000">
            <a:off x="699135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8504" name="Picture 2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20000">
            <a:off x="72390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45" name="Picture 25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96201" y="609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46" name="Picture 26" descr="ICON 6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15201" y="381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47" name="Picture 27" descr="ICON 8B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043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9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9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9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9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9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09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9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9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9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0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09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0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09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9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09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09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09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209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9930" grpId="0" animBg="1"/>
      <p:bldP spid="209931" grpId="0" animBg="1"/>
      <p:bldP spid="209932" grpId="0" animBg="1"/>
      <p:bldP spid="209933" grpId="0" animBg="1"/>
      <p:bldP spid="209934" grpId="0" animBg="1"/>
      <p:bldP spid="209935" grpId="0" animBg="1"/>
      <p:bldP spid="209936" grpId="0" animBg="1"/>
      <p:bldP spid="209937" grpId="0" animBg="1"/>
      <p:bldP spid="209938" grpId="0" animBg="1"/>
      <p:bldP spid="2099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1524000" y="219075"/>
            <a:ext cx="91440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Adding dB-SPL – “Simplifications”</a:t>
            </a:r>
          </a:p>
        </p:txBody>
      </p:sp>
      <p:sp>
        <p:nvSpPr>
          <p:cNvPr id="59395" name="TextBox 4"/>
          <p:cNvSpPr txBox="1">
            <a:spLocks noChangeArrowheads="1"/>
          </p:cNvSpPr>
          <p:nvPr/>
        </p:nvSpPr>
        <p:spPr bwMode="auto">
          <a:xfrm>
            <a:off x="1461247" y="3959536"/>
            <a:ext cx="914400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If both sources are at 0 dB and phase angle 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</a:t>
            </a:r>
            <a:r>
              <a:rPr lang="en-US" sz="2800" baseline="-25000" dirty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 = 0 </a:t>
            </a:r>
            <a:r>
              <a:rPr lang="en-US" sz="2800" dirty="0">
                <a:sym typeface="Symbol" pitchFamily="18" charset="2"/>
              </a:rPr>
              <a:t>(i.e., same level, only relative phase angle varies),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800" dirty="0">
                <a:sym typeface="Symbol" pitchFamily="18" charset="2"/>
              </a:rPr>
              <a:t>simplifies </a:t>
            </a:r>
            <a:r>
              <a:rPr lang="en-US" sz="2800" dirty="0" smtClean="0">
                <a:sym typeface="Symbol" pitchFamily="18" charset="2"/>
              </a:rPr>
              <a:t>to:</a:t>
            </a:r>
            <a:endParaRPr lang="en-US" sz="2800" dirty="0"/>
          </a:p>
        </p:txBody>
      </p:sp>
      <p:sp>
        <p:nvSpPr>
          <p:cNvPr id="59396" name="TextBox 5"/>
          <p:cNvSpPr txBox="1">
            <a:spLocks noChangeArrowheads="1"/>
          </p:cNvSpPr>
          <p:nvPr/>
        </p:nvSpPr>
        <p:spPr bwMode="auto">
          <a:xfrm>
            <a:off x="1524000" y="5048251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 dirty="0">
                <a:sym typeface="Symbol" pitchFamily="18" charset="2"/>
              </a:rPr>
              <a:t></a:t>
            </a:r>
            <a:r>
              <a:rPr lang="en-US" sz="3600" baseline="-25000" dirty="0" err="1">
                <a:sym typeface="Symbol" pitchFamily="18" charset="2"/>
              </a:rPr>
              <a:t>dB-SPL</a:t>
            </a:r>
            <a:r>
              <a:rPr lang="en-US" sz="3600" baseline="-25000" dirty="0" err="1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3600" baseline="-25000" dirty="0" err="1">
                <a:sym typeface="Symbol" pitchFamily="18" charset="2"/>
              </a:rPr>
              <a:t>+</a:t>
            </a:r>
            <a:r>
              <a:rPr lang="en-US" sz="3600" baseline="-25000" dirty="0" err="1">
                <a:solidFill>
                  <a:srgbClr val="00B050"/>
                </a:solidFill>
                <a:sym typeface="Symbol" pitchFamily="18" charset="2"/>
              </a:rPr>
              <a:t>b</a:t>
            </a:r>
            <a:r>
              <a:rPr lang="en-US" sz="3600" dirty="0">
                <a:sym typeface="Symbol" pitchFamily="18" charset="2"/>
              </a:rPr>
              <a:t> = 20 log</a:t>
            </a:r>
            <a:r>
              <a:rPr lang="en-US" sz="3600" baseline="-25000" dirty="0">
                <a:sym typeface="Symbol" pitchFamily="18" charset="2"/>
              </a:rPr>
              <a:t>10</a:t>
            </a:r>
            <a:r>
              <a:rPr lang="en-US" sz="3600" dirty="0">
                <a:sym typeface="Symbol" pitchFamily="18" charset="2"/>
              </a:rPr>
              <a:t> </a:t>
            </a:r>
            <a:r>
              <a:rPr lang="en-US" sz="4400" dirty="0">
                <a:sym typeface="Symbol" pitchFamily="18" charset="2"/>
              </a:rPr>
              <a:t>[ </a:t>
            </a:r>
            <a:r>
              <a:rPr lang="en-US" sz="3600" dirty="0" err="1">
                <a:sym typeface="Symbol" pitchFamily="18" charset="2"/>
              </a:rPr>
              <a:t>sqrt</a:t>
            </a:r>
            <a:r>
              <a:rPr lang="en-US" sz="3600" dirty="0">
                <a:sym typeface="Symbol" pitchFamily="18" charset="2"/>
              </a:rPr>
              <a:t> { 2 + 2cos(-</a:t>
            </a:r>
            <a:r>
              <a:rPr lang="en-US" sz="3600" dirty="0">
                <a:solidFill>
                  <a:srgbClr val="00B050"/>
                </a:solidFill>
                <a:sym typeface="Symbol" pitchFamily="18" charset="2"/>
              </a:rPr>
              <a:t></a:t>
            </a:r>
            <a:r>
              <a:rPr lang="en-US" sz="3600" baseline="-25000" dirty="0">
                <a:solidFill>
                  <a:srgbClr val="00B050"/>
                </a:solidFill>
                <a:sym typeface="Symbol" pitchFamily="18" charset="2"/>
              </a:rPr>
              <a:t>b</a:t>
            </a:r>
            <a:r>
              <a:rPr lang="en-US" sz="3600" dirty="0">
                <a:sym typeface="Symbol" pitchFamily="18" charset="2"/>
              </a:rPr>
              <a:t>) } </a:t>
            </a:r>
            <a:r>
              <a:rPr lang="en-US" sz="4400" dirty="0">
                <a:sym typeface="Symbol" pitchFamily="18" charset="2"/>
              </a:rPr>
              <a:t>]</a:t>
            </a:r>
            <a:endParaRPr lang="en-US" sz="4400" dirty="0"/>
          </a:p>
        </p:txBody>
      </p:sp>
      <p:sp>
        <p:nvSpPr>
          <p:cNvPr id="59397" name="TextBox 6"/>
          <p:cNvSpPr txBox="1">
            <a:spLocks noChangeArrowheads="1"/>
          </p:cNvSpPr>
          <p:nvPr/>
        </p:nvSpPr>
        <p:spPr bwMode="auto">
          <a:xfrm>
            <a:off x="1461247" y="1464371"/>
            <a:ext cx="9144000" cy="95410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800" dirty="0"/>
              <a:t>If both sources are </a:t>
            </a:r>
            <a:r>
              <a:rPr lang="en-US" sz="2800" dirty="0">
                <a:solidFill>
                  <a:srgbClr val="FF0000"/>
                </a:solidFill>
              </a:rPr>
              <a:t>in phase </a:t>
            </a:r>
            <a:r>
              <a:rPr lang="en-US" sz="2800" dirty="0"/>
              <a:t>and only the relative level</a:t>
            </a:r>
            <a:r>
              <a:rPr lang="en-US" sz="2800" dirty="0">
                <a:sym typeface="Symbol" pitchFamily="18" charset="2"/>
              </a:rPr>
              <a:t> varies (where source “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2800" dirty="0">
                <a:sym typeface="Symbol" pitchFamily="18" charset="2"/>
              </a:rPr>
              <a:t>” is </a:t>
            </a:r>
            <a:r>
              <a:rPr lang="en-US" sz="2800" dirty="0">
                <a:solidFill>
                  <a:srgbClr val="FF0000"/>
                </a:solidFill>
                <a:sym typeface="Symbol" pitchFamily="18" charset="2"/>
              </a:rPr>
              <a:t>0 dB</a:t>
            </a:r>
            <a:r>
              <a:rPr lang="en-US" sz="2800" dirty="0">
                <a:sym typeface="Symbol" pitchFamily="18" charset="2"/>
              </a:rPr>
              <a:t>, simplifies to:</a:t>
            </a:r>
            <a:endParaRPr lang="en-US" sz="2800" dirty="0"/>
          </a:p>
        </p:txBody>
      </p:sp>
      <p:sp>
        <p:nvSpPr>
          <p:cNvPr id="59398" name="TextBox 7"/>
          <p:cNvSpPr txBox="1">
            <a:spLocks noChangeArrowheads="1"/>
          </p:cNvSpPr>
          <p:nvPr/>
        </p:nvSpPr>
        <p:spPr bwMode="auto">
          <a:xfrm>
            <a:off x="1524000" y="2541589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5400">
                <a:sym typeface="Symbol" pitchFamily="18" charset="2"/>
              </a:rPr>
              <a:t></a:t>
            </a:r>
            <a:r>
              <a:rPr lang="en-US" sz="3600" baseline="-25000">
                <a:sym typeface="Symbol" pitchFamily="18" charset="2"/>
              </a:rPr>
              <a:t>dB-SPL</a:t>
            </a:r>
            <a:r>
              <a:rPr lang="en-US" sz="3600" baseline="-25000">
                <a:solidFill>
                  <a:srgbClr val="FF0000"/>
                </a:solidFill>
                <a:sym typeface="Symbol" pitchFamily="18" charset="2"/>
              </a:rPr>
              <a:t>a</a:t>
            </a:r>
            <a:r>
              <a:rPr lang="en-US" sz="3600" baseline="-25000">
                <a:sym typeface="Symbol" pitchFamily="18" charset="2"/>
              </a:rPr>
              <a:t>+</a:t>
            </a:r>
            <a:r>
              <a:rPr lang="en-US" sz="3600" baseline="-25000">
                <a:solidFill>
                  <a:srgbClr val="00B050"/>
                </a:solidFill>
                <a:sym typeface="Symbol" pitchFamily="18" charset="2"/>
              </a:rPr>
              <a:t>b</a:t>
            </a:r>
            <a:r>
              <a:rPr lang="en-US" sz="3600">
                <a:sym typeface="Symbol" pitchFamily="18" charset="2"/>
              </a:rPr>
              <a:t> = 20 log</a:t>
            </a:r>
            <a:r>
              <a:rPr lang="en-US" sz="3600" baseline="-25000">
                <a:sym typeface="Symbol" pitchFamily="18" charset="2"/>
              </a:rPr>
              <a:t>10</a:t>
            </a:r>
            <a:r>
              <a:rPr lang="en-US" sz="3600">
                <a:sym typeface="Symbol" pitchFamily="18" charset="2"/>
              </a:rPr>
              <a:t> </a:t>
            </a:r>
            <a:r>
              <a:rPr lang="en-US" sz="4400">
                <a:sym typeface="Symbol" pitchFamily="18" charset="2"/>
              </a:rPr>
              <a:t>[</a:t>
            </a:r>
            <a:r>
              <a:rPr lang="en-US" sz="3600">
                <a:sym typeface="Symbol" pitchFamily="18" charset="2"/>
              </a:rPr>
              <a:t>1 + 10</a:t>
            </a:r>
            <a:r>
              <a:rPr lang="en-US" sz="3600" baseline="30000">
                <a:solidFill>
                  <a:srgbClr val="00B050"/>
                </a:solidFill>
                <a:sym typeface="Symbol" pitchFamily="18" charset="2"/>
              </a:rPr>
              <a:t>dB-SPLb</a:t>
            </a:r>
            <a:r>
              <a:rPr lang="en-US" sz="3600" baseline="30000">
                <a:sym typeface="Symbol" pitchFamily="18" charset="2"/>
              </a:rPr>
              <a:t>/20 </a:t>
            </a:r>
            <a:r>
              <a:rPr lang="en-US" sz="4400">
                <a:sym typeface="Symbol" pitchFamily="18" charset="2"/>
              </a:rPr>
              <a:t>]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68679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49508" name="Text Box 4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1st order (90) </a:t>
            </a:r>
          </a:p>
          <a:p>
            <a:pPr algn="ctr"/>
            <a:r>
              <a:rPr lang="en-US" sz="2000"/>
              <a:t>@ 90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Overlap effects</a:t>
            </a:r>
          </a:p>
          <a:p>
            <a:pPr algn="ctr"/>
            <a:r>
              <a:rPr lang="en-US" sz="2000"/>
              <a:t>0 % </a:t>
            </a:r>
          </a:p>
          <a:p>
            <a:pPr algn="ctr"/>
            <a:r>
              <a:rPr lang="en-US" sz="2000"/>
              <a:t>1st order spkrs @ 90 deg </a:t>
            </a:r>
          </a:p>
        </p:txBody>
      </p:sp>
      <p:pic>
        <p:nvPicPr>
          <p:cNvPr id="211974" name="Picture 6" descr="CP PS 90DEG 10KHZ 1ST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1975" name="Line 7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76" name="Line 8"/>
          <p:cNvSpPr>
            <a:spLocks noChangeShapeType="1"/>
          </p:cNvSpPr>
          <p:nvPr/>
        </p:nvSpPr>
        <p:spPr bwMode="auto">
          <a:xfrm>
            <a:off x="7372350" y="33718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1977" name="Line 9"/>
          <p:cNvSpPr>
            <a:spLocks noChangeShapeType="1"/>
          </p:cNvSpPr>
          <p:nvPr/>
        </p:nvSpPr>
        <p:spPr bwMode="auto">
          <a:xfrm flipH="1">
            <a:off x="4171950" y="33718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1978" name="Line 10"/>
          <p:cNvSpPr>
            <a:spLocks noChangeShapeType="1"/>
          </p:cNvSpPr>
          <p:nvPr/>
        </p:nvSpPr>
        <p:spPr bwMode="auto">
          <a:xfrm>
            <a:off x="7372350" y="171450"/>
            <a:ext cx="3200400" cy="17145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1979" name="Line 11"/>
          <p:cNvSpPr>
            <a:spLocks noChangeShapeType="1"/>
          </p:cNvSpPr>
          <p:nvPr/>
        </p:nvSpPr>
        <p:spPr bwMode="auto">
          <a:xfrm flipH="1">
            <a:off x="4171950" y="171450"/>
            <a:ext cx="2971800" cy="1600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1980" name="AutoShape 12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1981" name="AutoShape 13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49518" name="Picture 1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700000">
            <a:off x="7558088" y="5881688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9519" name="Picture 1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8900000" flipH="1">
            <a:off x="6719888" y="5881688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4" name="Picture 16" descr="ICON 8B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48476" y="3019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5" name="Picture 17" descr="ICON 8B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15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6" name="Picture 18" descr="ICON 6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53426" y="5143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7" name="Picture 19" descr="ICON 4 copy"/>
          <p:cNvPicPr>
            <a:picLocks noChangeAspect="1" noChangeArrowheads="1"/>
          </p:cNvPicPr>
          <p:nvPr/>
        </p:nvPicPr>
        <p:blipFill>
          <a:blip r:embed="rId7" cstate="print"/>
          <a:srcRect r="31325"/>
          <a:stretch>
            <a:fillRect/>
          </a:stretch>
        </p:blipFill>
        <p:spPr bwMode="auto">
          <a:xfrm>
            <a:off x="10125076" y="1295401"/>
            <a:ext cx="5429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8" name="Picture 20" descr="ICON 5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562851" y="228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89" name="Picture 21" descr="ICON 5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39026" y="33718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90" name="Picture 22" descr="ICON 6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24826" y="37147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991" name="Picture 23" descr="ICON 4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10626" y="40100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28" name="Text Box 24"/>
          <p:cNvSpPr txBox="1">
            <a:spLocks noChangeArrowheads="1"/>
          </p:cNvSpPr>
          <p:nvPr/>
        </p:nvSpPr>
        <p:spPr bwMode="auto">
          <a:xfrm>
            <a:off x="96393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sp>
        <p:nvSpPr>
          <p:cNvPr id="211993" name="Text Box 25"/>
          <p:cNvSpPr txBox="1">
            <a:spLocks noChangeArrowheads="1"/>
          </p:cNvSpPr>
          <p:nvPr/>
        </p:nvSpPr>
        <p:spPr bwMode="auto">
          <a:xfrm>
            <a:off x="40386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90 Deg</a:t>
            </a:r>
          </a:p>
        </p:txBody>
      </p:sp>
      <p:sp>
        <p:nvSpPr>
          <p:cNvPr id="211994" name="Text Box 26"/>
          <p:cNvSpPr txBox="1">
            <a:spLocks noChangeArrowheads="1"/>
          </p:cNvSpPr>
          <p:nvPr/>
        </p:nvSpPr>
        <p:spPr bwMode="auto">
          <a:xfrm>
            <a:off x="4038600" y="6858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0%</a:t>
            </a:r>
          </a:p>
        </p:txBody>
      </p:sp>
    </p:spTree>
    <p:extLst>
      <p:ext uri="{BB962C8B-B14F-4D97-AF65-F5344CB8AC3E}">
        <p14:creationId xmlns:p14="http://schemas.microsoft.com/office/powerpoint/2010/main" val="306372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11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11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1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11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11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1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1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21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1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5" grpId="0" animBg="1"/>
      <p:bldP spid="211976" grpId="0" animBg="1"/>
      <p:bldP spid="211977" grpId="0" animBg="1"/>
      <p:bldP spid="211978" grpId="0" animBg="1"/>
      <p:bldP spid="211979" grpId="0" animBg="1"/>
      <p:bldP spid="211980" grpId="0" animBg="1"/>
      <p:bldP spid="211981" grpId="0" animBg="1"/>
      <p:bldP spid="211993" grpId="0" animBg="1"/>
      <p:bldP spid="211994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14019" name="Picture 3" descr="CP PD 45DEG 10KHZ 1ST OR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94138" y="84138"/>
            <a:ext cx="6773862" cy="677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3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1" y="8001000"/>
            <a:ext cx="6767513" cy="701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Rectangle 5"/>
          <p:cNvSpPr>
            <a:spLocks noGrp="1" noChangeArrowheads="1"/>
          </p:cNvSpPr>
          <p:nvPr>
            <p:ph type="title"/>
          </p:nvPr>
        </p:nvSpPr>
        <p:spPr>
          <a:xfrm>
            <a:off x="2667000" y="8991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50534" name="Text Box 6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1st order (90) </a:t>
            </a:r>
          </a:p>
          <a:p>
            <a:pPr algn="ctr"/>
            <a:r>
              <a:rPr lang="en-US" sz="2000"/>
              <a:t>@ 45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50535" name="Text Box 7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Overlap effects</a:t>
            </a:r>
          </a:p>
          <a:p>
            <a:pPr algn="ctr"/>
            <a:r>
              <a:rPr lang="en-US" sz="2000"/>
              <a:t>50% </a:t>
            </a:r>
          </a:p>
          <a:p>
            <a:pPr algn="ctr"/>
            <a:r>
              <a:rPr lang="en-US" sz="2000"/>
              <a:t>1st order spkrs @ 45 deg </a:t>
            </a:r>
          </a:p>
        </p:txBody>
      </p:sp>
      <p:sp>
        <p:nvSpPr>
          <p:cNvPr id="214024" name="Line 8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025" name="Line 9"/>
          <p:cNvSpPr>
            <a:spLocks noChangeShapeType="1"/>
          </p:cNvSpPr>
          <p:nvPr/>
        </p:nvSpPr>
        <p:spPr bwMode="auto">
          <a:xfrm>
            <a:off x="7315200" y="2362200"/>
            <a:ext cx="2743200" cy="30480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4026" name="Line 10"/>
          <p:cNvSpPr>
            <a:spLocks noChangeShapeType="1"/>
          </p:cNvSpPr>
          <p:nvPr/>
        </p:nvSpPr>
        <p:spPr bwMode="auto">
          <a:xfrm flipH="1">
            <a:off x="4343400" y="2362200"/>
            <a:ext cx="2819400" cy="32766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4027" name="Line 11"/>
          <p:cNvSpPr>
            <a:spLocks noChangeShapeType="1"/>
          </p:cNvSpPr>
          <p:nvPr/>
        </p:nvSpPr>
        <p:spPr bwMode="auto">
          <a:xfrm>
            <a:off x="7391400" y="228600"/>
            <a:ext cx="2819400" cy="32766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4028" name="Line 12"/>
          <p:cNvSpPr>
            <a:spLocks noChangeShapeType="1"/>
          </p:cNvSpPr>
          <p:nvPr/>
        </p:nvSpPr>
        <p:spPr bwMode="auto">
          <a:xfrm flipH="1">
            <a:off x="4495800" y="457200"/>
            <a:ext cx="2667000" cy="3124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4029" name="AutoShape 13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4030" name="AutoShape 14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054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20000">
            <a:off x="7391400" y="5867401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44" name="Picture 1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80000" flipH="1">
            <a:off x="6858000" y="5867401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3" name="Picture 17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20574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4" name="Picture 18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1515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5" name="Picture 19" descr="ICON 6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220201" y="2667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6" name="Picture 20" descr="ICON 4 copy"/>
          <p:cNvPicPr>
            <a:picLocks noChangeAspect="1" noChangeArrowheads="1"/>
          </p:cNvPicPr>
          <p:nvPr/>
        </p:nvPicPr>
        <p:blipFill>
          <a:blip r:embed="rId8" cstate="print"/>
          <a:srcRect r="-6024" b="-5661"/>
          <a:stretch>
            <a:fillRect/>
          </a:stretch>
        </p:blipFill>
        <p:spPr bwMode="auto">
          <a:xfrm>
            <a:off x="9829800" y="3276600"/>
            <a:ext cx="838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7" name="Picture 21" descr="ICON 5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543801" y="609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8" name="Picture 22" descr="ICON 5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91401" y="25908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39" name="Picture 23" descr="ICON 6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58201" y="37338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4040" name="Picture 24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15401" y="4267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53" name="Text Box 25"/>
          <p:cNvSpPr txBox="1">
            <a:spLocks noChangeArrowheads="1"/>
          </p:cNvSpPr>
          <p:nvPr/>
        </p:nvSpPr>
        <p:spPr bwMode="auto">
          <a:xfrm>
            <a:off x="96393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pic>
        <p:nvPicPr>
          <p:cNvPr id="150554" name="Picture 26" descr="CP PS 22DEG 10KHZ 1ST OR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954375" y="109538"/>
            <a:ext cx="67722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55" name="Line 27"/>
          <p:cNvSpPr>
            <a:spLocks noChangeShapeType="1"/>
          </p:cNvSpPr>
          <p:nvPr/>
        </p:nvSpPr>
        <p:spPr bwMode="auto">
          <a:xfrm flipH="1" flipV="1">
            <a:off x="19850100" y="85725"/>
            <a:ext cx="0" cy="6629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0556" name="Text Box 28"/>
          <p:cNvSpPr txBox="1">
            <a:spLocks noChangeArrowheads="1"/>
          </p:cNvSpPr>
          <p:nvPr/>
        </p:nvSpPr>
        <p:spPr bwMode="auto">
          <a:xfrm>
            <a:off x="16573500" y="180975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22 Deg</a:t>
            </a:r>
          </a:p>
        </p:txBody>
      </p:sp>
      <p:sp>
        <p:nvSpPr>
          <p:cNvPr id="150557" name="Line 29"/>
          <p:cNvSpPr>
            <a:spLocks noChangeShapeType="1"/>
          </p:cNvSpPr>
          <p:nvPr/>
        </p:nvSpPr>
        <p:spPr bwMode="auto">
          <a:xfrm>
            <a:off x="19831050" y="2247900"/>
            <a:ext cx="2047875" cy="2819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0558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0000">
            <a:off x="19888200" y="578167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59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0000" flipH="1">
            <a:off x="19488150" y="578167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60" name="Line 32"/>
          <p:cNvSpPr>
            <a:spLocks noChangeShapeType="1"/>
          </p:cNvSpPr>
          <p:nvPr/>
        </p:nvSpPr>
        <p:spPr bwMode="auto">
          <a:xfrm>
            <a:off x="19992975" y="342901"/>
            <a:ext cx="2647950" cy="3648075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61" name="Line 33"/>
          <p:cNvSpPr>
            <a:spLocks noChangeShapeType="1"/>
          </p:cNvSpPr>
          <p:nvPr/>
        </p:nvSpPr>
        <p:spPr bwMode="auto">
          <a:xfrm flipH="1">
            <a:off x="17811750" y="2286000"/>
            <a:ext cx="2047875" cy="2819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62" name="Line 34"/>
          <p:cNvSpPr>
            <a:spLocks noChangeShapeType="1"/>
          </p:cNvSpPr>
          <p:nvPr/>
        </p:nvSpPr>
        <p:spPr bwMode="auto">
          <a:xfrm flipH="1">
            <a:off x="17211675" y="352426"/>
            <a:ext cx="2647950" cy="3648075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0563" name="Picture 35" descr="ICON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450050" y="19431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4" name="Picture 36" descr="ICON 5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907250" y="22955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5" name="Picture 37" descr="ICON 7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440525" y="666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6" name="Picture 38" descr="ICON 5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888200" y="352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7" name="Picture 39" descr="ICON 3 cop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593175" y="3048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8" name="Picture 40" descr="ICON 3 copy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0945475" y="39433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69" name="Picture 41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21700" y="42862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70" name="Picture 42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26500" y="46672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71" name="Picture 43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6075" y="33718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72" name="Picture 44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250400" y="37909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73" name="Text Box 45"/>
          <p:cNvSpPr txBox="1">
            <a:spLocks noChangeArrowheads="1"/>
          </p:cNvSpPr>
          <p:nvPr/>
        </p:nvSpPr>
        <p:spPr bwMode="auto">
          <a:xfrm>
            <a:off x="16573500" y="638175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75%</a:t>
            </a:r>
          </a:p>
        </p:txBody>
      </p:sp>
      <p:sp>
        <p:nvSpPr>
          <p:cNvPr id="150574" name="Line 46"/>
          <p:cNvSpPr>
            <a:spLocks noChangeShapeType="1"/>
          </p:cNvSpPr>
          <p:nvPr/>
        </p:nvSpPr>
        <p:spPr bwMode="auto">
          <a:xfrm flipV="1">
            <a:off x="14649450" y="3495675"/>
            <a:ext cx="0" cy="3314700"/>
          </a:xfrm>
          <a:prstGeom prst="line">
            <a:avLst/>
          </a:prstGeom>
          <a:noFill/>
          <a:ln w="28575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0575" name="Picture 4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320000">
            <a:off x="14716125" y="6276976"/>
            <a:ext cx="142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76" name="Picture 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280000" flipH="1">
            <a:off x="14439900" y="6276976"/>
            <a:ext cx="14287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77" name="Line 49"/>
          <p:cNvSpPr>
            <a:spLocks noChangeShapeType="1"/>
          </p:cNvSpPr>
          <p:nvPr/>
        </p:nvSpPr>
        <p:spPr bwMode="auto">
          <a:xfrm>
            <a:off x="14639925" y="4552950"/>
            <a:ext cx="1466850" cy="1657350"/>
          </a:xfrm>
          <a:prstGeom prst="line">
            <a:avLst/>
          </a:prstGeom>
          <a:noFill/>
          <a:ln w="28575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78" name="Line 50"/>
          <p:cNvSpPr>
            <a:spLocks noChangeShapeType="1"/>
          </p:cNvSpPr>
          <p:nvPr/>
        </p:nvSpPr>
        <p:spPr bwMode="auto">
          <a:xfrm flipH="1">
            <a:off x="13163550" y="4552951"/>
            <a:ext cx="1476375" cy="1666875"/>
          </a:xfrm>
          <a:prstGeom prst="line">
            <a:avLst/>
          </a:prstGeom>
          <a:noFill/>
          <a:ln w="28575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0579" name="Picture 51" descr="ICON 6 cop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458950" y="867727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80" name="Picture 52" descr="ICON 5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887450" y="8077200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81" name="Picture 53" descr="ICON 4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4668500" y="892492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82" name="Picture 54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20925" y="934402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83" name="Line 55"/>
          <p:cNvSpPr>
            <a:spLocks noChangeShapeType="1"/>
          </p:cNvSpPr>
          <p:nvPr/>
        </p:nvSpPr>
        <p:spPr bwMode="auto">
          <a:xfrm>
            <a:off x="14687550" y="3581400"/>
            <a:ext cx="1466850" cy="1657350"/>
          </a:xfrm>
          <a:prstGeom prst="line">
            <a:avLst/>
          </a:prstGeom>
          <a:noFill/>
          <a:ln w="28575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0584" name="Line 56"/>
          <p:cNvSpPr>
            <a:spLocks noChangeShapeType="1"/>
          </p:cNvSpPr>
          <p:nvPr/>
        </p:nvSpPr>
        <p:spPr bwMode="auto">
          <a:xfrm flipH="1">
            <a:off x="13211175" y="3581401"/>
            <a:ext cx="1476375" cy="1666875"/>
          </a:xfrm>
          <a:prstGeom prst="line">
            <a:avLst/>
          </a:prstGeom>
          <a:noFill/>
          <a:ln w="28575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0585" name="Picture 57" descr="ICON 6 copy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830425" y="814387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86" name="Picture 58" descr="ICON 5 copy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992225" y="713422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87" name="Picture 59" descr="ICON 4 copy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125700" y="8429625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88" name="Text Box 60"/>
          <p:cNvSpPr txBox="1">
            <a:spLocks noChangeArrowheads="1"/>
          </p:cNvSpPr>
          <p:nvPr/>
        </p:nvSpPr>
        <p:spPr bwMode="auto">
          <a:xfrm>
            <a:off x="13096875" y="36195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45 Deg</a:t>
            </a:r>
          </a:p>
        </p:txBody>
      </p:sp>
      <p:pic>
        <p:nvPicPr>
          <p:cNvPr id="150589" name="Picture 61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39800" y="7829550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0590" name="Picture 62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82600" y="7391400"/>
            <a:ext cx="7588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91" name="Text Box 63"/>
          <p:cNvSpPr txBox="1">
            <a:spLocks noChangeArrowheads="1"/>
          </p:cNvSpPr>
          <p:nvPr/>
        </p:nvSpPr>
        <p:spPr bwMode="auto">
          <a:xfrm>
            <a:off x="13096875" y="40767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50%</a:t>
            </a:r>
          </a:p>
        </p:txBody>
      </p:sp>
      <p:sp>
        <p:nvSpPr>
          <p:cNvPr id="214080" name="Text Box 64"/>
          <p:cNvSpPr txBox="1">
            <a:spLocks noChangeArrowheads="1"/>
          </p:cNvSpPr>
          <p:nvPr/>
        </p:nvSpPr>
        <p:spPr bwMode="auto">
          <a:xfrm>
            <a:off x="40386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45 Deg</a:t>
            </a:r>
          </a:p>
        </p:txBody>
      </p:sp>
      <p:sp>
        <p:nvSpPr>
          <p:cNvPr id="214081" name="Text Box 65"/>
          <p:cNvSpPr txBox="1">
            <a:spLocks noChangeArrowheads="1"/>
          </p:cNvSpPr>
          <p:nvPr/>
        </p:nvSpPr>
        <p:spPr bwMode="auto">
          <a:xfrm>
            <a:off x="4038600" y="6858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50%</a:t>
            </a:r>
          </a:p>
        </p:txBody>
      </p:sp>
      <p:pic>
        <p:nvPicPr>
          <p:cNvPr id="214082" name="Picture 66" descr="ICON 8B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77401" y="5181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3248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4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4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4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4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14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14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4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4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214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1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14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4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14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4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024" grpId="0" animBg="1"/>
      <p:bldP spid="214025" grpId="0" animBg="1"/>
      <p:bldP spid="214026" grpId="0" animBg="1"/>
      <p:bldP spid="214027" grpId="0" animBg="1"/>
      <p:bldP spid="214028" grpId="0" animBg="1"/>
      <p:bldP spid="214029" grpId="0" animBg="1"/>
      <p:bldP spid="214030" grpId="0" animBg="1"/>
      <p:bldP spid="214080" grpId="0" animBg="1"/>
      <p:bldP spid="214081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ChangeArrowheads="1"/>
          </p:cNvSpPr>
          <p:nvPr/>
        </p:nvSpPr>
        <p:spPr bwMode="auto">
          <a:xfrm>
            <a:off x="3886200" y="74614"/>
            <a:ext cx="6781800" cy="6783387"/>
          </a:xfrm>
          <a:prstGeom prst="rect">
            <a:avLst/>
          </a:prstGeom>
          <a:solidFill>
            <a:schemeClr val="folHlink"/>
          </a:solidFill>
          <a:ln w="3810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51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01600" y="4114801"/>
            <a:ext cx="6772275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905000" y="75438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Coupled Line source 3</a:t>
            </a:r>
            <a:r>
              <a:rPr lang="en-US" baseline="30000" smtClean="0"/>
              <a:t>rd</a:t>
            </a:r>
            <a:r>
              <a:rPr lang="en-US" smtClean="0"/>
              <a:t> Order</a:t>
            </a:r>
          </a:p>
        </p:txBody>
      </p:sp>
      <p:sp>
        <p:nvSpPr>
          <p:cNvPr id="151557" name="Text Box 5"/>
          <p:cNvSpPr txBox="1">
            <a:spLocks noChangeArrowheads="1"/>
          </p:cNvSpPr>
          <p:nvPr/>
        </p:nvSpPr>
        <p:spPr bwMode="auto">
          <a:xfrm>
            <a:off x="1676400" y="3657600"/>
            <a:ext cx="2171700" cy="1371600"/>
          </a:xfrm>
          <a:prstGeom prst="rect">
            <a:avLst/>
          </a:prstGeom>
          <a:solidFill>
            <a:srgbClr val="FFFFFF"/>
          </a:solidFill>
          <a:ln w="28575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 1/24th octave</a:t>
            </a:r>
          </a:p>
          <a:p>
            <a:pPr algn="ctr"/>
            <a:r>
              <a:rPr lang="en-US" sz="2000"/>
              <a:t>2x 1st order (90) </a:t>
            </a:r>
          </a:p>
          <a:p>
            <a:pPr algn="ctr"/>
            <a:r>
              <a:rPr lang="en-US" sz="2000"/>
              <a:t>@ 22 deg</a:t>
            </a:r>
          </a:p>
          <a:p>
            <a:pPr algn="ctr"/>
            <a:r>
              <a:rPr lang="en-US" sz="2000"/>
              <a:t>12 x 12 meters</a:t>
            </a:r>
          </a:p>
        </p:txBody>
      </p:sp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1676400" y="228600"/>
            <a:ext cx="2171700" cy="3086100"/>
          </a:xfrm>
          <a:prstGeom prst="rect">
            <a:avLst/>
          </a:prstGeom>
          <a:solidFill>
            <a:srgbClr val="FFFFFF"/>
          </a:solidFill>
          <a:ln w="3810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Coupled </a:t>
            </a:r>
          </a:p>
          <a:p>
            <a:pPr algn="ctr"/>
            <a:r>
              <a:rPr lang="en-US" sz="2000"/>
              <a:t>Point Source</a:t>
            </a:r>
          </a:p>
          <a:p>
            <a:pPr algn="ctr"/>
            <a:endParaRPr lang="en-US" sz="2000"/>
          </a:p>
          <a:p>
            <a:pPr algn="ctr"/>
            <a:r>
              <a:rPr lang="en-US" sz="2000"/>
              <a:t> Overlap effects</a:t>
            </a:r>
          </a:p>
          <a:p>
            <a:pPr algn="ctr"/>
            <a:r>
              <a:rPr lang="en-US" sz="2000"/>
              <a:t>75% </a:t>
            </a:r>
          </a:p>
          <a:p>
            <a:pPr algn="ctr"/>
            <a:r>
              <a:rPr lang="en-US" sz="2000"/>
              <a:t>1st order spkrs @ 22 deg </a:t>
            </a:r>
          </a:p>
        </p:txBody>
      </p:sp>
      <p:pic>
        <p:nvPicPr>
          <p:cNvPr id="216071" name="Picture 7" descr="CP PS 22DEG 10KHZ 1ST OR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95726" y="85726"/>
            <a:ext cx="677227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0" name="Line 8"/>
          <p:cNvSpPr>
            <a:spLocks noChangeShapeType="1"/>
          </p:cNvSpPr>
          <p:nvPr/>
        </p:nvSpPr>
        <p:spPr bwMode="auto">
          <a:xfrm flipH="1" flipV="1">
            <a:off x="19850100" y="85725"/>
            <a:ext cx="0" cy="6629400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1561" name="Text Box 9"/>
          <p:cNvSpPr txBox="1">
            <a:spLocks noChangeArrowheads="1"/>
          </p:cNvSpPr>
          <p:nvPr/>
        </p:nvSpPr>
        <p:spPr bwMode="auto">
          <a:xfrm>
            <a:off x="16573500" y="180975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22 Deg</a:t>
            </a:r>
          </a:p>
        </p:txBody>
      </p:sp>
      <p:sp>
        <p:nvSpPr>
          <p:cNvPr id="151562" name="Line 10"/>
          <p:cNvSpPr>
            <a:spLocks noChangeShapeType="1"/>
          </p:cNvSpPr>
          <p:nvPr/>
        </p:nvSpPr>
        <p:spPr bwMode="auto">
          <a:xfrm>
            <a:off x="19831050" y="2247900"/>
            <a:ext cx="2047875" cy="2819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1563" name="Picture 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0000">
            <a:off x="19888200" y="578167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4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0000" flipH="1">
            <a:off x="19488150" y="578167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65" name="Line 13"/>
          <p:cNvSpPr>
            <a:spLocks noChangeShapeType="1"/>
          </p:cNvSpPr>
          <p:nvPr/>
        </p:nvSpPr>
        <p:spPr bwMode="auto">
          <a:xfrm>
            <a:off x="19992975" y="342901"/>
            <a:ext cx="2647950" cy="3648075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1566" name="Line 14"/>
          <p:cNvSpPr>
            <a:spLocks noChangeShapeType="1"/>
          </p:cNvSpPr>
          <p:nvPr/>
        </p:nvSpPr>
        <p:spPr bwMode="auto">
          <a:xfrm flipH="1">
            <a:off x="17811750" y="2286000"/>
            <a:ext cx="2047875" cy="2819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1567" name="Line 15"/>
          <p:cNvSpPr>
            <a:spLocks noChangeShapeType="1"/>
          </p:cNvSpPr>
          <p:nvPr/>
        </p:nvSpPr>
        <p:spPr bwMode="auto">
          <a:xfrm flipH="1">
            <a:off x="17211675" y="352426"/>
            <a:ext cx="2647950" cy="3648075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51568" name="Picture 16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50050" y="19431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69" name="Picture 17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907250" y="22955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70" name="Picture 18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440525" y="6667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71" name="Picture 19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888200" y="352426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72" name="Picture 20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221700" y="42862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73" name="Picture 21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36075" y="337185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74" name="Text Box 22"/>
          <p:cNvSpPr txBox="1">
            <a:spLocks noChangeArrowheads="1"/>
          </p:cNvSpPr>
          <p:nvPr/>
        </p:nvSpPr>
        <p:spPr bwMode="auto">
          <a:xfrm>
            <a:off x="16573500" y="638175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75%</a:t>
            </a:r>
          </a:p>
        </p:txBody>
      </p:sp>
      <p:sp>
        <p:nvSpPr>
          <p:cNvPr id="216087" name="Line 23"/>
          <p:cNvSpPr>
            <a:spLocks noChangeShapeType="1"/>
          </p:cNvSpPr>
          <p:nvPr/>
        </p:nvSpPr>
        <p:spPr bwMode="auto">
          <a:xfrm flipH="1" flipV="1">
            <a:off x="7248525" y="57151"/>
            <a:ext cx="19050" cy="6657975"/>
          </a:xfrm>
          <a:prstGeom prst="line">
            <a:avLst/>
          </a:prstGeom>
          <a:noFill/>
          <a:ln w="57150" cap="rnd">
            <a:solidFill>
              <a:srgbClr val="0000FF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088" name="Line 24"/>
          <p:cNvSpPr>
            <a:spLocks noChangeShapeType="1"/>
          </p:cNvSpPr>
          <p:nvPr/>
        </p:nvSpPr>
        <p:spPr bwMode="auto">
          <a:xfrm>
            <a:off x="7239000" y="2286000"/>
            <a:ext cx="1981200" cy="25146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089" name="Line 25"/>
          <p:cNvSpPr>
            <a:spLocks noChangeShapeType="1"/>
          </p:cNvSpPr>
          <p:nvPr/>
        </p:nvSpPr>
        <p:spPr bwMode="auto">
          <a:xfrm flipH="1">
            <a:off x="5257800" y="2286000"/>
            <a:ext cx="2057400" cy="27432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090" name="Line 26"/>
          <p:cNvSpPr>
            <a:spLocks noChangeShapeType="1"/>
          </p:cNvSpPr>
          <p:nvPr/>
        </p:nvSpPr>
        <p:spPr bwMode="auto">
          <a:xfrm>
            <a:off x="7372350" y="171450"/>
            <a:ext cx="2762250" cy="386715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091" name="Line 27"/>
          <p:cNvSpPr>
            <a:spLocks noChangeShapeType="1"/>
          </p:cNvSpPr>
          <p:nvPr/>
        </p:nvSpPr>
        <p:spPr bwMode="auto">
          <a:xfrm flipH="1">
            <a:off x="4648200" y="304800"/>
            <a:ext cx="2647950" cy="3581400"/>
          </a:xfrm>
          <a:prstGeom prst="line">
            <a:avLst/>
          </a:prstGeom>
          <a:noFill/>
          <a:ln w="57150">
            <a:solidFill>
              <a:srgbClr val="333333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6092" name="AutoShape 28"/>
          <p:cNvSpPr>
            <a:spLocks noChangeArrowheads="1"/>
          </p:cNvSpPr>
          <p:nvPr/>
        </p:nvSpPr>
        <p:spPr bwMode="auto">
          <a:xfrm flipH="1">
            <a:off x="7077075" y="3314700"/>
            <a:ext cx="342900" cy="3429000"/>
          </a:xfrm>
          <a:prstGeom prst="rtTriangle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6093" name="AutoShape 29"/>
          <p:cNvSpPr>
            <a:spLocks noChangeArrowheads="1"/>
          </p:cNvSpPr>
          <p:nvPr/>
        </p:nvSpPr>
        <p:spPr bwMode="auto">
          <a:xfrm>
            <a:off x="7077075" y="3371850"/>
            <a:ext cx="342900" cy="33718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51582" name="Picture 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60000">
            <a:off x="73152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1583" name="Picture 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40000" flipH="1">
            <a:off x="6934200" y="5686426"/>
            <a:ext cx="2857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1584" name="Text Box 32"/>
          <p:cNvSpPr txBox="1">
            <a:spLocks noChangeArrowheads="1"/>
          </p:cNvSpPr>
          <p:nvPr/>
        </p:nvSpPr>
        <p:spPr bwMode="auto">
          <a:xfrm>
            <a:off x="96393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2000"/>
              <a:t>10 kHz</a:t>
            </a:r>
          </a:p>
        </p:txBody>
      </p:sp>
      <p:pic>
        <p:nvPicPr>
          <p:cNvPr id="216097" name="Picture 33" descr="ICON 3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1601" y="3048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098" name="Picture 34" descr="ICON 3 copy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82001" y="3886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6099" name="Text Box 35"/>
          <p:cNvSpPr txBox="1">
            <a:spLocks noChangeArrowheads="1"/>
          </p:cNvSpPr>
          <p:nvPr/>
        </p:nvSpPr>
        <p:spPr bwMode="auto">
          <a:xfrm>
            <a:off x="4038600" y="2286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22 Deg</a:t>
            </a:r>
          </a:p>
        </p:txBody>
      </p:sp>
      <p:sp>
        <p:nvSpPr>
          <p:cNvPr id="216100" name="Text Box 36"/>
          <p:cNvSpPr txBox="1">
            <a:spLocks noChangeArrowheads="1"/>
          </p:cNvSpPr>
          <p:nvPr/>
        </p:nvSpPr>
        <p:spPr bwMode="auto">
          <a:xfrm>
            <a:off x="4038600" y="685800"/>
            <a:ext cx="1028700" cy="342900"/>
          </a:xfrm>
          <a:prstGeom prst="rect">
            <a:avLst/>
          </a:prstGeom>
          <a:solidFill>
            <a:srgbClr val="FFFFFF"/>
          </a:solidFill>
          <a:ln w="19050">
            <a:solidFill>
              <a:srgbClr val="008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/>
              <a:t>75%</a:t>
            </a:r>
          </a:p>
        </p:txBody>
      </p:sp>
      <p:pic>
        <p:nvPicPr>
          <p:cNvPr id="216101" name="Picture 37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1905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2" name="Picture 38" descr="ICON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8001" y="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3" name="Picture 39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1" y="2286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4" name="Picture 40" descr="ICON 5 copy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15201" y="22860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5" name="Picture 41" descr="ICON 4 copy"/>
          <p:cNvPicPr>
            <a:picLocks noChangeAspect="1" noChangeArrowheads="1"/>
          </p:cNvPicPr>
          <p:nvPr/>
        </p:nvPicPr>
        <p:blipFill>
          <a:blip r:embed="rId8" cstate="print"/>
          <a:srcRect r="-7230" b="-5661"/>
          <a:stretch>
            <a:fillRect/>
          </a:stretch>
        </p:blipFill>
        <p:spPr bwMode="auto">
          <a:xfrm>
            <a:off x="9372601" y="3276600"/>
            <a:ext cx="847725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6" name="Picture 42" descr="ICON 4 copy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86801" y="4267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7" name="Picture 43" descr="ICON 8B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1601" y="46482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6108" name="Picture 44" descr="ICON 8B copy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677401" y="3733801"/>
            <a:ext cx="7905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0501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6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6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6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6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6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6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6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216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216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16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6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16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6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6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216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16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16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16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216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216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087" grpId="0" animBg="1"/>
      <p:bldP spid="216088" grpId="0" animBg="1"/>
      <p:bldP spid="216089" grpId="0" animBg="1"/>
      <p:bldP spid="216090" grpId="0" animBg="1"/>
      <p:bldP spid="216091" grpId="0" animBg="1"/>
      <p:bldP spid="216092" grpId="0" animBg="1"/>
      <p:bldP spid="216093" grpId="0" animBg="1"/>
      <p:bldP spid="216099" grpId="0" animBg="1"/>
      <p:bldP spid="21610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162175" y="352425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>
                <a:solidFill>
                  <a:schemeClr val="bg1"/>
                </a:solidFill>
              </a:rPr>
              <a:t>Coupled Point Source, Level Offset</a:t>
            </a:r>
          </a:p>
        </p:txBody>
      </p:sp>
      <p:pic>
        <p:nvPicPr>
          <p:cNvPr id="152580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169" y="839882"/>
            <a:ext cx="10822411" cy="527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426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762126" y="352425"/>
            <a:ext cx="8486775" cy="1143000"/>
          </a:xfrm>
        </p:spPr>
        <p:txBody>
          <a:bodyPr/>
          <a:lstStyle/>
          <a:p>
            <a:pPr eaLnBrk="1" hangingPunct="1"/>
            <a:r>
              <a:rPr lang="en-US" sz="3600">
                <a:solidFill>
                  <a:schemeClr val="bg1"/>
                </a:solidFill>
              </a:rPr>
              <a:t>Coupled Point Source – Level, Splay, Delay</a:t>
            </a:r>
          </a:p>
        </p:txBody>
      </p:sp>
      <p:pic>
        <p:nvPicPr>
          <p:cNvPr id="153604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7389" y="821390"/>
            <a:ext cx="10451928" cy="509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8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pic>
        <p:nvPicPr>
          <p:cNvPr id="154627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956" y="685801"/>
            <a:ext cx="10862653" cy="529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79658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Text Box 2"/>
          <p:cNvSpPr txBox="1">
            <a:spLocks noChangeArrowheads="1"/>
          </p:cNvSpPr>
          <p:nvPr/>
        </p:nvSpPr>
        <p:spPr bwMode="auto">
          <a:xfrm>
            <a:off x="2286000" y="2057400"/>
            <a:ext cx="7696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2400">
              <a:solidFill>
                <a:schemeClr val="accent1"/>
              </a:solidFill>
              <a:latin typeface="Algerian" pitchFamily="82" charset="0"/>
            </a:endParaRPr>
          </a:p>
        </p:txBody>
      </p:sp>
      <p:sp>
        <p:nvSpPr>
          <p:cNvPr id="155651" name="Rectangle 3"/>
          <p:cNvSpPr>
            <a:spLocks noGrp="1" noChangeArrowheads="1"/>
          </p:cNvSpPr>
          <p:nvPr>
            <p:ph type="title"/>
          </p:nvPr>
        </p:nvSpPr>
        <p:spPr>
          <a:xfrm>
            <a:off x="2219325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1"/>
                </a:solidFill>
              </a:rPr>
              <a:t>Uncoupled Line Source Array</a:t>
            </a:r>
          </a:p>
        </p:txBody>
      </p:sp>
      <p:pic>
        <p:nvPicPr>
          <p:cNvPr id="155652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2918" y="706532"/>
            <a:ext cx="11408776" cy="5559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790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6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4230" y="528917"/>
            <a:ext cx="11329495" cy="551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570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9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869" y="654425"/>
            <a:ext cx="11057107" cy="5378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456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3" name="Picture 4" descr="Fig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16" y="826435"/>
            <a:ext cx="10718114" cy="5215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114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</TotalTime>
  <Words>2717</Words>
  <Application>Microsoft Office PowerPoint</Application>
  <PresentationFormat>Widescreen</PresentationFormat>
  <Paragraphs>491</Paragraphs>
  <Slides>126</Slides>
  <Notes>80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126</vt:i4>
      </vt:variant>
    </vt:vector>
  </HeadingPairs>
  <TitlesOfParts>
    <vt:vector size="135" baseType="lpstr">
      <vt:lpstr>Algerian</vt:lpstr>
      <vt:lpstr>Arial</vt:lpstr>
      <vt:lpstr>Calibri</vt:lpstr>
      <vt:lpstr>Calibri Light</vt:lpstr>
      <vt:lpstr>Symbol</vt:lpstr>
      <vt:lpstr>Verdana</vt:lpstr>
      <vt:lpstr>Wingdings</vt:lpstr>
      <vt:lpstr>Office Theme</vt:lpstr>
      <vt:lpstr>Chart</vt:lpstr>
      <vt:lpstr>Summation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Adding dB-SPL</vt:lpstr>
      <vt:lpstr>Adding dB-SPL – “Simplifications”</vt:lpstr>
      <vt:lpstr>PowerPoint Presentation</vt:lpstr>
      <vt:lpstr>PowerPoint Presentation</vt:lpstr>
      <vt:lpstr>PowerPoint Presentation</vt:lpstr>
      <vt:lpstr>PowerPoint Presentation</vt:lpstr>
      <vt:lpstr>Acoustic Addition and Subtraction: Level Offset Effects</vt:lpstr>
      <vt:lpstr>Summation Zones Defined</vt:lpstr>
      <vt:lpstr>Summation Zones Defined</vt:lpstr>
      <vt:lpstr>Summation Zones Defined</vt:lpstr>
      <vt:lpstr>Summation Zones Defined</vt:lpstr>
      <vt:lpstr>Summation Zones Defined</vt:lpstr>
      <vt:lpstr>Acoustic Addition and Subtraction: Level Offset Effects</vt:lpstr>
      <vt:lpstr>Acoustic Addition and Subtraction: Level Offset Effects</vt:lpstr>
      <vt:lpstr>Summation</vt:lpstr>
      <vt:lpstr>PowerPoint Presentation</vt:lpstr>
      <vt:lpstr>PowerPoint Presentation</vt:lpstr>
      <vt:lpstr>PowerPoint Presentation</vt:lpstr>
      <vt:lpstr>Application: Undamped Pipe</vt:lpstr>
      <vt:lpstr>Application: Undamped Pipe</vt:lpstr>
      <vt:lpstr>Application: Undamped Pipe</vt:lpstr>
      <vt:lpstr>Application: Undamped Pipe</vt:lpstr>
      <vt:lpstr>Application: Undamped Pipe</vt:lpstr>
      <vt:lpstr>Application: Undamped Pipe</vt:lpstr>
      <vt:lpstr>Application: Undamped Pipe</vt:lpstr>
      <vt:lpstr>Application: Undamped Pipe</vt:lpstr>
      <vt:lpstr>Application: Undamped Pipe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Pythagorean Problem: Level Offset is a Ratio, Time Offset is a Difference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Crossover Slope Order</vt:lpstr>
      <vt:lpstr>Asymmetric Crossover Levels</vt:lpstr>
      <vt:lpstr>Asymmetric Crossover Slopes</vt:lpstr>
      <vt:lpstr>PowerPoint Presentation</vt:lpstr>
      <vt:lpstr>The Spectral Crossover</vt:lpstr>
      <vt:lpstr>The Spectral Crossover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Spatial Crossover Classes</vt:lpstr>
      <vt:lpstr>Spatial Crossover Classes vs. Frequency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Coupled Line Source Array</vt:lpstr>
      <vt:lpstr>PowerPoint Presentation</vt:lpstr>
      <vt:lpstr>Coupled Line source 2nd Order</vt:lpstr>
      <vt:lpstr>Coupled Line source 3rd Order</vt:lpstr>
      <vt:lpstr>Coupled Line Source – 3rd Order X 3</vt:lpstr>
      <vt:lpstr>Parallel Pyramid for 3 Elements</vt:lpstr>
      <vt:lpstr>Parallel Pyramid for 8 Elements</vt:lpstr>
      <vt:lpstr>Parallel Pyramid Overlap Effects</vt:lpstr>
      <vt:lpstr>Coupled Point Source Array</vt:lpstr>
      <vt:lpstr>PowerPoint Presentation</vt:lpstr>
      <vt:lpstr>Coupled Line source 3rd Order</vt:lpstr>
      <vt:lpstr>Coupled Line source 3rd Order</vt:lpstr>
      <vt:lpstr>Coupled Line source 3rd Order</vt:lpstr>
      <vt:lpstr>Coupled Line source 3rd Order</vt:lpstr>
      <vt:lpstr>Coupled Line source 3rd Order</vt:lpstr>
      <vt:lpstr>Coupled Line source 3rd Order</vt:lpstr>
      <vt:lpstr>Coupled Point Source, Level Offset</vt:lpstr>
      <vt:lpstr>Coupled Point Source – Level, Splay, Delay</vt:lpstr>
      <vt:lpstr>PowerPoint Presentation</vt:lpstr>
      <vt:lpstr>Uncoupled Line Source Array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Uncoupled Point Source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Coupled Line source 3rd 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Engineering Computer Network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Components</dc:title>
  <dc:creator>Meyer, David G</dc:creator>
  <cp:lastModifiedBy>Meyer, David G</cp:lastModifiedBy>
  <cp:revision>64</cp:revision>
  <dcterms:created xsi:type="dcterms:W3CDTF">2019-04-18T12:50:33Z</dcterms:created>
  <dcterms:modified xsi:type="dcterms:W3CDTF">2020-01-29T20:06:21Z</dcterms:modified>
</cp:coreProperties>
</file>