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2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ECE 40020 – Spring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Reference: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43CED-F2A5-4081-AC16-0D179878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53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0E7E-4526-4733-ACD9-BB484BFBBB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B3D2-6EE5-4049-94B0-51F75DA4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08DA-3EFF-41EB-BC37-801167FAE83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664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5CB45-75FE-4490-9D66-1A0BE1E103D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2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0F96D6-7E74-4A06-9A3B-BB3958A088D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923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2EBB2-0C90-4B85-AE4B-B407D2AD67B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661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AB936-BC3A-4B0F-9253-121234A4351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64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C172E-0436-445A-95C3-460EBD7967C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781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C10D66-AF9B-470E-93D2-3985B38E344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89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7240D-12DE-4554-B804-3EF49EC43C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24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CDC15-9871-449A-82B8-5E8FCDB0DCF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555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6449C1-96C8-4C7C-B757-775EC5C368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466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18E2F4-9D4A-4694-A385-B81BB0D0123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771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8A5AC-981F-4CCD-8B68-6F1167D435B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7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DE7D2-670B-4E45-88D7-637617E0345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3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4FC-6E15-4B06-9B54-6227DA5FDB7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471890-9DBB-4A28-AEB1-BFABAD992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3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ase.afmg.eu/" TargetMode="External"/><Relationship Id="rId3" Type="http://schemas.openxmlformats.org/officeDocument/2006/relationships/hyperlink" Target="http://www.catt.se/" TargetMode="External"/><Relationship Id="rId7" Type="http://schemas.openxmlformats.org/officeDocument/2006/relationships/hyperlink" Target="https://rayend.software.informer.com/" TargetMode="External"/><Relationship Id="rId2" Type="http://schemas.openxmlformats.org/officeDocument/2006/relationships/hyperlink" Target="http://meyersound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amsete.com/" TargetMode="External"/><Relationship Id="rId5" Type="http://schemas.openxmlformats.org/officeDocument/2006/relationships/hyperlink" Target="http://www.odeon.dk/" TargetMode="External"/><Relationship Id="rId4" Type="http://schemas.openxmlformats.org/officeDocument/2006/relationships/hyperlink" Target="http://www.integralacoustics.ca/" TargetMode="External"/><Relationship Id="rId9" Type="http://schemas.openxmlformats.org/officeDocument/2006/relationships/hyperlink" Target="http://www.renkus-heinz.com/ease-and-ease-focu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fgroup.org/author.htm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ase.afmg.eu/index.php/read-news/items/gll-loudspeaker-data-format-develops-into-industry-standard.html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Prediction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61130" y="4798172"/>
            <a:ext cx="7828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Reference</a:t>
            </a:r>
            <a:r>
              <a:rPr lang="en-US" sz="2000" dirty="0"/>
              <a:t>: </a:t>
            </a:r>
            <a:r>
              <a:rPr lang="en-US" sz="2000" dirty="0" smtClean="0"/>
              <a:t>Chapter 7 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Ed.) </a:t>
            </a:r>
            <a:r>
              <a:rPr lang="en-US" sz="2000" dirty="0"/>
              <a:t>of </a:t>
            </a:r>
            <a:r>
              <a:rPr lang="en-US" sz="2000" i="1" dirty="0"/>
              <a:t>Sound Systems: Design and Optimization</a:t>
            </a:r>
            <a:r>
              <a:rPr lang="en-US" sz="2000" dirty="0"/>
              <a:t>, by Bob McCarthy (Elsevier, </a:t>
            </a:r>
            <a:r>
              <a:rPr lang="en-US" sz="2000" dirty="0" smtClean="0"/>
              <a:t>2017)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346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388" y="1454151"/>
            <a:ext cx="616426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2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350" y="1519239"/>
            <a:ext cx="61023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688" y="1582739"/>
            <a:ext cx="60753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2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301" y="1449389"/>
            <a:ext cx="6183313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2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6" y="1417638"/>
            <a:ext cx="64547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5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3" y="1520826"/>
            <a:ext cx="6418262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5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988" y="1265238"/>
            <a:ext cx="5624512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21508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609601"/>
            <a:ext cx="8486775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47876" y="1514476"/>
            <a:ext cx="8315325" cy="4524315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FF0000"/>
                </a:solidFill>
                <a:latin typeface="Arial" charset="0"/>
                <a:cs typeface="Arial" charset="0"/>
              </a:rPr>
              <a:t>Impossible except for cases in which the room geometry is “trivial”</a:t>
            </a:r>
          </a:p>
        </p:txBody>
      </p:sp>
    </p:spTree>
    <p:extLst>
      <p:ext uri="{BB962C8B-B14F-4D97-AF65-F5344CB8AC3E}">
        <p14:creationId xmlns:p14="http://schemas.microsoft.com/office/powerpoint/2010/main" val="23924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Software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56070" y="1642732"/>
            <a:ext cx="10426330" cy="4525963"/>
          </a:xfrm>
        </p:spPr>
        <p:txBody>
          <a:bodyPr/>
          <a:lstStyle/>
          <a:p>
            <a:r>
              <a:rPr lang="en-US" sz="2800" dirty="0" smtClean="0"/>
              <a:t>MAPP XT </a:t>
            </a:r>
            <a:r>
              <a:rPr lang="en-US" sz="2800" dirty="0" smtClean="0">
                <a:hlinkClick r:id="rId2"/>
              </a:rPr>
              <a:t>http://meyersound.com</a:t>
            </a:r>
            <a:endParaRPr lang="en-US" sz="2800" dirty="0" smtClean="0"/>
          </a:p>
          <a:p>
            <a:r>
              <a:rPr lang="en-US" sz="2800" dirty="0" smtClean="0"/>
              <a:t>CATT-Acoustic </a:t>
            </a:r>
            <a:r>
              <a:rPr lang="en-US" sz="2800" dirty="0">
                <a:hlinkClick r:id="rId3"/>
              </a:rPr>
              <a:t>http://www.catt.se/</a:t>
            </a:r>
            <a:endParaRPr lang="en-US" sz="2800" dirty="0"/>
          </a:p>
          <a:p>
            <a:r>
              <a:rPr lang="en-US" sz="2800" dirty="0" smtClean="0"/>
              <a:t>LARA </a:t>
            </a:r>
            <a:r>
              <a:rPr lang="en-US" sz="2800" dirty="0">
                <a:hlinkClick r:id="rId4"/>
              </a:rPr>
              <a:t>http://www.integralacoustics.ca/</a:t>
            </a:r>
            <a:r>
              <a:rPr lang="en-US" sz="2800" dirty="0"/>
              <a:t> </a:t>
            </a:r>
          </a:p>
          <a:p>
            <a:r>
              <a:rPr lang="en-US" sz="2800" dirty="0" smtClean="0"/>
              <a:t>ODEON </a:t>
            </a:r>
            <a:r>
              <a:rPr lang="en-US" sz="2800" dirty="0">
                <a:hlinkClick r:id="rId5"/>
              </a:rPr>
              <a:t>http://www.odeon.dk/</a:t>
            </a:r>
            <a:r>
              <a:rPr lang="en-US" sz="2800" dirty="0"/>
              <a:t>  </a:t>
            </a:r>
          </a:p>
          <a:p>
            <a:r>
              <a:rPr lang="en-US" sz="2800" dirty="0" smtClean="0"/>
              <a:t>RAMSETE </a:t>
            </a:r>
            <a:r>
              <a:rPr lang="en-US" sz="2800" dirty="0">
                <a:hlinkClick r:id="rId6"/>
              </a:rPr>
              <a:t>http://www.ramsete.com/</a:t>
            </a:r>
            <a:endParaRPr lang="en-US" sz="2800" dirty="0"/>
          </a:p>
          <a:p>
            <a:r>
              <a:rPr lang="en-US" sz="2800" dirty="0" smtClean="0"/>
              <a:t>RAY-END </a:t>
            </a:r>
            <a:r>
              <a:rPr lang="en-US" sz="2800" dirty="0">
                <a:hlinkClick r:id="rId7"/>
              </a:rPr>
              <a:t>https://rayend.software.informer.com/</a:t>
            </a:r>
            <a:endParaRPr lang="en-US" sz="2800" dirty="0"/>
          </a:p>
          <a:p>
            <a:r>
              <a:rPr lang="en-US" sz="2800" dirty="0" smtClean="0"/>
              <a:t>EASE </a:t>
            </a:r>
            <a:r>
              <a:rPr lang="en-US" sz="2800" dirty="0">
                <a:hlinkClick r:id="rId8"/>
              </a:rPr>
              <a:t>http://ease.afmg.eu/</a:t>
            </a:r>
            <a:endParaRPr lang="en-US" sz="2800" dirty="0"/>
          </a:p>
          <a:p>
            <a:r>
              <a:rPr lang="en-US" sz="2800" dirty="0" smtClean="0"/>
              <a:t>FOCUS</a:t>
            </a:r>
            <a:r>
              <a:rPr lang="en-US" sz="2800" dirty="0"/>
              <a:t> </a:t>
            </a:r>
            <a:r>
              <a:rPr lang="en-US" sz="2800" dirty="0">
                <a:hlinkClick r:id="rId9"/>
              </a:rPr>
              <a:t>http://www.renkus-heinz.com/ease-and-ease-focus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Limitations of Prediction Software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750" y="1609615"/>
            <a:ext cx="10719943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Angular (spatial) resolution of loudspeaker directivity data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Frequency resolution (number/width of frequency bands)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Amplitude response of loudspeaker elements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Phase response of loudspeaker elements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00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6230" y="651876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645" y="1393238"/>
            <a:ext cx="9134940" cy="46101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Principal responses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2D to 3D transformations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Loudspeaker aiming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Loudspeaker directivity data </a:t>
            </a:r>
          </a:p>
        </p:txBody>
      </p:sp>
    </p:spTree>
    <p:extLst>
      <p:ext uri="{BB962C8B-B14F-4D97-AF65-F5344CB8AC3E}">
        <p14:creationId xmlns:p14="http://schemas.microsoft.com/office/powerpoint/2010/main" val="37111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311" y="372915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Common Loudspeaker Format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973" y="1694675"/>
            <a:ext cx="8289925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CLF1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Frequency resolution: octave (low)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Angular resolution: 10 degrees (low)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CLF2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Frequency resolution: 1/3 octave (medium)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Angular resolution: 5 degrees (medium)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423684" y="1039813"/>
            <a:ext cx="4940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http://www.clfgroup.org/author.htm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7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40481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GLL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Loudspeaker Data Format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50" y="2014648"/>
            <a:ext cx="10585376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Generic Loudspeaker Library (GLL) </a:t>
            </a:r>
            <a:r>
              <a:rPr lang="en-US" sz="2800" b="1" dirty="0"/>
              <a:t>developed by AFMG and published Spring 2007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AES Standards Committee published </a:t>
            </a:r>
            <a:r>
              <a:rPr lang="en-US" sz="2800" b="1" dirty="0">
                <a:solidFill>
                  <a:srgbClr val="FF0000"/>
                </a:solidFill>
              </a:rPr>
              <a:t>AES56-2008</a:t>
            </a:r>
            <a:r>
              <a:rPr lang="en-US" sz="2800" b="1" dirty="0"/>
              <a:t> (March 2009) – modern description format using high-resolution impulse response or complex frequency response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Spatial resolution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Low:  15º x 15º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Medium:  15º x 5º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Normal:  5º x 5º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343151" y="1135063"/>
            <a:ext cx="7561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http://ease.afmg.eu/index.php/read-news/items/gll-loudspeaker-data-format-develops-into-industry-standard.html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1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5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“Ideal” Resolution Needed?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7946" y="1493875"/>
            <a:ext cx="83867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Frequency resolution: 1/24 octave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Angular resolution: 1-2 degrees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Complex (phase/magnitude) response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3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31748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 b="919"/>
          <a:stretch>
            <a:fillRect/>
          </a:stretch>
        </p:blipFill>
        <p:spPr bwMode="auto">
          <a:xfrm>
            <a:off x="1879600" y="609601"/>
            <a:ext cx="86106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4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32772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86106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0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33796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85344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1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34820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 r="931"/>
          <a:stretch>
            <a:fillRect/>
          </a:stretch>
        </p:blipFill>
        <p:spPr bwMode="auto">
          <a:xfrm>
            <a:off x="1905000" y="609600"/>
            <a:ext cx="85344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6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35844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 r="902"/>
          <a:stretch>
            <a:fillRect/>
          </a:stretch>
        </p:blipFill>
        <p:spPr bwMode="auto">
          <a:xfrm>
            <a:off x="2057400" y="685800"/>
            <a:ext cx="83820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30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2334" y="496372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Four Principal Responses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566" y="1500114"/>
            <a:ext cx="8289925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/>
              <a:t>Free-field transmission characteristics of speaker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/>
              <a:t>Effects of the transmission medium (air)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/>
              <a:t>Summation effects of multiple speakers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/>
              <a:t>Summation effects of the room and speakers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542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Directivity Data Resolution Requirements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374776"/>
            <a:ext cx="3265488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1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Directivity Data Resolution Requirements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9" y="1185864"/>
            <a:ext cx="321627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9676" y="3557589"/>
            <a:ext cx="215582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Example with10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 angular resolution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Directivity Data Resolution Requirements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151" y="1400175"/>
            <a:ext cx="3122613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597775" y="3452813"/>
            <a:ext cx="2401888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can be thought of as “spatial aliasing”</a:t>
            </a:r>
          </a:p>
        </p:txBody>
      </p:sp>
    </p:spTree>
    <p:extLst>
      <p:ext uri="{BB962C8B-B14F-4D97-AF65-F5344CB8AC3E}">
        <p14:creationId xmlns:p14="http://schemas.microsoft.com/office/powerpoint/2010/main" val="33966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39940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86106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3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40964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84582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2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0" y="2105025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41988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35000"/>
            <a:ext cx="86106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01" name="Picture 5" descr="Fig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60400"/>
            <a:ext cx="85344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02" name="Picture 6" descr="Fig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608014"/>
            <a:ext cx="8610600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03" name="Picture 7" descr="Fig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609600"/>
            <a:ext cx="86106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04" name="Picture 8" descr="Fig-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609600"/>
            <a:ext cx="86106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4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23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2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4" descr="Fig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9601"/>
            <a:ext cx="36512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609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Prediction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Arial" charset="0"/>
              <a:cs typeface="Arial" charset="0"/>
            </a:endParaRPr>
          </a:p>
        </p:txBody>
      </p:sp>
      <p:pic>
        <p:nvPicPr>
          <p:cNvPr id="7172" name="Picture 8" descr="Fig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1"/>
            <a:ext cx="85344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0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2D to 3D Transformations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809" y="1545819"/>
            <a:ext cx="1032654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/>
              <a:t>Basic </a:t>
            </a:r>
            <a:r>
              <a:rPr lang="en-US" sz="2800" dirty="0" smtClean="0"/>
              <a:t>limitation (of tools like MAPP XT): </a:t>
            </a:r>
            <a:r>
              <a:rPr lang="en-US" sz="2800" dirty="0">
                <a:solidFill>
                  <a:srgbClr val="00B0F0"/>
                </a:solidFill>
              </a:rPr>
              <a:t>H and V “slices” </a:t>
            </a:r>
            <a:r>
              <a:rPr lang="en-US" sz="2800" dirty="0"/>
              <a:t>do not completely characterize </a:t>
            </a:r>
            <a:r>
              <a:rPr lang="en-US" sz="2800" dirty="0">
                <a:solidFill>
                  <a:srgbClr val="FF0000"/>
                </a:solidFill>
              </a:rPr>
              <a:t>spherical</a:t>
            </a:r>
            <a:r>
              <a:rPr lang="en-US" sz="2800" dirty="0"/>
              <a:t> (3-space) radiation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/>
              <a:t>Issue of mismatch between speaker </a:t>
            </a:r>
            <a:r>
              <a:rPr lang="en-US" sz="2800" dirty="0">
                <a:solidFill>
                  <a:srgbClr val="FF0000"/>
                </a:solidFill>
              </a:rPr>
              <a:t>propagation</a:t>
            </a:r>
            <a:r>
              <a:rPr lang="en-US" sz="2800" dirty="0"/>
              <a:t> plane vs. </a:t>
            </a:r>
            <a:r>
              <a:rPr lang="en-US" sz="2800" dirty="0">
                <a:solidFill>
                  <a:srgbClr val="FF0000"/>
                </a:solidFill>
              </a:rPr>
              <a:t>prediction</a:t>
            </a:r>
            <a:r>
              <a:rPr lang="en-US" sz="2800" dirty="0"/>
              <a:t> plane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/>
              <a:t>Two forms of speaker-prediction divergence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distance (speaker location to listening position)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angle (elevation, train, skew)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36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6" y="1443038"/>
            <a:ext cx="6545263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5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1238251"/>
            <a:ext cx="625951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03338"/>
            <a:ext cx="49466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4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238" y="246063"/>
            <a:ext cx="8686800" cy="715962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Loudspeaker Aiming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1" y="1460501"/>
            <a:ext cx="63103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4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412</Words>
  <Application>Microsoft Office PowerPoint</Application>
  <PresentationFormat>Widescreen</PresentationFormat>
  <Paragraphs>92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Verdana</vt:lpstr>
      <vt:lpstr>Office Theme</vt:lpstr>
      <vt:lpstr>Default Design</vt:lpstr>
      <vt:lpstr>Prediction</vt:lpstr>
      <vt:lpstr>Outline</vt:lpstr>
      <vt:lpstr>Four Principal Responses</vt:lpstr>
      <vt:lpstr>Prediction</vt:lpstr>
      <vt:lpstr>2D to 3D Transformations</vt:lpstr>
      <vt:lpstr> Loudspeaker Aiming</vt:lpstr>
      <vt:lpstr> Loudspeaker Aiming</vt:lpstr>
      <vt:lpstr> Loudspeaker Aiming</vt:lpstr>
      <vt:lpstr> Loudspeaker Aiming</vt:lpstr>
      <vt:lpstr> Loudspeaker Aiming</vt:lpstr>
      <vt:lpstr> Loudspeaker Aiming</vt:lpstr>
      <vt:lpstr> Loudspeaker Aiming</vt:lpstr>
      <vt:lpstr> Loudspeaker Aiming</vt:lpstr>
      <vt:lpstr> Loudspeaker Aiming</vt:lpstr>
      <vt:lpstr> Loudspeaker Aiming</vt:lpstr>
      <vt:lpstr> Loudspeaker Aiming</vt:lpstr>
      <vt:lpstr>Prediction</vt:lpstr>
      <vt:lpstr>Prediction Software</vt:lpstr>
      <vt:lpstr>Limitations of Prediction Software</vt:lpstr>
      <vt:lpstr>Common Loudspeaker Format</vt:lpstr>
      <vt:lpstr>GLL Loudspeaker Data Format</vt:lpstr>
      <vt:lpstr>PowerPoint Presentation</vt:lpstr>
      <vt:lpstr>PowerPoint Presentation</vt:lpstr>
      <vt:lpstr>“Ideal” Resolution Needed?</vt:lpstr>
      <vt:lpstr>Prediction</vt:lpstr>
      <vt:lpstr>Prediction</vt:lpstr>
      <vt:lpstr>Prediction</vt:lpstr>
      <vt:lpstr>Prediction</vt:lpstr>
      <vt:lpstr>Prediction</vt:lpstr>
      <vt:lpstr> Directivity Data Resolution Requirements</vt:lpstr>
      <vt:lpstr> Directivity Data Resolution Requirements</vt:lpstr>
      <vt:lpstr> Directivity Data Resolution Requirements</vt:lpstr>
      <vt:lpstr>Prediction</vt:lpstr>
      <vt:lpstr>Prediction</vt:lpstr>
      <vt:lpstr>Prediction</vt:lpstr>
      <vt:lpstr>Prediction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Components</dc:title>
  <dc:creator>Meyer, David G</dc:creator>
  <cp:lastModifiedBy>Meyer, David G</cp:lastModifiedBy>
  <cp:revision>42</cp:revision>
  <dcterms:created xsi:type="dcterms:W3CDTF">2019-04-18T12:50:33Z</dcterms:created>
  <dcterms:modified xsi:type="dcterms:W3CDTF">2020-03-09T17:27:55Z</dcterms:modified>
</cp:coreProperties>
</file>