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26" y="21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276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/>
              <a:t>Perception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 smtClean="0"/>
              <a:t>ECE 40020 – Spring 2020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Reference: Chapter 5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8F887-0683-49B8-B07B-0529C8CE56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464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FB0E7E-4526-4733-ACD9-BB484BFBBB2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CFB3D2-6EE5-4049-94B0-51F75DA4E2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49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48CE96-70B0-4DD4-9BEF-DF05A99CC01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008598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522F0D-50EA-423E-944F-4B1CACFA12B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8311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88E1D-FA50-4F10-BBCE-19EA63C3426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94251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C8F168-FD05-4B5C-B184-8C90A89978A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7098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42E473-2172-40C4-BF9A-04C8F2E1E4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597061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A9D2E66-C928-416B-9A27-96D54F014200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1040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53D484-46C0-42A7-A8F0-AB9969FBB35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074683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B18D6-B824-4F75-AC13-292AA3F91BA4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19138"/>
            <a:ext cx="4802188" cy="360045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136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D63B0A-8AAE-4FF1-BDC4-CA3E5963311D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50611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608D41-2528-47B0-8070-2DE599B53543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98684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3CD68-9AFA-4951-B75A-E8B2D1301F68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030357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9B693-2BB1-429B-A87B-2B0C05B773A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14646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E9B352-5CB8-4BB0-924C-00480F6AD9A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14838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D5D5-CB44-40DD-A244-7BB4C93C9CB7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1370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335367-B754-414E-A516-935B003DF766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65141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CD07E4-280B-4414-9377-C610443AC615}" type="slidenum">
              <a:rPr kumimoji="0" lang="en-US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3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8788" y="719138"/>
            <a:ext cx="6399212" cy="3600450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19849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2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341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091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EB8CD3-CBD4-49AD-A6E3-6E90261E1194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483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51E93C-B029-4334-BC4B-13CC3FAD994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53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C81AD31-4888-4A3B-9514-1D0685177FCC}" type="slidenum">
              <a:rPr lang="en-US" smtClean="0">
                <a:solidFill>
                  <a:srgbClr val="000000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5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78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07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179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59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67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20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601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48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C8A4FC-6E15-4B06-9B54-6227DA5FDB74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1ED8B-8F2C-450C-9B45-633C48969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3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AA610FB-046E-4A03-ABD2-E6EF63309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193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0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099F888-C377-4F19-AEEB-30EB74394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055" name="Picture 7" descr="PP Background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463"/>
            <a:ext cx="12192000" cy="684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5032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se.com/controller?url=/popup/tech_details/pop_stereo_every_spkrs.jsp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nerfidelity.com/content/audio-precision-explains-headphone-measurements-and-head-related-transfer-functio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50"/>
                </a:solidFill>
              </a:rPr>
              <a:t>Perception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12142" y="4708525"/>
            <a:ext cx="705735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u="sng" dirty="0"/>
              <a:t>Reference</a:t>
            </a:r>
            <a:r>
              <a:rPr lang="en-US" dirty="0"/>
              <a:t>: </a:t>
            </a:r>
            <a:r>
              <a:rPr lang="en-US" dirty="0" smtClean="0"/>
              <a:t>Chapter 5 (3</a:t>
            </a:r>
            <a:r>
              <a:rPr lang="en-US" baseline="30000" dirty="0" smtClean="0"/>
              <a:t>rd</a:t>
            </a:r>
            <a:r>
              <a:rPr lang="en-US" dirty="0" smtClean="0"/>
              <a:t> Ed.) </a:t>
            </a:r>
            <a:r>
              <a:rPr lang="en-US" dirty="0"/>
              <a:t>of </a:t>
            </a:r>
            <a:r>
              <a:rPr lang="en-US" i="1" dirty="0"/>
              <a:t>Sound Systems: Design and Optimization</a:t>
            </a:r>
            <a:r>
              <a:rPr lang="en-US" dirty="0"/>
              <a:t>, by Bob McCarthy (Elsevier, </a:t>
            </a:r>
            <a:r>
              <a:rPr lang="en-US" dirty="0" smtClean="0"/>
              <a:t>2017)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46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Image Distortion Angle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1268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75" y="1147482"/>
            <a:ext cx="11727097" cy="486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969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00025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“Spatiality” Effect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286000" y="685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321540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233" y="885825"/>
            <a:ext cx="11882454" cy="473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1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7433" y="906597"/>
            <a:ext cx="11893334" cy="473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1542" name="Picture 6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9333" y="972671"/>
            <a:ext cx="11893334" cy="4670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908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Horizontal Localization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9516" y="1500188"/>
            <a:ext cx="1030464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horizontal mechanism more sensitive than vertical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spaced placement of ears provides an automatic spatial sensor – any position on the horizon can be found by triangulation </a:t>
            </a:r>
            <a:r>
              <a:rPr lang="en-US" sz="2800" b="1" dirty="0">
                <a:solidFill>
                  <a:srgbClr val="FF0000"/>
                </a:solidFill>
              </a:rPr>
              <a:t>(binaural localization)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perceived horizontal sonic image depends on both time and level differences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relative time called the </a:t>
            </a:r>
            <a:r>
              <a:rPr lang="en-US" sz="2800" b="1" dirty="0">
                <a:solidFill>
                  <a:srgbClr val="FF0000"/>
                </a:solidFill>
              </a:rPr>
              <a:t>inter-aural time difference (ITD)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relative level called </a:t>
            </a:r>
            <a:r>
              <a:rPr lang="en-US" sz="2800" b="1" dirty="0">
                <a:solidFill>
                  <a:srgbClr val="FF0000"/>
                </a:solidFill>
              </a:rPr>
              <a:t>inter-aural level difference (ILD)</a:t>
            </a:r>
          </a:p>
        </p:txBody>
      </p:sp>
    </p:spTree>
    <p:extLst>
      <p:ext uri="{BB962C8B-B14F-4D97-AF65-F5344CB8AC3E}">
        <p14:creationId xmlns:p14="http://schemas.microsoft.com/office/powerpoint/2010/main" val="267741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Horizontal Localization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848" y="1503178"/>
            <a:ext cx="1042450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92D050"/>
                </a:solidFill>
              </a:rPr>
              <a:t>ITD</a:t>
            </a:r>
            <a:r>
              <a:rPr lang="en-US" sz="2800" b="1" dirty="0"/>
              <a:t> is dominant factor in </a:t>
            </a:r>
            <a:r>
              <a:rPr lang="en-US" sz="2800" b="1" dirty="0">
                <a:solidFill>
                  <a:srgbClr val="92D050"/>
                </a:solidFill>
              </a:rPr>
              <a:t>low-frequency</a:t>
            </a:r>
            <a:r>
              <a:rPr lang="en-US" sz="2800" b="1" dirty="0"/>
              <a:t> localization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ILD</a:t>
            </a:r>
            <a:r>
              <a:rPr lang="en-US" sz="2800" b="1" dirty="0"/>
              <a:t> is dominant factor in </a:t>
            </a:r>
            <a:r>
              <a:rPr lang="en-US" sz="2800" b="1" dirty="0">
                <a:solidFill>
                  <a:srgbClr val="FF0000"/>
                </a:solidFill>
              </a:rPr>
              <a:t>high-frequency</a:t>
            </a:r>
            <a:r>
              <a:rPr lang="en-US" sz="2800" b="1" dirty="0"/>
              <a:t> localization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when listening to a single source, ILD and ITD track together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if multiple (independent, uncorrelated) sources, each will have distinct ITD/ILD so localization can be done for each source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if sources correlated (reflections, early arrivals), becomes more complex/“spacious” (source is general area rather than pinpoint)</a:t>
            </a:r>
          </a:p>
        </p:txBody>
      </p:sp>
    </p:spTree>
    <p:extLst>
      <p:ext uri="{BB962C8B-B14F-4D97-AF65-F5344CB8AC3E}">
        <p14:creationId xmlns:p14="http://schemas.microsoft.com/office/powerpoint/2010/main" val="351372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8352" y="819150"/>
            <a:ext cx="10195295" cy="56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335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Reception</a:t>
            </a:r>
          </a:p>
        </p:txBody>
      </p:sp>
      <p:pic>
        <p:nvPicPr>
          <p:cNvPr id="319493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8351" y="819150"/>
            <a:ext cx="10195295" cy="5649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9492" name="Picture 4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8350" y="765758"/>
            <a:ext cx="10195295" cy="5697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3"/>
          <p:cNvSpPr txBox="1">
            <a:spLocks noChangeArrowheads="1"/>
          </p:cNvSpPr>
          <p:nvPr/>
        </p:nvSpPr>
        <p:spPr bwMode="auto">
          <a:xfrm>
            <a:off x="1963270" y="1037665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98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9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Panoramic Perception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2413" y="1536047"/>
            <a:ext cx="1056462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horizontal image (“pan”) can be moved by offsetting either level or delay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level panning vs. delay panning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relationship between arrivals and our perception of sound image is known as the </a:t>
            </a:r>
            <a:r>
              <a:rPr lang="en-US" sz="2800" b="1" dirty="0">
                <a:solidFill>
                  <a:srgbClr val="FF0000"/>
                </a:solidFill>
              </a:rPr>
              <a:t>precedence effect </a:t>
            </a:r>
            <a:r>
              <a:rPr lang="en-US" sz="2800" b="1" dirty="0"/>
              <a:t>(“Haas” effect)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image control can be maintained over a </a:t>
            </a:r>
            <a:r>
              <a:rPr lang="en-US" sz="2800" b="1" dirty="0">
                <a:solidFill>
                  <a:srgbClr val="FF0000"/>
                </a:solidFill>
              </a:rPr>
              <a:t>limited range of time (5 </a:t>
            </a:r>
            <a:r>
              <a:rPr lang="en-US" sz="2800" b="1" dirty="0" err="1">
                <a:solidFill>
                  <a:srgbClr val="FF0000"/>
                </a:solidFill>
              </a:rPr>
              <a:t>ms</a:t>
            </a:r>
            <a:r>
              <a:rPr lang="en-US" sz="2800" b="1" dirty="0">
                <a:solidFill>
                  <a:srgbClr val="FF0000"/>
                </a:solidFill>
              </a:rPr>
              <a:t>) and level (10 dB) </a:t>
            </a:r>
            <a:r>
              <a:rPr lang="en-US" sz="2800" b="1" dirty="0"/>
              <a:t>between horizontally displaced sources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if </a:t>
            </a:r>
            <a:r>
              <a:rPr lang="en-US" sz="2800" b="1" dirty="0" smtClean="0"/>
              <a:t>the level </a:t>
            </a:r>
            <a:r>
              <a:rPr lang="en-US" sz="2800" b="1" dirty="0"/>
              <a:t>offset </a:t>
            </a:r>
            <a:r>
              <a:rPr lang="en-US" sz="2800" b="1" dirty="0" smtClean="0"/>
              <a:t>is </a:t>
            </a:r>
            <a:r>
              <a:rPr lang="en-US" sz="2800" b="1" dirty="0" smtClean="0">
                <a:solidFill>
                  <a:srgbClr val="FF0000"/>
                </a:solidFill>
              </a:rPr>
              <a:t>greater </a:t>
            </a:r>
            <a:r>
              <a:rPr lang="en-US" sz="2800" b="1" dirty="0">
                <a:solidFill>
                  <a:srgbClr val="FF0000"/>
                </a:solidFill>
              </a:rPr>
              <a:t>than 10 dB</a:t>
            </a:r>
            <a:r>
              <a:rPr lang="en-US" sz="2800" b="1" dirty="0"/>
              <a:t>, no amount of delay can move the image</a:t>
            </a:r>
          </a:p>
          <a:p>
            <a:pPr marL="0" indent="0" eaLnBrk="1" hangingPunct="1">
              <a:lnSpc>
                <a:spcPct val="90000"/>
              </a:lnSpc>
              <a:spcBef>
                <a:spcPct val="15000"/>
              </a:spcBef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4519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2190750" y="11430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Haas Effect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7412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0259" y="745378"/>
            <a:ext cx="10219765" cy="580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3454998" y="3648075"/>
            <a:ext cx="504825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As time offset increases, the level of the second source must be upwardly compensated in order to maintain a central image – 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the first 5 </a:t>
            </a:r>
            <a:r>
              <a:rPr lang="en-US" dirty="0" err="1">
                <a:solidFill>
                  <a:srgbClr val="FF0000"/>
                </a:solidFill>
                <a:latin typeface="Arial" charset="0"/>
                <a:cs typeface="Arial" charset="0"/>
              </a:rPr>
              <a:t>ms</a:t>
            </a:r>
            <a:r>
              <a:rPr lang="en-US" dirty="0">
                <a:solidFill>
                  <a:srgbClr val="FF0000"/>
                </a:solidFill>
                <a:latin typeface="Arial" charset="0"/>
                <a:cs typeface="Arial" charset="0"/>
              </a:rPr>
              <a:t> of time offset are the most critical.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2940424" y="3325906"/>
            <a:ext cx="28016" cy="218122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8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13335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Effect of Time Offset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8436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024" y="992281"/>
            <a:ext cx="11225520" cy="5390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648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7145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Effect of Time and Level Offset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2133600" y="685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19460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158" y="1143000"/>
            <a:ext cx="11676290" cy="4916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37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885" y="1159246"/>
            <a:ext cx="11659001" cy="4900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638" name="Picture 6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0158" y="1143000"/>
            <a:ext cx="11608456" cy="49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0587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5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19325" y="238125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Combined Effect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2057400" y="685800"/>
            <a:ext cx="802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0484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1803" y="1342835"/>
            <a:ext cx="11607444" cy="4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1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853" y="1342836"/>
            <a:ext cx="11291344" cy="4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782" name="Picture 6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1493" y="1371600"/>
            <a:ext cx="11538213" cy="4917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070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1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31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379413"/>
            <a:ext cx="8229600" cy="741362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B0F0"/>
                </a:solidFill>
              </a:rPr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98689" y="1344613"/>
            <a:ext cx="8289925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 smtClean="0"/>
              <a:t>Loudness and dB SPL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 smtClean="0"/>
              <a:t>Crest factor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 smtClean="0"/>
              <a:t>Localization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horizontal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vertical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 smtClean="0"/>
              <a:t>Panoramic perception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 smtClean="0"/>
              <a:t>Stereo “everywhere”?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126960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0275" y="142875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Dual Channel Precedence Effect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1508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6236" y="977153"/>
            <a:ext cx="11439295" cy="54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4542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23825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Phase Offset and Spaciousness</a:t>
            </a: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2532" name="Picture 4" descr="Fig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0895" y="979394"/>
            <a:ext cx="11300117" cy="528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44411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Tonal, Spatial, Echo Perception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63987" y="1500188"/>
            <a:ext cx="9721942" cy="53578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tonal quality is a combination of direct sound plus arrivals within the duration period of the direct sound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tonal character modified by comb filtering </a:t>
            </a:r>
            <a:r>
              <a:rPr lang="en-US" sz="2800" b="1" dirty="0"/>
              <a:t>– as summation ripple increases, distortion of tonal quality becomes increasingly perceptible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time offset determines the frequency range where the tonal disturbance is most perceptible – as time offset increases, the affected frequency range falls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filters narrower than </a:t>
            </a:r>
            <a:r>
              <a:rPr lang="en-US" sz="2800" b="1" dirty="0">
                <a:solidFill>
                  <a:srgbClr val="00B0F0"/>
                </a:solidFill>
                <a:sym typeface="Symbol" pitchFamily="18" charset="2"/>
              </a:rPr>
              <a:t>/6</a:t>
            </a: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 are generally not perceptible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051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Tonal, Spatial, Echo Perception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9989" y="1562941"/>
            <a:ext cx="1034947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pattern of “bright spots” in sound spectrum is the envelope (audible shape of spectrum, tonal character)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the frequency resolution to which tonal character is audible is known as the </a:t>
            </a:r>
            <a:r>
              <a:rPr lang="en-US" sz="2800" b="1" dirty="0">
                <a:solidFill>
                  <a:srgbClr val="FF0000"/>
                </a:solidFill>
              </a:rPr>
              <a:t>critical bandwidth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tonal change </a:t>
            </a:r>
            <a:r>
              <a:rPr lang="en-US" sz="2800" b="1" dirty="0"/>
              <a:t>comes from early arrival summation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spatial perception </a:t>
            </a:r>
            <a:r>
              <a:rPr lang="en-US" sz="2800" b="1" dirty="0"/>
              <a:t>comes from middle arrival summation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discrete echoes </a:t>
            </a:r>
            <a:r>
              <a:rPr lang="en-US" sz="2800" b="1" dirty="0"/>
              <a:t>come from late arrival summation</a:t>
            </a:r>
          </a:p>
        </p:txBody>
      </p:sp>
    </p:spTree>
    <p:extLst>
      <p:ext uri="{BB962C8B-B14F-4D97-AF65-F5344CB8AC3E}">
        <p14:creationId xmlns:p14="http://schemas.microsoft.com/office/powerpoint/2010/main" val="383998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61925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>
                <a:solidFill>
                  <a:schemeClr val="accent1"/>
                </a:solidFill>
                <a:latin typeface="Verdana" pitchFamily="34" charset="0"/>
              </a:rPr>
              <a:t>Reception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5604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408" y="1322854"/>
            <a:ext cx="11667384" cy="476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6"/>
          <p:cNvSpPr txBox="1">
            <a:spLocks noChangeArrowheads="1"/>
          </p:cNvSpPr>
          <p:nvPr/>
        </p:nvSpPr>
        <p:spPr bwMode="auto">
          <a:xfrm>
            <a:off x="7666505" y="3782545"/>
            <a:ext cx="3867150" cy="12001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Small wavelength offsets create a perception of tonal change while large offsets create the perception of separate sources.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566946" y="163517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0000"/>
                </a:solidFill>
                <a:latin typeface="Arial" charset="0"/>
                <a:cs typeface="Arial" charset="0"/>
              </a:rPr>
              <a:t>wavelength offset</a:t>
            </a:r>
          </a:p>
        </p:txBody>
      </p:sp>
    </p:spTree>
    <p:extLst>
      <p:ext uri="{BB962C8B-B14F-4D97-AF65-F5344CB8AC3E}">
        <p14:creationId xmlns:p14="http://schemas.microsoft.com/office/powerpoint/2010/main" val="282086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Stereo Scaling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4341" y="1446400"/>
            <a:ext cx="980262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“stereo” does not scale well to large spaces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after we have left the central zone (5 </a:t>
            </a:r>
            <a:r>
              <a:rPr lang="en-US" sz="2800" b="1" dirty="0" err="1"/>
              <a:t>ms</a:t>
            </a:r>
            <a:r>
              <a:rPr lang="en-US" sz="2800" b="1" dirty="0"/>
              <a:t> </a:t>
            </a:r>
            <a:r>
              <a:rPr lang="en-US" sz="2800" b="1" dirty="0">
                <a:sym typeface="Symbol" pitchFamily="18" charset="2"/>
              </a:rPr>
              <a:t>), the system becomes two mono channels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ym typeface="Symbol" pitchFamily="18" charset="2"/>
              </a:rPr>
              <a:t>basic choices: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>
                <a:sym typeface="Symbol" pitchFamily="18" charset="2"/>
              </a:rPr>
              <a:t>wide panoramic stereo for a tiny majority of seats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>
                <a:sym typeface="Symbol" pitchFamily="18" charset="2"/>
              </a:rPr>
              <a:t>narrow panoramic stereo for a minority of seats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  <a:sym typeface="Symbol" pitchFamily="18" charset="2"/>
              </a:rPr>
              <a:t>every seat that is off-center will be affected differently</a:t>
            </a:r>
            <a:r>
              <a:rPr lang="en-US" sz="2800" b="1" dirty="0">
                <a:sym typeface="Symbol" pitchFamily="18" charset="2"/>
              </a:rPr>
              <a:t> due to the changing time and level offsets between the competing sources</a:t>
            </a:r>
          </a:p>
        </p:txBody>
      </p:sp>
    </p:spTree>
    <p:extLst>
      <p:ext uri="{BB962C8B-B14F-4D97-AF65-F5344CB8AC3E}">
        <p14:creationId xmlns:p14="http://schemas.microsoft.com/office/powerpoint/2010/main" val="9617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Panoramic Angle</a:t>
            </a: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7652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762000"/>
            <a:ext cx="6089650" cy="553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6"/>
          <p:cNvSpPr txBox="1">
            <a:spLocks noChangeArrowheads="1"/>
          </p:cNvSpPr>
          <p:nvPr/>
        </p:nvSpPr>
        <p:spPr bwMode="auto">
          <a:xfrm>
            <a:off x="6403602" y="1039812"/>
            <a:ext cx="2600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Optimum is about 60º</a:t>
            </a:r>
          </a:p>
        </p:txBody>
      </p:sp>
    </p:spTree>
    <p:extLst>
      <p:ext uri="{BB962C8B-B14F-4D97-AF65-F5344CB8AC3E}">
        <p14:creationId xmlns:p14="http://schemas.microsoft.com/office/powerpoint/2010/main" val="170745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Delay Panning</a:t>
            </a: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8676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3700" y="628650"/>
            <a:ext cx="6115050" cy="584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0" name="Picture 6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631825"/>
            <a:ext cx="6096000" cy="582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71" name="Picture 7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52751" y="612776"/>
            <a:ext cx="6105525" cy="583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4069" name="Picture 5" descr="Fig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33700" y="615950"/>
            <a:ext cx="614045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85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4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4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4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3335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Stereo Image Variation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29700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123" y="819150"/>
            <a:ext cx="10898057" cy="5653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9495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Stereo Image Variation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30724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65164"/>
            <a:ext cx="9144000" cy="5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6"/>
          <p:cNvSpPr txBox="1">
            <a:spLocks noChangeArrowheads="1"/>
          </p:cNvSpPr>
          <p:nvPr/>
        </p:nvSpPr>
        <p:spPr bwMode="auto">
          <a:xfrm>
            <a:off x="1666876" y="7620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outside stereo field</a:t>
            </a:r>
          </a:p>
        </p:txBody>
      </p:sp>
      <p:sp>
        <p:nvSpPr>
          <p:cNvPr id="30726" name="TextBox 7"/>
          <p:cNvSpPr txBox="1">
            <a:spLocks noChangeArrowheads="1"/>
          </p:cNvSpPr>
          <p:nvPr/>
        </p:nvSpPr>
        <p:spPr bwMode="auto">
          <a:xfrm>
            <a:off x="1714501" y="5953125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charset="0"/>
                <a:cs typeface="Arial" charset="0"/>
              </a:rPr>
              <a:t>outside stereo field</a:t>
            </a:r>
          </a:p>
        </p:txBody>
      </p:sp>
    </p:spTree>
    <p:extLst>
      <p:ext uri="{BB962C8B-B14F-4D97-AF65-F5344CB8AC3E}">
        <p14:creationId xmlns:p14="http://schemas.microsoft.com/office/powerpoint/2010/main" val="3275834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B0F0"/>
                </a:solidFill>
              </a:rPr>
              <a:t>Loudness and dB SPL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34317" y="1604402"/>
            <a:ext cx="9506789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perception of loudness comes from combination of sound pressure and duration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ear integrates level over a period of approx. 100 </a:t>
            </a:r>
            <a:r>
              <a:rPr lang="en-US" sz="2800" b="1" dirty="0" err="1"/>
              <a:t>ms</a:t>
            </a:r>
            <a:endParaRPr lang="en-US" sz="2800" b="1" dirty="0"/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noise floor in a typical venue is 50 dB or more above the bottom of our hearing threshold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actual dynamic range used by the program material will be a matter of artistic concern (job of mix engineer)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65387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0"/>
            <a:ext cx="7772400" cy="685800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Stereo Image Variation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350212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09601"/>
            <a:ext cx="91440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3" name="Picture 5" descr="Fig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905001"/>
            <a:ext cx="914400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4" name="Picture 6" descr="Fi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1" y="609600"/>
            <a:ext cx="4181475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690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50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355850" y="4899025"/>
            <a:ext cx="76977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000000"/>
                </a:solidFill>
                <a:latin typeface="Arial" charset="0"/>
                <a:cs typeface="Arial" charset="0"/>
              </a:rPr>
              <a:t>BOSE ® 301-V “Direct/Reflecting” Loudspeakers</a:t>
            </a:r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32771" name="Picture 3" descr="31-aLBbSdz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9916" y="1227483"/>
            <a:ext cx="6164083" cy="3599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5189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 l="34702" t="10149" r="35522" b="53552"/>
          <a:stretch>
            <a:fillRect/>
          </a:stretch>
        </p:blipFill>
        <p:spPr bwMode="auto">
          <a:xfrm>
            <a:off x="1524000" y="0"/>
            <a:ext cx="9144000" cy="691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1524000" y="5813426"/>
            <a:ext cx="9144000" cy="64611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How does this reconcile with what we just learned?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http://www.bose.com/controller?url=/popup/tech_details/pop_stereo_every_spkrs.jsp</a:t>
            </a: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2383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B0F0"/>
                </a:solidFill>
              </a:rPr>
              <a:t>Crest Factor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29301" y="1366838"/>
            <a:ext cx="10311052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crest factor = difference between peak and continuous level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continuous sine wave has crest factor of 3 dB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pink noise: 12 dB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speech has variable crest factor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vowels: low</a:t>
            </a:r>
          </a:p>
          <a:p>
            <a:pPr lvl="1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b="1" dirty="0" smtClean="0"/>
              <a:t>consonants: high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 system that cannot reproduce speech transients will lose distinction between consonants (%</a:t>
            </a:r>
            <a:r>
              <a:rPr lang="en-US" sz="2800" b="1" dirty="0">
                <a:solidFill>
                  <a:srgbClr val="FF0000"/>
                </a:solidFill>
              </a:rPr>
              <a:t>ALCONS</a:t>
            </a:r>
            <a:r>
              <a:rPr lang="en-US" sz="2800" b="1" dirty="0"/>
              <a:t>) – higher % </a:t>
            </a:r>
            <a:r>
              <a:rPr lang="en-US" sz="2800" b="1" dirty="0">
                <a:solidFill>
                  <a:srgbClr val="FF0000"/>
                </a:solidFill>
              </a:rPr>
              <a:t>articulation loss of consonants </a:t>
            </a:r>
            <a:r>
              <a:rPr lang="en-US" sz="2800" b="1" dirty="0"/>
              <a:t>results in poor intelligibility 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009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639762"/>
          </a:xfrm>
        </p:spPr>
        <p:txBody>
          <a:bodyPr/>
          <a:lstStyle/>
          <a:p>
            <a:pPr eaLnBrk="1" hangingPunct="1"/>
            <a:r>
              <a:rPr lang="en-US" sz="3200" dirty="0">
                <a:solidFill>
                  <a:schemeClr val="accent1"/>
                </a:solidFill>
                <a:latin typeface="Verdana" pitchFamily="34" charset="0"/>
              </a:rPr>
              <a:t>Equal Loudness Contours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2286000" y="2057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400">
              <a:solidFill>
                <a:srgbClr val="BBE0E3"/>
              </a:solidFill>
              <a:latin typeface="Algerian" pitchFamily="82" charset="0"/>
              <a:cs typeface="Arial" charset="0"/>
            </a:endParaRPr>
          </a:p>
        </p:txBody>
      </p:sp>
      <p:pic>
        <p:nvPicPr>
          <p:cNvPr id="7172" name="Picture 4" descr="Fi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914" y="1083097"/>
            <a:ext cx="11827473" cy="5147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41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00B0F0"/>
                </a:solidFill>
              </a:rPr>
              <a:t>Localization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2270" y="1595438"/>
            <a:ext cx="9838483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ability to steer sound image to desired location dependent on speaker placement and relative levels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difference in perceived sound image from that of the sound source is the </a:t>
            </a:r>
            <a:r>
              <a:rPr lang="en-US" sz="2800" b="1" dirty="0">
                <a:solidFill>
                  <a:srgbClr val="FF0000"/>
                </a:solidFill>
              </a:rPr>
              <a:t>sonic image distortion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want to link the </a:t>
            </a:r>
            <a:r>
              <a:rPr lang="en-US" sz="2800" b="1" dirty="0">
                <a:solidFill>
                  <a:srgbClr val="00B0F0"/>
                </a:solidFill>
              </a:rPr>
              <a:t>perceived</a:t>
            </a:r>
            <a:r>
              <a:rPr lang="en-US" sz="2800" b="1" dirty="0"/>
              <a:t> sound location to the </a:t>
            </a:r>
            <a:r>
              <a:rPr lang="en-US" sz="2800" b="1" dirty="0">
                <a:solidFill>
                  <a:srgbClr val="00B0F0"/>
                </a:solidFill>
              </a:rPr>
              <a:t>visually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00B0F0"/>
                </a:solidFill>
              </a:rPr>
              <a:t>observed</a:t>
            </a:r>
            <a:r>
              <a:rPr lang="en-US" sz="2800" b="1" dirty="0"/>
              <a:t> source </a:t>
            </a:r>
            <a:r>
              <a:rPr lang="en-US" sz="2800" b="1" dirty="0">
                <a:solidFill>
                  <a:srgbClr val="FF0000"/>
                </a:solidFill>
              </a:rPr>
              <a:t>(“localization”)</a:t>
            </a:r>
          </a:p>
        </p:txBody>
      </p:sp>
    </p:spTree>
    <p:extLst>
      <p:ext uri="{BB962C8B-B14F-4D97-AF65-F5344CB8AC3E}">
        <p14:creationId xmlns:p14="http://schemas.microsoft.com/office/powerpoint/2010/main" val="1182974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Vertical Localization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4593" y="1516661"/>
            <a:ext cx="11100264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contours of the outer ear (pinna) create a series of reflections that steer the sound into the inner ear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these reflections cause coloration of the sound as they make their way to the inner ear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the tonal signature of these reflections is encoded in the brain as a vertical map that provides us with our sense of vertical sonic image – called the </a:t>
            </a:r>
            <a:r>
              <a:rPr lang="en-US" sz="2800" b="1" dirty="0">
                <a:solidFill>
                  <a:srgbClr val="FF0000"/>
                </a:solidFill>
              </a:rPr>
              <a:t>head-related transfer function (HRTF)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the HRTF operates independently for each ear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there is a different free-field HRTF for each angle in 3-D</a:t>
            </a:r>
          </a:p>
        </p:txBody>
      </p:sp>
    </p:spTree>
    <p:extLst>
      <p:ext uri="{BB962C8B-B14F-4D97-AF65-F5344CB8AC3E}">
        <p14:creationId xmlns:p14="http://schemas.microsoft.com/office/powerpoint/2010/main" val="344453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39" t="2143" r="57595" b="5067"/>
          <a:stretch/>
        </p:blipFill>
        <p:spPr>
          <a:xfrm>
            <a:off x="314875" y="352593"/>
            <a:ext cx="7460166" cy="56000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31417" y="6185712"/>
            <a:ext cx="11115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charset="0"/>
                <a:cs typeface="Arial" charset="0"/>
              </a:rPr>
              <a:t>Reference: </a:t>
            </a:r>
            <a:r>
              <a:rPr lang="en-US" sz="1400" dirty="0">
                <a:solidFill>
                  <a:srgbClr val="000000"/>
                </a:solidFill>
                <a:latin typeface="Arial" charset="0"/>
                <a:cs typeface="Arial" charset="0"/>
                <a:hlinkClick r:id="rId3"/>
              </a:rPr>
              <a:t>http://www.innerfidelity.com/content/audio-precision-explains-headphone-measurements-and-head-related-transfer-function</a:t>
            </a:r>
            <a:endParaRPr lang="en-US" sz="160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2" descr="Image result for pinn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3083" y="1070448"/>
            <a:ext cx="4159988" cy="4315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7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39925" y="555626"/>
            <a:ext cx="8229600" cy="741363"/>
          </a:xfrm>
        </p:spPr>
        <p:txBody>
          <a:bodyPr/>
          <a:lstStyle/>
          <a:p>
            <a:pPr eaLnBrk="1" hangingPunct="1"/>
            <a:r>
              <a:rPr lang="en-US" sz="3600"/>
              <a:t> </a:t>
            </a:r>
            <a:r>
              <a:rPr lang="en-US" sz="3600">
                <a:solidFill>
                  <a:srgbClr val="00B0F0"/>
                </a:solidFill>
              </a:rPr>
              <a:t>Vertical Localization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3658" y="1491223"/>
            <a:ext cx="10591518" cy="46101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vertical position of an isolated source can be localized with ease/high accuracy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when ear is stimulated by multiple arrivals the process of localization becomes more difficult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if two vertically displaced sources arrive at equal levels, the conflicting HRTF values reach a compromise central localization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not experienced as “pinpoint” sound source, but instead as being “spatially spread”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/>
              <a:t>if levels are offset, the dominant source will be perceived as the source of the sonic image</a:t>
            </a:r>
          </a:p>
          <a:p>
            <a:pPr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sz="2800" b="1" dirty="0">
                <a:solidFill>
                  <a:srgbClr val="FF0000"/>
                </a:solidFill>
              </a:rPr>
              <a:t>dominance of level over arrival time</a:t>
            </a:r>
          </a:p>
        </p:txBody>
      </p:sp>
    </p:spTree>
    <p:extLst>
      <p:ext uri="{BB962C8B-B14F-4D97-AF65-F5344CB8AC3E}">
        <p14:creationId xmlns:p14="http://schemas.microsoft.com/office/powerpoint/2010/main" val="226579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990</Words>
  <Application>Microsoft Office PowerPoint</Application>
  <PresentationFormat>Widescreen</PresentationFormat>
  <Paragraphs>118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Algerian</vt:lpstr>
      <vt:lpstr>Arial</vt:lpstr>
      <vt:lpstr>Calibri</vt:lpstr>
      <vt:lpstr>Calibri Light</vt:lpstr>
      <vt:lpstr>Symbol</vt:lpstr>
      <vt:lpstr>Verdana</vt:lpstr>
      <vt:lpstr>Office Theme</vt:lpstr>
      <vt:lpstr>Default Design</vt:lpstr>
      <vt:lpstr>Custom Design</vt:lpstr>
      <vt:lpstr>Perception</vt:lpstr>
      <vt:lpstr>Outline</vt:lpstr>
      <vt:lpstr>Loudness and dB SPL</vt:lpstr>
      <vt:lpstr>Crest Factor</vt:lpstr>
      <vt:lpstr>Equal Loudness Contours</vt:lpstr>
      <vt:lpstr>Localization</vt:lpstr>
      <vt:lpstr> Vertical Localization</vt:lpstr>
      <vt:lpstr>PowerPoint Presentation</vt:lpstr>
      <vt:lpstr> Vertical Localization</vt:lpstr>
      <vt:lpstr>Image Distortion Angle</vt:lpstr>
      <vt:lpstr>“Spatiality” Effect</vt:lpstr>
      <vt:lpstr> Horizontal Localization</vt:lpstr>
      <vt:lpstr> Horizontal Localization</vt:lpstr>
      <vt:lpstr>Reception</vt:lpstr>
      <vt:lpstr> Panoramic Perception</vt:lpstr>
      <vt:lpstr>Haas Effect</vt:lpstr>
      <vt:lpstr>Effect of Time Offset</vt:lpstr>
      <vt:lpstr>Effect of Time and Level Offset</vt:lpstr>
      <vt:lpstr>Combined Effect</vt:lpstr>
      <vt:lpstr>Dual Channel Precedence Effect</vt:lpstr>
      <vt:lpstr>Phase Offset and Spaciousness</vt:lpstr>
      <vt:lpstr> Tonal, Spatial, Echo Perception</vt:lpstr>
      <vt:lpstr> Tonal, Spatial, Echo Perception</vt:lpstr>
      <vt:lpstr>Reception</vt:lpstr>
      <vt:lpstr> Stereo Scaling</vt:lpstr>
      <vt:lpstr>Panoramic Angle</vt:lpstr>
      <vt:lpstr>Delay Panning</vt:lpstr>
      <vt:lpstr>Stereo Image Variation</vt:lpstr>
      <vt:lpstr>Stereo Image Variation</vt:lpstr>
      <vt:lpstr>Stereo Image Variation</vt:lpstr>
      <vt:lpstr>PowerPoint Presentation</vt:lpstr>
      <vt:lpstr>PowerPoint Presentation</vt:lpstr>
    </vt:vector>
  </TitlesOfParts>
  <Company>Engineering Computer Network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 Components</dc:title>
  <dc:creator>Meyer, David G</dc:creator>
  <cp:lastModifiedBy>Meyer, David G</cp:lastModifiedBy>
  <cp:revision>47</cp:revision>
  <dcterms:created xsi:type="dcterms:W3CDTF">2019-04-18T12:50:33Z</dcterms:created>
  <dcterms:modified xsi:type="dcterms:W3CDTF">2020-02-20T14:52:11Z</dcterms:modified>
</cp:coreProperties>
</file>