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60" r:id="rId4"/>
    <p:sldId id="457" r:id="rId5"/>
    <p:sldId id="258" r:id="rId6"/>
    <p:sldId id="263" r:id="rId7"/>
    <p:sldId id="445" r:id="rId8"/>
    <p:sldId id="267" r:id="rId9"/>
    <p:sldId id="268" r:id="rId10"/>
    <p:sldId id="269" r:id="rId11"/>
    <p:sldId id="446" r:id="rId12"/>
    <p:sldId id="444" r:id="rId13"/>
    <p:sldId id="447" r:id="rId14"/>
    <p:sldId id="448" r:id="rId15"/>
    <p:sldId id="449" r:id="rId16"/>
    <p:sldId id="451" r:id="rId17"/>
    <p:sldId id="450" r:id="rId18"/>
    <p:sldId id="459" r:id="rId19"/>
    <p:sldId id="454" r:id="rId20"/>
    <p:sldId id="491" r:id="rId21"/>
    <p:sldId id="493" r:id="rId22"/>
    <p:sldId id="492" r:id="rId23"/>
    <p:sldId id="494" r:id="rId24"/>
    <p:sldId id="452" r:id="rId25"/>
    <p:sldId id="453" r:id="rId26"/>
    <p:sldId id="458" r:id="rId27"/>
    <p:sldId id="262" r:id="rId28"/>
    <p:sldId id="456" r:id="rId29"/>
    <p:sldId id="284" r:id="rId30"/>
    <p:sldId id="460" r:id="rId31"/>
    <p:sldId id="462" r:id="rId32"/>
    <p:sldId id="461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475" r:id="rId46"/>
    <p:sldId id="476" r:id="rId47"/>
    <p:sldId id="477" r:id="rId48"/>
    <p:sldId id="478" r:id="rId49"/>
    <p:sldId id="479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88" r:id="rId59"/>
    <p:sldId id="489" r:id="rId60"/>
    <p:sldId id="49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7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B0E7E-4526-4733-ACD9-BB484BFBBB2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FB3D2-6EE5-4049-94B0-51F75DA4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86077-8733-4D29-BFBD-3E1608B044D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9585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2CA0F-F029-4E2F-8880-8835BC66046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6671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2CA0F-F029-4E2F-8880-8835BC66046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6267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E80B8-10CD-4EF5-AEDB-271DFAD637C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9667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1397B-9234-4D4E-99D3-80F04C53EE9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16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F2ED8-9EAD-4AF0-920B-4AE3B20960E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233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9E5C5-F368-4F5F-9D5F-A54B582B016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791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9879A-6B35-4386-8374-A02BD5482F8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5679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3250C-6A32-4CFF-B22E-78AEDE9B2E1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1662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844C6-8BF9-408E-BDC4-AF716FAB48C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7705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3976E-93CC-4D93-B3FE-0A6EB59F904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7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573A3-99C3-4DFB-9298-1449916F0FD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4364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8BF20-E58E-45FA-8151-207BF01256A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7984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FEAA71-FD46-477A-A540-CDA6502B6BD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055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451C8-F625-416D-98FB-ABB0410FC4D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207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0D851-BF1D-4338-95B4-777266BAE02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23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D6CDE-1E6F-4693-B5BE-88E509FAA97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019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911FD-A9AD-4D58-AA80-BD6F3DE366D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411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2CA0F-F029-4E2F-8880-8835BC66046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687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2CA0F-F029-4E2F-8880-8835BC66046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6275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2CA0F-F029-4E2F-8880-8835BC66046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874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7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A4FC-6E15-4B06-9B54-6227DA5FDB7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http://www.lightbulbmarket.com/files/1974975/uploaded/Beam%20Angle%20Image%20copy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https://www.fenixlighting.com/wp-content/uploads/2015/11/Fenix-LD09-Flashlight-Light-Beam.jpg" TargetMode="Externa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Foundations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of Audio Engineering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12142" y="4708525"/>
            <a:ext cx="705735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Reference</a:t>
            </a:r>
            <a:r>
              <a:rPr lang="en-US" dirty="0"/>
              <a:t>: </a:t>
            </a:r>
            <a:r>
              <a:rPr lang="en-US" dirty="0" smtClean="0"/>
              <a:t>Chapter 1 (3</a:t>
            </a:r>
            <a:r>
              <a:rPr lang="en-US" baseline="30000" dirty="0" smtClean="0"/>
              <a:t>rd</a:t>
            </a:r>
            <a:r>
              <a:rPr lang="en-US" dirty="0" smtClean="0"/>
              <a:t> Ed.) </a:t>
            </a:r>
            <a:r>
              <a:rPr lang="en-US" dirty="0"/>
              <a:t>of </a:t>
            </a:r>
            <a:r>
              <a:rPr lang="en-US" i="1" dirty="0"/>
              <a:t>Sound Systems: Design and Optimization</a:t>
            </a:r>
            <a:r>
              <a:rPr lang="en-US" dirty="0"/>
              <a:t>, by Bob McCarthy (Elsevier, </a:t>
            </a:r>
            <a:r>
              <a:rPr lang="en-US" dirty="0" smtClean="0"/>
              <a:t>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6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2522" y="328869"/>
            <a:ext cx="8229600" cy="7413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Acoustic Environment Indoors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902" y="1070232"/>
            <a:ext cx="7100886" cy="51260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This gives rise to several basic sound fields: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2800" dirty="0" smtClean="0">
                <a:sym typeface="Symbol" pitchFamily="18" charset="2"/>
              </a:rPr>
              <a:t>near field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2800" dirty="0" smtClean="0">
                <a:sym typeface="Symbol" pitchFamily="18" charset="2"/>
              </a:rPr>
              <a:t>free field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2800" dirty="0" smtClean="0">
                <a:sym typeface="Symbol" pitchFamily="18" charset="2"/>
              </a:rPr>
              <a:t>reverberant field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sym typeface="Symbol" pitchFamily="18" charset="2"/>
              </a:rPr>
              <a:t>The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near field</a:t>
            </a:r>
            <a:r>
              <a:rPr lang="en-US" dirty="0" smtClean="0">
                <a:sym typeface="Symbol" pitchFamily="18" charset="2"/>
              </a:rPr>
              <a:t> is typically defined to be within a distance of twice the largest dimension of the sound source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sym typeface="Symbol" pitchFamily="18" charset="2"/>
              </a:rPr>
              <a:t>In the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(far) free field</a:t>
            </a:r>
            <a:r>
              <a:rPr lang="en-US" dirty="0" smtClean="0">
                <a:sym typeface="Symbol" pitchFamily="18" charset="2"/>
              </a:rPr>
              <a:t>, inverse-square-law level change prevails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sym typeface="Symbol" pitchFamily="18" charset="2"/>
              </a:rPr>
              <a:t>In the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reverberant</a:t>
            </a:r>
            <a:r>
              <a:rPr lang="en-US" dirty="0" smtClean="0">
                <a:sym typeface="Symbol" pitchFamily="18" charset="2"/>
              </a:rPr>
              <a:t> (diffuse) field, sound energy density is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nearly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uniform</a:t>
            </a:r>
          </a:p>
        </p:txBody>
      </p:sp>
      <p:sp>
        <p:nvSpPr>
          <p:cNvPr id="43012" name="AutoShape 4"/>
          <p:cNvSpPr>
            <a:spLocks/>
          </p:cNvSpPr>
          <p:nvPr/>
        </p:nvSpPr>
        <p:spPr bwMode="auto">
          <a:xfrm>
            <a:off x="3928131" y="1983769"/>
            <a:ext cx="523875" cy="811213"/>
          </a:xfrm>
          <a:prstGeom prst="rightBrace">
            <a:avLst>
              <a:gd name="adj1" fmla="val 12904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542586" y="2160775"/>
            <a:ext cx="216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far field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3880"/>
          <a:stretch/>
        </p:blipFill>
        <p:spPr bwMode="auto">
          <a:xfrm>
            <a:off x="7485529" y="2456329"/>
            <a:ext cx="4636865" cy="290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9812152" y="2272972"/>
            <a:ext cx="0" cy="366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212600" y="1977418"/>
            <a:ext cx="318272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72BFC5"/>
                </a:solidFill>
              </a:rPr>
              <a:t>Critical </a:t>
            </a:r>
            <a:r>
              <a:rPr lang="en-US" b="1" dirty="0" smtClean="0">
                <a:solidFill>
                  <a:srgbClr val="72BFC5"/>
                </a:solidFill>
              </a:rPr>
              <a:t>distance </a:t>
            </a:r>
            <a:r>
              <a:rPr lang="en-US" b="1" dirty="0">
                <a:solidFill>
                  <a:srgbClr val="72BFC5"/>
                </a:solidFill>
              </a:rPr>
              <a:t>(Dc)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73788" y="5593348"/>
            <a:ext cx="4448606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Sound fields in an enclosed space</a:t>
            </a:r>
          </a:p>
        </p:txBody>
      </p:sp>
    </p:spTree>
    <p:extLst>
      <p:ext uri="{BB962C8B-B14F-4D97-AF65-F5344CB8AC3E}">
        <p14:creationId xmlns:p14="http://schemas.microsoft.com/office/powerpoint/2010/main" val="35176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3035" y="478025"/>
            <a:ext cx="10775577" cy="741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Good Sound: Context and Complications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445" y="1219387"/>
            <a:ext cx="10959073" cy="476054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Home theater</a:t>
            </a:r>
          </a:p>
          <a:p>
            <a:pPr lvl="1">
              <a:spcBef>
                <a:spcPct val="15000"/>
              </a:spcBef>
            </a:pPr>
            <a:r>
              <a:rPr lang="en-US" sz="2800" dirty="0" smtClean="0"/>
              <a:t>Context: </a:t>
            </a:r>
          </a:p>
          <a:p>
            <a:pPr lvl="2">
              <a:spcBef>
                <a:spcPct val="15000"/>
              </a:spcBef>
            </a:pPr>
            <a:r>
              <a:rPr lang="en-US" sz="2800" dirty="0" smtClean="0"/>
              <a:t>small room with combination of reflective and absorptive surfaces</a:t>
            </a:r>
          </a:p>
          <a:p>
            <a:pPr lvl="2">
              <a:spcBef>
                <a:spcPct val="15000"/>
              </a:spcBef>
            </a:pPr>
            <a:r>
              <a:rPr lang="en-US" sz="2800" dirty="0"/>
              <a:t>t</a:t>
            </a:r>
            <a:r>
              <a:rPr lang="en-US" sz="2800" dirty="0" smtClean="0"/>
              <a:t>ypically surround sound (5.1 or 7.1)</a:t>
            </a:r>
          </a:p>
          <a:p>
            <a:pPr lvl="2">
              <a:spcBef>
                <a:spcPct val="15000"/>
              </a:spcBef>
            </a:pPr>
            <a:r>
              <a:rPr lang="en-US" sz="2800" dirty="0" smtClean="0"/>
              <a:t>low/moderate power/SPL</a:t>
            </a:r>
          </a:p>
          <a:p>
            <a:pPr lvl="1">
              <a:spcBef>
                <a:spcPct val="15000"/>
              </a:spcBef>
            </a:pPr>
            <a:r>
              <a:rPr lang="en-US" sz="2800" dirty="0" smtClean="0"/>
              <a:t>Complications:</a:t>
            </a:r>
          </a:p>
          <a:p>
            <a:pPr lvl="2">
              <a:spcBef>
                <a:spcPct val="15000"/>
              </a:spcBef>
            </a:pPr>
            <a:r>
              <a:rPr lang="en-US" sz="2800" dirty="0" smtClean="0"/>
              <a:t>room geometry and surface treatments </a:t>
            </a:r>
            <a:r>
              <a:rPr lang="en-US" sz="2800" dirty="0" smtClean="0">
                <a:sym typeface="Symbol" panose="05050102010706020507" pitchFamily="18" charset="2"/>
              </a:rPr>
              <a:t>can cause LF (subwoofer) room modes</a:t>
            </a:r>
          </a:p>
          <a:p>
            <a:pPr lvl="2">
              <a:spcBef>
                <a:spcPct val="15000"/>
              </a:spcBef>
            </a:pPr>
            <a:r>
              <a:rPr lang="en-US" sz="2800" dirty="0">
                <a:sym typeface="Symbol" panose="05050102010706020507" pitchFamily="18" charset="2"/>
              </a:rPr>
              <a:t>reflective surfaces can cause HF comb filtering </a:t>
            </a:r>
            <a:r>
              <a:rPr lang="en-US" sz="2800" dirty="0" smtClean="0">
                <a:sym typeface="Symbol" panose="05050102010706020507" pitchFamily="18" charset="2"/>
              </a:rPr>
              <a:t>effects</a:t>
            </a:r>
          </a:p>
          <a:p>
            <a:pPr lvl="2">
              <a:spcBef>
                <a:spcPct val="15000"/>
              </a:spcBef>
            </a:pPr>
            <a:r>
              <a:rPr lang="en-US" sz="2800" dirty="0" smtClean="0">
                <a:sym typeface="Symbol" panose="05050102010706020507" pitchFamily="18" charset="2"/>
              </a:rPr>
              <a:t>good directivity control needed for stable “sweet spot” (panoramic angle)</a:t>
            </a:r>
          </a:p>
          <a:p>
            <a:pPr lvl="2">
              <a:spcBef>
                <a:spcPct val="15000"/>
              </a:spcBef>
            </a:pPr>
            <a:r>
              <a:rPr lang="en-US" sz="2800" dirty="0" smtClean="0">
                <a:sym typeface="Symbol" panose="05050102010706020507" pitchFamily="18" charset="2"/>
              </a:rPr>
              <a:t>neighbors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902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3035" y="478025"/>
            <a:ext cx="10775577" cy="741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Good Sound: Quality Factors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134" y="1120776"/>
            <a:ext cx="10627378" cy="4610100"/>
          </a:xfrm>
        </p:spPr>
        <p:txBody>
          <a:bodyPr>
            <a:noAutofit/>
          </a:bodyPr>
          <a:lstStyle/>
          <a:p>
            <a:pPr>
              <a:spcBef>
                <a:spcPct val="15000"/>
              </a:spcBef>
            </a:pPr>
            <a:r>
              <a:rPr lang="en-US" sz="3200" dirty="0"/>
              <a:t>frequency </a:t>
            </a:r>
            <a:r>
              <a:rPr lang="en-US" sz="3200" dirty="0" smtClean="0"/>
              <a:t>range/response, “smoothness”</a:t>
            </a:r>
          </a:p>
          <a:p>
            <a:pPr>
              <a:spcBef>
                <a:spcPct val="15000"/>
              </a:spcBef>
            </a:pPr>
            <a:r>
              <a:rPr lang="en-US" sz="3200" dirty="0" smtClean="0"/>
              <a:t>SPL at (furthest) listening position</a:t>
            </a:r>
          </a:p>
          <a:p>
            <a:pPr>
              <a:spcBef>
                <a:spcPct val="15000"/>
              </a:spcBef>
            </a:pPr>
            <a:r>
              <a:rPr lang="en-US" sz="3200" dirty="0"/>
              <a:t>headroom (“Crest factor</a:t>
            </a:r>
            <a:r>
              <a:rPr lang="en-US" sz="3200" dirty="0" smtClean="0"/>
              <a:t>”)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200" dirty="0" smtClean="0"/>
              <a:t>evenness </a:t>
            </a:r>
            <a:r>
              <a:rPr lang="en-US" sz="3200" dirty="0"/>
              <a:t>of </a:t>
            </a:r>
            <a:r>
              <a:rPr lang="en-US" sz="3200" dirty="0" smtClean="0"/>
              <a:t>coverage (spectral and spatial stability)</a:t>
            </a: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200" dirty="0"/>
              <a:t>intelligibility (articulation loss of consonants)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200" dirty="0"/>
              <a:t>ratio of direct sound field to reverberant sound field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200" dirty="0"/>
              <a:t>gain before </a:t>
            </a:r>
            <a:r>
              <a:rPr lang="en-US" sz="3200" dirty="0" smtClean="0"/>
              <a:t>feedback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200" dirty="0" smtClean="0"/>
              <a:t>noise (SNR) and distortion (IM and THD) </a:t>
            </a: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200" dirty="0" smtClean="0"/>
              <a:t>transient response and damping factor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200" dirty="0" smtClean="0"/>
              <a:t>group delay (frequency-dependent arrival times)</a:t>
            </a: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200" dirty="0"/>
              <a:t>locality of </a:t>
            </a:r>
            <a:r>
              <a:rPr lang="en-US" sz="3200" dirty="0" smtClean="0"/>
              <a:t>reference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65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28676" name="Picture 4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419" y="1751291"/>
            <a:ext cx="10523829" cy="225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3035" y="478025"/>
            <a:ext cx="10775577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Audio Transmission</a:t>
            </a:r>
          </a:p>
        </p:txBody>
      </p:sp>
    </p:spTree>
    <p:extLst>
      <p:ext uri="{BB962C8B-B14F-4D97-AF65-F5344CB8AC3E}">
        <p14:creationId xmlns:p14="http://schemas.microsoft.com/office/powerpoint/2010/main" val="38142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29700" name="Picture 4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4800"/>
            <a:ext cx="914400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7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30724" name="Picture 4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26" y="1"/>
            <a:ext cx="5680075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8372476" y="2076450"/>
            <a:ext cx="18764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Char char="l"/>
            </a:pPr>
            <a:r>
              <a:rPr lang="en-US" sz="4000">
                <a:solidFill>
                  <a:srgbClr val="3366FF"/>
                </a:solidFill>
                <a:sym typeface="Symbol" pitchFamily="18" charset="2"/>
              </a:rPr>
              <a:t>= C/F</a:t>
            </a:r>
          </a:p>
          <a:p>
            <a:r>
              <a:rPr lang="en-US" sz="2400">
                <a:solidFill>
                  <a:srgbClr val="33CC33"/>
                </a:solidFill>
                <a:sym typeface="Symbol" pitchFamily="18" charset="2"/>
              </a:rPr>
              <a:t>C is speed of sound at ambient conditions</a:t>
            </a:r>
            <a:endParaRPr lang="en-US" sz="240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7482" y="18900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Sound Propagates</a:t>
            </a:r>
          </a:p>
        </p:txBody>
      </p:sp>
      <p:pic>
        <p:nvPicPr>
          <p:cNvPr id="25603" name="Picture 2" descr="dif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114" y="1144588"/>
            <a:ext cx="8345487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4528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31748" name="Picture 4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525" y="142504"/>
            <a:ext cx="709295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0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62468" name="Picture 4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317" y="304801"/>
            <a:ext cx="9278471" cy="62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5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34820" name="Picture 4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586" y="1640540"/>
            <a:ext cx="10851893" cy="397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46311" y="594566"/>
            <a:ext cx="10775577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Waveform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46311" y="5510070"/>
            <a:ext cx="11170024" cy="812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For loudspeakers,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 smtClean="0"/>
              <a:t>pressure is </a:t>
            </a:r>
            <a:r>
              <a:rPr lang="en-US" dirty="0" smtClean="0">
                <a:solidFill>
                  <a:srgbClr val="FF0000"/>
                </a:solidFill>
              </a:rPr>
              <a:t>compression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- </a:t>
            </a:r>
            <a:r>
              <a:rPr lang="en-US" dirty="0" smtClean="0"/>
              <a:t>pressure is </a:t>
            </a:r>
            <a:r>
              <a:rPr lang="en-US" dirty="0" smtClean="0">
                <a:solidFill>
                  <a:srgbClr val="00B0F0"/>
                </a:solidFill>
              </a:rPr>
              <a:t>rarefaction</a:t>
            </a:r>
          </a:p>
        </p:txBody>
      </p:sp>
    </p:spTree>
    <p:extLst>
      <p:ext uri="{BB962C8B-B14F-4D97-AF65-F5344CB8AC3E}">
        <p14:creationId xmlns:p14="http://schemas.microsoft.com/office/powerpoint/2010/main" val="37506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46230" y="280802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319" y="914773"/>
            <a:ext cx="9134940" cy="46101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The acoustic decibel</a:t>
            </a: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Good </a:t>
            </a:r>
            <a:r>
              <a:rPr lang="en-US" dirty="0"/>
              <a:t>s</a:t>
            </a:r>
            <a:r>
              <a:rPr lang="en-US" dirty="0" smtClean="0"/>
              <a:t>ound </a:t>
            </a:r>
          </a:p>
          <a:p>
            <a:pPr lvl="1">
              <a:spcBef>
                <a:spcPct val="15000"/>
              </a:spcBef>
            </a:pPr>
            <a:r>
              <a:rPr lang="en-US" sz="2800" dirty="0" smtClean="0"/>
              <a:t>Context and complications</a:t>
            </a:r>
          </a:p>
          <a:p>
            <a:pPr lvl="1">
              <a:spcBef>
                <a:spcPct val="15000"/>
              </a:spcBef>
            </a:pPr>
            <a:r>
              <a:rPr lang="en-US" sz="2800" dirty="0" smtClean="0"/>
              <a:t>Quality factors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Audio transmission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Relationship of time, frequency, and wavelength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How sound propagates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Environmental effects (temperature and humidity)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The waveform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Sound power levels and electrical power requirements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Amplitude and phase response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Coverage angle / </a:t>
            </a:r>
            <a:r>
              <a:rPr lang="en-US" dirty="0" err="1" smtClean="0"/>
              <a:t>beamwidth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err="1" smtClean="0"/>
              <a:t>Pistonic</a:t>
            </a:r>
            <a:r>
              <a:rPr lang="en-US" dirty="0" smtClean="0"/>
              <a:t> approximation of cone loudspeaker radiation </a:t>
            </a:r>
          </a:p>
        </p:txBody>
      </p:sp>
    </p:spTree>
    <p:extLst>
      <p:ext uri="{BB962C8B-B14F-4D97-AF65-F5344CB8AC3E}">
        <p14:creationId xmlns:p14="http://schemas.microsoft.com/office/powerpoint/2010/main" val="37111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46311" y="594566"/>
            <a:ext cx="10775577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Relative Phase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12" y="1613647"/>
            <a:ext cx="10838286" cy="343198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6640" y="5323354"/>
            <a:ext cx="11170024" cy="812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Stretching transient response due to frequency-dependent phase shift is also called </a:t>
            </a:r>
            <a:r>
              <a:rPr lang="en-US" dirty="0" smtClean="0">
                <a:solidFill>
                  <a:srgbClr val="FF0000"/>
                </a:solidFill>
              </a:rPr>
              <a:t>“time smearing”</a:t>
            </a:r>
          </a:p>
        </p:txBody>
      </p:sp>
    </p:spTree>
    <p:extLst>
      <p:ext uri="{BB962C8B-B14F-4D97-AF65-F5344CB8AC3E}">
        <p14:creationId xmlns:p14="http://schemas.microsoft.com/office/powerpoint/2010/main" val="3553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46311" y="594566"/>
            <a:ext cx="10775577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Frequency-Dependent Phase Delay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614"/>
          <a:stretch/>
        </p:blipFill>
        <p:spPr>
          <a:xfrm>
            <a:off x="1712244" y="1335928"/>
            <a:ext cx="8843710" cy="46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46311" y="594566"/>
            <a:ext cx="10775577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Phase Offset (Between 2 Loudspeakers)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63" y="1472079"/>
            <a:ext cx="10028918" cy="354815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37395" y="5199109"/>
            <a:ext cx="10220887" cy="812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Note the difference between phase </a:t>
            </a:r>
            <a:r>
              <a:rPr lang="en-US" sz="2400" dirty="0" smtClean="0">
                <a:solidFill>
                  <a:srgbClr val="FF0000"/>
                </a:solidFill>
              </a:rPr>
              <a:t>shift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(within single device) vs. phase </a:t>
            </a:r>
            <a:r>
              <a:rPr lang="en-US" sz="2400" dirty="0" smtClean="0">
                <a:solidFill>
                  <a:srgbClr val="FF0000"/>
                </a:solidFill>
              </a:rPr>
              <a:t>offset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(between devices or systems) – here, LF ranges match but HF range offset by 180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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46311" y="594566"/>
            <a:ext cx="10775577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Time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Offset (Between 2 Loudspeakers)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51985" y="5501529"/>
            <a:ext cx="9096697" cy="812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ms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time offset (signal delay) between two matched speakers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812"/>
          <a:stretch/>
        </p:blipFill>
        <p:spPr>
          <a:xfrm>
            <a:off x="510749" y="1377950"/>
            <a:ext cx="11170502" cy="40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32772" name="Picture 4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12764"/>
            <a:ext cx="86868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7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33796" name="Picture 4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1" y="304801"/>
            <a:ext cx="8812213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10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38916" name="Picture 4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38" y="304800"/>
            <a:ext cx="88947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8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96" y="153848"/>
            <a:ext cx="8229600" cy="7413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Sound Power Levels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1817" y="968189"/>
            <a:ext cx="9430871" cy="43275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Sound power levels (dB-PWR) are calculated as: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The standard reference for power in audio work is </a:t>
            </a:r>
            <a:r>
              <a:rPr lang="en-US" dirty="0" smtClean="0">
                <a:solidFill>
                  <a:srgbClr val="FF0000"/>
                </a:solidFill>
              </a:rPr>
              <a:t>0.001 watt</a:t>
            </a:r>
            <a:r>
              <a:rPr lang="en-US" dirty="0" smtClean="0"/>
              <a:t> (1 </a:t>
            </a:r>
            <a:r>
              <a:rPr lang="en-US" dirty="0" err="1" smtClean="0">
                <a:solidFill>
                  <a:schemeClr val="hlink"/>
                </a:solidFill>
              </a:rPr>
              <a:t>m</a:t>
            </a:r>
            <a:r>
              <a:rPr lang="en-US" dirty="0" err="1" smtClean="0"/>
              <a:t>illiwatt</a:t>
            </a:r>
            <a:r>
              <a:rPr lang="en-US" dirty="0" smtClean="0"/>
              <a:t>), called 0 </a:t>
            </a:r>
            <a:r>
              <a:rPr lang="en-US" dirty="0" err="1" smtClean="0"/>
              <a:t>dB</a:t>
            </a:r>
            <a:r>
              <a:rPr lang="en-US" dirty="0" err="1" smtClean="0">
                <a:solidFill>
                  <a:schemeClr val="hlink"/>
                </a:solidFill>
              </a:rPr>
              <a:t>m</a:t>
            </a:r>
            <a:r>
              <a:rPr lang="en-US" dirty="0" smtClean="0"/>
              <a:t>, which corresponds to 0.775 volt across 600 </a:t>
            </a:r>
            <a:r>
              <a:rPr lang="en-US" dirty="0" smtClean="0">
                <a:sym typeface="Symbol" pitchFamily="18" charset="2"/>
              </a:rPr>
              <a:t> (the “VU meter” reference)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sym typeface="Symbol" pitchFamily="18" charset="2"/>
              </a:rPr>
              <a:t>Example: The power in watts corresponding to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+30 </a:t>
            </a:r>
            <a:r>
              <a:rPr lang="en-US" dirty="0" err="1" smtClean="0">
                <a:solidFill>
                  <a:schemeClr val="hlink"/>
                </a:solidFill>
                <a:sym typeface="Symbol" pitchFamily="18" charset="2"/>
              </a:rPr>
              <a:t>dBm</a:t>
            </a:r>
            <a:r>
              <a:rPr lang="en-US" dirty="0" smtClean="0">
                <a:sym typeface="Symbol" pitchFamily="18" charset="2"/>
              </a:rPr>
              <a:t> is: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1537447" y="1374636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dB-PWR = 10 log</a:t>
            </a:r>
            <a:r>
              <a:rPr lang="en-US" sz="2800" b="1" baseline="-25000" dirty="0">
                <a:solidFill>
                  <a:srgbClr val="FF0000"/>
                </a:solidFill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[ (acoustic power) / 10</a:t>
            </a:r>
            <a:r>
              <a:rPr lang="en-US" sz="2800" b="1" baseline="30000" dirty="0">
                <a:solidFill>
                  <a:srgbClr val="FF0000"/>
                </a:solidFill>
              </a:rPr>
              <a:t>-12</a:t>
            </a:r>
            <a:r>
              <a:rPr lang="en-US" sz="2800" b="1" dirty="0">
                <a:solidFill>
                  <a:srgbClr val="FF0000"/>
                </a:solidFill>
              </a:rPr>
              <a:t> watt ]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1600200" y="3571597"/>
            <a:ext cx="7826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30 </a:t>
            </a:r>
            <a:r>
              <a:rPr lang="en-US" sz="2800" b="1" dirty="0" err="1">
                <a:solidFill>
                  <a:srgbClr val="FF0000"/>
                </a:solidFill>
              </a:rPr>
              <a:t>dBm</a:t>
            </a:r>
            <a:r>
              <a:rPr lang="en-US" sz="2800" b="1" dirty="0">
                <a:solidFill>
                  <a:srgbClr val="FF0000"/>
                </a:solidFill>
              </a:rPr>
              <a:t> = 10 log</a:t>
            </a:r>
            <a:r>
              <a:rPr lang="en-US" sz="2800" b="1" baseline="-25000" dirty="0">
                <a:solidFill>
                  <a:srgbClr val="FF0000"/>
                </a:solidFill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[ x / 10</a:t>
            </a:r>
            <a:r>
              <a:rPr lang="en-US" sz="2800" b="1" baseline="30000" dirty="0">
                <a:solidFill>
                  <a:srgbClr val="FF0000"/>
                </a:solidFill>
              </a:rPr>
              <a:t>-3</a:t>
            </a:r>
            <a:r>
              <a:rPr lang="en-US" sz="2800" b="1" dirty="0">
                <a:solidFill>
                  <a:srgbClr val="FF0000"/>
                </a:solidFill>
              </a:rPr>
              <a:t>] = 10 log</a:t>
            </a:r>
            <a:r>
              <a:rPr lang="en-US" sz="2800" b="1" baseline="-25000" dirty="0">
                <a:solidFill>
                  <a:srgbClr val="FF0000"/>
                </a:solidFill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[x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10</a:t>
            </a:r>
            <a:r>
              <a:rPr lang="en-US" sz="2800" b="1" baseline="30000" dirty="0">
                <a:solidFill>
                  <a:srgbClr val="FF0000"/>
                </a:solidFill>
                <a:sym typeface="Symbol" pitchFamily="18" charset="2"/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]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           = 10 log</a:t>
            </a:r>
            <a:r>
              <a:rPr lang="en-US" sz="2800" b="1" baseline="-25000" dirty="0">
                <a:solidFill>
                  <a:srgbClr val="FF0000"/>
                </a:solidFill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 [x] + 10 log</a:t>
            </a:r>
            <a:r>
              <a:rPr lang="en-US" sz="2800" b="1" baseline="-25000" dirty="0">
                <a:solidFill>
                  <a:srgbClr val="FF0000"/>
                </a:solidFill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 [10</a:t>
            </a:r>
            <a:r>
              <a:rPr lang="en-US" sz="2800" b="1" baseline="30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]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           = 10 log</a:t>
            </a:r>
            <a:r>
              <a:rPr lang="en-US" sz="2800" b="1" baseline="-25000" dirty="0">
                <a:solidFill>
                  <a:srgbClr val="FF0000"/>
                </a:solidFill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[x] + 30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0 = 10 log</a:t>
            </a:r>
            <a:r>
              <a:rPr lang="en-US" sz="2800" b="1" baseline="-25000" dirty="0">
                <a:solidFill>
                  <a:srgbClr val="FF0000"/>
                </a:solidFill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[x]  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   </a:t>
            </a:r>
            <a:r>
              <a:rPr lang="en-US" sz="2800" b="1" dirty="0">
                <a:solidFill>
                  <a:srgbClr val="009999"/>
                </a:solidFill>
                <a:sym typeface="Symbol" pitchFamily="18" charset="2"/>
              </a:rPr>
              <a:t>x = 1 watt</a:t>
            </a:r>
            <a:endParaRPr lang="en-US" dirty="0">
              <a:solidFill>
                <a:srgbClr val="009999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12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36868" name="Picture 4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8601"/>
            <a:ext cx="5080000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88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36" y="326186"/>
            <a:ext cx="8229600" cy="7413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Electrical Power Requirement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683" y="1067549"/>
            <a:ext cx="8276105" cy="53879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dirty="0" smtClean="0"/>
              <a:t>When SPL goal at a given listening distance known, also need: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800" dirty="0" smtClean="0"/>
              <a:t>Sensitivity rating of loudspeaker (typically spec as </a:t>
            </a:r>
            <a:r>
              <a:rPr lang="en-US" sz="2800" dirty="0" smtClean="0">
                <a:solidFill>
                  <a:schemeClr val="hlink"/>
                </a:solidFill>
              </a:rPr>
              <a:t>1m</a:t>
            </a:r>
            <a:r>
              <a:rPr lang="en-US" sz="2800" dirty="0" smtClean="0"/>
              <a:t> on-axis with input of </a:t>
            </a:r>
            <a:r>
              <a:rPr lang="en-US" sz="2800" dirty="0" smtClean="0">
                <a:solidFill>
                  <a:schemeClr val="hlink"/>
                </a:solidFill>
              </a:rPr>
              <a:t>1 electrical watt</a:t>
            </a:r>
            <a:r>
              <a:rPr lang="en-US" sz="2800" dirty="0" smtClean="0"/>
              <a:t>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800" dirty="0" smtClean="0"/>
              <a:t>Acoustic level change/attenuation between loudspeaker and farthest listening position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90 dB</a:t>
            </a:r>
            <a:r>
              <a:rPr lang="en-US" dirty="0" smtClean="0"/>
              <a:t> program level at listening distance of </a:t>
            </a:r>
            <a:r>
              <a:rPr lang="en-US" dirty="0" smtClean="0">
                <a:solidFill>
                  <a:srgbClr val="FF0000"/>
                </a:solidFill>
              </a:rPr>
              <a:t>32 m outdoors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800" dirty="0" smtClean="0"/>
              <a:t>Loudspeaker sensitivity measured as </a:t>
            </a:r>
            <a:r>
              <a:rPr lang="en-US" sz="2800" dirty="0" smtClean="0">
                <a:solidFill>
                  <a:srgbClr val="33CC33"/>
                </a:solidFill>
              </a:rPr>
              <a:t>110 dB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800" dirty="0" smtClean="0">
                <a:solidFill>
                  <a:srgbClr val="3366FF"/>
                </a:solidFill>
              </a:rPr>
              <a:t>Acoustic level change = 20 log (32) </a:t>
            </a:r>
            <a:r>
              <a:rPr lang="en-US" sz="2800" dirty="0" smtClean="0">
                <a:solidFill>
                  <a:srgbClr val="3366FF"/>
                </a:solidFill>
                <a:sym typeface="Symbol" pitchFamily="18" charset="2"/>
              </a:rPr>
              <a:t></a:t>
            </a:r>
            <a:r>
              <a:rPr lang="en-US" sz="2800" dirty="0" smtClean="0">
                <a:solidFill>
                  <a:srgbClr val="3366FF"/>
                </a:solidFill>
              </a:rPr>
              <a:t> 30 dB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800" dirty="0" smtClean="0"/>
              <a:t>Add </a:t>
            </a:r>
            <a:r>
              <a:rPr lang="en-US" sz="2800" dirty="0" smtClean="0">
                <a:solidFill>
                  <a:schemeClr val="hlink"/>
                </a:solidFill>
              </a:rPr>
              <a:t>10 dB</a:t>
            </a:r>
            <a:r>
              <a:rPr lang="en-US" sz="2800" dirty="0" smtClean="0"/>
              <a:t> for peak (program level) headroom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800" dirty="0" smtClean="0"/>
              <a:t>SPL required at source is 90 + </a:t>
            </a:r>
            <a:r>
              <a:rPr lang="en-US" sz="2800" dirty="0" smtClean="0">
                <a:solidFill>
                  <a:srgbClr val="3366FF"/>
                </a:solidFill>
              </a:rPr>
              <a:t>30</a:t>
            </a:r>
            <a:r>
              <a:rPr lang="en-US" sz="2800" dirty="0" smtClean="0"/>
              <a:t> + </a:t>
            </a:r>
            <a:r>
              <a:rPr lang="en-US" sz="2800" dirty="0" smtClean="0">
                <a:solidFill>
                  <a:schemeClr val="hlink"/>
                </a:solidFill>
              </a:rPr>
              <a:t>10</a:t>
            </a:r>
            <a:r>
              <a:rPr lang="en-US" sz="2800" dirty="0" smtClean="0"/>
              <a:t> = 130 dB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800" dirty="0" smtClean="0"/>
              <a:t>Need </a:t>
            </a:r>
            <a:r>
              <a:rPr lang="en-US" sz="2800" dirty="0" smtClean="0">
                <a:solidFill>
                  <a:srgbClr val="33CC33"/>
                </a:solidFill>
              </a:rPr>
              <a:t>20 dB</a:t>
            </a:r>
            <a:r>
              <a:rPr lang="en-US" sz="2800" dirty="0" smtClean="0"/>
              <a:t> above 1 watt, or 10 </a:t>
            </a:r>
            <a:r>
              <a:rPr lang="en-US" sz="2800" baseline="30000" dirty="0" smtClean="0"/>
              <a:t>(20/10)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100 W</a:t>
            </a:r>
          </a:p>
        </p:txBody>
      </p:sp>
      <p:pic>
        <p:nvPicPr>
          <p:cNvPr id="4" name="Picture 4" descr="Fig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3671" y="1211108"/>
            <a:ext cx="3071064" cy="488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22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012" y="580908"/>
            <a:ext cx="8229600" cy="7413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Acoustic Decibel (dB-SPL)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3012" y="1394899"/>
            <a:ext cx="10766612" cy="51260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In acoustics, the ratios most commonly encountered are </a:t>
            </a:r>
            <a:r>
              <a:rPr lang="en-US" b="1" dirty="0" smtClean="0"/>
              <a:t>changes</a:t>
            </a:r>
            <a:r>
              <a:rPr lang="en-US" dirty="0" smtClean="0"/>
              <a:t> in pressure level, measured in dB-SPL: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As distance from a sound source </a:t>
            </a:r>
            <a:r>
              <a:rPr lang="en-US" dirty="0" smtClean="0">
                <a:solidFill>
                  <a:srgbClr val="FF0000"/>
                </a:solidFill>
              </a:rPr>
              <a:t>doubles</a:t>
            </a:r>
            <a:r>
              <a:rPr lang="en-US" dirty="0" smtClean="0"/>
              <a:t>, the dB-SPL decreases </a:t>
            </a:r>
            <a:r>
              <a:rPr lang="en-US" dirty="0" smtClean="0">
                <a:solidFill>
                  <a:srgbClr val="FF0000"/>
                </a:solidFill>
              </a:rPr>
              <a:t>6 dB  </a:t>
            </a:r>
            <a:r>
              <a:rPr lang="en-US" dirty="0" smtClean="0">
                <a:solidFill>
                  <a:schemeClr val="hlink"/>
                </a:solidFill>
              </a:rPr>
              <a:t>(this is called the inverse square law)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Adding/subtracting dB levels: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solidFill>
                  <a:schemeClr val="hlink"/>
                </a:solidFill>
              </a:rPr>
              <a:t>Doubling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hlink"/>
                </a:solidFill>
              </a:rPr>
              <a:t>acoustic power</a:t>
            </a:r>
            <a:r>
              <a:rPr lang="en-US" dirty="0" smtClean="0"/>
              <a:t> corresponds to a  </a:t>
            </a:r>
            <a:r>
              <a:rPr lang="en-US" dirty="0" smtClean="0">
                <a:solidFill>
                  <a:srgbClr val="FF0000"/>
                </a:solidFill>
              </a:rPr>
              <a:t>3 dB</a:t>
            </a:r>
            <a:r>
              <a:rPr lang="en-US" dirty="0" smtClean="0"/>
              <a:t> increase in SPL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solidFill>
                  <a:schemeClr val="hlink"/>
                </a:solidFill>
              </a:rPr>
              <a:t>Doubling perceived loudness</a:t>
            </a:r>
            <a:r>
              <a:rPr lang="en-US" dirty="0" smtClean="0"/>
              <a:t> corresponds to a </a:t>
            </a:r>
            <a:r>
              <a:rPr lang="en-US" dirty="0" smtClean="0">
                <a:solidFill>
                  <a:srgbClr val="FF0000"/>
                </a:solidFill>
              </a:rPr>
              <a:t>10 dB</a:t>
            </a:r>
            <a:r>
              <a:rPr lang="en-US" dirty="0" smtClean="0"/>
              <a:t> increase in SPL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017059" y="2157295"/>
            <a:ext cx="7916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dB-SPL = 20 log</a:t>
            </a:r>
            <a:r>
              <a:rPr lang="en-US" sz="2800" b="1" baseline="-25000" dirty="0">
                <a:solidFill>
                  <a:srgbClr val="FF0000"/>
                </a:solidFill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(p/</a:t>
            </a:r>
            <a:r>
              <a:rPr lang="en-US" sz="2800" b="1" dirty="0" err="1">
                <a:solidFill>
                  <a:srgbClr val="FF0000"/>
                </a:solidFill>
              </a:rPr>
              <a:t>p</a:t>
            </a:r>
            <a:r>
              <a:rPr lang="en-US" sz="2800" b="1" baseline="-25000" dirty="0" err="1">
                <a:solidFill>
                  <a:srgbClr val="FF0000"/>
                </a:solidFill>
              </a:rPr>
              <a:t>o</a:t>
            </a:r>
            <a:r>
              <a:rPr lang="en-US" sz="2800" b="1" dirty="0">
                <a:solidFill>
                  <a:srgbClr val="FF0000"/>
                </a:solidFill>
              </a:rPr>
              <a:t>) where </a:t>
            </a:r>
            <a:r>
              <a:rPr lang="en-US" sz="2800" b="1" dirty="0" err="1">
                <a:solidFill>
                  <a:srgbClr val="FF0000"/>
                </a:solidFill>
              </a:rPr>
              <a:t>p</a:t>
            </a:r>
            <a:r>
              <a:rPr lang="en-US" sz="2800" b="1" baseline="-25000" dirty="0" err="1">
                <a:solidFill>
                  <a:srgbClr val="FF0000"/>
                </a:solidFill>
              </a:rPr>
              <a:t>o</a:t>
            </a:r>
            <a:r>
              <a:rPr lang="en-US" sz="2800" b="1" dirty="0">
                <a:solidFill>
                  <a:srgbClr val="FF0000"/>
                </a:solidFill>
              </a:rPr>
              <a:t> = 20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FF0000"/>
                </a:solidFill>
              </a:rPr>
              <a:t>N/m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017059" y="38862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SPLa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 </a:t>
            </a:r>
            <a:r>
              <a:rPr lang="en-US" sz="2800" b="1" dirty="0" err="1">
                <a:solidFill>
                  <a:srgbClr val="FF0000"/>
                </a:solidFill>
                <a:sym typeface="Symbol" pitchFamily="18" charset="2"/>
              </a:rPr>
              <a:t>SPLb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 = </a:t>
            </a:r>
            <a:r>
              <a:rPr lang="en-US" sz="2800" b="1" dirty="0">
                <a:solidFill>
                  <a:srgbClr val="FF0000"/>
                </a:solidFill>
              </a:rPr>
              <a:t>10 log</a:t>
            </a:r>
            <a:r>
              <a:rPr lang="en-US" sz="2800" b="1" baseline="-25000" dirty="0">
                <a:solidFill>
                  <a:srgbClr val="FF0000"/>
                </a:solidFill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 [ 10 </a:t>
            </a:r>
            <a:r>
              <a:rPr lang="en-US" sz="2800" b="1" baseline="30000" dirty="0" err="1">
                <a:solidFill>
                  <a:srgbClr val="FF0000"/>
                </a:solidFill>
              </a:rPr>
              <a:t>db-SPLa</a:t>
            </a:r>
            <a:r>
              <a:rPr lang="en-US" sz="2800" b="1" baseline="30000" dirty="0">
                <a:solidFill>
                  <a:srgbClr val="FF0000"/>
                </a:solidFill>
              </a:rPr>
              <a:t>/10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 10</a:t>
            </a:r>
            <a:r>
              <a:rPr lang="en-US" sz="2800" b="1" baseline="30000" dirty="0">
                <a:solidFill>
                  <a:srgbClr val="FF0000"/>
                </a:solidFill>
                <a:sym typeface="Symbol" pitchFamily="18" charset="2"/>
              </a:rPr>
              <a:t>db-SPLb/10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]</a:t>
            </a:r>
            <a:endParaRPr lang="en-US" sz="2800" b="1" baseline="30000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77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39940" name="Picture 5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8125"/>
            <a:ext cx="914400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44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66564" name="Picture 4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7001"/>
            <a:ext cx="91440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2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60420" name="Picture 4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3200"/>
            <a:ext cx="914400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4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67588" name="Picture 4" descr="Fig 1"/>
          <p:cNvPicPr>
            <a:picLocks noChangeAspect="1" noChangeArrowheads="1"/>
          </p:cNvPicPr>
          <p:nvPr/>
        </p:nvPicPr>
        <p:blipFill>
          <a:blip r:embed="rId3" cstate="print"/>
          <a:srcRect t="16972" r="24608" b="10550"/>
          <a:stretch>
            <a:fillRect/>
          </a:stretch>
        </p:blipFill>
        <p:spPr bwMode="auto">
          <a:xfrm>
            <a:off x="3962400" y="1371600"/>
            <a:ext cx="457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90507" y="419567"/>
            <a:ext cx="8229600" cy="74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Coverage Angle / (6 dB)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Beamwidth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093135" y="1525215"/>
            <a:ext cx="10256183" cy="4525963"/>
          </a:xfrm>
        </p:spPr>
        <p:txBody>
          <a:bodyPr/>
          <a:lstStyle/>
          <a:p>
            <a:r>
              <a:rPr lang="en-US" dirty="0" smtClean="0"/>
              <a:t>Coverage angle C</a:t>
            </a:r>
            <a:r>
              <a:rPr lang="en-US" baseline="-25000" dirty="0" smtClean="0"/>
              <a:t>&lt;</a:t>
            </a:r>
            <a:r>
              <a:rPr lang="en-US" dirty="0" smtClean="0"/>
              <a:t> (H / V) = 6 dB </a:t>
            </a:r>
            <a:r>
              <a:rPr lang="en-US" dirty="0" err="1" smtClean="0"/>
              <a:t>Beamwidth</a:t>
            </a:r>
            <a:endParaRPr lang="en-US" dirty="0" smtClean="0"/>
          </a:p>
          <a:p>
            <a:r>
              <a:rPr lang="en-US" dirty="0" smtClean="0"/>
              <a:t>Polar pattern</a:t>
            </a:r>
          </a:p>
          <a:p>
            <a:r>
              <a:rPr lang="en-US" dirty="0" smtClean="0"/>
              <a:t>Equal level (isobaric) contours (“isobars”)</a:t>
            </a:r>
          </a:p>
          <a:p>
            <a:r>
              <a:rPr lang="en-US" dirty="0" smtClean="0"/>
              <a:t>Directivity factor (Q)</a:t>
            </a:r>
          </a:p>
          <a:p>
            <a:r>
              <a:rPr lang="en-US" dirty="0" smtClean="0"/>
              <a:t>Directivity index (D</a:t>
            </a:r>
            <a:r>
              <a:rPr lang="en-US" baseline="-25000" dirty="0" smtClean="0"/>
              <a:t>I</a:t>
            </a:r>
            <a:r>
              <a:rPr lang="en-US" dirty="0" smtClean="0"/>
              <a:t>) = 10 log Q (also known as “front to back ratio”)</a:t>
            </a:r>
          </a:p>
          <a:p>
            <a:r>
              <a:rPr lang="en-US" dirty="0" err="1" smtClean="0"/>
              <a:t>Beamwidth</a:t>
            </a:r>
            <a:r>
              <a:rPr lang="en-US" dirty="0" smtClean="0"/>
              <a:t> vs. frequency</a:t>
            </a:r>
          </a:p>
          <a:p>
            <a:r>
              <a:rPr lang="en-US" dirty="0" smtClean="0"/>
              <a:t>3D “balloons”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03754" y="613057"/>
            <a:ext cx="10346952" cy="74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Common Representations of Loudspeaker Coverage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69636" name="Picture 4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5438"/>
            <a:ext cx="914400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98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71684" name="Picture 4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14401"/>
            <a:ext cx="79248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6464301" y="3657600"/>
            <a:ext cx="324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“CONSTANT DIRECTIVITY”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0" y="104914"/>
            <a:ext cx="8229600" cy="74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Loudspeaker Directivity /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Beamwidth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lashlight beam pictures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38" y="982317"/>
            <a:ext cx="3406673" cy="243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flashlight beam pictures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2" b="16156"/>
          <a:stretch>
            <a:fillRect/>
          </a:stretch>
        </p:blipFill>
        <p:spPr bwMode="auto">
          <a:xfrm>
            <a:off x="2578436" y="3414624"/>
            <a:ext cx="7346375" cy="33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45814" y="277187"/>
            <a:ext cx="9028200" cy="741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Loudspeaker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Beamwidth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Light Analogy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461" y="982317"/>
            <a:ext cx="3947652" cy="230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59542"/>
            <a:ext cx="6553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6"/>
          <p:cNvSpPr>
            <a:spLocks noChangeArrowheads="1"/>
          </p:cNvSpPr>
          <p:nvPr/>
        </p:nvSpPr>
        <p:spPr bwMode="auto">
          <a:xfrm>
            <a:off x="7696200" y="4419600"/>
            <a:ext cx="1295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8556812" y="2707314"/>
            <a:ext cx="304979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0000"/>
                </a:solidFill>
              </a:rPr>
              <a:t>Think </a:t>
            </a:r>
            <a:r>
              <a:rPr lang="en-US" sz="2400" b="1" i="1" dirty="0">
                <a:solidFill>
                  <a:srgbClr val="FF0000"/>
                </a:solidFill>
              </a:rPr>
              <a:t>of piston as consisting of a large number of very small elements of size </a:t>
            </a:r>
            <a:r>
              <a:rPr lang="en-US" sz="2400" b="1" dirty="0">
                <a:solidFill>
                  <a:srgbClr val="00B050"/>
                </a:solidFill>
                <a:sym typeface="Symbol" pitchFamily="18" charset="2"/>
              </a:rPr>
              <a:t></a:t>
            </a:r>
            <a:r>
              <a:rPr lang="en-US" sz="2400" b="1" dirty="0" smtClean="0">
                <a:solidFill>
                  <a:srgbClr val="00B050"/>
                </a:solidFill>
                <a:sym typeface="Symbol" pitchFamily="18" charset="2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sym typeface="Symbol" pitchFamily="18" charset="2"/>
              </a:rPr>
              <a:t>     – </a:t>
            </a:r>
            <a:r>
              <a:rPr lang="en-US" sz="2400" b="1" i="1" dirty="0" smtClean="0">
                <a:solidFill>
                  <a:srgbClr val="FF0000"/>
                </a:solidFill>
                <a:sym typeface="Symbol" pitchFamily="18" charset="2"/>
              </a:rPr>
              <a:t>each one of these elements is observed from </a:t>
            </a:r>
            <a:r>
              <a:rPr lang="en-US" sz="2400" b="1" i="1" dirty="0" smtClean="0">
                <a:solidFill>
                  <a:srgbClr val="00B050"/>
                </a:solidFill>
                <a:sym typeface="Symbol" pitchFamily="18" charset="2"/>
              </a:rPr>
              <a:t>distance r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751691" y="1506985"/>
            <a:ext cx="45625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Piston </a:t>
            </a:r>
            <a:r>
              <a:rPr lang="en-US" sz="2400" dirty="0"/>
              <a:t>radiation into half-space (e.g., a cone-type loudspeaker mounted in an “infinite” </a:t>
            </a:r>
            <a:r>
              <a:rPr lang="en-US" sz="2400" dirty="0" smtClean="0"/>
              <a:t>baffle)</a:t>
            </a:r>
            <a:endParaRPr lang="en-US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1691" y="765622"/>
            <a:ext cx="11361962" cy="741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Pistonic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Approximation of Cone Loudspeaker Radiation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17696" y="4554745"/>
            <a:ext cx="3592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Piston </a:t>
            </a:r>
            <a:r>
              <a:rPr lang="en-US" sz="2400" dirty="0" smtClean="0"/>
              <a:t>has </a:t>
            </a:r>
            <a:r>
              <a:rPr lang="en-US" sz="2400" dirty="0" smtClean="0">
                <a:solidFill>
                  <a:srgbClr val="FF0000"/>
                </a:solidFill>
              </a:rPr>
              <a:t>radius a</a:t>
            </a:r>
            <a:r>
              <a:rPr lang="en-US" sz="2400" dirty="0" smtClean="0"/>
              <a:t> and is observed f</a:t>
            </a:r>
            <a:r>
              <a:rPr lang="en-US" sz="2400" dirty="0" smtClean="0"/>
              <a:t>rom </a:t>
            </a:r>
            <a:r>
              <a:rPr lang="en-US" sz="2400" dirty="0" smtClean="0">
                <a:solidFill>
                  <a:srgbClr val="00B050"/>
                </a:solidFill>
              </a:rPr>
              <a:t>distance 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relative to its center at an </a:t>
            </a:r>
            <a:r>
              <a:rPr lang="en-US" sz="2400" dirty="0" smtClean="0">
                <a:solidFill>
                  <a:srgbClr val="00B0F0"/>
                </a:solidFill>
              </a:rPr>
              <a:t>angle </a:t>
            </a:r>
            <a:r>
              <a:rPr lang="en-US" sz="2400" dirty="0" smtClean="0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en-US" sz="2400" dirty="0" smtClean="0">
                <a:sym typeface="Symbol" panose="05050102010706020507" pitchFamily="18" charset="2"/>
              </a:rPr>
              <a:t> relative to its central (“Z”) axis</a:t>
            </a:r>
            <a:endParaRPr lang="en-US" sz="2400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343900" y="1876317"/>
            <a:ext cx="2918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sym typeface="Symbol" panose="05050102010706020507" pitchFamily="18" charset="2"/>
              </a:rPr>
              <a:t>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Observation point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904" y="822065"/>
            <a:ext cx="10070152" cy="52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21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37892" name="Picture 4" descr="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8601"/>
            <a:ext cx="387985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2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8077200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86200"/>
            <a:ext cx="632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Line 5"/>
          <p:cNvSpPr>
            <a:spLocks noChangeShapeType="1"/>
          </p:cNvSpPr>
          <p:nvPr/>
        </p:nvSpPr>
        <p:spPr bwMode="auto">
          <a:xfrm>
            <a:off x="5262563" y="5378450"/>
            <a:ext cx="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4922838" y="4975226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3.83</a:t>
            </a:r>
          </a:p>
        </p:txBody>
      </p:sp>
      <p:sp>
        <p:nvSpPr>
          <p:cNvPr id="76806" name="TextBox 7"/>
          <p:cNvSpPr txBox="1">
            <a:spLocks noChangeArrowheads="1"/>
          </p:cNvSpPr>
          <p:nvPr/>
        </p:nvSpPr>
        <p:spPr bwMode="auto">
          <a:xfrm>
            <a:off x="4922838" y="3540651"/>
            <a:ext cx="6243600" cy="9233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In general, want </a:t>
            </a:r>
            <a:r>
              <a:rPr lang="en-US" b="1" dirty="0" err="1"/>
              <a:t>ka</a:t>
            </a:r>
            <a:r>
              <a:rPr lang="en-US" b="1" dirty="0"/>
              <a:t> </a:t>
            </a:r>
            <a:r>
              <a:rPr lang="en-US" b="1" dirty="0">
                <a:sym typeface="Symbol" pitchFamily="18" charset="2"/>
              </a:rPr>
              <a:t> 3.83 for a cone radiator, where k = 2f/c </a:t>
            </a:r>
          </a:p>
          <a:p>
            <a:r>
              <a:rPr lang="en-US" b="1" dirty="0">
                <a:sym typeface="Symbol" pitchFamily="18" charset="2"/>
              </a:rPr>
              <a:t>Examples: For 12” woofer, want f  1378 Hz </a:t>
            </a:r>
          </a:p>
          <a:p>
            <a:r>
              <a:rPr lang="en-US" b="1" dirty="0">
                <a:sym typeface="Symbol" pitchFamily="18" charset="2"/>
              </a:rPr>
              <a:t>                 </a:t>
            </a:r>
            <a:r>
              <a:rPr lang="en-US" b="1" dirty="0" smtClean="0">
                <a:sym typeface="Symbol" pitchFamily="18" charset="2"/>
              </a:rPr>
              <a:t>  </a:t>
            </a:r>
            <a:r>
              <a:rPr lang="en-US" b="1" dirty="0">
                <a:sym typeface="Symbol" pitchFamily="18" charset="2"/>
              </a:rPr>
              <a:t>For 4” midrange, want f  4134 Hz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00400" y="6324600"/>
            <a:ext cx="2057400" cy="1588"/>
          </a:xfrm>
          <a:prstGeom prst="straightConnector1">
            <a:avLst/>
          </a:prstGeom>
          <a:ln w="317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97489" y="6332539"/>
            <a:ext cx="1831975" cy="1587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62800" y="6324600"/>
            <a:ext cx="1752600" cy="1588"/>
          </a:xfrm>
          <a:prstGeom prst="straightConnector1">
            <a:avLst/>
          </a:prstGeom>
          <a:ln w="317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0" name="TextBox 15"/>
          <p:cNvSpPr txBox="1">
            <a:spLocks noChangeArrowheads="1"/>
          </p:cNvSpPr>
          <p:nvPr/>
        </p:nvSpPr>
        <p:spPr bwMode="auto">
          <a:xfrm>
            <a:off x="3276600" y="64008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central lobe only</a:t>
            </a:r>
          </a:p>
        </p:txBody>
      </p:sp>
      <p:sp>
        <p:nvSpPr>
          <p:cNvPr id="76811" name="TextBox 16"/>
          <p:cNvSpPr txBox="1">
            <a:spLocks noChangeArrowheads="1"/>
          </p:cNvSpPr>
          <p:nvPr/>
        </p:nvSpPr>
        <p:spPr bwMode="auto">
          <a:xfrm>
            <a:off x="5367336" y="6323806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pair of out-of-phase side lobes</a:t>
            </a:r>
          </a:p>
        </p:txBody>
      </p:sp>
      <p:sp>
        <p:nvSpPr>
          <p:cNvPr id="76812" name="TextBox 17"/>
          <p:cNvSpPr txBox="1">
            <a:spLocks noChangeArrowheads="1"/>
          </p:cNvSpPr>
          <p:nvPr/>
        </p:nvSpPr>
        <p:spPr bwMode="auto">
          <a:xfrm>
            <a:off x="7239000" y="6334126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additional pair of    in-phase side lobes</a:t>
            </a:r>
          </a:p>
        </p:txBody>
      </p:sp>
    </p:spTree>
    <p:extLst>
      <p:ext uri="{BB962C8B-B14F-4D97-AF65-F5344CB8AC3E}">
        <p14:creationId xmlns:p14="http://schemas.microsoft.com/office/powerpoint/2010/main" val="8711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 cstate="print"/>
          <a:srcRect t="3896" b="6494"/>
          <a:stretch>
            <a:fillRect/>
          </a:stretch>
        </p:blipFill>
        <p:spPr bwMode="auto">
          <a:xfrm>
            <a:off x="3396059" y="960014"/>
            <a:ext cx="5476082" cy="581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4448175" y="4088691"/>
            <a:ext cx="2762250" cy="1350085"/>
          </a:xfrm>
          <a:custGeom>
            <a:avLst/>
            <a:gdLst>
              <a:gd name="connsiteX0" fmla="*/ 0 w 2762250"/>
              <a:gd name="connsiteY0" fmla="*/ 1350085 h 1350085"/>
              <a:gd name="connsiteX1" fmla="*/ 171450 w 2762250"/>
              <a:gd name="connsiteY1" fmla="*/ 597610 h 1350085"/>
              <a:gd name="connsiteX2" fmla="*/ 657225 w 2762250"/>
              <a:gd name="connsiteY2" fmla="*/ 178510 h 1350085"/>
              <a:gd name="connsiteX3" fmla="*/ 1095375 w 2762250"/>
              <a:gd name="connsiteY3" fmla="*/ 35635 h 1350085"/>
              <a:gd name="connsiteX4" fmla="*/ 1619250 w 2762250"/>
              <a:gd name="connsiteY4" fmla="*/ 16585 h 1350085"/>
              <a:gd name="connsiteX5" fmla="*/ 2266950 w 2762250"/>
              <a:gd name="connsiteY5" fmla="*/ 245185 h 1350085"/>
              <a:gd name="connsiteX6" fmla="*/ 2657475 w 2762250"/>
              <a:gd name="connsiteY6" fmla="*/ 788110 h 1350085"/>
              <a:gd name="connsiteX7" fmla="*/ 2762250 w 2762250"/>
              <a:gd name="connsiteY7" fmla="*/ 1311985 h 1350085"/>
              <a:gd name="connsiteX8" fmla="*/ 2762250 w 2762250"/>
              <a:gd name="connsiteY8" fmla="*/ 1311985 h 135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0" h="1350085">
                <a:moveTo>
                  <a:pt x="0" y="1350085"/>
                </a:moveTo>
                <a:cubicBezTo>
                  <a:pt x="30956" y="1071478"/>
                  <a:pt x="61913" y="792872"/>
                  <a:pt x="171450" y="597610"/>
                </a:cubicBezTo>
                <a:cubicBezTo>
                  <a:pt x="280987" y="402348"/>
                  <a:pt x="503238" y="272172"/>
                  <a:pt x="657225" y="178510"/>
                </a:cubicBezTo>
                <a:cubicBezTo>
                  <a:pt x="811213" y="84847"/>
                  <a:pt x="935038" y="62622"/>
                  <a:pt x="1095375" y="35635"/>
                </a:cubicBezTo>
                <a:cubicBezTo>
                  <a:pt x="1255712" y="8648"/>
                  <a:pt x="1423988" y="-18340"/>
                  <a:pt x="1619250" y="16585"/>
                </a:cubicBezTo>
                <a:cubicBezTo>
                  <a:pt x="1814512" y="51510"/>
                  <a:pt x="2093913" y="116598"/>
                  <a:pt x="2266950" y="245185"/>
                </a:cubicBezTo>
                <a:cubicBezTo>
                  <a:pt x="2439987" y="373772"/>
                  <a:pt x="2574925" y="610310"/>
                  <a:pt x="2657475" y="788110"/>
                </a:cubicBezTo>
                <a:cubicBezTo>
                  <a:pt x="2740025" y="965910"/>
                  <a:pt x="2762250" y="1311985"/>
                  <a:pt x="2762250" y="1311985"/>
                </a:cubicBezTo>
                <a:lnTo>
                  <a:pt x="2762250" y="1311985"/>
                </a:lnTo>
              </a:path>
            </a:pathLst>
          </a:custGeom>
          <a:noFill/>
          <a:ln w="539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9525" y="6181725"/>
            <a:ext cx="1181100" cy="476250"/>
          </a:xfrm>
          <a:prstGeom prst="roundRect">
            <a:avLst/>
          </a:prstGeom>
          <a:noFill/>
          <a:ln w="3492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35784" y="589332"/>
            <a:ext cx="9996992" cy="741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Directivity Pattern of Flat Piston for 3 Different Frequencies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00680" y="1330695"/>
            <a:ext cx="427582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Here, the wavelength </a:t>
            </a:r>
            <a:r>
              <a:rPr lang="en-US" sz="2400" dirty="0" smtClean="0">
                <a:sym typeface="Symbol" panose="05050102010706020507" pitchFamily="18" charset="2"/>
              </a:rPr>
              <a:t> is </a:t>
            </a:r>
            <a:r>
              <a:rPr lang="en-US" sz="2400" dirty="0" smtClean="0">
                <a:solidFill>
                  <a:srgbClr val="00B050"/>
                </a:solidFill>
                <a:sym typeface="Symbol" panose="05050102010706020507" pitchFamily="18" charset="2"/>
              </a:rPr>
              <a:t>4x</a:t>
            </a:r>
            <a:r>
              <a:rPr lang="en-US" sz="2400" dirty="0" smtClean="0">
                <a:sym typeface="Symbol" panose="05050102010706020507" pitchFamily="18" charset="2"/>
              </a:rPr>
              <a:t> the diameter of the piston (cone)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 smtClean="0">
                <a:sym typeface="Symbol" panose="05050102010706020507" pitchFamily="18" charset="2"/>
              </a:rPr>
              <a:t>Examples: 12” cone loudspeaker operating at 283 Hz or a 4” speaker operating at 848 Hz</a:t>
            </a:r>
            <a:endParaRPr lang="en-US" sz="2400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026169" y="1420342"/>
            <a:ext cx="23410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smtClean="0"/>
              <a:t>Recall that </a:t>
            </a:r>
            <a:r>
              <a:rPr lang="en-US" sz="2400" dirty="0" smtClean="0"/>
              <a:t>a</a:t>
            </a:r>
            <a:r>
              <a:rPr lang="en-US" sz="2400" i="1" dirty="0" smtClean="0"/>
              <a:t> is the radius of the loudspeaker </a:t>
            </a:r>
            <a:r>
              <a:rPr lang="en-US" sz="2400" i="1" dirty="0" smtClean="0">
                <a:sym typeface="Symbol" panose="05050102010706020507" pitchFamily="18" charset="2"/>
              </a:rPr>
              <a:t> its diameter is </a:t>
            </a:r>
            <a:r>
              <a:rPr lang="en-US" sz="2400" dirty="0" smtClean="0">
                <a:sym typeface="Symbol" panose="05050102010706020507" pitchFamily="18" charset="2"/>
              </a:rPr>
              <a:t>2a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16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 cstate="print"/>
          <a:srcRect t="3896" b="6494"/>
          <a:stretch>
            <a:fillRect/>
          </a:stretch>
        </p:blipFill>
        <p:spPr bwMode="auto">
          <a:xfrm>
            <a:off x="3396059" y="960014"/>
            <a:ext cx="5476082" cy="581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4448175" y="4088691"/>
            <a:ext cx="2762250" cy="1350085"/>
          </a:xfrm>
          <a:custGeom>
            <a:avLst/>
            <a:gdLst>
              <a:gd name="connsiteX0" fmla="*/ 0 w 2762250"/>
              <a:gd name="connsiteY0" fmla="*/ 1350085 h 1350085"/>
              <a:gd name="connsiteX1" fmla="*/ 171450 w 2762250"/>
              <a:gd name="connsiteY1" fmla="*/ 597610 h 1350085"/>
              <a:gd name="connsiteX2" fmla="*/ 657225 w 2762250"/>
              <a:gd name="connsiteY2" fmla="*/ 178510 h 1350085"/>
              <a:gd name="connsiteX3" fmla="*/ 1095375 w 2762250"/>
              <a:gd name="connsiteY3" fmla="*/ 35635 h 1350085"/>
              <a:gd name="connsiteX4" fmla="*/ 1619250 w 2762250"/>
              <a:gd name="connsiteY4" fmla="*/ 16585 h 1350085"/>
              <a:gd name="connsiteX5" fmla="*/ 2266950 w 2762250"/>
              <a:gd name="connsiteY5" fmla="*/ 245185 h 1350085"/>
              <a:gd name="connsiteX6" fmla="*/ 2657475 w 2762250"/>
              <a:gd name="connsiteY6" fmla="*/ 788110 h 1350085"/>
              <a:gd name="connsiteX7" fmla="*/ 2762250 w 2762250"/>
              <a:gd name="connsiteY7" fmla="*/ 1311985 h 1350085"/>
              <a:gd name="connsiteX8" fmla="*/ 2762250 w 2762250"/>
              <a:gd name="connsiteY8" fmla="*/ 1311985 h 135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0" h="1350085">
                <a:moveTo>
                  <a:pt x="0" y="1350085"/>
                </a:moveTo>
                <a:cubicBezTo>
                  <a:pt x="30956" y="1071478"/>
                  <a:pt x="61913" y="792872"/>
                  <a:pt x="171450" y="597610"/>
                </a:cubicBezTo>
                <a:cubicBezTo>
                  <a:pt x="280987" y="402348"/>
                  <a:pt x="503238" y="272172"/>
                  <a:pt x="657225" y="178510"/>
                </a:cubicBezTo>
                <a:cubicBezTo>
                  <a:pt x="811213" y="84847"/>
                  <a:pt x="935038" y="62622"/>
                  <a:pt x="1095375" y="35635"/>
                </a:cubicBezTo>
                <a:cubicBezTo>
                  <a:pt x="1255712" y="8648"/>
                  <a:pt x="1423988" y="-18340"/>
                  <a:pt x="1619250" y="16585"/>
                </a:cubicBezTo>
                <a:cubicBezTo>
                  <a:pt x="1814512" y="51510"/>
                  <a:pt x="2093913" y="116598"/>
                  <a:pt x="2266950" y="245185"/>
                </a:cubicBezTo>
                <a:cubicBezTo>
                  <a:pt x="2439987" y="373772"/>
                  <a:pt x="2574925" y="610310"/>
                  <a:pt x="2657475" y="788110"/>
                </a:cubicBezTo>
                <a:cubicBezTo>
                  <a:pt x="2740025" y="965910"/>
                  <a:pt x="2762250" y="1311985"/>
                  <a:pt x="2762250" y="1311985"/>
                </a:cubicBezTo>
                <a:lnTo>
                  <a:pt x="2762250" y="1311985"/>
                </a:lnTo>
              </a:path>
            </a:pathLst>
          </a:custGeom>
          <a:noFill/>
          <a:ln w="539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172075" y="6153150"/>
            <a:ext cx="1181100" cy="476250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4467184" y="3224851"/>
            <a:ext cx="2719491" cy="2252025"/>
          </a:xfrm>
          <a:custGeom>
            <a:avLst/>
            <a:gdLst>
              <a:gd name="connsiteX0" fmla="*/ 85767 w 2719491"/>
              <a:gd name="connsiteY0" fmla="*/ 2204400 h 2252025"/>
              <a:gd name="connsiteX1" fmla="*/ 42 w 2719491"/>
              <a:gd name="connsiteY1" fmla="*/ 1566225 h 2252025"/>
              <a:gd name="connsiteX2" fmla="*/ 95292 w 2719491"/>
              <a:gd name="connsiteY2" fmla="*/ 899475 h 2252025"/>
              <a:gd name="connsiteX3" fmla="*/ 409617 w 2719491"/>
              <a:gd name="connsiteY3" fmla="*/ 442275 h 2252025"/>
              <a:gd name="connsiteX4" fmla="*/ 866817 w 2719491"/>
              <a:gd name="connsiteY4" fmla="*/ 118425 h 2252025"/>
              <a:gd name="connsiteX5" fmla="*/ 1495467 w 2719491"/>
              <a:gd name="connsiteY5" fmla="*/ 13650 h 2252025"/>
              <a:gd name="connsiteX6" fmla="*/ 2314617 w 2719491"/>
              <a:gd name="connsiteY6" fmla="*/ 394650 h 2252025"/>
              <a:gd name="connsiteX7" fmla="*/ 2676567 w 2719491"/>
              <a:gd name="connsiteY7" fmla="*/ 1099500 h 2252025"/>
              <a:gd name="connsiteX8" fmla="*/ 2714667 w 2719491"/>
              <a:gd name="connsiteY8" fmla="*/ 1394775 h 2252025"/>
              <a:gd name="connsiteX9" fmla="*/ 2695617 w 2719491"/>
              <a:gd name="connsiteY9" fmla="*/ 1947225 h 2252025"/>
              <a:gd name="connsiteX10" fmla="*/ 2600367 w 2719491"/>
              <a:gd name="connsiteY10" fmla="*/ 2252025 h 225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9491" h="2252025">
                <a:moveTo>
                  <a:pt x="85767" y="2204400"/>
                </a:moveTo>
                <a:cubicBezTo>
                  <a:pt x="42110" y="1994056"/>
                  <a:pt x="-1546" y="1783712"/>
                  <a:pt x="42" y="1566225"/>
                </a:cubicBezTo>
                <a:cubicBezTo>
                  <a:pt x="1629" y="1348737"/>
                  <a:pt x="27030" y="1086800"/>
                  <a:pt x="95292" y="899475"/>
                </a:cubicBezTo>
                <a:cubicBezTo>
                  <a:pt x="163554" y="712150"/>
                  <a:pt x="281030" y="572450"/>
                  <a:pt x="409617" y="442275"/>
                </a:cubicBezTo>
                <a:cubicBezTo>
                  <a:pt x="538205" y="312100"/>
                  <a:pt x="685842" y="189862"/>
                  <a:pt x="866817" y="118425"/>
                </a:cubicBezTo>
                <a:cubicBezTo>
                  <a:pt x="1047792" y="46988"/>
                  <a:pt x="1254167" y="-32387"/>
                  <a:pt x="1495467" y="13650"/>
                </a:cubicBezTo>
                <a:cubicBezTo>
                  <a:pt x="1736767" y="59687"/>
                  <a:pt x="2117767" y="213675"/>
                  <a:pt x="2314617" y="394650"/>
                </a:cubicBezTo>
                <a:cubicBezTo>
                  <a:pt x="2511467" y="575625"/>
                  <a:pt x="2609892" y="932812"/>
                  <a:pt x="2676567" y="1099500"/>
                </a:cubicBezTo>
                <a:cubicBezTo>
                  <a:pt x="2743242" y="1266187"/>
                  <a:pt x="2711492" y="1253488"/>
                  <a:pt x="2714667" y="1394775"/>
                </a:cubicBezTo>
                <a:cubicBezTo>
                  <a:pt x="2717842" y="1536062"/>
                  <a:pt x="2714667" y="1804350"/>
                  <a:pt x="2695617" y="1947225"/>
                </a:cubicBezTo>
                <a:cubicBezTo>
                  <a:pt x="2676567" y="2090100"/>
                  <a:pt x="2638467" y="2171062"/>
                  <a:pt x="2600367" y="2252025"/>
                </a:cubicBezTo>
              </a:path>
            </a:pathLst>
          </a:custGeom>
          <a:noFill/>
          <a:ln w="4762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35784" y="589332"/>
            <a:ext cx="9996992" cy="741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Directivity Pattern of Flat Piston for 3 Different Frequencies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00680" y="1330695"/>
            <a:ext cx="44388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Here, the wavelength </a:t>
            </a:r>
            <a:r>
              <a:rPr lang="en-US" sz="2400" dirty="0" smtClean="0">
                <a:sym typeface="Symbol" panose="05050102010706020507" pitchFamily="18" charset="2"/>
              </a:rPr>
              <a:t> is </a:t>
            </a:r>
            <a:r>
              <a:rPr lang="en-US" sz="2400" dirty="0" smtClean="0">
                <a:solidFill>
                  <a:srgbClr val="0070C0"/>
                </a:solidFill>
                <a:sym typeface="Symbol" panose="05050102010706020507" pitchFamily="18" charset="2"/>
              </a:rPr>
              <a:t>equal to</a:t>
            </a:r>
            <a:r>
              <a:rPr lang="en-US" sz="2400" dirty="0" smtClean="0">
                <a:sym typeface="Symbol" panose="05050102010706020507" pitchFamily="18" charset="2"/>
              </a:rPr>
              <a:t> the diameter of the piston (cone)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 smtClean="0">
                <a:sym typeface="Symbol" panose="05050102010706020507" pitchFamily="18" charset="2"/>
              </a:rPr>
              <a:t>Examples: 12” cone loudspeaker operating at 1130 Hz or a 4” speaker operating at 3390 Hz</a:t>
            </a:r>
            <a:endParaRPr lang="en-US" sz="2400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026169" y="1420342"/>
            <a:ext cx="23410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smtClean="0"/>
              <a:t>Recall that </a:t>
            </a:r>
            <a:r>
              <a:rPr lang="en-US" sz="2400" dirty="0" smtClean="0"/>
              <a:t>a</a:t>
            </a:r>
            <a:r>
              <a:rPr lang="en-US" sz="2400" i="1" dirty="0" smtClean="0"/>
              <a:t> is the radius of the loudspeaker </a:t>
            </a:r>
            <a:r>
              <a:rPr lang="en-US" sz="2400" i="1" dirty="0" smtClean="0">
                <a:sym typeface="Symbol" panose="05050102010706020507" pitchFamily="18" charset="2"/>
              </a:rPr>
              <a:t> its diameter is </a:t>
            </a:r>
            <a:r>
              <a:rPr lang="en-US" sz="2400" dirty="0" smtClean="0">
                <a:sym typeface="Symbol" panose="05050102010706020507" pitchFamily="18" charset="2"/>
              </a:rPr>
              <a:t>2a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72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 cstate="print"/>
          <a:srcRect t="3896" b="6494"/>
          <a:stretch>
            <a:fillRect/>
          </a:stretch>
        </p:blipFill>
        <p:spPr bwMode="auto">
          <a:xfrm>
            <a:off x="3396059" y="960014"/>
            <a:ext cx="5476082" cy="581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4448175" y="4088691"/>
            <a:ext cx="2762250" cy="1350085"/>
          </a:xfrm>
          <a:custGeom>
            <a:avLst/>
            <a:gdLst>
              <a:gd name="connsiteX0" fmla="*/ 0 w 2762250"/>
              <a:gd name="connsiteY0" fmla="*/ 1350085 h 1350085"/>
              <a:gd name="connsiteX1" fmla="*/ 171450 w 2762250"/>
              <a:gd name="connsiteY1" fmla="*/ 597610 h 1350085"/>
              <a:gd name="connsiteX2" fmla="*/ 657225 w 2762250"/>
              <a:gd name="connsiteY2" fmla="*/ 178510 h 1350085"/>
              <a:gd name="connsiteX3" fmla="*/ 1095375 w 2762250"/>
              <a:gd name="connsiteY3" fmla="*/ 35635 h 1350085"/>
              <a:gd name="connsiteX4" fmla="*/ 1619250 w 2762250"/>
              <a:gd name="connsiteY4" fmla="*/ 16585 h 1350085"/>
              <a:gd name="connsiteX5" fmla="*/ 2266950 w 2762250"/>
              <a:gd name="connsiteY5" fmla="*/ 245185 h 1350085"/>
              <a:gd name="connsiteX6" fmla="*/ 2657475 w 2762250"/>
              <a:gd name="connsiteY6" fmla="*/ 788110 h 1350085"/>
              <a:gd name="connsiteX7" fmla="*/ 2762250 w 2762250"/>
              <a:gd name="connsiteY7" fmla="*/ 1311985 h 1350085"/>
              <a:gd name="connsiteX8" fmla="*/ 2762250 w 2762250"/>
              <a:gd name="connsiteY8" fmla="*/ 1311985 h 135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0" h="1350085">
                <a:moveTo>
                  <a:pt x="0" y="1350085"/>
                </a:moveTo>
                <a:cubicBezTo>
                  <a:pt x="30956" y="1071478"/>
                  <a:pt x="61913" y="792872"/>
                  <a:pt x="171450" y="597610"/>
                </a:cubicBezTo>
                <a:cubicBezTo>
                  <a:pt x="280987" y="402348"/>
                  <a:pt x="503238" y="272172"/>
                  <a:pt x="657225" y="178510"/>
                </a:cubicBezTo>
                <a:cubicBezTo>
                  <a:pt x="811213" y="84847"/>
                  <a:pt x="935038" y="62622"/>
                  <a:pt x="1095375" y="35635"/>
                </a:cubicBezTo>
                <a:cubicBezTo>
                  <a:pt x="1255712" y="8648"/>
                  <a:pt x="1423988" y="-18340"/>
                  <a:pt x="1619250" y="16585"/>
                </a:cubicBezTo>
                <a:cubicBezTo>
                  <a:pt x="1814512" y="51510"/>
                  <a:pt x="2093913" y="116598"/>
                  <a:pt x="2266950" y="245185"/>
                </a:cubicBezTo>
                <a:cubicBezTo>
                  <a:pt x="2439987" y="373772"/>
                  <a:pt x="2574925" y="610310"/>
                  <a:pt x="2657475" y="788110"/>
                </a:cubicBezTo>
                <a:cubicBezTo>
                  <a:pt x="2740025" y="965910"/>
                  <a:pt x="2762250" y="1311985"/>
                  <a:pt x="2762250" y="1311985"/>
                </a:cubicBezTo>
                <a:lnTo>
                  <a:pt x="2762250" y="1311985"/>
                </a:lnTo>
              </a:path>
            </a:pathLst>
          </a:custGeom>
          <a:noFill/>
          <a:ln w="539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515100" y="6172200"/>
            <a:ext cx="1362075" cy="476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4467184" y="3224851"/>
            <a:ext cx="2719491" cy="2252025"/>
          </a:xfrm>
          <a:custGeom>
            <a:avLst/>
            <a:gdLst>
              <a:gd name="connsiteX0" fmla="*/ 85767 w 2719491"/>
              <a:gd name="connsiteY0" fmla="*/ 2204400 h 2252025"/>
              <a:gd name="connsiteX1" fmla="*/ 42 w 2719491"/>
              <a:gd name="connsiteY1" fmla="*/ 1566225 h 2252025"/>
              <a:gd name="connsiteX2" fmla="*/ 95292 w 2719491"/>
              <a:gd name="connsiteY2" fmla="*/ 899475 h 2252025"/>
              <a:gd name="connsiteX3" fmla="*/ 409617 w 2719491"/>
              <a:gd name="connsiteY3" fmla="*/ 442275 h 2252025"/>
              <a:gd name="connsiteX4" fmla="*/ 866817 w 2719491"/>
              <a:gd name="connsiteY4" fmla="*/ 118425 h 2252025"/>
              <a:gd name="connsiteX5" fmla="*/ 1495467 w 2719491"/>
              <a:gd name="connsiteY5" fmla="*/ 13650 h 2252025"/>
              <a:gd name="connsiteX6" fmla="*/ 2314617 w 2719491"/>
              <a:gd name="connsiteY6" fmla="*/ 394650 h 2252025"/>
              <a:gd name="connsiteX7" fmla="*/ 2676567 w 2719491"/>
              <a:gd name="connsiteY7" fmla="*/ 1099500 h 2252025"/>
              <a:gd name="connsiteX8" fmla="*/ 2714667 w 2719491"/>
              <a:gd name="connsiteY8" fmla="*/ 1394775 h 2252025"/>
              <a:gd name="connsiteX9" fmla="*/ 2695617 w 2719491"/>
              <a:gd name="connsiteY9" fmla="*/ 1947225 h 2252025"/>
              <a:gd name="connsiteX10" fmla="*/ 2600367 w 2719491"/>
              <a:gd name="connsiteY10" fmla="*/ 2252025 h 225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9491" h="2252025">
                <a:moveTo>
                  <a:pt x="85767" y="2204400"/>
                </a:moveTo>
                <a:cubicBezTo>
                  <a:pt x="42110" y="1994056"/>
                  <a:pt x="-1546" y="1783712"/>
                  <a:pt x="42" y="1566225"/>
                </a:cubicBezTo>
                <a:cubicBezTo>
                  <a:pt x="1629" y="1348737"/>
                  <a:pt x="27030" y="1086800"/>
                  <a:pt x="95292" y="899475"/>
                </a:cubicBezTo>
                <a:cubicBezTo>
                  <a:pt x="163554" y="712150"/>
                  <a:pt x="281030" y="572450"/>
                  <a:pt x="409617" y="442275"/>
                </a:cubicBezTo>
                <a:cubicBezTo>
                  <a:pt x="538205" y="312100"/>
                  <a:pt x="685842" y="189862"/>
                  <a:pt x="866817" y="118425"/>
                </a:cubicBezTo>
                <a:cubicBezTo>
                  <a:pt x="1047792" y="46988"/>
                  <a:pt x="1254167" y="-32387"/>
                  <a:pt x="1495467" y="13650"/>
                </a:cubicBezTo>
                <a:cubicBezTo>
                  <a:pt x="1736767" y="59687"/>
                  <a:pt x="2117767" y="213675"/>
                  <a:pt x="2314617" y="394650"/>
                </a:cubicBezTo>
                <a:cubicBezTo>
                  <a:pt x="2511467" y="575625"/>
                  <a:pt x="2609892" y="932812"/>
                  <a:pt x="2676567" y="1099500"/>
                </a:cubicBezTo>
                <a:cubicBezTo>
                  <a:pt x="2743242" y="1266187"/>
                  <a:pt x="2711492" y="1253488"/>
                  <a:pt x="2714667" y="1394775"/>
                </a:cubicBezTo>
                <a:cubicBezTo>
                  <a:pt x="2717842" y="1536062"/>
                  <a:pt x="2714667" y="1804350"/>
                  <a:pt x="2695617" y="1947225"/>
                </a:cubicBezTo>
                <a:cubicBezTo>
                  <a:pt x="2676567" y="2090100"/>
                  <a:pt x="2638467" y="2171062"/>
                  <a:pt x="2600367" y="2252025"/>
                </a:cubicBezTo>
              </a:path>
            </a:pathLst>
          </a:custGeom>
          <a:noFill/>
          <a:ln w="4762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285980" y="2371451"/>
            <a:ext cx="1058487" cy="2381525"/>
          </a:xfrm>
          <a:custGeom>
            <a:avLst/>
            <a:gdLst>
              <a:gd name="connsiteX0" fmla="*/ 314721 w 1058487"/>
              <a:gd name="connsiteY0" fmla="*/ 2381525 h 2381525"/>
              <a:gd name="connsiteX1" fmla="*/ 114696 w 1058487"/>
              <a:gd name="connsiteY1" fmla="*/ 1810025 h 2381525"/>
              <a:gd name="connsiteX2" fmla="*/ 9921 w 1058487"/>
              <a:gd name="connsiteY2" fmla="*/ 1190900 h 2381525"/>
              <a:gd name="connsiteX3" fmla="*/ 19446 w 1058487"/>
              <a:gd name="connsiteY3" fmla="*/ 647975 h 2381525"/>
              <a:gd name="connsiteX4" fmla="*/ 143271 w 1058487"/>
              <a:gd name="connsiteY4" fmla="*/ 181250 h 2381525"/>
              <a:gd name="connsiteX5" fmla="*/ 457596 w 1058487"/>
              <a:gd name="connsiteY5" fmla="*/ 275 h 2381525"/>
              <a:gd name="connsiteX6" fmla="*/ 838596 w 1058487"/>
              <a:gd name="connsiteY6" fmla="*/ 152675 h 2381525"/>
              <a:gd name="connsiteX7" fmla="*/ 1019571 w 1058487"/>
              <a:gd name="connsiteY7" fmla="*/ 600350 h 2381525"/>
              <a:gd name="connsiteX8" fmla="*/ 1057671 w 1058487"/>
              <a:gd name="connsiteY8" fmla="*/ 1248050 h 2381525"/>
              <a:gd name="connsiteX9" fmla="*/ 1000521 w 1058487"/>
              <a:gd name="connsiteY9" fmla="*/ 1629050 h 2381525"/>
              <a:gd name="connsiteX10" fmla="*/ 905271 w 1058487"/>
              <a:gd name="connsiteY10" fmla="*/ 1933850 h 2381525"/>
              <a:gd name="connsiteX11" fmla="*/ 743346 w 1058487"/>
              <a:gd name="connsiteY11" fmla="*/ 2372000 h 23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8487" h="2381525">
                <a:moveTo>
                  <a:pt x="314721" y="2381525"/>
                </a:moveTo>
                <a:cubicBezTo>
                  <a:pt x="240108" y="2194993"/>
                  <a:pt x="165496" y="2008462"/>
                  <a:pt x="114696" y="1810025"/>
                </a:cubicBezTo>
                <a:cubicBezTo>
                  <a:pt x="63896" y="1611587"/>
                  <a:pt x="25796" y="1384575"/>
                  <a:pt x="9921" y="1190900"/>
                </a:cubicBezTo>
                <a:cubicBezTo>
                  <a:pt x="-5954" y="997225"/>
                  <a:pt x="-2779" y="816250"/>
                  <a:pt x="19446" y="647975"/>
                </a:cubicBezTo>
                <a:cubicBezTo>
                  <a:pt x="41671" y="479700"/>
                  <a:pt x="70246" y="289200"/>
                  <a:pt x="143271" y="181250"/>
                </a:cubicBezTo>
                <a:cubicBezTo>
                  <a:pt x="216296" y="73300"/>
                  <a:pt x="341709" y="5037"/>
                  <a:pt x="457596" y="275"/>
                </a:cubicBezTo>
                <a:cubicBezTo>
                  <a:pt x="573483" y="-4487"/>
                  <a:pt x="744934" y="52663"/>
                  <a:pt x="838596" y="152675"/>
                </a:cubicBezTo>
                <a:cubicBezTo>
                  <a:pt x="932258" y="252687"/>
                  <a:pt x="983059" y="417788"/>
                  <a:pt x="1019571" y="600350"/>
                </a:cubicBezTo>
                <a:cubicBezTo>
                  <a:pt x="1056083" y="782912"/>
                  <a:pt x="1060846" y="1076600"/>
                  <a:pt x="1057671" y="1248050"/>
                </a:cubicBezTo>
                <a:cubicBezTo>
                  <a:pt x="1054496" y="1419500"/>
                  <a:pt x="1025921" y="1514750"/>
                  <a:pt x="1000521" y="1629050"/>
                </a:cubicBezTo>
                <a:cubicBezTo>
                  <a:pt x="975121" y="1743350"/>
                  <a:pt x="948133" y="1810025"/>
                  <a:pt x="905271" y="1933850"/>
                </a:cubicBezTo>
                <a:cubicBezTo>
                  <a:pt x="862409" y="2057675"/>
                  <a:pt x="802877" y="2214837"/>
                  <a:pt x="743346" y="2372000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067425" y="3845845"/>
            <a:ext cx="567310" cy="997634"/>
          </a:xfrm>
          <a:custGeom>
            <a:avLst/>
            <a:gdLst>
              <a:gd name="connsiteX0" fmla="*/ 0 w 567310"/>
              <a:gd name="connsiteY0" fmla="*/ 916655 h 997634"/>
              <a:gd name="connsiteX1" fmla="*/ 142875 w 567310"/>
              <a:gd name="connsiteY1" fmla="*/ 611855 h 997634"/>
              <a:gd name="connsiteX2" fmla="*/ 276225 w 567310"/>
              <a:gd name="connsiteY2" fmla="*/ 297530 h 997634"/>
              <a:gd name="connsiteX3" fmla="*/ 409575 w 567310"/>
              <a:gd name="connsiteY3" fmla="*/ 107030 h 997634"/>
              <a:gd name="connsiteX4" fmla="*/ 561975 w 567310"/>
              <a:gd name="connsiteY4" fmla="*/ 2255 h 997634"/>
              <a:gd name="connsiteX5" fmla="*/ 523875 w 567310"/>
              <a:gd name="connsiteY5" fmla="*/ 202280 h 997634"/>
              <a:gd name="connsiteX6" fmla="*/ 438150 w 567310"/>
              <a:gd name="connsiteY6" fmla="*/ 402305 h 997634"/>
              <a:gd name="connsiteX7" fmla="*/ 266700 w 567310"/>
              <a:gd name="connsiteY7" fmla="*/ 726155 h 997634"/>
              <a:gd name="connsiteX8" fmla="*/ 171450 w 567310"/>
              <a:gd name="connsiteY8" fmla="*/ 973805 h 997634"/>
              <a:gd name="connsiteX9" fmla="*/ 133350 w 567310"/>
              <a:gd name="connsiteY9" fmla="*/ 973805 h 99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310" h="997634">
                <a:moveTo>
                  <a:pt x="0" y="916655"/>
                </a:moveTo>
                <a:cubicBezTo>
                  <a:pt x="48419" y="815848"/>
                  <a:pt x="96838" y="715042"/>
                  <a:pt x="142875" y="611855"/>
                </a:cubicBezTo>
                <a:cubicBezTo>
                  <a:pt x="188913" y="508667"/>
                  <a:pt x="231775" y="381667"/>
                  <a:pt x="276225" y="297530"/>
                </a:cubicBezTo>
                <a:cubicBezTo>
                  <a:pt x="320675" y="213392"/>
                  <a:pt x="361950" y="156242"/>
                  <a:pt x="409575" y="107030"/>
                </a:cubicBezTo>
                <a:cubicBezTo>
                  <a:pt x="457200" y="57817"/>
                  <a:pt x="542925" y="-13620"/>
                  <a:pt x="561975" y="2255"/>
                </a:cubicBezTo>
                <a:cubicBezTo>
                  <a:pt x="581025" y="18130"/>
                  <a:pt x="544512" y="135605"/>
                  <a:pt x="523875" y="202280"/>
                </a:cubicBezTo>
                <a:cubicBezTo>
                  <a:pt x="503238" y="268955"/>
                  <a:pt x="481012" y="314993"/>
                  <a:pt x="438150" y="402305"/>
                </a:cubicBezTo>
                <a:cubicBezTo>
                  <a:pt x="395288" y="489617"/>
                  <a:pt x="311150" y="630905"/>
                  <a:pt x="266700" y="726155"/>
                </a:cubicBezTo>
                <a:cubicBezTo>
                  <a:pt x="222250" y="821405"/>
                  <a:pt x="171450" y="973805"/>
                  <a:pt x="171450" y="973805"/>
                </a:cubicBezTo>
                <a:cubicBezTo>
                  <a:pt x="149225" y="1015080"/>
                  <a:pt x="141287" y="994442"/>
                  <a:pt x="133350" y="973805"/>
                </a:cubicBezTo>
              </a:path>
            </a:pathLst>
          </a:cu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261464" y="4508534"/>
            <a:ext cx="506457" cy="490186"/>
          </a:xfrm>
          <a:custGeom>
            <a:avLst/>
            <a:gdLst>
              <a:gd name="connsiteX0" fmla="*/ 0 w 506457"/>
              <a:gd name="connsiteY0" fmla="*/ 333432 h 490186"/>
              <a:gd name="connsiteX1" fmla="*/ 174171 w 506457"/>
              <a:gd name="connsiteY1" fmla="*/ 202803 h 490186"/>
              <a:gd name="connsiteX2" fmla="*/ 313508 w 506457"/>
              <a:gd name="connsiteY2" fmla="*/ 63466 h 490186"/>
              <a:gd name="connsiteX3" fmla="*/ 496388 w 506457"/>
              <a:gd name="connsiteY3" fmla="*/ 2506 h 490186"/>
              <a:gd name="connsiteX4" fmla="*/ 470263 w 506457"/>
              <a:gd name="connsiteY4" fmla="*/ 141843 h 490186"/>
              <a:gd name="connsiteX5" fmla="*/ 365760 w 506457"/>
              <a:gd name="connsiteY5" fmla="*/ 246346 h 490186"/>
              <a:gd name="connsiteX6" fmla="*/ 209006 w 506457"/>
              <a:gd name="connsiteY6" fmla="*/ 403100 h 490186"/>
              <a:gd name="connsiteX7" fmla="*/ 113211 w 506457"/>
              <a:gd name="connsiteY7" fmla="*/ 490186 h 49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457" h="490186">
                <a:moveTo>
                  <a:pt x="0" y="333432"/>
                </a:moveTo>
                <a:cubicBezTo>
                  <a:pt x="60960" y="290614"/>
                  <a:pt x="121920" y="247797"/>
                  <a:pt x="174171" y="202803"/>
                </a:cubicBezTo>
                <a:cubicBezTo>
                  <a:pt x="226422" y="157809"/>
                  <a:pt x="259805" y="96849"/>
                  <a:pt x="313508" y="63466"/>
                </a:cubicBezTo>
                <a:cubicBezTo>
                  <a:pt x="367211" y="30083"/>
                  <a:pt x="470262" y="-10557"/>
                  <a:pt x="496388" y="2506"/>
                </a:cubicBezTo>
                <a:cubicBezTo>
                  <a:pt x="522514" y="15569"/>
                  <a:pt x="492034" y="101203"/>
                  <a:pt x="470263" y="141843"/>
                </a:cubicBezTo>
                <a:cubicBezTo>
                  <a:pt x="448492" y="182483"/>
                  <a:pt x="365760" y="246346"/>
                  <a:pt x="365760" y="246346"/>
                </a:cubicBezTo>
                <a:cubicBezTo>
                  <a:pt x="322217" y="289889"/>
                  <a:pt x="251097" y="362460"/>
                  <a:pt x="209006" y="403100"/>
                </a:cubicBezTo>
                <a:cubicBezTo>
                  <a:pt x="166915" y="443740"/>
                  <a:pt x="140063" y="466963"/>
                  <a:pt x="113211" y="49018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998545" y="3836762"/>
            <a:ext cx="557525" cy="1013912"/>
          </a:xfrm>
          <a:custGeom>
            <a:avLst/>
            <a:gdLst>
              <a:gd name="connsiteX0" fmla="*/ 444313 w 557525"/>
              <a:gd name="connsiteY0" fmla="*/ 1013912 h 1013912"/>
              <a:gd name="connsiteX1" fmla="*/ 287559 w 557525"/>
              <a:gd name="connsiteY1" fmla="*/ 735238 h 1013912"/>
              <a:gd name="connsiteX2" fmla="*/ 183056 w 557525"/>
              <a:gd name="connsiteY2" fmla="*/ 569775 h 1013912"/>
              <a:gd name="connsiteX3" fmla="*/ 61136 w 557525"/>
              <a:gd name="connsiteY3" fmla="*/ 299809 h 1013912"/>
              <a:gd name="connsiteX4" fmla="*/ 176 w 557525"/>
              <a:gd name="connsiteY4" fmla="*/ 90804 h 1013912"/>
              <a:gd name="connsiteX5" fmla="*/ 78553 w 557525"/>
              <a:gd name="connsiteY5" fmla="*/ 3718 h 1013912"/>
              <a:gd name="connsiteX6" fmla="*/ 244016 w 557525"/>
              <a:gd name="connsiteY6" fmla="*/ 204015 h 1013912"/>
              <a:gd name="connsiteX7" fmla="*/ 322393 w 557525"/>
              <a:gd name="connsiteY7" fmla="*/ 352061 h 1013912"/>
              <a:gd name="connsiteX8" fmla="*/ 409479 w 557525"/>
              <a:gd name="connsiteY8" fmla="*/ 595901 h 1013912"/>
              <a:gd name="connsiteX9" fmla="*/ 513982 w 557525"/>
              <a:gd name="connsiteY9" fmla="*/ 804907 h 1013912"/>
              <a:gd name="connsiteX10" fmla="*/ 557525 w 557525"/>
              <a:gd name="connsiteY10" fmla="*/ 935535 h 101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525" h="1013912">
                <a:moveTo>
                  <a:pt x="444313" y="1013912"/>
                </a:moveTo>
                <a:cubicBezTo>
                  <a:pt x="387707" y="911586"/>
                  <a:pt x="331102" y="809261"/>
                  <a:pt x="287559" y="735238"/>
                </a:cubicBezTo>
                <a:cubicBezTo>
                  <a:pt x="244016" y="661215"/>
                  <a:pt x="220793" y="642346"/>
                  <a:pt x="183056" y="569775"/>
                </a:cubicBezTo>
                <a:cubicBezTo>
                  <a:pt x="145319" y="497203"/>
                  <a:pt x="91616" y="379637"/>
                  <a:pt x="61136" y="299809"/>
                </a:cubicBezTo>
                <a:cubicBezTo>
                  <a:pt x="30656" y="219981"/>
                  <a:pt x="-2727" y="140152"/>
                  <a:pt x="176" y="90804"/>
                </a:cubicBezTo>
                <a:cubicBezTo>
                  <a:pt x="3079" y="41456"/>
                  <a:pt x="37913" y="-15150"/>
                  <a:pt x="78553" y="3718"/>
                </a:cubicBezTo>
                <a:cubicBezTo>
                  <a:pt x="119193" y="22586"/>
                  <a:pt x="203376" y="145958"/>
                  <a:pt x="244016" y="204015"/>
                </a:cubicBezTo>
                <a:cubicBezTo>
                  <a:pt x="284656" y="262072"/>
                  <a:pt x="294816" y="286747"/>
                  <a:pt x="322393" y="352061"/>
                </a:cubicBezTo>
                <a:cubicBezTo>
                  <a:pt x="349970" y="417375"/>
                  <a:pt x="377547" y="520427"/>
                  <a:pt x="409479" y="595901"/>
                </a:cubicBezTo>
                <a:cubicBezTo>
                  <a:pt x="441410" y="671375"/>
                  <a:pt x="489308" y="748301"/>
                  <a:pt x="513982" y="804907"/>
                </a:cubicBezTo>
                <a:cubicBezTo>
                  <a:pt x="538656" y="861513"/>
                  <a:pt x="548090" y="898524"/>
                  <a:pt x="557525" y="935535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840545" y="4465515"/>
            <a:ext cx="532645" cy="550623"/>
          </a:xfrm>
          <a:custGeom>
            <a:avLst/>
            <a:gdLst>
              <a:gd name="connsiteX0" fmla="*/ 384599 w 532645"/>
              <a:gd name="connsiteY0" fmla="*/ 550623 h 550623"/>
              <a:gd name="connsiteX1" fmla="*/ 297513 w 532645"/>
              <a:gd name="connsiteY1" fmla="*/ 385160 h 550623"/>
              <a:gd name="connsiteX2" fmla="*/ 132050 w 532645"/>
              <a:gd name="connsiteY2" fmla="*/ 289366 h 550623"/>
              <a:gd name="connsiteX3" fmla="*/ 1422 w 532645"/>
              <a:gd name="connsiteY3" fmla="*/ 54235 h 550623"/>
              <a:gd name="connsiteX4" fmla="*/ 71090 w 532645"/>
              <a:gd name="connsiteY4" fmla="*/ 1983 h 550623"/>
              <a:gd name="connsiteX5" fmla="*/ 201719 w 532645"/>
              <a:gd name="connsiteY5" fmla="*/ 97777 h 550623"/>
              <a:gd name="connsiteX6" fmla="*/ 332347 w 532645"/>
              <a:gd name="connsiteY6" fmla="*/ 219697 h 550623"/>
              <a:gd name="connsiteX7" fmla="*/ 454267 w 532645"/>
              <a:gd name="connsiteY7" fmla="*/ 324200 h 550623"/>
              <a:gd name="connsiteX8" fmla="*/ 532645 w 532645"/>
              <a:gd name="connsiteY8" fmla="*/ 419995 h 55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645" h="550623">
                <a:moveTo>
                  <a:pt x="384599" y="550623"/>
                </a:moveTo>
                <a:cubicBezTo>
                  <a:pt x="362101" y="489663"/>
                  <a:pt x="339604" y="428703"/>
                  <a:pt x="297513" y="385160"/>
                </a:cubicBezTo>
                <a:cubicBezTo>
                  <a:pt x="255422" y="341617"/>
                  <a:pt x="181398" y="344520"/>
                  <a:pt x="132050" y="289366"/>
                </a:cubicBezTo>
                <a:cubicBezTo>
                  <a:pt x="82701" y="234212"/>
                  <a:pt x="11582" y="102132"/>
                  <a:pt x="1422" y="54235"/>
                </a:cubicBezTo>
                <a:cubicBezTo>
                  <a:pt x="-8738" y="6338"/>
                  <a:pt x="37707" y="-5274"/>
                  <a:pt x="71090" y="1983"/>
                </a:cubicBezTo>
                <a:cubicBezTo>
                  <a:pt x="104473" y="9240"/>
                  <a:pt x="158176" y="61491"/>
                  <a:pt x="201719" y="97777"/>
                </a:cubicBezTo>
                <a:cubicBezTo>
                  <a:pt x="245262" y="134063"/>
                  <a:pt x="290256" y="181960"/>
                  <a:pt x="332347" y="219697"/>
                </a:cubicBezTo>
                <a:cubicBezTo>
                  <a:pt x="374438" y="257434"/>
                  <a:pt x="420884" y="290817"/>
                  <a:pt x="454267" y="324200"/>
                </a:cubicBezTo>
                <a:cubicBezTo>
                  <a:pt x="487650" y="357583"/>
                  <a:pt x="510147" y="388789"/>
                  <a:pt x="532645" y="419995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235784" y="589332"/>
            <a:ext cx="9996992" cy="741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Directivity Pattern of Flat Piston for 3 Different Frequencies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00680" y="1330695"/>
            <a:ext cx="44388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Here, the wavelength </a:t>
            </a:r>
            <a:r>
              <a:rPr lang="en-US" sz="2400" dirty="0" smtClean="0">
                <a:sym typeface="Symbol" panose="05050102010706020507" pitchFamily="18" charset="2"/>
              </a:rPr>
              <a:t> is </a:t>
            </a:r>
            <a:r>
              <a:rPr 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¼</a:t>
            </a:r>
            <a:r>
              <a:rPr lang="en-US" sz="2400" dirty="0" smtClean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ym typeface="Symbol" panose="05050102010706020507" pitchFamily="18" charset="2"/>
              </a:rPr>
              <a:t>the diameter of the piston (cone)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 smtClean="0">
                <a:sym typeface="Symbol" panose="05050102010706020507" pitchFamily="18" charset="2"/>
              </a:rPr>
              <a:t>Examples: 12” cone loudspeaker operating at 4520 Hz or a 4” speaker operating at 13,560 Hz</a:t>
            </a:r>
            <a:endParaRPr lang="en-US" sz="2400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9026169" y="1420342"/>
            <a:ext cx="23410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smtClean="0"/>
              <a:t>Recall that </a:t>
            </a:r>
            <a:r>
              <a:rPr lang="en-US" sz="2400" dirty="0" smtClean="0"/>
              <a:t>a</a:t>
            </a:r>
            <a:r>
              <a:rPr lang="en-US" sz="2400" i="1" dirty="0" smtClean="0"/>
              <a:t> is the radius of the loudspeaker </a:t>
            </a:r>
            <a:r>
              <a:rPr lang="en-US" sz="2400" i="1" dirty="0" smtClean="0">
                <a:sym typeface="Symbol" panose="05050102010706020507" pitchFamily="18" charset="2"/>
              </a:rPr>
              <a:t> its diameter is </a:t>
            </a:r>
            <a:r>
              <a:rPr lang="en-US" sz="2400" dirty="0" smtClean="0">
                <a:sym typeface="Symbol" panose="05050102010706020507" pitchFamily="18" charset="2"/>
              </a:rPr>
              <a:t>2a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39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Single 4-inch Loudspeaker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151" y="1247776"/>
            <a:ext cx="47847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73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Single 4-inch Loudspeaker @ 500 Hz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989" y="963614"/>
            <a:ext cx="5006975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6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Single 4-inch Loudspeaker @ 1000 Hz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889" y="1108075"/>
            <a:ext cx="4884737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607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Single 4-inch Loudspeaker @ 2000 Hz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5564" y="1044576"/>
            <a:ext cx="4816475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987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Single 4-inch Loudspeaker @ 4000 Hz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1143000"/>
            <a:ext cx="4722813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629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32-Element Array of 4-inch Drivers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 b="13367"/>
          <a:stretch>
            <a:fillRect/>
          </a:stretch>
        </p:blipFill>
        <p:spPr bwMode="auto">
          <a:xfrm>
            <a:off x="3683001" y="1017588"/>
            <a:ext cx="4949825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78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3035" y="478025"/>
            <a:ext cx="10775577" cy="741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Good Sound: Context and Complications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410" y="1094068"/>
            <a:ext cx="10672202" cy="46101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Outdoor concert</a:t>
            </a:r>
          </a:p>
          <a:p>
            <a:pPr lvl="1">
              <a:spcBef>
                <a:spcPct val="15000"/>
              </a:spcBef>
            </a:pPr>
            <a:r>
              <a:rPr lang="en-US" sz="2800" dirty="0" smtClean="0"/>
              <a:t>Context: </a:t>
            </a:r>
          </a:p>
          <a:p>
            <a:pPr lvl="2">
              <a:spcBef>
                <a:spcPct val="15000"/>
              </a:spcBef>
            </a:pPr>
            <a:r>
              <a:rPr lang="en-US" sz="2800" dirty="0" smtClean="0"/>
              <a:t>portable</a:t>
            </a:r>
          </a:p>
          <a:p>
            <a:pPr lvl="2">
              <a:spcBef>
                <a:spcPct val="15000"/>
              </a:spcBef>
            </a:pPr>
            <a:r>
              <a:rPr lang="en-US" sz="2800" dirty="0"/>
              <a:t>deep/wide/irregular </a:t>
            </a:r>
            <a:r>
              <a:rPr lang="en-US" sz="2800" dirty="0" smtClean="0"/>
              <a:t>coverage area, necessitating multiple arrays and delay zones</a:t>
            </a:r>
          </a:p>
          <a:p>
            <a:pPr lvl="2">
              <a:spcBef>
                <a:spcPct val="15000"/>
              </a:spcBef>
            </a:pPr>
            <a:r>
              <a:rPr lang="en-US" sz="2800" dirty="0" smtClean="0"/>
              <a:t>high power/SPL</a:t>
            </a:r>
          </a:p>
          <a:p>
            <a:pPr lvl="1">
              <a:spcBef>
                <a:spcPct val="15000"/>
              </a:spcBef>
            </a:pPr>
            <a:r>
              <a:rPr lang="en-US" sz="2800" dirty="0" smtClean="0"/>
              <a:t>Complications:</a:t>
            </a:r>
          </a:p>
          <a:p>
            <a:pPr lvl="2">
              <a:spcBef>
                <a:spcPct val="15000"/>
              </a:spcBef>
            </a:pPr>
            <a:r>
              <a:rPr lang="en-US" sz="2800" dirty="0" smtClean="0"/>
              <a:t>instability of temperature gradient (due to weather and/or daytime vs. nighttime) </a:t>
            </a:r>
            <a:r>
              <a:rPr lang="en-US" sz="2800" dirty="0" smtClean="0">
                <a:sym typeface="Symbol" panose="05050102010706020507" pitchFamily="18" charset="2"/>
              </a:rPr>
              <a:t> affects sound refraction and array aiming, necessitating a dynamic </a:t>
            </a:r>
            <a:r>
              <a:rPr lang="en-US" sz="2800" dirty="0" err="1" smtClean="0">
                <a:sym typeface="Symbol" panose="05050102010706020507" pitchFamily="18" charset="2"/>
              </a:rPr>
              <a:t>beamsteering</a:t>
            </a:r>
            <a:r>
              <a:rPr lang="en-US" sz="2800" dirty="0" smtClean="0">
                <a:sym typeface="Symbol" panose="05050102010706020507" pitchFamily="18" charset="2"/>
              </a:rPr>
              <a:t> mechanism </a:t>
            </a:r>
          </a:p>
          <a:p>
            <a:pPr lvl="2">
              <a:spcBef>
                <a:spcPct val="15000"/>
              </a:spcBef>
            </a:pPr>
            <a:r>
              <a:rPr lang="en-US" sz="2800" dirty="0">
                <a:sym typeface="Symbol" panose="05050102010706020507" pitchFamily="18" charset="2"/>
              </a:rPr>
              <a:t>overlap areas in array coverage subject to </a:t>
            </a:r>
            <a:r>
              <a:rPr lang="en-US" sz="2800" dirty="0" smtClean="0">
                <a:sym typeface="Symbol" panose="05050102010706020507" pitchFamily="18" charset="2"/>
              </a:rPr>
              <a:t>combing  necessitating tight array directivity control</a:t>
            </a:r>
          </a:p>
          <a:p>
            <a:pPr lvl="2">
              <a:spcBef>
                <a:spcPct val="15000"/>
              </a:spcBef>
            </a:pPr>
            <a:r>
              <a:rPr lang="en-US" sz="2800" dirty="0" smtClean="0">
                <a:sym typeface="Symbol" panose="05050102010706020507" pitchFamily="18" charset="2"/>
              </a:rPr>
              <a:t>wind  causes comb filtering effects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46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32-Element Array @ 500 Hz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900" y="1427163"/>
            <a:ext cx="4548188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9887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32-Element Array @ 1000 Hz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0663" y="1381125"/>
            <a:ext cx="4438650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9721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32-Element Array @ 2000 Hz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364" y="1331914"/>
            <a:ext cx="463232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7014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32-Element Array @ 4000 Hz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164" y="1420813"/>
            <a:ext cx="4465637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5913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/>
            </a:r>
            <a:br>
              <a:rPr lang="en-US" sz="3600"/>
            </a:br>
            <a:r>
              <a:rPr lang="en-US" sz="3600"/>
              <a:t>“Home Stereo” Multi-way System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189" y="1571626"/>
            <a:ext cx="5024437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1255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/>
            </a:r>
            <a:br>
              <a:rPr lang="en-US" sz="3600"/>
            </a:br>
            <a:r>
              <a:rPr lang="en-US" sz="3600"/>
              <a:t>“Home Stereo” Multi-way System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439" y="1466851"/>
            <a:ext cx="5075237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98049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/>
            </a:r>
            <a:br>
              <a:rPr lang="en-US" sz="3600"/>
            </a:br>
            <a:r>
              <a:rPr lang="en-US" sz="3600"/>
              <a:t>“Home Stereo” Multi-way System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439" y="1466851"/>
            <a:ext cx="5075237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40604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/>
            </a:r>
            <a:br>
              <a:rPr lang="en-US" sz="3600"/>
            </a:br>
            <a:r>
              <a:rPr lang="en-US" sz="3600"/>
              <a:t>“Home Stereo” Multi-way System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426" y="1419225"/>
            <a:ext cx="5116513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354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/>
            </a:r>
            <a:br>
              <a:rPr lang="en-US" sz="3600"/>
            </a:br>
            <a:r>
              <a:rPr lang="en-US" sz="3600"/>
              <a:t>“Home Stereo” Multi-way System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288" y="1387476"/>
            <a:ext cx="5072062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07900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/>
            </a:r>
            <a:br>
              <a:rPr lang="en-US" sz="3600"/>
            </a:br>
            <a:r>
              <a:rPr lang="en-US" sz="3600"/>
              <a:t>“Home Stereo” Multi-way System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163" y="1419225"/>
            <a:ext cx="51435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677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6208" y="294904"/>
            <a:ext cx="8882343" cy="741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Acoustic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Environment Outdoors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384" y="1036267"/>
            <a:ext cx="9288275" cy="51260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SPL decreases </a:t>
            </a:r>
            <a:r>
              <a:rPr lang="en-US" dirty="0" smtClean="0">
                <a:solidFill>
                  <a:srgbClr val="FF0000"/>
                </a:solidFill>
              </a:rPr>
              <a:t>6 dB</a:t>
            </a:r>
            <a:r>
              <a:rPr lang="en-US" dirty="0" smtClean="0"/>
              <a:t> for every </a:t>
            </a:r>
            <a:r>
              <a:rPr lang="en-US" dirty="0" smtClean="0">
                <a:solidFill>
                  <a:srgbClr val="FF0000"/>
                </a:solidFill>
              </a:rPr>
              <a:t>doubling in distance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Sound energy dissipates due to mechanical effects (greater dissipation at higher frequencies)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Relative humidity affects sound absorption (greater at higher frequencies)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Temperature gradient affects sound refraction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Ground surface causes reflection and absorption of sound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016" y="4003910"/>
            <a:ext cx="6347386" cy="285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39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/>
            </a:r>
            <a:br>
              <a:rPr lang="en-US" sz="3600"/>
            </a:br>
            <a:r>
              <a:rPr lang="en-US" sz="3600"/>
              <a:t>“Home Stereo” Multi-way System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100" y="1423989"/>
            <a:ext cx="51435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46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3035" y="478025"/>
            <a:ext cx="10775577" cy="741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Good Sound: Context and Complications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035" y="1147669"/>
            <a:ext cx="10941143" cy="476054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Indoor concert</a:t>
            </a:r>
          </a:p>
          <a:p>
            <a:pPr lvl="1">
              <a:spcBef>
                <a:spcPct val="15000"/>
              </a:spcBef>
            </a:pPr>
            <a:r>
              <a:rPr lang="en-US" sz="2800" dirty="0" smtClean="0"/>
              <a:t>Context: </a:t>
            </a:r>
          </a:p>
          <a:p>
            <a:pPr lvl="2">
              <a:spcBef>
                <a:spcPct val="15000"/>
              </a:spcBef>
            </a:pPr>
            <a:r>
              <a:rPr lang="en-US" sz="2800" dirty="0" smtClean="0"/>
              <a:t>fixed installation or portable “touring” (more likely)</a:t>
            </a:r>
          </a:p>
          <a:p>
            <a:pPr lvl="2">
              <a:spcBef>
                <a:spcPct val="15000"/>
              </a:spcBef>
            </a:pPr>
            <a:r>
              <a:rPr lang="en-US" sz="2800" dirty="0" smtClean="0"/>
              <a:t>large coverage area</a:t>
            </a:r>
            <a:r>
              <a:rPr lang="en-US" sz="2800" dirty="0"/>
              <a:t>, necessitating </a:t>
            </a:r>
            <a:r>
              <a:rPr lang="en-US" sz="2800" dirty="0" smtClean="0"/>
              <a:t>multiple arrays and delay zones</a:t>
            </a:r>
          </a:p>
          <a:p>
            <a:pPr lvl="2">
              <a:spcBef>
                <a:spcPct val="15000"/>
              </a:spcBef>
            </a:pPr>
            <a:r>
              <a:rPr lang="en-US" sz="2800" dirty="0" smtClean="0"/>
              <a:t>high power/SPL</a:t>
            </a:r>
          </a:p>
          <a:p>
            <a:pPr lvl="1">
              <a:spcBef>
                <a:spcPct val="15000"/>
              </a:spcBef>
            </a:pPr>
            <a:r>
              <a:rPr lang="en-US" sz="2800" dirty="0" smtClean="0"/>
              <a:t>Complications:</a:t>
            </a:r>
          </a:p>
          <a:p>
            <a:pPr lvl="2">
              <a:spcBef>
                <a:spcPct val="15000"/>
              </a:spcBef>
            </a:pPr>
            <a:r>
              <a:rPr lang="en-US" sz="2800" dirty="0" smtClean="0"/>
              <a:t>room geometry and surface treatments may </a:t>
            </a:r>
            <a:r>
              <a:rPr lang="en-US" sz="2800" dirty="0" smtClean="0">
                <a:sym typeface="Symbol" panose="05050102010706020507" pitchFamily="18" charset="2"/>
              </a:rPr>
              <a:t>exacerbate unwanted reflections and excessive reverb  intelligibility issues</a:t>
            </a:r>
            <a:endParaRPr lang="en-US" sz="2800" dirty="0" smtClean="0"/>
          </a:p>
          <a:p>
            <a:pPr lvl="2">
              <a:spcBef>
                <a:spcPct val="15000"/>
              </a:spcBef>
            </a:pPr>
            <a:r>
              <a:rPr lang="en-US" sz="2800" dirty="0" smtClean="0"/>
              <a:t>temperature gradient more stable (than outdoors), but may shift seasonally (summer vs. winter)</a:t>
            </a:r>
            <a:r>
              <a:rPr lang="en-US" sz="2800" dirty="0">
                <a:sym typeface="Symbol" panose="05050102010706020507" pitchFamily="18" charset="2"/>
              </a:rPr>
              <a:t>  </a:t>
            </a:r>
            <a:r>
              <a:rPr lang="en-US" sz="2800" dirty="0" smtClean="0">
                <a:sym typeface="Symbol" panose="05050102010706020507" pitchFamily="18" charset="2"/>
              </a:rPr>
              <a:t>delay compensation </a:t>
            </a:r>
          </a:p>
          <a:p>
            <a:pPr lvl="2">
              <a:spcBef>
                <a:spcPct val="15000"/>
              </a:spcBef>
            </a:pPr>
            <a:r>
              <a:rPr lang="en-US" sz="2800" dirty="0" smtClean="0">
                <a:sym typeface="Symbol" panose="05050102010706020507" pitchFamily="18" charset="2"/>
              </a:rPr>
              <a:t>overlap </a:t>
            </a:r>
            <a:r>
              <a:rPr lang="en-US" sz="2800" dirty="0">
                <a:sym typeface="Symbol" panose="05050102010706020507" pitchFamily="18" charset="2"/>
              </a:rPr>
              <a:t>areas in array coverage </a:t>
            </a:r>
            <a:r>
              <a:rPr lang="en-US" sz="2800" dirty="0" smtClean="0">
                <a:sym typeface="Symbol" panose="05050102010706020507" pitchFamily="18" charset="2"/>
              </a:rPr>
              <a:t>causes comb filtering effects </a:t>
            </a:r>
            <a:r>
              <a:rPr lang="en-US" sz="2800" dirty="0">
                <a:sym typeface="Symbol" panose="05050102010706020507" pitchFamily="18" charset="2"/>
              </a:rPr>
              <a:t> necessitating tight </a:t>
            </a:r>
            <a:r>
              <a:rPr lang="en-US" sz="2800" dirty="0" smtClean="0">
                <a:sym typeface="Symbol" panose="05050102010706020507" pitchFamily="18" charset="2"/>
              </a:rPr>
              <a:t>array directivity control and careful aiming</a:t>
            </a:r>
            <a:endParaRPr lang="en-US" sz="2800" dirty="0">
              <a:sym typeface="Symbol" panose="05050102010706020507" pitchFamily="18" charset="2"/>
            </a:endParaRPr>
          </a:p>
          <a:p>
            <a:pPr lvl="2">
              <a:spcBef>
                <a:spcPct val="15000"/>
              </a:spcBef>
            </a:pPr>
            <a:r>
              <a:rPr lang="en-US" sz="2800" dirty="0" smtClean="0">
                <a:sym typeface="Symbol" panose="05050102010706020507" pitchFamily="18" charset="2"/>
              </a:rPr>
              <a:t>variable audience fill effects, seat characteristics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57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190" y="353921"/>
            <a:ext cx="8229600" cy="7413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Acoustic Environment Indoors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190" y="1175406"/>
            <a:ext cx="9476534" cy="51260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The sound arriving at a listener’s ears has (at least) three distinct divisions: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2800" dirty="0" smtClean="0">
                <a:sym typeface="Symbol" pitchFamily="18" charset="2"/>
              </a:rPr>
              <a:t>direct sound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2800" dirty="0" smtClean="0">
                <a:sym typeface="Symbol" pitchFamily="18" charset="2"/>
              </a:rPr>
              <a:t>early reflections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2800" dirty="0" smtClean="0">
                <a:sym typeface="Symbol" pitchFamily="18" charset="2"/>
              </a:rPr>
              <a:t>reverberant sound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sym typeface="Symbol" pitchFamily="18" charset="2"/>
              </a:rPr>
              <a:t>The direct sound undergoes no reflections and follows inverse-square-law level change (-6 dB per doubling of distance)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sym typeface="Symbol" pitchFamily="18" charset="2"/>
              </a:rPr>
              <a:t>The reverberant sound tends to remain at a constant level if the sound source continues to put energy into the room at a regular rate</a:t>
            </a:r>
          </a:p>
        </p:txBody>
      </p:sp>
    </p:spTree>
    <p:extLst>
      <p:ext uri="{BB962C8B-B14F-4D97-AF65-F5344CB8AC3E}">
        <p14:creationId xmlns:p14="http://schemas.microsoft.com/office/powerpoint/2010/main" val="5180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635" y="684214"/>
            <a:ext cx="91440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2438401" y="3581401"/>
            <a:ext cx="35718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72BFC5"/>
                </a:solidFill>
              </a:rPr>
              <a:t>Sound paths in a concert hall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982789" y="5694363"/>
            <a:ext cx="42830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72BFC5"/>
                </a:solidFill>
              </a:rPr>
              <a:t>Time relationship of direct and reflected sounds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6307139" y="5853114"/>
            <a:ext cx="48196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72BFC5"/>
                </a:solidFill>
              </a:rPr>
              <a:t>Comparison of direct, early, and reverberant sound fields in an auditorium</a:t>
            </a:r>
          </a:p>
        </p:txBody>
      </p:sp>
    </p:spTree>
    <p:extLst>
      <p:ext uri="{BB962C8B-B14F-4D97-AF65-F5344CB8AC3E}">
        <p14:creationId xmlns:p14="http://schemas.microsoft.com/office/powerpoint/2010/main" val="17348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1563</Words>
  <Application>Microsoft Office PowerPoint</Application>
  <PresentationFormat>Widescreen</PresentationFormat>
  <Paragraphs>208</Paragraphs>
  <Slides>60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Algerian</vt:lpstr>
      <vt:lpstr>Arial</vt:lpstr>
      <vt:lpstr>Calibri</vt:lpstr>
      <vt:lpstr>Calibri Light</vt:lpstr>
      <vt:lpstr>Symbol</vt:lpstr>
      <vt:lpstr>Office Theme</vt:lpstr>
      <vt:lpstr>Foundations</vt:lpstr>
      <vt:lpstr>Outline</vt:lpstr>
      <vt:lpstr>Acoustic Decibel (dB-SPL)</vt:lpstr>
      <vt:lpstr>PowerPoint Presentation</vt:lpstr>
      <vt:lpstr>Good Sound: Context and Complications</vt:lpstr>
      <vt:lpstr>Acoustic Environment Outdoors</vt:lpstr>
      <vt:lpstr>Good Sound: Context and Complications</vt:lpstr>
      <vt:lpstr>Acoustic Environment Indoors</vt:lpstr>
      <vt:lpstr>PowerPoint Presentation</vt:lpstr>
      <vt:lpstr>Acoustic Environment Indoors</vt:lpstr>
      <vt:lpstr>Good Sound: Context and Complications</vt:lpstr>
      <vt:lpstr>Good Sound: Quality Factors</vt:lpstr>
      <vt:lpstr>PowerPoint Presentation</vt:lpstr>
      <vt:lpstr>PowerPoint Presentation</vt:lpstr>
      <vt:lpstr>PowerPoint Presentation</vt:lpstr>
      <vt:lpstr>How Sound Propagates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Sound Power Levels</vt:lpstr>
      <vt:lpstr>PowerPoint Presentation</vt:lpstr>
      <vt:lpstr>Electrical Power Requirement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 4-inch Loudspeaker</vt:lpstr>
      <vt:lpstr>Single 4-inch Loudspeaker @ 500 Hz</vt:lpstr>
      <vt:lpstr>Single 4-inch Loudspeaker @ 1000 Hz</vt:lpstr>
      <vt:lpstr>Single 4-inch Loudspeaker @ 2000 Hz</vt:lpstr>
      <vt:lpstr>Single 4-inch Loudspeaker @ 4000 Hz</vt:lpstr>
      <vt:lpstr>32-Element Array of 4-inch Drivers</vt:lpstr>
      <vt:lpstr>32-Element Array @ 500 Hz</vt:lpstr>
      <vt:lpstr>32-Element Array @ 1000 Hz</vt:lpstr>
      <vt:lpstr>32-Element Array @ 2000 Hz</vt:lpstr>
      <vt:lpstr>32-Element Array @ 4000 Hz</vt:lpstr>
      <vt:lpstr> “Home Stereo” Multi-way System</vt:lpstr>
      <vt:lpstr> “Home Stereo” Multi-way System</vt:lpstr>
      <vt:lpstr> “Home Stereo” Multi-way System</vt:lpstr>
      <vt:lpstr> “Home Stereo” Multi-way System</vt:lpstr>
      <vt:lpstr> “Home Stereo” Multi-way System</vt:lpstr>
      <vt:lpstr> “Home Stereo” Multi-way System</vt:lpstr>
      <vt:lpstr> “Home Stereo” Multi-way System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Components</dc:title>
  <dc:creator>Meyer, David G</dc:creator>
  <cp:lastModifiedBy>Meyer, David G</cp:lastModifiedBy>
  <cp:revision>42</cp:revision>
  <dcterms:created xsi:type="dcterms:W3CDTF">2019-04-18T12:50:33Z</dcterms:created>
  <dcterms:modified xsi:type="dcterms:W3CDTF">2020-01-23T14:30:27Z</dcterms:modified>
</cp:coreProperties>
</file>