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42"/>
  </p:notesMasterIdLst>
  <p:handoutMasterIdLst>
    <p:handoutMasterId r:id="rId43"/>
  </p:handoutMasterIdLst>
  <p:sldIdLst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27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ECE 40020 – Spring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Reference: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D40C3-2671-4F0C-ABE8-C4764C0F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0E7E-4526-4733-ACD9-BB484BFBBB2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B3D2-6EE5-4049-94B0-51F75DA4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A3390-C048-40A7-AF64-FEAA5C1B693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951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1F5DA-4E0C-4AF0-A185-B1BBC330306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377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37E41-8EDF-41E8-BAE4-AC29E405ABF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82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30F67-C626-42C8-88AA-87CEEFF1BAF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9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021DF-B3A6-4CD4-81EF-4C6B1FE83E9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3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CC876-D2E9-47CA-98BA-172C842237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A2936-59C4-47CF-9888-17EA4AE4B569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4FC-6E15-4B06-9B54-6227DA5FDB7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16272D-1C9B-4812-AC34-59BB04290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2E7989-B0D0-4A57-BE9F-7116E0350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PP Backgroun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7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9exwW0fpw8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aQQkdf_dY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718" y="387257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Evaluation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294" y="3270344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00B0F0"/>
                </a:solidFill>
              </a:rPr>
              <a:t>Relating the Worlds of Acousticians and Audio Engineers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47366" y="4789207"/>
            <a:ext cx="79068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Reference</a:t>
            </a:r>
            <a:r>
              <a:rPr lang="en-US" sz="2000" dirty="0"/>
              <a:t>: </a:t>
            </a:r>
            <a:r>
              <a:rPr lang="en-US" sz="2000" dirty="0" smtClean="0"/>
              <a:t>Chapter 6 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Ed.) </a:t>
            </a:r>
            <a:r>
              <a:rPr lang="en-US" sz="2000" dirty="0"/>
              <a:t>of </a:t>
            </a:r>
            <a:r>
              <a:rPr lang="en-US" sz="2000" i="1" dirty="0"/>
              <a:t>Sound Systems: Design and Optimization</a:t>
            </a:r>
            <a:r>
              <a:rPr lang="en-US" sz="2000" dirty="0"/>
              <a:t>, by Bob McCarthy (Elsevier, </a:t>
            </a:r>
            <a:r>
              <a:rPr lang="en-US" sz="2000" dirty="0" smtClean="0"/>
              <a:t>2017)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34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Subjective Room Parameters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428" y="1440236"/>
            <a:ext cx="967767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freedom from echo </a:t>
            </a:r>
            <a:r>
              <a:rPr lang="en-US" sz="2800" b="1" dirty="0"/>
              <a:t>– discrete echoes are not heard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freedom from noise </a:t>
            </a:r>
            <a:r>
              <a:rPr lang="en-US" sz="2800" b="1" dirty="0"/>
              <a:t>– the noise floor of room/system is low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dynamic range </a:t>
            </a:r>
            <a:r>
              <a:rPr lang="en-US" sz="2800" b="1" dirty="0"/>
              <a:t>– difference between maximum level and noise floor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tonal quality </a:t>
            </a:r>
            <a:r>
              <a:rPr lang="en-US" sz="2800" b="1" dirty="0"/>
              <a:t>– flat system response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uniformity</a:t>
            </a:r>
            <a:r>
              <a:rPr lang="en-US" sz="2800" b="1" dirty="0"/>
              <a:t> – the extent to which all listeners have the same experience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34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/>
            </a:r>
            <a:br>
              <a:rPr lang="en-US" smtClean="0">
                <a:solidFill>
                  <a:srgbClr val="00B050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Room Design to Support </a:t>
            </a:r>
            <a:r>
              <a:rPr lang="en-US" smtClean="0">
                <a:solidFill>
                  <a:srgbClr val="00B050"/>
                </a:solidFill>
              </a:rPr>
              <a:t>Natural Acoustics </a:t>
            </a:r>
            <a:r>
              <a:rPr lang="en-US" smtClean="0">
                <a:solidFill>
                  <a:schemeClr val="tx1"/>
                </a:solidFill>
              </a:rPr>
              <a:t>vs.</a:t>
            </a:r>
            <a:r>
              <a:rPr lang="en-US" smtClean="0">
                <a:solidFill>
                  <a:srgbClr val="00B05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Amplified Sound</a:t>
            </a:r>
          </a:p>
        </p:txBody>
      </p:sp>
    </p:spTree>
    <p:extLst>
      <p:ext uri="{BB962C8B-B14F-4D97-AF65-F5344CB8AC3E}">
        <p14:creationId xmlns:p14="http://schemas.microsoft.com/office/powerpoint/2010/main" val="3541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Agreed</a:t>
            </a:r>
          </a:p>
        </p:txBody>
      </p:sp>
    </p:spTree>
    <p:extLst>
      <p:ext uri="{BB962C8B-B14F-4D97-AF65-F5344CB8AC3E}">
        <p14:creationId xmlns:p14="http://schemas.microsoft.com/office/powerpoint/2010/main" val="2986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Diffusion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917" y="1426229"/>
            <a:ext cx="1002674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Reflections provide a richer reverberation character if the surfaces are diffuse; scattering provides a more gradual and dense reverberation tail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summation arrivals become more randomized, leading to more texture, a steady decay character, and less risk of echo perception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summation arrivals become more randomized, leading to more texture, a steady decay character, and less risk of echo perception</a:t>
            </a:r>
          </a:p>
        </p:txBody>
      </p:sp>
    </p:spTree>
    <p:extLst>
      <p:ext uri="{BB962C8B-B14F-4D97-AF65-F5344CB8AC3E}">
        <p14:creationId xmlns:p14="http://schemas.microsoft.com/office/powerpoint/2010/main" val="1470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6" y="555626"/>
            <a:ext cx="8982075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Freedom From Echo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600" y="1488982"/>
            <a:ext cx="9892271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Achieved by preventing single reflections to stand out above the decay pattern or focus points to occur from the confluence of multiple reflections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reflections must transition steadily toward isolation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greater risk because of lower reflection density and higher sound levels; concentrated beams of directional speakers increase possibility of focused reflections </a:t>
            </a:r>
            <a:r>
              <a:rPr lang="en-US" sz="2800" b="1" dirty="0">
                <a:solidFill>
                  <a:srgbClr val="FF0000"/>
                </a:solidFill>
              </a:rPr>
              <a:t>(“slap back” from rear wall or balcony surface)</a:t>
            </a:r>
          </a:p>
        </p:txBody>
      </p:sp>
    </p:spTree>
    <p:extLst>
      <p:ext uri="{BB962C8B-B14F-4D97-AF65-F5344CB8AC3E}">
        <p14:creationId xmlns:p14="http://schemas.microsoft.com/office/powerpoint/2010/main" val="19951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6" y="555626"/>
            <a:ext cx="8982075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Freedom From Noise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386" y="1542770"/>
            <a:ext cx="10268789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achieved by isolating the transmission from noise sources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same as natural, with addition of electronic noise and feedback/“ringing” (also</a:t>
            </a:r>
            <a:r>
              <a:rPr lang="en-US" sz="2800" b="1" dirty="0" smtClean="0"/>
              <a:t>,  filtering out </a:t>
            </a:r>
            <a:r>
              <a:rPr lang="en-US" sz="2800" b="1" dirty="0">
                <a:solidFill>
                  <a:srgbClr val="FF0000"/>
                </a:solidFill>
              </a:rPr>
              <a:t>excessive </a:t>
            </a:r>
            <a:r>
              <a:rPr lang="en-US" sz="2800" b="1" dirty="0" smtClean="0">
                <a:solidFill>
                  <a:srgbClr val="FF0000"/>
                </a:solidFill>
              </a:rPr>
              <a:t>sibilance </a:t>
            </a:r>
            <a:r>
              <a:rPr lang="en-US" sz="2800" b="1" dirty="0" smtClean="0"/>
              <a:t>– also called </a:t>
            </a:r>
            <a:r>
              <a:rPr lang="en-US" sz="2800" b="1" i="1" dirty="0" smtClean="0">
                <a:solidFill>
                  <a:srgbClr val="FF0000"/>
                </a:solidFill>
                <a:hlinkClick r:id="rId2"/>
              </a:rPr>
              <a:t>de-</a:t>
            </a:r>
            <a:r>
              <a:rPr lang="en-US" sz="2800" b="1" i="1" dirty="0" err="1" smtClean="0">
                <a:solidFill>
                  <a:srgbClr val="FF0000"/>
                </a:solidFill>
                <a:hlinkClick r:id="rId2"/>
              </a:rPr>
              <a:t>essing</a:t>
            </a:r>
            <a:r>
              <a:rPr lang="en-US" sz="2800" b="1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</a:p>
          <a:p>
            <a:pPr marL="0" indent="0" ea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Reference: </a:t>
            </a:r>
            <a:r>
              <a:rPr lang="en-US" sz="2800" dirty="0">
                <a:hlinkClick r:id="rId2"/>
              </a:rPr>
              <a:t>https://www.youtube.com/watch?v=k9exwW0fpw8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98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Opposed</a:t>
            </a:r>
          </a:p>
        </p:txBody>
      </p:sp>
    </p:spTree>
    <p:extLst>
      <p:ext uri="{BB962C8B-B14F-4D97-AF65-F5344CB8AC3E}">
        <p14:creationId xmlns:p14="http://schemas.microsoft.com/office/powerpoint/2010/main" val="2983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Intimacy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19" y="1506912"/>
            <a:ext cx="1031361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Initial time delay gap: early arrivals should be within 5 dB and 20 ms offset of direct sound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strong reflective summations are needed for acoustic power addition; multiple arrivals required to provide </a:t>
            </a:r>
            <a:r>
              <a:rPr lang="en-US" sz="2800" b="1" i="1" dirty="0">
                <a:solidFill>
                  <a:srgbClr val="FF0000"/>
                </a:solidFill>
              </a:rPr>
              <a:t>sufficient comb filter density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(so that dips/peaks are beyond tonal resolution of ear)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strong reflective summations are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b="1" dirty="0"/>
              <a:t> needed for acoustic power addition; since speaker is single directional source the reflection pattern lacks complexity, and the </a:t>
            </a:r>
            <a:r>
              <a:rPr lang="en-US" sz="2800" b="1" i="1" dirty="0">
                <a:solidFill>
                  <a:srgbClr val="FF0000"/>
                </a:solidFill>
              </a:rPr>
              <a:t>combing summation will be perceived as a tonal distraction!</a:t>
            </a:r>
          </a:p>
        </p:txBody>
      </p:sp>
    </p:spTree>
    <p:extLst>
      <p:ext uri="{BB962C8B-B14F-4D97-AF65-F5344CB8AC3E}">
        <p14:creationId xmlns:p14="http://schemas.microsoft.com/office/powerpoint/2010/main" val="40014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 err="1">
                <a:solidFill>
                  <a:srgbClr val="FF0000"/>
                </a:solidFill>
              </a:rPr>
              <a:t>Liveness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083" y="1476283"/>
            <a:ext cx="1014328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Optimum reverb time is program-material dependent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reverberation is highly dense combining zone and isolation zone summation; the density neutralizes the tonal signature and provides a desirable sense of spaciousness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separation of room into distinct speaker coverage areas breaks the unifying element of room reverberation, rendering it less uniform; best when meets minimum needs and principally provides spatial enhancement </a:t>
            </a:r>
            <a:r>
              <a:rPr lang="en-US" sz="2800" b="1" dirty="0">
                <a:solidFill>
                  <a:srgbClr val="FF0000"/>
                </a:solidFill>
              </a:rPr>
              <a:t>(bulk supplied electronically – discuss “good” and “bad” ways of doing this)</a:t>
            </a:r>
          </a:p>
        </p:txBody>
      </p:sp>
    </p:spTree>
    <p:extLst>
      <p:ext uri="{BB962C8B-B14F-4D97-AF65-F5344CB8AC3E}">
        <p14:creationId xmlns:p14="http://schemas.microsoft.com/office/powerpoint/2010/main" val="4495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Warmth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577" y="1506911"/>
            <a:ext cx="1039429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Achieved by ensuring reverberation time in </a:t>
            </a:r>
            <a:r>
              <a:rPr lang="en-US" sz="2800" b="1" dirty="0">
                <a:solidFill>
                  <a:srgbClr val="FF0000"/>
                </a:solidFill>
              </a:rPr>
              <a:t>low</a:t>
            </a:r>
            <a:r>
              <a:rPr lang="en-US" sz="2800" b="1" dirty="0"/>
              <a:t> frequencies about </a:t>
            </a:r>
            <a:r>
              <a:rPr lang="en-US" sz="2800" b="1" dirty="0">
                <a:solidFill>
                  <a:srgbClr val="FF0000"/>
                </a:solidFill>
              </a:rPr>
              <a:t>25% longer</a:t>
            </a:r>
            <a:r>
              <a:rPr lang="en-US" sz="2800" b="1" dirty="0"/>
              <a:t> than that of </a:t>
            </a:r>
            <a:r>
              <a:rPr lang="en-US" sz="2800" b="1" dirty="0">
                <a:solidFill>
                  <a:srgbClr val="FF0000"/>
                </a:solidFill>
              </a:rPr>
              <a:t>midrange/highs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reflective surfaces should be of sufficient density and hardness to reflect low frequencies and ensure sufficient LF reverb time (plaster, thick wood)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coupled speaker/subwoofer arrays and nearby surfaces provide conditions for uniform LF summation; sufficient LF power capability obviates need for longer LF reverb time</a:t>
            </a:r>
          </a:p>
        </p:txBody>
      </p:sp>
    </p:spTree>
    <p:extLst>
      <p:ext uri="{BB962C8B-B14F-4D97-AF65-F5344CB8AC3E}">
        <p14:creationId xmlns:p14="http://schemas.microsoft.com/office/powerpoint/2010/main" val="17667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627063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92" y="1616917"/>
            <a:ext cx="841216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Natural vs. amplified transmission paths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Subjective room parameters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Natural sound vs. amplified sound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Common goals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850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924" y="752849"/>
            <a:ext cx="9045389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Loudness of Reverberant Sound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653" y="1974758"/>
            <a:ext cx="10009933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must scale with venue size; achieved with strong, extremely dense combing zone, combining zone, and isolation zone summation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ratio of direct to reverberant sound should be kept as high as possible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–</a:t>
            </a:r>
            <a:r>
              <a:rPr lang="en-US" sz="2800" b="1" dirty="0"/>
              <a:t> achieved by minimal combing and combining zone summation (isolation zone summation accepted within limits for its ability to provide sense of spaciousness)</a:t>
            </a:r>
          </a:p>
        </p:txBody>
      </p:sp>
    </p:spTree>
    <p:extLst>
      <p:ext uri="{BB962C8B-B14F-4D97-AF65-F5344CB8AC3E}">
        <p14:creationId xmlns:p14="http://schemas.microsoft.com/office/powerpoint/2010/main" val="16202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Ensemble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740" y="1440424"/>
            <a:ext cx="1060048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strong/dense combing, combining, and isolation zone summation – sound of each instrument must spread across stage to other musicians; instruments not isolated from one another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ensemble on stage achieved by isolating the individual sound sources, combining electronically in the mixer, and returning the signal via individually adjustable stage monitors </a:t>
            </a:r>
            <a:r>
              <a:rPr lang="en-US" sz="2800" b="1" dirty="0">
                <a:solidFill>
                  <a:srgbClr val="FF0000"/>
                </a:solidFill>
              </a:rPr>
              <a:t>(problems: stage monitors near microphones can </a:t>
            </a:r>
            <a:r>
              <a:rPr lang="en-US" sz="2800" b="1" dirty="0" smtClean="0">
                <a:solidFill>
                  <a:srgbClr val="FF0000"/>
                </a:solidFill>
              </a:rPr>
              <a:t>re-enter </a:t>
            </a:r>
            <a:r>
              <a:rPr lang="en-US" sz="2800" b="1" dirty="0">
                <a:solidFill>
                  <a:srgbClr val="FF0000"/>
                </a:solidFill>
              </a:rPr>
              <a:t>transmission path, causing combing/feedback; also, disturb acoustic partitioning of house speakers </a:t>
            </a:r>
            <a:r>
              <a:rPr lang="en-US" sz="2800" b="1" dirty="0">
                <a:solidFill>
                  <a:srgbClr val="00B050"/>
                </a:solidFill>
              </a:rPr>
              <a:t>– solution: use in-ear monitoring?)</a:t>
            </a:r>
          </a:p>
        </p:txBody>
      </p:sp>
    </p:spTree>
    <p:extLst>
      <p:ext uri="{BB962C8B-B14F-4D97-AF65-F5344CB8AC3E}">
        <p14:creationId xmlns:p14="http://schemas.microsoft.com/office/powerpoint/2010/main" val="21735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Definition/Clarity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812" y="1596558"/>
            <a:ext cx="949782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Achieved by optimal mix of intimacy, liveness, and loudness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mix of direct sound, dense combining zone, and isolation zone summation is required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clarity is result of a high ratio of coupling and isolation zone summation, and a low ratio of combing </a:t>
            </a:r>
            <a:r>
              <a:rPr lang="en-US" sz="2800" b="1" dirty="0" smtClean="0"/>
              <a:t>zone – </a:t>
            </a:r>
            <a:r>
              <a:rPr lang="en-US" sz="2800" b="1" i="1" dirty="0" smtClean="0">
                <a:solidFill>
                  <a:srgbClr val="00B0F0"/>
                </a:solidFill>
              </a:rPr>
              <a:t>achieved </a:t>
            </a:r>
            <a:r>
              <a:rPr lang="en-US" sz="2800" b="1" i="1" dirty="0">
                <a:solidFill>
                  <a:srgbClr val="00B0F0"/>
                </a:solidFill>
              </a:rPr>
              <a:t>by directional speakers with distinct coverage zones and carefully managed patterns</a:t>
            </a:r>
          </a:p>
        </p:txBody>
      </p:sp>
    </p:spTree>
    <p:extLst>
      <p:ext uri="{BB962C8B-B14F-4D97-AF65-F5344CB8AC3E}">
        <p14:creationId xmlns:p14="http://schemas.microsoft.com/office/powerpoint/2010/main" val="20325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Response/Attack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739" y="1453123"/>
            <a:ext cx="985641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stage is directly coupled to house; how transmission character of house returns to stage is decisive factor (reverb time)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monitors are principal reference on stage, yet sound in house will have an appreciable effect on experience (loudspeaker </a:t>
            </a:r>
            <a:r>
              <a:rPr lang="en-US" sz="2800" b="1" dirty="0" err="1"/>
              <a:t>sidelobes</a:t>
            </a:r>
            <a:r>
              <a:rPr lang="en-US" sz="2800" b="1" dirty="0"/>
              <a:t> and rear-wall or balcony face reflections)…may need to compromise on isolation from main transmission system trying to achieve through use of monitors</a:t>
            </a:r>
          </a:p>
        </p:txBody>
      </p:sp>
    </p:spTree>
    <p:extLst>
      <p:ext uri="{BB962C8B-B14F-4D97-AF65-F5344CB8AC3E}">
        <p14:creationId xmlns:p14="http://schemas.microsoft.com/office/powerpoint/2010/main" val="831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Tonal Distortion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528" y="1435194"/>
            <a:ext cx="999088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Prevented by not allowing absorption to occur at selected frequency ranges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prevented by dense complex multiple summations of different relative time and level (if a single reflection is too dominant it will cause cancellations and excessive additions)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minimized by focusing on coupling zone and isolation zone summations (</a:t>
            </a:r>
            <a:r>
              <a:rPr lang="en-US" sz="2800" b="1" dirty="0">
                <a:solidFill>
                  <a:srgbClr val="FF0000"/>
                </a:solidFill>
              </a:rPr>
              <a:t>combing zone is avoided to maximum extent possible</a:t>
            </a:r>
            <a:r>
              <a:rPr lang="en-US" sz="2800" b="1" dirty="0"/>
              <a:t>); tonal distortions unique to amplified systems include </a:t>
            </a:r>
            <a:r>
              <a:rPr lang="en-US" sz="2800" b="1" dirty="0">
                <a:solidFill>
                  <a:srgbClr val="FF0000"/>
                </a:solidFill>
              </a:rPr>
              <a:t>harmonic distortion, dynamic range compression, </a:t>
            </a:r>
            <a:r>
              <a:rPr lang="en-US" sz="2800" b="1" dirty="0" smtClean="0">
                <a:solidFill>
                  <a:srgbClr val="FF0000"/>
                </a:solidFill>
              </a:rPr>
              <a:t>sonic </a:t>
            </a:r>
            <a:r>
              <a:rPr lang="en-US" sz="2800" b="1" dirty="0">
                <a:solidFill>
                  <a:srgbClr val="FF0000"/>
                </a:solidFill>
              </a:rPr>
              <a:t>image </a:t>
            </a:r>
            <a:r>
              <a:rPr lang="en-US" sz="2800" b="1" dirty="0" smtClean="0">
                <a:solidFill>
                  <a:srgbClr val="FF0000"/>
                </a:solidFill>
              </a:rPr>
              <a:t>distortion, and excessive </a:t>
            </a:r>
            <a:r>
              <a:rPr lang="en-US" sz="2800" b="1" dirty="0" err="1" smtClean="0">
                <a:solidFill>
                  <a:srgbClr val="FF0000"/>
                </a:solidFill>
              </a:rPr>
              <a:t>sibilence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Uniformity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669" y="1462088"/>
            <a:ext cx="965919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Hall is free of “dead spots” and/or response anomalies (maximum similarity of sonic experience)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achieved by coupling all seating areas to transmission system, and saturating the frequency response with super dense combing, combining, and isolation zone summations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achieved by isolating the speakers from each other and the room; frequency response is maintained by coupling and isolation zone summations (</a:t>
            </a:r>
            <a:r>
              <a:rPr lang="en-US" sz="2800" b="1" dirty="0">
                <a:solidFill>
                  <a:srgbClr val="FF0000"/>
                </a:solidFill>
              </a:rPr>
              <a:t>combing zone avoided to the extent possible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8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Different…</a:t>
            </a:r>
            <a:r>
              <a:rPr lang="en-US" smtClean="0">
                <a:solidFill>
                  <a:srgbClr val="FF0000"/>
                </a:solidFill>
              </a:rPr>
              <a:t>But Not Conflicting</a:t>
            </a:r>
          </a:p>
        </p:txBody>
      </p:sp>
    </p:spTree>
    <p:extLst>
      <p:ext uri="{BB962C8B-B14F-4D97-AF65-F5344CB8AC3E}">
        <p14:creationId xmlns:p14="http://schemas.microsoft.com/office/powerpoint/2010/main" val="7941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842497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Loudness of Direct Sound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9846" y="2024623"/>
            <a:ext cx="962333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maintained by arranging seating as close to conductor as possible (benchmark is 60 feet</a:t>
            </a:r>
            <a:r>
              <a:rPr lang="en-US" sz="2800" b="1" dirty="0" smtClean="0"/>
              <a:t>) – function </a:t>
            </a:r>
            <a:r>
              <a:rPr lang="en-US" sz="2800" b="1" dirty="0"/>
              <a:t>of transmission path length from stage to listener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function of transmission path length, drive level of speaker, and axial orientation; directional speakers in separate locations allow constant level to be maintained over space</a:t>
            </a:r>
          </a:p>
        </p:txBody>
      </p:sp>
    </p:spTree>
    <p:extLst>
      <p:ext uri="{BB962C8B-B14F-4D97-AF65-F5344CB8AC3E}">
        <p14:creationId xmlns:p14="http://schemas.microsoft.com/office/powerpoint/2010/main" val="40119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Brilliance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0174" y="1605523"/>
            <a:ext cx="9201989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Achieved when sound is intimate and reverb time in HF balanced with midrange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mix of direct sound, dense combing zone, and isolation zone summation is required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distant speakers will have HF boost to compensate for HF air loss (“</a:t>
            </a:r>
            <a:r>
              <a:rPr lang="en-US" sz="28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 shift</a:t>
            </a:r>
            <a:r>
              <a:rPr lang="en-US" sz="2800" b="1" dirty="0" smtClean="0"/>
              <a:t>”) – separated </a:t>
            </a:r>
            <a:r>
              <a:rPr lang="en-US" sz="2800" b="1" dirty="0"/>
              <a:t>directional speakers allow for even amounts of HF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488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Balance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245" y="1488982"/>
            <a:ext cx="9327496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the room must transmit all instruments in the proper mix; stage and house reflections must have sufficient strength and density for uniform level and frequency response to be achieved – balancing of instruments is in the acoustic space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role of speaker system is transmission of pre-mixed signals originating at mix console – stage sources are isolated and balanced in the mix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42828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623" y="352519"/>
            <a:ext cx="9977718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Features of </a:t>
            </a:r>
            <a:r>
              <a:rPr lang="en-US" sz="3200" dirty="0">
                <a:solidFill>
                  <a:srgbClr val="FF0000"/>
                </a:solidFill>
              </a:rPr>
              <a:t>Natural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Emission/Transmission/Reception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808" y="1377109"/>
            <a:ext cx="9564686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Individual sources are mixed on stage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Emission originates from multiple sources in one general location (the stage)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i="1" dirty="0">
                <a:solidFill>
                  <a:srgbClr val="00B0F0"/>
                </a:solidFill>
              </a:rPr>
              <a:t>Transmission support by the room is required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Separation</a:t>
            </a:r>
            <a:r>
              <a:rPr lang="en-US" sz="2800" b="1" dirty="0"/>
              <a:t> between the emission sources and the transmission medium is </a:t>
            </a:r>
            <a:r>
              <a:rPr lang="en-US" sz="2800" b="1" dirty="0">
                <a:solidFill>
                  <a:srgbClr val="FF0000"/>
                </a:solidFill>
              </a:rPr>
              <a:t>prohibited</a:t>
            </a:r>
            <a:r>
              <a:rPr lang="en-US" sz="2800" b="1" dirty="0"/>
              <a:t> (musician, stage, and house are all one)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Reception becomes uniform in level and tone by lack of separation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705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Blend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740" y="1560700"/>
            <a:ext cx="973987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harmonious blend achieved by positioning of instruments – spacing between instruments on stage is a key factor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role of speaker system is transmission of pre-mixed signals originating at mix console – instruments are blended by separation into multiple transmission channels (left, right, center) and appropriate use of panning; isolated electrical signals are blended in the acoustic space</a:t>
            </a:r>
          </a:p>
        </p:txBody>
      </p:sp>
    </p:spTree>
    <p:extLst>
      <p:ext uri="{BB962C8B-B14F-4D97-AF65-F5344CB8AC3E}">
        <p14:creationId xmlns:p14="http://schemas.microsoft.com/office/powerpoint/2010/main" val="32155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Texture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598" y="1515876"/>
            <a:ext cx="9901237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Achieved by carefully spaced and sequenced reflection patterns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achieved by a steady transition of the low level reflections through the isolation zone (enhanced by high reflection density)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acoustic texture can be augmented electronically with the isolation zone summation induced by outboard reverberation (and can be applied separately to different input channels)</a:t>
            </a:r>
          </a:p>
        </p:txBody>
      </p:sp>
    </p:spTree>
    <p:extLst>
      <p:ext uri="{BB962C8B-B14F-4D97-AF65-F5344CB8AC3E}">
        <p14:creationId xmlns:p14="http://schemas.microsoft.com/office/powerpoint/2010/main" val="26168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Natural vs. Amplified: </a:t>
            </a:r>
            <a:r>
              <a:rPr lang="en-US" sz="3600" dirty="0">
                <a:solidFill>
                  <a:srgbClr val="FF0000"/>
                </a:solidFill>
              </a:rPr>
              <a:t>Dynamic Range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2" y="1614489"/>
            <a:ext cx="9632296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Maximized by having the strongest summation of the direct sound and early reflections while keeping background noise to a minimum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Natural:</a:t>
            </a:r>
            <a:r>
              <a:rPr lang="en-US" sz="2800" b="1" dirty="0"/>
              <a:t> maximum acoustic addition requires both coupling and combing zone summation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00B0F0"/>
                </a:solidFill>
              </a:rPr>
              <a:t>Amplified:</a:t>
            </a:r>
            <a:r>
              <a:rPr lang="en-US" sz="2800" b="1" dirty="0"/>
              <a:t> maximum acoustic addition requires both coupling and combining zone summation; limited by power handling capability of system and gain before feedback</a:t>
            </a:r>
          </a:p>
        </p:txBody>
      </p:sp>
    </p:spTree>
    <p:extLst>
      <p:ext uri="{BB962C8B-B14F-4D97-AF65-F5344CB8AC3E}">
        <p14:creationId xmlns:p14="http://schemas.microsoft.com/office/powerpoint/2010/main" val="18592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Common Goals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141" y="1577508"/>
            <a:ext cx="889718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tonal balance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freedom from potentially disturbing reflections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uniformity of diffuse energy (e.g., under-balcony)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appropriate (low) levels of ambient noise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uniformity of sound field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clarity and intelligibility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57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415"/>
          <a:stretch>
            <a:fillRect/>
          </a:stretch>
        </p:blipFill>
        <p:spPr bwMode="auto">
          <a:xfrm>
            <a:off x="28956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Amplified-Speaker-Centric 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472" y="1577508"/>
            <a:ext cx="9578506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room shape </a:t>
            </a:r>
            <a:r>
              <a:rPr lang="en-US" sz="2800" b="1" dirty="0"/>
              <a:t>– “line of sound” considerations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matching shape to purpose </a:t>
            </a:r>
            <a:r>
              <a:rPr lang="en-US" sz="2800" b="1" dirty="0"/>
              <a:t>– “stereo everywhere” difficult in wide spaces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under-balcony spaces </a:t>
            </a:r>
            <a:r>
              <a:rPr lang="en-US" sz="2800" b="1" dirty="0"/>
              <a:t>– height must increase as depth increases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side seating areas </a:t>
            </a:r>
            <a:r>
              <a:rPr lang="en-US" sz="2800" b="1" dirty="0"/>
              <a:t>– challenging!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low-frequency </a:t>
            </a:r>
            <a:r>
              <a:rPr lang="en-US" sz="2800" b="1" dirty="0" smtClean="0">
                <a:solidFill>
                  <a:srgbClr val="FF0000"/>
                </a:solidFill>
              </a:rPr>
              <a:t>absorption/diffusion, bass traps </a:t>
            </a:r>
            <a:r>
              <a:rPr lang="en-US" sz="2800" b="1" dirty="0"/>
              <a:t>– “tight low end”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mid-frequency diffusion </a:t>
            </a:r>
            <a:r>
              <a:rPr lang="en-US" sz="2800" b="1" dirty="0"/>
              <a:t>– areas near speakers, or on-axis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43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Amplified-Speaker-Centric 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634" y="1604402"/>
            <a:ext cx="1017914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high-frequency absorption/diffusion </a:t>
            </a:r>
            <a:r>
              <a:rPr lang="en-US" sz="2800" b="1" dirty="0"/>
              <a:t>– especially needed on rear walls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ceilings</a:t>
            </a:r>
            <a:r>
              <a:rPr lang="en-US" sz="2800" b="1" dirty="0"/>
              <a:t> – want to avoid them (preferably splay away from speaker locations)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sidewalls</a:t>
            </a:r>
            <a:r>
              <a:rPr lang="en-US" sz="2800" b="1" dirty="0"/>
              <a:t> – benefit from outward splay angle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floor/seating/aisle areas </a:t>
            </a:r>
            <a:r>
              <a:rPr lang="en-US" sz="2800" b="1" dirty="0"/>
              <a:t>– treat with carpeting as needed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hidden speaker locations </a:t>
            </a:r>
            <a:r>
              <a:rPr lang="en-US" sz="2800" b="1" dirty="0"/>
              <a:t>– must be acoustically transparent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main speaker locations </a:t>
            </a:r>
            <a:r>
              <a:rPr lang="en-US" sz="2800" b="1" dirty="0"/>
              <a:t>– try to keep image low/central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4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Amplified-Speaker-Centric View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670" y="1622332"/>
            <a:ext cx="9838483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front fill speakers locations </a:t>
            </a:r>
            <a:r>
              <a:rPr lang="en-US" sz="2800" b="1" dirty="0"/>
              <a:t>– keep as high as possible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mix position </a:t>
            </a:r>
            <a:r>
              <a:rPr lang="en-US" sz="2800" b="1" dirty="0"/>
              <a:t>– needs to be in the house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stage</a:t>
            </a:r>
            <a:r>
              <a:rPr lang="en-US" sz="2800" b="1" dirty="0"/>
              <a:t> – benefit from variable acoustics (e.g., moveable drapes)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surface complexity </a:t>
            </a:r>
            <a:r>
              <a:rPr lang="en-US" sz="2800" b="1" dirty="0"/>
              <a:t>– aids diffusion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balcony fronts </a:t>
            </a:r>
            <a:r>
              <a:rPr lang="en-US" sz="2800" b="1" dirty="0"/>
              <a:t>– usually benefit from absorption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70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Middle Ground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140" y="1532685"/>
            <a:ext cx="933646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variable acoustics (reverberation control)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B0F0"/>
                </a:solidFill>
              </a:rPr>
              <a:t>curtains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B0F0"/>
                </a:solidFill>
              </a:rPr>
              <a:t>rotating wall panels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B0F0"/>
                </a:solidFill>
              </a:rPr>
              <a:t>acoustic filters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electronic reverberation enhancement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B0F0"/>
                </a:solidFill>
              </a:rPr>
              <a:t>optimum is to have separate (distributed) “reverberation source” loudspeakers (vs. running through main system)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10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6192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Evaluation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7172" name="Picture 4" descr="Fig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1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7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718" y="469060"/>
            <a:ext cx="10542494" cy="741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Features of </a:t>
            </a:r>
            <a:r>
              <a:rPr lang="en-US" sz="3200" dirty="0">
                <a:solidFill>
                  <a:srgbClr val="FF0000"/>
                </a:solidFill>
              </a:rPr>
              <a:t>Amplified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Emission/Transmission/Reception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08" y="1323322"/>
            <a:ext cx="10138427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Individual emission sources are isolated on stage, and the stage is isolated from the main transmission system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Transmission originates from multiple locations (stage, stage monitors, house main speakers, house auxiliary speakers)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i="1" dirty="0">
                <a:solidFill>
                  <a:srgbClr val="00B0F0"/>
                </a:solidFill>
              </a:rPr>
              <a:t>Transmission support by the room is an optional enhancement, not a requirement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Separation</a:t>
            </a:r>
            <a:r>
              <a:rPr lang="en-US" sz="2800" b="1" dirty="0"/>
              <a:t> between the emission and transmission sources is </a:t>
            </a:r>
            <a:r>
              <a:rPr lang="en-US" sz="2800" b="1" dirty="0">
                <a:solidFill>
                  <a:srgbClr val="FF0000"/>
                </a:solidFill>
              </a:rPr>
              <a:t>required</a:t>
            </a:r>
            <a:r>
              <a:rPr lang="en-US" sz="2800" b="1" dirty="0"/>
              <a:t> (musician, stage, and house are all separate)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Reception becomes uniform in level and tone by virtue of separation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20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333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Evaluation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9220" name="Picture 4" descr="Fig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1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6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25" y="23812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Evaluation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10244" name="Picture 4" descr="Fig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4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Subjective Room Parameters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247" y="1417264"/>
            <a:ext cx="10179141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intimacy</a:t>
            </a:r>
            <a:r>
              <a:rPr lang="en-US" sz="2800" b="1" dirty="0"/>
              <a:t> – feeling of proximity to the music (as if listening in a small room)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liveness</a:t>
            </a:r>
            <a:r>
              <a:rPr lang="en-US" sz="2800" b="1" dirty="0"/>
              <a:t> – fullness of tone in mid/high range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warmth</a:t>
            </a:r>
            <a:r>
              <a:rPr lang="en-US" sz="2800" b="1" dirty="0"/>
              <a:t> – fullness of tone in low frequencies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loudness of direct sound </a:t>
            </a:r>
            <a:r>
              <a:rPr lang="en-US" sz="2800" b="1" dirty="0"/>
              <a:t>– appropriately scaled to musical content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loudness of reverberant sound </a:t>
            </a:r>
            <a:r>
              <a:rPr lang="en-US" sz="2800" b="1" dirty="0"/>
              <a:t>– appropriate mix of level and duration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definition, clarity</a:t>
            </a:r>
            <a:r>
              <a:rPr lang="en-US" sz="2800" b="1" dirty="0"/>
              <a:t> – clear and distinct sound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brilliance</a:t>
            </a:r>
            <a:r>
              <a:rPr lang="en-US" sz="2800" b="1" dirty="0"/>
              <a:t> – bright, clear, rich in harmonics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diffusion</a:t>
            </a:r>
            <a:r>
              <a:rPr lang="en-US" sz="2800" b="1" dirty="0"/>
              <a:t> – spatial aspect of reverberation (sound arriving from all directions)</a:t>
            </a:r>
          </a:p>
        </p:txBody>
      </p:sp>
    </p:spTree>
    <p:extLst>
      <p:ext uri="{BB962C8B-B14F-4D97-AF65-F5344CB8AC3E}">
        <p14:creationId xmlns:p14="http://schemas.microsoft.com/office/powerpoint/2010/main" val="27513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Subjective Room Parameters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229" y="1413531"/>
            <a:ext cx="9730347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balance</a:t>
            </a:r>
            <a:r>
              <a:rPr lang="en-US" sz="2800" b="1" dirty="0"/>
              <a:t> – relative level of instruments and voice (</a:t>
            </a:r>
            <a:r>
              <a:rPr lang="en-US" sz="2800" b="1" i="1" dirty="0">
                <a:solidFill>
                  <a:srgbClr val="00B0F0"/>
                </a:solidFill>
              </a:rPr>
              <a:t>instruments heard in proper level </a:t>
            </a:r>
            <a:r>
              <a:rPr lang="en-US" sz="2800" b="1" i="1" dirty="0" smtClean="0">
                <a:solidFill>
                  <a:srgbClr val="00B0F0"/>
                </a:solidFill>
              </a:rPr>
              <a:t>perspective</a:t>
            </a:r>
            <a:r>
              <a:rPr lang="en-US" sz="2800" b="1" dirty="0" smtClean="0"/>
              <a:t>)       example: </a:t>
            </a:r>
            <a:r>
              <a:rPr lang="en-US" sz="2800" b="1" dirty="0">
                <a:solidFill>
                  <a:srgbClr val="00B0F0"/>
                </a:solidFill>
                <a:hlinkClick r:id="rId2"/>
              </a:rPr>
              <a:t>lute and bagpipe duet</a:t>
            </a:r>
            <a:r>
              <a:rPr lang="en-US" sz="2800" b="1" dirty="0"/>
              <a:t> – PDQ Bach, </a:t>
            </a:r>
            <a:r>
              <a:rPr lang="en-US" sz="2800" b="1" i="1" dirty="0"/>
              <a:t>Sinfonia </a:t>
            </a:r>
            <a:r>
              <a:rPr lang="en-US" sz="2800" b="1" i="1" dirty="0" err="1"/>
              <a:t>Concertante</a:t>
            </a:r>
            <a:r>
              <a:rPr lang="en-US" sz="2800" b="1" i="1" dirty="0"/>
              <a:t> S. </a:t>
            </a:r>
            <a:r>
              <a:rPr lang="en-US" sz="2800" b="1" i="1" dirty="0" smtClean="0"/>
              <a:t>98.6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blend</a:t>
            </a:r>
            <a:r>
              <a:rPr lang="en-US" sz="2800" b="1" dirty="0"/>
              <a:t> – harmonious mix of instruments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ensemble</a:t>
            </a:r>
            <a:r>
              <a:rPr lang="en-US" sz="2800" b="1" dirty="0"/>
              <a:t> – how well musicians can hear themselves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immediacy of response </a:t>
            </a:r>
            <a:r>
              <a:rPr lang="en-US" sz="2800" b="1" dirty="0"/>
              <a:t>– measure of how well the musicians feel about the responsiveness of the sound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texture</a:t>
            </a:r>
            <a:r>
              <a:rPr lang="en-US" sz="2800" b="1" dirty="0"/>
              <a:t> – the fine grain of the listening experience (</a:t>
            </a:r>
            <a:r>
              <a:rPr lang="en-US" sz="2800" b="1" i="1" dirty="0">
                <a:solidFill>
                  <a:srgbClr val="00B0F0"/>
                </a:solidFill>
              </a:rPr>
              <a:t>fine texture = richness </a:t>
            </a:r>
            <a:r>
              <a:rPr lang="en-US" sz="2800" b="1" dirty="0"/>
              <a:t>and complexity in its “</a:t>
            </a:r>
            <a:r>
              <a:rPr lang="en-US" sz="2800" b="1" dirty="0">
                <a:solidFill>
                  <a:srgbClr val="00B0F0"/>
                </a:solidFill>
              </a:rPr>
              <a:t>outer surface</a:t>
            </a:r>
            <a:r>
              <a:rPr lang="en-US" sz="2800" b="1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7813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2032</Words>
  <Application>Microsoft Office PowerPoint</Application>
  <PresentationFormat>Widescreen</PresentationFormat>
  <Paragraphs>152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Algerian</vt:lpstr>
      <vt:lpstr>Arial</vt:lpstr>
      <vt:lpstr>Calibri</vt:lpstr>
      <vt:lpstr>Calibri Light</vt:lpstr>
      <vt:lpstr>Verdana</vt:lpstr>
      <vt:lpstr>Office Theme</vt:lpstr>
      <vt:lpstr>Default Design</vt:lpstr>
      <vt:lpstr>1_Custom Design</vt:lpstr>
      <vt:lpstr>Evaluation</vt:lpstr>
      <vt:lpstr>Outline</vt:lpstr>
      <vt:lpstr>Features of Natural Emission/Transmission/Reception</vt:lpstr>
      <vt:lpstr>Evaluation</vt:lpstr>
      <vt:lpstr>Features of Amplified Emission/Transmission/Reception</vt:lpstr>
      <vt:lpstr>Evaluation</vt:lpstr>
      <vt:lpstr>Evaluation</vt:lpstr>
      <vt:lpstr>Subjective Room Parameters</vt:lpstr>
      <vt:lpstr>Subjective Room Parameters</vt:lpstr>
      <vt:lpstr>Subjective Room Parameters</vt:lpstr>
      <vt:lpstr> Room Design to Support Natural Acoustics vs. Amplified Sound</vt:lpstr>
      <vt:lpstr>Agreed</vt:lpstr>
      <vt:lpstr>Natural vs. Amplified: Diffusion</vt:lpstr>
      <vt:lpstr>Natural vs. Amplified: Freedom From Echo</vt:lpstr>
      <vt:lpstr>Natural vs. Amplified: Freedom From Noise</vt:lpstr>
      <vt:lpstr>Opposed</vt:lpstr>
      <vt:lpstr>Natural vs. Amplified: Intimacy</vt:lpstr>
      <vt:lpstr>Natural vs. Amplified: Liveness</vt:lpstr>
      <vt:lpstr>Natural vs. Amplified: Warmth</vt:lpstr>
      <vt:lpstr>Natural vs. Amplified: Loudness of Reverberant Sound</vt:lpstr>
      <vt:lpstr>Natural vs. Amplified: Ensemble</vt:lpstr>
      <vt:lpstr>Natural vs. Amplified: Definition/Clarity</vt:lpstr>
      <vt:lpstr>Natural vs. Amplified: Response/Attack</vt:lpstr>
      <vt:lpstr>Natural vs. Amplified: Tonal Distortion</vt:lpstr>
      <vt:lpstr>Natural vs. Amplified: Uniformity</vt:lpstr>
      <vt:lpstr>Different…But Not Conflicting</vt:lpstr>
      <vt:lpstr>Natural vs. Amplified: Loudness of Direct Sound</vt:lpstr>
      <vt:lpstr>Natural vs. Amplified: Brilliance</vt:lpstr>
      <vt:lpstr>Natural vs. Amplified: Balance</vt:lpstr>
      <vt:lpstr>Natural vs. Amplified: Blend</vt:lpstr>
      <vt:lpstr>Natural vs. Amplified: Texture</vt:lpstr>
      <vt:lpstr>Natural vs. Amplified: Dynamic Range</vt:lpstr>
      <vt:lpstr>Common Goals</vt:lpstr>
      <vt:lpstr>PowerPoint Presentation</vt:lpstr>
      <vt:lpstr>Amplified-Speaker-Centric View</vt:lpstr>
      <vt:lpstr>Amplified-Speaker-Centric View</vt:lpstr>
      <vt:lpstr>Amplified-Speaker-Centric View</vt:lpstr>
      <vt:lpstr>Middle Ground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Components</dc:title>
  <dc:creator>Meyer, David G</dc:creator>
  <cp:lastModifiedBy>Meyer, David G</cp:lastModifiedBy>
  <cp:revision>45</cp:revision>
  <dcterms:created xsi:type="dcterms:W3CDTF">2019-04-18T12:50:33Z</dcterms:created>
  <dcterms:modified xsi:type="dcterms:W3CDTF">2020-02-25T14:39:02Z</dcterms:modified>
</cp:coreProperties>
</file>