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71"/>
  </p:notesMasterIdLst>
  <p:handoutMasterIdLst>
    <p:handoutMasterId r:id="rId72"/>
  </p:handoutMasterIdLst>
  <p:sldIdLst>
    <p:sldId id="256" r:id="rId4"/>
    <p:sldId id="264" r:id="rId5"/>
    <p:sldId id="345" r:id="rId6"/>
    <p:sldId id="328" r:id="rId7"/>
    <p:sldId id="335"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47"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46" r:id="rId66"/>
    <p:sldId id="323" r:id="rId67"/>
    <p:sldId id="324" r:id="rId68"/>
    <p:sldId id="325" r:id="rId69"/>
    <p:sldId id="32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59C1CF"/>
    <a:srgbClr val="8FD5D7"/>
    <a:srgbClr val="6699FF"/>
    <a:srgbClr val="588083"/>
    <a:srgbClr val="33CC33"/>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p:scale>
          <a:sx n="110" d="100"/>
          <a:sy n="110" d="100"/>
        </p:scale>
        <p:origin x="6" y="96"/>
      </p:cViewPr>
      <p:guideLst/>
    </p:cSldViewPr>
  </p:slideViewPr>
  <p:notesTextViewPr>
    <p:cViewPr>
      <p:scale>
        <a:sx n="1" d="1"/>
        <a:sy n="1" d="1"/>
      </p:scale>
      <p:origin x="0" y="0"/>
    </p:cViewPr>
  </p:notesTextViewPr>
  <p:sorterViewPr>
    <p:cViewPr varScale="1">
      <p:scale>
        <a:sx n="1" d="1"/>
        <a:sy n="1" d="1"/>
      </p:scale>
      <p:origin x="0" y="-9786"/>
    </p:cViewPr>
  </p:sorterViewPr>
  <p:notesViewPr>
    <p:cSldViewPr snapToGrid="0">
      <p:cViewPr varScale="1">
        <p:scale>
          <a:sx n="85" d="100"/>
          <a:sy n="85" d="100"/>
        </p:scale>
        <p:origin x="32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Loudspeaker Enclosures</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ECE 40020 – Spring 2020</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Reference: Chapters 2 &amp; 4</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201CF-1D2A-436B-9AFC-EEC1E9D78654}" type="slidenum">
              <a:rPr lang="en-US" smtClean="0"/>
              <a:t>‹#›</a:t>
            </a:fld>
            <a:endParaRPr lang="en-US"/>
          </a:p>
        </p:txBody>
      </p:sp>
    </p:spTree>
    <p:extLst>
      <p:ext uri="{BB962C8B-B14F-4D97-AF65-F5344CB8AC3E}">
        <p14:creationId xmlns:p14="http://schemas.microsoft.com/office/powerpoint/2010/main" val="889391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B0E7E-4526-4733-ACD9-BB484BFBBB24}"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FB3D2-6EE5-4049-94B0-51F75DA4E253}" type="slidenum">
              <a:rPr lang="en-US" smtClean="0"/>
              <a:t>‹#›</a:t>
            </a:fld>
            <a:endParaRPr lang="en-US"/>
          </a:p>
        </p:txBody>
      </p:sp>
    </p:spTree>
    <p:extLst>
      <p:ext uri="{BB962C8B-B14F-4D97-AF65-F5344CB8AC3E}">
        <p14:creationId xmlns:p14="http://schemas.microsoft.com/office/powerpoint/2010/main" val="4824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90" rtl="0" eaLnBrk="0" fontAlgn="base" latinLnBrk="0" hangingPunct="0">
              <a:lnSpc>
                <a:spcPct val="100000"/>
              </a:lnSpc>
              <a:spcBef>
                <a:spcPct val="0"/>
              </a:spcBef>
              <a:spcAft>
                <a:spcPct val="0"/>
              </a:spcAft>
              <a:buClrTx/>
              <a:buSzTx/>
              <a:buFontTx/>
              <a:buNone/>
              <a:tabLst/>
              <a:defRPr/>
            </a:pPr>
            <a:fld id="{E396DEB0-4FFF-40B4-B1FB-C364132E0BB8}"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09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3003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090" rtl="0" eaLnBrk="0" fontAlgn="base" latinLnBrk="0" hangingPunct="0">
              <a:lnSpc>
                <a:spcPct val="100000"/>
              </a:lnSpc>
              <a:spcBef>
                <a:spcPct val="0"/>
              </a:spcBef>
              <a:spcAft>
                <a:spcPct val="0"/>
              </a:spcAft>
              <a:buClrTx/>
              <a:buSzTx/>
              <a:buFontTx/>
              <a:buNone/>
              <a:tabLst/>
              <a:defRPr/>
            </a:pPr>
            <a:fld id="{8D73E6C2-0F4B-44C9-9E5C-8330618515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09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766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090" rtl="0" eaLnBrk="0" fontAlgn="base" latinLnBrk="0" hangingPunct="0">
              <a:lnSpc>
                <a:spcPct val="100000"/>
              </a:lnSpc>
              <a:spcBef>
                <a:spcPct val="0"/>
              </a:spcBef>
              <a:spcAft>
                <a:spcPct val="0"/>
              </a:spcAft>
              <a:buClrTx/>
              <a:buSzTx/>
              <a:buFontTx/>
              <a:buNone/>
              <a:tabLst/>
              <a:defRPr/>
            </a:pPr>
            <a:fld id="{B20CD9E0-C469-430B-8AD8-FD24C810F82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09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3425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090" rtl="0" eaLnBrk="0" fontAlgn="base" latinLnBrk="0" hangingPunct="0">
              <a:lnSpc>
                <a:spcPct val="100000"/>
              </a:lnSpc>
              <a:spcBef>
                <a:spcPct val="0"/>
              </a:spcBef>
              <a:spcAft>
                <a:spcPct val="0"/>
              </a:spcAft>
              <a:buClrTx/>
              <a:buSzTx/>
              <a:buFontTx/>
              <a:buNone/>
              <a:tabLst/>
              <a:defRPr/>
            </a:pPr>
            <a:fld id="{EBD28067-70B6-406F-936B-4DE4F74F48C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09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6676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90" rtl="0" eaLnBrk="0" fontAlgn="base" latinLnBrk="0" hangingPunct="0">
              <a:lnSpc>
                <a:spcPct val="100000"/>
              </a:lnSpc>
              <a:spcBef>
                <a:spcPct val="0"/>
              </a:spcBef>
              <a:spcAft>
                <a:spcPct val="0"/>
              </a:spcAft>
              <a:buClrTx/>
              <a:buSzTx/>
              <a:buFontTx/>
              <a:buNone/>
              <a:tabLst/>
              <a:defRPr/>
            </a:pPr>
            <a:fld id="{E396DEB0-4FFF-40B4-B1FB-C364132E0BB8}"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09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7401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45912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873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35509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DC48A2-A86E-4423-80CA-3A91EAE4BB0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8739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03A1D94-854B-4A4A-A66E-1E986A040FB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5582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75FE4E-97C7-4BF2-9F82-D31CB7B06F93}"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7291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545024E-C60B-4383-AA05-F36B11B5A0EA}"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76402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556057-9E75-4F78-BC00-F8F4ABF55C3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51918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75FE4E-97C7-4BF2-9F82-D31CB7B06F93}"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6816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84447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8A4FC-6E15-4B06-9B54-6227DA5FDB7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83350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8A4FC-6E15-4B06-9B54-6227DA5FDB7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3817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8A4FC-6E15-4B06-9B54-6227DA5FDB74}"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083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8A4FC-6E15-4B06-9B54-6227DA5FDB74}"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3756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8A4FC-6E15-4B06-9B54-6227DA5FDB74}"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54862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60160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09848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A4FC-6E15-4B06-9B54-6227DA5FDB74}" type="datetimeFigureOut">
              <a:rPr lang="en-US" smtClean="0"/>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ED8B-8F2C-450C-9B45-633C48969378}" type="slidenum">
              <a:rPr lang="en-US" smtClean="0"/>
              <a:t>‹#›</a:t>
            </a:fld>
            <a:endParaRPr lang="en-US"/>
          </a:p>
        </p:txBody>
      </p:sp>
    </p:spTree>
    <p:extLst>
      <p:ext uri="{BB962C8B-B14F-4D97-AF65-F5344CB8AC3E}">
        <p14:creationId xmlns:p14="http://schemas.microsoft.com/office/powerpoint/2010/main" val="303703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2B11A2-6992-459D-8467-AC1376D75D56}" type="slidenum">
              <a:rPr lang="en-US"/>
              <a:pPr>
                <a:defRPr/>
              </a:pPr>
              <a:t>‹#›</a:t>
            </a:fld>
            <a:endParaRPr lang="en-US"/>
          </a:p>
        </p:txBody>
      </p:sp>
    </p:spTree>
    <p:extLst>
      <p:ext uri="{BB962C8B-B14F-4D97-AF65-F5344CB8AC3E}">
        <p14:creationId xmlns:p14="http://schemas.microsoft.com/office/powerpoint/2010/main" val="638720163"/>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E32874E-4E23-4958-B99F-8F96703A355D}" type="slidenum">
              <a:rPr lang="en-US"/>
              <a:pPr>
                <a:defRPr/>
              </a:pPr>
              <a:t>‹#›</a:t>
            </a:fld>
            <a:endParaRPr lang="en-US"/>
          </a:p>
        </p:txBody>
      </p:sp>
    </p:spTree>
    <p:extLst>
      <p:ext uri="{BB962C8B-B14F-4D97-AF65-F5344CB8AC3E}">
        <p14:creationId xmlns:p14="http://schemas.microsoft.com/office/powerpoint/2010/main" val="21118340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18v_jp9rYQ4" TargetMode="External"/><Relationship Id="rId2" Type="http://schemas.openxmlformats.org/officeDocument/2006/relationships/hyperlink" Target="https://www.youtube.com/watch?v=JdQ3mLU5zBE"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hyperlink" Target="http://www.crownaudio.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S-AGcpEVUnQ"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www.youtube.com/watch?v=jN-E1dfMfO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www.mh-audio.nl/Calculators/TQWT.asp?c=y#ready" TargetMode="External"/><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12.xml"/><Relationship Id="rId5" Type="http://schemas.openxmlformats.org/officeDocument/2006/relationships/image" Target="../media/image51.emf"/><Relationship Id="rId4" Type="http://schemas.openxmlformats.org/officeDocument/2006/relationships/image" Target="../media/image50.emf"/></Relationships>
</file>

<file path=ppt/slides/_rels/slide6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hyperlink" Target="http://www.diysubwoofers.org/" TargetMode="External"/><Relationship Id="rId3" Type="http://schemas.openxmlformats.org/officeDocument/2006/relationships/hyperlink" Target="http://www.quarter-wave.com/" TargetMode="External"/><Relationship Id="rId7" Type="http://schemas.openxmlformats.org/officeDocument/2006/relationships/hyperlink" Target="http://www.mh-audio.nl/Loudspeakers.html" TargetMode="External"/><Relationship Id="rId2" Type="http://schemas.openxmlformats.org/officeDocument/2006/relationships/hyperlink" Target="https://www.youtube.com/watch?v=RR10zEqVRvI" TargetMode="External"/><Relationship Id="rId1" Type="http://schemas.openxmlformats.org/officeDocument/2006/relationships/slideLayout" Target="../slideLayouts/slideLayout12.xml"/><Relationship Id="rId6" Type="http://schemas.openxmlformats.org/officeDocument/2006/relationships/hyperlink" Target="https://www.youtube.com/watch?v=0tt3QHRiaRI" TargetMode="External"/><Relationship Id="rId5" Type="http://schemas.openxmlformats.org/officeDocument/2006/relationships/hyperlink" Target="http://www.aes.org/e-lib/browse.cfm?elib=2632" TargetMode="External"/><Relationship Id="rId4" Type="http://schemas.openxmlformats.org/officeDocument/2006/relationships/hyperlink" Target="http://diyaudioprojects.com/Technical/Papers/Loudspeakers-on-Damped-Pipes.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29" y="1301657"/>
            <a:ext cx="9144000" cy="2387600"/>
          </a:xfrm>
        </p:spPr>
        <p:txBody>
          <a:bodyPr/>
          <a:lstStyle/>
          <a:p>
            <a:r>
              <a:rPr lang="en-US" dirty="0" smtClean="0">
                <a:solidFill>
                  <a:srgbClr val="59C1CF"/>
                </a:solidFill>
              </a:rPr>
              <a:t>Loudspeaker Enclosures</a:t>
            </a:r>
            <a:endParaRPr lang="en-US" dirty="0">
              <a:solidFill>
                <a:srgbClr val="59C1CF"/>
              </a:solidFill>
            </a:endParaRPr>
          </a:p>
        </p:txBody>
      </p:sp>
    </p:spTree>
    <p:extLst>
      <p:ext uri="{BB962C8B-B14F-4D97-AF65-F5344CB8AC3E}">
        <p14:creationId xmlns:p14="http://schemas.microsoft.com/office/powerpoint/2010/main" val="356346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600" dirty="0">
                <a:solidFill>
                  <a:srgbClr val="59C1CF"/>
                </a:solidFill>
              </a:rPr>
              <a:t>Plot for Range 10 Hz to 10,000 Hz</a:t>
            </a:r>
            <a:br>
              <a:rPr lang="en-US" sz="3600" dirty="0">
                <a:solidFill>
                  <a:srgbClr val="59C1CF"/>
                </a:solidFill>
              </a:rPr>
            </a:br>
            <a:r>
              <a:rPr lang="en-US" sz="3600" dirty="0">
                <a:solidFill>
                  <a:srgbClr val="59C1CF"/>
                </a:solidFill>
              </a:rPr>
              <a:t>(Linear Frequency Scale)</a:t>
            </a:r>
          </a:p>
        </p:txBody>
      </p:sp>
      <p:pic>
        <p:nvPicPr>
          <p:cNvPr id="15363" name="Picture 2"/>
          <p:cNvPicPr>
            <a:picLocks noChangeAspect="1" noChangeArrowheads="1"/>
          </p:cNvPicPr>
          <p:nvPr/>
        </p:nvPicPr>
        <p:blipFill>
          <a:blip r:embed="rId2" cstate="print"/>
          <a:srcRect/>
          <a:stretch>
            <a:fillRect/>
          </a:stretch>
        </p:blipFill>
        <p:spPr bwMode="auto">
          <a:xfrm>
            <a:off x="2498725" y="1493838"/>
            <a:ext cx="7105650" cy="4532312"/>
          </a:xfrm>
          <a:prstGeom prst="rect">
            <a:avLst/>
          </a:prstGeom>
          <a:noFill/>
          <a:ln w="9525">
            <a:noFill/>
            <a:miter lim="800000"/>
            <a:headEnd/>
            <a:tailEnd/>
          </a:ln>
        </p:spPr>
      </p:pic>
    </p:spTree>
    <p:extLst>
      <p:ext uri="{BB962C8B-B14F-4D97-AF65-F5344CB8AC3E}">
        <p14:creationId xmlns:p14="http://schemas.microsoft.com/office/powerpoint/2010/main" val="824766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dirty="0">
                <a:solidFill>
                  <a:srgbClr val="59C1CF"/>
                </a:solidFill>
              </a:rPr>
              <a:t>Plot for Range 10 Hz to 10,000 Hz</a:t>
            </a:r>
            <a:br>
              <a:rPr lang="en-US" sz="3600" dirty="0">
                <a:solidFill>
                  <a:srgbClr val="59C1CF"/>
                </a:solidFill>
              </a:rPr>
            </a:br>
            <a:r>
              <a:rPr lang="en-US" sz="3600" dirty="0">
                <a:solidFill>
                  <a:srgbClr val="59C1CF"/>
                </a:solidFill>
              </a:rPr>
              <a:t>(Log Frequency Scale)</a:t>
            </a:r>
          </a:p>
        </p:txBody>
      </p:sp>
      <p:pic>
        <p:nvPicPr>
          <p:cNvPr id="16387" name="Picture 2"/>
          <p:cNvPicPr>
            <a:picLocks noChangeAspect="1" noChangeArrowheads="1"/>
          </p:cNvPicPr>
          <p:nvPr/>
        </p:nvPicPr>
        <p:blipFill>
          <a:blip r:embed="rId2" cstate="print"/>
          <a:srcRect/>
          <a:stretch>
            <a:fillRect/>
          </a:stretch>
        </p:blipFill>
        <p:spPr bwMode="auto">
          <a:xfrm>
            <a:off x="2582864" y="1536701"/>
            <a:ext cx="7227887" cy="4608513"/>
          </a:xfrm>
          <a:prstGeom prst="rect">
            <a:avLst/>
          </a:prstGeom>
          <a:noFill/>
          <a:ln w="9525">
            <a:noFill/>
            <a:miter lim="800000"/>
            <a:headEnd/>
            <a:tailEnd/>
          </a:ln>
        </p:spPr>
      </p:pic>
    </p:spTree>
    <p:extLst>
      <p:ext uri="{BB962C8B-B14F-4D97-AF65-F5344CB8AC3E}">
        <p14:creationId xmlns:p14="http://schemas.microsoft.com/office/powerpoint/2010/main" val="1025488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dirty="0" smtClean="0">
                <a:solidFill>
                  <a:srgbClr val="59C1CF"/>
                </a:solidFill>
              </a:rPr>
              <a:t>Damped Pipe</a:t>
            </a:r>
          </a:p>
        </p:txBody>
      </p:sp>
      <p:sp>
        <p:nvSpPr>
          <p:cNvPr id="198659" name="Content Placeholder 2"/>
          <p:cNvSpPr>
            <a:spLocks noGrp="1"/>
          </p:cNvSpPr>
          <p:nvPr>
            <p:ph idx="1"/>
          </p:nvPr>
        </p:nvSpPr>
        <p:spPr>
          <a:xfrm>
            <a:off x="1241986" y="1348536"/>
            <a:ext cx="9461873" cy="5094287"/>
          </a:xfrm>
        </p:spPr>
        <p:txBody>
          <a:bodyPr/>
          <a:lstStyle/>
          <a:p>
            <a:r>
              <a:rPr lang="en-US" sz="2800" dirty="0"/>
              <a:t>Pipe driven at one end and open at the other will resonate at a frequency of </a:t>
            </a:r>
            <a:r>
              <a:rPr lang="en-US" sz="2800" dirty="0" err="1">
                <a:solidFill>
                  <a:srgbClr val="00B050"/>
                </a:solidFill>
              </a:rPr>
              <a:t>F</a:t>
            </a:r>
            <a:r>
              <a:rPr lang="en-US" sz="2800" baseline="-25000" dirty="0" err="1">
                <a:solidFill>
                  <a:srgbClr val="00B050"/>
                </a:solidFill>
              </a:rPr>
              <a:t>res</a:t>
            </a:r>
            <a:r>
              <a:rPr lang="en-US" sz="2800" dirty="0"/>
              <a:t> = </a:t>
            </a:r>
            <a:r>
              <a:rPr lang="en-US" sz="2800" dirty="0">
                <a:solidFill>
                  <a:srgbClr val="00B0F0"/>
                </a:solidFill>
              </a:rPr>
              <a:t>C</a:t>
            </a:r>
            <a:r>
              <a:rPr lang="en-US" sz="2800" dirty="0"/>
              <a:t> / 4</a:t>
            </a:r>
            <a:r>
              <a:rPr lang="en-US" sz="2800" dirty="0">
                <a:solidFill>
                  <a:srgbClr val="FF0000"/>
                </a:solidFill>
              </a:rPr>
              <a:t>L</a:t>
            </a:r>
            <a:r>
              <a:rPr lang="en-US" sz="2800" dirty="0"/>
              <a:t>, where </a:t>
            </a:r>
            <a:r>
              <a:rPr lang="en-US" sz="2800" dirty="0">
                <a:solidFill>
                  <a:srgbClr val="00B0F0"/>
                </a:solidFill>
              </a:rPr>
              <a:t>C</a:t>
            </a:r>
            <a:r>
              <a:rPr lang="en-US" sz="2800" dirty="0"/>
              <a:t> is the speed of sound (</a:t>
            </a:r>
            <a:r>
              <a:rPr lang="en-US" sz="2800" dirty="0">
                <a:solidFill>
                  <a:srgbClr val="00B0F0"/>
                </a:solidFill>
              </a:rPr>
              <a:t>1130</a:t>
            </a:r>
            <a:r>
              <a:rPr lang="en-US" sz="2800" dirty="0"/>
              <a:t> </a:t>
            </a:r>
            <a:r>
              <a:rPr lang="en-US" sz="2800" dirty="0" err="1"/>
              <a:t>ft</a:t>
            </a:r>
            <a:r>
              <a:rPr lang="en-US" sz="2800" dirty="0"/>
              <a:t>/sec at 72º F) and </a:t>
            </a:r>
            <a:r>
              <a:rPr lang="en-US" sz="2800" dirty="0">
                <a:solidFill>
                  <a:srgbClr val="FF0000"/>
                </a:solidFill>
              </a:rPr>
              <a:t>L</a:t>
            </a:r>
            <a:r>
              <a:rPr lang="en-US" sz="2800" dirty="0"/>
              <a:t> is the </a:t>
            </a:r>
            <a:r>
              <a:rPr lang="en-US" sz="2800" dirty="0">
                <a:solidFill>
                  <a:srgbClr val="FF0000"/>
                </a:solidFill>
              </a:rPr>
              <a:t>effective length </a:t>
            </a:r>
            <a:r>
              <a:rPr lang="en-US" sz="2800" dirty="0"/>
              <a:t>of the pipe (</a:t>
            </a:r>
            <a:r>
              <a:rPr lang="en-US" sz="2800" dirty="0" err="1">
                <a:solidFill>
                  <a:srgbClr val="00B050"/>
                </a:solidFill>
              </a:rPr>
              <a:t>F</a:t>
            </a:r>
            <a:r>
              <a:rPr lang="en-US" sz="2800" baseline="-25000" dirty="0" err="1">
                <a:solidFill>
                  <a:srgbClr val="00B050"/>
                </a:solidFill>
              </a:rPr>
              <a:t>res</a:t>
            </a:r>
            <a:r>
              <a:rPr lang="en-US" sz="2800" baseline="-25000" dirty="0">
                <a:solidFill>
                  <a:srgbClr val="00B050"/>
                </a:solidFill>
              </a:rPr>
              <a:t> </a:t>
            </a:r>
            <a:r>
              <a:rPr lang="en-US" sz="2800" dirty="0"/>
              <a:t>is called its “quarter-wavelength tuning” frequency)</a:t>
            </a:r>
          </a:p>
          <a:p>
            <a:r>
              <a:rPr lang="en-US" sz="2800" dirty="0"/>
              <a:t>The </a:t>
            </a:r>
            <a:r>
              <a:rPr lang="en-US" sz="2800" dirty="0">
                <a:solidFill>
                  <a:srgbClr val="FF0000"/>
                </a:solidFill>
              </a:rPr>
              <a:t>effective (or “acoustic”) length </a:t>
            </a:r>
            <a:r>
              <a:rPr lang="en-US" sz="2800" dirty="0"/>
              <a:t>of the pipe may be longer than its </a:t>
            </a:r>
            <a:r>
              <a:rPr lang="en-US" sz="2800" dirty="0">
                <a:solidFill>
                  <a:srgbClr val="FFC000"/>
                </a:solidFill>
              </a:rPr>
              <a:t>physical length</a:t>
            </a:r>
          </a:p>
          <a:p>
            <a:r>
              <a:rPr lang="en-US" sz="2800" dirty="0"/>
              <a:t>Use of </a:t>
            </a:r>
            <a:r>
              <a:rPr lang="en-US" sz="2800" dirty="0">
                <a:solidFill>
                  <a:srgbClr val="00B050"/>
                </a:solidFill>
              </a:rPr>
              <a:t>tapering</a:t>
            </a:r>
            <a:r>
              <a:rPr lang="en-US" sz="2800" dirty="0"/>
              <a:t> and/or </a:t>
            </a:r>
            <a:r>
              <a:rPr lang="en-US" sz="2800" dirty="0">
                <a:solidFill>
                  <a:srgbClr val="00B050"/>
                </a:solidFill>
              </a:rPr>
              <a:t>acoustic absorption material </a:t>
            </a:r>
            <a:r>
              <a:rPr lang="en-US" sz="2800" dirty="0"/>
              <a:t>can increase the </a:t>
            </a:r>
            <a:r>
              <a:rPr lang="en-US" sz="2800" dirty="0">
                <a:solidFill>
                  <a:srgbClr val="FF0000"/>
                </a:solidFill>
              </a:rPr>
              <a:t>effective length</a:t>
            </a:r>
          </a:p>
        </p:txBody>
      </p:sp>
    </p:spTree>
    <p:extLst>
      <p:ext uri="{BB962C8B-B14F-4D97-AF65-F5344CB8AC3E}">
        <p14:creationId xmlns:p14="http://schemas.microsoft.com/office/powerpoint/2010/main" val="1987187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1981200" y="274638"/>
            <a:ext cx="8229600" cy="654050"/>
          </a:xfrm>
        </p:spPr>
        <p:txBody>
          <a:bodyPr/>
          <a:lstStyle/>
          <a:p>
            <a:r>
              <a:rPr lang="en-US" sz="3200" dirty="0">
                <a:solidFill>
                  <a:srgbClr val="59C1CF"/>
                </a:solidFill>
              </a:rPr>
              <a:t>Damped Pipe / Tapered </a:t>
            </a:r>
            <a:r>
              <a:rPr lang="en-US" sz="3200" dirty="0" smtClean="0">
                <a:solidFill>
                  <a:srgbClr val="59C1CF"/>
                </a:solidFill>
              </a:rPr>
              <a:t>Tube Variations</a:t>
            </a:r>
            <a:endParaRPr lang="en-US" sz="3200" dirty="0">
              <a:solidFill>
                <a:srgbClr val="59C1CF"/>
              </a:solidFill>
            </a:endParaRPr>
          </a:p>
        </p:txBody>
      </p:sp>
      <p:pic>
        <p:nvPicPr>
          <p:cNvPr id="199683" name="Picture 2"/>
          <p:cNvPicPr>
            <a:picLocks noChangeAspect="1" noChangeArrowheads="1"/>
          </p:cNvPicPr>
          <p:nvPr/>
        </p:nvPicPr>
        <p:blipFill>
          <a:blip r:embed="rId2" cstate="print"/>
          <a:srcRect/>
          <a:stretch>
            <a:fillRect/>
          </a:stretch>
        </p:blipFill>
        <p:spPr bwMode="auto">
          <a:xfrm>
            <a:off x="3665538" y="954089"/>
            <a:ext cx="4622800" cy="5153025"/>
          </a:xfrm>
          <a:prstGeom prst="rect">
            <a:avLst/>
          </a:prstGeom>
          <a:noFill/>
          <a:ln w="9525">
            <a:noFill/>
            <a:miter lim="800000"/>
            <a:headEnd/>
            <a:tailEnd/>
          </a:ln>
        </p:spPr>
      </p:pic>
      <p:sp>
        <p:nvSpPr>
          <p:cNvPr id="199684" name="TextBox 3"/>
          <p:cNvSpPr txBox="1">
            <a:spLocks noChangeArrowheads="1"/>
          </p:cNvSpPr>
          <p:nvPr/>
        </p:nvSpPr>
        <p:spPr bwMode="auto">
          <a:xfrm>
            <a:off x="3114676" y="6216651"/>
            <a:ext cx="5732463" cy="523875"/>
          </a:xfrm>
          <a:prstGeom prst="rect">
            <a:avLst/>
          </a:prstGeom>
          <a:noFill/>
          <a:ln w="9525">
            <a:noFill/>
            <a:miter lim="800000"/>
            <a:headEnd/>
            <a:tailEnd/>
          </a:ln>
        </p:spPr>
        <p:txBody>
          <a:bodyPr>
            <a:spAutoFit/>
          </a:bodyPr>
          <a:lstStyle/>
          <a:p>
            <a:pPr fontAlgn="base">
              <a:spcBef>
                <a:spcPct val="0"/>
              </a:spcBef>
              <a:spcAft>
                <a:spcPct val="0"/>
              </a:spcAft>
            </a:pPr>
            <a:r>
              <a:rPr lang="en-US" sz="1400" dirty="0">
                <a:solidFill>
                  <a:srgbClr val="000000"/>
                </a:solidFill>
                <a:latin typeface="Arial" charset="0"/>
                <a:cs typeface="Arial" charset="0"/>
              </a:rPr>
              <a:t>Illustration from: G. L. </a:t>
            </a:r>
            <a:r>
              <a:rPr lang="en-US" sz="1400" dirty="0" err="1">
                <a:solidFill>
                  <a:srgbClr val="000000"/>
                </a:solidFill>
                <a:latin typeface="Arial" charset="0"/>
                <a:cs typeface="Arial" charset="0"/>
              </a:rPr>
              <a:t>Augspurger</a:t>
            </a:r>
            <a:r>
              <a:rPr lang="en-US" sz="1400" dirty="0">
                <a:solidFill>
                  <a:srgbClr val="000000"/>
                </a:solidFill>
                <a:latin typeface="Arial" charset="0"/>
                <a:cs typeface="Arial" charset="0"/>
              </a:rPr>
              <a:t>, “Loudspeakers on Damped Pipes,” </a:t>
            </a:r>
            <a:r>
              <a:rPr lang="en-US" sz="1400" i="1" dirty="0">
                <a:solidFill>
                  <a:srgbClr val="000000"/>
                </a:solidFill>
                <a:latin typeface="Arial" charset="0"/>
                <a:cs typeface="Arial" charset="0"/>
              </a:rPr>
              <a:t>J. Audio Eng. Soc.,</a:t>
            </a:r>
            <a:r>
              <a:rPr lang="en-US" sz="1400" dirty="0">
                <a:solidFill>
                  <a:srgbClr val="000000"/>
                </a:solidFill>
                <a:latin typeface="Arial" charset="0"/>
                <a:cs typeface="Arial" charset="0"/>
              </a:rPr>
              <a:t> vol. 48, pp. 424-436 (2000 May).</a:t>
            </a: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92017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174377" y="3767140"/>
            <a:ext cx="9690847" cy="2523768"/>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latin typeface="Arial" charset="0"/>
                <a:cs typeface="Arial" charset="0"/>
              </a:rPr>
              <a:t>Assume a 4-inch loudspeaker is mounted in one end of a 48-inch long “C-shaped” section of  4-inch diameter PVC pipe (with the rear vibrating surfacing of the speaker facing the interior of the pipe).  Assume the center-to-center distance between the two ends of the C-shaped pipe is 24 inches.  Upon stuffing the pipe with acoustic absorption material and tightly capping the “rear” end of the pipe, a reference level of 90 dB SPL is measured on-axis (</a:t>
            </a:r>
            <a:r>
              <a:rPr lang="en-US" sz="2000" i="1" dirty="0">
                <a:solidFill>
                  <a:srgbClr val="000000"/>
                </a:solidFill>
                <a:latin typeface="Arial" charset="0"/>
                <a:cs typeface="Arial" charset="0"/>
              </a:rPr>
              <a:t>with respect to the “speaker end”</a:t>
            </a:r>
            <a:r>
              <a:rPr lang="en-US" sz="2000" dirty="0">
                <a:solidFill>
                  <a:srgbClr val="000000"/>
                </a:solidFill>
                <a:latin typeface="Arial" charset="0"/>
                <a:cs typeface="Arial" charset="0"/>
              </a:rPr>
              <a:t>) at a distance of 12 inches when operated at 50 Hz. </a:t>
            </a:r>
          </a:p>
          <a:p>
            <a:pPr fontAlgn="base">
              <a:spcBef>
                <a:spcPct val="0"/>
              </a:spcBef>
              <a:spcAft>
                <a:spcPct val="0"/>
              </a:spcAft>
            </a:pPr>
            <a:endParaRPr lang="en-US" dirty="0">
              <a:solidFill>
                <a:srgbClr val="000000"/>
              </a:solidFill>
              <a:latin typeface="Arial" charset="0"/>
              <a:cs typeface="Arial" charset="0"/>
            </a:endParaRPr>
          </a:p>
        </p:txBody>
      </p:sp>
      <p:pic>
        <p:nvPicPr>
          <p:cNvPr id="20483" name="Picture 4"/>
          <p:cNvPicPr>
            <a:picLocks noChangeAspect="1" noChangeArrowheads="1"/>
          </p:cNvPicPr>
          <p:nvPr/>
        </p:nvPicPr>
        <p:blipFill>
          <a:blip r:embed="rId2" cstate="print"/>
          <a:srcRect/>
          <a:stretch>
            <a:fillRect/>
          </a:stretch>
        </p:blipFill>
        <p:spPr bwMode="auto">
          <a:xfrm>
            <a:off x="1892301" y="665164"/>
            <a:ext cx="8099425" cy="2598737"/>
          </a:xfrm>
          <a:prstGeom prst="rect">
            <a:avLst/>
          </a:prstGeom>
          <a:noFill/>
          <a:ln w="9525">
            <a:noFill/>
            <a:miter lim="800000"/>
            <a:headEnd/>
            <a:tailEnd/>
          </a:ln>
        </p:spPr>
      </p:pic>
    </p:spTree>
    <p:extLst>
      <p:ext uri="{BB962C8B-B14F-4D97-AF65-F5344CB8AC3E}">
        <p14:creationId xmlns:p14="http://schemas.microsoft.com/office/powerpoint/2010/main" val="177314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905434" y="2995240"/>
            <a:ext cx="10452848" cy="3754874"/>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latin typeface="Arial" charset="0"/>
                <a:cs typeface="Arial" charset="0"/>
              </a:rPr>
              <a:t>Determine the </a:t>
            </a:r>
            <a:r>
              <a:rPr lang="en-US" sz="2000" u="sng" dirty="0">
                <a:solidFill>
                  <a:srgbClr val="000000"/>
                </a:solidFill>
                <a:latin typeface="Arial" charset="0"/>
                <a:cs typeface="Arial" charset="0"/>
              </a:rPr>
              <a:t>minimum</a:t>
            </a:r>
            <a:r>
              <a:rPr lang="en-US" sz="2000" dirty="0">
                <a:solidFill>
                  <a:srgbClr val="000000"/>
                </a:solidFill>
                <a:latin typeface="Arial" charset="0"/>
                <a:cs typeface="Arial" charset="0"/>
              </a:rPr>
              <a:t> frequency and the </a:t>
            </a:r>
            <a:r>
              <a:rPr lang="en-US" sz="2000" u="sng" dirty="0">
                <a:solidFill>
                  <a:srgbClr val="000000"/>
                </a:solidFill>
                <a:latin typeface="Arial" charset="0"/>
                <a:cs typeface="Arial" charset="0"/>
              </a:rPr>
              <a:t>maximum</a:t>
            </a:r>
            <a:r>
              <a:rPr lang="en-US" sz="2000" dirty="0">
                <a:solidFill>
                  <a:srgbClr val="000000"/>
                </a:solidFill>
                <a:latin typeface="Arial" charset="0"/>
                <a:cs typeface="Arial" charset="0"/>
              </a:rPr>
              <a:t> frequency at which this </a:t>
            </a:r>
            <a:r>
              <a:rPr lang="en-US" sz="2000" dirty="0" err="1">
                <a:solidFill>
                  <a:srgbClr val="000000"/>
                </a:solidFill>
                <a:latin typeface="Arial" charset="0"/>
                <a:cs typeface="Arial" charset="0"/>
              </a:rPr>
              <a:t>undamped</a:t>
            </a:r>
            <a:r>
              <a:rPr lang="en-US" sz="2000" dirty="0">
                <a:solidFill>
                  <a:srgbClr val="000000"/>
                </a:solidFill>
                <a:latin typeface="Arial" charset="0"/>
                <a:cs typeface="Arial" charset="0"/>
              </a:rPr>
              <a:t> pipe should be allowed to operate (when observed in the “far field”, e.g. at a distance of approx. 95” on-axis with respect to the midpoint of the two openings, </a:t>
            </a:r>
            <a:r>
              <a:rPr lang="en-US" sz="2000" u="sng" dirty="0">
                <a:solidFill>
                  <a:srgbClr val="000000"/>
                </a:solidFill>
                <a:latin typeface="Arial" charset="0"/>
                <a:cs typeface="Arial" charset="0"/>
              </a:rPr>
              <a:t>with the stuffing material and end cap removed</a:t>
            </a:r>
            <a:r>
              <a:rPr lang="en-US" sz="2000" dirty="0">
                <a:solidFill>
                  <a:srgbClr val="000000"/>
                </a:solidFill>
                <a:latin typeface="Arial" charset="0"/>
                <a:cs typeface="Arial" charset="0"/>
              </a:rPr>
              <a:t>).  Also determine the frequency at which the summation peak occurs due to phase shift.  In each case determine the dB SPL measured at the “far field” summation point.</a:t>
            </a:r>
          </a:p>
          <a:p>
            <a:pPr fontAlgn="base">
              <a:spcBef>
                <a:spcPct val="0"/>
              </a:spcBef>
              <a:spcAft>
                <a:spcPct val="0"/>
              </a:spcAft>
            </a:pPr>
            <a:r>
              <a:rPr lang="en-US" sz="2000" dirty="0">
                <a:solidFill>
                  <a:srgbClr val="000000"/>
                </a:solidFill>
                <a:latin typeface="Arial" charset="0"/>
                <a:cs typeface="Arial" charset="0"/>
              </a:rPr>
              <a:t> </a:t>
            </a:r>
          </a:p>
          <a:p>
            <a:pPr fontAlgn="base">
              <a:spcBef>
                <a:spcPct val="0"/>
              </a:spcBef>
              <a:spcAft>
                <a:spcPct val="0"/>
              </a:spcAft>
            </a:pPr>
            <a:r>
              <a:rPr lang="en-US" sz="2000" dirty="0">
                <a:solidFill>
                  <a:srgbClr val="000000"/>
                </a:solidFill>
                <a:latin typeface="Arial" charset="0"/>
                <a:cs typeface="Arial" charset="0"/>
              </a:rPr>
              <a:t>Finally, determine the fundamental resonance frequency of the </a:t>
            </a:r>
            <a:r>
              <a:rPr lang="en-US" sz="2000" dirty="0" err="1">
                <a:solidFill>
                  <a:srgbClr val="000000"/>
                </a:solidFill>
                <a:latin typeface="Arial" charset="0"/>
                <a:cs typeface="Arial" charset="0"/>
              </a:rPr>
              <a:t>undamped</a:t>
            </a:r>
            <a:r>
              <a:rPr lang="en-US" sz="2000" dirty="0">
                <a:solidFill>
                  <a:srgbClr val="000000"/>
                </a:solidFill>
                <a:latin typeface="Arial" charset="0"/>
                <a:cs typeface="Arial" charset="0"/>
              </a:rPr>
              <a:t> pipe, and sketch the expected frequency response of this loudspeaker system (observed as indicated above) as the operating frequency is swept from the minimum to maximum frequency calculated above.  Discuss what happens outside the “useful operating range”.</a:t>
            </a:r>
          </a:p>
          <a:p>
            <a:pPr fontAlgn="base">
              <a:spcBef>
                <a:spcPct val="0"/>
              </a:spcBef>
              <a:spcAft>
                <a:spcPct val="0"/>
              </a:spcAft>
            </a:pPr>
            <a:endParaRPr lang="en-US" dirty="0">
              <a:solidFill>
                <a:srgbClr val="000000"/>
              </a:solidFill>
              <a:latin typeface="Arial" charset="0"/>
              <a:cs typeface="Arial" charset="0"/>
            </a:endParaRPr>
          </a:p>
        </p:txBody>
      </p:sp>
      <p:pic>
        <p:nvPicPr>
          <p:cNvPr id="21507" name="Picture 4"/>
          <p:cNvPicPr>
            <a:picLocks noChangeAspect="1" noChangeArrowheads="1"/>
          </p:cNvPicPr>
          <p:nvPr/>
        </p:nvPicPr>
        <p:blipFill>
          <a:blip r:embed="rId2" cstate="print"/>
          <a:srcRect/>
          <a:stretch>
            <a:fillRect/>
          </a:stretch>
        </p:blipFill>
        <p:spPr bwMode="auto">
          <a:xfrm>
            <a:off x="2041525" y="273050"/>
            <a:ext cx="8097838" cy="2597150"/>
          </a:xfrm>
          <a:prstGeom prst="rect">
            <a:avLst/>
          </a:prstGeom>
          <a:noFill/>
          <a:ln w="9525">
            <a:noFill/>
            <a:miter lim="800000"/>
            <a:headEnd/>
            <a:tailEnd/>
          </a:ln>
        </p:spPr>
      </p:pic>
    </p:spTree>
    <p:extLst>
      <p:ext uri="{BB962C8B-B14F-4D97-AF65-F5344CB8AC3E}">
        <p14:creationId xmlns:p14="http://schemas.microsoft.com/office/powerpoint/2010/main" val="357572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158097"/>
            <a:ext cx="10972800" cy="1143000"/>
          </a:xfrm>
        </p:spPr>
        <p:txBody>
          <a:bodyPr/>
          <a:lstStyle/>
          <a:p>
            <a:pPr>
              <a:defRPr/>
            </a:pPr>
            <a:r>
              <a:rPr lang="en-US" dirty="0" smtClean="0">
                <a:solidFill>
                  <a:schemeClr val="accent1">
                    <a:lumMod val="75000"/>
                  </a:schemeClr>
                </a:solidFill>
              </a:rPr>
              <a:t>Solution</a:t>
            </a:r>
            <a:endParaRPr lang="en-US" dirty="0">
              <a:solidFill>
                <a:schemeClr val="accent1">
                  <a:lumMod val="75000"/>
                </a:schemeClr>
              </a:solidFill>
            </a:endParaRPr>
          </a:p>
        </p:txBody>
      </p:sp>
      <p:sp>
        <p:nvSpPr>
          <p:cNvPr id="22531" name="TextBox 2"/>
          <p:cNvSpPr txBox="1">
            <a:spLocks noChangeArrowheads="1"/>
          </p:cNvSpPr>
          <p:nvPr/>
        </p:nvSpPr>
        <p:spPr bwMode="auto">
          <a:xfrm>
            <a:off x="824753" y="1149911"/>
            <a:ext cx="11214847" cy="6186309"/>
          </a:xfrm>
          <a:prstGeom prst="rect">
            <a:avLst/>
          </a:prstGeom>
          <a:noFill/>
          <a:ln w="9525">
            <a:noFill/>
            <a:miter lim="800000"/>
            <a:headEnd/>
            <a:tailEnd/>
          </a:ln>
        </p:spPr>
        <p:txBody>
          <a:bodyPr wrap="square">
            <a:spAutoFit/>
          </a:bodyPr>
          <a:lstStyle/>
          <a:p>
            <a:pPr fontAlgn="base">
              <a:spcBef>
                <a:spcPct val="0"/>
              </a:spcBef>
              <a:spcAft>
                <a:spcPct val="0"/>
              </a:spcAft>
            </a:pPr>
            <a:r>
              <a:rPr lang="en-US" sz="2400" dirty="0">
                <a:solidFill>
                  <a:srgbClr val="000000"/>
                </a:solidFill>
                <a:latin typeface="Arial" charset="0"/>
                <a:cs typeface="Arial" charset="0"/>
              </a:rPr>
              <a:t>Determine the </a:t>
            </a:r>
            <a:r>
              <a:rPr lang="en-US" sz="2400" u="sng" dirty="0">
                <a:solidFill>
                  <a:srgbClr val="000000"/>
                </a:solidFill>
                <a:latin typeface="Arial" charset="0"/>
                <a:cs typeface="Arial" charset="0"/>
              </a:rPr>
              <a:t>minimum</a:t>
            </a:r>
            <a:r>
              <a:rPr lang="en-US" sz="2400" dirty="0">
                <a:solidFill>
                  <a:srgbClr val="000000"/>
                </a:solidFill>
                <a:latin typeface="Arial" charset="0"/>
                <a:cs typeface="Arial" charset="0"/>
              </a:rPr>
              <a:t> frequency and the </a:t>
            </a:r>
            <a:r>
              <a:rPr lang="en-US" sz="2400" u="sng" dirty="0">
                <a:solidFill>
                  <a:srgbClr val="000000"/>
                </a:solidFill>
                <a:latin typeface="Arial" charset="0"/>
                <a:cs typeface="Arial" charset="0"/>
              </a:rPr>
              <a:t>maximum</a:t>
            </a:r>
            <a:r>
              <a:rPr lang="en-US" sz="2400" dirty="0">
                <a:solidFill>
                  <a:srgbClr val="000000"/>
                </a:solidFill>
                <a:latin typeface="Arial" charset="0"/>
                <a:cs typeface="Arial" charset="0"/>
              </a:rPr>
              <a:t> frequency at which this </a:t>
            </a:r>
            <a:r>
              <a:rPr lang="en-US" sz="2400" dirty="0" err="1">
                <a:solidFill>
                  <a:srgbClr val="000000"/>
                </a:solidFill>
                <a:latin typeface="Arial" charset="0"/>
                <a:cs typeface="Arial" charset="0"/>
              </a:rPr>
              <a:t>undamped</a:t>
            </a:r>
            <a:r>
              <a:rPr lang="en-US" sz="2400" dirty="0">
                <a:solidFill>
                  <a:srgbClr val="000000"/>
                </a:solidFill>
                <a:latin typeface="Arial" charset="0"/>
                <a:cs typeface="Arial" charset="0"/>
              </a:rPr>
              <a:t> pipe should be allowed to operate based on phase shift, and the level measured at the “far field” summation point.</a:t>
            </a:r>
          </a:p>
          <a:p>
            <a:pPr fontAlgn="base">
              <a:spcBef>
                <a:spcPct val="0"/>
              </a:spcBef>
              <a:spcAft>
                <a:spcPct val="0"/>
              </a:spcAft>
            </a:pPr>
            <a:endParaRPr lang="en-US" sz="2400" dirty="0">
              <a:solidFill>
                <a:srgbClr val="000000"/>
              </a:solidFill>
              <a:latin typeface="Arial" charset="0"/>
              <a:cs typeface="Arial" charset="0"/>
            </a:endParaRPr>
          </a:p>
          <a:p>
            <a:pPr fontAlgn="base">
              <a:spcBef>
                <a:spcPct val="0"/>
              </a:spcBef>
              <a:spcAft>
                <a:spcPct val="0"/>
              </a:spcAft>
            </a:pPr>
            <a:r>
              <a:rPr lang="en-US" sz="2400" dirty="0">
                <a:solidFill>
                  <a:srgbClr val="00B0F0"/>
                </a:solidFill>
                <a:latin typeface="Arial" charset="0"/>
                <a:cs typeface="Arial" charset="0"/>
              </a:rPr>
              <a:t>The minimum frequency (</a:t>
            </a:r>
            <a:r>
              <a:rPr lang="en-US" sz="2400" dirty="0" err="1">
                <a:solidFill>
                  <a:srgbClr val="00B0F0"/>
                </a:solidFill>
                <a:latin typeface="Arial" charset="0"/>
                <a:cs typeface="Arial" charset="0"/>
              </a:rPr>
              <a:t>Fmin</a:t>
            </a:r>
            <a:r>
              <a:rPr lang="en-US" sz="2400" dirty="0">
                <a:solidFill>
                  <a:srgbClr val="00B0F0"/>
                </a:solidFill>
                <a:latin typeface="Arial" charset="0"/>
                <a:cs typeface="Arial" charset="0"/>
              </a:rPr>
              <a:t>) is where the phase offset goes below 240º (rotating CCW on phase wheel), i.e. relative phase shift of acoustic path is 60º (180º + 60º = 240º total relative phase shift)</a:t>
            </a:r>
          </a:p>
          <a:p>
            <a:pPr fontAlgn="base">
              <a:spcBef>
                <a:spcPct val="0"/>
              </a:spcBef>
              <a:spcAft>
                <a:spcPct val="0"/>
              </a:spcAft>
            </a:pPr>
            <a:endParaRPr lang="en-US" sz="2400" dirty="0">
              <a:solidFill>
                <a:srgbClr val="FF0000"/>
              </a:solidFill>
              <a:latin typeface="Arial" charset="0"/>
              <a:cs typeface="Arial" charset="0"/>
            </a:endParaRPr>
          </a:p>
          <a:p>
            <a:pPr fontAlgn="base">
              <a:spcBef>
                <a:spcPct val="0"/>
              </a:spcBef>
              <a:spcAft>
                <a:spcPct val="0"/>
              </a:spcAft>
            </a:pPr>
            <a:r>
              <a:rPr lang="en-US" sz="2400" dirty="0">
                <a:solidFill>
                  <a:srgbClr val="FF0000"/>
                </a:solidFill>
                <a:latin typeface="Arial" charset="0"/>
                <a:cs typeface="Arial" charset="0"/>
              </a:rPr>
              <a:t>60 = 360 x 48/</a:t>
            </a:r>
            <a:r>
              <a:rPr lang="en-US" sz="2400" dirty="0">
                <a:solidFill>
                  <a:srgbClr val="FF0000"/>
                </a:solidFill>
                <a:latin typeface="Arial" charset="0"/>
                <a:cs typeface="Arial" charset="0"/>
                <a:sym typeface="Symbol" pitchFamily="18" charset="2"/>
              </a:rPr>
              <a:t>   = 288”  </a:t>
            </a:r>
            <a:r>
              <a:rPr lang="en-US" sz="2400" dirty="0" err="1">
                <a:solidFill>
                  <a:srgbClr val="FF0000"/>
                </a:solidFill>
                <a:latin typeface="Arial" charset="0"/>
                <a:cs typeface="Arial" charset="0"/>
                <a:sym typeface="Symbol" pitchFamily="18" charset="2"/>
              </a:rPr>
              <a:t>Fmin</a:t>
            </a:r>
            <a:r>
              <a:rPr lang="en-US" sz="2400" dirty="0">
                <a:solidFill>
                  <a:srgbClr val="FF0000"/>
                </a:solidFill>
                <a:latin typeface="Arial" charset="0"/>
                <a:cs typeface="Arial" charset="0"/>
                <a:sym typeface="Symbol" pitchFamily="18" charset="2"/>
              </a:rPr>
              <a:t> = 47 Hz</a:t>
            </a:r>
          </a:p>
          <a:p>
            <a:pPr fontAlgn="base">
              <a:spcBef>
                <a:spcPct val="0"/>
              </a:spcBef>
              <a:spcAft>
                <a:spcPct val="0"/>
              </a:spcAft>
            </a:pPr>
            <a:endParaRPr lang="en-US" sz="2400" dirty="0">
              <a:solidFill>
                <a:srgbClr val="FF0000"/>
              </a:solidFill>
              <a:latin typeface="Arial" charset="0"/>
              <a:cs typeface="Arial" charset="0"/>
              <a:sym typeface="Symbol" pitchFamily="18" charset="2"/>
            </a:endParaRPr>
          </a:p>
          <a:p>
            <a:pPr fontAlgn="base">
              <a:spcBef>
                <a:spcPct val="0"/>
              </a:spcBef>
              <a:spcAft>
                <a:spcPct val="0"/>
              </a:spcAft>
            </a:pPr>
            <a:r>
              <a:rPr lang="en-US" sz="2400" dirty="0">
                <a:solidFill>
                  <a:srgbClr val="00B0F0"/>
                </a:solidFill>
                <a:latin typeface="Arial" charset="0"/>
                <a:cs typeface="Arial" charset="0"/>
              </a:rPr>
              <a:t>The level from front vibrating surface @ 96” = 90 dB – 18 dB = 72 dB; the phase-shifted level from rear vibrating surface is also 72 dB </a:t>
            </a:r>
            <a:r>
              <a:rPr lang="en-US" sz="2400" dirty="0">
                <a:solidFill>
                  <a:srgbClr val="00B050"/>
                </a:solidFill>
                <a:latin typeface="Arial" charset="0"/>
                <a:cs typeface="Arial" charset="0"/>
              </a:rPr>
              <a:t>(assuming no losses through pipe)</a:t>
            </a:r>
          </a:p>
          <a:p>
            <a:pPr fontAlgn="base">
              <a:spcBef>
                <a:spcPct val="0"/>
              </a:spcBef>
              <a:spcAft>
                <a:spcPct val="0"/>
              </a:spcAft>
            </a:pPr>
            <a:endParaRPr lang="en-US" sz="2400" b="1" dirty="0">
              <a:solidFill>
                <a:srgbClr val="000000"/>
              </a:solidFill>
              <a:latin typeface="Arial" charset="0"/>
              <a:cs typeface="Arial" charset="0"/>
              <a:sym typeface="Symbol" pitchFamily="18" charset="2"/>
            </a:endParaRPr>
          </a:p>
          <a:p>
            <a:pPr fontAlgn="base">
              <a:spcBef>
                <a:spcPct val="0"/>
              </a:spcBef>
              <a:spcAft>
                <a:spcPct val="0"/>
              </a:spcAft>
            </a:pPr>
            <a:r>
              <a:rPr lang="en-US" sz="2000" b="1" dirty="0">
                <a:solidFill>
                  <a:srgbClr val="FF0000"/>
                </a:solidFill>
                <a:latin typeface="Arial" charset="0"/>
                <a:cs typeface="Arial" charset="0"/>
                <a:sym typeface="Symbol" pitchFamily="18" charset="2"/>
              </a:rPr>
              <a:t></a:t>
            </a:r>
            <a:r>
              <a:rPr lang="en-US" sz="2000" b="1" baseline="-25000" dirty="0" err="1">
                <a:solidFill>
                  <a:srgbClr val="FF0000"/>
                </a:solidFill>
                <a:latin typeface="Arial" charset="0"/>
                <a:cs typeface="Arial" charset="0"/>
              </a:rPr>
              <a:t>dB-SPLa+b</a:t>
            </a:r>
            <a:r>
              <a:rPr lang="en-US" sz="2000" b="1" dirty="0">
                <a:solidFill>
                  <a:srgbClr val="FF0000"/>
                </a:solidFill>
                <a:latin typeface="Arial" charset="0"/>
                <a:cs typeface="Arial" charset="0"/>
              </a:rPr>
              <a:t> = 20 log</a:t>
            </a:r>
            <a:r>
              <a:rPr lang="en-US" sz="2000" b="1" baseline="-25000" dirty="0">
                <a:solidFill>
                  <a:srgbClr val="FF0000"/>
                </a:solidFill>
                <a:latin typeface="Arial" charset="0"/>
                <a:cs typeface="Arial" charset="0"/>
              </a:rPr>
              <a:t>10</a:t>
            </a:r>
            <a:r>
              <a:rPr lang="en-US" sz="2000" b="1" dirty="0">
                <a:solidFill>
                  <a:srgbClr val="FF0000"/>
                </a:solidFill>
                <a:latin typeface="Arial" charset="0"/>
                <a:cs typeface="Arial" charset="0"/>
              </a:rPr>
              <a:t> [ </a:t>
            </a:r>
            <a:r>
              <a:rPr lang="en-US" sz="2000" b="1" dirty="0" err="1">
                <a:solidFill>
                  <a:srgbClr val="FF0000"/>
                </a:solidFill>
                <a:latin typeface="Arial" charset="0"/>
                <a:cs typeface="Arial" charset="0"/>
              </a:rPr>
              <a:t>sqrt</a:t>
            </a:r>
            <a:r>
              <a:rPr lang="en-US" sz="2000" b="1" dirty="0">
                <a:solidFill>
                  <a:srgbClr val="FF0000"/>
                </a:solidFill>
                <a:latin typeface="Arial" charset="0"/>
                <a:cs typeface="Arial" charset="0"/>
              </a:rPr>
              <a:t> {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a:t>
            </a:r>
            <a:r>
              <a:rPr lang="en-US" sz="2000" b="1" baseline="30000" dirty="0">
                <a:solidFill>
                  <a:srgbClr val="FF0000"/>
                </a:solidFill>
                <a:latin typeface="Arial" charset="0"/>
                <a:cs typeface="Arial" charset="0"/>
              </a:rPr>
              <a:t>2</a:t>
            </a:r>
            <a:r>
              <a:rPr lang="en-US" sz="2000" b="1" dirty="0">
                <a:solidFill>
                  <a:srgbClr val="FF0000"/>
                </a:solidFill>
                <a:latin typeface="Arial" charset="0"/>
                <a:cs typeface="Arial" charset="0"/>
              </a:rPr>
              <a:t> +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a:t>
            </a:r>
            <a:r>
              <a:rPr lang="en-US" sz="2000" b="1" baseline="30000" dirty="0">
                <a:solidFill>
                  <a:srgbClr val="FF0000"/>
                </a:solidFill>
                <a:latin typeface="Arial" charset="0"/>
                <a:cs typeface="Arial" charset="0"/>
              </a:rPr>
              <a:t>2</a:t>
            </a:r>
            <a:r>
              <a:rPr lang="en-US" sz="2000" b="1" dirty="0">
                <a:solidFill>
                  <a:srgbClr val="FF0000"/>
                </a:solidFill>
                <a:latin typeface="Arial" charset="0"/>
                <a:cs typeface="Arial" charset="0"/>
              </a:rPr>
              <a:t> + 2(10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)(cos(240))} ] = 72 dB</a:t>
            </a:r>
            <a:endParaRPr lang="en-US" sz="2000" dirty="0">
              <a:solidFill>
                <a:srgbClr val="FF0000"/>
              </a:solidFill>
              <a:latin typeface="Arial" charset="0"/>
              <a:cs typeface="Arial" charset="0"/>
            </a:endParaRPr>
          </a:p>
          <a:p>
            <a:pPr fontAlgn="base">
              <a:spcBef>
                <a:spcPct val="0"/>
              </a:spcBef>
              <a:spcAft>
                <a:spcPct val="0"/>
              </a:spcAft>
            </a:pPr>
            <a:endParaRPr lang="en-US" sz="2400" dirty="0">
              <a:solidFill>
                <a:srgbClr val="FF0000"/>
              </a:solidFill>
              <a:latin typeface="Arial" charset="0"/>
              <a:cs typeface="Arial" charset="0"/>
              <a:sym typeface="Symbol" pitchFamily="18" charset="2"/>
            </a:endParaRPr>
          </a:p>
          <a:p>
            <a:pPr fontAlgn="base">
              <a:spcBef>
                <a:spcPct val="0"/>
              </a:spcBef>
              <a:spcAft>
                <a:spcPct val="0"/>
              </a:spcAft>
            </a:pPr>
            <a:endParaRPr lang="en-US" dirty="0">
              <a:solidFill>
                <a:srgbClr val="FF0000"/>
              </a:solidFill>
              <a:latin typeface="Arial" charset="0"/>
              <a:cs typeface="Arial" charset="0"/>
            </a:endParaRPr>
          </a:p>
        </p:txBody>
      </p:sp>
    </p:spTree>
    <p:extLst>
      <p:ext uri="{BB962C8B-B14F-4D97-AF65-F5344CB8AC3E}">
        <p14:creationId xmlns:p14="http://schemas.microsoft.com/office/powerpoint/2010/main" val="235019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131203"/>
            <a:ext cx="10972800" cy="1143000"/>
          </a:xfrm>
        </p:spPr>
        <p:txBody>
          <a:bodyPr/>
          <a:lstStyle/>
          <a:p>
            <a:pPr>
              <a:defRPr/>
            </a:pPr>
            <a:r>
              <a:rPr lang="en-US" dirty="0" smtClean="0">
                <a:solidFill>
                  <a:schemeClr val="accent1">
                    <a:lumMod val="75000"/>
                  </a:schemeClr>
                </a:solidFill>
              </a:rPr>
              <a:t>Solution</a:t>
            </a:r>
            <a:endParaRPr lang="en-US" dirty="0">
              <a:solidFill>
                <a:schemeClr val="accent1">
                  <a:lumMod val="75000"/>
                </a:schemeClr>
              </a:solidFill>
            </a:endParaRPr>
          </a:p>
        </p:txBody>
      </p:sp>
      <p:sp>
        <p:nvSpPr>
          <p:cNvPr id="23555" name="TextBox 2"/>
          <p:cNvSpPr txBox="1">
            <a:spLocks noChangeArrowheads="1"/>
          </p:cNvSpPr>
          <p:nvPr/>
        </p:nvSpPr>
        <p:spPr bwMode="auto">
          <a:xfrm>
            <a:off x="753035" y="1085945"/>
            <a:ext cx="11053482" cy="5847755"/>
          </a:xfrm>
          <a:prstGeom prst="rect">
            <a:avLst/>
          </a:prstGeom>
          <a:noFill/>
          <a:ln w="9525">
            <a:noFill/>
            <a:miter lim="800000"/>
            <a:headEnd/>
            <a:tailEnd/>
          </a:ln>
        </p:spPr>
        <p:txBody>
          <a:bodyPr wrap="square">
            <a:spAutoFit/>
          </a:bodyPr>
          <a:lstStyle/>
          <a:p>
            <a:pPr fontAlgn="base">
              <a:spcBef>
                <a:spcPct val="0"/>
              </a:spcBef>
              <a:spcAft>
                <a:spcPct val="0"/>
              </a:spcAft>
            </a:pPr>
            <a:r>
              <a:rPr lang="en-US" sz="2400" dirty="0">
                <a:solidFill>
                  <a:srgbClr val="000000"/>
                </a:solidFill>
                <a:latin typeface="Arial" charset="0"/>
                <a:cs typeface="Arial" charset="0"/>
              </a:rPr>
              <a:t>Determine the </a:t>
            </a:r>
            <a:r>
              <a:rPr lang="en-US" sz="2400" u="sng" dirty="0">
                <a:solidFill>
                  <a:srgbClr val="000000"/>
                </a:solidFill>
                <a:latin typeface="Arial" charset="0"/>
                <a:cs typeface="Arial" charset="0"/>
              </a:rPr>
              <a:t>minimum</a:t>
            </a:r>
            <a:r>
              <a:rPr lang="en-US" sz="2400" dirty="0">
                <a:solidFill>
                  <a:srgbClr val="000000"/>
                </a:solidFill>
                <a:latin typeface="Arial" charset="0"/>
                <a:cs typeface="Arial" charset="0"/>
              </a:rPr>
              <a:t> frequency and the </a:t>
            </a:r>
            <a:r>
              <a:rPr lang="en-US" sz="2400" u="sng" dirty="0">
                <a:solidFill>
                  <a:srgbClr val="000000"/>
                </a:solidFill>
                <a:latin typeface="Arial" charset="0"/>
                <a:cs typeface="Arial" charset="0"/>
              </a:rPr>
              <a:t>maximum</a:t>
            </a:r>
            <a:r>
              <a:rPr lang="en-US" sz="2400" dirty="0">
                <a:solidFill>
                  <a:srgbClr val="000000"/>
                </a:solidFill>
                <a:latin typeface="Arial" charset="0"/>
                <a:cs typeface="Arial" charset="0"/>
              </a:rPr>
              <a:t> frequency at which this </a:t>
            </a:r>
            <a:r>
              <a:rPr lang="en-US" sz="2400" dirty="0" err="1">
                <a:solidFill>
                  <a:srgbClr val="000000"/>
                </a:solidFill>
                <a:latin typeface="Arial" charset="0"/>
                <a:cs typeface="Arial" charset="0"/>
              </a:rPr>
              <a:t>undamped</a:t>
            </a:r>
            <a:r>
              <a:rPr lang="en-US" sz="2400" dirty="0">
                <a:solidFill>
                  <a:srgbClr val="000000"/>
                </a:solidFill>
                <a:latin typeface="Arial" charset="0"/>
                <a:cs typeface="Arial" charset="0"/>
              </a:rPr>
              <a:t> pipe should be allowed to operate phase shift, and the level measured at the “far field” summation point.</a:t>
            </a:r>
          </a:p>
          <a:p>
            <a:pPr fontAlgn="base">
              <a:spcBef>
                <a:spcPct val="0"/>
              </a:spcBef>
              <a:spcAft>
                <a:spcPct val="0"/>
              </a:spcAft>
            </a:pPr>
            <a:endParaRPr lang="en-US" sz="2400" dirty="0">
              <a:solidFill>
                <a:srgbClr val="FF0000"/>
              </a:solidFill>
              <a:latin typeface="Arial" charset="0"/>
              <a:cs typeface="Arial" charset="0"/>
              <a:sym typeface="Symbol" pitchFamily="18" charset="2"/>
            </a:endParaRPr>
          </a:p>
          <a:p>
            <a:pPr fontAlgn="base">
              <a:spcBef>
                <a:spcPct val="0"/>
              </a:spcBef>
              <a:spcAft>
                <a:spcPct val="0"/>
              </a:spcAft>
            </a:pPr>
            <a:r>
              <a:rPr lang="en-US" sz="2400" dirty="0">
                <a:solidFill>
                  <a:srgbClr val="00B0F0"/>
                </a:solidFill>
                <a:latin typeface="Arial" charset="0"/>
                <a:cs typeface="Arial" charset="0"/>
              </a:rPr>
              <a:t>The maximum frequency (</a:t>
            </a:r>
            <a:r>
              <a:rPr lang="en-US" sz="2400" dirty="0" err="1">
                <a:solidFill>
                  <a:srgbClr val="00B0F0"/>
                </a:solidFill>
                <a:latin typeface="Arial" charset="0"/>
                <a:cs typeface="Arial" charset="0"/>
              </a:rPr>
              <a:t>Fmax</a:t>
            </a:r>
            <a:r>
              <a:rPr lang="en-US" sz="2400" dirty="0">
                <a:solidFill>
                  <a:srgbClr val="00B0F0"/>
                </a:solidFill>
                <a:latin typeface="Arial" charset="0"/>
                <a:cs typeface="Arial" charset="0"/>
              </a:rPr>
              <a:t>) is where the phase offset goes above 120º (rotating CW on phase wheel), i.e. relative phase shift of acoustic path is (180º+300º=480º or 120º) following complete rotation</a:t>
            </a:r>
          </a:p>
          <a:p>
            <a:pPr fontAlgn="base">
              <a:spcBef>
                <a:spcPct val="0"/>
              </a:spcBef>
              <a:spcAft>
                <a:spcPct val="0"/>
              </a:spcAft>
            </a:pPr>
            <a:endParaRPr lang="en-US" sz="2400" dirty="0">
              <a:solidFill>
                <a:srgbClr val="000000"/>
              </a:solidFill>
              <a:latin typeface="Arial" charset="0"/>
              <a:cs typeface="Arial" charset="0"/>
            </a:endParaRPr>
          </a:p>
          <a:p>
            <a:pPr fontAlgn="base">
              <a:spcBef>
                <a:spcPct val="0"/>
              </a:spcBef>
              <a:spcAft>
                <a:spcPct val="0"/>
              </a:spcAft>
            </a:pPr>
            <a:r>
              <a:rPr lang="en-US" sz="2400" dirty="0">
                <a:solidFill>
                  <a:srgbClr val="FF0000"/>
                </a:solidFill>
                <a:latin typeface="Arial" charset="0"/>
                <a:cs typeface="Arial" charset="0"/>
              </a:rPr>
              <a:t>300 = 360 x 48/</a:t>
            </a:r>
            <a:r>
              <a:rPr lang="en-US" sz="2400" dirty="0">
                <a:solidFill>
                  <a:srgbClr val="FF0000"/>
                </a:solidFill>
                <a:latin typeface="Arial" charset="0"/>
                <a:cs typeface="Arial" charset="0"/>
                <a:sym typeface="Symbol" pitchFamily="18" charset="2"/>
              </a:rPr>
              <a:t></a:t>
            </a:r>
            <a:r>
              <a:rPr lang="en-US" sz="2400" dirty="0">
                <a:solidFill>
                  <a:srgbClr val="FF0000"/>
                </a:solidFill>
                <a:latin typeface="Arial" charset="0"/>
                <a:cs typeface="Arial" charset="0"/>
              </a:rPr>
              <a:t> </a:t>
            </a:r>
            <a:r>
              <a:rPr lang="en-US" sz="2400" dirty="0">
                <a:solidFill>
                  <a:srgbClr val="FF0000"/>
                </a:solidFill>
                <a:latin typeface="Arial" charset="0"/>
                <a:cs typeface="Arial" charset="0"/>
                <a:sym typeface="Symbol" pitchFamily="18" charset="2"/>
              </a:rPr>
              <a:t></a:t>
            </a:r>
            <a:r>
              <a:rPr lang="en-US" sz="2400" dirty="0">
                <a:solidFill>
                  <a:srgbClr val="FF0000"/>
                </a:solidFill>
                <a:latin typeface="Arial" charset="0"/>
                <a:cs typeface="Arial" charset="0"/>
              </a:rPr>
              <a:t> </a:t>
            </a:r>
            <a:r>
              <a:rPr lang="en-US" sz="2400" dirty="0">
                <a:solidFill>
                  <a:srgbClr val="FF0000"/>
                </a:solidFill>
                <a:latin typeface="Arial" charset="0"/>
                <a:cs typeface="Arial" charset="0"/>
                <a:sym typeface="Symbol" pitchFamily="18" charset="2"/>
              </a:rPr>
              <a:t></a:t>
            </a:r>
            <a:r>
              <a:rPr lang="en-US" sz="2400" dirty="0">
                <a:solidFill>
                  <a:srgbClr val="FF0000"/>
                </a:solidFill>
                <a:latin typeface="Arial" charset="0"/>
                <a:cs typeface="Arial" charset="0"/>
              </a:rPr>
              <a:t> = 57.6” </a:t>
            </a:r>
            <a:r>
              <a:rPr lang="en-US" sz="2400" dirty="0">
                <a:solidFill>
                  <a:srgbClr val="FF0000"/>
                </a:solidFill>
                <a:latin typeface="Arial" charset="0"/>
                <a:cs typeface="Arial" charset="0"/>
                <a:sym typeface="Symbol" pitchFamily="18" charset="2"/>
              </a:rPr>
              <a:t></a:t>
            </a:r>
            <a:r>
              <a:rPr lang="en-US" sz="2400" dirty="0">
                <a:solidFill>
                  <a:srgbClr val="FF0000"/>
                </a:solidFill>
                <a:latin typeface="Arial" charset="0"/>
                <a:cs typeface="Arial" charset="0"/>
              </a:rPr>
              <a:t> </a:t>
            </a:r>
            <a:r>
              <a:rPr lang="en-US" sz="2400" dirty="0" err="1">
                <a:solidFill>
                  <a:srgbClr val="FF0000"/>
                </a:solidFill>
                <a:latin typeface="Arial" charset="0"/>
                <a:cs typeface="Arial" charset="0"/>
              </a:rPr>
              <a:t>Fmax</a:t>
            </a:r>
            <a:r>
              <a:rPr lang="en-US" sz="2400" dirty="0">
                <a:solidFill>
                  <a:srgbClr val="FF0000"/>
                </a:solidFill>
                <a:latin typeface="Arial" charset="0"/>
                <a:cs typeface="Arial" charset="0"/>
              </a:rPr>
              <a:t> = 235 Hz</a:t>
            </a:r>
          </a:p>
          <a:p>
            <a:pPr fontAlgn="base">
              <a:spcBef>
                <a:spcPct val="0"/>
              </a:spcBef>
              <a:spcAft>
                <a:spcPct val="0"/>
              </a:spcAft>
            </a:pPr>
            <a:endParaRPr lang="en-US" sz="2400" dirty="0">
              <a:solidFill>
                <a:srgbClr val="FF0000"/>
              </a:solidFill>
              <a:latin typeface="Arial" charset="0"/>
              <a:cs typeface="Arial" charset="0"/>
            </a:endParaRPr>
          </a:p>
          <a:p>
            <a:pPr fontAlgn="base">
              <a:spcBef>
                <a:spcPct val="0"/>
              </a:spcBef>
              <a:spcAft>
                <a:spcPct val="0"/>
              </a:spcAft>
            </a:pPr>
            <a:r>
              <a:rPr lang="en-US" sz="2400" dirty="0">
                <a:solidFill>
                  <a:srgbClr val="00B0F0"/>
                </a:solidFill>
                <a:latin typeface="Arial" charset="0"/>
                <a:cs typeface="Arial" charset="0"/>
              </a:rPr>
              <a:t>The level from front vibrating surface @ 96” = 90 dB – 18 dB = 72 dB; the phase-shifted level from rear vibrating surface is also 72 dB </a:t>
            </a:r>
            <a:r>
              <a:rPr lang="en-US" sz="2400" dirty="0">
                <a:solidFill>
                  <a:srgbClr val="00B050"/>
                </a:solidFill>
                <a:latin typeface="Arial" charset="0"/>
                <a:cs typeface="Arial" charset="0"/>
              </a:rPr>
              <a:t>(assuming no losses through pipe)</a:t>
            </a:r>
          </a:p>
          <a:p>
            <a:pPr fontAlgn="base">
              <a:spcBef>
                <a:spcPct val="0"/>
              </a:spcBef>
              <a:spcAft>
                <a:spcPct val="0"/>
              </a:spcAft>
            </a:pPr>
            <a:endParaRPr lang="en-US" sz="2400" dirty="0">
              <a:solidFill>
                <a:srgbClr val="FF0000"/>
              </a:solidFill>
              <a:latin typeface="Arial" charset="0"/>
              <a:cs typeface="Arial" charset="0"/>
            </a:endParaRPr>
          </a:p>
          <a:p>
            <a:pPr fontAlgn="base">
              <a:spcBef>
                <a:spcPct val="0"/>
              </a:spcBef>
              <a:spcAft>
                <a:spcPct val="0"/>
              </a:spcAft>
            </a:pPr>
            <a:r>
              <a:rPr lang="en-US" sz="2000" b="1" dirty="0">
                <a:solidFill>
                  <a:srgbClr val="FF0000"/>
                </a:solidFill>
                <a:latin typeface="Arial" charset="0"/>
                <a:cs typeface="Arial" charset="0"/>
                <a:sym typeface="Symbol" pitchFamily="18" charset="2"/>
              </a:rPr>
              <a:t></a:t>
            </a:r>
            <a:r>
              <a:rPr lang="en-US" sz="2000" b="1" baseline="-25000" dirty="0" err="1">
                <a:solidFill>
                  <a:srgbClr val="FF0000"/>
                </a:solidFill>
                <a:latin typeface="Arial" charset="0"/>
                <a:cs typeface="Arial" charset="0"/>
              </a:rPr>
              <a:t>dB-SPLa+b</a:t>
            </a:r>
            <a:r>
              <a:rPr lang="en-US" sz="2000" b="1" dirty="0">
                <a:solidFill>
                  <a:srgbClr val="FF0000"/>
                </a:solidFill>
                <a:latin typeface="Arial" charset="0"/>
                <a:cs typeface="Arial" charset="0"/>
              </a:rPr>
              <a:t> = 20 log</a:t>
            </a:r>
            <a:r>
              <a:rPr lang="en-US" sz="2000" b="1" baseline="-25000" dirty="0">
                <a:solidFill>
                  <a:srgbClr val="FF0000"/>
                </a:solidFill>
                <a:latin typeface="Arial" charset="0"/>
                <a:cs typeface="Arial" charset="0"/>
              </a:rPr>
              <a:t>10</a:t>
            </a:r>
            <a:r>
              <a:rPr lang="en-US" sz="2000" b="1" dirty="0">
                <a:solidFill>
                  <a:srgbClr val="FF0000"/>
                </a:solidFill>
                <a:latin typeface="Arial" charset="0"/>
                <a:cs typeface="Arial" charset="0"/>
              </a:rPr>
              <a:t> [ </a:t>
            </a:r>
            <a:r>
              <a:rPr lang="en-US" sz="2000" b="1" dirty="0" err="1">
                <a:solidFill>
                  <a:srgbClr val="FF0000"/>
                </a:solidFill>
                <a:latin typeface="Arial" charset="0"/>
                <a:cs typeface="Arial" charset="0"/>
              </a:rPr>
              <a:t>sqrt</a:t>
            </a:r>
            <a:r>
              <a:rPr lang="en-US" sz="2000" b="1" dirty="0">
                <a:solidFill>
                  <a:srgbClr val="FF0000"/>
                </a:solidFill>
                <a:latin typeface="Arial" charset="0"/>
                <a:cs typeface="Arial" charset="0"/>
              </a:rPr>
              <a:t> {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a:t>
            </a:r>
            <a:r>
              <a:rPr lang="en-US" sz="2000" b="1" baseline="30000" dirty="0">
                <a:solidFill>
                  <a:srgbClr val="FF0000"/>
                </a:solidFill>
                <a:latin typeface="Arial" charset="0"/>
                <a:cs typeface="Arial" charset="0"/>
              </a:rPr>
              <a:t>2</a:t>
            </a:r>
            <a:r>
              <a:rPr lang="en-US" sz="2000" b="1" dirty="0">
                <a:solidFill>
                  <a:srgbClr val="FF0000"/>
                </a:solidFill>
                <a:latin typeface="Arial" charset="0"/>
                <a:cs typeface="Arial" charset="0"/>
              </a:rPr>
              <a:t> +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a:t>
            </a:r>
            <a:r>
              <a:rPr lang="en-US" sz="2000" b="1" baseline="30000" dirty="0">
                <a:solidFill>
                  <a:srgbClr val="FF0000"/>
                </a:solidFill>
                <a:latin typeface="Arial" charset="0"/>
                <a:cs typeface="Arial" charset="0"/>
              </a:rPr>
              <a:t>2</a:t>
            </a:r>
            <a:r>
              <a:rPr lang="en-US" sz="2000" b="1" dirty="0">
                <a:solidFill>
                  <a:srgbClr val="FF0000"/>
                </a:solidFill>
                <a:latin typeface="Arial" charset="0"/>
                <a:cs typeface="Arial" charset="0"/>
              </a:rPr>
              <a:t> + 2(10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 (10</a:t>
            </a:r>
            <a:r>
              <a:rPr lang="en-US" sz="2000" b="1" baseline="30000" dirty="0">
                <a:solidFill>
                  <a:srgbClr val="FF0000"/>
                </a:solidFill>
                <a:latin typeface="Arial" charset="0"/>
                <a:cs typeface="Arial" charset="0"/>
              </a:rPr>
              <a:t>72/20</a:t>
            </a:r>
            <a:r>
              <a:rPr lang="en-US" sz="2000" b="1" dirty="0">
                <a:solidFill>
                  <a:srgbClr val="FF0000"/>
                </a:solidFill>
                <a:latin typeface="Arial" charset="0"/>
                <a:cs typeface="Arial" charset="0"/>
              </a:rPr>
              <a:t>)(cos(120))} ] = 72 </a:t>
            </a:r>
            <a:r>
              <a:rPr lang="en-US" sz="2000" b="1" dirty="0" smtClean="0">
                <a:solidFill>
                  <a:srgbClr val="FF0000"/>
                </a:solidFill>
                <a:latin typeface="Arial" charset="0"/>
                <a:cs typeface="Arial" charset="0"/>
              </a:rPr>
              <a:t>dB</a:t>
            </a:r>
            <a:endParaRPr lang="en-US" sz="2400" dirty="0">
              <a:solidFill>
                <a:srgbClr val="FF0000"/>
              </a:solidFill>
              <a:latin typeface="Arial" charset="0"/>
              <a:cs typeface="Arial" charset="0"/>
            </a:endParaRPr>
          </a:p>
          <a:p>
            <a:pPr fontAlgn="base">
              <a:spcBef>
                <a:spcPct val="0"/>
              </a:spcBef>
              <a:spcAft>
                <a:spcPct val="0"/>
              </a:spcAft>
            </a:pPr>
            <a:endParaRPr lang="en-US" sz="2000" dirty="0">
              <a:solidFill>
                <a:srgbClr val="FF0000"/>
              </a:solidFill>
              <a:latin typeface="Arial" charset="0"/>
              <a:cs typeface="Arial" charset="0"/>
            </a:endParaRPr>
          </a:p>
        </p:txBody>
      </p:sp>
    </p:spTree>
    <p:extLst>
      <p:ext uri="{BB962C8B-B14F-4D97-AF65-F5344CB8AC3E}">
        <p14:creationId xmlns:p14="http://schemas.microsoft.com/office/powerpoint/2010/main" val="692308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lumMod val="75000"/>
                  </a:schemeClr>
                </a:solidFill>
              </a:rPr>
              <a:t>Solution</a:t>
            </a:r>
            <a:endParaRPr lang="en-US" dirty="0">
              <a:solidFill>
                <a:schemeClr val="accent1">
                  <a:lumMod val="75000"/>
                </a:schemeClr>
              </a:solidFill>
            </a:endParaRPr>
          </a:p>
        </p:txBody>
      </p:sp>
      <p:sp>
        <p:nvSpPr>
          <p:cNvPr id="24579" name="TextBox 2"/>
          <p:cNvSpPr txBox="1">
            <a:spLocks noChangeArrowheads="1"/>
          </p:cNvSpPr>
          <p:nvPr/>
        </p:nvSpPr>
        <p:spPr bwMode="auto">
          <a:xfrm>
            <a:off x="1237129" y="1365064"/>
            <a:ext cx="10165977" cy="5663089"/>
          </a:xfrm>
          <a:prstGeom prst="rect">
            <a:avLst/>
          </a:prstGeom>
          <a:noFill/>
          <a:ln w="9525">
            <a:noFill/>
            <a:miter lim="800000"/>
            <a:headEnd/>
            <a:tailEnd/>
          </a:ln>
        </p:spPr>
        <p:txBody>
          <a:bodyPr wrap="square">
            <a:spAutoFit/>
          </a:bodyPr>
          <a:lstStyle/>
          <a:p>
            <a:pPr fontAlgn="base">
              <a:spcBef>
                <a:spcPct val="0"/>
              </a:spcBef>
              <a:spcAft>
                <a:spcPct val="0"/>
              </a:spcAft>
            </a:pPr>
            <a:r>
              <a:rPr lang="en-US" sz="2800" dirty="0" smtClean="0">
                <a:solidFill>
                  <a:srgbClr val="000000"/>
                </a:solidFill>
                <a:latin typeface="Arial" charset="0"/>
                <a:cs typeface="Arial" charset="0"/>
              </a:rPr>
              <a:t>Also </a:t>
            </a:r>
            <a:r>
              <a:rPr lang="en-US" sz="2800" dirty="0">
                <a:solidFill>
                  <a:srgbClr val="000000"/>
                </a:solidFill>
                <a:latin typeface="Arial" charset="0"/>
                <a:cs typeface="Arial" charset="0"/>
              </a:rPr>
              <a:t>determine the frequency at which the summation peak occurs due to phase shift, and the level measured at the “far field” summation point.</a:t>
            </a:r>
          </a:p>
          <a:p>
            <a:pPr fontAlgn="base">
              <a:spcBef>
                <a:spcPct val="0"/>
              </a:spcBef>
              <a:spcAft>
                <a:spcPct val="0"/>
              </a:spcAft>
            </a:pPr>
            <a:endParaRPr lang="en-US" sz="2800" dirty="0">
              <a:solidFill>
                <a:srgbClr val="000000"/>
              </a:solidFill>
              <a:latin typeface="Arial" charset="0"/>
              <a:cs typeface="Arial" charset="0"/>
            </a:endParaRPr>
          </a:p>
          <a:p>
            <a:pPr fontAlgn="base">
              <a:spcBef>
                <a:spcPct val="0"/>
              </a:spcBef>
              <a:spcAft>
                <a:spcPct val="0"/>
              </a:spcAft>
            </a:pPr>
            <a:r>
              <a:rPr lang="en-US" sz="2800" dirty="0">
                <a:solidFill>
                  <a:srgbClr val="00B0F0"/>
                </a:solidFill>
                <a:latin typeface="Arial" charset="0"/>
                <a:cs typeface="Arial" charset="0"/>
              </a:rPr>
              <a:t>The response peak (</a:t>
            </a:r>
            <a:r>
              <a:rPr lang="en-US" sz="2800" dirty="0" err="1">
                <a:solidFill>
                  <a:srgbClr val="00B0F0"/>
                </a:solidFill>
                <a:latin typeface="Arial" charset="0"/>
                <a:cs typeface="Arial" charset="0"/>
              </a:rPr>
              <a:t>Fpeak</a:t>
            </a:r>
            <a:r>
              <a:rPr lang="en-US" sz="2800" dirty="0">
                <a:solidFill>
                  <a:srgbClr val="00B0F0"/>
                </a:solidFill>
                <a:latin typeface="Arial" charset="0"/>
                <a:cs typeface="Arial" charset="0"/>
              </a:rPr>
              <a:t>) based on phase shift is where a relative phase shift of 180º occurs:</a:t>
            </a:r>
          </a:p>
          <a:p>
            <a:pPr fontAlgn="base">
              <a:spcBef>
                <a:spcPct val="0"/>
              </a:spcBef>
              <a:spcAft>
                <a:spcPct val="0"/>
              </a:spcAft>
            </a:pPr>
            <a:endParaRPr lang="en-US" sz="2800" dirty="0">
              <a:solidFill>
                <a:srgbClr val="000000"/>
              </a:solidFill>
              <a:latin typeface="Arial" charset="0"/>
              <a:cs typeface="Arial" charset="0"/>
            </a:endParaRPr>
          </a:p>
          <a:p>
            <a:pPr fontAlgn="base">
              <a:spcBef>
                <a:spcPct val="0"/>
              </a:spcBef>
              <a:spcAft>
                <a:spcPct val="0"/>
              </a:spcAft>
            </a:pPr>
            <a:r>
              <a:rPr lang="en-US" sz="2800" dirty="0">
                <a:solidFill>
                  <a:srgbClr val="FF0000"/>
                </a:solidFill>
                <a:latin typeface="Arial" charset="0"/>
                <a:cs typeface="Arial" charset="0"/>
              </a:rPr>
              <a:t>180 = 360 x 48/</a:t>
            </a:r>
            <a:r>
              <a:rPr lang="en-US" sz="2800" dirty="0">
                <a:solidFill>
                  <a:srgbClr val="FF0000"/>
                </a:solidFill>
                <a:latin typeface="Arial" charset="0"/>
                <a:cs typeface="Arial" charset="0"/>
                <a:sym typeface="Symbol" pitchFamily="18" charset="2"/>
              </a:rPr>
              <a:t></a:t>
            </a:r>
            <a:r>
              <a:rPr lang="en-US" sz="2800" dirty="0">
                <a:solidFill>
                  <a:srgbClr val="FF0000"/>
                </a:solidFill>
                <a:latin typeface="Arial" charset="0"/>
                <a:cs typeface="Arial" charset="0"/>
              </a:rPr>
              <a:t> </a:t>
            </a:r>
            <a:r>
              <a:rPr lang="en-US" sz="2800" dirty="0">
                <a:solidFill>
                  <a:srgbClr val="FF0000"/>
                </a:solidFill>
                <a:latin typeface="Arial" charset="0"/>
                <a:cs typeface="Arial" charset="0"/>
                <a:sym typeface="Symbol" pitchFamily="18" charset="2"/>
              </a:rPr>
              <a:t></a:t>
            </a:r>
            <a:r>
              <a:rPr lang="en-US" sz="2800" dirty="0">
                <a:solidFill>
                  <a:srgbClr val="FF0000"/>
                </a:solidFill>
                <a:latin typeface="Arial" charset="0"/>
                <a:cs typeface="Arial" charset="0"/>
              </a:rPr>
              <a:t> </a:t>
            </a:r>
            <a:r>
              <a:rPr lang="en-US" sz="2800" dirty="0">
                <a:solidFill>
                  <a:srgbClr val="FF0000"/>
                </a:solidFill>
                <a:latin typeface="Arial" charset="0"/>
                <a:cs typeface="Arial" charset="0"/>
                <a:sym typeface="Symbol" pitchFamily="18" charset="2"/>
              </a:rPr>
              <a:t></a:t>
            </a:r>
            <a:r>
              <a:rPr lang="en-US" sz="2800" dirty="0">
                <a:solidFill>
                  <a:srgbClr val="FF0000"/>
                </a:solidFill>
                <a:latin typeface="Arial" charset="0"/>
                <a:cs typeface="Arial" charset="0"/>
              </a:rPr>
              <a:t> = 96” </a:t>
            </a:r>
            <a:r>
              <a:rPr lang="en-US" sz="2800" dirty="0">
                <a:solidFill>
                  <a:srgbClr val="FF0000"/>
                </a:solidFill>
                <a:latin typeface="Arial" charset="0"/>
                <a:cs typeface="Arial" charset="0"/>
                <a:sym typeface="Symbol" pitchFamily="18" charset="2"/>
              </a:rPr>
              <a:t></a:t>
            </a:r>
            <a:r>
              <a:rPr lang="en-US" sz="2800" dirty="0">
                <a:solidFill>
                  <a:srgbClr val="FF0000"/>
                </a:solidFill>
                <a:latin typeface="Arial" charset="0"/>
                <a:cs typeface="Arial" charset="0"/>
              </a:rPr>
              <a:t> </a:t>
            </a:r>
            <a:r>
              <a:rPr lang="en-US" sz="2800" dirty="0" err="1">
                <a:solidFill>
                  <a:srgbClr val="FF0000"/>
                </a:solidFill>
                <a:latin typeface="Arial" charset="0"/>
                <a:cs typeface="Arial" charset="0"/>
              </a:rPr>
              <a:t>Fpeak</a:t>
            </a:r>
            <a:r>
              <a:rPr lang="en-US" sz="2800" dirty="0">
                <a:solidFill>
                  <a:srgbClr val="FF0000"/>
                </a:solidFill>
                <a:latin typeface="Arial" charset="0"/>
                <a:cs typeface="Arial" charset="0"/>
              </a:rPr>
              <a:t> = 141 Hz</a:t>
            </a:r>
          </a:p>
          <a:p>
            <a:pPr fontAlgn="base">
              <a:spcBef>
                <a:spcPct val="0"/>
              </a:spcBef>
              <a:spcAft>
                <a:spcPct val="0"/>
              </a:spcAft>
            </a:pPr>
            <a:endParaRPr lang="en-US" sz="2800" dirty="0">
              <a:solidFill>
                <a:srgbClr val="000000"/>
              </a:solidFill>
              <a:latin typeface="Arial" charset="0"/>
              <a:cs typeface="Arial" charset="0"/>
            </a:endParaRPr>
          </a:p>
          <a:p>
            <a:pPr fontAlgn="base">
              <a:spcBef>
                <a:spcPct val="0"/>
              </a:spcBef>
              <a:spcAft>
                <a:spcPct val="0"/>
              </a:spcAft>
            </a:pPr>
            <a:r>
              <a:rPr lang="en-US" sz="2800" dirty="0">
                <a:solidFill>
                  <a:srgbClr val="FF0000"/>
                </a:solidFill>
                <a:latin typeface="Arial" charset="0"/>
                <a:cs typeface="Arial" charset="0"/>
              </a:rPr>
              <a:t>The level will be 72 dB + 72 dB = 78 dB SPL</a:t>
            </a:r>
          </a:p>
          <a:p>
            <a:pPr fontAlgn="base">
              <a:spcBef>
                <a:spcPct val="0"/>
              </a:spcBef>
              <a:spcAft>
                <a:spcPct val="0"/>
              </a:spcAft>
            </a:pPr>
            <a:r>
              <a:rPr lang="en-US" sz="2800" dirty="0">
                <a:solidFill>
                  <a:srgbClr val="000000"/>
                </a:solidFill>
                <a:latin typeface="Arial" charset="0"/>
                <a:cs typeface="Arial" charset="0"/>
              </a:rPr>
              <a:t> </a:t>
            </a:r>
          </a:p>
          <a:p>
            <a:pPr fontAlgn="base">
              <a:spcBef>
                <a:spcPct val="0"/>
              </a:spcBef>
              <a:spcAft>
                <a:spcPct val="0"/>
              </a:spcAft>
            </a:pPr>
            <a:endParaRPr lang="en-US"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4213280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36058"/>
            <a:ext cx="8229600" cy="1143000"/>
          </a:xfrm>
        </p:spPr>
        <p:txBody>
          <a:bodyPr/>
          <a:lstStyle/>
          <a:p>
            <a:pPr>
              <a:defRPr/>
            </a:pPr>
            <a:r>
              <a:rPr lang="en-US" dirty="0" smtClean="0">
                <a:solidFill>
                  <a:schemeClr val="accent1">
                    <a:lumMod val="75000"/>
                  </a:schemeClr>
                </a:solidFill>
              </a:rPr>
              <a:t>Solution</a:t>
            </a:r>
            <a:endParaRPr lang="en-US" dirty="0">
              <a:solidFill>
                <a:schemeClr val="accent1">
                  <a:lumMod val="75000"/>
                </a:schemeClr>
              </a:solidFill>
            </a:endParaRPr>
          </a:p>
        </p:txBody>
      </p:sp>
      <p:sp>
        <p:nvSpPr>
          <p:cNvPr id="25603" name="TextBox 2"/>
          <p:cNvSpPr txBox="1">
            <a:spLocks noChangeArrowheads="1"/>
          </p:cNvSpPr>
          <p:nvPr/>
        </p:nvSpPr>
        <p:spPr bwMode="auto">
          <a:xfrm>
            <a:off x="564777" y="1072217"/>
            <a:ext cx="10936940" cy="5601533"/>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latin typeface="Arial" charset="0"/>
                <a:cs typeface="Arial" charset="0"/>
              </a:rPr>
              <a:t>Finally, determine the fundamental resonance frequency (F0) of the </a:t>
            </a:r>
            <a:r>
              <a:rPr lang="en-US" sz="2000" dirty="0" err="1">
                <a:solidFill>
                  <a:srgbClr val="000000"/>
                </a:solidFill>
                <a:latin typeface="Arial" charset="0"/>
                <a:cs typeface="Arial" charset="0"/>
              </a:rPr>
              <a:t>undamped</a:t>
            </a:r>
            <a:r>
              <a:rPr lang="en-US" sz="2000" dirty="0">
                <a:solidFill>
                  <a:srgbClr val="000000"/>
                </a:solidFill>
                <a:latin typeface="Arial" charset="0"/>
                <a:cs typeface="Arial" charset="0"/>
              </a:rPr>
              <a:t> pipe, and sketch the expected frequency response of this loudspeaker system (observed as indicated above) as the operating frequency is swept from the minimum to maximum operating frequency.</a:t>
            </a:r>
          </a:p>
          <a:p>
            <a:pPr fontAlgn="base">
              <a:spcBef>
                <a:spcPct val="0"/>
              </a:spcBef>
              <a:spcAft>
                <a:spcPct val="0"/>
              </a:spcAft>
            </a:pPr>
            <a:endParaRPr lang="en-US" sz="2000" dirty="0">
              <a:solidFill>
                <a:srgbClr val="000000"/>
              </a:solidFill>
              <a:latin typeface="Arial" charset="0"/>
              <a:cs typeface="Arial" charset="0"/>
            </a:endParaRPr>
          </a:p>
          <a:p>
            <a:pPr fontAlgn="base">
              <a:spcBef>
                <a:spcPct val="0"/>
              </a:spcBef>
              <a:spcAft>
                <a:spcPct val="0"/>
              </a:spcAft>
            </a:pPr>
            <a:r>
              <a:rPr lang="en-US" sz="2000" dirty="0">
                <a:solidFill>
                  <a:srgbClr val="00B0F0"/>
                </a:solidFill>
                <a:latin typeface="Arial" charset="0"/>
                <a:cs typeface="Arial" charset="0"/>
              </a:rPr>
              <a:t>The fundamental resonance frequency of the </a:t>
            </a:r>
            <a:r>
              <a:rPr lang="en-US" sz="2000" dirty="0" err="1">
                <a:solidFill>
                  <a:srgbClr val="00B0F0"/>
                </a:solidFill>
                <a:latin typeface="Arial" charset="0"/>
                <a:cs typeface="Arial" charset="0"/>
              </a:rPr>
              <a:t>undamped</a:t>
            </a:r>
            <a:r>
              <a:rPr lang="en-US" sz="2000" dirty="0">
                <a:solidFill>
                  <a:srgbClr val="00B0F0"/>
                </a:solidFill>
                <a:latin typeface="Arial" charset="0"/>
                <a:cs typeface="Arial" charset="0"/>
              </a:rPr>
              <a:t> pipe will be: </a:t>
            </a:r>
          </a:p>
          <a:p>
            <a:pPr fontAlgn="base">
              <a:spcBef>
                <a:spcPct val="0"/>
              </a:spcBef>
              <a:spcAft>
                <a:spcPct val="0"/>
              </a:spcAft>
            </a:pPr>
            <a:endParaRPr lang="en-US" sz="2000" dirty="0">
              <a:solidFill>
                <a:srgbClr val="000000"/>
              </a:solidFill>
              <a:latin typeface="Arial" charset="0"/>
              <a:cs typeface="Arial" charset="0"/>
            </a:endParaRPr>
          </a:p>
          <a:p>
            <a:pPr fontAlgn="base">
              <a:spcBef>
                <a:spcPct val="0"/>
              </a:spcBef>
              <a:spcAft>
                <a:spcPct val="0"/>
              </a:spcAft>
            </a:pPr>
            <a:r>
              <a:rPr lang="en-US" sz="2000" dirty="0">
                <a:solidFill>
                  <a:srgbClr val="FF0000"/>
                </a:solidFill>
                <a:latin typeface="Arial" charset="0"/>
                <a:cs typeface="Arial" charset="0"/>
              </a:rPr>
              <a:t>     F0 </a:t>
            </a:r>
            <a:r>
              <a:rPr lang="en-US" sz="2000" dirty="0">
                <a:solidFill>
                  <a:srgbClr val="000000"/>
                </a:solidFill>
                <a:latin typeface="Arial" charset="0"/>
                <a:cs typeface="Arial" charset="0"/>
              </a:rPr>
              <a:t>= </a:t>
            </a:r>
            <a:r>
              <a:rPr lang="en-US" sz="2000" dirty="0">
                <a:solidFill>
                  <a:srgbClr val="FF0000"/>
                </a:solidFill>
                <a:latin typeface="Arial" charset="0"/>
                <a:cs typeface="Arial" charset="0"/>
              </a:rPr>
              <a:t>c/4L = 70.6 Hz   (will expect response “bump” at this frequency)</a:t>
            </a:r>
          </a:p>
          <a:p>
            <a:pPr fontAlgn="base">
              <a:spcBef>
                <a:spcPct val="0"/>
              </a:spcBef>
              <a:spcAft>
                <a:spcPct val="0"/>
              </a:spcAft>
            </a:pPr>
            <a:endParaRPr lang="en-US" sz="2000" dirty="0">
              <a:solidFill>
                <a:srgbClr val="FF0000"/>
              </a:solidFill>
              <a:latin typeface="Arial" charset="0"/>
              <a:cs typeface="Arial" charset="0"/>
            </a:endParaRPr>
          </a:p>
          <a:p>
            <a:pPr fontAlgn="base">
              <a:spcBef>
                <a:spcPct val="0"/>
              </a:spcBef>
              <a:spcAft>
                <a:spcPct val="0"/>
              </a:spcAft>
            </a:pPr>
            <a:r>
              <a:rPr lang="en-US" sz="2000" dirty="0">
                <a:solidFill>
                  <a:srgbClr val="00B0F0"/>
                </a:solidFill>
                <a:latin typeface="Arial" charset="0"/>
                <a:cs typeface="Arial" charset="0"/>
              </a:rPr>
              <a:t>Will also have resonance peaks at odd integer multiples (1,3,5…) of F0:</a:t>
            </a:r>
          </a:p>
          <a:p>
            <a:pPr fontAlgn="base">
              <a:spcBef>
                <a:spcPct val="0"/>
              </a:spcBef>
              <a:spcAft>
                <a:spcPct val="0"/>
              </a:spcAft>
            </a:pPr>
            <a:endParaRPr lang="en-US" sz="2000" dirty="0">
              <a:solidFill>
                <a:srgbClr val="FF0000"/>
              </a:solidFill>
              <a:latin typeface="Arial" charset="0"/>
              <a:cs typeface="Arial" charset="0"/>
            </a:endParaRPr>
          </a:p>
          <a:p>
            <a:pPr fontAlgn="base">
              <a:spcBef>
                <a:spcPct val="0"/>
              </a:spcBef>
              <a:spcAft>
                <a:spcPct val="0"/>
              </a:spcAft>
            </a:pPr>
            <a:r>
              <a:rPr lang="en-US" sz="2000" dirty="0">
                <a:solidFill>
                  <a:srgbClr val="FF0000"/>
                </a:solidFill>
                <a:latin typeface="Arial" charset="0"/>
                <a:cs typeface="Arial" charset="0"/>
              </a:rPr>
              <a:t>     F1 = 3 x 70.6 = 211.8 Hz       F2 = 5 x 70.6 = 353 Hz (beyond operating range)</a:t>
            </a:r>
          </a:p>
          <a:p>
            <a:pPr fontAlgn="base">
              <a:spcBef>
                <a:spcPct val="0"/>
              </a:spcBef>
              <a:spcAft>
                <a:spcPct val="0"/>
              </a:spcAft>
            </a:pPr>
            <a:endParaRPr lang="en-US" sz="2000" dirty="0">
              <a:solidFill>
                <a:srgbClr val="FF0000"/>
              </a:solidFill>
              <a:latin typeface="Arial" charset="0"/>
              <a:cs typeface="Arial" charset="0"/>
            </a:endParaRPr>
          </a:p>
          <a:p>
            <a:pPr fontAlgn="base">
              <a:spcBef>
                <a:spcPct val="0"/>
              </a:spcBef>
              <a:spcAft>
                <a:spcPct val="0"/>
              </a:spcAft>
            </a:pPr>
            <a:r>
              <a:rPr lang="en-US" sz="2000" dirty="0">
                <a:solidFill>
                  <a:srgbClr val="00B0F0"/>
                </a:solidFill>
                <a:latin typeface="Arial" charset="0"/>
                <a:cs typeface="Arial" charset="0"/>
              </a:rPr>
              <a:t>Summary:</a:t>
            </a:r>
          </a:p>
          <a:p>
            <a:pPr fontAlgn="base">
              <a:spcBef>
                <a:spcPct val="0"/>
              </a:spcBef>
              <a:spcAft>
                <a:spcPct val="0"/>
              </a:spcAft>
            </a:pPr>
            <a:r>
              <a:rPr lang="en-US" sz="2000" dirty="0">
                <a:solidFill>
                  <a:srgbClr val="00B0F0"/>
                </a:solidFill>
                <a:latin typeface="Arial" charset="0"/>
                <a:cs typeface="Arial" charset="0"/>
              </a:rPr>
              <a:t>     </a:t>
            </a:r>
            <a:r>
              <a:rPr lang="en-US" sz="2000" dirty="0" err="1">
                <a:solidFill>
                  <a:srgbClr val="FF0000"/>
                </a:solidFill>
                <a:latin typeface="Arial" charset="0"/>
                <a:cs typeface="Arial" charset="0"/>
              </a:rPr>
              <a:t>Fmin</a:t>
            </a:r>
            <a:r>
              <a:rPr lang="en-US" sz="2000" dirty="0">
                <a:solidFill>
                  <a:srgbClr val="FF0000"/>
                </a:solidFill>
                <a:latin typeface="Arial" charset="0"/>
                <a:cs typeface="Arial" charset="0"/>
              </a:rPr>
              <a:t> = 47 Hz, level = 72 dB</a:t>
            </a:r>
          </a:p>
          <a:p>
            <a:pPr fontAlgn="base">
              <a:spcBef>
                <a:spcPct val="0"/>
              </a:spcBef>
              <a:spcAft>
                <a:spcPct val="0"/>
              </a:spcAft>
            </a:pPr>
            <a:r>
              <a:rPr lang="en-US" sz="2000" dirty="0">
                <a:solidFill>
                  <a:srgbClr val="FF0000"/>
                </a:solidFill>
                <a:latin typeface="Arial" charset="0"/>
                <a:cs typeface="Arial" charset="0"/>
              </a:rPr>
              <a:t>     F0 = 71 Hz (level unknown – depends on “Q” of pipe)</a:t>
            </a:r>
          </a:p>
          <a:p>
            <a:pPr fontAlgn="base">
              <a:spcBef>
                <a:spcPct val="0"/>
              </a:spcBef>
              <a:spcAft>
                <a:spcPct val="0"/>
              </a:spcAft>
            </a:pPr>
            <a:r>
              <a:rPr lang="en-US" sz="2000" dirty="0">
                <a:solidFill>
                  <a:srgbClr val="FF0000"/>
                </a:solidFill>
                <a:latin typeface="Arial" charset="0"/>
                <a:cs typeface="Arial" charset="0"/>
              </a:rPr>
              <a:t>     </a:t>
            </a:r>
            <a:r>
              <a:rPr lang="en-US" sz="2000" dirty="0" err="1">
                <a:solidFill>
                  <a:srgbClr val="FF0000"/>
                </a:solidFill>
                <a:latin typeface="Arial" charset="0"/>
                <a:cs typeface="Arial" charset="0"/>
              </a:rPr>
              <a:t>Fpeak</a:t>
            </a:r>
            <a:r>
              <a:rPr lang="en-US" sz="2000" dirty="0">
                <a:solidFill>
                  <a:srgbClr val="FF0000"/>
                </a:solidFill>
                <a:latin typeface="Arial" charset="0"/>
                <a:cs typeface="Arial" charset="0"/>
              </a:rPr>
              <a:t> = 141 Hz, level = 78 dB</a:t>
            </a:r>
          </a:p>
          <a:p>
            <a:pPr fontAlgn="base">
              <a:spcBef>
                <a:spcPct val="0"/>
              </a:spcBef>
              <a:spcAft>
                <a:spcPct val="0"/>
              </a:spcAft>
            </a:pPr>
            <a:r>
              <a:rPr lang="en-US" sz="2000" dirty="0">
                <a:solidFill>
                  <a:srgbClr val="FF0000"/>
                </a:solidFill>
                <a:latin typeface="Arial" charset="0"/>
                <a:cs typeface="Arial" charset="0"/>
              </a:rPr>
              <a:t>     F1 = 212 Hz (level unknown, but low</a:t>
            </a:r>
            <a:r>
              <a:rPr lang="en-US" dirty="0">
                <a:solidFill>
                  <a:srgbClr val="FF0000"/>
                </a:solidFill>
                <a:latin typeface="Arial" charset="0"/>
                <a:cs typeface="Arial" charset="0"/>
              </a:rPr>
              <a:t>er peak than F0)</a:t>
            </a:r>
          </a:p>
          <a:p>
            <a:pPr fontAlgn="base">
              <a:spcBef>
                <a:spcPct val="0"/>
              </a:spcBef>
              <a:spcAft>
                <a:spcPct val="0"/>
              </a:spcAft>
            </a:pPr>
            <a:r>
              <a:rPr lang="en-US" dirty="0">
                <a:solidFill>
                  <a:srgbClr val="FF0000"/>
                </a:solidFill>
                <a:latin typeface="Arial" charset="0"/>
                <a:cs typeface="Arial" charset="0"/>
              </a:rPr>
              <a:t>     </a:t>
            </a:r>
            <a:r>
              <a:rPr lang="en-US" dirty="0" err="1">
                <a:solidFill>
                  <a:srgbClr val="FF0000"/>
                </a:solidFill>
                <a:latin typeface="Arial" charset="0"/>
                <a:cs typeface="Arial" charset="0"/>
              </a:rPr>
              <a:t>Fmax</a:t>
            </a:r>
            <a:r>
              <a:rPr lang="en-US" dirty="0">
                <a:solidFill>
                  <a:srgbClr val="FF0000"/>
                </a:solidFill>
                <a:latin typeface="Arial" charset="0"/>
                <a:cs typeface="Arial" charset="0"/>
              </a:rPr>
              <a:t> = 235 Hz</a:t>
            </a:r>
            <a:endParaRPr lang="en-US" dirty="0">
              <a:solidFill>
                <a:srgbClr val="000000"/>
              </a:solidFill>
              <a:latin typeface="Arial" charset="0"/>
              <a:cs typeface="Arial" charset="0"/>
            </a:endParaRPr>
          </a:p>
        </p:txBody>
      </p:sp>
      <p:sp>
        <p:nvSpPr>
          <p:cNvPr id="25604" name="TextBox 5"/>
          <p:cNvSpPr txBox="1">
            <a:spLocks noChangeArrowheads="1"/>
          </p:cNvSpPr>
          <p:nvPr/>
        </p:nvSpPr>
        <p:spPr bwMode="auto">
          <a:xfrm>
            <a:off x="7818439" y="6135688"/>
            <a:ext cx="542925"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47</a:t>
            </a:r>
          </a:p>
        </p:txBody>
      </p:sp>
      <p:sp>
        <p:nvSpPr>
          <p:cNvPr id="25605" name="TextBox 6"/>
          <p:cNvSpPr txBox="1">
            <a:spLocks noChangeArrowheads="1"/>
          </p:cNvSpPr>
          <p:nvPr/>
        </p:nvSpPr>
        <p:spPr bwMode="auto">
          <a:xfrm>
            <a:off x="8396289" y="4618038"/>
            <a:ext cx="542925"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71</a:t>
            </a:r>
          </a:p>
        </p:txBody>
      </p:sp>
      <p:sp>
        <p:nvSpPr>
          <p:cNvPr id="25606" name="TextBox 7"/>
          <p:cNvSpPr txBox="1">
            <a:spLocks noChangeArrowheads="1"/>
          </p:cNvSpPr>
          <p:nvPr/>
        </p:nvSpPr>
        <p:spPr bwMode="auto">
          <a:xfrm>
            <a:off x="8963025" y="4845050"/>
            <a:ext cx="64135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141</a:t>
            </a:r>
          </a:p>
        </p:txBody>
      </p:sp>
      <p:sp>
        <p:nvSpPr>
          <p:cNvPr id="25607" name="TextBox 8"/>
          <p:cNvSpPr txBox="1">
            <a:spLocks noChangeArrowheads="1"/>
          </p:cNvSpPr>
          <p:nvPr/>
        </p:nvSpPr>
        <p:spPr bwMode="auto">
          <a:xfrm>
            <a:off x="9742488" y="5340350"/>
            <a:ext cx="64135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212</a:t>
            </a:r>
          </a:p>
        </p:txBody>
      </p:sp>
      <p:sp>
        <p:nvSpPr>
          <p:cNvPr id="25608" name="TextBox 9"/>
          <p:cNvSpPr txBox="1">
            <a:spLocks noChangeArrowheads="1"/>
          </p:cNvSpPr>
          <p:nvPr/>
        </p:nvSpPr>
        <p:spPr bwMode="auto">
          <a:xfrm>
            <a:off x="9940925" y="6142038"/>
            <a:ext cx="641350"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235</a:t>
            </a:r>
          </a:p>
        </p:txBody>
      </p:sp>
      <p:sp>
        <p:nvSpPr>
          <p:cNvPr id="11" name="Freeform 10"/>
          <p:cNvSpPr/>
          <p:nvPr/>
        </p:nvSpPr>
        <p:spPr>
          <a:xfrm>
            <a:off x="8074026" y="4913314"/>
            <a:ext cx="2105025" cy="1222375"/>
          </a:xfrm>
          <a:custGeom>
            <a:avLst/>
            <a:gdLst>
              <a:gd name="connsiteX0" fmla="*/ 0 w 2105246"/>
              <a:gd name="connsiteY0" fmla="*/ 1167810 h 1220973"/>
              <a:gd name="connsiteX1" fmla="*/ 457200 w 2105246"/>
              <a:gd name="connsiteY1" fmla="*/ 125819 h 1220973"/>
              <a:gd name="connsiteX2" fmla="*/ 850604 w 2105246"/>
              <a:gd name="connsiteY2" fmla="*/ 412898 h 1220973"/>
              <a:gd name="connsiteX3" fmla="*/ 1180213 w 2105246"/>
              <a:gd name="connsiteY3" fmla="*/ 295940 h 1220973"/>
              <a:gd name="connsiteX4" fmla="*/ 1605516 w 2105246"/>
              <a:gd name="connsiteY4" fmla="*/ 710610 h 1220973"/>
              <a:gd name="connsiteX5" fmla="*/ 1775637 w 2105246"/>
              <a:gd name="connsiteY5" fmla="*/ 1029587 h 1220973"/>
              <a:gd name="connsiteX6" fmla="*/ 1913860 w 2105246"/>
              <a:gd name="connsiteY6" fmla="*/ 838200 h 1220973"/>
              <a:gd name="connsiteX7" fmla="*/ 2105246 w 2105246"/>
              <a:gd name="connsiteY7" fmla="*/ 1220973 h 122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246" h="1220973">
                <a:moveTo>
                  <a:pt x="0" y="1167810"/>
                </a:moveTo>
                <a:cubicBezTo>
                  <a:pt x="157716" y="709724"/>
                  <a:pt x="315433" y="251638"/>
                  <a:pt x="457200" y="125819"/>
                </a:cubicBezTo>
                <a:cubicBezTo>
                  <a:pt x="598967" y="0"/>
                  <a:pt x="730102" y="384545"/>
                  <a:pt x="850604" y="412898"/>
                </a:cubicBezTo>
                <a:cubicBezTo>
                  <a:pt x="971106" y="441251"/>
                  <a:pt x="1054394" y="246321"/>
                  <a:pt x="1180213" y="295940"/>
                </a:cubicBezTo>
                <a:cubicBezTo>
                  <a:pt x="1306032" y="345559"/>
                  <a:pt x="1506279" y="588336"/>
                  <a:pt x="1605516" y="710610"/>
                </a:cubicBezTo>
                <a:cubicBezTo>
                  <a:pt x="1704753" y="832884"/>
                  <a:pt x="1724246" y="1008322"/>
                  <a:pt x="1775637" y="1029587"/>
                </a:cubicBezTo>
                <a:cubicBezTo>
                  <a:pt x="1827028" y="1050852"/>
                  <a:pt x="1858925" y="806302"/>
                  <a:pt x="1913860" y="838200"/>
                </a:cubicBezTo>
                <a:cubicBezTo>
                  <a:pt x="1968795" y="870098"/>
                  <a:pt x="2037020" y="1045535"/>
                  <a:pt x="2105246" y="1220973"/>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cs typeface="Arial"/>
            </a:endParaRPr>
          </a:p>
        </p:txBody>
      </p:sp>
    </p:spTree>
    <p:extLst>
      <p:ext uri="{BB962C8B-B14F-4D97-AF65-F5344CB8AC3E}">
        <p14:creationId xmlns:p14="http://schemas.microsoft.com/office/powerpoint/2010/main" val="287975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939925" y="379413"/>
            <a:ext cx="8229600" cy="741362"/>
          </a:xfrm>
        </p:spPr>
        <p:txBody>
          <a:bodyPr/>
          <a:lstStyle/>
          <a:p>
            <a:pPr eaLnBrk="1" hangingPunct="1"/>
            <a:r>
              <a:rPr lang="en-US" dirty="0" smtClean="0">
                <a:solidFill>
                  <a:srgbClr val="59C1CF"/>
                </a:solidFill>
              </a:rPr>
              <a:t>Loudspeaker Enclosures</a:t>
            </a:r>
          </a:p>
        </p:txBody>
      </p:sp>
      <p:sp>
        <p:nvSpPr>
          <p:cNvPr id="187395" name="Rectangle 3"/>
          <p:cNvSpPr>
            <a:spLocks noGrp="1" noChangeArrowheads="1"/>
          </p:cNvSpPr>
          <p:nvPr>
            <p:ph type="body" idx="1"/>
          </p:nvPr>
        </p:nvSpPr>
        <p:spPr>
          <a:xfrm>
            <a:off x="1638955" y="1370013"/>
            <a:ext cx="8289925" cy="4610100"/>
          </a:xfrm>
        </p:spPr>
        <p:txBody>
          <a:bodyPr/>
          <a:lstStyle/>
          <a:p>
            <a:pPr eaLnBrk="1" hangingPunct="1">
              <a:lnSpc>
                <a:spcPct val="90000"/>
              </a:lnSpc>
              <a:spcBef>
                <a:spcPct val="15000"/>
              </a:spcBef>
            </a:pPr>
            <a:r>
              <a:rPr lang="en-US" sz="2800" dirty="0"/>
              <a:t>How loudspeakers </a:t>
            </a:r>
            <a:r>
              <a:rPr lang="en-US" sz="2800" dirty="0" smtClean="0"/>
              <a:t>work</a:t>
            </a:r>
          </a:p>
          <a:p>
            <a:pPr eaLnBrk="1" hangingPunct="1">
              <a:lnSpc>
                <a:spcPct val="90000"/>
              </a:lnSpc>
              <a:spcBef>
                <a:spcPct val="15000"/>
              </a:spcBef>
            </a:pPr>
            <a:r>
              <a:rPr lang="en-US" sz="2800" dirty="0"/>
              <a:t>Open-back </a:t>
            </a:r>
            <a:r>
              <a:rPr lang="en-US" sz="2800" dirty="0" smtClean="0"/>
              <a:t>cabinet</a:t>
            </a:r>
          </a:p>
          <a:p>
            <a:pPr eaLnBrk="1" hangingPunct="1">
              <a:lnSpc>
                <a:spcPct val="90000"/>
              </a:lnSpc>
              <a:spcBef>
                <a:spcPct val="15000"/>
              </a:spcBef>
            </a:pPr>
            <a:r>
              <a:rPr lang="en-US" sz="2800" dirty="0" smtClean="0"/>
              <a:t>Damped pipe</a:t>
            </a:r>
            <a:endParaRPr lang="en-US" sz="2800" dirty="0"/>
          </a:p>
          <a:p>
            <a:pPr eaLnBrk="1" hangingPunct="1">
              <a:lnSpc>
                <a:spcPct val="90000"/>
              </a:lnSpc>
              <a:spcBef>
                <a:spcPct val="15000"/>
              </a:spcBef>
            </a:pPr>
            <a:r>
              <a:rPr lang="en-US" sz="2800" dirty="0"/>
              <a:t>Loudspeaker “small signal” </a:t>
            </a:r>
            <a:r>
              <a:rPr lang="en-US" sz="2800" dirty="0" smtClean="0"/>
              <a:t>(T/S) parameters</a:t>
            </a:r>
            <a:endParaRPr lang="en-US" sz="2800" dirty="0"/>
          </a:p>
          <a:p>
            <a:pPr eaLnBrk="1" hangingPunct="1">
              <a:lnSpc>
                <a:spcPct val="90000"/>
              </a:lnSpc>
              <a:spcBef>
                <a:spcPct val="15000"/>
              </a:spcBef>
            </a:pPr>
            <a:r>
              <a:rPr lang="en-US" sz="2800" dirty="0" smtClean="0"/>
              <a:t>Baffles</a:t>
            </a:r>
          </a:p>
          <a:p>
            <a:pPr lvl="1" eaLnBrk="1" hangingPunct="1">
              <a:lnSpc>
                <a:spcPct val="90000"/>
              </a:lnSpc>
              <a:spcBef>
                <a:spcPct val="15000"/>
              </a:spcBef>
            </a:pPr>
            <a:r>
              <a:rPr lang="en-US" sz="2400" dirty="0" smtClean="0"/>
              <a:t>Infinite</a:t>
            </a:r>
            <a:endParaRPr lang="en-US" sz="2400" dirty="0"/>
          </a:p>
          <a:p>
            <a:pPr lvl="1" eaLnBrk="1" hangingPunct="1">
              <a:lnSpc>
                <a:spcPct val="90000"/>
              </a:lnSpc>
              <a:spcBef>
                <a:spcPct val="15000"/>
              </a:spcBef>
            </a:pPr>
            <a:r>
              <a:rPr lang="en-US" sz="2400" dirty="0"/>
              <a:t>Sealed box</a:t>
            </a:r>
          </a:p>
          <a:p>
            <a:pPr lvl="1" eaLnBrk="1" hangingPunct="1">
              <a:lnSpc>
                <a:spcPct val="90000"/>
              </a:lnSpc>
              <a:spcBef>
                <a:spcPct val="15000"/>
              </a:spcBef>
            </a:pPr>
            <a:r>
              <a:rPr lang="en-US" sz="2400" dirty="0" smtClean="0"/>
              <a:t>Vented</a:t>
            </a:r>
            <a:endParaRPr lang="en-US" sz="2400" dirty="0"/>
          </a:p>
          <a:p>
            <a:pPr lvl="1" eaLnBrk="1" hangingPunct="1">
              <a:lnSpc>
                <a:spcPct val="90000"/>
              </a:lnSpc>
              <a:spcBef>
                <a:spcPct val="15000"/>
              </a:spcBef>
            </a:pPr>
            <a:r>
              <a:rPr lang="en-US" sz="2400" dirty="0"/>
              <a:t>Passive radiator</a:t>
            </a:r>
          </a:p>
          <a:p>
            <a:pPr lvl="1" eaLnBrk="1" hangingPunct="1">
              <a:lnSpc>
                <a:spcPct val="90000"/>
              </a:lnSpc>
              <a:spcBef>
                <a:spcPct val="15000"/>
              </a:spcBef>
            </a:pPr>
            <a:r>
              <a:rPr lang="en-US" sz="2400" dirty="0"/>
              <a:t>Horn (front and rear loaded)</a:t>
            </a:r>
          </a:p>
          <a:p>
            <a:pPr lvl="1" eaLnBrk="1" hangingPunct="1">
              <a:lnSpc>
                <a:spcPct val="90000"/>
              </a:lnSpc>
              <a:spcBef>
                <a:spcPct val="15000"/>
              </a:spcBef>
            </a:pPr>
            <a:r>
              <a:rPr lang="en-US" sz="2400" dirty="0"/>
              <a:t>Transmission line (labyrinth)</a:t>
            </a:r>
          </a:p>
          <a:p>
            <a:pPr lvl="1" eaLnBrk="1" hangingPunct="1">
              <a:lnSpc>
                <a:spcPct val="90000"/>
              </a:lnSpc>
              <a:spcBef>
                <a:spcPct val="15000"/>
              </a:spcBef>
            </a:pPr>
            <a:r>
              <a:rPr lang="en-US" sz="2400" dirty="0"/>
              <a:t>Damped pipe (“waveguide”)</a:t>
            </a:r>
          </a:p>
        </p:txBody>
      </p:sp>
    </p:spTree>
    <p:extLst>
      <p:ext uri="{BB962C8B-B14F-4D97-AF65-F5344CB8AC3E}">
        <p14:creationId xmlns:p14="http://schemas.microsoft.com/office/powerpoint/2010/main" val="3422647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6388"/>
            <a:ext cx="8229600" cy="1143000"/>
          </a:xfrm>
        </p:spPr>
        <p:txBody>
          <a:bodyPr/>
          <a:lstStyle/>
          <a:p>
            <a:pPr>
              <a:defRPr/>
            </a:pPr>
            <a:r>
              <a:rPr lang="en-US" dirty="0" smtClean="0">
                <a:solidFill>
                  <a:schemeClr val="accent1">
                    <a:lumMod val="75000"/>
                  </a:schemeClr>
                </a:solidFill>
              </a:rPr>
              <a:t>Thought Questions</a:t>
            </a:r>
            <a:endParaRPr lang="en-US" dirty="0">
              <a:solidFill>
                <a:schemeClr val="accent1">
                  <a:lumMod val="75000"/>
                </a:schemeClr>
              </a:solidFill>
            </a:endParaRPr>
          </a:p>
        </p:txBody>
      </p:sp>
      <p:sp>
        <p:nvSpPr>
          <p:cNvPr id="26627" name="TextBox 2"/>
          <p:cNvSpPr txBox="1">
            <a:spLocks noChangeArrowheads="1"/>
          </p:cNvSpPr>
          <p:nvPr/>
        </p:nvSpPr>
        <p:spPr bwMode="auto">
          <a:xfrm>
            <a:off x="648167" y="1281877"/>
            <a:ext cx="6978184" cy="2862322"/>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latin typeface="Arial" charset="0"/>
                <a:cs typeface="Arial" charset="0"/>
              </a:rPr>
              <a:t>What happens </a:t>
            </a:r>
            <a:r>
              <a:rPr lang="en-US" sz="2000" u="sng" dirty="0">
                <a:solidFill>
                  <a:srgbClr val="000000"/>
                </a:solidFill>
                <a:latin typeface="Arial" charset="0"/>
                <a:cs typeface="Arial" charset="0"/>
              </a:rPr>
              <a:t>outside</a:t>
            </a:r>
            <a:r>
              <a:rPr lang="en-US" sz="2000" dirty="0">
                <a:solidFill>
                  <a:srgbClr val="000000"/>
                </a:solidFill>
                <a:latin typeface="Arial" charset="0"/>
                <a:cs typeface="Arial" charset="0"/>
              </a:rPr>
              <a:t> the “useful operating range” of low frequency enhancement (due to resonance and summation effects)? </a:t>
            </a:r>
          </a:p>
          <a:p>
            <a:pPr fontAlgn="base">
              <a:spcBef>
                <a:spcPct val="0"/>
              </a:spcBef>
              <a:spcAft>
                <a:spcPct val="0"/>
              </a:spcAft>
            </a:pPr>
            <a:endParaRPr lang="en-US" sz="2000" dirty="0">
              <a:solidFill>
                <a:srgbClr val="000000"/>
              </a:solidFill>
              <a:latin typeface="Arial" charset="0"/>
              <a:cs typeface="Arial" charset="0"/>
            </a:endParaRPr>
          </a:p>
          <a:p>
            <a:pPr fontAlgn="base">
              <a:spcBef>
                <a:spcPct val="0"/>
              </a:spcBef>
              <a:spcAft>
                <a:spcPct val="0"/>
              </a:spcAft>
            </a:pPr>
            <a:r>
              <a:rPr lang="en-US" sz="2000" dirty="0">
                <a:solidFill>
                  <a:srgbClr val="00B0F0"/>
                </a:solidFill>
                <a:latin typeface="Arial" charset="0"/>
                <a:cs typeface="Arial" charset="0"/>
              </a:rPr>
              <a:t>Will experience destructive summation effects due to phase offsets (will occur in a periodic, “combing” fashion).</a:t>
            </a:r>
          </a:p>
          <a:p>
            <a:pPr fontAlgn="base">
              <a:spcBef>
                <a:spcPct val="0"/>
              </a:spcBef>
              <a:spcAft>
                <a:spcPct val="0"/>
              </a:spcAft>
            </a:pPr>
            <a:endParaRPr lang="en-US" sz="2000" dirty="0">
              <a:solidFill>
                <a:srgbClr val="00B0F0"/>
              </a:solidFill>
              <a:latin typeface="Arial" charset="0"/>
              <a:cs typeface="Arial" charset="0"/>
            </a:endParaRPr>
          </a:p>
          <a:p>
            <a:pPr fontAlgn="base">
              <a:spcBef>
                <a:spcPct val="0"/>
              </a:spcBef>
              <a:spcAft>
                <a:spcPct val="0"/>
              </a:spcAft>
            </a:pPr>
            <a:r>
              <a:rPr lang="en-US" sz="2000" dirty="0">
                <a:solidFill>
                  <a:srgbClr val="00B0F0"/>
                </a:solidFill>
                <a:latin typeface="Arial" charset="0"/>
                <a:cs typeface="Arial" charset="0"/>
              </a:rPr>
              <a:t>Also, will experience successive resonance peaks at odd integer multiples of F0.</a:t>
            </a:r>
          </a:p>
        </p:txBody>
      </p:sp>
      <p:sp>
        <p:nvSpPr>
          <p:cNvPr id="26628" name="TextBox 5"/>
          <p:cNvSpPr txBox="1">
            <a:spLocks noChangeArrowheads="1"/>
          </p:cNvSpPr>
          <p:nvPr/>
        </p:nvSpPr>
        <p:spPr bwMode="auto">
          <a:xfrm>
            <a:off x="7769786" y="3176820"/>
            <a:ext cx="542925"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47</a:t>
            </a:r>
          </a:p>
        </p:txBody>
      </p:sp>
      <p:sp>
        <p:nvSpPr>
          <p:cNvPr id="26629" name="TextBox 6"/>
          <p:cNvSpPr txBox="1">
            <a:spLocks noChangeArrowheads="1"/>
          </p:cNvSpPr>
          <p:nvPr/>
        </p:nvSpPr>
        <p:spPr bwMode="auto">
          <a:xfrm>
            <a:off x="8347636" y="1659170"/>
            <a:ext cx="542925"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71</a:t>
            </a:r>
          </a:p>
        </p:txBody>
      </p:sp>
      <p:sp>
        <p:nvSpPr>
          <p:cNvPr id="26630" name="TextBox 7"/>
          <p:cNvSpPr txBox="1">
            <a:spLocks noChangeArrowheads="1"/>
          </p:cNvSpPr>
          <p:nvPr/>
        </p:nvSpPr>
        <p:spPr bwMode="auto">
          <a:xfrm>
            <a:off x="8915960" y="1886184"/>
            <a:ext cx="641350"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141</a:t>
            </a:r>
          </a:p>
        </p:txBody>
      </p:sp>
      <p:sp>
        <p:nvSpPr>
          <p:cNvPr id="26631" name="TextBox 8"/>
          <p:cNvSpPr txBox="1">
            <a:spLocks noChangeArrowheads="1"/>
          </p:cNvSpPr>
          <p:nvPr/>
        </p:nvSpPr>
        <p:spPr bwMode="auto">
          <a:xfrm>
            <a:off x="9695423" y="2381484"/>
            <a:ext cx="641350"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212</a:t>
            </a:r>
          </a:p>
        </p:txBody>
      </p:sp>
      <p:sp>
        <p:nvSpPr>
          <p:cNvPr id="26632" name="TextBox 9"/>
          <p:cNvSpPr txBox="1">
            <a:spLocks noChangeArrowheads="1"/>
          </p:cNvSpPr>
          <p:nvPr/>
        </p:nvSpPr>
        <p:spPr bwMode="auto">
          <a:xfrm>
            <a:off x="9893860" y="3183170"/>
            <a:ext cx="641350"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235</a:t>
            </a:r>
          </a:p>
        </p:txBody>
      </p:sp>
      <p:sp>
        <p:nvSpPr>
          <p:cNvPr id="11" name="Freeform 10"/>
          <p:cNvSpPr/>
          <p:nvPr/>
        </p:nvSpPr>
        <p:spPr>
          <a:xfrm>
            <a:off x="8025374" y="1956034"/>
            <a:ext cx="2105025" cy="1220787"/>
          </a:xfrm>
          <a:custGeom>
            <a:avLst/>
            <a:gdLst>
              <a:gd name="connsiteX0" fmla="*/ 0 w 2105246"/>
              <a:gd name="connsiteY0" fmla="*/ 1167810 h 1220973"/>
              <a:gd name="connsiteX1" fmla="*/ 457200 w 2105246"/>
              <a:gd name="connsiteY1" fmla="*/ 125819 h 1220973"/>
              <a:gd name="connsiteX2" fmla="*/ 850604 w 2105246"/>
              <a:gd name="connsiteY2" fmla="*/ 412898 h 1220973"/>
              <a:gd name="connsiteX3" fmla="*/ 1180213 w 2105246"/>
              <a:gd name="connsiteY3" fmla="*/ 295940 h 1220973"/>
              <a:gd name="connsiteX4" fmla="*/ 1605516 w 2105246"/>
              <a:gd name="connsiteY4" fmla="*/ 710610 h 1220973"/>
              <a:gd name="connsiteX5" fmla="*/ 1775637 w 2105246"/>
              <a:gd name="connsiteY5" fmla="*/ 1029587 h 1220973"/>
              <a:gd name="connsiteX6" fmla="*/ 1913860 w 2105246"/>
              <a:gd name="connsiteY6" fmla="*/ 838200 h 1220973"/>
              <a:gd name="connsiteX7" fmla="*/ 2105246 w 2105246"/>
              <a:gd name="connsiteY7" fmla="*/ 1220973 h 122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246" h="1220973">
                <a:moveTo>
                  <a:pt x="0" y="1167810"/>
                </a:moveTo>
                <a:cubicBezTo>
                  <a:pt x="157716" y="709724"/>
                  <a:pt x="315433" y="251638"/>
                  <a:pt x="457200" y="125819"/>
                </a:cubicBezTo>
                <a:cubicBezTo>
                  <a:pt x="598967" y="0"/>
                  <a:pt x="730102" y="384545"/>
                  <a:pt x="850604" y="412898"/>
                </a:cubicBezTo>
                <a:cubicBezTo>
                  <a:pt x="971106" y="441251"/>
                  <a:pt x="1054394" y="246321"/>
                  <a:pt x="1180213" y="295940"/>
                </a:cubicBezTo>
                <a:cubicBezTo>
                  <a:pt x="1306032" y="345559"/>
                  <a:pt x="1506279" y="588336"/>
                  <a:pt x="1605516" y="710610"/>
                </a:cubicBezTo>
                <a:cubicBezTo>
                  <a:pt x="1704753" y="832884"/>
                  <a:pt x="1724246" y="1008322"/>
                  <a:pt x="1775637" y="1029587"/>
                </a:cubicBezTo>
                <a:cubicBezTo>
                  <a:pt x="1827028" y="1050852"/>
                  <a:pt x="1858925" y="806302"/>
                  <a:pt x="1913860" y="838200"/>
                </a:cubicBezTo>
                <a:cubicBezTo>
                  <a:pt x="1968795" y="870098"/>
                  <a:pt x="2037020" y="1045535"/>
                  <a:pt x="2105246" y="1220973"/>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cs typeface="Arial"/>
            </a:endParaRPr>
          </a:p>
        </p:txBody>
      </p:sp>
      <p:sp>
        <p:nvSpPr>
          <p:cNvPr id="26634" name="TextBox 2"/>
          <p:cNvSpPr txBox="1">
            <a:spLocks noChangeArrowheads="1"/>
          </p:cNvSpPr>
          <p:nvPr/>
        </p:nvSpPr>
        <p:spPr bwMode="auto">
          <a:xfrm>
            <a:off x="648167" y="4354980"/>
            <a:ext cx="10497671" cy="2246769"/>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FF0000"/>
                </a:solidFill>
                <a:latin typeface="Arial" charset="0"/>
                <a:cs typeface="Arial" charset="0"/>
              </a:rPr>
              <a:t>Conclusion: Need to “low pass filter” emissions from pipe end (probably best to cut off before F1, say around 200 Hz) – this can be accomplished by lining or stuffing the pipe with acoustic absorption material.</a:t>
            </a:r>
          </a:p>
          <a:p>
            <a:pPr fontAlgn="base">
              <a:spcBef>
                <a:spcPct val="0"/>
              </a:spcBef>
              <a:spcAft>
                <a:spcPct val="0"/>
              </a:spcAft>
            </a:pPr>
            <a:endParaRPr lang="en-US" sz="2000" dirty="0">
              <a:solidFill>
                <a:srgbClr val="FF0000"/>
              </a:solidFill>
              <a:latin typeface="Arial" charset="0"/>
              <a:cs typeface="Arial" charset="0"/>
            </a:endParaRPr>
          </a:p>
          <a:p>
            <a:pPr fontAlgn="base">
              <a:spcBef>
                <a:spcPct val="0"/>
              </a:spcBef>
              <a:spcAft>
                <a:spcPct val="0"/>
              </a:spcAft>
            </a:pPr>
            <a:r>
              <a:rPr lang="en-US" sz="2000" dirty="0">
                <a:solidFill>
                  <a:srgbClr val="FF0000"/>
                </a:solidFill>
                <a:latin typeface="Arial" charset="0"/>
                <a:cs typeface="Arial" charset="0"/>
              </a:rPr>
              <a:t>Also note: Turbulence noise will become more apparent at lower frequencies, so will want to “high pass filter” emissions from pipe end as well (probably best to cut off above </a:t>
            </a:r>
            <a:r>
              <a:rPr lang="en-US" sz="2000" dirty="0" err="1">
                <a:solidFill>
                  <a:srgbClr val="FF0000"/>
                </a:solidFill>
                <a:latin typeface="Arial" charset="0"/>
                <a:cs typeface="Arial" charset="0"/>
              </a:rPr>
              <a:t>Fmin</a:t>
            </a:r>
            <a:r>
              <a:rPr lang="en-US" sz="2000" dirty="0">
                <a:solidFill>
                  <a:srgbClr val="FF0000"/>
                </a:solidFill>
                <a:latin typeface="Arial" charset="0"/>
                <a:cs typeface="Arial" charset="0"/>
              </a:rPr>
              <a:t>) – this can be accomplished by restricting the cross sectional area of the opening.</a:t>
            </a:r>
          </a:p>
        </p:txBody>
      </p:sp>
    </p:spTree>
    <p:extLst>
      <p:ext uri="{BB962C8B-B14F-4D97-AF65-F5344CB8AC3E}">
        <p14:creationId xmlns:p14="http://schemas.microsoft.com/office/powerpoint/2010/main" val="357441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3945" y="379413"/>
            <a:ext cx="11112648" cy="741362"/>
          </a:xfrm>
        </p:spPr>
        <p:txBody>
          <a:bodyPr/>
          <a:lstStyle/>
          <a:p>
            <a:pPr eaLnBrk="1" hangingPunct="1">
              <a:defRPr/>
            </a:pPr>
            <a:r>
              <a:rPr lang="en-US" sz="2800" dirty="0" smtClean="0">
                <a:solidFill>
                  <a:srgbClr val="59C1CF"/>
                </a:solidFill>
              </a:rPr>
              <a:t>Fundamental Loudspeaker Electrical &amp; Mechanical Parameters</a:t>
            </a:r>
            <a:endParaRPr lang="en-US" sz="2800" dirty="0">
              <a:solidFill>
                <a:srgbClr val="59C1CF"/>
              </a:solidFill>
            </a:endParaRPr>
          </a:p>
        </p:txBody>
      </p:sp>
      <p:sp>
        <p:nvSpPr>
          <p:cNvPr id="7171" name="Rectangle 3"/>
          <p:cNvSpPr>
            <a:spLocks noGrp="1" noChangeArrowheads="1"/>
          </p:cNvSpPr>
          <p:nvPr>
            <p:ph type="body" idx="1"/>
          </p:nvPr>
        </p:nvSpPr>
        <p:spPr>
          <a:xfrm>
            <a:off x="1449053" y="1410947"/>
            <a:ext cx="9462432" cy="3820552"/>
          </a:xfrm>
        </p:spPr>
        <p:txBody>
          <a:bodyPr/>
          <a:lstStyle/>
          <a:p>
            <a:pPr eaLnBrk="1" hangingPunct="1">
              <a:lnSpc>
                <a:spcPct val="90000"/>
              </a:lnSpc>
              <a:spcBef>
                <a:spcPct val="0"/>
              </a:spcBef>
              <a:spcAft>
                <a:spcPts val="600"/>
              </a:spcAft>
            </a:pPr>
            <a:r>
              <a:rPr lang="en-US" sz="2400" dirty="0" err="1" smtClean="0"/>
              <a:t>S</a:t>
            </a:r>
            <a:r>
              <a:rPr lang="en-US" sz="2400" baseline="-25000" dirty="0" err="1" smtClean="0"/>
              <a:t>d</a:t>
            </a:r>
            <a:r>
              <a:rPr lang="en-US" sz="2400" dirty="0" smtClean="0"/>
              <a:t> </a:t>
            </a:r>
            <a:r>
              <a:rPr lang="en-US" sz="2400" dirty="0"/>
              <a:t>– projected area of driver diaphragm (m</a:t>
            </a:r>
            <a:r>
              <a:rPr lang="en-US" sz="2400" baseline="30000" dirty="0"/>
              <a:t>2</a:t>
            </a:r>
            <a:r>
              <a:rPr lang="en-US" sz="2400" dirty="0"/>
              <a:t>)</a:t>
            </a:r>
          </a:p>
          <a:p>
            <a:pPr eaLnBrk="1" hangingPunct="1">
              <a:lnSpc>
                <a:spcPct val="90000"/>
              </a:lnSpc>
              <a:spcBef>
                <a:spcPct val="0"/>
              </a:spcBef>
              <a:spcAft>
                <a:spcPts val="600"/>
              </a:spcAft>
            </a:pPr>
            <a:r>
              <a:rPr lang="en-US" sz="2400" dirty="0"/>
              <a:t>M</a:t>
            </a:r>
            <a:r>
              <a:rPr lang="en-US" sz="2400" baseline="-25000" dirty="0"/>
              <a:t>ms</a:t>
            </a:r>
            <a:r>
              <a:rPr lang="en-US" sz="2400" dirty="0"/>
              <a:t> – mass of diaphragm (kg)</a:t>
            </a:r>
          </a:p>
          <a:p>
            <a:pPr eaLnBrk="1" hangingPunct="1">
              <a:lnSpc>
                <a:spcPct val="90000"/>
              </a:lnSpc>
              <a:spcBef>
                <a:spcPct val="0"/>
              </a:spcBef>
              <a:spcAft>
                <a:spcPts val="600"/>
              </a:spcAft>
            </a:pPr>
            <a:r>
              <a:rPr lang="en-US" sz="2400" dirty="0" err="1"/>
              <a:t>C</a:t>
            </a:r>
            <a:r>
              <a:rPr lang="en-US" sz="2400" baseline="-25000" dirty="0" err="1"/>
              <a:t>ms</a:t>
            </a:r>
            <a:r>
              <a:rPr lang="en-US" sz="2400" dirty="0"/>
              <a:t> – compliance of driver’s suspension (m/N)</a:t>
            </a:r>
          </a:p>
          <a:p>
            <a:pPr eaLnBrk="1" hangingPunct="1">
              <a:lnSpc>
                <a:spcPct val="90000"/>
              </a:lnSpc>
              <a:spcBef>
                <a:spcPct val="0"/>
              </a:spcBef>
              <a:spcAft>
                <a:spcPts val="600"/>
              </a:spcAft>
            </a:pPr>
            <a:r>
              <a:rPr lang="en-US" sz="2400" dirty="0" err="1"/>
              <a:t>R</a:t>
            </a:r>
            <a:r>
              <a:rPr lang="en-US" sz="2400" baseline="-25000" dirty="0" err="1"/>
              <a:t>ms</a:t>
            </a:r>
            <a:r>
              <a:rPr lang="en-US" sz="2400" dirty="0"/>
              <a:t> – mechanical resistance of driver’s suspension (N•s/m)</a:t>
            </a:r>
          </a:p>
          <a:p>
            <a:pPr eaLnBrk="1" hangingPunct="1">
              <a:lnSpc>
                <a:spcPct val="90000"/>
              </a:lnSpc>
              <a:spcBef>
                <a:spcPct val="0"/>
              </a:spcBef>
              <a:spcAft>
                <a:spcPts val="600"/>
              </a:spcAft>
            </a:pPr>
            <a:r>
              <a:rPr lang="en-US" sz="2400" dirty="0"/>
              <a:t>L</a:t>
            </a:r>
            <a:r>
              <a:rPr lang="en-US" sz="2400" baseline="-25000" dirty="0"/>
              <a:t>e</a:t>
            </a:r>
            <a:r>
              <a:rPr lang="en-US" sz="2400" dirty="0"/>
              <a:t> – voice coil inductance (</a:t>
            </a:r>
            <a:r>
              <a:rPr lang="en-US" sz="2400" dirty="0" err="1"/>
              <a:t>mH</a:t>
            </a:r>
            <a:r>
              <a:rPr lang="en-US" sz="2400" dirty="0"/>
              <a:t>)</a:t>
            </a:r>
          </a:p>
          <a:p>
            <a:pPr eaLnBrk="1" hangingPunct="1">
              <a:lnSpc>
                <a:spcPct val="90000"/>
              </a:lnSpc>
              <a:spcBef>
                <a:spcPct val="0"/>
              </a:spcBef>
              <a:spcAft>
                <a:spcPts val="600"/>
              </a:spcAft>
            </a:pPr>
            <a:r>
              <a:rPr lang="en-US" sz="2400" dirty="0"/>
              <a:t>R</a:t>
            </a:r>
            <a:r>
              <a:rPr lang="en-US" sz="2400" baseline="-25000" dirty="0"/>
              <a:t>e</a:t>
            </a:r>
            <a:r>
              <a:rPr lang="en-US" sz="2400" dirty="0"/>
              <a:t> – DC resistance of voice coil (</a:t>
            </a:r>
            <a:r>
              <a:rPr lang="el-GR" sz="2400" dirty="0"/>
              <a:t>Ω</a:t>
            </a:r>
            <a:r>
              <a:rPr lang="en-US" sz="2400" dirty="0"/>
              <a:t>)</a:t>
            </a:r>
          </a:p>
          <a:p>
            <a:pPr eaLnBrk="1" hangingPunct="1">
              <a:lnSpc>
                <a:spcPct val="90000"/>
              </a:lnSpc>
              <a:spcBef>
                <a:spcPct val="0"/>
              </a:spcBef>
              <a:spcAft>
                <a:spcPts val="600"/>
              </a:spcAft>
            </a:pPr>
            <a:r>
              <a:rPr lang="en-US" sz="2400" dirty="0" err="1"/>
              <a:t>B</a:t>
            </a:r>
            <a:r>
              <a:rPr lang="en-US" sz="2400" i="1" dirty="0" err="1">
                <a:latin typeface="Times New Roman" pitchFamily="18" charset="0"/>
                <a:cs typeface="Times New Roman" pitchFamily="18" charset="0"/>
              </a:rPr>
              <a:t>l</a:t>
            </a:r>
            <a:r>
              <a:rPr lang="en-US" sz="2400" i="1" baseline="-25000" dirty="0"/>
              <a:t> </a:t>
            </a:r>
            <a:r>
              <a:rPr lang="en-US" sz="2400" dirty="0"/>
              <a:t>– product of magnetic field strength in voice coil gap and length of wire in magnetic field (</a:t>
            </a:r>
            <a:r>
              <a:rPr lang="en-US" sz="2400" dirty="0" err="1"/>
              <a:t>T•m</a:t>
            </a:r>
            <a:r>
              <a:rPr lang="en-US" sz="2400" dirty="0"/>
              <a:t>)</a:t>
            </a:r>
          </a:p>
        </p:txBody>
      </p:sp>
      <p:sp>
        <p:nvSpPr>
          <p:cNvPr id="2" name="TextBox 1"/>
          <p:cNvSpPr txBox="1"/>
          <p:nvPr/>
        </p:nvSpPr>
        <p:spPr>
          <a:xfrm>
            <a:off x="959506" y="5332226"/>
            <a:ext cx="10634940" cy="400110"/>
          </a:xfrm>
          <a:prstGeom prst="rect">
            <a:avLst/>
          </a:prstGeom>
          <a:solidFill>
            <a:srgbClr val="FFFF00"/>
          </a:solidFill>
        </p:spPr>
        <p:txBody>
          <a:bodyPr wrap="square" rtlCol="0">
            <a:spAutoFit/>
          </a:bodyPr>
          <a:lstStyle/>
          <a:p>
            <a:r>
              <a:rPr lang="en-US" sz="2000" dirty="0" smtClean="0"/>
              <a:t>Explanation of T/S Parameters (Part 1): </a:t>
            </a:r>
            <a:r>
              <a:rPr lang="en-US" sz="2000" dirty="0" smtClean="0">
                <a:hlinkClick r:id="rId2"/>
              </a:rPr>
              <a:t>https://www.youtube.com/watch?v=JdQ3mLU5zBE</a:t>
            </a:r>
            <a:endParaRPr lang="en-US" sz="2000" dirty="0"/>
          </a:p>
        </p:txBody>
      </p:sp>
      <p:sp>
        <p:nvSpPr>
          <p:cNvPr id="5" name="TextBox 4"/>
          <p:cNvSpPr txBox="1"/>
          <p:nvPr/>
        </p:nvSpPr>
        <p:spPr>
          <a:xfrm>
            <a:off x="959506" y="6022508"/>
            <a:ext cx="10634940" cy="400110"/>
          </a:xfrm>
          <a:prstGeom prst="rect">
            <a:avLst/>
          </a:prstGeom>
          <a:solidFill>
            <a:srgbClr val="FFFF00"/>
          </a:solidFill>
        </p:spPr>
        <p:txBody>
          <a:bodyPr wrap="square" rtlCol="0">
            <a:spAutoFit/>
          </a:bodyPr>
          <a:lstStyle/>
          <a:p>
            <a:r>
              <a:rPr lang="en-US" sz="2000" dirty="0" smtClean="0"/>
              <a:t>Explanation of T/S Parameters (Part 2): </a:t>
            </a:r>
            <a:r>
              <a:rPr lang="en-US" sz="2000" dirty="0" smtClean="0">
                <a:hlinkClick r:id="rId3"/>
              </a:rPr>
              <a:t>https://www.youtube.com/watch?v=18v_jp9rYQ4</a:t>
            </a:r>
            <a:endParaRPr lang="en-US" sz="2000" dirty="0"/>
          </a:p>
        </p:txBody>
      </p:sp>
    </p:spTree>
    <p:extLst>
      <p:ext uri="{BB962C8B-B14F-4D97-AF65-F5344CB8AC3E}">
        <p14:creationId xmlns:p14="http://schemas.microsoft.com/office/powerpoint/2010/main" val="276805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39925" y="379413"/>
            <a:ext cx="8229600" cy="741362"/>
          </a:xfrm>
        </p:spPr>
        <p:txBody>
          <a:bodyPr/>
          <a:lstStyle/>
          <a:p>
            <a:pPr eaLnBrk="1" hangingPunct="1">
              <a:defRPr/>
            </a:pPr>
            <a:r>
              <a:rPr lang="en-US" sz="3200" dirty="0">
                <a:solidFill>
                  <a:srgbClr val="59C1CF"/>
                </a:solidFill>
              </a:rPr>
              <a:t>Small Signal Parameters</a:t>
            </a:r>
          </a:p>
        </p:txBody>
      </p:sp>
      <p:sp>
        <p:nvSpPr>
          <p:cNvPr id="8195" name="Rectangle 3"/>
          <p:cNvSpPr>
            <a:spLocks noGrp="1" noChangeArrowheads="1"/>
          </p:cNvSpPr>
          <p:nvPr>
            <p:ph type="body" idx="1"/>
          </p:nvPr>
        </p:nvSpPr>
        <p:spPr>
          <a:xfrm>
            <a:off x="2073276" y="1881188"/>
            <a:ext cx="8458460" cy="4610100"/>
          </a:xfrm>
        </p:spPr>
        <p:txBody>
          <a:bodyPr/>
          <a:lstStyle/>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pPr>
            <a:r>
              <a:rPr lang="en-US" sz="2400" dirty="0" smtClean="0"/>
              <a:t>F</a:t>
            </a:r>
            <a:r>
              <a:rPr lang="en-US" sz="2400" baseline="-25000" dirty="0" smtClean="0"/>
              <a:t>s</a:t>
            </a:r>
            <a:r>
              <a:rPr lang="en-US" sz="2400" dirty="0" smtClean="0"/>
              <a:t> </a:t>
            </a:r>
            <a:r>
              <a:rPr lang="en-US" sz="2400" dirty="0"/>
              <a:t>– (free air) resonance frequency of driver (Hz) </a:t>
            </a:r>
          </a:p>
          <a:p>
            <a:pPr lvl="1" eaLnBrk="1" hangingPunct="1">
              <a:lnSpc>
                <a:spcPct val="90000"/>
              </a:lnSpc>
              <a:spcBef>
                <a:spcPct val="0"/>
              </a:spcBef>
              <a:spcAft>
                <a:spcPts val="600"/>
              </a:spcAft>
            </a:pPr>
            <a:r>
              <a:rPr lang="en-US" sz="2400" dirty="0"/>
              <a:t>frequency at which the combination of the energy stored in the moving mass and suspension compliance is maximum, which results in maximum cone velocity </a:t>
            </a:r>
          </a:p>
          <a:p>
            <a:pPr lvl="1" eaLnBrk="1" hangingPunct="1">
              <a:lnSpc>
                <a:spcPct val="90000"/>
              </a:lnSpc>
              <a:spcBef>
                <a:spcPct val="0"/>
              </a:spcBef>
              <a:spcAft>
                <a:spcPts val="600"/>
              </a:spcAft>
            </a:pPr>
            <a:r>
              <a:rPr lang="en-US" sz="2400" dirty="0"/>
              <a:t>usually it is less efficient to produce output frequencies below F</a:t>
            </a:r>
            <a:r>
              <a:rPr lang="en-US" sz="2400" baseline="-25000" dirty="0"/>
              <a:t>s</a:t>
            </a:r>
          </a:p>
          <a:p>
            <a:pPr lvl="1" eaLnBrk="1" hangingPunct="1">
              <a:lnSpc>
                <a:spcPct val="90000"/>
              </a:lnSpc>
              <a:spcBef>
                <a:spcPct val="0"/>
              </a:spcBef>
              <a:spcAft>
                <a:spcPts val="600"/>
              </a:spcAft>
            </a:pPr>
            <a:r>
              <a:rPr lang="en-US" sz="2400" dirty="0"/>
              <a:t>input signals significantly below F</a:t>
            </a:r>
            <a:r>
              <a:rPr lang="en-US" sz="2400" baseline="-25000" dirty="0"/>
              <a:t>s</a:t>
            </a:r>
            <a:r>
              <a:rPr lang="en-US" sz="2400" dirty="0"/>
              <a:t> can result in large excursions</a:t>
            </a:r>
          </a:p>
          <a:p>
            <a:pPr lvl="1" eaLnBrk="1" hangingPunct="1">
              <a:lnSpc>
                <a:spcPct val="90000"/>
              </a:lnSpc>
              <a:spcBef>
                <a:spcPct val="0"/>
              </a:spcBef>
              <a:spcAft>
                <a:spcPts val="600"/>
              </a:spcAft>
            </a:pPr>
            <a:r>
              <a:rPr lang="en-US" sz="2400" dirty="0"/>
              <a:t>typical factory tolerance for F</a:t>
            </a:r>
            <a:r>
              <a:rPr lang="en-US" sz="2400" baseline="-25000" dirty="0"/>
              <a:t>s</a:t>
            </a:r>
            <a:r>
              <a:rPr lang="en-US" sz="2400" dirty="0"/>
              <a:t> spec is ±15%</a:t>
            </a:r>
          </a:p>
          <a:p>
            <a:pPr eaLnBrk="1" hangingPunct="1">
              <a:lnSpc>
                <a:spcPct val="90000"/>
              </a:lnSpc>
              <a:spcBef>
                <a:spcPct val="0"/>
              </a:spcBef>
              <a:spcAft>
                <a:spcPts val="600"/>
              </a:spcAft>
            </a:pPr>
            <a:endParaRPr lang="en-US" sz="2400" dirty="0"/>
          </a:p>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pPr>
            <a:endParaRPr lang="en-US" sz="2400" b="1" dirty="0"/>
          </a:p>
        </p:txBody>
      </p:sp>
      <p:sp>
        <p:nvSpPr>
          <p:cNvPr id="8196" name="TextBox 3"/>
          <p:cNvSpPr txBox="1">
            <a:spLocks noChangeArrowheads="1"/>
          </p:cNvSpPr>
          <p:nvPr/>
        </p:nvSpPr>
        <p:spPr bwMode="auto">
          <a:xfrm>
            <a:off x="2212976" y="1139826"/>
            <a:ext cx="7718425" cy="9239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cs typeface="Arial" charset="0"/>
              </a:rPr>
              <a:t>These values can be determined by measuring the input impedance of the driver, near the resonance frequency, at small input levels for which the mechanical behavior of the driver is effectively linear.</a:t>
            </a:r>
          </a:p>
        </p:txBody>
      </p:sp>
    </p:spTree>
    <p:extLst>
      <p:ext uri="{BB962C8B-B14F-4D97-AF65-F5344CB8AC3E}">
        <p14:creationId xmlns:p14="http://schemas.microsoft.com/office/powerpoint/2010/main" val="3279512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981200" y="0"/>
            <a:ext cx="8229600" cy="1143000"/>
          </a:xfrm>
        </p:spPr>
        <p:txBody>
          <a:bodyPr/>
          <a:lstStyle/>
          <a:p>
            <a:r>
              <a:rPr lang="en-US" sz="2800" dirty="0">
                <a:solidFill>
                  <a:srgbClr val="59C1CF"/>
                </a:solidFill>
              </a:rPr>
              <a:t>Measurement of Loudspeaker Free-Air Resonance </a:t>
            </a:r>
          </a:p>
        </p:txBody>
      </p:sp>
      <p:pic>
        <p:nvPicPr>
          <p:cNvPr id="191491" name="Picture 3"/>
          <p:cNvPicPr>
            <a:picLocks noChangeAspect="1" noChangeArrowheads="1"/>
          </p:cNvPicPr>
          <p:nvPr/>
        </p:nvPicPr>
        <p:blipFill>
          <a:blip r:embed="rId2" cstate="print"/>
          <a:srcRect/>
          <a:stretch>
            <a:fillRect/>
          </a:stretch>
        </p:blipFill>
        <p:spPr bwMode="auto">
          <a:xfrm>
            <a:off x="1524000" y="1044575"/>
            <a:ext cx="9144000" cy="5545138"/>
          </a:xfrm>
          <a:prstGeom prst="rect">
            <a:avLst/>
          </a:prstGeom>
          <a:noFill/>
          <a:ln w="9525">
            <a:noFill/>
            <a:miter lim="800000"/>
            <a:headEnd/>
            <a:tailEnd/>
          </a:ln>
        </p:spPr>
      </p:pic>
      <p:pic>
        <p:nvPicPr>
          <p:cNvPr id="191492" name="Picture 2" descr="DSC03184.JPG"/>
          <p:cNvPicPr>
            <a:picLocks noChangeAspect="1" noChangeArrowheads="1"/>
          </p:cNvPicPr>
          <p:nvPr/>
        </p:nvPicPr>
        <p:blipFill>
          <a:blip r:embed="rId3" cstate="print"/>
          <a:srcRect l="9769" t="20670" b="17899"/>
          <a:stretch>
            <a:fillRect/>
          </a:stretch>
        </p:blipFill>
        <p:spPr bwMode="auto">
          <a:xfrm>
            <a:off x="6140450" y="1814514"/>
            <a:ext cx="2408238" cy="1006475"/>
          </a:xfrm>
          <a:prstGeom prst="rect">
            <a:avLst/>
          </a:prstGeom>
          <a:noFill/>
          <a:ln w="9525">
            <a:noFill/>
            <a:miter lim="800000"/>
            <a:headEnd/>
            <a:tailEnd/>
          </a:ln>
        </p:spPr>
      </p:pic>
    </p:spTree>
    <p:extLst>
      <p:ext uri="{BB962C8B-B14F-4D97-AF65-F5344CB8AC3E}">
        <p14:creationId xmlns:p14="http://schemas.microsoft.com/office/powerpoint/2010/main" val="2704643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39925" y="379413"/>
            <a:ext cx="8229600" cy="741362"/>
          </a:xfrm>
        </p:spPr>
        <p:txBody>
          <a:bodyPr/>
          <a:lstStyle/>
          <a:p>
            <a:pPr eaLnBrk="1" hangingPunct="1">
              <a:defRPr/>
            </a:pPr>
            <a:r>
              <a:rPr lang="en-US" sz="3200" dirty="0">
                <a:solidFill>
                  <a:srgbClr val="59C1CF"/>
                </a:solidFill>
              </a:rPr>
              <a:t>Small Signal Parameters</a:t>
            </a:r>
          </a:p>
        </p:txBody>
      </p:sp>
      <p:sp>
        <p:nvSpPr>
          <p:cNvPr id="10243" name="Rectangle 3"/>
          <p:cNvSpPr>
            <a:spLocks noGrp="1" noChangeArrowheads="1"/>
          </p:cNvSpPr>
          <p:nvPr>
            <p:ph type="body" idx="1"/>
          </p:nvPr>
        </p:nvSpPr>
        <p:spPr>
          <a:xfrm>
            <a:off x="2073276" y="1881188"/>
            <a:ext cx="8289925" cy="4610100"/>
          </a:xfrm>
        </p:spPr>
        <p:txBody>
          <a:bodyPr/>
          <a:lstStyle/>
          <a:p>
            <a:pPr eaLnBrk="1" hangingPunct="1">
              <a:lnSpc>
                <a:spcPct val="90000"/>
              </a:lnSpc>
              <a:spcBef>
                <a:spcPct val="0"/>
              </a:spcBef>
              <a:spcAft>
                <a:spcPts val="600"/>
              </a:spcAft>
              <a:buNone/>
            </a:pPr>
            <a:endParaRPr lang="en-US" sz="2400" b="1" dirty="0"/>
          </a:p>
          <a:p>
            <a:pPr eaLnBrk="1" hangingPunct="1">
              <a:lnSpc>
                <a:spcPct val="90000"/>
              </a:lnSpc>
              <a:spcBef>
                <a:spcPct val="0"/>
              </a:spcBef>
              <a:spcAft>
                <a:spcPts val="600"/>
              </a:spcAft>
            </a:pPr>
            <a:r>
              <a:rPr lang="en-US" sz="2400" dirty="0" err="1"/>
              <a:t>Q</a:t>
            </a:r>
            <a:r>
              <a:rPr lang="en-US" sz="2400" baseline="-25000" dirty="0" err="1"/>
              <a:t>ts</a:t>
            </a:r>
            <a:r>
              <a:rPr lang="en-US" sz="2400" dirty="0"/>
              <a:t> – total Q of driver at F</a:t>
            </a:r>
            <a:r>
              <a:rPr lang="en-US" sz="2400" baseline="-25000" dirty="0"/>
              <a:t>s</a:t>
            </a:r>
          </a:p>
          <a:p>
            <a:pPr lvl="1" eaLnBrk="1" hangingPunct="1">
              <a:lnSpc>
                <a:spcPct val="90000"/>
              </a:lnSpc>
              <a:spcBef>
                <a:spcPct val="0"/>
              </a:spcBef>
              <a:spcAft>
                <a:spcPts val="600"/>
              </a:spcAft>
            </a:pPr>
            <a:r>
              <a:rPr lang="en-US" sz="2400" dirty="0" err="1"/>
              <a:t>unitless</a:t>
            </a:r>
            <a:r>
              <a:rPr lang="en-US" sz="2400" dirty="0"/>
              <a:t> measurement, characterizing the combined electrical and mechanical damping of the driver</a:t>
            </a:r>
          </a:p>
          <a:p>
            <a:pPr lvl="1" eaLnBrk="1" hangingPunct="1">
              <a:lnSpc>
                <a:spcPct val="90000"/>
              </a:lnSpc>
              <a:spcBef>
                <a:spcPct val="0"/>
              </a:spcBef>
              <a:spcAft>
                <a:spcPts val="600"/>
              </a:spcAft>
            </a:pPr>
            <a:r>
              <a:rPr lang="en-US" sz="2400" dirty="0"/>
              <a:t>proportional to the energy stored, divided by the energy dissipated</a:t>
            </a:r>
          </a:p>
          <a:p>
            <a:pPr lvl="1" eaLnBrk="1" hangingPunct="1">
              <a:lnSpc>
                <a:spcPct val="90000"/>
              </a:lnSpc>
              <a:spcBef>
                <a:spcPct val="0"/>
              </a:spcBef>
              <a:spcAft>
                <a:spcPts val="600"/>
              </a:spcAft>
            </a:pPr>
            <a:r>
              <a:rPr lang="en-US" sz="2400" dirty="0"/>
              <a:t>most drivers have </a:t>
            </a:r>
            <a:r>
              <a:rPr lang="en-US" sz="2400" dirty="0" err="1"/>
              <a:t>Q</a:t>
            </a:r>
            <a:r>
              <a:rPr lang="en-US" sz="2400" baseline="-25000" dirty="0" err="1"/>
              <a:t>ts</a:t>
            </a:r>
            <a:r>
              <a:rPr lang="en-US" sz="2400" dirty="0"/>
              <a:t> values between 0.2 and 0.5</a:t>
            </a:r>
          </a:p>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pPr>
            <a:endParaRPr lang="en-US" sz="2400" b="1" dirty="0"/>
          </a:p>
        </p:txBody>
      </p:sp>
      <p:sp>
        <p:nvSpPr>
          <p:cNvPr id="10244" name="TextBox 3"/>
          <p:cNvSpPr txBox="1">
            <a:spLocks noChangeArrowheads="1"/>
          </p:cNvSpPr>
          <p:nvPr/>
        </p:nvSpPr>
        <p:spPr bwMode="auto">
          <a:xfrm>
            <a:off x="2212976" y="1139826"/>
            <a:ext cx="7718425" cy="9239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These values can be determined by measuring the input impedance of the driver, near the resonance frequency, at small input levels for which the mechanical behavior of the driver is effectively linear.</a:t>
            </a:r>
          </a:p>
        </p:txBody>
      </p:sp>
    </p:spTree>
    <p:extLst>
      <p:ext uri="{BB962C8B-B14F-4D97-AF65-F5344CB8AC3E}">
        <p14:creationId xmlns:p14="http://schemas.microsoft.com/office/powerpoint/2010/main" val="346165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39925" y="379413"/>
            <a:ext cx="8229600" cy="741362"/>
          </a:xfrm>
        </p:spPr>
        <p:txBody>
          <a:bodyPr/>
          <a:lstStyle/>
          <a:p>
            <a:pPr eaLnBrk="1" hangingPunct="1">
              <a:defRPr/>
            </a:pPr>
            <a:r>
              <a:rPr lang="en-US" sz="3200" dirty="0">
                <a:solidFill>
                  <a:srgbClr val="59C1CF"/>
                </a:solidFill>
              </a:rPr>
              <a:t>Small Signal Parameters</a:t>
            </a:r>
          </a:p>
        </p:txBody>
      </p:sp>
      <p:sp>
        <p:nvSpPr>
          <p:cNvPr id="11267" name="Rectangle 3"/>
          <p:cNvSpPr>
            <a:spLocks noGrp="1" noChangeArrowheads="1"/>
          </p:cNvSpPr>
          <p:nvPr>
            <p:ph type="body" idx="1"/>
          </p:nvPr>
        </p:nvSpPr>
        <p:spPr>
          <a:xfrm>
            <a:off x="1836608" y="1913461"/>
            <a:ext cx="8684371" cy="4610100"/>
          </a:xfrm>
        </p:spPr>
        <p:txBody>
          <a:bodyPr/>
          <a:lstStyle/>
          <a:p>
            <a:pPr eaLnBrk="1" hangingPunct="1">
              <a:lnSpc>
                <a:spcPct val="90000"/>
              </a:lnSpc>
              <a:spcBef>
                <a:spcPct val="0"/>
              </a:spcBef>
              <a:spcAft>
                <a:spcPts val="600"/>
              </a:spcAft>
              <a:buNone/>
            </a:pPr>
            <a:endParaRPr lang="en-US" sz="2400" b="1" dirty="0"/>
          </a:p>
          <a:p>
            <a:pPr eaLnBrk="1" hangingPunct="1">
              <a:lnSpc>
                <a:spcPct val="90000"/>
              </a:lnSpc>
              <a:spcBef>
                <a:spcPct val="0"/>
              </a:spcBef>
              <a:spcAft>
                <a:spcPts val="600"/>
              </a:spcAft>
            </a:pPr>
            <a:r>
              <a:rPr lang="en-US" sz="2400" dirty="0" err="1"/>
              <a:t>Q</a:t>
            </a:r>
            <a:r>
              <a:rPr lang="en-US" sz="2400" baseline="-25000" dirty="0" err="1"/>
              <a:t>ms</a:t>
            </a:r>
            <a:r>
              <a:rPr lang="en-US" sz="2400" dirty="0"/>
              <a:t> – mechanical Q of driver at F</a:t>
            </a:r>
            <a:r>
              <a:rPr lang="en-US" sz="2400" baseline="-25000" dirty="0"/>
              <a:t>s</a:t>
            </a:r>
          </a:p>
          <a:p>
            <a:pPr lvl="1" eaLnBrk="1" hangingPunct="1">
              <a:lnSpc>
                <a:spcPct val="90000"/>
              </a:lnSpc>
              <a:spcBef>
                <a:spcPct val="0"/>
              </a:spcBef>
              <a:spcAft>
                <a:spcPts val="600"/>
              </a:spcAft>
            </a:pPr>
            <a:r>
              <a:rPr lang="en-US" sz="2400" dirty="0" err="1"/>
              <a:t>unitless</a:t>
            </a:r>
            <a:r>
              <a:rPr lang="en-US" sz="2400" dirty="0"/>
              <a:t> measurement, characterizing the mechanical damping of the driver, i.e., losses in the  suspension (surround and spider)</a:t>
            </a:r>
          </a:p>
          <a:p>
            <a:pPr lvl="1" eaLnBrk="1" hangingPunct="1">
              <a:lnSpc>
                <a:spcPct val="90000"/>
              </a:lnSpc>
              <a:spcBef>
                <a:spcPct val="0"/>
              </a:spcBef>
              <a:spcAft>
                <a:spcPts val="600"/>
              </a:spcAft>
            </a:pPr>
            <a:r>
              <a:rPr lang="en-US" sz="2400" dirty="0"/>
              <a:t>varies roughly between 0.5 and 10 (typical value is 3)</a:t>
            </a:r>
          </a:p>
          <a:p>
            <a:pPr lvl="1" eaLnBrk="1" hangingPunct="1">
              <a:lnSpc>
                <a:spcPct val="90000"/>
              </a:lnSpc>
              <a:spcBef>
                <a:spcPct val="0"/>
              </a:spcBef>
              <a:spcAft>
                <a:spcPts val="600"/>
              </a:spcAft>
            </a:pPr>
            <a:r>
              <a:rPr lang="en-US" sz="2400" dirty="0"/>
              <a:t>high </a:t>
            </a:r>
            <a:r>
              <a:rPr lang="en-US" sz="2400" dirty="0" err="1"/>
              <a:t>Q</a:t>
            </a:r>
            <a:r>
              <a:rPr lang="en-US" sz="2400" baseline="-25000" dirty="0" err="1"/>
              <a:t>ms</a:t>
            </a:r>
            <a:r>
              <a:rPr lang="en-US" sz="2400" dirty="0"/>
              <a:t> indicates lower mechanical losses </a:t>
            </a:r>
          </a:p>
          <a:p>
            <a:pPr lvl="1" eaLnBrk="1" hangingPunct="1">
              <a:lnSpc>
                <a:spcPct val="90000"/>
              </a:lnSpc>
              <a:spcBef>
                <a:spcPct val="0"/>
              </a:spcBef>
              <a:spcAft>
                <a:spcPts val="600"/>
              </a:spcAft>
            </a:pPr>
            <a:r>
              <a:rPr lang="en-US" sz="2400" dirty="0"/>
              <a:t>main effect of </a:t>
            </a:r>
            <a:r>
              <a:rPr lang="en-US" sz="2400" dirty="0" err="1"/>
              <a:t>Q</a:t>
            </a:r>
            <a:r>
              <a:rPr lang="en-US" sz="2400" baseline="-25000" dirty="0" err="1"/>
              <a:t>ms</a:t>
            </a:r>
            <a:r>
              <a:rPr lang="en-US" sz="2400" dirty="0"/>
              <a:t> is on impedance: high </a:t>
            </a:r>
            <a:r>
              <a:rPr lang="en-US" sz="2400" dirty="0" err="1"/>
              <a:t>Q</a:t>
            </a:r>
            <a:r>
              <a:rPr lang="en-US" sz="2400" baseline="-25000" dirty="0" err="1"/>
              <a:t>ms</a:t>
            </a:r>
            <a:r>
              <a:rPr lang="en-US" sz="2400" dirty="0"/>
              <a:t> drivers display a higher impedance peak</a:t>
            </a:r>
          </a:p>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pPr>
            <a:endParaRPr lang="en-US" sz="2400" b="1" dirty="0"/>
          </a:p>
        </p:txBody>
      </p:sp>
      <p:sp>
        <p:nvSpPr>
          <p:cNvPr id="11268" name="TextBox 3"/>
          <p:cNvSpPr txBox="1">
            <a:spLocks noChangeArrowheads="1"/>
          </p:cNvSpPr>
          <p:nvPr/>
        </p:nvSpPr>
        <p:spPr bwMode="auto">
          <a:xfrm>
            <a:off x="2212976" y="1139826"/>
            <a:ext cx="7718425" cy="9239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These values can be determined by measuring the input impedance of the driver, near the resonance frequency, at small input levels for which the mechanical behavior of the driver is effectively linear.</a:t>
            </a:r>
          </a:p>
        </p:txBody>
      </p:sp>
    </p:spTree>
    <p:extLst>
      <p:ext uri="{BB962C8B-B14F-4D97-AF65-F5344CB8AC3E}">
        <p14:creationId xmlns:p14="http://schemas.microsoft.com/office/powerpoint/2010/main" val="3660658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39925" y="379413"/>
            <a:ext cx="8229600" cy="741362"/>
          </a:xfrm>
        </p:spPr>
        <p:txBody>
          <a:bodyPr/>
          <a:lstStyle/>
          <a:p>
            <a:pPr eaLnBrk="1" hangingPunct="1">
              <a:defRPr/>
            </a:pPr>
            <a:r>
              <a:rPr lang="en-US" sz="3200" dirty="0">
                <a:solidFill>
                  <a:srgbClr val="59C1CF"/>
                </a:solidFill>
              </a:rPr>
              <a:t>Small Signal Parameters</a:t>
            </a:r>
          </a:p>
        </p:txBody>
      </p:sp>
      <p:sp>
        <p:nvSpPr>
          <p:cNvPr id="12291" name="Rectangle 3"/>
          <p:cNvSpPr>
            <a:spLocks noGrp="1" noChangeArrowheads="1"/>
          </p:cNvSpPr>
          <p:nvPr>
            <p:ph type="body" idx="1"/>
          </p:nvPr>
        </p:nvSpPr>
        <p:spPr>
          <a:xfrm>
            <a:off x="2073276" y="1881188"/>
            <a:ext cx="8863665" cy="4610100"/>
          </a:xfrm>
        </p:spPr>
        <p:txBody>
          <a:bodyPr/>
          <a:lstStyle/>
          <a:p>
            <a:pPr eaLnBrk="1" hangingPunct="1">
              <a:lnSpc>
                <a:spcPct val="90000"/>
              </a:lnSpc>
              <a:spcBef>
                <a:spcPct val="0"/>
              </a:spcBef>
              <a:spcAft>
                <a:spcPts val="600"/>
              </a:spcAft>
              <a:buNone/>
            </a:pPr>
            <a:endParaRPr lang="en-US" sz="2400" b="1" dirty="0"/>
          </a:p>
          <a:p>
            <a:pPr eaLnBrk="1" hangingPunct="1">
              <a:lnSpc>
                <a:spcPct val="90000"/>
              </a:lnSpc>
              <a:spcBef>
                <a:spcPct val="0"/>
              </a:spcBef>
              <a:spcAft>
                <a:spcPts val="600"/>
              </a:spcAft>
            </a:pPr>
            <a:r>
              <a:rPr lang="en-US" sz="2400" dirty="0" err="1"/>
              <a:t>Q</a:t>
            </a:r>
            <a:r>
              <a:rPr lang="en-US" sz="2400" baseline="-25000" dirty="0" err="1"/>
              <a:t>es</a:t>
            </a:r>
            <a:r>
              <a:rPr lang="en-US" sz="2400" dirty="0"/>
              <a:t> – electrical Q of driver at F</a:t>
            </a:r>
            <a:r>
              <a:rPr lang="en-US" sz="2400" baseline="-25000" dirty="0"/>
              <a:t>s</a:t>
            </a:r>
          </a:p>
          <a:p>
            <a:pPr lvl="1" eaLnBrk="1" hangingPunct="1">
              <a:lnSpc>
                <a:spcPct val="90000"/>
              </a:lnSpc>
              <a:spcBef>
                <a:spcPct val="0"/>
              </a:spcBef>
              <a:spcAft>
                <a:spcPts val="600"/>
              </a:spcAft>
            </a:pPr>
            <a:r>
              <a:rPr lang="en-US" sz="2400" dirty="0"/>
              <a:t>a </a:t>
            </a:r>
            <a:r>
              <a:rPr lang="en-US" sz="2400" dirty="0" err="1"/>
              <a:t>unitless</a:t>
            </a:r>
            <a:r>
              <a:rPr lang="en-US" sz="2400" dirty="0"/>
              <a:t> measurement, describing the electrical damping of the speaker</a:t>
            </a:r>
          </a:p>
          <a:p>
            <a:pPr lvl="1" eaLnBrk="1" hangingPunct="1">
              <a:lnSpc>
                <a:spcPct val="90000"/>
              </a:lnSpc>
              <a:spcBef>
                <a:spcPct val="0"/>
              </a:spcBef>
              <a:spcAft>
                <a:spcPts val="600"/>
              </a:spcAft>
            </a:pPr>
            <a:r>
              <a:rPr lang="en-US" sz="2400" dirty="0"/>
              <a:t>as the coil of wire moves through the magnetic field, it generates a current which opposes the motion of the coil (“back EMF”)</a:t>
            </a:r>
          </a:p>
          <a:p>
            <a:pPr lvl="1" eaLnBrk="1" hangingPunct="1">
              <a:lnSpc>
                <a:spcPct val="90000"/>
              </a:lnSpc>
              <a:spcBef>
                <a:spcPct val="0"/>
              </a:spcBef>
              <a:spcAft>
                <a:spcPts val="600"/>
              </a:spcAft>
            </a:pPr>
            <a:r>
              <a:rPr lang="en-US" sz="2400" dirty="0"/>
              <a:t>the back EMF decreases the total current through the coil near F</a:t>
            </a:r>
            <a:r>
              <a:rPr lang="en-US" sz="2400" baseline="-25000" dirty="0"/>
              <a:t>s</a:t>
            </a:r>
            <a:r>
              <a:rPr lang="en-US" sz="2400" dirty="0"/>
              <a:t>, reducing cone movement and increasing impedance</a:t>
            </a:r>
          </a:p>
          <a:p>
            <a:pPr lvl="1" eaLnBrk="1" hangingPunct="1">
              <a:lnSpc>
                <a:spcPct val="90000"/>
              </a:lnSpc>
              <a:spcBef>
                <a:spcPct val="0"/>
              </a:spcBef>
              <a:spcAft>
                <a:spcPts val="600"/>
              </a:spcAft>
            </a:pPr>
            <a:r>
              <a:rPr lang="en-US" sz="2400" dirty="0" err="1"/>
              <a:t>Q</a:t>
            </a:r>
            <a:r>
              <a:rPr lang="en-US" sz="2400" baseline="-25000" dirty="0" err="1"/>
              <a:t>es</a:t>
            </a:r>
            <a:r>
              <a:rPr lang="en-US" sz="2400" dirty="0"/>
              <a:t> is the dominant factor in voice coil damping for most drivers (depends on amplifier output impedance)</a:t>
            </a:r>
          </a:p>
          <a:p>
            <a:pPr eaLnBrk="1" hangingPunct="1">
              <a:lnSpc>
                <a:spcPct val="90000"/>
              </a:lnSpc>
              <a:spcBef>
                <a:spcPct val="0"/>
              </a:spcBef>
              <a:spcAft>
                <a:spcPts val="600"/>
              </a:spcAft>
            </a:pPr>
            <a:endParaRPr lang="en-US" sz="2400" b="1" dirty="0"/>
          </a:p>
          <a:p>
            <a:pPr eaLnBrk="1" hangingPunct="1">
              <a:lnSpc>
                <a:spcPct val="90000"/>
              </a:lnSpc>
              <a:spcBef>
                <a:spcPct val="0"/>
              </a:spcBef>
              <a:spcAft>
                <a:spcPts val="600"/>
              </a:spcAft>
              <a:buNone/>
            </a:pPr>
            <a:endParaRPr lang="en-US" sz="2400" b="1" dirty="0"/>
          </a:p>
        </p:txBody>
      </p:sp>
      <p:sp>
        <p:nvSpPr>
          <p:cNvPr id="12292" name="TextBox 3"/>
          <p:cNvSpPr txBox="1">
            <a:spLocks noChangeArrowheads="1"/>
          </p:cNvSpPr>
          <p:nvPr/>
        </p:nvSpPr>
        <p:spPr bwMode="auto">
          <a:xfrm>
            <a:off x="2212976" y="1139826"/>
            <a:ext cx="7718425" cy="9239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These values can be determined by measuring the input impedance of the driver, near the resonance frequency, at small input levels for which the mechanical behavior of the driver is effectively linear.</a:t>
            </a:r>
          </a:p>
        </p:txBody>
      </p:sp>
    </p:spTree>
    <p:extLst>
      <p:ext uri="{BB962C8B-B14F-4D97-AF65-F5344CB8AC3E}">
        <p14:creationId xmlns:p14="http://schemas.microsoft.com/office/powerpoint/2010/main" val="40936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268288"/>
            <a:ext cx="8229600" cy="1143000"/>
          </a:xfrm>
        </p:spPr>
        <p:txBody>
          <a:bodyPr/>
          <a:lstStyle/>
          <a:p>
            <a:r>
              <a:rPr lang="en-US" sz="2800" u="sng" dirty="0">
                <a:solidFill>
                  <a:srgbClr val="59C1CF"/>
                </a:solidFill>
              </a:rPr>
              <a:t>Aside</a:t>
            </a:r>
            <a:r>
              <a:rPr lang="en-US" sz="2800" dirty="0">
                <a:solidFill>
                  <a:srgbClr val="59C1CF"/>
                </a:solidFill>
              </a:rPr>
              <a:t>: How Does Loudspeaker Cable And Power Amplifier Output Impedance Affect Performance?</a:t>
            </a:r>
          </a:p>
        </p:txBody>
      </p:sp>
      <p:sp>
        <p:nvSpPr>
          <p:cNvPr id="171011" name="Rectangle 3"/>
          <p:cNvSpPr>
            <a:spLocks noGrp="1" noChangeArrowheads="1"/>
          </p:cNvSpPr>
          <p:nvPr>
            <p:ph type="body" idx="1"/>
          </p:nvPr>
        </p:nvSpPr>
        <p:spPr>
          <a:xfrm>
            <a:off x="1581712" y="1494866"/>
            <a:ext cx="9670788" cy="3940175"/>
          </a:xfrm>
        </p:spPr>
        <p:txBody>
          <a:bodyPr/>
          <a:lstStyle/>
          <a:p>
            <a:pPr>
              <a:lnSpc>
                <a:spcPct val="95000"/>
              </a:lnSpc>
              <a:spcBef>
                <a:spcPct val="10000"/>
              </a:spcBef>
            </a:pPr>
            <a:r>
              <a:rPr lang="en-US" sz="2400" dirty="0">
                <a:solidFill>
                  <a:srgbClr val="FF0000"/>
                </a:solidFill>
              </a:rPr>
              <a:t>Damping</a:t>
            </a:r>
            <a:r>
              <a:rPr lang="en-US" sz="2400" dirty="0"/>
              <a:t> is a measure of a power amplifier's ability to control the back EMF motion of the loudspeaker cone after the signal disappears</a:t>
            </a:r>
          </a:p>
          <a:p>
            <a:pPr>
              <a:lnSpc>
                <a:spcPct val="95000"/>
              </a:lnSpc>
              <a:spcBef>
                <a:spcPct val="10000"/>
              </a:spcBef>
            </a:pPr>
            <a:r>
              <a:rPr lang="en-US" sz="2400" dirty="0"/>
              <a:t>The </a:t>
            </a:r>
            <a:r>
              <a:rPr lang="en-US" sz="2400" dirty="0">
                <a:solidFill>
                  <a:srgbClr val="FF0000"/>
                </a:solidFill>
              </a:rPr>
              <a:t>damping factor</a:t>
            </a:r>
            <a:r>
              <a:rPr lang="en-US" sz="2400" dirty="0"/>
              <a:t> of a system is the ratio of the loudspeaker's nominal impedance to the total impedance driving it</a:t>
            </a:r>
          </a:p>
          <a:p>
            <a:pPr>
              <a:lnSpc>
                <a:spcPct val="95000"/>
              </a:lnSpc>
              <a:spcBef>
                <a:spcPct val="10000"/>
              </a:spcBef>
            </a:pPr>
            <a:r>
              <a:rPr lang="en-US" sz="2400" dirty="0"/>
              <a:t>Example: Amplifier with damping factor of 300 (bigger is better) driving an 8</a:t>
            </a:r>
            <a:r>
              <a:rPr lang="en-US" sz="2400" dirty="0">
                <a:sym typeface="Symbol" pitchFamily="18" charset="2"/>
              </a:rPr>
              <a:t> load means that the output impedance is 0.027 (lower is better)</a:t>
            </a:r>
          </a:p>
          <a:p>
            <a:pPr>
              <a:lnSpc>
                <a:spcPct val="95000"/>
              </a:lnSpc>
              <a:spcBef>
                <a:spcPct val="10000"/>
              </a:spcBef>
            </a:pPr>
            <a:r>
              <a:rPr lang="en-US" sz="2400" dirty="0">
                <a:sym typeface="Symbol" pitchFamily="18" charset="2"/>
              </a:rPr>
              <a:t>Impedance of speaker cable used can significantly reduce the damping factor (larger gauge wire has lower impedance)</a:t>
            </a:r>
          </a:p>
          <a:p>
            <a:pPr>
              <a:lnSpc>
                <a:spcPct val="95000"/>
              </a:lnSpc>
              <a:spcBef>
                <a:spcPct val="10000"/>
              </a:spcBef>
            </a:pPr>
            <a:r>
              <a:rPr lang="en-US" sz="2400" dirty="0">
                <a:sym typeface="Symbol" pitchFamily="18" charset="2"/>
              </a:rPr>
              <a:t>Placing the power amplifier physically close to the loudspeaker (thus reducing the length of the speaker cable to “zero”) can also be a way to maximize damping</a:t>
            </a:r>
          </a:p>
        </p:txBody>
      </p:sp>
    </p:spTree>
    <p:extLst>
      <p:ext uri="{BB962C8B-B14F-4D97-AF65-F5344CB8AC3E}">
        <p14:creationId xmlns:p14="http://schemas.microsoft.com/office/powerpoint/2010/main" val="41820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left)">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wipe(left)">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wipe(left)">
                                      <p:cBhvr>
                                        <p:cTn id="22" dur="500"/>
                                        <p:tgtEl>
                                          <p:spTgt spid="171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wipe(left)">
                                      <p:cBhvr>
                                        <p:cTn id="27" dur="500"/>
                                        <p:tgtEl>
                                          <p:spTgt spid="171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srcRect b="3125"/>
          <a:stretch>
            <a:fillRect/>
          </a:stretch>
        </p:blipFill>
        <p:spPr bwMode="auto">
          <a:xfrm>
            <a:off x="1524000" y="0"/>
            <a:ext cx="9144000" cy="6858000"/>
          </a:xfrm>
          <a:prstGeom prst="rect">
            <a:avLst/>
          </a:prstGeom>
          <a:noFill/>
          <a:ln w="9525">
            <a:noFill/>
            <a:miter lim="800000"/>
            <a:headEnd/>
            <a:tailEnd/>
          </a:ln>
        </p:spPr>
      </p:pic>
      <p:pic>
        <p:nvPicPr>
          <p:cNvPr id="3" name="Picture 6" descr="Fig-1"/>
          <p:cNvPicPr>
            <a:picLocks noChangeAspect="1" noChangeArrowheads="1"/>
          </p:cNvPicPr>
          <p:nvPr/>
        </p:nvPicPr>
        <p:blipFill>
          <a:blip r:embed="rId3" cstate="print"/>
          <a:srcRect/>
          <a:stretch>
            <a:fillRect/>
          </a:stretch>
        </p:blipFill>
        <p:spPr bwMode="auto">
          <a:xfrm>
            <a:off x="4974199" y="2106706"/>
            <a:ext cx="5004336" cy="3410137"/>
          </a:xfrm>
          <a:prstGeom prst="rect">
            <a:avLst/>
          </a:prstGeom>
          <a:noFill/>
          <a:ln w="9525">
            <a:noFill/>
            <a:miter lim="800000"/>
            <a:headEnd/>
            <a:tailEnd/>
          </a:ln>
        </p:spPr>
      </p:pic>
      <p:pic>
        <p:nvPicPr>
          <p:cNvPr id="4" name="Picture 5" descr="Fig-1"/>
          <p:cNvPicPr>
            <a:picLocks noChangeAspect="1" noChangeArrowheads="1"/>
          </p:cNvPicPr>
          <p:nvPr/>
        </p:nvPicPr>
        <p:blipFill>
          <a:blip r:embed="rId4" cstate="print"/>
          <a:srcRect/>
          <a:stretch>
            <a:fillRect/>
          </a:stretch>
        </p:blipFill>
        <p:spPr bwMode="auto">
          <a:xfrm>
            <a:off x="4974199" y="2103941"/>
            <a:ext cx="5004336" cy="3412902"/>
          </a:xfrm>
          <a:prstGeom prst="rect">
            <a:avLst/>
          </a:prstGeom>
          <a:noFill/>
          <a:ln w="9525">
            <a:noFill/>
            <a:miter lim="800000"/>
            <a:headEnd/>
            <a:tailEnd/>
          </a:ln>
        </p:spPr>
      </p:pic>
      <p:pic>
        <p:nvPicPr>
          <p:cNvPr id="5" name="Picture 4" descr="Fig-1"/>
          <p:cNvPicPr>
            <a:picLocks noChangeAspect="1" noChangeArrowheads="1"/>
          </p:cNvPicPr>
          <p:nvPr/>
        </p:nvPicPr>
        <p:blipFill>
          <a:blip r:embed="rId5" cstate="print"/>
          <a:srcRect/>
          <a:stretch>
            <a:fillRect/>
          </a:stretch>
        </p:blipFill>
        <p:spPr bwMode="auto">
          <a:xfrm>
            <a:off x="4974199" y="2103941"/>
            <a:ext cx="5004336" cy="3415672"/>
          </a:xfrm>
          <a:prstGeom prst="rect">
            <a:avLst/>
          </a:prstGeom>
          <a:noFill/>
          <a:ln w="9525">
            <a:noFill/>
            <a:miter lim="800000"/>
            <a:headEnd/>
            <a:tailEnd/>
          </a:ln>
        </p:spPr>
      </p:pic>
    </p:spTree>
    <p:extLst>
      <p:ext uri="{BB962C8B-B14F-4D97-AF65-F5344CB8AC3E}">
        <p14:creationId xmlns:p14="http://schemas.microsoft.com/office/powerpoint/2010/main" val="259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39925" y="379413"/>
            <a:ext cx="8229600" cy="741362"/>
          </a:xfrm>
        </p:spPr>
        <p:txBody>
          <a:bodyPr/>
          <a:lstStyle/>
          <a:p>
            <a:pPr eaLnBrk="1" hangingPunct="1">
              <a:defRPr/>
            </a:pPr>
            <a:r>
              <a:rPr lang="en-US" sz="3200" dirty="0">
                <a:solidFill>
                  <a:srgbClr val="59C1CF"/>
                </a:solidFill>
              </a:rPr>
              <a:t>Small Signal Parameters</a:t>
            </a:r>
          </a:p>
        </p:txBody>
      </p:sp>
      <p:sp>
        <p:nvSpPr>
          <p:cNvPr id="15363" name="Rectangle 3"/>
          <p:cNvSpPr>
            <a:spLocks noGrp="1" noChangeArrowheads="1"/>
          </p:cNvSpPr>
          <p:nvPr>
            <p:ph type="body" idx="1"/>
          </p:nvPr>
        </p:nvSpPr>
        <p:spPr>
          <a:xfrm>
            <a:off x="1567667" y="1816642"/>
            <a:ext cx="9351345" cy="4610100"/>
          </a:xfrm>
        </p:spPr>
        <p:txBody>
          <a:bodyPr/>
          <a:lstStyle/>
          <a:p>
            <a:pPr eaLnBrk="1" hangingPunct="1">
              <a:lnSpc>
                <a:spcPct val="90000"/>
              </a:lnSpc>
              <a:spcBef>
                <a:spcPct val="0"/>
              </a:spcBef>
              <a:spcAft>
                <a:spcPts val="600"/>
              </a:spcAft>
              <a:buNone/>
            </a:pPr>
            <a:endParaRPr lang="en-US" sz="2400" b="1" dirty="0"/>
          </a:p>
          <a:p>
            <a:pPr eaLnBrk="1" hangingPunct="1">
              <a:lnSpc>
                <a:spcPct val="90000"/>
              </a:lnSpc>
              <a:spcBef>
                <a:spcPct val="0"/>
              </a:spcBef>
              <a:spcAft>
                <a:spcPts val="600"/>
              </a:spcAft>
            </a:pPr>
            <a:r>
              <a:rPr lang="en-US" sz="2400" dirty="0"/>
              <a:t>V</a:t>
            </a:r>
            <a:r>
              <a:rPr lang="en-US" sz="2400" baseline="-25000" dirty="0"/>
              <a:t>as</a:t>
            </a:r>
            <a:r>
              <a:rPr lang="en-US" sz="2400" dirty="0"/>
              <a:t> – equivalent compliance volume (volume of air which, when acted upon by a piston of area </a:t>
            </a:r>
            <a:r>
              <a:rPr lang="en-US" sz="2400" dirty="0" err="1"/>
              <a:t>S</a:t>
            </a:r>
            <a:r>
              <a:rPr lang="en-US" sz="2400" baseline="-25000" dirty="0" err="1"/>
              <a:t>d</a:t>
            </a:r>
            <a:r>
              <a:rPr lang="en-US" sz="2400" dirty="0"/>
              <a:t>, has the same compliance as the driver’s suspension)</a:t>
            </a:r>
          </a:p>
          <a:p>
            <a:pPr lvl="1" eaLnBrk="1" hangingPunct="1">
              <a:lnSpc>
                <a:spcPct val="90000"/>
              </a:lnSpc>
              <a:spcBef>
                <a:spcPct val="0"/>
              </a:spcBef>
              <a:spcAft>
                <a:spcPts val="600"/>
              </a:spcAft>
            </a:pPr>
            <a:r>
              <a:rPr lang="en-US" sz="2400" dirty="0"/>
              <a:t>measure of the “stiffness” of the suspension with the driver mounted in free air</a:t>
            </a:r>
          </a:p>
          <a:p>
            <a:pPr lvl="1" eaLnBrk="1" hangingPunct="1">
              <a:lnSpc>
                <a:spcPct val="90000"/>
              </a:lnSpc>
              <a:spcBef>
                <a:spcPct val="0"/>
              </a:spcBef>
              <a:spcAft>
                <a:spcPts val="600"/>
              </a:spcAft>
            </a:pPr>
            <a:r>
              <a:rPr lang="en-US" sz="2400" dirty="0"/>
              <a:t>represents the volume of air that has the same stiffness as the driver’s suspension when acted upon by a piston of the same area (</a:t>
            </a:r>
            <a:r>
              <a:rPr lang="en-US" sz="2400" dirty="0" err="1"/>
              <a:t>S</a:t>
            </a:r>
            <a:r>
              <a:rPr lang="en-US" sz="2400" baseline="-25000" dirty="0" err="1"/>
              <a:t>d</a:t>
            </a:r>
            <a:r>
              <a:rPr lang="en-US" sz="2400" dirty="0"/>
              <a:t>) as the cone</a:t>
            </a:r>
          </a:p>
          <a:p>
            <a:pPr lvl="1" eaLnBrk="1" hangingPunct="1">
              <a:lnSpc>
                <a:spcPct val="90000"/>
              </a:lnSpc>
              <a:spcBef>
                <a:spcPct val="0"/>
              </a:spcBef>
              <a:spcAft>
                <a:spcPts val="600"/>
              </a:spcAft>
            </a:pPr>
            <a:r>
              <a:rPr lang="en-US" sz="2400" dirty="0"/>
              <a:t>larger values mean lower stiffness (and generally require larger enclosures)</a:t>
            </a:r>
          </a:p>
          <a:p>
            <a:pPr lvl="1" eaLnBrk="1" hangingPunct="1">
              <a:lnSpc>
                <a:spcPct val="90000"/>
              </a:lnSpc>
              <a:spcBef>
                <a:spcPct val="0"/>
              </a:spcBef>
              <a:spcAft>
                <a:spcPts val="600"/>
              </a:spcAft>
            </a:pPr>
            <a:r>
              <a:rPr lang="en-US" sz="2400" dirty="0"/>
              <a:t>V</a:t>
            </a:r>
            <a:r>
              <a:rPr lang="en-US" sz="2400" baseline="-25000" dirty="0"/>
              <a:t>as</a:t>
            </a:r>
            <a:r>
              <a:rPr lang="en-US" sz="2400" dirty="0"/>
              <a:t> varies with the square of the speaker’s diameter</a:t>
            </a:r>
          </a:p>
          <a:p>
            <a:pPr lvl="1" eaLnBrk="1" hangingPunct="1">
              <a:lnSpc>
                <a:spcPct val="90000"/>
              </a:lnSpc>
              <a:spcBef>
                <a:spcPct val="0"/>
              </a:spcBef>
              <a:spcAft>
                <a:spcPts val="600"/>
              </a:spcAft>
            </a:pPr>
            <a:r>
              <a:rPr lang="en-US" sz="2400" dirty="0"/>
              <a:t>typical factory tolerance for V</a:t>
            </a:r>
            <a:r>
              <a:rPr lang="en-US" sz="2400" baseline="-25000" dirty="0"/>
              <a:t>as</a:t>
            </a:r>
            <a:r>
              <a:rPr lang="en-US" sz="2400" dirty="0"/>
              <a:t> is ±20-30%</a:t>
            </a:r>
            <a:endParaRPr lang="en-US" dirty="0"/>
          </a:p>
          <a:p>
            <a:pPr eaLnBrk="1" hangingPunct="1">
              <a:lnSpc>
                <a:spcPct val="90000"/>
              </a:lnSpc>
              <a:spcBef>
                <a:spcPct val="0"/>
              </a:spcBef>
              <a:spcAft>
                <a:spcPts val="600"/>
              </a:spcAft>
            </a:pPr>
            <a:endParaRPr lang="en-US" sz="2400" b="1" dirty="0"/>
          </a:p>
        </p:txBody>
      </p:sp>
      <p:sp>
        <p:nvSpPr>
          <p:cNvPr id="15364" name="TextBox 3"/>
          <p:cNvSpPr txBox="1">
            <a:spLocks noChangeArrowheads="1"/>
          </p:cNvSpPr>
          <p:nvPr/>
        </p:nvSpPr>
        <p:spPr bwMode="auto">
          <a:xfrm>
            <a:off x="2212976" y="1139826"/>
            <a:ext cx="7718425" cy="92392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These values can be determined by measuring the input impedance of the driver, near the resonance frequency, at small input levels for which the mechanical behavior of the driver is effectively linear.</a:t>
            </a:r>
          </a:p>
        </p:txBody>
      </p:sp>
    </p:spTree>
    <p:extLst>
      <p:ext uri="{BB962C8B-B14F-4D97-AF65-F5344CB8AC3E}">
        <p14:creationId xmlns:p14="http://schemas.microsoft.com/office/powerpoint/2010/main" val="67761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152401"/>
            <a:ext cx="8229600" cy="741363"/>
          </a:xfrm>
        </p:spPr>
        <p:txBody>
          <a:bodyPr/>
          <a:lstStyle/>
          <a:p>
            <a:pPr eaLnBrk="1" hangingPunct="1"/>
            <a:r>
              <a:rPr lang="en-US" sz="4000" dirty="0" smtClean="0">
                <a:solidFill>
                  <a:srgbClr val="59C1CF"/>
                </a:solidFill>
              </a:rPr>
              <a:t>How Loudspeakers Work</a:t>
            </a:r>
          </a:p>
        </p:txBody>
      </p:sp>
      <p:pic>
        <p:nvPicPr>
          <p:cNvPr id="6147" name="Picture 5"/>
          <p:cNvPicPr>
            <a:picLocks noChangeAspect="1" noChangeArrowheads="1"/>
          </p:cNvPicPr>
          <p:nvPr/>
        </p:nvPicPr>
        <p:blipFill>
          <a:blip r:embed="rId2" cstate="print"/>
          <a:srcRect l="16553" t="14474" r="33772" b="7161"/>
          <a:stretch>
            <a:fillRect/>
          </a:stretch>
        </p:blipFill>
        <p:spPr bwMode="auto">
          <a:xfrm>
            <a:off x="1600200" y="1066801"/>
            <a:ext cx="3943350" cy="4665663"/>
          </a:xfrm>
          <a:prstGeom prst="rect">
            <a:avLst/>
          </a:prstGeom>
          <a:noFill/>
          <a:ln w="9525">
            <a:noFill/>
            <a:miter lim="800000"/>
            <a:headEnd/>
            <a:tailEnd/>
          </a:ln>
        </p:spPr>
      </p:pic>
      <p:pic>
        <p:nvPicPr>
          <p:cNvPr id="6148" name="Picture 7"/>
          <p:cNvPicPr>
            <a:picLocks noChangeAspect="1" noChangeArrowheads="1"/>
          </p:cNvPicPr>
          <p:nvPr/>
        </p:nvPicPr>
        <p:blipFill>
          <a:blip r:embed="rId3" cstate="print"/>
          <a:srcRect l="18913" t="21028" r="25000" b="30859"/>
          <a:stretch>
            <a:fillRect/>
          </a:stretch>
        </p:blipFill>
        <p:spPr bwMode="auto">
          <a:xfrm>
            <a:off x="5181600" y="854076"/>
            <a:ext cx="5486400" cy="3529013"/>
          </a:xfrm>
          <a:prstGeom prst="rect">
            <a:avLst/>
          </a:prstGeom>
          <a:noFill/>
          <a:ln w="9525">
            <a:noFill/>
            <a:miter lim="800000"/>
            <a:headEnd/>
            <a:tailEnd/>
          </a:ln>
        </p:spPr>
      </p:pic>
      <p:pic>
        <p:nvPicPr>
          <p:cNvPr id="6149" name="Picture 8"/>
          <p:cNvPicPr>
            <a:picLocks noChangeAspect="1" noChangeArrowheads="1"/>
          </p:cNvPicPr>
          <p:nvPr/>
        </p:nvPicPr>
        <p:blipFill>
          <a:blip r:embed="rId4" cstate="print"/>
          <a:srcRect l="2051" t="24153" r="47949" b="39389"/>
          <a:stretch>
            <a:fillRect/>
          </a:stretch>
        </p:blipFill>
        <p:spPr bwMode="auto">
          <a:xfrm>
            <a:off x="5638800" y="4343401"/>
            <a:ext cx="4572000" cy="2500313"/>
          </a:xfrm>
          <a:prstGeom prst="rect">
            <a:avLst/>
          </a:prstGeom>
          <a:noFill/>
          <a:ln w="9525">
            <a:noFill/>
            <a:miter lim="800000"/>
            <a:headEnd/>
            <a:tailEnd/>
          </a:ln>
        </p:spPr>
      </p:pic>
    </p:spTree>
    <p:extLst>
      <p:ext uri="{BB962C8B-B14F-4D97-AF65-F5344CB8AC3E}">
        <p14:creationId xmlns:p14="http://schemas.microsoft.com/office/powerpoint/2010/main" val="1596446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47863" y="292101"/>
            <a:ext cx="8229600" cy="741363"/>
          </a:xfrm>
        </p:spPr>
        <p:txBody>
          <a:bodyPr/>
          <a:lstStyle/>
          <a:p>
            <a:pPr eaLnBrk="1" hangingPunct="1">
              <a:defRPr/>
            </a:pPr>
            <a:r>
              <a:rPr lang="en-US" sz="3200" dirty="0">
                <a:solidFill>
                  <a:srgbClr val="59C1CF"/>
                </a:solidFill>
              </a:rPr>
              <a:t>Sample Loudspeaker</a:t>
            </a:r>
          </a:p>
        </p:txBody>
      </p:sp>
      <p:pic>
        <p:nvPicPr>
          <p:cNvPr id="16387" name="Picture 2"/>
          <p:cNvPicPr>
            <a:picLocks noChangeAspect="1" noChangeArrowheads="1"/>
          </p:cNvPicPr>
          <p:nvPr/>
        </p:nvPicPr>
        <p:blipFill>
          <a:blip r:embed="rId2" cstate="print"/>
          <a:srcRect l="32692" t="13120" r="31731" b="50586"/>
          <a:stretch>
            <a:fillRect/>
          </a:stretch>
        </p:blipFill>
        <p:spPr bwMode="auto">
          <a:xfrm>
            <a:off x="948131" y="968761"/>
            <a:ext cx="4418090" cy="2825656"/>
          </a:xfrm>
          <a:prstGeom prst="rect">
            <a:avLst/>
          </a:prstGeom>
          <a:noFill/>
          <a:ln w="9525">
            <a:noFill/>
            <a:miter lim="800000"/>
            <a:headEnd/>
            <a:tailEnd/>
          </a:ln>
        </p:spPr>
      </p:pic>
      <p:pic>
        <p:nvPicPr>
          <p:cNvPr id="16388" name="Picture 2"/>
          <p:cNvPicPr>
            <a:picLocks noChangeAspect="1" noChangeArrowheads="1"/>
          </p:cNvPicPr>
          <p:nvPr/>
        </p:nvPicPr>
        <p:blipFill>
          <a:blip r:embed="rId2" cstate="print"/>
          <a:srcRect l="32692" t="49513" r="45699" b="16640"/>
          <a:stretch>
            <a:fillRect/>
          </a:stretch>
        </p:blipFill>
        <p:spPr bwMode="auto">
          <a:xfrm>
            <a:off x="5523267" y="1003695"/>
            <a:ext cx="5653928" cy="5551675"/>
          </a:xfrm>
          <a:prstGeom prst="rect">
            <a:avLst/>
          </a:prstGeom>
          <a:noFill/>
          <a:ln w="9525">
            <a:noFill/>
            <a:miter lim="800000"/>
            <a:headEnd/>
            <a:tailEnd/>
          </a:ln>
        </p:spPr>
      </p:pic>
      <p:sp>
        <p:nvSpPr>
          <p:cNvPr id="16389" name="TextBox 7"/>
          <p:cNvSpPr txBox="1">
            <a:spLocks noChangeArrowheads="1"/>
          </p:cNvSpPr>
          <p:nvPr/>
        </p:nvSpPr>
        <p:spPr bwMode="auto">
          <a:xfrm>
            <a:off x="2387600" y="3859120"/>
            <a:ext cx="2400300" cy="2554545"/>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sz="2000" dirty="0">
                <a:solidFill>
                  <a:srgbClr val="000000"/>
                </a:solidFill>
                <a:latin typeface="Arial" charset="0"/>
                <a:cs typeface="Arial" charset="0"/>
              </a:rPr>
              <a:t>Sensitivity = 86 dB</a:t>
            </a:r>
          </a:p>
          <a:p>
            <a:pPr fontAlgn="base">
              <a:spcBef>
                <a:spcPct val="0"/>
              </a:spcBef>
              <a:spcAft>
                <a:spcPct val="0"/>
              </a:spcAft>
            </a:pPr>
            <a:r>
              <a:rPr lang="en-US" sz="2000" dirty="0">
                <a:solidFill>
                  <a:srgbClr val="000000"/>
                </a:solidFill>
                <a:latin typeface="Arial" charset="0"/>
                <a:cs typeface="Arial" charset="0"/>
              </a:rPr>
              <a:t>Fs = 65 Hz</a:t>
            </a:r>
          </a:p>
          <a:p>
            <a:pPr fontAlgn="base">
              <a:spcBef>
                <a:spcPct val="0"/>
              </a:spcBef>
              <a:spcAft>
                <a:spcPct val="0"/>
              </a:spcAft>
            </a:pPr>
            <a:r>
              <a:rPr lang="en-US" sz="2000" dirty="0">
                <a:solidFill>
                  <a:srgbClr val="000000"/>
                </a:solidFill>
                <a:latin typeface="Arial" charset="0"/>
                <a:cs typeface="Arial" charset="0"/>
              </a:rPr>
              <a:t>Re = 6.6</a:t>
            </a:r>
            <a:r>
              <a:rPr lang="el-GR" sz="2000" dirty="0">
                <a:solidFill>
                  <a:srgbClr val="000000"/>
                </a:solidFill>
                <a:latin typeface="Arial" charset="0"/>
                <a:cs typeface="Arial" charset="0"/>
              </a:rPr>
              <a:t>Ω</a:t>
            </a:r>
            <a:endParaRPr lang="en-US" sz="2000" dirty="0">
              <a:solidFill>
                <a:srgbClr val="000000"/>
              </a:solidFill>
              <a:latin typeface="Arial" charset="0"/>
              <a:cs typeface="Arial" charset="0"/>
            </a:endParaRPr>
          </a:p>
          <a:p>
            <a:pPr fontAlgn="base">
              <a:spcBef>
                <a:spcPct val="0"/>
              </a:spcBef>
              <a:spcAft>
                <a:spcPct val="0"/>
              </a:spcAft>
            </a:pPr>
            <a:r>
              <a:rPr lang="en-US" sz="2000" dirty="0">
                <a:solidFill>
                  <a:srgbClr val="000000"/>
                </a:solidFill>
                <a:latin typeface="Arial" charset="0"/>
                <a:cs typeface="Arial" charset="0"/>
              </a:rPr>
              <a:t>Le = 0.48 </a:t>
            </a:r>
            <a:r>
              <a:rPr lang="en-US" sz="2000" dirty="0" err="1">
                <a:solidFill>
                  <a:srgbClr val="000000"/>
                </a:solidFill>
                <a:latin typeface="Arial" charset="0"/>
                <a:cs typeface="Arial" charset="0"/>
              </a:rPr>
              <a:t>mH</a:t>
            </a:r>
            <a:endParaRPr lang="en-US" sz="2000" dirty="0">
              <a:solidFill>
                <a:srgbClr val="000000"/>
              </a:solidFill>
              <a:latin typeface="Arial" charset="0"/>
              <a:cs typeface="Arial" charset="0"/>
            </a:endParaRPr>
          </a:p>
          <a:p>
            <a:pPr fontAlgn="base">
              <a:spcBef>
                <a:spcPct val="0"/>
              </a:spcBef>
              <a:spcAft>
                <a:spcPct val="0"/>
              </a:spcAft>
            </a:pPr>
            <a:r>
              <a:rPr lang="en-US" sz="2000" dirty="0" err="1">
                <a:solidFill>
                  <a:srgbClr val="000000"/>
                </a:solidFill>
                <a:latin typeface="Arial" charset="0"/>
                <a:cs typeface="Arial" charset="0"/>
              </a:rPr>
              <a:t>Qts</a:t>
            </a:r>
            <a:r>
              <a:rPr lang="en-US" sz="2000" dirty="0">
                <a:solidFill>
                  <a:srgbClr val="000000"/>
                </a:solidFill>
                <a:latin typeface="Arial" charset="0"/>
                <a:cs typeface="Arial" charset="0"/>
              </a:rPr>
              <a:t> = 0.365</a:t>
            </a:r>
          </a:p>
          <a:p>
            <a:pPr fontAlgn="base">
              <a:spcBef>
                <a:spcPct val="0"/>
              </a:spcBef>
              <a:spcAft>
                <a:spcPct val="0"/>
              </a:spcAft>
            </a:pPr>
            <a:r>
              <a:rPr lang="en-US" sz="2000" dirty="0" err="1">
                <a:solidFill>
                  <a:srgbClr val="000000"/>
                </a:solidFill>
                <a:latin typeface="Arial" charset="0"/>
                <a:cs typeface="Arial" charset="0"/>
              </a:rPr>
              <a:t>Qes</a:t>
            </a:r>
            <a:r>
              <a:rPr lang="en-US" sz="2000" dirty="0">
                <a:solidFill>
                  <a:srgbClr val="000000"/>
                </a:solidFill>
                <a:latin typeface="Arial" charset="0"/>
                <a:cs typeface="Arial" charset="0"/>
              </a:rPr>
              <a:t> = 0.436</a:t>
            </a:r>
          </a:p>
          <a:p>
            <a:pPr fontAlgn="base">
              <a:spcBef>
                <a:spcPct val="0"/>
              </a:spcBef>
              <a:spcAft>
                <a:spcPct val="0"/>
              </a:spcAft>
            </a:pPr>
            <a:r>
              <a:rPr lang="en-US" sz="2000" dirty="0" err="1">
                <a:solidFill>
                  <a:srgbClr val="000000"/>
                </a:solidFill>
                <a:latin typeface="Arial" charset="0"/>
                <a:cs typeface="Arial" charset="0"/>
              </a:rPr>
              <a:t>Qms</a:t>
            </a:r>
            <a:r>
              <a:rPr lang="en-US" sz="2000" dirty="0">
                <a:solidFill>
                  <a:srgbClr val="000000"/>
                </a:solidFill>
                <a:latin typeface="Arial" charset="0"/>
                <a:cs typeface="Arial" charset="0"/>
              </a:rPr>
              <a:t> = 2.25</a:t>
            </a:r>
          </a:p>
          <a:p>
            <a:pPr fontAlgn="base">
              <a:spcBef>
                <a:spcPct val="0"/>
              </a:spcBef>
              <a:spcAft>
                <a:spcPct val="0"/>
              </a:spcAft>
            </a:pPr>
            <a:r>
              <a:rPr lang="en-US" sz="2000" dirty="0">
                <a:solidFill>
                  <a:srgbClr val="000000"/>
                </a:solidFill>
                <a:latin typeface="Arial" charset="0"/>
                <a:cs typeface="Arial" charset="0"/>
              </a:rPr>
              <a:t>Vas = 3.15 liters</a:t>
            </a:r>
          </a:p>
        </p:txBody>
      </p:sp>
    </p:spTree>
    <p:extLst>
      <p:ext uri="{BB962C8B-B14F-4D97-AF65-F5344CB8AC3E}">
        <p14:creationId xmlns:p14="http://schemas.microsoft.com/office/powerpoint/2010/main" val="349860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74838" y="0"/>
            <a:ext cx="8229600" cy="1143000"/>
          </a:xfrm>
        </p:spPr>
        <p:txBody>
          <a:bodyPr/>
          <a:lstStyle/>
          <a:p>
            <a:r>
              <a:rPr lang="en-US" sz="3200" u="sng" dirty="0">
                <a:solidFill>
                  <a:srgbClr val="59C1CF"/>
                </a:solidFill>
              </a:rPr>
              <a:t>Aside</a:t>
            </a:r>
            <a:r>
              <a:rPr lang="en-US" sz="3200" dirty="0">
                <a:solidFill>
                  <a:srgbClr val="59C1CF"/>
                </a:solidFill>
              </a:rPr>
              <a:t>: How Loud Does This Thing Get? (And, How Much Power Do I Need?)</a:t>
            </a:r>
          </a:p>
        </p:txBody>
      </p:sp>
      <p:sp>
        <p:nvSpPr>
          <p:cNvPr id="172035" name="Rectangle 3"/>
          <p:cNvSpPr>
            <a:spLocks noGrp="1" noChangeArrowheads="1"/>
          </p:cNvSpPr>
          <p:nvPr>
            <p:ph type="body" idx="1"/>
          </p:nvPr>
        </p:nvSpPr>
        <p:spPr>
          <a:xfrm>
            <a:off x="1389176" y="1143000"/>
            <a:ext cx="9615898" cy="3940175"/>
          </a:xfrm>
        </p:spPr>
        <p:txBody>
          <a:bodyPr/>
          <a:lstStyle/>
          <a:p>
            <a:pPr>
              <a:lnSpc>
                <a:spcPct val="90000"/>
              </a:lnSpc>
              <a:spcBef>
                <a:spcPct val="10000"/>
              </a:spcBef>
            </a:pPr>
            <a:r>
              <a:rPr lang="en-US" sz="2800" dirty="0"/>
              <a:t>Relating electrical power needed to produce desired SPL at a given listening distance:</a:t>
            </a:r>
          </a:p>
          <a:p>
            <a:pPr lvl="1">
              <a:lnSpc>
                <a:spcPct val="90000"/>
              </a:lnSpc>
              <a:spcBef>
                <a:spcPct val="10000"/>
              </a:spcBef>
            </a:pPr>
            <a:r>
              <a:rPr lang="en-US" dirty="0" smtClean="0"/>
              <a:t>sensitivity rating of loudspeaker (typically spec as </a:t>
            </a:r>
            <a:r>
              <a:rPr lang="en-US" dirty="0" smtClean="0">
                <a:solidFill>
                  <a:schemeClr val="hlink"/>
                </a:solidFill>
              </a:rPr>
              <a:t>1 m</a:t>
            </a:r>
            <a:r>
              <a:rPr lang="en-US" dirty="0" smtClean="0"/>
              <a:t> on-axis with input of </a:t>
            </a:r>
            <a:r>
              <a:rPr lang="en-US" dirty="0" smtClean="0">
                <a:solidFill>
                  <a:schemeClr val="hlink"/>
                </a:solidFill>
              </a:rPr>
              <a:t>1 electrical watt</a:t>
            </a:r>
            <a:r>
              <a:rPr lang="en-US" dirty="0" smtClean="0"/>
              <a:t>)</a:t>
            </a:r>
          </a:p>
          <a:p>
            <a:pPr lvl="1">
              <a:lnSpc>
                <a:spcPct val="90000"/>
              </a:lnSpc>
              <a:spcBef>
                <a:spcPct val="10000"/>
              </a:spcBef>
            </a:pPr>
            <a:r>
              <a:rPr lang="en-US" dirty="0" smtClean="0"/>
              <a:t>acoustic level change/attenuation between loudspeaker and farthest listening position</a:t>
            </a:r>
          </a:p>
          <a:p>
            <a:pPr>
              <a:lnSpc>
                <a:spcPct val="90000"/>
              </a:lnSpc>
              <a:spcBef>
                <a:spcPct val="10000"/>
              </a:spcBef>
            </a:pPr>
            <a:r>
              <a:rPr lang="en-US" sz="2800" dirty="0"/>
              <a:t>Example: want </a:t>
            </a:r>
            <a:r>
              <a:rPr lang="en-US" sz="2800" dirty="0">
                <a:solidFill>
                  <a:srgbClr val="FF0000"/>
                </a:solidFill>
              </a:rPr>
              <a:t>90 dB</a:t>
            </a:r>
            <a:r>
              <a:rPr lang="en-US" sz="2800" dirty="0"/>
              <a:t> program level at listening distance of </a:t>
            </a:r>
            <a:r>
              <a:rPr lang="en-US" sz="2800" dirty="0">
                <a:solidFill>
                  <a:srgbClr val="FF0000"/>
                </a:solidFill>
              </a:rPr>
              <a:t>4 m </a:t>
            </a:r>
            <a:r>
              <a:rPr lang="en-US" sz="2800" u="sng" dirty="0">
                <a:solidFill>
                  <a:srgbClr val="00B0F0"/>
                </a:solidFill>
              </a:rPr>
              <a:t>outdoors</a:t>
            </a:r>
            <a:r>
              <a:rPr lang="en-US" sz="2800" dirty="0">
                <a:solidFill>
                  <a:srgbClr val="00B0F0"/>
                </a:solidFill>
              </a:rPr>
              <a:t> (i.e., no reinforcement of sound due to room reflections)</a:t>
            </a:r>
          </a:p>
          <a:p>
            <a:pPr lvl="1">
              <a:lnSpc>
                <a:spcPct val="90000"/>
              </a:lnSpc>
              <a:spcBef>
                <a:spcPct val="10000"/>
              </a:spcBef>
            </a:pPr>
            <a:r>
              <a:rPr lang="en-US" dirty="0" smtClean="0"/>
              <a:t>loudspeaker sensitivity measured as </a:t>
            </a:r>
            <a:r>
              <a:rPr lang="en-US" dirty="0" smtClean="0">
                <a:solidFill>
                  <a:srgbClr val="33CC33"/>
                </a:solidFill>
              </a:rPr>
              <a:t>86 dB</a:t>
            </a:r>
          </a:p>
          <a:p>
            <a:pPr lvl="1">
              <a:lnSpc>
                <a:spcPct val="90000"/>
              </a:lnSpc>
              <a:spcBef>
                <a:spcPct val="10000"/>
              </a:spcBef>
            </a:pPr>
            <a:r>
              <a:rPr lang="en-US" dirty="0" smtClean="0">
                <a:solidFill>
                  <a:srgbClr val="3366FF"/>
                </a:solidFill>
              </a:rPr>
              <a:t>acoustic level change = 20 log (4) </a:t>
            </a:r>
            <a:r>
              <a:rPr lang="en-US" dirty="0" smtClean="0">
                <a:solidFill>
                  <a:srgbClr val="3366FF"/>
                </a:solidFill>
                <a:sym typeface="Symbol" pitchFamily="18" charset="2"/>
              </a:rPr>
              <a:t></a:t>
            </a:r>
            <a:r>
              <a:rPr lang="en-US" dirty="0" smtClean="0">
                <a:solidFill>
                  <a:srgbClr val="3366FF"/>
                </a:solidFill>
              </a:rPr>
              <a:t> 12 dB</a:t>
            </a:r>
          </a:p>
          <a:p>
            <a:pPr lvl="1">
              <a:lnSpc>
                <a:spcPct val="90000"/>
              </a:lnSpc>
              <a:spcBef>
                <a:spcPct val="10000"/>
              </a:spcBef>
            </a:pPr>
            <a:r>
              <a:rPr lang="en-US" dirty="0" smtClean="0"/>
              <a:t>SPL required at source is 90 + </a:t>
            </a:r>
            <a:r>
              <a:rPr lang="en-US" dirty="0" smtClean="0">
                <a:solidFill>
                  <a:srgbClr val="3366FF"/>
                </a:solidFill>
              </a:rPr>
              <a:t>12</a:t>
            </a:r>
            <a:r>
              <a:rPr lang="en-US" dirty="0" smtClean="0"/>
              <a:t> = </a:t>
            </a:r>
            <a:r>
              <a:rPr lang="en-US" dirty="0" smtClean="0">
                <a:solidFill>
                  <a:srgbClr val="FF0000"/>
                </a:solidFill>
              </a:rPr>
              <a:t>102 dB</a:t>
            </a:r>
          </a:p>
          <a:p>
            <a:pPr lvl="1">
              <a:lnSpc>
                <a:spcPct val="90000"/>
              </a:lnSpc>
              <a:spcBef>
                <a:spcPct val="10000"/>
              </a:spcBef>
            </a:pPr>
            <a:r>
              <a:rPr lang="en-US" dirty="0" smtClean="0"/>
              <a:t>need </a:t>
            </a:r>
            <a:r>
              <a:rPr lang="en-US" dirty="0" smtClean="0">
                <a:solidFill>
                  <a:srgbClr val="33CC33"/>
                </a:solidFill>
              </a:rPr>
              <a:t>16 dB</a:t>
            </a:r>
            <a:r>
              <a:rPr lang="en-US" dirty="0" smtClean="0"/>
              <a:t> above 1 watt, or 10 </a:t>
            </a:r>
            <a:r>
              <a:rPr lang="en-US" baseline="30000" dirty="0" smtClean="0"/>
              <a:t>(16/10)</a:t>
            </a:r>
            <a:r>
              <a:rPr lang="en-US" dirty="0" smtClean="0"/>
              <a:t> = </a:t>
            </a:r>
            <a:r>
              <a:rPr lang="en-US" dirty="0" smtClean="0">
                <a:solidFill>
                  <a:srgbClr val="FF0000"/>
                </a:solidFill>
              </a:rPr>
              <a:t>40 W</a:t>
            </a:r>
          </a:p>
          <a:p>
            <a:pPr lvl="1">
              <a:lnSpc>
                <a:spcPct val="90000"/>
              </a:lnSpc>
              <a:spcBef>
                <a:spcPct val="10000"/>
              </a:spcBef>
            </a:pPr>
            <a:r>
              <a:rPr lang="en-US" sz="2400" b="1" dirty="0">
                <a:solidFill>
                  <a:srgbClr val="FF0000"/>
                </a:solidFill>
              </a:rPr>
              <a:t>check to make sure driver can handle it!</a:t>
            </a:r>
            <a:endParaRPr lang="en-US" sz="2400" b="1" dirty="0"/>
          </a:p>
        </p:txBody>
      </p:sp>
    </p:spTree>
    <p:extLst>
      <p:ext uri="{BB962C8B-B14F-4D97-AF65-F5344CB8AC3E}">
        <p14:creationId xmlns:p14="http://schemas.microsoft.com/office/powerpoint/2010/main" val="39554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wipe(lef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wipe(left)">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wipe(left)">
                                      <p:cBhvr>
                                        <p:cTn id="22" dur="500"/>
                                        <p:tgtEl>
                                          <p:spTgt spid="172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2035">
                                            <p:txEl>
                                              <p:pRg st="4" end="4"/>
                                            </p:txEl>
                                          </p:spTgt>
                                        </p:tgtEl>
                                        <p:attrNameLst>
                                          <p:attrName>style.visibility</p:attrName>
                                        </p:attrNameLst>
                                      </p:cBhvr>
                                      <p:to>
                                        <p:strVal val="visible"/>
                                      </p:to>
                                    </p:set>
                                    <p:animEffect transition="in" filter="wipe(left)">
                                      <p:cBhvr>
                                        <p:cTn id="27" dur="500"/>
                                        <p:tgtEl>
                                          <p:spTgt spid="172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2035">
                                            <p:txEl>
                                              <p:pRg st="5" end="5"/>
                                            </p:txEl>
                                          </p:spTgt>
                                        </p:tgtEl>
                                        <p:attrNameLst>
                                          <p:attrName>style.visibility</p:attrName>
                                        </p:attrNameLst>
                                      </p:cBhvr>
                                      <p:to>
                                        <p:strVal val="visible"/>
                                      </p:to>
                                    </p:set>
                                    <p:animEffect transition="in" filter="wipe(left)">
                                      <p:cBhvr>
                                        <p:cTn id="32" dur="500"/>
                                        <p:tgtEl>
                                          <p:spTgt spid="172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2035">
                                            <p:txEl>
                                              <p:pRg st="6" end="6"/>
                                            </p:txEl>
                                          </p:spTgt>
                                        </p:tgtEl>
                                        <p:attrNameLst>
                                          <p:attrName>style.visibility</p:attrName>
                                        </p:attrNameLst>
                                      </p:cBhvr>
                                      <p:to>
                                        <p:strVal val="visible"/>
                                      </p:to>
                                    </p:set>
                                    <p:animEffect transition="in" filter="wipe(left)">
                                      <p:cBhvr>
                                        <p:cTn id="37" dur="500"/>
                                        <p:tgtEl>
                                          <p:spTgt spid="172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2035">
                                            <p:txEl>
                                              <p:pRg st="7" end="7"/>
                                            </p:txEl>
                                          </p:spTgt>
                                        </p:tgtEl>
                                        <p:attrNameLst>
                                          <p:attrName>style.visibility</p:attrName>
                                        </p:attrNameLst>
                                      </p:cBhvr>
                                      <p:to>
                                        <p:strVal val="visible"/>
                                      </p:to>
                                    </p:set>
                                    <p:animEffect transition="in" filter="wipe(left)">
                                      <p:cBhvr>
                                        <p:cTn id="42" dur="500"/>
                                        <p:tgtEl>
                                          <p:spTgt spid="172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2035">
                                            <p:txEl>
                                              <p:pRg st="8" end="8"/>
                                            </p:txEl>
                                          </p:spTgt>
                                        </p:tgtEl>
                                        <p:attrNameLst>
                                          <p:attrName>style.visibility</p:attrName>
                                        </p:attrNameLst>
                                      </p:cBhvr>
                                      <p:to>
                                        <p:strVal val="visible"/>
                                      </p:to>
                                    </p:set>
                                    <p:animEffect transition="in" filter="wipe(left)">
                                      <p:cBhvr>
                                        <p:cTn id="47" dur="500"/>
                                        <p:tgtEl>
                                          <p:spTgt spid="172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4"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b="10706"/>
          <a:stretch>
            <a:fillRect/>
          </a:stretch>
        </p:blipFill>
        <p:spPr bwMode="auto">
          <a:xfrm>
            <a:off x="1524000" y="0"/>
            <a:ext cx="9144000" cy="68580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l="798" t="37109" r="63997" b="29948"/>
          <a:stretch>
            <a:fillRect/>
          </a:stretch>
        </p:blipFill>
        <p:spPr bwMode="auto">
          <a:xfrm>
            <a:off x="5273675" y="2414588"/>
            <a:ext cx="4179888" cy="2933700"/>
          </a:xfrm>
          <a:prstGeom prst="rect">
            <a:avLst/>
          </a:prstGeom>
          <a:noFill/>
          <a:ln w="9525">
            <a:noFill/>
            <a:miter lim="800000"/>
            <a:headEnd/>
            <a:tailEnd/>
          </a:ln>
        </p:spPr>
      </p:pic>
      <p:sp>
        <p:nvSpPr>
          <p:cNvPr id="18436" name="Text Box 4"/>
          <p:cNvSpPr txBox="1">
            <a:spLocks noChangeArrowheads="1"/>
          </p:cNvSpPr>
          <p:nvPr/>
        </p:nvSpPr>
        <p:spPr bwMode="auto">
          <a:xfrm>
            <a:off x="7162800" y="2133601"/>
            <a:ext cx="3309938" cy="366713"/>
          </a:xfrm>
          <a:prstGeom prst="rect">
            <a:avLst/>
          </a:prstGeom>
          <a:noFill/>
          <a:ln w="9525">
            <a:noFill/>
            <a:miter lim="800000"/>
            <a:headEnd/>
            <a:tailEnd/>
          </a:ln>
        </p:spPr>
        <p:txBody>
          <a:bodyPr>
            <a:spAutoFit/>
          </a:bodyPr>
          <a:lstStyle/>
          <a:p>
            <a:pPr fontAlgn="base">
              <a:spcBef>
                <a:spcPct val="50000"/>
              </a:spcBef>
              <a:spcAft>
                <a:spcPct val="0"/>
              </a:spcAft>
            </a:pPr>
            <a:r>
              <a:rPr lang="en-US" b="1">
                <a:solidFill>
                  <a:srgbClr val="FF0000"/>
                </a:solidFill>
                <a:latin typeface="Arial" charset="0"/>
                <a:cs typeface="Arial" charset="0"/>
                <a:hlinkClick r:id="rId4"/>
              </a:rPr>
              <a:t>http://www.crownaudio.com</a:t>
            </a:r>
            <a:endParaRPr lang="en-US" b="1">
              <a:solidFill>
                <a:srgbClr val="FF0000"/>
              </a:solidFill>
              <a:latin typeface="Arial" charset="0"/>
              <a:cs typeface="Arial" charset="0"/>
            </a:endParaRPr>
          </a:p>
        </p:txBody>
      </p:sp>
    </p:spTree>
    <p:extLst>
      <p:ext uri="{BB962C8B-B14F-4D97-AF65-F5344CB8AC3E}">
        <p14:creationId xmlns:p14="http://schemas.microsoft.com/office/powerpoint/2010/main" val="35230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1431086" y="1195201"/>
            <a:ext cx="9550679" cy="4610100"/>
          </a:xfrm>
        </p:spPr>
        <p:txBody>
          <a:bodyPr/>
          <a:lstStyle/>
          <a:p>
            <a:pPr eaLnBrk="1" hangingPunct="1">
              <a:lnSpc>
                <a:spcPct val="90000"/>
              </a:lnSpc>
              <a:spcBef>
                <a:spcPts val="600"/>
              </a:spcBef>
            </a:pPr>
            <a:r>
              <a:rPr lang="en-US" sz="2400" dirty="0"/>
              <a:t>A </a:t>
            </a:r>
            <a:r>
              <a:rPr lang="en-US" sz="2400" u="sng" dirty="0"/>
              <a:t>baffle</a:t>
            </a:r>
            <a:r>
              <a:rPr lang="en-US" sz="2400" dirty="0"/>
              <a:t> is an enclosure that can be used to isolate (separate) the front and rear radiation produced by a loudspeaker</a:t>
            </a:r>
          </a:p>
          <a:p>
            <a:pPr eaLnBrk="1" hangingPunct="1">
              <a:lnSpc>
                <a:spcPct val="90000"/>
              </a:lnSpc>
              <a:spcBef>
                <a:spcPts val="600"/>
              </a:spcBef>
            </a:pPr>
            <a:r>
              <a:rPr lang="en-US" sz="2400" dirty="0"/>
              <a:t>Basic strategies:</a:t>
            </a:r>
          </a:p>
          <a:p>
            <a:pPr lvl="1" eaLnBrk="1" hangingPunct="1">
              <a:lnSpc>
                <a:spcPct val="90000"/>
              </a:lnSpc>
              <a:spcBef>
                <a:spcPts val="600"/>
              </a:spcBef>
            </a:pPr>
            <a:r>
              <a:rPr lang="en-US" sz="2400" dirty="0"/>
              <a:t>isolate and damp out the rear radiation completely</a:t>
            </a:r>
          </a:p>
          <a:p>
            <a:pPr lvl="2" eaLnBrk="1" hangingPunct="1">
              <a:lnSpc>
                <a:spcPct val="90000"/>
              </a:lnSpc>
              <a:spcBef>
                <a:spcPts val="600"/>
              </a:spcBef>
            </a:pPr>
            <a:r>
              <a:rPr lang="en-US" dirty="0" smtClean="0"/>
              <a:t>infinite </a:t>
            </a:r>
            <a:r>
              <a:rPr lang="en-US" dirty="0" smtClean="0"/>
              <a:t>baffle, sealed box, or “perfect” transmission line</a:t>
            </a:r>
            <a:endParaRPr lang="en-US" dirty="0" smtClean="0"/>
          </a:p>
          <a:p>
            <a:pPr lvl="1" eaLnBrk="1" hangingPunct="1">
              <a:lnSpc>
                <a:spcPct val="90000"/>
              </a:lnSpc>
              <a:spcBef>
                <a:spcPts val="600"/>
              </a:spcBef>
            </a:pPr>
            <a:r>
              <a:rPr lang="en-US" sz="2400" dirty="0"/>
              <a:t>invert the phase of the rear radiation (or at least get it into the </a:t>
            </a:r>
            <a:r>
              <a:rPr lang="en-US" sz="2400" dirty="0">
                <a:sym typeface="Symbol"/>
              </a:rPr>
              <a:t>120 range)</a:t>
            </a:r>
            <a:r>
              <a:rPr lang="en-US" sz="2400" dirty="0"/>
              <a:t> and emit it in a controlled, band-limited fashion to provide low-frequency power addition</a:t>
            </a:r>
          </a:p>
          <a:p>
            <a:pPr lvl="2" eaLnBrk="1" hangingPunct="1">
              <a:lnSpc>
                <a:spcPct val="90000"/>
              </a:lnSpc>
              <a:spcBef>
                <a:spcPts val="600"/>
              </a:spcBef>
            </a:pPr>
            <a:r>
              <a:rPr lang="en-US" dirty="0" smtClean="0"/>
              <a:t>bass reflex, passive radiator (“drone cone”), compound/band-pass, rear-loaded horn</a:t>
            </a:r>
          </a:p>
          <a:p>
            <a:pPr lvl="1" eaLnBrk="1" hangingPunct="1">
              <a:lnSpc>
                <a:spcPct val="90000"/>
              </a:lnSpc>
              <a:spcBef>
                <a:spcPts val="600"/>
              </a:spcBef>
            </a:pPr>
            <a:r>
              <a:rPr lang="en-US" sz="2400" dirty="0"/>
              <a:t>enhance low-frequency output by a creating tuned resonance (“quarter-wavelength tuning”)</a:t>
            </a:r>
          </a:p>
          <a:p>
            <a:pPr lvl="2" eaLnBrk="1" hangingPunct="1">
              <a:lnSpc>
                <a:spcPct val="90000"/>
              </a:lnSpc>
              <a:spcBef>
                <a:spcPts val="600"/>
              </a:spcBef>
            </a:pPr>
            <a:r>
              <a:rPr lang="en-US" dirty="0" smtClean="0"/>
              <a:t>damped/tapered pipe, labyrinth, transmission line</a:t>
            </a:r>
          </a:p>
        </p:txBody>
      </p:sp>
      <p:sp>
        <p:nvSpPr>
          <p:cNvPr id="4" name="Title 1"/>
          <p:cNvSpPr txBox="1">
            <a:spLocks/>
          </p:cNvSpPr>
          <p:nvPr/>
        </p:nvSpPr>
        <p:spPr bwMode="auto">
          <a:xfrm>
            <a:off x="1873623" y="11962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kern="0" dirty="0" smtClean="0">
                <a:solidFill>
                  <a:schemeClr val="accent1">
                    <a:lumMod val="75000"/>
                  </a:schemeClr>
                </a:solidFill>
              </a:rPr>
              <a:t>Baffles</a:t>
            </a:r>
            <a:endParaRPr lang="en-US" kern="0" dirty="0">
              <a:solidFill>
                <a:schemeClr val="accent1">
                  <a:lumMod val="75000"/>
                </a:schemeClr>
              </a:solidFill>
            </a:endParaRPr>
          </a:p>
        </p:txBody>
      </p:sp>
    </p:spTree>
    <p:extLst>
      <p:ext uri="{BB962C8B-B14F-4D97-AF65-F5344CB8AC3E}">
        <p14:creationId xmlns:p14="http://schemas.microsoft.com/office/powerpoint/2010/main" val="1817886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95101" y="110471"/>
            <a:ext cx="8229600" cy="741362"/>
          </a:xfrm>
        </p:spPr>
        <p:txBody>
          <a:bodyPr/>
          <a:lstStyle/>
          <a:p>
            <a:pPr eaLnBrk="1" hangingPunct="1">
              <a:defRPr/>
            </a:pPr>
            <a:r>
              <a:rPr lang="en-US" sz="2800" dirty="0">
                <a:solidFill>
                  <a:srgbClr val="59C1CF"/>
                </a:solidFill>
              </a:rPr>
              <a:t>Enclosure-Related Parameters</a:t>
            </a:r>
          </a:p>
        </p:txBody>
      </p:sp>
      <p:sp>
        <p:nvSpPr>
          <p:cNvPr id="19459" name="Rectangle 3"/>
          <p:cNvSpPr>
            <a:spLocks noGrp="1" noChangeArrowheads="1"/>
          </p:cNvSpPr>
          <p:nvPr>
            <p:ph type="body" idx="1"/>
          </p:nvPr>
        </p:nvSpPr>
        <p:spPr>
          <a:xfrm>
            <a:off x="823026" y="851833"/>
            <a:ext cx="10849022" cy="4610100"/>
          </a:xfrm>
        </p:spPr>
        <p:txBody>
          <a:bodyPr/>
          <a:lstStyle/>
          <a:p>
            <a:pPr eaLnBrk="1" hangingPunct="1">
              <a:lnSpc>
                <a:spcPct val="90000"/>
              </a:lnSpc>
              <a:spcBef>
                <a:spcPct val="0"/>
              </a:spcBef>
              <a:spcAft>
                <a:spcPts val="600"/>
              </a:spcAft>
            </a:pPr>
            <a:r>
              <a:rPr lang="en-US" sz="2200" dirty="0"/>
              <a:t>EBP = F</a:t>
            </a:r>
            <a:r>
              <a:rPr lang="en-US" sz="2200" baseline="-25000" dirty="0"/>
              <a:t>s</a:t>
            </a:r>
            <a:r>
              <a:rPr lang="en-US" sz="2200" dirty="0"/>
              <a:t> / </a:t>
            </a:r>
            <a:r>
              <a:rPr lang="en-US" sz="2200" dirty="0" err="1"/>
              <a:t>Q</a:t>
            </a:r>
            <a:r>
              <a:rPr lang="en-US" sz="2200" baseline="-25000" dirty="0" err="1"/>
              <a:t>es</a:t>
            </a:r>
            <a:endParaRPr lang="en-US" sz="2200" baseline="-25000" dirty="0"/>
          </a:p>
          <a:p>
            <a:pPr lvl="1" eaLnBrk="1" hangingPunct="1">
              <a:lnSpc>
                <a:spcPct val="90000"/>
              </a:lnSpc>
              <a:spcBef>
                <a:spcPct val="0"/>
              </a:spcBef>
              <a:spcAft>
                <a:spcPts val="600"/>
              </a:spcAft>
            </a:pPr>
            <a:r>
              <a:rPr lang="en-US" sz="2200" dirty="0"/>
              <a:t>used loosely to decide what type of enclosure will be best for a given speaker (“rule of thumb”)</a:t>
            </a:r>
          </a:p>
          <a:p>
            <a:pPr lvl="1" eaLnBrk="1" hangingPunct="1">
              <a:lnSpc>
                <a:spcPct val="90000"/>
              </a:lnSpc>
              <a:spcBef>
                <a:spcPct val="0"/>
              </a:spcBef>
              <a:spcAft>
                <a:spcPts val="600"/>
              </a:spcAft>
            </a:pPr>
            <a:r>
              <a:rPr lang="en-US" sz="2200" dirty="0"/>
              <a:t>sealed box EBP </a:t>
            </a:r>
            <a:r>
              <a:rPr lang="en-US" sz="2200" dirty="0">
                <a:sym typeface="Symbol" pitchFamily="18" charset="2"/>
              </a:rPr>
              <a:t> 50</a:t>
            </a:r>
          </a:p>
          <a:p>
            <a:pPr lvl="1" eaLnBrk="1" hangingPunct="1">
              <a:lnSpc>
                <a:spcPct val="90000"/>
              </a:lnSpc>
              <a:spcBef>
                <a:spcPct val="0"/>
              </a:spcBef>
              <a:spcAft>
                <a:spcPts val="600"/>
              </a:spcAft>
            </a:pPr>
            <a:r>
              <a:rPr lang="en-US" sz="2200" dirty="0">
                <a:sym typeface="Symbol" pitchFamily="18" charset="2"/>
              </a:rPr>
              <a:t>vented enclosure EBP  </a:t>
            </a:r>
            <a:r>
              <a:rPr lang="en-US" sz="2200" dirty="0" smtClean="0">
                <a:sym typeface="Symbol" pitchFamily="18" charset="2"/>
              </a:rPr>
              <a:t>100</a:t>
            </a:r>
          </a:p>
          <a:p>
            <a:pPr lvl="1" eaLnBrk="1" hangingPunct="1">
              <a:lnSpc>
                <a:spcPct val="90000"/>
              </a:lnSpc>
              <a:spcBef>
                <a:spcPct val="0"/>
              </a:spcBef>
              <a:spcAft>
                <a:spcPts val="600"/>
              </a:spcAft>
            </a:pPr>
            <a:r>
              <a:rPr lang="en-US" sz="2200" dirty="0" smtClean="0">
                <a:sym typeface="Symbol" pitchFamily="18" charset="2"/>
              </a:rPr>
              <a:t>sealed vs. ported debate: </a:t>
            </a:r>
            <a:r>
              <a:rPr lang="en-US" sz="2200" dirty="0" smtClean="0">
                <a:sym typeface="Symbol" pitchFamily="18" charset="2"/>
                <a:hlinkClick r:id="rId2"/>
              </a:rPr>
              <a:t>https://www.youtube.com/watch?v=S-AGcpEVUnQ</a:t>
            </a:r>
            <a:endParaRPr lang="en-US" sz="2200" dirty="0">
              <a:sym typeface="Symbol" pitchFamily="18" charset="2"/>
            </a:endParaRPr>
          </a:p>
          <a:p>
            <a:pPr eaLnBrk="1" hangingPunct="1">
              <a:lnSpc>
                <a:spcPct val="90000"/>
              </a:lnSpc>
              <a:spcBef>
                <a:spcPct val="0"/>
              </a:spcBef>
              <a:spcAft>
                <a:spcPts val="600"/>
              </a:spcAft>
            </a:pPr>
            <a:r>
              <a:rPr lang="en-US" sz="2200" dirty="0">
                <a:sym typeface="Symbol" pitchFamily="18" charset="2"/>
              </a:rPr>
              <a:t>F</a:t>
            </a:r>
            <a:r>
              <a:rPr lang="en-US" sz="2200" baseline="-25000" dirty="0">
                <a:sym typeface="Symbol" pitchFamily="18" charset="2"/>
              </a:rPr>
              <a:t>c</a:t>
            </a:r>
            <a:r>
              <a:rPr lang="en-US" sz="2200" dirty="0">
                <a:sym typeface="Symbol" pitchFamily="18" charset="2"/>
              </a:rPr>
              <a:t> = sealed enclosure resonance</a:t>
            </a:r>
          </a:p>
          <a:p>
            <a:pPr eaLnBrk="1" hangingPunct="1">
              <a:lnSpc>
                <a:spcPct val="90000"/>
              </a:lnSpc>
              <a:spcBef>
                <a:spcPct val="0"/>
              </a:spcBef>
              <a:spcAft>
                <a:spcPts val="600"/>
              </a:spcAft>
            </a:pPr>
            <a:r>
              <a:rPr lang="en-US" sz="2200" dirty="0" err="1">
                <a:sym typeface="Symbol" pitchFamily="18" charset="2"/>
              </a:rPr>
              <a:t>V</a:t>
            </a:r>
            <a:r>
              <a:rPr lang="en-US" sz="2200" baseline="-25000" dirty="0" err="1">
                <a:sym typeface="Symbol" pitchFamily="18" charset="2"/>
              </a:rPr>
              <a:t>c</a:t>
            </a:r>
            <a:r>
              <a:rPr lang="en-US" sz="2200" dirty="0">
                <a:sym typeface="Symbol" pitchFamily="18" charset="2"/>
              </a:rPr>
              <a:t> = internal volume of a sealed enclosure</a:t>
            </a:r>
          </a:p>
          <a:p>
            <a:pPr eaLnBrk="1" hangingPunct="1">
              <a:lnSpc>
                <a:spcPct val="90000"/>
              </a:lnSpc>
              <a:spcBef>
                <a:spcPct val="0"/>
              </a:spcBef>
              <a:spcAft>
                <a:spcPts val="600"/>
              </a:spcAft>
            </a:pPr>
            <a:r>
              <a:rPr lang="en-US" sz="2200" dirty="0" err="1">
                <a:sym typeface="Symbol" pitchFamily="18" charset="2"/>
              </a:rPr>
              <a:t>V</a:t>
            </a:r>
            <a:r>
              <a:rPr lang="en-US" sz="2200" baseline="-25000" dirty="0" err="1">
                <a:sym typeface="Symbol" pitchFamily="18" charset="2"/>
              </a:rPr>
              <a:t>b</a:t>
            </a:r>
            <a:r>
              <a:rPr lang="en-US" sz="2200" dirty="0">
                <a:sym typeface="Symbol" pitchFamily="18" charset="2"/>
              </a:rPr>
              <a:t> = internal volume of a vented enclosure</a:t>
            </a:r>
          </a:p>
          <a:p>
            <a:pPr eaLnBrk="1" hangingPunct="1">
              <a:lnSpc>
                <a:spcPct val="90000"/>
              </a:lnSpc>
              <a:spcBef>
                <a:spcPct val="0"/>
              </a:spcBef>
              <a:spcAft>
                <a:spcPts val="600"/>
              </a:spcAft>
            </a:pPr>
            <a:r>
              <a:rPr lang="en-US" sz="2200" dirty="0">
                <a:sym typeface="Symbol" pitchFamily="18" charset="2"/>
              </a:rPr>
              <a:t>F</a:t>
            </a:r>
            <a:r>
              <a:rPr lang="en-US" sz="2200" baseline="-25000" dirty="0">
                <a:sym typeface="Symbol" pitchFamily="18" charset="2"/>
              </a:rPr>
              <a:t>b</a:t>
            </a:r>
            <a:r>
              <a:rPr lang="en-US" sz="2200" dirty="0">
                <a:sym typeface="Symbol" pitchFamily="18" charset="2"/>
              </a:rPr>
              <a:t> = bass reflex enclosure resonance</a:t>
            </a:r>
          </a:p>
          <a:p>
            <a:pPr eaLnBrk="1" hangingPunct="1">
              <a:lnSpc>
                <a:spcPct val="90000"/>
              </a:lnSpc>
              <a:spcBef>
                <a:spcPct val="0"/>
              </a:spcBef>
              <a:spcAft>
                <a:spcPts val="600"/>
              </a:spcAft>
            </a:pPr>
            <a:r>
              <a:rPr lang="en-US" sz="2200" dirty="0" err="1">
                <a:sym typeface="Symbol" pitchFamily="18" charset="2"/>
              </a:rPr>
              <a:t>L</a:t>
            </a:r>
            <a:r>
              <a:rPr lang="en-US" sz="2200" baseline="-25000" dirty="0" err="1">
                <a:sym typeface="Symbol" pitchFamily="18" charset="2"/>
              </a:rPr>
              <a:t>v</a:t>
            </a:r>
            <a:r>
              <a:rPr lang="en-US" sz="2200" dirty="0">
                <a:sym typeface="Symbol" pitchFamily="18" charset="2"/>
              </a:rPr>
              <a:t> = length of port</a:t>
            </a:r>
          </a:p>
          <a:p>
            <a:pPr eaLnBrk="1" hangingPunct="1">
              <a:lnSpc>
                <a:spcPct val="90000"/>
              </a:lnSpc>
              <a:spcBef>
                <a:spcPct val="0"/>
              </a:spcBef>
              <a:spcAft>
                <a:spcPts val="600"/>
              </a:spcAft>
            </a:pPr>
            <a:r>
              <a:rPr lang="en-US" sz="2200" dirty="0" err="1">
                <a:sym typeface="Symbol" pitchFamily="18" charset="2"/>
              </a:rPr>
              <a:t>Q</a:t>
            </a:r>
            <a:r>
              <a:rPr lang="en-US" sz="2200" baseline="-25000" dirty="0" err="1">
                <a:sym typeface="Symbol" pitchFamily="18" charset="2"/>
              </a:rPr>
              <a:t>tc</a:t>
            </a:r>
            <a:r>
              <a:rPr lang="en-US" sz="2200" dirty="0">
                <a:sym typeface="Symbol" pitchFamily="18" charset="2"/>
              </a:rPr>
              <a:t> – desired value determines size and type of enclosure</a:t>
            </a:r>
          </a:p>
          <a:p>
            <a:pPr lvl="1" eaLnBrk="1" hangingPunct="1">
              <a:lnSpc>
                <a:spcPct val="90000"/>
              </a:lnSpc>
              <a:spcBef>
                <a:spcPct val="0"/>
              </a:spcBef>
              <a:spcAft>
                <a:spcPts val="600"/>
              </a:spcAft>
            </a:pPr>
            <a:r>
              <a:rPr lang="en-US" sz="2200" dirty="0">
                <a:sym typeface="Symbol" pitchFamily="18" charset="2"/>
              </a:rPr>
              <a:t>value of 0.707 is what most designers aim for (yields flattest response)</a:t>
            </a:r>
          </a:p>
          <a:p>
            <a:pPr lvl="1" eaLnBrk="1" hangingPunct="1">
              <a:lnSpc>
                <a:spcPct val="90000"/>
              </a:lnSpc>
              <a:spcBef>
                <a:spcPct val="0"/>
              </a:spcBef>
              <a:spcAft>
                <a:spcPts val="600"/>
              </a:spcAft>
            </a:pPr>
            <a:r>
              <a:rPr lang="en-US" sz="2200" dirty="0">
                <a:sym typeface="Symbol" pitchFamily="18" charset="2"/>
              </a:rPr>
              <a:t>enclosures designed to enhance bass may range from 0.8 to 1.1 (bigger value, “</a:t>
            </a:r>
            <a:r>
              <a:rPr lang="en-US" sz="2200" dirty="0" err="1">
                <a:sym typeface="Symbol" pitchFamily="18" charset="2"/>
              </a:rPr>
              <a:t>boomier</a:t>
            </a:r>
            <a:r>
              <a:rPr lang="en-US" sz="2200" dirty="0">
                <a:sym typeface="Symbol" pitchFamily="18" charset="2"/>
              </a:rPr>
              <a:t>” sound)</a:t>
            </a:r>
          </a:p>
          <a:p>
            <a:pPr lvl="1" eaLnBrk="1" hangingPunct="1">
              <a:lnSpc>
                <a:spcPct val="90000"/>
              </a:lnSpc>
              <a:spcBef>
                <a:spcPct val="0"/>
              </a:spcBef>
              <a:spcAft>
                <a:spcPts val="600"/>
              </a:spcAft>
            </a:pPr>
            <a:r>
              <a:rPr lang="en-US" sz="2200" dirty="0">
                <a:sym typeface="Symbol" pitchFamily="18" charset="2"/>
              </a:rPr>
              <a:t>enclosures that are too big (</a:t>
            </a:r>
            <a:r>
              <a:rPr lang="en-US" sz="2200" dirty="0" err="1">
                <a:sym typeface="Symbol" pitchFamily="18" charset="2"/>
              </a:rPr>
              <a:t>Q</a:t>
            </a:r>
            <a:r>
              <a:rPr lang="en-US" sz="2200" baseline="-25000" dirty="0" err="1">
                <a:sym typeface="Symbol" pitchFamily="18" charset="2"/>
              </a:rPr>
              <a:t>tc</a:t>
            </a:r>
            <a:r>
              <a:rPr lang="en-US" sz="2200" dirty="0">
                <a:sym typeface="Symbol" pitchFamily="18" charset="2"/>
              </a:rPr>
              <a:t>  0.707) can sound “tinny”</a:t>
            </a:r>
            <a:endParaRPr lang="en-US" sz="2200" dirty="0"/>
          </a:p>
          <a:p>
            <a:pPr lvl="1" eaLnBrk="1" hangingPunct="1">
              <a:lnSpc>
                <a:spcPct val="90000"/>
              </a:lnSpc>
              <a:spcBef>
                <a:spcPct val="0"/>
              </a:spcBef>
              <a:spcAft>
                <a:spcPts val="600"/>
              </a:spcAft>
            </a:pPr>
            <a:endParaRPr lang="en-US" sz="2000" b="1" dirty="0"/>
          </a:p>
        </p:txBody>
      </p:sp>
    </p:spTree>
    <p:extLst>
      <p:ext uri="{BB962C8B-B14F-4D97-AF65-F5344CB8AC3E}">
        <p14:creationId xmlns:p14="http://schemas.microsoft.com/office/powerpoint/2010/main" val="2249193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2" descr="infinite_baffle.gif"/>
          <p:cNvPicPr>
            <a:picLocks noChangeAspect="1"/>
          </p:cNvPicPr>
          <p:nvPr/>
        </p:nvPicPr>
        <p:blipFill>
          <a:blip r:embed="rId2" cstate="print"/>
          <a:srcRect/>
          <a:stretch>
            <a:fillRect/>
          </a:stretch>
        </p:blipFill>
        <p:spPr bwMode="auto">
          <a:xfrm>
            <a:off x="2198688" y="2554288"/>
            <a:ext cx="2525712" cy="2178050"/>
          </a:xfrm>
          <a:prstGeom prst="rect">
            <a:avLst/>
          </a:prstGeom>
          <a:noFill/>
          <a:ln w="9525">
            <a:noFill/>
            <a:miter lim="800000"/>
            <a:headEnd/>
            <a:tailEnd/>
          </a:ln>
        </p:spPr>
      </p:pic>
      <p:pic>
        <p:nvPicPr>
          <p:cNvPr id="188420" name="Picture 3" descr="Image30.gif"/>
          <p:cNvPicPr>
            <a:picLocks noChangeAspect="1"/>
          </p:cNvPicPr>
          <p:nvPr/>
        </p:nvPicPr>
        <p:blipFill>
          <a:blip r:embed="rId3" cstate="print"/>
          <a:srcRect/>
          <a:stretch>
            <a:fillRect/>
          </a:stretch>
        </p:blipFill>
        <p:spPr bwMode="auto">
          <a:xfrm>
            <a:off x="5181601" y="1882775"/>
            <a:ext cx="4608513" cy="3651250"/>
          </a:xfrm>
          <a:prstGeom prst="rect">
            <a:avLst/>
          </a:prstGeom>
          <a:noFill/>
          <a:ln w="9525">
            <a:noFill/>
            <a:miter lim="800000"/>
            <a:headEnd/>
            <a:tailEnd/>
          </a:ln>
        </p:spPr>
      </p:pic>
      <p:sp>
        <p:nvSpPr>
          <p:cNvPr id="5" name="Title 1"/>
          <p:cNvSpPr txBox="1">
            <a:spLocks/>
          </p:cNvSpPr>
          <p:nvPr/>
        </p:nvSpPr>
        <p:spPr bwMode="auto">
          <a:xfrm>
            <a:off x="645458" y="50025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kern="0" dirty="0" smtClean="0">
                <a:solidFill>
                  <a:srgbClr val="59C1CF"/>
                </a:solidFill>
              </a:rPr>
              <a:t>Infinite Baffle</a:t>
            </a:r>
          </a:p>
        </p:txBody>
      </p:sp>
    </p:spTree>
    <p:extLst>
      <p:ext uri="{BB962C8B-B14F-4D97-AF65-F5344CB8AC3E}">
        <p14:creationId xmlns:p14="http://schemas.microsoft.com/office/powerpoint/2010/main" val="3328524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descr="speaker.jpg"/>
          <p:cNvPicPr>
            <a:picLocks noChangeAspect="1"/>
          </p:cNvPicPr>
          <p:nvPr/>
        </p:nvPicPr>
        <p:blipFill>
          <a:blip r:embed="rId2" cstate="print"/>
          <a:srcRect/>
          <a:stretch>
            <a:fillRect/>
          </a:stretch>
        </p:blipFill>
        <p:spPr bwMode="auto">
          <a:xfrm>
            <a:off x="6415088" y="1982789"/>
            <a:ext cx="2946400" cy="2840037"/>
          </a:xfrm>
          <a:prstGeom prst="rect">
            <a:avLst/>
          </a:prstGeom>
          <a:noFill/>
          <a:ln w="9525">
            <a:noFill/>
            <a:miter lim="800000"/>
            <a:headEnd/>
            <a:tailEnd/>
          </a:ln>
        </p:spPr>
      </p:pic>
      <p:pic>
        <p:nvPicPr>
          <p:cNvPr id="189444" name="Picture 4" descr="Geschlossenes_Lautsprechergeh%C3%A4use_%28enclosure%29.png"/>
          <p:cNvPicPr>
            <a:picLocks noChangeAspect="1"/>
          </p:cNvPicPr>
          <p:nvPr/>
        </p:nvPicPr>
        <p:blipFill>
          <a:blip r:embed="rId3" cstate="print"/>
          <a:srcRect/>
          <a:stretch>
            <a:fillRect/>
          </a:stretch>
        </p:blipFill>
        <p:spPr bwMode="auto">
          <a:xfrm>
            <a:off x="2725738" y="2312989"/>
            <a:ext cx="2551112" cy="2636837"/>
          </a:xfrm>
          <a:prstGeom prst="rect">
            <a:avLst/>
          </a:prstGeom>
          <a:noFill/>
          <a:ln w="9525">
            <a:noFill/>
            <a:miter lim="800000"/>
            <a:headEnd/>
            <a:tailEnd/>
          </a:ln>
        </p:spPr>
      </p:pic>
      <p:sp>
        <p:nvSpPr>
          <p:cNvPr id="5" name="Title 1"/>
          <p:cNvSpPr txBox="1">
            <a:spLocks/>
          </p:cNvSpPr>
          <p:nvPr/>
        </p:nvSpPr>
        <p:spPr bwMode="auto">
          <a:xfrm>
            <a:off x="753036" y="572155"/>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kern="0" dirty="0" smtClean="0">
                <a:solidFill>
                  <a:srgbClr val="59C1CF"/>
                </a:solidFill>
              </a:rPr>
              <a:t>Sealed Box</a:t>
            </a:r>
          </a:p>
        </p:txBody>
      </p:sp>
    </p:spTree>
    <p:extLst>
      <p:ext uri="{BB962C8B-B14F-4D97-AF65-F5344CB8AC3E}">
        <p14:creationId xmlns:p14="http://schemas.microsoft.com/office/powerpoint/2010/main" val="2334231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dirty="0" smtClean="0">
                <a:solidFill>
                  <a:srgbClr val="59C1CF"/>
                </a:solidFill>
              </a:rPr>
              <a:t>Sealed Box</a:t>
            </a:r>
          </a:p>
        </p:txBody>
      </p:sp>
      <p:sp>
        <p:nvSpPr>
          <p:cNvPr id="21507" name="Content Placeholder 2"/>
          <p:cNvSpPr>
            <a:spLocks noGrp="1"/>
          </p:cNvSpPr>
          <p:nvPr>
            <p:ph idx="1"/>
          </p:nvPr>
        </p:nvSpPr>
        <p:spPr/>
        <p:txBody>
          <a:bodyPr/>
          <a:lstStyle/>
          <a:p>
            <a:r>
              <a:rPr lang="en-US" sz="2800" dirty="0"/>
              <a:t>Theoretically an infinite baffle with an additional stiffness component added (to the existing suspension compliance) due to the springiness of the air volume trapped in the enclosure</a:t>
            </a:r>
          </a:p>
          <a:p>
            <a:r>
              <a:rPr lang="en-US" sz="2800" dirty="0"/>
              <a:t>A smaller box will have a greater stiffness contribution than a larger one – in sealed box systems the air restoring force is normally made dominant (compared with that of the driver suspension)</a:t>
            </a:r>
          </a:p>
        </p:txBody>
      </p:sp>
    </p:spTree>
    <p:extLst>
      <p:ext uri="{BB962C8B-B14F-4D97-AF65-F5344CB8AC3E}">
        <p14:creationId xmlns:p14="http://schemas.microsoft.com/office/powerpoint/2010/main" val="2346251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sz="2800" dirty="0">
                <a:solidFill>
                  <a:srgbClr val="59C1CF"/>
                </a:solidFill>
              </a:rPr>
              <a:t>Electromechanical Equivalent for Driver in a Sealed Box</a:t>
            </a:r>
          </a:p>
        </p:txBody>
      </p:sp>
      <p:pic>
        <p:nvPicPr>
          <p:cNvPr id="22531" name="Picture 2"/>
          <p:cNvPicPr>
            <a:picLocks noChangeAspect="1" noChangeArrowheads="1"/>
          </p:cNvPicPr>
          <p:nvPr/>
        </p:nvPicPr>
        <p:blipFill>
          <a:blip r:embed="rId2" cstate="print"/>
          <a:srcRect/>
          <a:stretch>
            <a:fillRect/>
          </a:stretch>
        </p:blipFill>
        <p:spPr bwMode="auto">
          <a:xfrm>
            <a:off x="2673351" y="1428751"/>
            <a:ext cx="7210425" cy="2505075"/>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2951164" y="3930651"/>
            <a:ext cx="4714875" cy="2257425"/>
          </a:xfrm>
          <a:prstGeom prst="rect">
            <a:avLst/>
          </a:prstGeom>
          <a:noFill/>
          <a:ln w="9525">
            <a:noFill/>
            <a:miter lim="800000"/>
            <a:headEnd/>
            <a:tailEnd/>
          </a:ln>
        </p:spPr>
      </p:pic>
      <p:sp>
        <p:nvSpPr>
          <p:cNvPr id="22533" name="TextBox 4"/>
          <p:cNvSpPr txBox="1">
            <a:spLocks noChangeArrowheads="1"/>
          </p:cNvSpPr>
          <p:nvPr/>
        </p:nvSpPr>
        <p:spPr bwMode="auto">
          <a:xfrm>
            <a:off x="7847013" y="4565650"/>
            <a:ext cx="2432050" cy="1200150"/>
          </a:xfrm>
          <a:prstGeom prst="rect">
            <a:avLst/>
          </a:prstGeom>
          <a:solidFill>
            <a:schemeClr val="accent1"/>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Simplified form – system response is that of a damped single-resonant circuit</a:t>
            </a:r>
          </a:p>
        </p:txBody>
      </p:sp>
    </p:spTree>
    <p:extLst>
      <p:ext uri="{BB962C8B-B14F-4D97-AF65-F5344CB8AC3E}">
        <p14:creationId xmlns:p14="http://schemas.microsoft.com/office/powerpoint/2010/main" val="206732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defRPr/>
            </a:pPr>
            <a:r>
              <a:rPr lang="en-US" dirty="0" smtClean="0">
                <a:solidFill>
                  <a:srgbClr val="59C1CF"/>
                </a:solidFill>
              </a:rPr>
              <a:t>Response Shape</a:t>
            </a:r>
          </a:p>
        </p:txBody>
      </p:sp>
      <p:sp>
        <p:nvSpPr>
          <p:cNvPr id="23555" name="Content Placeholder 2"/>
          <p:cNvSpPr>
            <a:spLocks noGrp="1"/>
          </p:cNvSpPr>
          <p:nvPr>
            <p:ph idx="1"/>
          </p:nvPr>
        </p:nvSpPr>
        <p:spPr>
          <a:xfrm>
            <a:off x="1237130" y="1417638"/>
            <a:ext cx="9879106" cy="4525963"/>
          </a:xfrm>
        </p:spPr>
        <p:txBody>
          <a:bodyPr/>
          <a:lstStyle/>
          <a:p>
            <a:r>
              <a:rPr lang="en-US" sz="2800" dirty="0"/>
              <a:t>Critically damped (Q</a:t>
            </a:r>
            <a:r>
              <a:rPr lang="en-US" sz="2800" baseline="-25000" dirty="0"/>
              <a:t>TC</a:t>
            </a:r>
            <a:r>
              <a:rPr lang="en-US" sz="2800" dirty="0"/>
              <a:t> = 0.5): response is -6 dB at resonance (no ringing/overshoot in transient response)</a:t>
            </a:r>
          </a:p>
          <a:p>
            <a:r>
              <a:rPr lang="en-US" sz="2800" dirty="0"/>
              <a:t>Butterworth alignment (Q</a:t>
            </a:r>
            <a:r>
              <a:rPr lang="en-US" sz="2800" baseline="-25000" dirty="0"/>
              <a:t>TC</a:t>
            </a:r>
            <a:r>
              <a:rPr lang="en-US" sz="2800" dirty="0"/>
              <a:t> = 0.7): response is -3 dB at resonance </a:t>
            </a:r>
            <a:r>
              <a:rPr lang="en-US" sz="2800" dirty="0">
                <a:solidFill>
                  <a:srgbClr val="00B050"/>
                </a:solidFill>
              </a:rPr>
              <a:t>(response is “maximally flat” and has good transient behavior)</a:t>
            </a:r>
          </a:p>
          <a:p>
            <a:r>
              <a:rPr lang="en-US" sz="2800" dirty="0"/>
              <a:t>Q</a:t>
            </a:r>
            <a:r>
              <a:rPr lang="en-US" sz="2800" baseline="-25000" dirty="0"/>
              <a:t>TC</a:t>
            </a:r>
            <a:r>
              <a:rPr lang="en-US" sz="2800" dirty="0"/>
              <a:t> =1: provides greater bandwidth at expense of transient response accuracy</a:t>
            </a:r>
          </a:p>
          <a:p>
            <a:r>
              <a:rPr lang="en-US" sz="2800" dirty="0" err="1"/>
              <a:t>Chebychev</a:t>
            </a:r>
            <a:r>
              <a:rPr lang="en-US" sz="2800" dirty="0"/>
              <a:t> alignment (Q</a:t>
            </a:r>
            <a:r>
              <a:rPr lang="en-US" sz="2800" baseline="-25000" dirty="0"/>
              <a:t>TC</a:t>
            </a:r>
            <a:r>
              <a:rPr lang="en-US" sz="2800" dirty="0"/>
              <a:t> = 1.1): 2 dB peak in response at resonance – results in </a:t>
            </a:r>
            <a:r>
              <a:rPr lang="en-US" sz="2800" dirty="0">
                <a:solidFill>
                  <a:srgbClr val="00B050"/>
                </a:solidFill>
              </a:rPr>
              <a:t>optimum efficiency alignment </a:t>
            </a:r>
            <a:r>
              <a:rPr lang="en-US" sz="2800" dirty="0"/>
              <a:t>for a sealed box system, and is </a:t>
            </a:r>
            <a:r>
              <a:rPr lang="en-US" sz="2800" dirty="0">
                <a:solidFill>
                  <a:srgbClr val="FF0000"/>
                </a:solidFill>
              </a:rPr>
              <a:t>permissible for a small system of limited bandwidth</a:t>
            </a:r>
            <a:r>
              <a:rPr lang="en-US" sz="2800" dirty="0"/>
              <a:t> (e.g., F</a:t>
            </a:r>
            <a:r>
              <a:rPr lang="en-US" sz="2800" baseline="-25000" dirty="0"/>
              <a:t>C</a:t>
            </a:r>
            <a:r>
              <a:rPr lang="en-US" sz="2800" dirty="0"/>
              <a:t> of 65 Hz and above)</a:t>
            </a:r>
          </a:p>
        </p:txBody>
      </p:sp>
    </p:spTree>
    <p:extLst>
      <p:ext uri="{BB962C8B-B14F-4D97-AF65-F5344CB8AC3E}">
        <p14:creationId xmlns:p14="http://schemas.microsoft.com/office/powerpoint/2010/main" val="12335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5" y="162958"/>
            <a:ext cx="8229600" cy="1143000"/>
          </a:xfrm>
        </p:spPr>
        <p:txBody>
          <a:bodyPr/>
          <a:lstStyle/>
          <a:p>
            <a:pPr>
              <a:defRPr/>
            </a:pPr>
            <a:r>
              <a:rPr lang="en-US" dirty="0" smtClean="0">
                <a:solidFill>
                  <a:schemeClr val="accent1">
                    <a:lumMod val="75000"/>
                  </a:schemeClr>
                </a:solidFill>
              </a:rPr>
              <a:t>Open Back Cabinet</a:t>
            </a:r>
            <a:endParaRPr lang="en-US" dirty="0">
              <a:solidFill>
                <a:schemeClr val="accent1">
                  <a:lumMod val="75000"/>
                </a:schemeClr>
              </a:solidFill>
            </a:endParaRPr>
          </a:p>
        </p:txBody>
      </p:sp>
      <p:sp>
        <p:nvSpPr>
          <p:cNvPr id="3" name="Rectangle 2"/>
          <p:cNvSpPr/>
          <p:nvPr/>
        </p:nvSpPr>
        <p:spPr>
          <a:xfrm>
            <a:off x="2671764" y="1774825"/>
            <a:ext cx="1882775" cy="189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pic>
        <p:nvPicPr>
          <p:cNvPr id="10244" name="Picture 1" descr="Geschlossenes_Lautsprechergeh%C3%A4use_%28enclosure%29.png"/>
          <p:cNvPicPr>
            <a:picLocks noChangeAspect="1" noChangeArrowheads="1"/>
          </p:cNvPicPr>
          <p:nvPr/>
        </p:nvPicPr>
        <p:blipFill>
          <a:blip r:embed="rId3" cstate="print"/>
          <a:srcRect l="48972" t="15572" r="3712" b="15114"/>
          <a:stretch>
            <a:fillRect/>
          </a:stretch>
        </p:blipFill>
        <p:spPr bwMode="auto">
          <a:xfrm>
            <a:off x="3738564" y="2082801"/>
            <a:ext cx="808037" cy="1287463"/>
          </a:xfrm>
          <a:prstGeom prst="rect">
            <a:avLst/>
          </a:prstGeom>
          <a:noFill/>
          <a:ln w="9525">
            <a:noFill/>
            <a:miter lim="800000"/>
            <a:headEnd/>
            <a:tailEnd/>
          </a:ln>
        </p:spPr>
      </p:pic>
      <p:cxnSp>
        <p:nvCxnSpPr>
          <p:cNvPr id="9" name="Straight Arrow Connector 8"/>
          <p:cNvCxnSpPr/>
          <p:nvPr/>
        </p:nvCxnSpPr>
        <p:spPr>
          <a:xfrm flipV="1">
            <a:off x="4551363" y="2743200"/>
            <a:ext cx="3586162" cy="127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46" name="TextBox 14"/>
          <p:cNvSpPr txBox="1">
            <a:spLocks noChangeArrowheads="1"/>
          </p:cNvSpPr>
          <p:nvPr/>
        </p:nvSpPr>
        <p:spPr bwMode="auto">
          <a:xfrm>
            <a:off x="3368676" y="1258888"/>
            <a:ext cx="627063"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0247" name="TextBox 15"/>
          <p:cNvSpPr txBox="1">
            <a:spLocks noChangeArrowheads="1"/>
          </p:cNvSpPr>
          <p:nvPr/>
        </p:nvSpPr>
        <p:spPr bwMode="auto">
          <a:xfrm>
            <a:off x="936158" y="4307162"/>
            <a:ext cx="10703859" cy="2246769"/>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latin typeface="Arial" charset="0"/>
                <a:cs typeface="Arial" charset="0"/>
              </a:rPr>
              <a:t>A “full-range” loudspeaker is mounted in a free-standing 24” deep open-back cabinet. The loudspeaker is known to produce </a:t>
            </a:r>
            <a:r>
              <a:rPr lang="en-US" sz="2000" dirty="0">
                <a:solidFill>
                  <a:srgbClr val="FF0000"/>
                </a:solidFill>
                <a:latin typeface="Arial" charset="0"/>
                <a:cs typeface="Arial" charset="0"/>
              </a:rPr>
              <a:t>an SPL of 90 dB at a distance of 12”</a:t>
            </a:r>
            <a:r>
              <a:rPr lang="en-US" sz="2000" dirty="0">
                <a:solidFill>
                  <a:srgbClr val="000000"/>
                </a:solidFill>
                <a:latin typeface="Arial" charset="0"/>
                <a:cs typeface="Arial" charset="0"/>
              </a:rPr>
              <a:t> from the front radiating surface when operated at </a:t>
            </a:r>
            <a:r>
              <a:rPr lang="en-US" sz="2000" dirty="0">
                <a:solidFill>
                  <a:srgbClr val="FF0000"/>
                </a:solidFill>
                <a:latin typeface="Arial" charset="0"/>
                <a:cs typeface="Arial" charset="0"/>
              </a:rPr>
              <a:t>100 Hz</a:t>
            </a:r>
            <a:r>
              <a:rPr lang="en-US" sz="2000" dirty="0">
                <a:solidFill>
                  <a:srgbClr val="000000"/>
                </a:solidFill>
                <a:latin typeface="Arial" charset="0"/>
                <a:cs typeface="Arial" charset="0"/>
              </a:rPr>
              <a:t>.  Calculate the combined level (of the contributions from the loudspeaker’s front and rear radiating surfaces) at the measurement microphone location (48” from the front vibrating surface). Repeat the calculation if the frequency of operation is 50 Hz or 200 Hz (assume SPL is the same).  </a:t>
            </a:r>
            <a:r>
              <a:rPr lang="en-US" sz="2000" dirty="0">
                <a:solidFill>
                  <a:srgbClr val="00B050"/>
                </a:solidFill>
                <a:latin typeface="Arial" charset="0"/>
                <a:cs typeface="Arial" charset="0"/>
              </a:rPr>
              <a:t>HINT: Radiation from the rear of the cabinet can be assumed to be omnidirectional.</a:t>
            </a:r>
          </a:p>
        </p:txBody>
      </p:sp>
      <p:sp>
        <p:nvSpPr>
          <p:cNvPr id="10248" name="AutoShape 4"/>
          <p:cNvSpPr>
            <a:spLocks noChangeArrowheads="1"/>
          </p:cNvSpPr>
          <p:nvPr/>
        </p:nvSpPr>
        <p:spPr bwMode="auto">
          <a:xfrm rot="10800000">
            <a:off x="8264526" y="2660650"/>
            <a:ext cx="295275" cy="114300"/>
          </a:xfrm>
          <a:prstGeom prst="flowChartMagneticDrum">
            <a:avLst/>
          </a:prstGeom>
          <a:solidFill>
            <a:srgbClr val="FFFFFF"/>
          </a:solidFill>
          <a:ln w="9525">
            <a:solidFill>
              <a:srgbClr val="00B0F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cxnSp>
        <p:nvCxnSpPr>
          <p:cNvPr id="33" name="Straight Arrow Connector 32"/>
          <p:cNvCxnSpPr/>
          <p:nvPr/>
        </p:nvCxnSpPr>
        <p:spPr>
          <a:xfrm flipV="1">
            <a:off x="2660650" y="1601788"/>
            <a:ext cx="186055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47925" y="1768476"/>
            <a:ext cx="14288" cy="1871663"/>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51" name="TextBox 35"/>
          <p:cNvSpPr txBox="1">
            <a:spLocks noChangeArrowheads="1"/>
          </p:cNvSpPr>
          <p:nvPr/>
        </p:nvSpPr>
        <p:spPr bwMode="auto">
          <a:xfrm>
            <a:off x="1989138" y="2444750"/>
            <a:ext cx="627062"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0252" name="TextBox 36"/>
          <p:cNvSpPr txBox="1">
            <a:spLocks noChangeArrowheads="1"/>
          </p:cNvSpPr>
          <p:nvPr/>
        </p:nvSpPr>
        <p:spPr bwMode="auto">
          <a:xfrm>
            <a:off x="6288088" y="2390775"/>
            <a:ext cx="627062"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48”</a:t>
            </a:r>
          </a:p>
        </p:txBody>
      </p:sp>
      <p:sp>
        <p:nvSpPr>
          <p:cNvPr id="10253" name="TextBox 13"/>
          <p:cNvSpPr txBox="1">
            <a:spLocks noChangeArrowheads="1"/>
          </p:cNvSpPr>
          <p:nvPr/>
        </p:nvSpPr>
        <p:spPr bwMode="auto">
          <a:xfrm>
            <a:off x="4841876" y="2987676"/>
            <a:ext cx="4678363" cy="923925"/>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Note: Assume wave propagation </a:t>
            </a:r>
            <a:r>
              <a:rPr lang="en-US" u="sng">
                <a:solidFill>
                  <a:srgbClr val="000000"/>
                </a:solidFill>
                <a:latin typeface="Arial" charset="0"/>
                <a:cs typeface="Arial" charset="0"/>
              </a:rPr>
              <a:t>within</a:t>
            </a:r>
            <a:r>
              <a:rPr lang="en-US">
                <a:solidFill>
                  <a:srgbClr val="000000"/>
                </a:solidFill>
                <a:latin typeface="Arial" charset="0"/>
                <a:cs typeface="Arial" charset="0"/>
              </a:rPr>
              <a:t> cabinet (before it exits the back) is </a:t>
            </a:r>
            <a:r>
              <a:rPr lang="en-US" u="sng">
                <a:solidFill>
                  <a:srgbClr val="000000"/>
                </a:solidFill>
                <a:latin typeface="Arial" charset="0"/>
                <a:cs typeface="Arial" charset="0"/>
              </a:rPr>
              <a:t>planar</a:t>
            </a:r>
            <a:r>
              <a:rPr lang="en-US">
                <a:solidFill>
                  <a:srgbClr val="000000"/>
                </a:solidFill>
                <a:latin typeface="Arial" charset="0"/>
                <a:cs typeface="Arial" charset="0"/>
              </a:rPr>
              <a:t>, i.e. there are no inverse square losses.</a:t>
            </a:r>
          </a:p>
        </p:txBody>
      </p:sp>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801" y="490062"/>
            <a:ext cx="1946601" cy="19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9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2800" dirty="0">
                <a:solidFill>
                  <a:srgbClr val="59C1CF"/>
                </a:solidFill>
              </a:rPr>
              <a:t>Behavior of a Closed-Box Loudspeaker System for Several Values of Total System </a:t>
            </a:r>
            <a:r>
              <a:rPr lang="en-US" sz="2800" dirty="0" err="1">
                <a:solidFill>
                  <a:srgbClr val="59C1CF"/>
                </a:solidFill>
              </a:rPr>
              <a:t>Q</a:t>
            </a:r>
            <a:r>
              <a:rPr lang="en-US" sz="2800" baseline="-25000" dirty="0" err="1">
                <a:solidFill>
                  <a:srgbClr val="59C1CF"/>
                </a:solidFill>
              </a:rPr>
              <a:t>TC</a:t>
            </a:r>
            <a:endParaRPr lang="en-US" sz="2800" baseline="-25000" dirty="0">
              <a:solidFill>
                <a:srgbClr val="59C1CF"/>
              </a:solidFill>
            </a:endParaRPr>
          </a:p>
        </p:txBody>
      </p:sp>
      <p:pic>
        <p:nvPicPr>
          <p:cNvPr id="24579" name="Picture 2"/>
          <p:cNvPicPr>
            <a:picLocks noChangeAspect="1" noChangeArrowheads="1"/>
          </p:cNvPicPr>
          <p:nvPr/>
        </p:nvPicPr>
        <p:blipFill>
          <a:blip r:embed="rId2" cstate="print"/>
          <a:srcRect/>
          <a:stretch>
            <a:fillRect/>
          </a:stretch>
        </p:blipFill>
        <p:spPr bwMode="auto">
          <a:xfrm>
            <a:off x="1676400" y="1716946"/>
            <a:ext cx="4784725" cy="3909156"/>
          </a:xfrm>
          <a:prstGeom prst="rect">
            <a:avLst/>
          </a:prstGeom>
          <a:noFill/>
          <a:ln w="9525">
            <a:noFill/>
            <a:miter lim="800000"/>
            <a:headEnd/>
            <a:tailEnd/>
          </a:ln>
        </p:spPr>
      </p:pic>
      <p:pic>
        <p:nvPicPr>
          <p:cNvPr id="24580" name="Picture 3"/>
          <p:cNvPicPr>
            <a:picLocks noChangeAspect="1" noChangeArrowheads="1"/>
          </p:cNvPicPr>
          <p:nvPr/>
        </p:nvPicPr>
        <p:blipFill>
          <a:blip r:embed="rId3" cstate="print"/>
          <a:srcRect/>
          <a:stretch>
            <a:fillRect/>
          </a:stretch>
        </p:blipFill>
        <p:spPr bwMode="auto">
          <a:xfrm>
            <a:off x="6653213" y="1594597"/>
            <a:ext cx="4104434" cy="4028328"/>
          </a:xfrm>
          <a:prstGeom prst="rect">
            <a:avLst/>
          </a:prstGeom>
          <a:noFill/>
          <a:ln w="9525">
            <a:noFill/>
            <a:miter lim="800000"/>
            <a:headEnd/>
            <a:tailEnd/>
          </a:ln>
        </p:spPr>
      </p:pic>
      <p:sp>
        <p:nvSpPr>
          <p:cNvPr id="24581" name="TextBox 5"/>
          <p:cNvSpPr txBox="1">
            <a:spLocks noChangeArrowheads="1"/>
          </p:cNvSpPr>
          <p:nvPr/>
        </p:nvSpPr>
        <p:spPr bwMode="auto">
          <a:xfrm>
            <a:off x="2874964" y="5764213"/>
            <a:ext cx="3197225" cy="646112"/>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Amplitude vs. Normalized Frequency Response</a:t>
            </a:r>
          </a:p>
        </p:txBody>
      </p:sp>
      <p:sp>
        <p:nvSpPr>
          <p:cNvPr id="24582" name="TextBox 6"/>
          <p:cNvSpPr txBox="1">
            <a:spLocks noChangeArrowheads="1"/>
          </p:cNvSpPr>
          <p:nvPr/>
        </p:nvSpPr>
        <p:spPr bwMode="auto">
          <a:xfrm>
            <a:off x="6924675" y="5916614"/>
            <a:ext cx="3346450"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Normalized Step Response</a:t>
            </a:r>
          </a:p>
        </p:txBody>
      </p:sp>
    </p:spTree>
    <p:extLst>
      <p:ext uri="{BB962C8B-B14F-4D97-AF65-F5344CB8AC3E}">
        <p14:creationId xmlns:p14="http://schemas.microsoft.com/office/powerpoint/2010/main" val="2382956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82706" y="238779"/>
            <a:ext cx="10972800" cy="1143000"/>
          </a:xfrm>
        </p:spPr>
        <p:txBody>
          <a:bodyPr/>
          <a:lstStyle/>
          <a:p>
            <a:pPr>
              <a:defRPr/>
            </a:pPr>
            <a:r>
              <a:rPr lang="en-US" sz="4000" dirty="0">
                <a:solidFill>
                  <a:srgbClr val="59C1CF"/>
                </a:solidFill>
              </a:rPr>
              <a:t>Enclosure Volume and Efficiency</a:t>
            </a:r>
          </a:p>
        </p:txBody>
      </p:sp>
      <p:sp>
        <p:nvSpPr>
          <p:cNvPr id="25603" name="Content Placeholder 2"/>
          <p:cNvSpPr>
            <a:spLocks noGrp="1"/>
          </p:cNvSpPr>
          <p:nvPr>
            <p:ph idx="1"/>
          </p:nvPr>
        </p:nvSpPr>
        <p:spPr>
          <a:xfrm>
            <a:off x="941295" y="1232646"/>
            <a:ext cx="10533529" cy="4673600"/>
          </a:xfrm>
        </p:spPr>
        <p:txBody>
          <a:bodyPr/>
          <a:lstStyle/>
          <a:p>
            <a:r>
              <a:rPr lang="en-US" sz="2800" dirty="0">
                <a:solidFill>
                  <a:srgbClr val="FF0000"/>
                </a:solidFill>
              </a:rPr>
              <a:t>The maximum efficiency even a large sealed-box enclosure can achieve is </a:t>
            </a:r>
            <a:r>
              <a:rPr lang="en-US" sz="2800" u="sng" dirty="0">
                <a:solidFill>
                  <a:srgbClr val="FF0000"/>
                </a:solidFill>
              </a:rPr>
              <a:t>small</a:t>
            </a:r>
            <a:r>
              <a:rPr lang="en-US" sz="2800" dirty="0">
                <a:solidFill>
                  <a:srgbClr val="FF0000"/>
                </a:solidFill>
              </a:rPr>
              <a:t> (1-2%)</a:t>
            </a:r>
          </a:p>
          <a:p>
            <a:r>
              <a:rPr lang="en-US" sz="2800" dirty="0"/>
              <a:t>Increasing the box cutoff frequency increases the theoretical efficiency</a:t>
            </a:r>
          </a:p>
          <a:p>
            <a:r>
              <a:rPr lang="en-US" sz="2800" dirty="0"/>
              <a:t>The closed-box system efficiency in the </a:t>
            </a:r>
            <a:r>
              <a:rPr lang="en-US" sz="2800" dirty="0" err="1"/>
              <a:t>passband</a:t>
            </a:r>
            <a:r>
              <a:rPr lang="en-US" sz="2800" dirty="0"/>
              <a:t> region (</a:t>
            </a:r>
            <a:r>
              <a:rPr lang="en-US" sz="2800" dirty="0">
                <a:solidFill>
                  <a:srgbClr val="00B050"/>
                </a:solidFill>
              </a:rPr>
              <a:t>system reference efficiency</a:t>
            </a:r>
            <a:r>
              <a:rPr lang="en-US" sz="2800" dirty="0"/>
              <a:t>) is the reference efficiency of the driver operating with the particular value of air-load mass provided by the system enclosure</a:t>
            </a:r>
          </a:p>
          <a:p>
            <a:r>
              <a:rPr lang="en-US" sz="2800" dirty="0">
                <a:solidFill>
                  <a:srgbClr val="00B050"/>
                </a:solidFill>
              </a:rPr>
              <a:t>Reference efficiency (</a:t>
            </a:r>
            <a:r>
              <a:rPr lang="en-US" sz="2800" dirty="0">
                <a:solidFill>
                  <a:srgbClr val="00B050"/>
                </a:solidFill>
                <a:sym typeface="Symbol" pitchFamily="18" charset="2"/>
              </a:rPr>
              <a:t></a:t>
            </a:r>
            <a:r>
              <a:rPr lang="en-US" sz="2800" baseline="-25000" dirty="0">
                <a:solidFill>
                  <a:srgbClr val="00B050"/>
                </a:solidFill>
                <a:sym typeface="Symbol" pitchFamily="18" charset="2"/>
              </a:rPr>
              <a:t>0 </a:t>
            </a:r>
            <a:r>
              <a:rPr lang="en-US" sz="2800" dirty="0">
                <a:solidFill>
                  <a:srgbClr val="00B050"/>
                </a:solidFill>
                <a:sym typeface="Symbol" pitchFamily="18" charset="2"/>
              </a:rPr>
              <a:t>) </a:t>
            </a:r>
            <a:r>
              <a:rPr lang="en-US" sz="2800" dirty="0">
                <a:solidFill>
                  <a:srgbClr val="00B050"/>
                </a:solidFill>
              </a:rPr>
              <a:t>calculation:</a:t>
            </a:r>
          </a:p>
          <a:p>
            <a:pPr>
              <a:buFontTx/>
              <a:buNone/>
            </a:pPr>
            <a:r>
              <a:rPr lang="en-US" sz="2800" dirty="0">
                <a:sym typeface="Symbol" pitchFamily="18" charset="2"/>
              </a:rPr>
              <a:t>		</a:t>
            </a:r>
            <a:r>
              <a:rPr lang="en-US" sz="2800" dirty="0">
                <a:solidFill>
                  <a:srgbClr val="00B050"/>
                </a:solidFill>
                <a:sym typeface="Symbol" pitchFamily="18" charset="2"/>
              </a:rPr>
              <a:t></a:t>
            </a:r>
            <a:r>
              <a:rPr lang="en-US" sz="2800" baseline="-25000" dirty="0">
                <a:solidFill>
                  <a:srgbClr val="00B050"/>
                </a:solidFill>
                <a:sym typeface="Symbol" pitchFamily="18" charset="2"/>
              </a:rPr>
              <a:t>0</a:t>
            </a:r>
            <a:r>
              <a:rPr lang="en-US" sz="2800" baseline="-25000" dirty="0">
                <a:sym typeface="Symbol" pitchFamily="18" charset="2"/>
              </a:rPr>
              <a:t> </a:t>
            </a:r>
            <a:r>
              <a:rPr lang="en-US" sz="2800" dirty="0">
                <a:sym typeface="Symbol" pitchFamily="18" charset="2"/>
              </a:rPr>
              <a:t>= 4</a:t>
            </a:r>
            <a:r>
              <a:rPr lang="en-US" sz="2800" baseline="30000" dirty="0">
                <a:sym typeface="Symbol" pitchFamily="18" charset="2"/>
              </a:rPr>
              <a:t>2</a:t>
            </a:r>
            <a:r>
              <a:rPr lang="en-US" sz="2800" dirty="0">
                <a:sym typeface="Symbol" pitchFamily="18" charset="2"/>
              </a:rPr>
              <a:t>/c</a:t>
            </a:r>
            <a:r>
              <a:rPr lang="en-US" sz="2800" baseline="30000" dirty="0">
                <a:sym typeface="Symbol" pitchFamily="18" charset="2"/>
              </a:rPr>
              <a:t>3</a:t>
            </a:r>
            <a:r>
              <a:rPr lang="en-US" sz="2800" dirty="0">
                <a:sym typeface="Symbol" pitchFamily="18" charset="2"/>
              </a:rPr>
              <a:t> x (F</a:t>
            </a:r>
            <a:r>
              <a:rPr lang="en-US" sz="2800" baseline="-25000" dirty="0">
                <a:sym typeface="Symbol" pitchFamily="18" charset="2"/>
              </a:rPr>
              <a:t>S</a:t>
            </a:r>
            <a:r>
              <a:rPr lang="en-US" sz="2800" baseline="30000" dirty="0">
                <a:sym typeface="Symbol" pitchFamily="18" charset="2"/>
              </a:rPr>
              <a:t>3</a:t>
            </a:r>
            <a:r>
              <a:rPr lang="en-US" sz="2800" dirty="0">
                <a:sym typeface="Symbol" pitchFamily="18" charset="2"/>
              </a:rPr>
              <a:t> V</a:t>
            </a:r>
            <a:r>
              <a:rPr lang="en-US" sz="2800" baseline="-25000" dirty="0">
                <a:sym typeface="Symbol" pitchFamily="18" charset="2"/>
              </a:rPr>
              <a:t>AS</a:t>
            </a:r>
            <a:r>
              <a:rPr lang="en-US" sz="2800" dirty="0">
                <a:sym typeface="Symbol" pitchFamily="18" charset="2"/>
              </a:rPr>
              <a:t>)/Q</a:t>
            </a:r>
            <a:r>
              <a:rPr lang="en-US" sz="2800" baseline="-25000" dirty="0">
                <a:sym typeface="Symbol" pitchFamily="18" charset="2"/>
              </a:rPr>
              <a:t>ES </a:t>
            </a:r>
            <a:r>
              <a:rPr lang="en-US" sz="2800" dirty="0">
                <a:sym typeface="Symbol" pitchFamily="18" charset="2"/>
              </a:rPr>
              <a:t>= 4</a:t>
            </a:r>
            <a:r>
              <a:rPr lang="en-US" sz="2800" baseline="30000" dirty="0">
                <a:sym typeface="Symbol" pitchFamily="18" charset="2"/>
              </a:rPr>
              <a:t>2</a:t>
            </a:r>
            <a:r>
              <a:rPr lang="en-US" sz="2800" dirty="0">
                <a:sym typeface="Symbol" pitchFamily="18" charset="2"/>
              </a:rPr>
              <a:t>/c</a:t>
            </a:r>
            <a:r>
              <a:rPr lang="en-US" sz="2800" baseline="30000" dirty="0">
                <a:sym typeface="Symbol" pitchFamily="18" charset="2"/>
              </a:rPr>
              <a:t>3</a:t>
            </a:r>
            <a:r>
              <a:rPr lang="en-US" sz="2800" dirty="0">
                <a:sym typeface="Symbol" pitchFamily="18" charset="2"/>
              </a:rPr>
              <a:t> x (F</a:t>
            </a:r>
            <a:r>
              <a:rPr lang="en-US" sz="2800" baseline="-25000" dirty="0">
                <a:sym typeface="Symbol" pitchFamily="18" charset="2"/>
              </a:rPr>
              <a:t>C</a:t>
            </a:r>
            <a:r>
              <a:rPr lang="en-US" sz="2800" baseline="30000" dirty="0">
                <a:sym typeface="Symbol" pitchFamily="18" charset="2"/>
              </a:rPr>
              <a:t>3</a:t>
            </a:r>
            <a:r>
              <a:rPr lang="en-US" sz="2800" dirty="0">
                <a:sym typeface="Symbol" pitchFamily="18" charset="2"/>
              </a:rPr>
              <a:t> V</a:t>
            </a:r>
            <a:r>
              <a:rPr lang="en-US" sz="2800" baseline="-25000" dirty="0">
                <a:sym typeface="Symbol" pitchFamily="18" charset="2"/>
              </a:rPr>
              <a:t>AT</a:t>
            </a:r>
            <a:r>
              <a:rPr lang="en-US" sz="2800" dirty="0">
                <a:sym typeface="Symbol" pitchFamily="18" charset="2"/>
              </a:rPr>
              <a:t>)/Q</a:t>
            </a:r>
            <a:r>
              <a:rPr lang="en-US" sz="2800" baseline="-25000" dirty="0">
                <a:sym typeface="Symbol" pitchFamily="18" charset="2"/>
              </a:rPr>
              <a:t>EC </a:t>
            </a:r>
            <a:endParaRPr lang="en-US" sz="2800" dirty="0"/>
          </a:p>
          <a:p>
            <a:pPr>
              <a:buFontTx/>
              <a:buNone/>
            </a:pPr>
            <a:r>
              <a:rPr lang="en-US" sz="2800" dirty="0"/>
              <a:t>		</a:t>
            </a:r>
            <a:r>
              <a:rPr lang="en-US" sz="2400" dirty="0"/>
              <a:t>where V</a:t>
            </a:r>
            <a:r>
              <a:rPr lang="en-US" sz="2400" baseline="-25000" dirty="0"/>
              <a:t>AT</a:t>
            </a:r>
            <a:r>
              <a:rPr lang="en-US" sz="2400" dirty="0"/>
              <a:t> is a volume of air having the same total acoustic 	compliance as the driver suspension and enclosure acting </a:t>
            </a:r>
            <a:r>
              <a:rPr lang="en-US" sz="2400" dirty="0" smtClean="0"/>
              <a:t>together</a:t>
            </a:r>
            <a:endParaRPr lang="en-US" sz="2400" dirty="0"/>
          </a:p>
        </p:txBody>
      </p:sp>
    </p:spTree>
    <p:extLst>
      <p:ext uri="{BB962C8B-B14F-4D97-AF65-F5344CB8AC3E}">
        <p14:creationId xmlns:p14="http://schemas.microsoft.com/office/powerpoint/2010/main" val="392009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09750" y="265113"/>
            <a:ext cx="8534400" cy="1143000"/>
          </a:xfrm>
        </p:spPr>
        <p:txBody>
          <a:bodyPr/>
          <a:lstStyle/>
          <a:p>
            <a:pPr>
              <a:defRPr/>
            </a:pPr>
            <a:r>
              <a:rPr lang="en-US" sz="2800" dirty="0">
                <a:solidFill>
                  <a:srgbClr val="59C1CF"/>
                </a:solidFill>
              </a:rPr>
              <a:t>Relationship of Maximum Reference Efficiency (</a:t>
            </a:r>
            <a:r>
              <a:rPr lang="en-US" sz="2800" dirty="0">
                <a:solidFill>
                  <a:srgbClr val="59C1CF"/>
                </a:solidFill>
                <a:sym typeface="Symbol" pitchFamily="18" charset="2"/>
              </a:rPr>
              <a:t></a:t>
            </a:r>
            <a:r>
              <a:rPr lang="en-US" sz="2800" baseline="-25000" dirty="0">
                <a:solidFill>
                  <a:srgbClr val="59C1CF"/>
                </a:solidFill>
                <a:sym typeface="Symbol" pitchFamily="18" charset="2"/>
              </a:rPr>
              <a:t>0</a:t>
            </a:r>
            <a:r>
              <a:rPr lang="en-US" sz="2800" dirty="0">
                <a:solidFill>
                  <a:srgbClr val="59C1CF"/>
                </a:solidFill>
              </a:rPr>
              <a:t>) to Cutoff Frequency and Enclosure Volume</a:t>
            </a:r>
            <a:endParaRPr lang="en-US" sz="2800" baseline="-25000" dirty="0">
              <a:solidFill>
                <a:srgbClr val="59C1CF"/>
              </a:solidFill>
            </a:endParaRPr>
          </a:p>
        </p:txBody>
      </p:sp>
      <p:pic>
        <p:nvPicPr>
          <p:cNvPr id="26627" name="Picture 2"/>
          <p:cNvPicPr>
            <a:picLocks noChangeAspect="1" noChangeArrowheads="1"/>
          </p:cNvPicPr>
          <p:nvPr/>
        </p:nvPicPr>
        <p:blipFill>
          <a:blip r:embed="rId2" cstate="print"/>
          <a:srcRect/>
          <a:stretch>
            <a:fillRect/>
          </a:stretch>
        </p:blipFill>
        <p:spPr bwMode="auto">
          <a:xfrm>
            <a:off x="2794000" y="1543051"/>
            <a:ext cx="5003800" cy="4310063"/>
          </a:xfrm>
          <a:prstGeom prst="rect">
            <a:avLst/>
          </a:prstGeom>
          <a:noFill/>
          <a:ln w="9525">
            <a:noFill/>
            <a:miter lim="800000"/>
            <a:headEnd/>
            <a:tailEnd/>
          </a:ln>
        </p:spPr>
      </p:pic>
      <p:sp>
        <p:nvSpPr>
          <p:cNvPr id="26628" name="TextBox 7"/>
          <p:cNvSpPr txBox="1">
            <a:spLocks noChangeArrowheads="1"/>
          </p:cNvSpPr>
          <p:nvPr/>
        </p:nvSpPr>
        <p:spPr bwMode="auto">
          <a:xfrm>
            <a:off x="3725863" y="5843589"/>
            <a:ext cx="3403600"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Chart for Chebychev Alignment</a:t>
            </a:r>
          </a:p>
        </p:txBody>
      </p:sp>
      <p:sp>
        <p:nvSpPr>
          <p:cNvPr id="5" name="Oval 4"/>
          <p:cNvSpPr/>
          <p:nvPr/>
        </p:nvSpPr>
        <p:spPr>
          <a:xfrm>
            <a:off x="5340351" y="2217739"/>
            <a:ext cx="136525" cy="122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cxnSp>
        <p:nvCxnSpPr>
          <p:cNvPr id="7" name="Straight Connector 6"/>
          <p:cNvCxnSpPr/>
          <p:nvPr/>
        </p:nvCxnSpPr>
        <p:spPr>
          <a:xfrm>
            <a:off x="5403850" y="2322513"/>
            <a:ext cx="103188" cy="28305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22676" y="2257425"/>
            <a:ext cx="3268663" cy="333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632" name="TextBox 16"/>
          <p:cNvSpPr txBox="1">
            <a:spLocks noChangeArrowheads="1"/>
          </p:cNvSpPr>
          <p:nvPr/>
        </p:nvSpPr>
        <p:spPr bwMode="auto">
          <a:xfrm>
            <a:off x="7797800" y="2561851"/>
            <a:ext cx="3233363" cy="1938992"/>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sz="2000" u="sng" dirty="0">
                <a:solidFill>
                  <a:srgbClr val="FF0000"/>
                </a:solidFill>
                <a:latin typeface="Arial" charset="0"/>
                <a:cs typeface="Arial" charset="0"/>
              </a:rPr>
              <a:t>Example</a:t>
            </a:r>
            <a:r>
              <a:rPr lang="en-US" sz="2000" dirty="0">
                <a:solidFill>
                  <a:srgbClr val="FF0000"/>
                </a:solidFill>
                <a:latin typeface="Arial" charset="0"/>
                <a:cs typeface="Arial" charset="0"/>
              </a:rPr>
              <a:t>:  An 8 cu. ft. (e.g. 2’x2’x2’) sealed box with a reference efficiency (</a:t>
            </a:r>
            <a:r>
              <a:rPr lang="en-US" sz="2000" dirty="0">
                <a:solidFill>
                  <a:srgbClr val="FF0000"/>
                </a:solidFill>
                <a:latin typeface="Arial" charset="0"/>
                <a:cs typeface="Arial" charset="0"/>
                <a:sym typeface="Symbol" pitchFamily="18" charset="2"/>
              </a:rPr>
              <a:t></a:t>
            </a:r>
            <a:r>
              <a:rPr lang="en-US" sz="2000" baseline="-25000" dirty="0">
                <a:solidFill>
                  <a:srgbClr val="FF0000"/>
                </a:solidFill>
                <a:latin typeface="Arial" charset="0"/>
                <a:cs typeface="Arial" charset="0"/>
                <a:sym typeface="Symbol" pitchFamily="18" charset="2"/>
              </a:rPr>
              <a:t>0 </a:t>
            </a:r>
            <a:r>
              <a:rPr lang="en-US" sz="2000" dirty="0">
                <a:solidFill>
                  <a:srgbClr val="FF0000"/>
                </a:solidFill>
                <a:latin typeface="Arial" charset="0"/>
                <a:cs typeface="Arial" charset="0"/>
                <a:sym typeface="Symbol" pitchFamily="18" charset="2"/>
              </a:rPr>
              <a:t>) </a:t>
            </a:r>
            <a:r>
              <a:rPr lang="en-US" sz="2000" dirty="0">
                <a:solidFill>
                  <a:srgbClr val="FF0000"/>
                </a:solidFill>
                <a:latin typeface="Arial" charset="0"/>
                <a:cs typeface="Arial" charset="0"/>
              </a:rPr>
              <a:t>of 2% would have a cutoff frequency (Fc) of slightly less than 40 Hz</a:t>
            </a:r>
          </a:p>
        </p:txBody>
      </p:sp>
    </p:spTree>
    <p:extLst>
      <p:ext uri="{BB962C8B-B14F-4D97-AF65-F5344CB8AC3E}">
        <p14:creationId xmlns:p14="http://schemas.microsoft.com/office/powerpoint/2010/main" val="4201034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dirty="0" smtClean="0">
                <a:solidFill>
                  <a:srgbClr val="59C1CF"/>
                </a:solidFill>
              </a:rPr>
              <a:t>Box Filling or Damping</a:t>
            </a:r>
          </a:p>
        </p:txBody>
      </p:sp>
      <p:sp>
        <p:nvSpPr>
          <p:cNvPr id="27651" name="Content Placeholder 2"/>
          <p:cNvSpPr>
            <a:spLocks noGrp="1"/>
          </p:cNvSpPr>
          <p:nvPr>
            <p:ph idx="1"/>
          </p:nvPr>
        </p:nvSpPr>
        <p:spPr>
          <a:xfrm>
            <a:off x="1532966" y="1417638"/>
            <a:ext cx="9377081" cy="4525962"/>
          </a:xfrm>
        </p:spPr>
        <p:txBody>
          <a:bodyPr/>
          <a:lstStyle/>
          <a:p>
            <a:r>
              <a:rPr lang="en-US" sz="2400" dirty="0"/>
              <a:t>Stuffing may offer an </a:t>
            </a:r>
            <a:r>
              <a:rPr lang="en-US" sz="2400" i="1" dirty="0">
                <a:solidFill>
                  <a:srgbClr val="00B050"/>
                </a:solidFill>
              </a:rPr>
              <a:t>apparent</a:t>
            </a:r>
            <a:r>
              <a:rPr lang="en-US" sz="2400" dirty="0"/>
              <a:t> air volume increase of </a:t>
            </a:r>
            <a:r>
              <a:rPr lang="en-US" sz="2400" dirty="0">
                <a:solidFill>
                  <a:srgbClr val="00B050"/>
                </a:solidFill>
              </a:rPr>
              <a:t>up to 15%</a:t>
            </a:r>
          </a:p>
          <a:p>
            <a:r>
              <a:rPr lang="en-US" sz="2400" dirty="0"/>
              <a:t>Additionally, stuffing may add a mass component due to physical movement of the filling at lower frequencies </a:t>
            </a:r>
            <a:r>
              <a:rPr lang="en-US" sz="2400" dirty="0">
                <a:solidFill>
                  <a:srgbClr val="FF0000"/>
                </a:solidFill>
              </a:rPr>
              <a:t>(</a:t>
            </a:r>
            <a:r>
              <a:rPr lang="en-US" sz="2400" dirty="0" smtClean="0">
                <a:solidFill>
                  <a:srgbClr val="FF0000"/>
                </a:solidFill>
              </a:rPr>
              <a:t>bad…but “rare”)</a:t>
            </a:r>
            <a:endParaRPr lang="en-US" sz="2400" dirty="0">
              <a:solidFill>
                <a:srgbClr val="FF0000"/>
              </a:solidFill>
            </a:endParaRPr>
          </a:p>
          <a:p>
            <a:r>
              <a:rPr lang="en-US" sz="2400" dirty="0"/>
              <a:t>Combined effects lower the system resonance and must be accounted for in the design (the effective cone mass increase could be as much as 20%)</a:t>
            </a:r>
          </a:p>
          <a:p>
            <a:r>
              <a:rPr lang="en-US" sz="2400" dirty="0">
                <a:solidFill>
                  <a:srgbClr val="00B0F0"/>
                </a:solidFill>
              </a:rPr>
              <a:t>Very dense fillings will increase frictional air losses in the enclosed air volume and augment the damping</a:t>
            </a:r>
          </a:p>
          <a:p>
            <a:r>
              <a:rPr lang="en-US" sz="2400" dirty="0">
                <a:solidFill>
                  <a:srgbClr val="00B050"/>
                </a:solidFill>
              </a:rPr>
              <a:t>If system is designed correctly, such damping is not required, but may help control a system where the Q</a:t>
            </a:r>
            <a:r>
              <a:rPr lang="en-US" sz="2400" baseline="-25000" dirty="0">
                <a:solidFill>
                  <a:srgbClr val="00B050"/>
                </a:solidFill>
              </a:rPr>
              <a:t>TC</a:t>
            </a:r>
            <a:r>
              <a:rPr lang="en-US" sz="2400" dirty="0">
                <a:solidFill>
                  <a:srgbClr val="00B050"/>
                </a:solidFill>
              </a:rPr>
              <a:t> is too high (e.g., due to inadequate magnet strength)</a:t>
            </a:r>
          </a:p>
          <a:p>
            <a:r>
              <a:rPr lang="en-US" sz="2400" dirty="0">
                <a:solidFill>
                  <a:srgbClr val="FF0000"/>
                </a:solidFill>
              </a:rPr>
              <a:t>Movement of the filling is undesirable!</a:t>
            </a:r>
          </a:p>
        </p:txBody>
      </p:sp>
    </p:spTree>
    <p:extLst>
      <p:ext uri="{BB962C8B-B14F-4D97-AF65-F5344CB8AC3E}">
        <p14:creationId xmlns:p14="http://schemas.microsoft.com/office/powerpoint/2010/main" val="1952352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163513"/>
            <a:ext cx="8229600" cy="1143000"/>
          </a:xfrm>
        </p:spPr>
        <p:txBody>
          <a:bodyPr/>
          <a:lstStyle/>
          <a:p>
            <a:pPr>
              <a:defRPr/>
            </a:pPr>
            <a:r>
              <a:rPr lang="en-US" sz="3600" dirty="0">
                <a:solidFill>
                  <a:srgbClr val="59C1CF"/>
                </a:solidFill>
              </a:rPr>
              <a:t>Sealed Box Design</a:t>
            </a:r>
          </a:p>
        </p:txBody>
      </p:sp>
      <p:sp>
        <p:nvSpPr>
          <p:cNvPr id="28675" name="Content Placeholder 2"/>
          <p:cNvSpPr>
            <a:spLocks noGrp="1"/>
          </p:cNvSpPr>
          <p:nvPr>
            <p:ph idx="1"/>
          </p:nvPr>
        </p:nvSpPr>
        <p:spPr>
          <a:xfrm>
            <a:off x="1490569" y="1189505"/>
            <a:ext cx="9210862" cy="4525963"/>
          </a:xfrm>
        </p:spPr>
        <p:txBody>
          <a:bodyPr/>
          <a:lstStyle/>
          <a:p>
            <a:r>
              <a:rPr lang="en-US" sz="2400" dirty="0">
                <a:solidFill>
                  <a:srgbClr val="FF0000"/>
                </a:solidFill>
                <a:sym typeface="Symbol" pitchFamily="18" charset="2"/>
              </a:rPr>
              <a:t>Compliance Ratio:   = V</a:t>
            </a:r>
            <a:r>
              <a:rPr lang="en-US" sz="2400" baseline="-25000" dirty="0">
                <a:solidFill>
                  <a:srgbClr val="FF0000"/>
                </a:solidFill>
                <a:sym typeface="Symbol" pitchFamily="18" charset="2"/>
              </a:rPr>
              <a:t>AS</a:t>
            </a:r>
            <a:r>
              <a:rPr lang="en-US" sz="2400" dirty="0">
                <a:solidFill>
                  <a:srgbClr val="FF0000"/>
                </a:solidFill>
                <a:sym typeface="Symbol" pitchFamily="18" charset="2"/>
              </a:rPr>
              <a:t> / V</a:t>
            </a:r>
            <a:r>
              <a:rPr lang="en-US" sz="2400" baseline="-25000" dirty="0">
                <a:solidFill>
                  <a:srgbClr val="FF0000"/>
                </a:solidFill>
                <a:sym typeface="Symbol" pitchFamily="18" charset="2"/>
              </a:rPr>
              <a:t>B</a:t>
            </a:r>
            <a:endParaRPr lang="en-US" sz="2400" dirty="0">
              <a:solidFill>
                <a:srgbClr val="FF0000"/>
              </a:solidFill>
            </a:endParaRPr>
          </a:p>
          <a:p>
            <a:r>
              <a:rPr lang="en-US" sz="2400" dirty="0"/>
              <a:t>System-driver relationships:</a:t>
            </a:r>
          </a:p>
          <a:p>
            <a:pPr>
              <a:buFontTx/>
              <a:buNone/>
            </a:pPr>
            <a:r>
              <a:rPr lang="en-US" sz="2400" dirty="0"/>
              <a:t>		Q</a:t>
            </a:r>
            <a:r>
              <a:rPr lang="en-US" sz="2400" baseline="-25000" dirty="0"/>
              <a:t>TC</a:t>
            </a:r>
            <a:r>
              <a:rPr lang="en-US" sz="2400" dirty="0"/>
              <a:t>/Q</a:t>
            </a:r>
            <a:r>
              <a:rPr lang="en-US" sz="2400" baseline="-25000" dirty="0"/>
              <a:t>TS</a:t>
            </a:r>
            <a:r>
              <a:rPr lang="en-US" sz="2400" dirty="0"/>
              <a:t> </a:t>
            </a:r>
            <a:r>
              <a:rPr lang="en-US" sz="2400" dirty="0">
                <a:sym typeface="Symbol" pitchFamily="18" charset="2"/>
              </a:rPr>
              <a:t> Q</a:t>
            </a:r>
            <a:r>
              <a:rPr lang="en-US" sz="2400" baseline="-25000" dirty="0">
                <a:sym typeface="Symbol" pitchFamily="18" charset="2"/>
              </a:rPr>
              <a:t>EC</a:t>
            </a:r>
            <a:r>
              <a:rPr lang="en-US" sz="2400" dirty="0">
                <a:sym typeface="Symbol" pitchFamily="18" charset="2"/>
              </a:rPr>
              <a:t>/Q</a:t>
            </a:r>
            <a:r>
              <a:rPr lang="en-US" sz="2400" baseline="-25000" dirty="0">
                <a:sym typeface="Symbol" pitchFamily="18" charset="2"/>
              </a:rPr>
              <a:t>ES</a:t>
            </a:r>
            <a:r>
              <a:rPr lang="en-US" sz="2400" dirty="0">
                <a:sym typeface="Symbol" pitchFamily="18" charset="2"/>
              </a:rPr>
              <a:t> = F</a:t>
            </a:r>
            <a:r>
              <a:rPr lang="en-US" sz="2400" baseline="-25000" dirty="0">
                <a:sym typeface="Symbol" pitchFamily="18" charset="2"/>
              </a:rPr>
              <a:t>C</a:t>
            </a:r>
            <a:r>
              <a:rPr lang="en-US" sz="2400" dirty="0">
                <a:sym typeface="Symbol" pitchFamily="18" charset="2"/>
              </a:rPr>
              <a:t>/F</a:t>
            </a:r>
            <a:r>
              <a:rPr lang="en-US" sz="2400" baseline="-25000" dirty="0">
                <a:sym typeface="Symbol" pitchFamily="18" charset="2"/>
              </a:rPr>
              <a:t>S</a:t>
            </a:r>
            <a:r>
              <a:rPr lang="en-US" sz="2400" dirty="0">
                <a:sym typeface="Symbol" pitchFamily="18" charset="2"/>
              </a:rPr>
              <a:t> = ( + 1)</a:t>
            </a:r>
            <a:r>
              <a:rPr lang="en-US" sz="2400" baseline="30000" dirty="0">
                <a:sym typeface="Symbol" pitchFamily="18" charset="2"/>
              </a:rPr>
              <a:t>0.5		</a:t>
            </a:r>
            <a:endParaRPr lang="en-US" sz="2400" dirty="0">
              <a:sym typeface="Symbol" pitchFamily="18" charset="2"/>
            </a:endParaRPr>
          </a:p>
          <a:p>
            <a:pPr>
              <a:buFontTx/>
              <a:buNone/>
            </a:pPr>
            <a:r>
              <a:rPr lang="en-US" sz="2400" baseline="30000" dirty="0">
                <a:sym typeface="Symbol" pitchFamily="18" charset="2"/>
              </a:rPr>
              <a:t>		</a:t>
            </a:r>
            <a:r>
              <a:rPr lang="en-US" sz="2400" dirty="0">
                <a:sym typeface="Symbol" pitchFamily="18" charset="2"/>
              </a:rPr>
              <a:t>F</a:t>
            </a:r>
            <a:r>
              <a:rPr lang="en-US" sz="2400" baseline="-25000" dirty="0">
                <a:sym typeface="Symbol" pitchFamily="18" charset="2"/>
              </a:rPr>
              <a:t>C</a:t>
            </a:r>
            <a:r>
              <a:rPr lang="en-US" sz="2400" dirty="0">
                <a:sym typeface="Symbol" pitchFamily="18" charset="2"/>
              </a:rPr>
              <a:t> / Q</a:t>
            </a:r>
            <a:r>
              <a:rPr lang="en-US" sz="2400" baseline="-25000" dirty="0">
                <a:sym typeface="Symbol" pitchFamily="18" charset="2"/>
              </a:rPr>
              <a:t>TC</a:t>
            </a:r>
            <a:r>
              <a:rPr lang="en-US" sz="2400" dirty="0">
                <a:sym typeface="Symbol" pitchFamily="18" charset="2"/>
              </a:rPr>
              <a:t>  F</a:t>
            </a:r>
            <a:r>
              <a:rPr lang="en-US" sz="2400" baseline="-25000" dirty="0">
                <a:sym typeface="Symbol" pitchFamily="18" charset="2"/>
              </a:rPr>
              <a:t>S</a:t>
            </a:r>
            <a:r>
              <a:rPr lang="en-US" sz="2400" dirty="0">
                <a:sym typeface="Symbol" pitchFamily="18" charset="2"/>
              </a:rPr>
              <a:t> / Q</a:t>
            </a:r>
            <a:r>
              <a:rPr lang="en-US" sz="2400" baseline="-25000" dirty="0">
                <a:sym typeface="Symbol" pitchFamily="18" charset="2"/>
              </a:rPr>
              <a:t>TS</a:t>
            </a:r>
            <a:r>
              <a:rPr lang="en-US" sz="2400" dirty="0">
                <a:sym typeface="Symbol" pitchFamily="18" charset="2"/>
              </a:rPr>
              <a:t> where Q</a:t>
            </a:r>
            <a:r>
              <a:rPr lang="en-US" sz="2400" baseline="-25000" dirty="0">
                <a:sym typeface="Symbol" pitchFamily="18" charset="2"/>
              </a:rPr>
              <a:t>TS</a:t>
            </a:r>
            <a:r>
              <a:rPr lang="en-US" sz="2400" dirty="0">
                <a:sym typeface="Symbol" pitchFamily="18" charset="2"/>
              </a:rPr>
              <a:t> is the total Q of the </a:t>
            </a:r>
            <a:r>
              <a:rPr lang="en-US" sz="2400" dirty="0" smtClean="0">
                <a:sym typeface="Symbol" pitchFamily="18" charset="2"/>
              </a:rPr>
              <a:t>driver </a:t>
            </a:r>
            <a:r>
              <a:rPr lang="en-US" sz="2400" dirty="0">
                <a:sym typeface="Symbol" pitchFamily="18" charset="2"/>
              </a:rPr>
              <a:t>at </a:t>
            </a:r>
            <a:r>
              <a:rPr lang="en-US" sz="2400" dirty="0" smtClean="0">
                <a:sym typeface="Symbol" pitchFamily="18" charset="2"/>
              </a:rPr>
              <a:t> </a:t>
            </a:r>
          </a:p>
          <a:p>
            <a:pPr>
              <a:buFontTx/>
              <a:buNone/>
            </a:pPr>
            <a:r>
              <a:rPr lang="en-US" sz="2400" dirty="0">
                <a:sym typeface="Symbol" pitchFamily="18" charset="2"/>
              </a:rPr>
              <a:t> </a:t>
            </a:r>
            <a:r>
              <a:rPr lang="en-US" sz="2400" dirty="0" smtClean="0">
                <a:sym typeface="Symbol" pitchFamily="18" charset="2"/>
              </a:rPr>
              <a:t>                F</a:t>
            </a:r>
            <a:r>
              <a:rPr lang="en-US" sz="2400" baseline="-25000" dirty="0" smtClean="0">
                <a:sym typeface="Symbol" pitchFamily="18" charset="2"/>
              </a:rPr>
              <a:t>S</a:t>
            </a:r>
            <a:r>
              <a:rPr lang="en-US" sz="2400" dirty="0" smtClean="0">
                <a:sym typeface="Symbol" pitchFamily="18" charset="2"/>
              </a:rPr>
              <a:t> </a:t>
            </a:r>
            <a:r>
              <a:rPr lang="en-US" sz="2400" dirty="0">
                <a:sym typeface="Symbol" pitchFamily="18" charset="2"/>
              </a:rPr>
              <a:t>for zero source resistance, i.e.</a:t>
            </a:r>
          </a:p>
          <a:p>
            <a:pPr>
              <a:buFontTx/>
              <a:buNone/>
            </a:pPr>
            <a:r>
              <a:rPr lang="en-US" sz="2400" dirty="0">
                <a:sym typeface="Symbol" pitchFamily="18" charset="2"/>
              </a:rPr>
              <a:t>			Q</a:t>
            </a:r>
            <a:r>
              <a:rPr lang="en-US" sz="2400" baseline="-25000" dirty="0">
                <a:sym typeface="Symbol" pitchFamily="18" charset="2"/>
              </a:rPr>
              <a:t>TS</a:t>
            </a:r>
            <a:r>
              <a:rPr lang="en-US" sz="2400" dirty="0">
                <a:sym typeface="Symbol" pitchFamily="18" charset="2"/>
              </a:rPr>
              <a:t> = Q</a:t>
            </a:r>
            <a:r>
              <a:rPr lang="en-US" sz="2400" baseline="-25000" dirty="0">
                <a:sym typeface="Symbol" pitchFamily="18" charset="2"/>
              </a:rPr>
              <a:t>ES</a:t>
            </a:r>
            <a:r>
              <a:rPr lang="en-US" sz="2400" dirty="0">
                <a:sym typeface="Symbol" pitchFamily="18" charset="2"/>
              </a:rPr>
              <a:t>Q</a:t>
            </a:r>
            <a:r>
              <a:rPr lang="en-US" sz="2400" baseline="-25000" dirty="0">
                <a:sym typeface="Symbol" pitchFamily="18" charset="2"/>
              </a:rPr>
              <a:t>MS</a:t>
            </a:r>
            <a:r>
              <a:rPr lang="en-US" sz="2400" dirty="0">
                <a:sym typeface="Symbol" pitchFamily="18" charset="2"/>
              </a:rPr>
              <a:t> /(Q</a:t>
            </a:r>
            <a:r>
              <a:rPr lang="en-US" sz="2400" baseline="-25000" dirty="0">
                <a:sym typeface="Symbol" pitchFamily="18" charset="2"/>
              </a:rPr>
              <a:t>ES</a:t>
            </a:r>
            <a:r>
              <a:rPr lang="en-US" sz="2400" dirty="0">
                <a:sym typeface="Symbol" pitchFamily="18" charset="2"/>
              </a:rPr>
              <a:t> + Q</a:t>
            </a:r>
            <a:r>
              <a:rPr lang="en-US" sz="2400" baseline="-25000" dirty="0">
                <a:sym typeface="Symbol" pitchFamily="18" charset="2"/>
              </a:rPr>
              <a:t>MS</a:t>
            </a:r>
            <a:r>
              <a:rPr lang="en-US" sz="2400" dirty="0">
                <a:sym typeface="Symbol" pitchFamily="18" charset="2"/>
              </a:rPr>
              <a:t>)</a:t>
            </a:r>
            <a:endParaRPr lang="en-US" sz="2400" dirty="0"/>
          </a:p>
          <a:p>
            <a:r>
              <a:rPr lang="en-US" sz="2400" dirty="0">
                <a:solidFill>
                  <a:srgbClr val="FF0000"/>
                </a:solidFill>
              </a:rPr>
              <a:t>These equations show that for any enclosure-driver combination the </a:t>
            </a:r>
            <a:r>
              <a:rPr lang="en-US" sz="2400" u="sng" dirty="0">
                <a:solidFill>
                  <a:srgbClr val="FF0000"/>
                </a:solidFill>
              </a:rPr>
              <a:t>speaker</a:t>
            </a:r>
            <a:r>
              <a:rPr lang="en-US" sz="2400" dirty="0">
                <a:solidFill>
                  <a:srgbClr val="FF0000"/>
                </a:solidFill>
              </a:rPr>
              <a:t> resonance frequency must always be lower than that of the </a:t>
            </a:r>
            <a:r>
              <a:rPr lang="en-US" sz="2400" u="sng" dirty="0">
                <a:solidFill>
                  <a:srgbClr val="FF0000"/>
                </a:solidFill>
              </a:rPr>
              <a:t>system</a:t>
            </a:r>
            <a:r>
              <a:rPr lang="en-US" sz="2400" dirty="0">
                <a:solidFill>
                  <a:srgbClr val="FF0000"/>
                </a:solidFill>
              </a:rPr>
              <a:t> </a:t>
            </a:r>
            <a:r>
              <a:rPr lang="en-US" sz="2400" dirty="0">
                <a:solidFill>
                  <a:srgbClr val="FF0000"/>
                </a:solidFill>
                <a:sym typeface="Symbol" pitchFamily="18" charset="2"/>
              </a:rPr>
              <a:t>resonance frequency </a:t>
            </a:r>
            <a:r>
              <a:rPr lang="en-US" sz="2400" dirty="0">
                <a:solidFill>
                  <a:srgbClr val="FF0000"/>
                </a:solidFill>
              </a:rPr>
              <a:t>(i.e., value of </a:t>
            </a:r>
            <a:r>
              <a:rPr lang="en-US" sz="2400" dirty="0">
                <a:solidFill>
                  <a:srgbClr val="FF0000"/>
                </a:solidFill>
                <a:sym typeface="Symbol" pitchFamily="18" charset="2"/>
              </a:rPr>
              <a:t>)</a:t>
            </a:r>
            <a:r>
              <a:rPr lang="en-US" sz="2400" dirty="0">
                <a:sym typeface="Symbol" pitchFamily="18" charset="2"/>
              </a:rPr>
              <a:t> and Q will be in the same ratio as those of the driver, but individually raised by a factor of (+1)</a:t>
            </a:r>
            <a:r>
              <a:rPr lang="en-US" sz="2400" baseline="30000" dirty="0">
                <a:sym typeface="Symbol" pitchFamily="18" charset="2"/>
              </a:rPr>
              <a:t>0.5</a:t>
            </a:r>
          </a:p>
          <a:p>
            <a:r>
              <a:rPr lang="en-US" sz="2400" dirty="0">
                <a:sym typeface="Symbol" pitchFamily="18" charset="2"/>
              </a:rPr>
              <a:t>Provides guidance for both “fixed driver” designs and designs where only a final system specification is given</a:t>
            </a:r>
            <a:endParaRPr lang="en-US" sz="2400" dirty="0"/>
          </a:p>
        </p:txBody>
      </p:sp>
    </p:spTree>
    <p:extLst>
      <p:ext uri="{BB962C8B-B14F-4D97-AF65-F5344CB8AC3E}">
        <p14:creationId xmlns:p14="http://schemas.microsoft.com/office/powerpoint/2010/main" val="1354812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97336" y="341313"/>
            <a:ext cx="10260946" cy="1570037"/>
          </a:xfrm>
        </p:spPr>
        <p:txBody>
          <a:bodyPr/>
          <a:lstStyle/>
          <a:p>
            <a:pPr>
              <a:defRPr/>
            </a:pPr>
            <a:r>
              <a:rPr lang="en-US" sz="2400" dirty="0">
                <a:solidFill>
                  <a:srgbClr val="59C1CF"/>
                </a:solidFill>
              </a:rPr>
              <a:t>Ratio of Closed-Box System Resonance Frequency (F</a:t>
            </a:r>
            <a:r>
              <a:rPr lang="en-US" sz="2400" baseline="-25000" dirty="0">
                <a:solidFill>
                  <a:srgbClr val="59C1CF"/>
                </a:solidFill>
              </a:rPr>
              <a:t>C</a:t>
            </a:r>
            <a:r>
              <a:rPr lang="en-US" sz="2400" dirty="0">
                <a:solidFill>
                  <a:srgbClr val="59C1CF"/>
                </a:solidFill>
              </a:rPr>
              <a:t>) and Total Q (</a:t>
            </a:r>
            <a:r>
              <a:rPr lang="en-US" sz="2400" dirty="0" err="1">
                <a:solidFill>
                  <a:srgbClr val="59C1CF"/>
                </a:solidFill>
              </a:rPr>
              <a:t>Q</a:t>
            </a:r>
            <a:r>
              <a:rPr lang="en-US" sz="2400" baseline="-25000" dirty="0" err="1">
                <a:solidFill>
                  <a:srgbClr val="59C1CF"/>
                </a:solidFill>
              </a:rPr>
              <a:t>TC</a:t>
            </a:r>
            <a:r>
              <a:rPr lang="en-US" sz="2400" dirty="0">
                <a:solidFill>
                  <a:srgbClr val="59C1CF"/>
                </a:solidFill>
              </a:rPr>
              <a:t>) </a:t>
            </a:r>
            <a:br>
              <a:rPr lang="en-US" sz="2400" dirty="0">
                <a:solidFill>
                  <a:srgbClr val="59C1CF"/>
                </a:solidFill>
              </a:rPr>
            </a:br>
            <a:r>
              <a:rPr lang="en-US" sz="2400" dirty="0">
                <a:solidFill>
                  <a:srgbClr val="59C1CF"/>
                </a:solidFill>
              </a:rPr>
              <a:t>to Driver Resonance Frequency (F</a:t>
            </a:r>
            <a:r>
              <a:rPr lang="en-US" sz="2400" baseline="-25000" dirty="0">
                <a:solidFill>
                  <a:srgbClr val="59C1CF"/>
                </a:solidFill>
              </a:rPr>
              <a:t>S</a:t>
            </a:r>
            <a:r>
              <a:rPr lang="en-US" sz="2400" dirty="0">
                <a:solidFill>
                  <a:srgbClr val="59C1CF"/>
                </a:solidFill>
              </a:rPr>
              <a:t> ) and Q</a:t>
            </a:r>
            <a:r>
              <a:rPr lang="en-US" sz="2400" baseline="-25000" dirty="0">
                <a:solidFill>
                  <a:srgbClr val="59C1CF"/>
                </a:solidFill>
              </a:rPr>
              <a:t>T</a:t>
            </a:r>
            <a:r>
              <a:rPr lang="en-US" sz="2400" dirty="0">
                <a:solidFill>
                  <a:srgbClr val="59C1CF"/>
                </a:solidFill>
              </a:rPr>
              <a:t>, </a:t>
            </a:r>
            <a:br>
              <a:rPr lang="en-US" sz="2400" dirty="0">
                <a:solidFill>
                  <a:srgbClr val="59C1CF"/>
                </a:solidFill>
              </a:rPr>
            </a:br>
            <a:r>
              <a:rPr lang="en-US" sz="2400" dirty="0">
                <a:solidFill>
                  <a:srgbClr val="59C1CF"/>
                </a:solidFill>
              </a:rPr>
              <a:t>as a Function of the System Compliance Ratio (</a:t>
            </a:r>
            <a:r>
              <a:rPr lang="en-US" sz="2400" dirty="0">
                <a:solidFill>
                  <a:srgbClr val="59C1CF"/>
                </a:solidFill>
                <a:sym typeface="Symbol" pitchFamily="18" charset="2"/>
              </a:rPr>
              <a:t>)</a:t>
            </a:r>
            <a:endParaRPr lang="en-US" sz="2400" baseline="-25000" dirty="0">
              <a:solidFill>
                <a:srgbClr val="59C1CF"/>
              </a:solidFill>
            </a:endParaRPr>
          </a:p>
        </p:txBody>
      </p:sp>
      <p:sp>
        <p:nvSpPr>
          <p:cNvPr id="29699" name="TextBox 4"/>
          <p:cNvSpPr txBox="1">
            <a:spLocks noChangeArrowheads="1"/>
          </p:cNvSpPr>
          <p:nvPr/>
        </p:nvSpPr>
        <p:spPr bwMode="auto">
          <a:xfrm>
            <a:off x="5030789" y="5811839"/>
            <a:ext cx="3665537"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sym typeface="Symbol" pitchFamily="18" charset="2"/>
              </a:rPr>
              <a:t>Compliance Ratio:   = V</a:t>
            </a:r>
            <a:r>
              <a:rPr lang="en-US" baseline="-25000">
                <a:solidFill>
                  <a:srgbClr val="000000"/>
                </a:solidFill>
                <a:latin typeface="Arial" charset="0"/>
                <a:cs typeface="Arial" charset="0"/>
                <a:sym typeface="Symbol" pitchFamily="18" charset="2"/>
              </a:rPr>
              <a:t>AS</a:t>
            </a:r>
            <a:r>
              <a:rPr lang="en-US">
                <a:solidFill>
                  <a:srgbClr val="000000"/>
                </a:solidFill>
                <a:latin typeface="Arial" charset="0"/>
                <a:cs typeface="Arial" charset="0"/>
                <a:sym typeface="Symbol" pitchFamily="18" charset="2"/>
              </a:rPr>
              <a:t> / V</a:t>
            </a:r>
            <a:r>
              <a:rPr lang="en-US" baseline="-25000">
                <a:solidFill>
                  <a:srgbClr val="000000"/>
                </a:solidFill>
                <a:latin typeface="Arial" charset="0"/>
                <a:cs typeface="Arial" charset="0"/>
                <a:sym typeface="Symbol" pitchFamily="18" charset="2"/>
              </a:rPr>
              <a:t>B</a:t>
            </a:r>
            <a:endParaRPr lang="en-US" baseline="-25000">
              <a:solidFill>
                <a:srgbClr val="000000"/>
              </a:solidFill>
              <a:latin typeface="Arial" charset="0"/>
              <a:cs typeface="Arial" charset="0"/>
            </a:endParaRPr>
          </a:p>
        </p:txBody>
      </p:sp>
      <p:sp>
        <p:nvSpPr>
          <p:cNvPr id="29700" name="TextBox 5"/>
          <p:cNvSpPr txBox="1">
            <a:spLocks noChangeArrowheads="1"/>
          </p:cNvSpPr>
          <p:nvPr/>
        </p:nvSpPr>
        <p:spPr bwMode="auto">
          <a:xfrm>
            <a:off x="2249489" y="2776539"/>
            <a:ext cx="2232025" cy="1754187"/>
          </a:xfrm>
          <a:prstGeom prst="rect">
            <a:avLst/>
          </a:prstGeom>
          <a:noFill/>
          <a:ln w="9525">
            <a:noFill/>
            <a:miter lim="800000"/>
            <a:headEnd/>
            <a:tailEnd/>
          </a:ln>
        </p:spPr>
        <p:txBody>
          <a:bodyPr>
            <a:spAutoFit/>
          </a:bodyPr>
          <a:lstStyle/>
          <a:p>
            <a:pPr fontAlgn="base">
              <a:spcBef>
                <a:spcPct val="0"/>
              </a:spcBef>
              <a:spcAft>
                <a:spcPct val="0"/>
              </a:spcAft>
            </a:pPr>
            <a:r>
              <a:rPr lang="en-US" dirty="0" err="1">
                <a:solidFill>
                  <a:srgbClr val="000000"/>
                </a:solidFill>
                <a:latin typeface="Arial" charset="0"/>
                <a:cs typeface="Arial" charset="0"/>
                <a:sym typeface="Symbol" pitchFamily="18" charset="2"/>
              </a:rPr>
              <a:t>f</a:t>
            </a:r>
            <a:r>
              <a:rPr lang="en-US" baseline="-25000" dirty="0" err="1">
                <a:solidFill>
                  <a:srgbClr val="000000"/>
                </a:solidFill>
                <a:latin typeface="Arial" charset="0"/>
                <a:cs typeface="Arial" charset="0"/>
                <a:sym typeface="Symbol" pitchFamily="18" charset="2"/>
              </a:rPr>
              <a:t>C</a:t>
            </a:r>
            <a:r>
              <a:rPr lang="en-US" dirty="0">
                <a:solidFill>
                  <a:srgbClr val="000000"/>
                </a:solidFill>
                <a:latin typeface="Arial" charset="0"/>
                <a:cs typeface="Arial" charset="0"/>
                <a:sym typeface="Symbol" pitchFamily="18" charset="2"/>
              </a:rPr>
              <a:t> = box cutoff frequency </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err="1">
                <a:solidFill>
                  <a:srgbClr val="000000"/>
                </a:solidFill>
                <a:latin typeface="Arial" charset="0"/>
                <a:cs typeface="Arial" charset="0"/>
                <a:sym typeface="Symbol" pitchFamily="18" charset="2"/>
              </a:rPr>
              <a:t>f</a:t>
            </a:r>
            <a:r>
              <a:rPr lang="en-US" baseline="-25000" dirty="0" err="1">
                <a:solidFill>
                  <a:srgbClr val="000000"/>
                </a:solidFill>
                <a:latin typeface="Arial" charset="0"/>
                <a:cs typeface="Arial" charset="0"/>
                <a:sym typeface="Symbol" pitchFamily="18" charset="2"/>
              </a:rPr>
              <a:t>S</a:t>
            </a:r>
            <a:r>
              <a:rPr lang="en-US" dirty="0">
                <a:solidFill>
                  <a:srgbClr val="000000"/>
                </a:solidFill>
                <a:latin typeface="Arial" charset="0"/>
                <a:cs typeface="Arial" charset="0"/>
                <a:sym typeface="Symbol" pitchFamily="18" charset="2"/>
              </a:rPr>
              <a:t> = loudspeaker free-air resonance frequency</a:t>
            </a:r>
            <a:endParaRPr lang="en-US" baseline="-25000" dirty="0">
              <a:solidFill>
                <a:srgbClr val="000000"/>
              </a:solidFill>
              <a:latin typeface="Arial" charset="0"/>
              <a:cs typeface="Arial" charset="0"/>
            </a:endParaRPr>
          </a:p>
        </p:txBody>
      </p:sp>
      <p:pic>
        <p:nvPicPr>
          <p:cNvPr id="29701" name="Picture 3"/>
          <p:cNvPicPr>
            <a:picLocks noChangeAspect="1" noChangeArrowheads="1"/>
          </p:cNvPicPr>
          <p:nvPr/>
        </p:nvPicPr>
        <p:blipFill>
          <a:blip r:embed="rId2" cstate="print"/>
          <a:srcRect/>
          <a:stretch>
            <a:fillRect/>
          </a:stretch>
        </p:blipFill>
        <p:spPr bwMode="auto">
          <a:xfrm>
            <a:off x="4592638" y="1911350"/>
            <a:ext cx="3873500" cy="3849688"/>
          </a:xfrm>
          <a:prstGeom prst="rect">
            <a:avLst/>
          </a:prstGeom>
          <a:noFill/>
          <a:ln w="9525">
            <a:noFill/>
            <a:miter lim="800000"/>
            <a:headEnd/>
            <a:tailEnd/>
          </a:ln>
        </p:spPr>
      </p:pic>
    </p:spTree>
    <p:extLst>
      <p:ext uri="{BB962C8B-B14F-4D97-AF65-F5344CB8AC3E}">
        <p14:creationId xmlns:p14="http://schemas.microsoft.com/office/powerpoint/2010/main" val="4006261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14538" y="104775"/>
            <a:ext cx="8229600" cy="1143000"/>
          </a:xfrm>
        </p:spPr>
        <p:txBody>
          <a:bodyPr/>
          <a:lstStyle/>
          <a:p>
            <a:pPr>
              <a:defRPr/>
            </a:pPr>
            <a:r>
              <a:rPr lang="en-US" dirty="0" smtClean="0">
                <a:solidFill>
                  <a:srgbClr val="59C1CF"/>
                </a:solidFill>
              </a:rPr>
              <a:t>Sealed Box Design Example</a:t>
            </a:r>
          </a:p>
        </p:txBody>
      </p:sp>
      <p:sp>
        <p:nvSpPr>
          <p:cNvPr id="30723" name="Content Placeholder 2"/>
          <p:cNvSpPr>
            <a:spLocks noGrp="1"/>
          </p:cNvSpPr>
          <p:nvPr>
            <p:ph idx="1"/>
          </p:nvPr>
        </p:nvSpPr>
        <p:spPr>
          <a:xfrm>
            <a:off x="1668464" y="1526428"/>
            <a:ext cx="6802437" cy="4525963"/>
          </a:xfrm>
        </p:spPr>
        <p:txBody>
          <a:bodyPr/>
          <a:lstStyle/>
          <a:p>
            <a:r>
              <a:rPr lang="en-US" sz="1800" dirty="0">
                <a:solidFill>
                  <a:srgbClr val="00B0F0"/>
                </a:solidFill>
              </a:rPr>
              <a:t>F</a:t>
            </a:r>
            <a:r>
              <a:rPr lang="en-US" sz="1800" baseline="-25000" dirty="0">
                <a:solidFill>
                  <a:srgbClr val="00B0F0"/>
                </a:solidFill>
              </a:rPr>
              <a:t>S</a:t>
            </a:r>
            <a:r>
              <a:rPr lang="en-US" sz="1800" dirty="0">
                <a:solidFill>
                  <a:srgbClr val="00B0F0"/>
                </a:solidFill>
              </a:rPr>
              <a:t> = 31 Hz          EBP = 40 </a:t>
            </a:r>
            <a:r>
              <a:rPr lang="en-US" sz="1800" dirty="0">
                <a:solidFill>
                  <a:srgbClr val="00B0F0"/>
                </a:solidFill>
                <a:sym typeface="Symbol" pitchFamily="18" charset="2"/>
              </a:rPr>
              <a:t> use sealed enclosure</a:t>
            </a:r>
            <a:endParaRPr lang="en-US" sz="1800" dirty="0">
              <a:solidFill>
                <a:srgbClr val="00B0F0"/>
              </a:solidFill>
            </a:endParaRPr>
          </a:p>
          <a:p>
            <a:r>
              <a:rPr lang="en-US" sz="1800" dirty="0">
                <a:solidFill>
                  <a:srgbClr val="00B0F0"/>
                </a:solidFill>
              </a:rPr>
              <a:t>Q</a:t>
            </a:r>
            <a:r>
              <a:rPr lang="en-US" sz="1800" baseline="-25000" dirty="0">
                <a:solidFill>
                  <a:srgbClr val="00B0F0"/>
                </a:solidFill>
              </a:rPr>
              <a:t>ES</a:t>
            </a:r>
            <a:r>
              <a:rPr lang="en-US" sz="1800" dirty="0">
                <a:solidFill>
                  <a:srgbClr val="00B0F0"/>
                </a:solidFill>
              </a:rPr>
              <a:t> = 0.77</a:t>
            </a:r>
          </a:p>
          <a:p>
            <a:r>
              <a:rPr lang="en-US" sz="1800" dirty="0"/>
              <a:t>Q</a:t>
            </a:r>
            <a:r>
              <a:rPr lang="en-US" sz="1800" baseline="-25000" dirty="0"/>
              <a:t>MS</a:t>
            </a:r>
            <a:r>
              <a:rPr lang="en-US" sz="1800" dirty="0"/>
              <a:t> = 1.89</a:t>
            </a:r>
            <a:endParaRPr lang="en-US" sz="1800" dirty="0">
              <a:solidFill>
                <a:srgbClr val="00B0F0"/>
              </a:solidFill>
            </a:endParaRPr>
          </a:p>
          <a:p>
            <a:r>
              <a:rPr lang="en-US" sz="1800" dirty="0"/>
              <a:t>V</a:t>
            </a:r>
            <a:r>
              <a:rPr lang="en-US" sz="1800" baseline="-25000" dirty="0"/>
              <a:t>AS</a:t>
            </a:r>
            <a:r>
              <a:rPr lang="en-US" sz="1800" dirty="0"/>
              <a:t> = 65.8 liters</a:t>
            </a:r>
          </a:p>
          <a:p>
            <a:r>
              <a:rPr lang="en-US" sz="1800" dirty="0">
                <a:sym typeface="Symbol" pitchFamily="18" charset="2"/>
              </a:rPr>
              <a:t></a:t>
            </a:r>
            <a:r>
              <a:rPr lang="en-US" sz="1800" baseline="-25000" dirty="0">
                <a:sym typeface="Symbol" pitchFamily="18" charset="2"/>
              </a:rPr>
              <a:t>0 </a:t>
            </a:r>
            <a:r>
              <a:rPr lang="en-US" sz="1800" dirty="0">
                <a:sym typeface="Symbol" pitchFamily="18" charset="2"/>
              </a:rPr>
              <a:t>= 4</a:t>
            </a:r>
            <a:r>
              <a:rPr lang="en-US" sz="1800" baseline="30000" dirty="0">
                <a:sym typeface="Symbol" pitchFamily="18" charset="2"/>
              </a:rPr>
              <a:t>2</a:t>
            </a:r>
            <a:r>
              <a:rPr lang="en-US" sz="1800" dirty="0">
                <a:sym typeface="Symbol" pitchFamily="18" charset="2"/>
              </a:rPr>
              <a:t>/c</a:t>
            </a:r>
            <a:r>
              <a:rPr lang="en-US" sz="1800" baseline="30000" dirty="0">
                <a:sym typeface="Symbol" pitchFamily="18" charset="2"/>
              </a:rPr>
              <a:t>3</a:t>
            </a:r>
            <a:r>
              <a:rPr lang="en-US" sz="1800" dirty="0">
                <a:sym typeface="Symbol" pitchFamily="18" charset="2"/>
              </a:rPr>
              <a:t> x (F</a:t>
            </a:r>
            <a:r>
              <a:rPr lang="en-US" sz="1800" baseline="-25000" dirty="0">
                <a:sym typeface="Symbol" pitchFamily="18" charset="2"/>
              </a:rPr>
              <a:t>S</a:t>
            </a:r>
            <a:r>
              <a:rPr lang="en-US" sz="1800" baseline="30000" dirty="0">
                <a:sym typeface="Symbol" pitchFamily="18" charset="2"/>
              </a:rPr>
              <a:t>3</a:t>
            </a:r>
            <a:r>
              <a:rPr lang="en-US" sz="1800" dirty="0">
                <a:sym typeface="Symbol" pitchFamily="18" charset="2"/>
              </a:rPr>
              <a:t> V</a:t>
            </a:r>
            <a:r>
              <a:rPr lang="en-US" sz="1800" baseline="-25000" dirty="0">
                <a:sym typeface="Symbol" pitchFamily="18" charset="2"/>
              </a:rPr>
              <a:t>AS</a:t>
            </a:r>
            <a:r>
              <a:rPr lang="en-US" sz="1800" dirty="0">
                <a:sym typeface="Symbol" pitchFamily="18" charset="2"/>
              </a:rPr>
              <a:t>)/Q</a:t>
            </a:r>
            <a:r>
              <a:rPr lang="en-US" sz="1800" baseline="-25000" dirty="0">
                <a:sym typeface="Symbol" pitchFamily="18" charset="2"/>
              </a:rPr>
              <a:t>ES</a:t>
            </a:r>
          </a:p>
          <a:p>
            <a:pPr lvl="1">
              <a:buFontTx/>
              <a:buNone/>
            </a:pPr>
            <a:r>
              <a:rPr lang="en-US" sz="1800" dirty="0">
                <a:sym typeface="Symbol" pitchFamily="18" charset="2"/>
              </a:rPr>
              <a:t>	    = (9.64 x 10</a:t>
            </a:r>
            <a:r>
              <a:rPr lang="en-US" sz="1800" baseline="30000" dirty="0">
                <a:sym typeface="Symbol" pitchFamily="18" charset="2"/>
              </a:rPr>
              <a:t>-7</a:t>
            </a:r>
            <a:r>
              <a:rPr lang="en-US" sz="1800" dirty="0">
                <a:sym typeface="Symbol" pitchFamily="18" charset="2"/>
              </a:rPr>
              <a:t>) x (31</a:t>
            </a:r>
            <a:r>
              <a:rPr lang="en-US" sz="1800" baseline="30000" dirty="0">
                <a:sym typeface="Symbol" pitchFamily="18" charset="2"/>
              </a:rPr>
              <a:t>3</a:t>
            </a:r>
            <a:r>
              <a:rPr lang="en-US" sz="1800" dirty="0">
                <a:sym typeface="Symbol" pitchFamily="18" charset="2"/>
              </a:rPr>
              <a:t> x 65.8)/0.77 = 2.45%</a:t>
            </a:r>
            <a:endParaRPr lang="en-US" sz="1800" dirty="0"/>
          </a:p>
          <a:p>
            <a:r>
              <a:rPr lang="en-US" sz="1800" dirty="0">
                <a:sym typeface="Symbol" pitchFamily="18" charset="2"/>
              </a:rPr>
              <a:t>effective diaphragm radius = 10.2 cm (0.102 m),                          giving S</a:t>
            </a:r>
            <a:r>
              <a:rPr lang="en-US" sz="1800" baseline="-25000" dirty="0">
                <a:sym typeface="Symbol" pitchFamily="18" charset="2"/>
              </a:rPr>
              <a:t>D</a:t>
            </a:r>
            <a:r>
              <a:rPr lang="en-US" sz="1800" dirty="0">
                <a:sym typeface="Symbol" pitchFamily="18" charset="2"/>
              </a:rPr>
              <a:t> = 3.27 x 10</a:t>
            </a:r>
            <a:r>
              <a:rPr lang="en-US" sz="1800" baseline="30000" dirty="0">
                <a:sym typeface="Symbol" pitchFamily="18" charset="2"/>
              </a:rPr>
              <a:t>-2</a:t>
            </a:r>
            <a:r>
              <a:rPr lang="en-US" sz="1800" dirty="0">
                <a:sym typeface="Symbol" pitchFamily="18" charset="2"/>
              </a:rPr>
              <a:t> m</a:t>
            </a:r>
            <a:r>
              <a:rPr lang="en-US" sz="1800" baseline="30000" dirty="0">
                <a:sym typeface="Symbol" pitchFamily="18" charset="2"/>
              </a:rPr>
              <a:t>2</a:t>
            </a:r>
          </a:p>
          <a:p>
            <a:r>
              <a:rPr lang="en-US" sz="1800" dirty="0">
                <a:sym typeface="Symbol" pitchFamily="18" charset="2"/>
              </a:rPr>
              <a:t>peak linear displacement (</a:t>
            </a:r>
            <a:r>
              <a:rPr lang="en-US" sz="1800" dirty="0" err="1">
                <a:sym typeface="Symbol" pitchFamily="18" charset="2"/>
              </a:rPr>
              <a:t>Xmax</a:t>
            </a:r>
            <a:r>
              <a:rPr lang="en-US" sz="1800" dirty="0">
                <a:sym typeface="Symbol" pitchFamily="18" charset="2"/>
              </a:rPr>
              <a:t>) given as 3.8 mm              (3.8 x 10</a:t>
            </a:r>
            <a:r>
              <a:rPr lang="en-US" sz="1800" baseline="30000" dirty="0">
                <a:sym typeface="Symbol" pitchFamily="18" charset="2"/>
              </a:rPr>
              <a:t>-3 </a:t>
            </a:r>
            <a:r>
              <a:rPr lang="en-US" sz="1800" dirty="0">
                <a:sym typeface="Symbol" pitchFamily="18" charset="2"/>
              </a:rPr>
              <a:t>m)</a:t>
            </a:r>
          </a:p>
          <a:p>
            <a:r>
              <a:rPr lang="en-US" sz="1800" dirty="0">
                <a:sym typeface="Symbol" pitchFamily="18" charset="2"/>
              </a:rPr>
              <a:t>peak displacement volume = V</a:t>
            </a:r>
            <a:r>
              <a:rPr lang="en-US" sz="1800" baseline="-25000" dirty="0">
                <a:sym typeface="Symbol" pitchFamily="18" charset="2"/>
              </a:rPr>
              <a:t>D</a:t>
            </a:r>
            <a:r>
              <a:rPr lang="en-US" sz="1800" dirty="0">
                <a:sym typeface="Symbol" pitchFamily="18" charset="2"/>
              </a:rPr>
              <a:t> = S</a:t>
            </a:r>
            <a:r>
              <a:rPr lang="en-US" sz="1800" baseline="-25000" dirty="0">
                <a:sym typeface="Symbol" pitchFamily="18" charset="2"/>
              </a:rPr>
              <a:t>D</a:t>
            </a:r>
            <a:r>
              <a:rPr lang="en-US" sz="1800" dirty="0">
                <a:sym typeface="Symbol" pitchFamily="18" charset="2"/>
              </a:rPr>
              <a:t> </a:t>
            </a:r>
            <a:r>
              <a:rPr lang="en-US" sz="1800" dirty="0" err="1">
                <a:sym typeface="Symbol" pitchFamily="18" charset="2"/>
              </a:rPr>
              <a:t>Xmax</a:t>
            </a:r>
            <a:r>
              <a:rPr lang="en-US" sz="1800" dirty="0">
                <a:sym typeface="Symbol" pitchFamily="18" charset="2"/>
              </a:rPr>
              <a:t> = 1.24 x 10</a:t>
            </a:r>
            <a:r>
              <a:rPr lang="en-US" sz="1800" baseline="30000" dirty="0">
                <a:sym typeface="Symbol" pitchFamily="18" charset="2"/>
              </a:rPr>
              <a:t>-4</a:t>
            </a:r>
            <a:r>
              <a:rPr lang="en-US" sz="1800" dirty="0">
                <a:sym typeface="Symbol" pitchFamily="18" charset="2"/>
              </a:rPr>
              <a:t> m</a:t>
            </a:r>
            <a:r>
              <a:rPr lang="en-US" sz="1800" baseline="30000" dirty="0">
                <a:sym typeface="Symbol" pitchFamily="18" charset="2"/>
              </a:rPr>
              <a:t>3 </a:t>
            </a:r>
            <a:r>
              <a:rPr lang="en-US" sz="1800" dirty="0">
                <a:sym typeface="Symbol" pitchFamily="18" charset="2"/>
              </a:rPr>
              <a:t>(124 cm</a:t>
            </a:r>
            <a:r>
              <a:rPr lang="en-US" sz="1800" baseline="30000" dirty="0">
                <a:sym typeface="Symbol" pitchFamily="18" charset="2"/>
              </a:rPr>
              <a:t>3</a:t>
            </a:r>
            <a:r>
              <a:rPr lang="en-US" sz="1800" dirty="0">
                <a:sym typeface="Symbol" pitchFamily="18" charset="2"/>
              </a:rPr>
              <a:t>)</a:t>
            </a:r>
          </a:p>
          <a:p>
            <a:r>
              <a:rPr lang="en-US" sz="1800" dirty="0">
                <a:sym typeface="Symbol" pitchFamily="18" charset="2"/>
              </a:rPr>
              <a:t>power rating given as 70W RMS</a:t>
            </a:r>
          </a:p>
        </p:txBody>
      </p:sp>
      <p:pic>
        <p:nvPicPr>
          <p:cNvPr id="48131" name="Picture 3"/>
          <p:cNvPicPr>
            <a:picLocks noChangeAspect="1" noChangeArrowheads="1"/>
          </p:cNvPicPr>
          <p:nvPr/>
        </p:nvPicPr>
        <p:blipFill>
          <a:blip r:embed="rId3" cstate="print"/>
          <a:srcRect/>
          <a:stretch>
            <a:fillRect/>
          </a:stretch>
        </p:blipFill>
        <p:spPr bwMode="auto">
          <a:xfrm>
            <a:off x="8470901" y="1416050"/>
            <a:ext cx="1933575"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Brace 8"/>
          <p:cNvSpPr/>
          <p:nvPr/>
        </p:nvSpPr>
        <p:spPr>
          <a:xfrm>
            <a:off x="3489325" y="1571625"/>
            <a:ext cx="190500" cy="579438"/>
          </a:xfrm>
          <a:prstGeom prst="righ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cs typeface="Arial"/>
            </a:endParaRPr>
          </a:p>
        </p:txBody>
      </p:sp>
    </p:spTree>
    <p:extLst>
      <p:ext uri="{BB962C8B-B14F-4D97-AF65-F5344CB8AC3E}">
        <p14:creationId xmlns:p14="http://schemas.microsoft.com/office/powerpoint/2010/main" val="2812858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14538" y="104775"/>
            <a:ext cx="8229600" cy="1143000"/>
          </a:xfrm>
        </p:spPr>
        <p:txBody>
          <a:bodyPr/>
          <a:lstStyle/>
          <a:p>
            <a:pPr>
              <a:defRPr/>
            </a:pPr>
            <a:r>
              <a:rPr lang="en-US" dirty="0" smtClean="0">
                <a:solidFill>
                  <a:srgbClr val="59C1CF"/>
                </a:solidFill>
              </a:rPr>
              <a:t>Sealed Box Design Example</a:t>
            </a:r>
          </a:p>
        </p:txBody>
      </p:sp>
      <p:sp>
        <p:nvSpPr>
          <p:cNvPr id="31747" name="Content Placeholder 2"/>
          <p:cNvSpPr>
            <a:spLocks noGrp="1"/>
          </p:cNvSpPr>
          <p:nvPr>
            <p:ph idx="1"/>
          </p:nvPr>
        </p:nvSpPr>
        <p:spPr>
          <a:xfrm>
            <a:off x="1181475" y="1366837"/>
            <a:ext cx="6704013" cy="4975225"/>
          </a:xfrm>
        </p:spPr>
        <p:txBody>
          <a:bodyPr/>
          <a:lstStyle/>
          <a:p>
            <a:pPr>
              <a:defRPr/>
            </a:pPr>
            <a:r>
              <a:rPr lang="en-US" sz="1800" dirty="0" smtClean="0"/>
              <a:t>Constraints</a:t>
            </a:r>
            <a:endParaRPr lang="en-US" sz="1800" dirty="0"/>
          </a:p>
          <a:p>
            <a:pPr lvl="1">
              <a:defRPr/>
            </a:pPr>
            <a:r>
              <a:rPr lang="en-US" sz="1600" dirty="0"/>
              <a:t>driver resonance frequency (F</a:t>
            </a:r>
            <a:r>
              <a:rPr lang="en-US" sz="1600" baseline="-25000" dirty="0"/>
              <a:t>S</a:t>
            </a:r>
            <a:r>
              <a:rPr lang="en-US" sz="1600" dirty="0"/>
              <a:t>) must always be lower than that of the system (F</a:t>
            </a:r>
            <a:r>
              <a:rPr lang="en-US" sz="1600" baseline="-25000" dirty="0"/>
              <a:t>C</a:t>
            </a:r>
            <a:r>
              <a:rPr lang="en-US" sz="1600" dirty="0"/>
              <a:t>)</a:t>
            </a:r>
          </a:p>
          <a:p>
            <a:pPr lvl="1">
              <a:defRPr/>
            </a:pPr>
            <a:r>
              <a:rPr lang="en-US" sz="1600" dirty="0">
                <a:sym typeface="Symbol" pitchFamily="18" charset="2"/>
              </a:rPr>
              <a:t> must be at least 3</a:t>
            </a:r>
          </a:p>
          <a:p>
            <a:pPr lvl="1">
              <a:defRPr/>
            </a:pPr>
            <a:r>
              <a:rPr lang="en-US" sz="1600" dirty="0" err="1">
                <a:sym typeface="Symbol" pitchFamily="18" charset="2"/>
              </a:rPr>
              <a:t>Q</a:t>
            </a:r>
            <a:r>
              <a:rPr lang="en-US" sz="1600" baseline="-25000" dirty="0" err="1">
                <a:sym typeface="Symbol" pitchFamily="18" charset="2"/>
              </a:rPr>
              <a:t>TS</a:t>
            </a:r>
            <a:r>
              <a:rPr lang="en-US" sz="1600" dirty="0">
                <a:sym typeface="Symbol" pitchFamily="18" charset="2"/>
              </a:rPr>
              <a:t> must be lower than highest acceptable </a:t>
            </a:r>
            <a:r>
              <a:rPr lang="en-US" sz="1600" dirty="0" err="1">
                <a:sym typeface="Symbol" pitchFamily="18" charset="2"/>
              </a:rPr>
              <a:t>Q</a:t>
            </a:r>
            <a:r>
              <a:rPr lang="en-US" sz="1600" baseline="-25000" dirty="0" err="1">
                <a:sym typeface="Symbol" pitchFamily="18" charset="2"/>
              </a:rPr>
              <a:t>TC</a:t>
            </a:r>
            <a:endParaRPr lang="en-US" sz="1600" baseline="-25000" dirty="0">
              <a:sym typeface="Symbol" pitchFamily="18" charset="2"/>
            </a:endParaRPr>
          </a:p>
          <a:p>
            <a:pPr lvl="1">
              <a:defRPr/>
            </a:pPr>
            <a:r>
              <a:rPr lang="en-US" sz="1600" dirty="0">
                <a:sym typeface="Symbol" pitchFamily="18" charset="2"/>
              </a:rPr>
              <a:t>V</a:t>
            </a:r>
            <a:r>
              <a:rPr lang="en-US" sz="1600" baseline="-25000" dirty="0">
                <a:sym typeface="Symbol" pitchFamily="18" charset="2"/>
              </a:rPr>
              <a:t>AS</a:t>
            </a:r>
            <a:r>
              <a:rPr lang="en-US" sz="1600" dirty="0">
                <a:sym typeface="Symbol" pitchFamily="18" charset="2"/>
              </a:rPr>
              <a:t> must be at least several times larger than the enclosure size (volume)</a:t>
            </a:r>
          </a:p>
          <a:p>
            <a:pPr lvl="1">
              <a:defRPr/>
            </a:pPr>
            <a:r>
              <a:rPr lang="en-US" sz="1600" dirty="0">
                <a:sym typeface="Symbol" pitchFamily="18" charset="2"/>
              </a:rPr>
              <a:t>select most desirable combination of F</a:t>
            </a:r>
            <a:r>
              <a:rPr lang="en-US" sz="1600" baseline="-25000" dirty="0">
                <a:sym typeface="Symbol" pitchFamily="18" charset="2"/>
              </a:rPr>
              <a:t>C</a:t>
            </a:r>
            <a:r>
              <a:rPr lang="en-US" sz="1600" dirty="0">
                <a:sym typeface="Symbol" pitchFamily="18" charset="2"/>
              </a:rPr>
              <a:t> and </a:t>
            </a:r>
            <a:r>
              <a:rPr lang="en-US" sz="1600" dirty="0" err="1">
                <a:sym typeface="Symbol" pitchFamily="18" charset="2"/>
              </a:rPr>
              <a:t>Q</a:t>
            </a:r>
            <a:r>
              <a:rPr lang="en-US" sz="1600" baseline="-25000" dirty="0" err="1">
                <a:sym typeface="Symbol" pitchFamily="18" charset="2"/>
              </a:rPr>
              <a:t>TC</a:t>
            </a:r>
            <a:r>
              <a:rPr lang="en-US" sz="1600" dirty="0">
                <a:sym typeface="Symbol" pitchFamily="18" charset="2"/>
              </a:rPr>
              <a:t> that satisfies F</a:t>
            </a:r>
            <a:r>
              <a:rPr lang="en-US" sz="1600" baseline="-25000" dirty="0">
                <a:sym typeface="Symbol" pitchFamily="18" charset="2"/>
              </a:rPr>
              <a:t>C</a:t>
            </a:r>
            <a:r>
              <a:rPr lang="en-US" sz="1600" dirty="0">
                <a:sym typeface="Symbol" pitchFamily="18" charset="2"/>
              </a:rPr>
              <a:t> / </a:t>
            </a:r>
            <a:r>
              <a:rPr lang="en-US" sz="1600" dirty="0" err="1">
                <a:sym typeface="Symbol" pitchFamily="18" charset="2"/>
              </a:rPr>
              <a:t>Q</a:t>
            </a:r>
            <a:r>
              <a:rPr lang="en-US" sz="1600" baseline="-25000" dirty="0" err="1">
                <a:sym typeface="Symbol" pitchFamily="18" charset="2"/>
              </a:rPr>
              <a:t>TC</a:t>
            </a:r>
            <a:r>
              <a:rPr lang="en-US" sz="1600" dirty="0">
                <a:sym typeface="Symbol" pitchFamily="18" charset="2"/>
              </a:rPr>
              <a:t>  F</a:t>
            </a:r>
            <a:r>
              <a:rPr lang="en-US" sz="1600" baseline="-25000" dirty="0">
                <a:sym typeface="Symbol" pitchFamily="18" charset="2"/>
              </a:rPr>
              <a:t>S</a:t>
            </a:r>
            <a:r>
              <a:rPr lang="en-US" sz="1600" dirty="0">
                <a:sym typeface="Symbol" pitchFamily="18" charset="2"/>
              </a:rPr>
              <a:t> / </a:t>
            </a:r>
            <a:r>
              <a:rPr lang="en-US" sz="1600" dirty="0" err="1">
                <a:sym typeface="Symbol" pitchFamily="18" charset="2"/>
              </a:rPr>
              <a:t>Q</a:t>
            </a:r>
            <a:r>
              <a:rPr lang="en-US" sz="1600" baseline="-25000" dirty="0" err="1">
                <a:sym typeface="Symbol" pitchFamily="18" charset="2"/>
              </a:rPr>
              <a:t>TS</a:t>
            </a:r>
            <a:r>
              <a:rPr lang="en-US" sz="1600" dirty="0">
                <a:sym typeface="Symbol" pitchFamily="18" charset="2"/>
              </a:rPr>
              <a:t> and then calculate  = V</a:t>
            </a:r>
            <a:r>
              <a:rPr lang="en-US" sz="1600" baseline="-25000" dirty="0">
                <a:sym typeface="Symbol" pitchFamily="18" charset="2"/>
              </a:rPr>
              <a:t>AS</a:t>
            </a:r>
            <a:r>
              <a:rPr lang="en-US" sz="1600" dirty="0">
                <a:sym typeface="Symbol" pitchFamily="18" charset="2"/>
              </a:rPr>
              <a:t> / V</a:t>
            </a:r>
            <a:r>
              <a:rPr lang="en-US" sz="1600" baseline="-25000" dirty="0">
                <a:sym typeface="Symbol" pitchFamily="18" charset="2"/>
              </a:rPr>
              <a:t>B</a:t>
            </a:r>
            <a:endParaRPr lang="en-US" sz="1600" dirty="0">
              <a:sym typeface="Symbol" pitchFamily="18" charset="2"/>
            </a:endParaRPr>
          </a:p>
          <a:p>
            <a:pPr>
              <a:defRPr/>
            </a:pPr>
            <a:r>
              <a:rPr lang="en-US" sz="1600" dirty="0" smtClean="0">
                <a:sym typeface="Symbol" pitchFamily="18" charset="2"/>
              </a:rPr>
              <a:t>Calculations</a:t>
            </a:r>
            <a:endParaRPr lang="en-US" sz="1600" dirty="0">
              <a:sym typeface="Symbol" pitchFamily="18" charset="2"/>
            </a:endParaRPr>
          </a:p>
          <a:p>
            <a:pPr lvl="1">
              <a:defRPr/>
            </a:pPr>
            <a:r>
              <a:rPr lang="en-US" sz="1600" dirty="0" err="1"/>
              <a:t>Q</a:t>
            </a:r>
            <a:r>
              <a:rPr lang="en-US" sz="1600" baseline="-25000" dirty="0" err="1"/>
              <a:t>TS</a:t>
            </a:r>
            <a:r>
              <a:rPr lang="en-US" sz="1600" dirty="0"/>
              <a:t> = (0.77)(1.89)/(0.77+1.89) = 0.547</a:t>
            </a:r>
          </a:p>
          <a:p>
            <a:pPr lvl="1">
              <a:defRPr/>
            </a:pPr>
            <a:r>
              <a:rPr lang="en-US" sz="1600" dirty="0">
                <a:solidFill>
                  <a:srgbClr val="00B0F0"/>
                </a:solidFill>
              </a:rPr>
              <a:t>based on </a:t>
            </a:r>
            <a:r>
              <a:rPr lang="en-US" sz="1600" dirty="0">
                <a:solidFill>
                  <a:srgbClr val="00B0F0"/>
                </a:solidFill>
                <a:sym typeface="Symbol"/>
              </a:rPr>
              <a:t>  3 requirement, F</a:t>
            </a:r>
            <a:r>
              <a:rPr lang="en-US" sz="1600" baseline="-25000" dirty="0">
                <a:solidFill>
                  <a:srgbClr val="00B0F0"/>
                </a:solidFill>
                <a:sym typeface="Symbol"/>
              </a:rPr>
              <a:t>C</a:t>
            </a:r>
            <a:r>
              <a:rPr lang="en-US" sz="1600" dirty="0">
                <a:solidFill>
                  <a:srgbClr val="00B0F0"/>
                </a:solidFill>
                <a:sym typeface="Symbol"/>
              </a:rPr>
              <a:t>/F</a:t>
            </a:r>
            <a:r>
              <a:rPr lang="en-US" sz="1600" baseline="-25000" dirty="0">
                <a:solidFill>
                  <a:srgbClr val="00B0F0"/>
                </a:solidFill>
                <a:sym typeface="Symbol"/>
              </a:rPr>
              <a:t>S</a:t>
            </a:r>
            <a:r>
              <a:rPr lang="en-US" sz="1600" dirty="0">
                <a:solidFill>
                  <a:srgbClr val="00B0F0"/>
                </a:solidFill>
                <a:sym typeface="Symbol"/>
              </a:rPr>
              <a:t>  2  F</a:t>
            </a:r>
            <a:r>
              <a:rPr lang="en-US" sz="1600" baseline="-25000" dirty="0">
                <a:solidFill>
                  <a:srgbClr val="00B0F0"/>
                </a:solidFill>
                <a:sym typeface="Symbol"/>
              </a:rPr>
              <a:t>C  </a:t>
            </a:r>
            <a:r>
              <a:rPr lang="en-US" sz="1600" dirty="0">
                <a:solidFill>
                  <a:srgbClr val="00B0F0"/>
                </a:solidFill>
                <a:sym typeface="Symbol"/>
              </a:rPr>
              <a:t> 62</a:t>
            </a:r>
            <a:endParaRPr lang="en-US" sz="1600" dirty="0">
              <a:solidFill>
                <a:srgbClr val="00B0F0"/>
              </a:solidFill>
            </a:endParaRPr>
          </a:p>
          <a:p>
            <a:pPr lvl="1">
              <a:defRPr/>
            </a:pPr>
            <a:r>
              <a:rPr lang="en-US" sz="1600" dirty="0">
                <a:sym typeface="Symbol" pitchFamily="18" charset="2"/>
              </a:rPr>
              <a:t>F</a:t>
            </a:r>
            <a:r>
              <a:rPr lang="en-US" sz="1600" baseline="-25000" dirty="0">
                <a:sym typeface="Symbol" pitchFamily="18" charset="2"/>
              </a:rPr>
              <a:t>S</a:t>
            </a:r>
            <a:r>
              <a:rPr lang="en-US" sz="1600" dirty="0">
                <a:sym typeface="Symbol" pitchFamily="18" charset="2"/>
              </a:rPr>
              <a:t> / </a:t>
            </a:r>
            <a:r>
              <a:rPr lang="en-US" sz="1600" dirty="0" err="1">
                <a:sym typeface="Symbol" pitchFamily="18" charset="2"/>
              </a:rPr>
              <a:t>Q</a:t>
            </a:r>
            <a:r>
              <a:rPr lang="en-US" sz="1600" baseline="-25000" dirty="0" err="1">
                <a:sym typeface="Symbol" pitchFamily="18" charset="2"/>
              </a:rPr>
              <a:t>TS</a:t>
            </a:r>
            <a:r>
              <a:rPr lang="en-US" sz="1600" dirty="0">
                <a:sym typeface="Symbol" pitchFamily="18" charset="2"/>
              </a:rPr>
              <a:t>  = 56.7 </a:t>
            </a:r>
            <a:r>
              <a:rPr lang="en-US" sz="1600" dirty="0">
                <a:sym typeface="Symbol"/>
              </a:rPr>
              <a:t> </a:t>
            </a:r>
            <a:r>
              <a:rPr lang="en-US" sz="1600" dirty="0">
                <a:sym typeface="Symbol" pitchFamily="18" charset="2"/>
              </a:rPr>
              <a:t>F</a:t>
            </a:r>
            <a:r>
              <a:rPr lang="en-US" sz="1600" baseline="-25000" dirty="0">
                <a:sym typeface="Symbol" pitchFamily="18" charset="2"/>
              </a:rPr>
              <a:t>C</a:t>
            </a:r>
            <a:r>
              <a:rPr lang="en-US" sz="1600" dirty="0">
                <a:sym typeface="Symbol" pitchFamily="18" charset="2"/>
              </a:rPr>
              <a:t> / </a:t>
            </a:r>
            <a:r>
              <a:rPr lang="en-US" sz="1600" dirty="0" err="1">
                <a:sym typeface="Symbol" pitchFamily="18" charset="2"/>
              </a:rPr>
              <a:t>Q</a:t>
            </a:r>
            <a:r>
              <a:rPr lang="en-US" sz="1600" baseline="-25000" dirty="0" err="1">
                <a:sym typeface="Symbol" pitchFamily="18" charset="2"/>
              </a:rPr>
              <a:t>TC</a:t>
            </a:r>
            <a:r>
              <a:rPr lang="en-US" sz="1600" dirty="0">
                <a:sym typeface="Symbol" pitchFamily="18" charset="2"/>
              </a:rPr>
              <a:t> </a:t>
            </a:r>
            <a:r>
              <a:rPr lang="en-US" sz="1600" dirty="0">
                <a:sym typeface="Symbol"/>
              </a:rPr>
              <a:t> for </a:t>
            </a:r>
            <a:r>
              <a:rPr lang="en-US" sz="1600" dirty="0">
                <a:sym typeface="Symbol" pitchFamily="18" charset="2"/>
              </a:rPr>
              <a:t>F</a:t>
            </a:r>
            <a:r>
              <a:rPr lang="en-US" sz="1600" baseline="-25000" dirty="0">
                <a:sym typeface="Symbol" pitchFamily="18" charset="2"/>
              </a:rPr>
              <a:t>C </a:t>
            </a:r>
            <a:r>
              <a:rPr lang="en-US" sz="1600" dirty="0">
                <a:sym typeface="Symbol"/>
              </a:rPr>
              <a:t>=</a:t>
            </a:r>
            <a:r>
              <a:rPr lang="en-US" sz="1600" dirty="0">
                <a:sym typeface="Symbol" pitchFamily="18" charset="2"/>
              </a:rPr>
              <a:t> 62 get </a:t>
            </a:r>
            <a:r>
              <a:rPr lang="en-US" sz="1600" dirty="0" err="1">
                <a:sym typeface="Symbol" pitchFamily="18" charset="2"/>
              </a:rPr>
              <a:t>Q</a:t>
            </a:r>
            <a:r>
              <a:rPr lang="en-US" sz="1600" baseline="-25000" dirty="0" err="1">
                <a:sym typeface="Symbol" pitchFamily="18" charset="2"/>
              </a:rPr>
              <a:t>TC</a:t>
            </a:r>
            <a:r>
              <a:rPr lang="en-US" sz="1600" baseline="-25000" dirty="0">
                <a:sym typeface="Symbol" pitchFamily="18" charset="2"/>
              </a:rPr>
              <a:t> </a:t>
            </a:r>
            <a:r>
              <a:rPr lang="en-US" sz="1600" dirty="0">
                <a:sym typeface="Symbol"/>
              </a:rPr>
              <a:t></a:t>
            </a:r>
            <a:r>
              <a:rPr lang="en-US" sz="1600" dirty="0">
                <a:sym typeface="Symbol" pitchFamily="18" charset="2"/>
              </a:rPr>
              <a:t> 1.1 (“</a:t>
            </a:r>
            <a:r>
              <a:rPr lang="en-US" sz="1600" dirty="0" err="1"/>
              <a:t>Chebychev</a:t>
            </a:r>
            <a:r>
              <a:rPr lang="en-US" sz="1600" dirty="0"/>
              <a:t> Alignment</a:t>
            </a:r>
            <a:r>
              <a:rPr lang="en-US" sz="1600" dirty="0">
                <a:sym typeface="Symbol" pitchFamily="18" charset="2"/>
              </a:rPr>
              <a:t>” </a:t>
            </a:r>
            <a:r>
              <a:rPr lang="en-US" sz="1600" dirty="0">
                <a:sym typeface="Symbol"/>
              </a:rPr>
              <a:t> maximum efficiency</a:t>
            </a:r>
            <a:r>
              <a:rPr lang="en-US" sz="1600" dirty="0">
                <a:sym typeface="Symbol" pitchFamily="18" charset="2"/>
              </a:rPr>
              <a:t>)</a:t>
            </a:r>
          </a:p>
          <a:p>
            <a:pPr lvl="1">
              <a:defRPr/>
            </a:pPr>
            <a:r>
              <a:rPr lang="en-US" sz="1600" dirty="0">
                <a:solidFill>
                  <a:srgbClr val="FF0000"/>
                </a:solidFill>
                <a:sym typeface="Symbol" pitchFamily="18" charset="2"/>
              </a:rPr>
              <a:t>internal volume of box needed based on </a:t>
            </a:r>
            <a:r>
              <a:rPr lang="en-US" sz="1600" dirty="0">
                <a:solidFill>
                  <a:srgbClr val="FF0000"/>
                </a:solidFill>
                <a:sym typeface="Symbol"/>
              </a:rPr>
              <a:t></a:t>
            </a:r>
            <a:endParaRPr lang="en-US" sz="1600" dirty="0">
              <a:solidFill>
                <a:srgbClr val="FF0000"/>
              </a:solidFill>
              <a:sym typeface="Symbol" pitchFamily="18" charset="2"/>
            </a:endParaRPr>
          </a:p>
          <a:p>
            <a:pPr lvl="1">
              <a:buFontTx/>
              <a:buNone/>
              <a:defRPr/>
            </a:pPr>
            <a:r>
              <a:rPr lang="en-US" sz="1600" dirty="0">
                <a:solidFill>
                  <a:srgbClr val="FF0000"/>
                </a:solidFill>
                <a:sym typeface="Symbol" pitchFamily="18" charset="2"/>
              </a:rPr>
              <a:t>              = V</a:t>
            </a:r>
            <a:r>
              <a:rPr lang="en-US" sz="1600" baseline="-25000" dirty="0">
                <a:solidFill>
                  <a:srgbClr val="FF0000"/>
                </a:solidFill>
                <a:sym typeface="Symbol" pitchFamily="18" charset="2"/>
              </a:rPr>
              <a:t>AS</a:t>
            </a:r>
            <a:r>
              <a:rPr lang="en-US" sz="1600" dirty="0">
                <a:solidFill>
                  <a:srgbClr val="FF0000"/>
                </a:solidFill>
                <a:sym typeface="Symbol" pitchFamily="18" charset="2"/>
              </a:rPr>
              <a:t> / V</a:t>
            </a:r>
            <a:r>
              <a:rPr lang="en-US" sz="1600" baseline="-25000" dirty="0">
                <a:solidFill>
                  <a:srgbClr val="FF0000"/>
                </a:solidFill>
                <a:sym typeface="Symbol" pitchFamily="18" charset="2"/>
              </a:rPr>
              <a:t>B   </a:t>
            </a:r>
            <a:r>
              <a:rPr lang="en-US" sz="1600" dirty="0">
                <a:solidFill>
                  <a:srgbClr val="FF0000"/>
                </a:solidFill>
                <a:sym typeface="Symbol" pitchFamily="18" charset="2"/>
              </a:rPr>
              <a:t>(want  </a:t>
            </a:r>
            <a:r>
              <a:rPr lang="en-US" sz="1600" dirty="0">
                <a:solidFill>
                  <a:srgbClr val="FF0000"/>
                </a:solidFill>
                <a:sym typeface="Symbol"/>
              </a:rPr>
              <a:t> 3)  </a:t>
            </a:r>
            <a:r>
              <a:rPr lang="en-US" sz="1600" dirty="0">
                <a:solidFill>
                  <a:srgbClr val="FF0000"/>
                </a:solidFill>
                <a:sym typeface="Symbol" pitchFamily="18" charset="2"/>
              </a:rPr>
              <a:t>V</a:t>
            </a:r>
            <a:r>
              <a:rPr lang="en-US" sz="1600" baseline="-25000" dirty="0">
                <a:solidFill>
                  <a:srgbClr val="FF0000"/>
                </a:solidFill>
                <a:sym typeface="Symbol" pitchFamily="18" charset="2"/>
              </a:rPr>
              <a:t>B </a:t>
            </a:r>
            <a:r>
              <a:rPr lang="en-US" sz="1600" dirty="0">
                <a:solidFill>
                  <a:srgbClr val="FF0000"/>
                </a:solidFill>
                <a:sym typeface="Symbol"/>
              </a:rPr>
              <a:t> 22 liters (0.022 </a:t>
            </a:r>
            <a:r>
              <a:rPr lang="en-US" sz="1600" dirty="0" err="1">
                <a:solidFill>
                  <a:srgbClr val="FF0000"/>
                </a:solidFill>
                <a:sym typeface="Symbol"/>
              </a:rPr>
              <a:t>m</a:t>
            </a:r>
            <a:r>
              <a:rPr lang="en-US" sz="1600" baseline="30000" dirty="0" err="1">
                <a:solidFill>
                  <a:srgbClr val="FF0000"/>
                </a:solidFill>
                <a:sym typeface="Symbol"/>
              </a:rPr>
              <a:t>3</a:t>
            </a:r>
            <a:r>
              <a:rPr lang="en-US" sz="1600" dirty="0">
                <a:solidFill>
                  <a:srgbClr val="FF0000"/>
                </a:solidFill>
                <a:sym typeface="Symbol"/>
              </a:rPr>
              <a:t>)</a:t>
            </a:r>
          </a:p>
          <a:p>
            <a:pPr marL="800100" lvl="1" indent="-342900">
              <a:defRPr/>
            </a:pPr>
            <a:r>
              <a:rPr lang="en-US" sz="1600" dirty="0">
                <a:solidFill>
                  <a:srgbClr val="FF0000"/>
                </a:solidFill>
                <a:sym typeface="Symbol"/>
              </a:rPr>
              <a:t>yields approximate size of: 0.28 m x 0.28 m x 0.28 m</a:t>
            </a:r>
          </a:p>
          <a:p>
            <a:pPr lvl="1">
              <a:buFontTx/>
              <a:buNone/>
              <a:defRPr/>
            </a:pPr>
            <a:endParaRPr lang="en-US" sz="1600" dirty="0">
              <a:solidFill>
                <a:srgbClr val="FF0000"/>
              </a:solidFill>
              <a:sym typeface="Symbol" pitchFamily="18" charset="2"/>
            </a:endParaRPr>
          </a:p>
        </p:txBody>
      </p:sp>
      <p:pic>
        <p:nvPicPr>
          <p:cNvPr id="48131" name="Picture 3"/>
          <p:cNvPicPr>
            <a:picLocks noChangeAspect="1" noChangeArrowheads="1"/>
          </p:cNvPicPr>
          <p:nvPr/>
        </p:nvPicPr>
        <p:blipFill>
          <a:blip r:embed="rId3" cstate="print"/>
          <a:srcRect/>
          <a:stretch>
            <a:fillRect/>
          </a:stretch>
        </p:blipFill>
        <p:spPr bwMode="auto">
          <a:xfrm>
            <a:off x="8237819" y="1247775"/>
            <a:ext cx="2116417" cy="5337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0544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r="58594" b="50208"/>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66364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9302" t="42084" r="50175" b="27292"/>
          <a:stretch>
            <a:fillRect/>
          </a:stretch>
        </p:blipFill>
        <p:spPr bwMode="auto">
          <a:xfrm>
            <a:off x="1524000" y="552450"/>
            <a:ext cx="9144000" cy="5734050"/>
          </a:xfrm>
          <a:prstGeom prst="rect">
            <a:avLst/>
          </a:prstGeom>
          <a:noFill/>
          <a:ln w="9525">
            <a:noFill/>
            <a:miter lim="800000"/>
            <a:headEnd/>
            <a:tailEnd/>
          </a:ln>
        </p:spPr>
      </p:pic>
      <p:sp>
        <p:nvSpPr>
          <p:cNvPr id="2" name="TextBox 1"/>
          <p:cNvSpPr txBox="1"/>
          <p:nvPr/>
        </p:nvSpPr>
        <p:spPr>
          <a:xfrm>
            <a:off x="4294094" y="1021977"/>
            <a:ext cx="2357718" cy="1754326"/>
          </a:xfrm>
          <a:prstGeom prst="rect">
            <a:avLst/>
          </a:prstGeom>
          <a:noFill/>
        </p:spPr>
        <p:txBody>
          <a:bodyPr wrap="square" rtlCol="0">
            <a:spAutoFit/>
          </a:bodyPr>
          <a:lstStyle/>
          <a:p>
            <a:r>
              <a:rPr lang="en-US" dirty="0" smtClean="0"/>
              <a:t>The unconstrained mode determines the optimum dimensions for a particular volume, known as the </a:t>
            </a:r>
            <a:r>
              <a:rPr lang="en-US" b="1" dirty="0" smtClean="0">
                <a:solidFill>
                  <a:srgbClr val="FFCC00"/>
                </a:solidFill>
                <a:effectLst>
                  <a:outerShdw blurRad="38100" dist="38100" dir="2700000" algn="tl">
                    <a:srgbClr val="000000">
                      <a:alpha val="43137"/>
                    </a:srgbClr>
                  </a:outerShdw>
                </a:effectLst>
              </a:rPr>
              <a:t>Golden Ratio</a:t>
            </a:r>
            <a:endParaRPr lang="en-US" b="1" dirty="0">
              <a:solidFill>
                <a:srgbClr val="FFCC00"/>
              </a:solidFill>
              <a:effectLst>
                <a:outerShdw blurRad="38100" dist="38100" dir="2700000" algn="tl">
                  <a:srgbClr val="000000">
                    <a:alpha val="43137"/>
                  </a:srgbClr>
                </a:outerShdw>
              </a:effectLst>
            </a:endParaRPr>
          </a:p>
        </p:txBody>
      </p:sp>
      <p:sp>
        <p:nvSpPr>
          <p:cNvPr id="4" name="TextBox 3"/>
          <p:cNvSpPr txBox="1"/>
          <p:nvPr/>
        </p:nvSpPr>
        <p:spPr>
          <a:xfrm>
            <a:off x="4383741" y="5363170"/>
            <a:ext cx="5997388" cy="923330"/>
          </a:xfrm>
          <a:prstGeom prst="rect">
            <a:avLst/>
          </a:prstGeom>
          <a:noFill/>
        </p:spPr>
        <p:txBody>
          <a:bodyPr wrap="square" rtlCol="0">
            <a:spAutoFit/>
          </a:bodyPr>
          <a:lstStyle/>
          <a:p>
            <a:r>
              <a:rPr lang="en-US" dirty="0" smtClean="0"/>
              <a:t>The </a:t>
            </a:r>
            <a:r>
              <a:rPr lang="en-US" b="1" dirty="0" smtClean="0">
                <a:solidFill>
                  <a:srgbClr val="FFCC00"/>
                </a:solidFill>
                <a:effectLst>
                  <a:outerShdw blurRad="38100" dist="38100" dir="2700000" algn="tl">
                    <a:srgbClr val="000000">
                      <a:alpha val="43137"/>
                    </a:srgbClr>
                  </a:outerShdw>
                </a:effectLst>
              </a:rPr>
              <a:t>Golden Ratio </a:t>
            </a:r>
            <a:r>
              <a:rPr lang="en-US" dirty="0" smtClean="0"/>
              <a:t>reduces or cancels out the standing waves inside a “box” enclosure, which improves sound quality and reduces distortion </a:t>
            </a:r>
            <a:endParaRPr lang="en-US" b="1" dirty="0">
              <a:solidFill>
                <a:srgbClr val="FF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62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6518" y="297638"/>
            <a:ext cx="11501717" cy="840880"/>
          </a:xfrm>
        </p:spPr>
        <p:txBody>
          <a:bodyPr/>
          <a:lstStyle/>
          <a:p>
            <a:r>
              <a:rPr lang="en-US" sz="3600" dirty="0" smtClean="0">
                <a:solidFill>
                  <a:schemeClr val="accent1">
                    <a:lumMod val="75000"/>
                  </a:schemeClr>
                </a:solidFill>
              </a:rPr>
              <a:t>Review: Adding dB-SPL (General Formula)</a:t>
            </a:r>
          </a:p>
        </p:txBody>
      </p:sp>
      <p:sp>
        <p:nvSpPr>
          <p:cNvPr id="58371" name="TextBox 2"/>
          <p:cNvSpPr txBox="1">
            <a:spLocks noChangeArrowheads="1"/>
          </p:cNvSpPr>
          <p:nvPr/>
        </p:nvSpPr>
        <p:spPr bwMode="auto">
          <a:xfrm>
            <a:off x="286870" y="1717637"/>
            <a:ext cx="12048564" cy="1600438"/>
          </a:xfrm>
          <a:prstGeom prst="rect">
            <a:avLst/>
          </a:prstGeom>
          <a:noFill/>
          <a:ln w="9525">
            <a:noFill/>
            <a:miter lim="800000"/>
            <a:headEnd/>
            <a:tailEnd/>
          </a:ln>
        </p:spPr>
        <p:txBody>
          <a:bodyPr wrap="square">
            <a:spAutoFit/>
          </a:bodyPr>
          <a:lstStyle/>
          <a:p>
            <a:r>
              <a:rPr lang="en-US" sz="5400" dirty="0">
                <a:sym typeface="Symbol" pitchFamily="18" charset="2"/>
              </a:rPr>
              <a:t></a:t>
            </a:r>
            <a:r>
              <a:rPr lang="en-US" sz="3600" baseline="-25000" dirty="0" err="1">
                <a:sym typeface="Symbol" pitchFamily="18" charset="2"/>
              </a:rPr>
              <a:t>dB-SPL</a:t>
            </a:r>
            <a:r>
              <a:rPr lang="en-US" sz="3600" baseline="-25000" dirty="0" err="1">
                <a:solidFill>
                  <a:srgbClr val="FF0000"/>
                </a:solidFill>
                <a:sym typeface="Symbol" pitchFamily="18" charset="2"/>
              </a:rPr>
              <a:t>a</a:t>
            </a:r>
            <a:r>
              <a:rPr lang="en-US" sz="3600" baseline="-25000" dirty="0" err="1">
                <a:sym typeface="Symbol" pitchFamily="18" charset="2"/>
              </a:rPr>
              <a:t>+</a:t>
            </a:r>
            <a:r>
              <a:rPr lang="en-US" sz="3600" baseline="-25000" dirty="0" err="1">
                <a:solidFill>
                  <a:srgbClr val="00B050"/>
                </a:solidFill>
                <a:sym typeface="Symbol" pitchFamily="18" charset="2"/>
              </a:rPr>
              <a:t>b</a:t>
            </a:r>
            <a:r>
              <a:rPr lang="en-US" sz="3600" dirty="0">
                <a:sym typeface="Symbol" pitchFamily="18" charset="2"/>
              </a:rPr>
              <a:t> = </a:t>
            </a:r>
            <a:r>
              <a:rPr lang="en-US" sz="3600" dirty="0" smtClean="0">
                <a:sym typeface="Symbol" pitchFamily="18" charset="2"/>
              </a:rPr>
              <a:t>20 </a:t>
            </a:r>
            <a:r>
              <a:rPr lang="en-US" sz="3600" dirty="0">
                <a:sym typeface="Symbol" pitchFamily="18" charset="2"/>
              </a:rPr>
              <a:t>log</a:t>
            </a:r>
            <a:r>
              <a:rPr lang="en-US" sz="3600" baseline="-25000" dirty="0">
                <a:sym typeface="Symbol" pitchFamily="18" charset="2"/>
              </a:rPr>
              <a:t>10</a:t>
            </a:r>
            <a:r>
              <a:rPr lang="en-US" sz="3600" dirty="0">
                <a:sym typeface="Symbol" pitchFamily="18" charset="2"/>
              </a:rPr>
              <a:t> </a:t>
            </a:r>
            <a:r>
              <a:rPr lang="en-US" sz="4400" dirty="0">
                <a:sym typeface="Symbol" pitchFamily="18" charset="2"/>
              </a:rPr>
              <a:t>[</a:t>
            </a:r>
            <a:r>
              <a:rPr lang="en-US" sz="3600" dirty="0" err="1">
                <a:sym typeface="Symbol" pitchFamily="18" charset="2"/>
              </a:rPr>
              <a:t>sqrt</a:t>
            </a:r>
            <a:r>
              <a:rPr lang="en-US" sz="3600" dirty="0">
                <a:sym typeface="Symbol" pitchFamily="18" charset="2"/>
              </a:rPr>
              <a:t> { (10</a:t>
            </a:r>
            <a:r>
              <a:rPr lang="en-US" sz="3600" baseline="30000" dirty="0">
                <a:solidFill>
                  <a:srgbClr val="FF0000"/>
                </a:solidFill>
                <a:sym typeface="Symbol" pitchFamily="18" charset="2"/>
              </a:rPr>
              <a:t>dB-SPLa</a:t>
            </a:r>
            <a:r>
              <a:rPr lang="en-US" sz="3600" baseline="30000" dirty="0">
                <a:sym typeface="Symbol" pitchFamily="18" charset="2"/>
              </a:rPr>
              <a:t>/20</a:t>
            </a:r>
            <a:r>
              <a:rPr lang="en-US" sz="3600" dirty="0">
                <a:sym typeface="Symbol" pitchFamily="18" charset="2"/>
              </a:rPr>
              <a:t>)</a:t>
            </a:r>
            <a:r>
              <a:rPr lang="en-US" sz="3600" baseline="30000" dirty="0">
                <a:sym typeface="Symbol" pitchFamily="18" charset="2"/>
              </a:rPr>
              <a:t>2</a:t>
            </a:r>
            <a:r>
              <a:rPr lang="en-US" sz="3600" dirty="0">
                <a:sym typeface="Symbol" pitchFamily="18" charset="2"/>
              </a:rPr>
              <a:t> + (10</a:t>
            </a:r>
            <a:r>
              <a:rPr lang="en-US" sz="3600" baseline="30000" dirty="0">
                <a:solidFill>
                  <a:srgbClr val="00B050"/>
                </a:solidFill>
                <a:sym typeface="Symbol" pitchFamily="18" charset="2"/>
              </a:rPr>
              <a:t>dB-SPLb</a:t>
            </a:r>
            <a:r>
              <a:rPr lang="en-US" sz="3600" baseline="30000" dirty="0">
                <a:sym typeface="Symbol" pitchFamily="18" charset="2"/>
              </a:rPr>
              <a:t>/20</a:t>
            </a:r>
            <a:r>
              <a:rPr lang="en-US" sz="3600" dirty="0">
                <a:sym typeface="Symbol" pitchFamily="18" charset="2"/>
              </a:rPr>
              <a:t>)</a:t>
            </a:r>
            <a:r>
              <a:rPr lang="en-US" sz="3600" baseline="30000" dirty="0">
                <a:sym typeface="Symbol" pitchFamily="18" charset="2"/>
              </a:rPr>
              <a:t>2</a:t>
            </a:r>
            <a:r>
              <a:rPr lang="en-US" sz="3600" dirty="0">
                <a:sym typeface="Symbol" pitchFamily="18" charset="2"/>
              </a:rPr>
              <a:t> </a:t>
            </a:r>
          </a:p>
          <a:p>
            <a:r>
              <a:rPr lang="en-US" sz="3600" dirty="0">
                <a:sym typeface="Symbol" pitchFamily="18" charset="2"/>
              </a:rPr>
              <a:t>+ 2(10</a:t>
            </a:r>
            <a:r>
              <a:rPr lang="en-US" sz="3600" baseline="30000" dirty="0">
                <a:solidFill>
                  <a:srgbClr val="FF0000"/>
                </a:solidFill>
                <a:sym typeface="Symbol" pitchFamily="18" charset="2"/>
              </a:rPr>
              <a:t>dB-SPLa</a:t>
            </a:r>
            <a:r>
              <a:rPr lang="en-US" sz="3600" baseline="30000" dirty="0">
                <a:sym typeface="Symbol" pitchFamily="18" charset="2"/>
              </a:rPr>
              <a:t>/20</a:t>
            </a:r>
            <a:r>
              <a:rPr lang="en-US" sz="3600" dirty="0">
                <a:sym typeface="Symbol" pitchFamily="18" charset="2"/>
              </a:rPr>
              <a:t>) (10</a:t>
            </a:r>
            <a:r>
              <a:rPr lang="en-US" sz="3600" baseline="30000" dirty="0">
                <a:solidFill>
                  <a:srgbClr val="00B050"/>
                </a:solidFill>
                <a:sym typeface="Symbol" pitchFamily="18" charset="2"/>
              </a:rPr>
              <a:t>dB-SPLb</a:t>
            </a:r>
            <a:r>
              <a:rPr lang="en-US" sz="3600" baseline="30000" dirty="0">
                <a:sym typeface="Symbol" pitchFamily="18" charset="2"/>
              </a:rPr>
              <a:t>/20</a:t>
            </a:r>
            <a:r>
              <a:rPr lang="en-US" sz="3600" dirty="0">
                <a:sym typeface="Symbol" pitchFamily="18" charset="2"/>
              </a:rPr>
              <a:t>)(</a:t>
            </a:r>
            <a:r>
              <a:rPr lang="en-US" sz="3600" dirty="0" err="1">
                <a:sym typeface="Symbol" pitchFamily="18" charset="2"/>
              </a:rPr>
              <a:t>cos</a:t>
            </a:r>
            <a:r>
              <a:rPr lang="en-US" sz="3600" dirty="0">
                <a:sym typeface="Symbol" pitchFamily="18" charset="2"/>
              </a:rPr>
              <a:t>(</a:t>
            </a:r>
            <a:r>
              <a:rPr lang="en-US" sz="3600" dirty="0">
                <a:solidFill>
                  <a:srgbClr val="FF0000"/>
                </a:solidFill>
                <a:sym typeface="Symbol" pitchFamily="18" charset="2"/>
              </a:rPr>
              <a:t></a:t>
            </a:r>
            <a:r>
              <a:rPr lang="en-US" sz="3600" baseline="-25000" dirty="0">
                <a:solidFill>
                  <a:srgbClr val="FF0000"/>
                </a:solidFill>
                <a:sym typeface="Symbol" pitchFamily="18" charset="2"/>
              </a:rPr>
              <a:t>a</a:t>
            </a:r>
            <a:r>
              <a:rPr lang="en-US" sz="3600" dirty="0">
                <a:sym typeface="Symbol" pitchFamily="18" charset="2"/>
              </a:rPr>
              <a:t>-</a:t>
            </a:r>
            <a:r>
              <a:rPr lang="en-US" sz="3600" dirty="0">
                <a:solidFill>
                  <a:srgbClr val="00B050"/>
                </a:solidFill>
                <a:sym typeface="Symbol" pitchFamily="18" charset="2"/>
              </a:rPr>
              <a:t></a:t>
            </a:r>
            <a:r>
              <a:rPr lang="en-US" sz="3600" baseline="-25000" dirty="0">
                <a:solidFill>
                  <a:srgbClr val="00B050"/>
                </a:solidFill>
                <a:sym typeface="Symbol" pitchFamily="18" charset="2"/>
              </a:rPr>
              <a:t>b</a:t>
            </a:r>
            <a:r>
              <a:rPr lang="en-US" sz="3600" dirty="0">
                <a:sym typeface="Symbol" pitchFamily="18" charset="2"/>
              </a:rPr>
              <a:t>))} </a:t>
            </a:r>
            <a:r>
              <a:rPr lang="en-US" sz="4400" dirty="0">
                <a:sym typeface="Symbol" pitchFamily="18" charset="2"/>
              </a:rPr>
              <a:t>]</a:t>
            </a:r>
            <a:endParaRPr lang="en-US" sz="4400" dirty="0"/>
          </a:p>
        </p:txBody>
      </p:sp>
      <p:sp>
        <p:nvSpPr>
          <p:cNvPr id="58372" name="TextBox 3"/>
          <p:cNvSpPr txBox="1">
            <a:spLocks noChangeArrowheads="1"/>
          </p:cNvSpPr>
          <p:nvPr/>
        </p:nvSpPr>
        <p:spPr bwMode="auto">
          <a:xfrm>
            <a:off x="286871" y="1163639"/>
            <a:ext cx="11519646" cy="553998"/>
          </a:xfrm>
          <a:prstGeom prst="rect">
            <a:avLst/>
          </a:prstGeom>
          <a:solidFill>
            <a:srgbClr val="FFFF00"/>
          </a:solidFill>
          <a:ln w="9525">
            <a:noFill/>
            <a:miter lim="800000"/>
            <a:headEnd/>
            <a:tailEnd/>
          </a:ln>
        </p:spPr>
        <p:txBody>
          <a:bodyPr wrap="square">
            <a:spAutoFit/>
          </a:bodyPr>
          <a:lstStyle/>
          <a:p>
            <a:r>
              <a:rPr lang="en-US" sz="3000" dirty="0"/>
              <a:t>Two acoustic sources “</a:t>
            </a:r>
            <a:r>
              <a:rPr lang="en-US" sz="3000" dirty="0">
                <a:solidFill>
                  <a:srgbClr val="FF0000"/>
                </a:solidFill>
              </a:rPr>
              <a:t>a</a:t>
            </a:r>
            <a:r>
              <a:rPr lang="en-US" sz="3000" dirty="0"/>
              <a:t>” and “</a:t>
            </a:r>
            <a:r>
              <a:rPr lang="en-US" sz="3000" dirty="0">
                <a:solidFill>
                  <a:srgbClr val="00B050"/>
                </a:solidFill>
              </a:rPr>
              <a:t>b</a:t>
            </a:r>
            <a:r>
              <a:rPr lang="en-US" sz="3000" dirty="0"/>
              <a:t>” of relative phase angles </a:t>
            </a:r>
            <a:r>
              <a:rPr lang="en-US" sz="3000" dirty="0">
                <a:solidFill>
                  <a:srgbClr val="FF0000"/>
                </a:solidFill>
                <a:sym typeface="Symbol" pitchFamily="18" charset="2"/>
              </a:rPr>
              <a:t></a:t>
            </a:r>
            <a:r>
              <a:rPr lang="en-US" sz="3000" baseline="-25000" dirty="0">
                <a:solidFill>
                  <a:srgbClr val="FF0000"/>
                </a:solidFill>
                <a:sym typeface="Symbol" pitchFamily="18" charset="2"/>
              </a:rPr>
              <a:t>a</a:t>
            </a:r>
            <a:r>
              <a:rPr lang="en-US" sz="3000" baseline="-25000" dirty="0">
                <a:sym typeface="Symbol" pitchFamily="18" charset="2"/>
              </a:rPr>
              <a:t> </a:t>
            </a:r>
            <a:r>
              <a:rPr lang="en-US" sz="3000" dirty="0">
                <a:sym typeface="Symbol" pitchFamily="18" charset="2"/>
              </a:rPr>
              <a:t>and</a:t>
            </a:r>
            <a:r>
              <a:rPr lang="en-US" sz="3000" baseline="-25000" dirty="0">
                <a:sym typeface="Symbol" pitchFamily="18" charset="2"/>
              </a:rPr>
              <a:t> </a:t>
            </a:r>
            <a:r>
              <a:rPr lang="en-US" sz="3000" dirty="0">
                <a:solidFill>
                  <a:srgbClr val="00B050"/>
                </a:solidFill>
                <a:sym typeface="Symbol" pitchFamily="18" charset="2"/>
              </a:rPr>
              <a:t></a:t>
            </a:r>
            <a:r>
              <a:rPr lang="en-US" sz="3000" baseline="-25000" dirty="0">
                <a:solidFill>
                  <a:srgbClr val="00B050"/>
                </a:solidFill>
                <a:sym typeface="Symbol" pitchFamily="18" charset="2"/>
              </a:rPr>
              <a:t>b</a:t>
            </a:r>
            <a:endParaRPr lang="en-US" sz="3000" dirty="0">
              <a:solidFill>
                <a:srgbClr val="00B050"/>
              </a:solidFill>
            </a:endParaRPr>
          </a:p>
        </p:txBody>
      </p:sp>
      <p:pic>
        <p:nvPicPr>
          <p:cNvPr id="3" name="Picture 2"/>
          <p:cNvPicPr>
            <a:picLocks noChangeAspect="1"/>
          </p:cNvPicPr>
          <p:nvPr/>
        </p:nvPicPr>
        <p:blipFill>
          <a:blip r:embed="rId2"/>
          <a:stretch>
            <a:fillRect/>
          </a:stretch>
        </p:blipFill>
        <p:spPr>
          <a:xfrm>
            <a:off x="3420372" y="3425652"/>
            <a:ext cx="5414007" cy="3231855"/>
          </a:xfrm>
          <a:prstGeom prst="rect">
            <a:avLst/>
          </a:prstGeom>
        </p:spPr>
      </p:pic>
    </p:spTree>
    <p:extLst>
      <p:ext uri="{BB962C8B-B14F-4D97-AF65-F5344CB8AC3E}">
        <p14:creationId xmlns:p14="http://schemas.microsoft.com/office/powerpoint/2010/main" val="4170895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84" r="62207"/>
          <a:stretch/>
        </p:blipFill>
        <p:spPr>
          <a:xfrm>
            <a:off x="3796179" y="224338"/>
            <a:ext cx="5693134" cy="6377049"/>
          </a:xfrm>
          <a:prstGeom prst="rect">
            <a:avLst/>
          </a:prstGeom>
        </p:spPr>
      </p:pic>
    </p:spTree>
    <p:extLst>
      <p:ext uri="{BB962C8B-B14F-4D97-AF65-F5344CB8AC3E}">
        <p14:creationId xmlns:p14="http://schemas.microsoft.com/office/powerpoint/2010/main" val="936732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r="59116" b="50626"/>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41267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14538" y="104775"/>
            <a:ext cx="8229600" cy="1143000"/>
          </a:xfrm>
        </p:spPr>
        <p:txBody>
          <a:bodyPr/>
          <a:lstStyle/>
          <a:p>
            <a:pPr>
              <a:defRPr/>
            </a:pPr>
            <a:r>
              <a:rPr lang="en-US" dirty="0" smtClean="0">
                <a:solidFill>
                  <a:srgbClr val="59C1CF"/>
                </a:solidFill>
              </a:rPr>
              <a:t>Vented Box Design</a:t>
            </a:r>
          </a:p>
        </p:txBody>
      </p:sp>
      <p:sp>
        <p:nvSpPr>
          <p:cNvPr id="35843" name="Content Placeholder 2"/>
          <p:cNvSpPr>
            <a:spLocks noGrp="1"/>
          </p:cNvSpPr>
          <p:nvPr>
            <p:ph idx="1"/>
          </p:nvPr>
        </p:nvSpPr>
        <p:spPr>
          <a:xfrm>
            <a:off x="530638" y="1271308"/>
            <a:ext cx="7376234" cy="4975225"/>
          </a:xfrm>
        </p:spPr>
        <p:txBody>
          <a:bodyPr/>
          <a:lstStyle/>
          <a:p>
            <a:r>
              <a:rPr lang="en-US" sz="2400" dirty="0"/>
              <a:t>alignments (choice depends on </a:t>
            </a:r>
            <a:r>
              <a:rPr lang="en-US" sz="2400" dirty="0" err="1"/>
              <a:t>Q</a:t>
            </a:r>
            <a:r>
              <a:rPr lang="en-US" sz="2400" baseline="-25000" dirty="0" err="1"/>
              <a:t>ts</a:t>
            </a:r>
            <a:r>
              <a:rPr lang="en-US" sz="2400" dirty="0"/>
              <a:t>)</a:t>
            </a:r>
          </a:p>
          <a:p>
            <a:pPr lvl="1"/>
            <a:r>
              <a:rPr lang="en-US" sz="2400" dirty="0"/>
              <a:t>QB3 – quasi 3</a:t>
            </a:r>
            <a:r>
              <a:rPr lang="en-US" sz="2400" baseline="30000" dirty="0"/>
              <a:t>rd</a:t>
            </a:r>
            <a:r>
              <a:rPr lang="en-US" sz="2400" dirty="0"/>
              <a:t> order Butterworth</a:t>
            </a:r>
          </a:p>
          <a:p>
            <a:pPr lvl="1"/>
            <a:r>
              <a:rPr lang="en-US" sz="2400" dirty="0"/>
              <a:t>SBB4 – 4</a:t>
            </a:r>
            <a:r>
              <a:rPr lang="en-US" sz="2400" baseline="30000" dirty="0"/>
              <a:t>th</a:t>
            </a:r>
            <a:r>
              <a:rPr lang="en-US" sz="2400" dirty="0"/>
              <a:t> order Butterworth (“maximally flat”)</a:t>
            </a:r>
          </a:p>
          <a:p>
            <a:pPr lvl="1"/>
            <a:r>
              <a:rPr lang="en-US" sz="2400" dirty="0"/>
              <a:t>C4 – 4</a:t>
            </a:r>
            <a:r>
              <a:rPr lang="en-US" sz="2400" baseline="30000" dirty="0"/>
              <a:t>th</a:t>
            </a:r>
            <a:r>
              <a:rPr lang="en-US" sz="2400" dirty="0"/>
              <a:t> order </a:t>
            </a:r>
            <a:r>
              <a:rPr lang="en-US" sz="2400" dirty="0" err="1"/>
              <a:t>Chebychev</a:t>
            </a:r>
            <a:endParaRPr lang="en-US" sz="2400" dirty="0"/>
          </a:p>
          <a:p>
            <a:r>
              <a:rPr lang="en-US" sz="2400" dirty="0"/>
              <a:t>need to determine port </a:t>
            </a:r>
            <a:r>
              <a:rPr lang="en-US" sz="2400" dirty="0" smtClean="0"/>
              <a:t>shape/size/length</a:t>
            </a:r>
            <a:endParaRPr lang="en-US" sz="2400" dirty="0"/>
          </a:p>
          <a:p>
            <a:pPr lvl="1">
              <a:buFontTx/>
              <a:buNone/>
            </a:pPr>
            <a:endParaRPr lang="en-US" sz="1600" dirty="0">
              <a:solidFill>
                <a:srgbClr val="FF0000"/>
              </a:solidFill>
              <a:sym typeface="Symbol" pitchFamily="18" charset="2"/>
            </a:endParaRPr>
          </a:p>
        </p:txBody>
      </p:sp>
      <p:pic>
        <p:nvPicPr>
          <p:cNvPr id="35844" name="Picture 2"/>
          <p:cNvPicPr>
            <a:picLocks noChangeAspect="1" noChangeArrowheads="1"/>
          </p:cNvPicPr>
          <p:nvPr/>
        </p:nvPicPr>
        <p:blipFill>
          <a:blip r:embed="rId3" cstate="print"/>
          <a:srcRect l="25391" t="25000" r="41927" b="16042"/>
          <a:stretch>
            <a:fillRect/>
          </a:stretch>
        </p:blipFill>
        <p:spPr bwMode="auto">
          <a:xfrm>
            <a:off x="7685668" y="1247775"/>
            <a:ext cx="4091541" cy="4613013"/>
          </a:xfrm>
          <a:prstGeom prst="rect">
            <a:avLst/>
          </a:prstGeom>
          <a:noFill/>
          <a:ln w="9525">
            <a:noFill/>
            <a:miter lim="800000"/>
            <a:headEnd/>
            <a:tailEnd/>
          </a:ln>
        </p:spPr>
      </p:pic>
      <p:sp>
        <p:nvSpPr>
          <p:cNvPr id="5" name="TextBox 4"/>
          <p:cNvSpPr txBox="1"/>
          <p:nvPr/>
        </p:nvSpPr>
        <p:spPr>
          <a:xfrm>
            <a:off x="811868" y="6046478"/>
            <a:ext cx="10634940" cy="461665"/>
          </a:xfrm>
          <a:prstGeom prst="rect">
            <a:avLst/>
          </a:prstGeom>
          <a:solidFill>
            <a:srgbClr val="FFFF00"/>
          </a:solidFill>
        </p:spPr>
        <p:txBody>
          <a:bodyPr wrap="square" rtlCol="0">
            <a:spAutoFit/>
          </a:bodyPr>
          <a:lstStyle/>
          <a:p>
            <a:r>
              <a:rPr lang="en-US" sz="2400" dirty="0" smtClean="0"/>
              <a:t>Port design considerations: </a:t>
            </a:r>
            <a:r>
              <a:rPr lang="en-US" sz="2400" dirty="0" smtClean="0">
                <a:hlinkClick r:id="rId4"/>
              </a:rPr>
              <a:t>https://www.youtube.com/watch?v=jN-E1dfMfO0</a:t>
            </a:r>
            <a:endParaRPr lang="en-US" sz="2400" dirty="0"/>
          </a:p>
        </p:txBody>
      </p:sp>
    </p:spTree>
    <p:extLst>
      <p:ext uri="{BB962C8B-B14F-4D97-AF65-F5344CB8AC3E}">
        <p14:creationId xmlns:p14="http://schemas.microsoft.com/office/powerpoint/2010/main" val="1522316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1981200" y="0"/>
            <a:ext cx="8229600" cy="1143000"/>
          </a:xfrm>
        </p:spPr>
        <p:txBody>
          <a:bodyPr/>
          <a:lstStyle/>
          <a:p>
            <a:r>
              <a:rPr lang="en-US" dirty="0" smtClean="0">
                <a:solidFill>
                  <a:srgbClr val="59C1CF"/>
                </a:solidFill>
              </a:rPr>
              <a:t>Bass Reflex</a:t>
            </a:r>
          </a:p>
        </p:txBody>
      </p:sp>
      <p:pic>
        <p:nvPicPr>
          <p:cNvPr id="190467" name="Picture 2" descr="bassrefl.gif"/>
          <p:cNvPicPr>
            <a:picLocks noChangeAspect="1"/>
          </p:cNvPicPr>
          <p:nvPr/>
        </p:nvPicPr>
        <p:blipFill>
          <a:blip r:embed="rId2" cstate="print"/>
          <a:srcRect/>
          <a:stretch>
            <a:fillRect/>
          </a:stretch>
        </p:blipFill>
        <p:spPr bwMode="auto">
          <a:xfrm>
            <a:off x="1843089" y="2544763"/>
            <a:ext cx="2136775" cy="3365500"/>
          </a:xfrm>
          <a:prstGeom prst="rect">
            <a:avLst/>
          </a:prstGeom>
          <a:noFill/>
          <a:ln w="9525">
            <a:noFill/>
            <a:miter lim="800000"/>
            <a:headEnd/>
            <a:tailEnd/>
          </a:ln>
        </p:spPr>
      </p:pic>
      <p:pic>
        <p:nvPicPr>
          <p:cNvPr id="190468" name="Picture 3" descr="bref2.gif"/>
          <p:cNvPicPr>
            <a:picLocks noChangeAspect="1"/>
          </p:cNvPicPr>
          <p:nvPr/>
        </p:nvPicPr>
        <p:blipFill>
          <a:blip r:embed="rId3" cstate="print"/>
          <a:srcRect/>
          <a:stretch>
            <a:fillRect/>
          </a:stretch>
        </p:blipFill>
        <p:spPr bwMode="auto">
          <a:xfrm>
            <a:off x="4678364" y="1277938"/>
            <a:ext cx="5286375" cy="2360612"/>
          </a:xfrm>
          <a:prstGeom prst="rect">
            <a:avLst/>
          </a:prstGeom>
          <a:noFill/>
          <a:ln w="9525">
            <a:noFill/>
            <a:miter lim="800000"/>
            <a:headEnd/>
            <a:tailEnd/>
          </a:ln>
        </p:spPr>
      </p:pic>
      <p:pic>
        <p:nvPicPr>
          <p:cNvPr id="190469" name="Picture 4" descr="bref3.gif"/>
          <p:cNvPicPr>
            <a:picLocks noChangeAspect="1"/>
          </p:cNvPicPr>
          <p:nvPr/>
        </p:nvPicPr>
        <p:blipFill>
          <a:blip r:embed="rId4" cstate="print"/>
          <a:srcRect/>
          <a:stretch>
            <a:fillRect/>
          </a:stretch>
        </p:blipFill>
        <p:spPr bwMode="auto">
          <a:xfrm>
            <a:off x="4691064" y="3833814"/>
            <a:ext cx="4308475" cy="2784475"/>
          </a:xfrm>
          <a:prstGeom prst="rect">
            <a:avLst/>
          </a:prstGeom>
          <a:noFill/>
          <a:ln w="9525">
            <a:noFill/>
            <a:miter lim="800000"/>
            <a:headEnd/>
            <a:tailEnd/>
          </a:ln>
        </p:spPr>
      </p:pic>
    </p:spTree>
    <p:extLst>
      <p:ext uri="{BB962C8B-B14F-4D97-AF65-F5344CB8AC3E}">
        <p14:creationId xmlns:p14="http://schemas.microsoft.com/office/powerpoint/2010/main" val="375205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r="58855" b="49374"/>
          <a:stretch>
            <a:fillRect/>
          </a:stretch>
        </p:blipFill>
        <p:spPr bwMode="auto">
          <a:xfrm>
            <a:off x="1524000" y="0"/>
            <a:ext cx="9144000" cy="6840538"/>
          </a:xfrm>
          <a:prstGeom prst="rect">
            <a:avLst/>
          </a:prstGeom>
          <a:noFill/>
          <a:ln w="9525">
            <a:noFill/>
            <a:miter lim="800000"/>
            <a:headEnd/>
            <a:tailEnd/>
          </a:ln>
        </p:spPr>
      </p:pic>
    </p:spTree>
    <p:extLst>
      <p:ext uri="{BB962C8B-B14F-4D97-AF65-F5344CB8AC3E}">
        <p14:creationId xmlns:p14="http://schemas.microsoft.com/office/powerpoint/2010/main" val="2334748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r="58203" b="49583"/>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27863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cstate="print"/>
          <a:srcRect r="59116" b="49583"/>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779339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8723" t="51875" r="60286" b="10001"/>
          <a:stretch>
            <a:fillRect/>
          </a:stretch>
        </p:blipFill>
        <p:spPr bwMode="auto">
          <a:xfrm>
            <a:off x="1619251" y="0"/>
            <a:ext cx="8918575" cy="6858000"/>
          </a:xfrm>
          <a:prstGeom prst="rect">
            <a:avLst/>
          </a:prstGeom>
          <a:noFill/>
          <a:ln w="9525">
            <a:noFill/>
            <a:miter lim="800000"/>
            <a:headEnd/>
            <a:tailEnd/>
          </a:ln>
        </p:spPr>
      </p:pic>
    </p:spTree>
    <p:extLst>
      <p:ext uri="{BB962C8B-B14F-4D97-AF65-F5344CB8AC3E}">
        <p14:creationId xmlns:p14="http://schemas.microsoft.com/office/powerpoint/2010/main" val="2117442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sz="4000" dirty="0">
                <a:solidFill>
                  <a:srgbClr val="59C1CF"/>
                </a:solidFill>
              </a:rPr>
              <a:t>Passive Radiator (“Drone Cone”)</a:t>
            </a:r>
          </a:p>
        </p:txBody>
      </p:sp>
      <p:pic>
        <p:nvPicPr>
          <p:cNvPr id="192515" name="Picture 2" descr="Passive_radiator_enclosure.gif"/>
          <p:cNvPicPr>
            <a:picLocks noChangeAspect="1"/>
          </p:cNvPicPr>
          <p:nvPr/>
        </p:nvPicPr>
        <p:blipFill>
          <a:blip r:embed="rId2" cstate="print"/>
          <a:srcRect/>
          <a:stretch>
            <a:fillRect/>
          </a:stretch>
        </p:blipFill>
        <p:spPr bwMode="auto">
          <a:xfrm>
            <a:off x="4675189" y="1562101"/>
            <a:ext cx="2682875" cy="4518025"/>
          </a:xfrm>
          <a:prstGeom prst="rect">
            <a:avLst/>
          </a:prstGeom>
          <a:noFill/>
          <a:ln w="9525">
            <a:noFill/>
            <a:miter lim="800000"/>
            <a:headEnd/>
            <a:tailEnd/>
          </a:ln>
        </p:spPr>
      </p:pic>
      <p:sp>
        <p:nvSpPr>
          <p:cNvPr id="192516" name="TextBox 3"/>
          <p:cNvSpPr txBox="1">
            <a:spLocks noChangeArrowheads="1"/>
          </p:cNvSpPr>
          <p:nvPr/>
        </p:nvSpPr>
        <p:spPr bwMode="auto">
          <a:xfrm>
            <a:off x="3725864" y="6105526"/>
            <a:ext cx="4700587"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Comment: primarily applicable to subwoofer design</a:t>
            </a:r>
            <a:endParaRPr lang="en-US">
              <a:solidFill>
                <a:srgbClr val="000000"/>
              </a:solidFill>
              <a:latin typeface="Arial" charset="0"/>
              <a:cs typeface="Arial" charset="0"/>
            </a:endParaRPr>
          </a:p>
        </p:txBody>
      </p:sp>
    </p:spTree>
    <p:extLst>
      <p:ext uri="{BB962C8B-B14F-4D97-AF65-F5344CB8AC3E}">
        <p14:creationId xmlns:p14="http://schemas.microsoft.com/office/powerpoint/2010/main" val="1100635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dirty="0" smtClean="0">
                <a:solidFill>
                  <a:srgbClr val="59C1CF"/>
                </a:solidFill>
              </a:rPr>
              <a:t>Compound / Band-pass</a:t>
            </a:r>
          </a:p>
        </p:txBody>
      </p:sp>
      <p:pic>
        <p:nvPicPr>
          <p:cNvPr id="193539" name="Picture 2" descr="Bandpass_enclosure.gif"/>
          <p:cNvPicPr>
            <a:picLocks noChangeAspect="1"/>
          </p:cNvPicPr>
          <p:nvPr/>
        </p:nvPicPr>
        <p:blipFill>
          <a:blip r:embed="rId2" cstate="print"/>
          <a:srcRect/>
          <a:stretch>
            <a:fillRect/>
          </a:stretch>
        </p:blipFill>
        <p:spPr bwMode="auto">
          <a:xfrm>
            <a:off x="3846513" y="2136775"/>
            <a:ext cx="3846512" cy="3589338"/>
          </a:xfrm>
          <a:prstGeom prst="rect">
            <a:avLst/>
          </a:prstGeom>
          <a:noFill/>
          <a:ln w="9525">
            <a:noFill/>
            <a:miter lim="800000"/>
            <a:headEnd/>
            <a:tailEnd/>
          </a:ln>
        </p:spPr>
      </p:pic>
      <p:sp>
        <p:nvSpPr>
          <p:cNvPr id="193540" name="TextBox 3"/>
          <p:cNvSpPr txBox="1">
            <a:spLocks noChangeArrowheads="1"/>
          </p:cNvSpPr>
          <p:nvPr/>
        </p:nvSpPr>
        <p:spPr bwMode="auto">
          <a:xfrm>
            <a:off x="3725864" y="6105526"/>
            <a:ext cx="4700587"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Comment: primarily applicable to subwoofer design</a:t>
            </a:r>
            <a:endParaRPr lang="en-US">
              <a:solidFill>
                <a:srgbClr val="000000"/>
              </a:solidFill>
              <a:latin typeface="Arial" charset="0"/>
              <a:cs typeface="Arial" charset="0"/>
            </a:endParaRPr>
          </a:p>
        </p:txBody>
      </p:sp>
    </p:spTree>
    <p:extLst>
      <p:ext uri="{BB962C8B-B14F-4D97-AF65-F5344CB8AC3E}">
        <p14:creationId xmlns:p14="http://schemas.microsoft.com/office/powerpoint/2010/main" val="219151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08038"/>
          </a:xfrm>
        </p:spPr>
        <p:txBody>
          <a:bodyPr/>
          <a:lstStyle/>
          <a:p>
            <a:pPr>
              <a:defRPr/>
            </a:pPr>
            <a:r>
              <a:rPr lang="en-US" sz="3600" dirty="0">
                <a:solidFill>
                  <a:schemeClr val="accent1">
                    <a:lumMod val="75000"/>
                  </a:schemeClr>
                </a:solidFill>
              </a:rPr>
              <a:t>Solution for 100 Hz</a:t>
            </a:r>
          </a:p>
        </p:txBody>
      </p:sp>
      <p:sp>
        <p:nvSpPr>
          <p:cNvPr id="3" name="Rectangle 2"/>
          <p:cNvSpPr/>
          <p:nvPr/>
        </p:nvSpPr>
        <p:spPr>
          <a:xfrm>
            <a:off x="2640014" y="1125539"/>
            <a:ext cx="1882775" cy="189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pic>
        <p:nvPicPr>
          <p:cNvPr id="11268" name="Picture 1" descr="Geschlossenes_Lautsprechergeh%C3%A4use_%28enclosure%29.png"/>
          <p:cNvPicPr>
            <a:picLocks noChangeAspect="1" noChangeArrowheads="1"/>
          </p:cNvPicPr>
          <p:nvPr/>
        </p:nvPicPr>
        <p:blipFill>
          <a:blip r:embed="rId2" cstate="print"/>
          <a:srcRect l="48972" t="15572" r="3712" b="15114"/>
          <a:stretch>
            <a:fillRect/>
          </a:stretch>
        </p:blipFill>
        <p:spPr bwMode="auto">
          <a:xfrm>
            <a:off x="3706814" y="1433513"/>
            <a:ext cx="808037" cy="1287462"/>
          </a:xfrm>
          <a:prstGeom prst="rect">
            <a:avLst/>
          </a:prstGeom>
          <a:noFill/>
          <a:ln w="9525">
            <a:noFill/>
            <a:miter lim="800000"/>
            <a:headEnd/>
            <a:tailEnd/>
          </a:ln>
        </p:spPr>
      </p:pic>
      <p:cxnSp>
        <p:nvCxnSpPr>
          <p:cNvPr id="9" name="Straight Arrow Connector 8"/>
          <p:cNvCxnSpPr/>
          <p:nvPr/>
        </p:nvCxnSpPr>
        <p:spPr>
          <a:xfrm flipV="1">
            <a:off x="4519613" y="2093913"/>
            <a:ext cx="3586162" cy="127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0" name="TextBox 14"/>
          <p:cNvSpPr txBox="1">
            <a:spLocks noChangeArrowheads="1"/>
          </p:cNvSpPr>
          <p:nvPr/>
        </p:nvSpPr>
        <p:spPr bwMode="auto">
          <a:xfrm>
            <a:off x="3336926" y="609600"/>
            <a:ext cx="627063"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1271" name="TextBox 15"/>
          <p:cNvSpPr txBox="1">
            <a:spLocks noChangeArrowheads="1"/>
          </p:cNvSpPr>
          <p:nvPr/>
        </p:nvSpPr>
        <p:spPr bwMode="auto">
          <a:xfrm>
            <a:off x="1733550" y="3382963"/>
            <a:ext cx="8934450" cy="3416300"/>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cs typeface="Arial" charset="0"/>
              </a:rPr>
              <a:t>Wavelength (</a:t>
            </a:r>
            <a:r>
              <a:rPr lang="en-US" dirty="0">
                <a:solidFill>
                  <a:srgbClr val="000000"/>
                </a:solidFill>
                <a:latin typeface="Arial" charset="0"/>
                <a:cs typeface="Arial" charset="0"/>
                <a:sym typeface="Symbol" pitchFamily="18" charset="2"/>
              </a:rPr>
              <a:t>) at 100 Hz = (1130x12)/100 = </a:t>
            </a:r>
            <a:r>
              <a:rPr lang="en-US" dirty="0">
                <a:solidFill>
                  <a:srgbClr val="FF0000"/>
                </a:solidFill>
                <a:latin typeface="Arial" charset="0"/>
                <a:cs typeface="Arial" charset="0"/>
                <a:sym typeface="Symbol" pitchFamily="18" charset="2"/>
              </a:rPr>
              <a:t>135.6”</a:t>
            </a:r>
          </a:p>
          <a:p>
            <a:pPr fontAlgn="base">
              <a:spcBef>
                <a:spcPct val="0"/>
              </a:spcBef>
              <a:spcAft>
                <a:spcPct val="0"/>
              </a:spcAft>
            </a:pPr>
            <a:endParaRPr lang="en-US" dirty="0">
              <a:solidFill>
                <a:srgbClr val="00B05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Phase shift of rear radiation relative to front radiation = 180 + (360x48)/135.6 = </a:t>
            </a:r>
            <a:r>
              <a:rPr lang="en-US" dirty="0">
                <a:solidFill>
                  <a:srgbClr val="FF0000"/>
                </a:solidFill>
                <a:latin typeface="Arial" charset="0"/>
                <a:cs typeface="Arial" charset="0"/>
                <a:sym typeface="Symbol" pitchFamily="18" charset="2"/>
              </a:rPr>
              <a:t>307.4º</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Given reference level of 90 dB at 12”, level from front vibrating surface at distance of 48” will be 90 - 12 = </a:t>
            </a:r>
            <a:r>
              <a:rPr lang="en-US" dirty="0">
                <a:solidFill>
                  <a:srgbClr val="FF0000"/>
                </a:solidFill>
                <a:latin typeface="Arial" charset="0"/>
                <a:cs typeface="Arial" charset="0"/>
                <a:sym typeface="Symbol" pitchFamily="18" charset="2"/>
              </a:rPr>
              <a:t>78 dB</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Level from rear vibrating surface will experience inverse square loss over a distance of 72” (recall that wave propagation for first 24” is planar); level at measurement microphone will be 90 - 15.6 = </a:t>
            </a:r>
            <a:r>
              <a:rPr lang="en-US" dirty="0">
                <a:solidFill>
                  <a:srgbClr val="FF0000"/>
                </a:solidFill>
                <a:latin typeface="Arial" charset="0"/>
                <a:cs typeface="Arial" charset="0"/>
                <a:sym typeface="Symbol" pitchFamily="18" charset="2"/>
              </a:rPr>
              <a:t>74.4 dB</a:t>
            </a:r>
          </a:p>
          <a:p>
            <a:pPr fontAlgn="base">
              <a:spcBef>
                <a:spcPct val="0"/>
              </a:spcBef>
              <a:spcAft>
                <a:spcPct val="0"/>
              </a:spcAft>
            </a:pPr>
            <a:endParaRPr lang="en-US" dirty="0">
              <a:solidFill>
                <a:srgbClr val="FF0000"/>
              </a:solidFill>
              <a:latin typeface="Arial" charset="0"/>
              <a:cs typeface="Arial" charset="0"/>
              <a:sym typeface="Symbol" pitchFamily="18" charset="2"/>
            </a:endParaRPr>
          </a:p>
          <a:p>
            <a:pPr fontAlgn="base">
              <a:spcBef>
                <a:spcPct val="0"/>
              </a:spcBef>
              <a:spcAft>
                <a:spcPct val="0"/>
              </a:spcAft>
            </a:pPr>
            <a:r>
              <a:rPr lang="en-US" dirty="0">
                <a:solidFill>
                  <a:srgbClr val="FF0000"/>
                </a:solidFill>
                <a:latin typeface="Arial" charset="0"/>
                <a:cs typeface="Arial" charset="0"/>
                <a:sym typeface="Symbol" pitchFamily="18" charset="2"/>
              </a:rPr>
              <a:t>Plugging into general formula yields summed level = 81.5 dB</a:t>
            </a:r>
            <a:endParaRPr lang="en-US" dirty="0">
              <a:solidFill>
                <a:srgbClr val="000000"/>
              </a:solidFill>
              <a:latin typeface="Arial" charset="0"/>
              <a:cs typeface="Arial" charset="0"/>
            </a:endParaRPr>
          </a:p>
        </p:txBody>
      </p:sp>
      <p:sp>
        <p:nvSpPr>
          <p:cNvPr id="11272" name="AutoShape 4"/>
          <p:cNvSpPr>
            <a:spLocks noChangeArrowheads="1"/>
          </p:cNvSpPr>
          <p:nvPr/>
        </p:nvSpPr>
        <p:spPr bwMode="auto">
          <a:xfrm rot="10800000">
            <a:off x="8232776" y="2012950"/>
            <a:ext cx="295275" cy="114300"/>
          </a:xfrm>
          <a:prstGeom prst="flowChartMagneticDrum">
            <a:avLst/>
          </a:prstGeom>
          <a:solidFill>
            <a:srgbClr val="FFFFFF"/>
          </a:solidFill>
          <a:ln w="9525">
            <a:solidFill>
              <a:srgbClr val="00B0F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cxnSp>
        <p:nvCxnSpPr>
          <p:cNvPr id="33" name="Straight Arrow Connector 32"/>
          <p:cNvCxnSpPr/>
          <p:nvPr/>
        </p:nvCxnSpPr>
        <p:spPr>
          <a:xfrm flipV="1">
            <a:off x="2628900" y="952500"/>
            <a:ext cx="186055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16175" y="1119188"/>
            <a:ext cx="14288" cy="187166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5" name="TextBox 35"/>
          <p:cNvSpPr txBox="1">
            <a:spLocks noChangeArrowheads="1"/>
          </p:cNvSpPr>
          <p:nvPr/>
        </p:nvSpPr>
        <p:spPr bwMode="auto">
          <a:xfrm>
            <a:off x="1957388" y="1795463"/>
            <a:ext cx="627062"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1276" name="TextBox 36"/>
          <p:cNvSpPr txBox="1">
            <a:spLocks noChangeArrowheads="1"/>
          </p:cNvSpPr>
          <p:nvPr/>
        </p:nvSpPr>
        <p:spPr bwMode="auto">
          <a:xfrm>
            <a:off x="6256338" y="1741489"/>
            <a:ext cx="627062"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48”</a:t>
            </a:r>
          </a:p>
        </p:txBody>
      </p:sp>
      <p:sp>
        <p:nvSpPr>
          <p:cNvPr id="11277" name="TextBox 12"/>
          <p:cNvSpPr txBox="1">
            <a:spLocks noChangeArrowheads="1"/>
          </p:cNvSpPr>
          <p:nvPr/>
        </p:nvSpPr>
        <p:spPr bwMode="auto">
          <a:xfrm>
            <a:off x="4810126" y="2338389"/>
            <a:ext cx="4678363" cy="923925"/>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Note: Assume wave propagation </a:t>
            </a:r>
            <a:r>
              <a:rPr lang="en-US" u="sng">
                <a:solidFill>
                  <a:srgbClr val="000000"/>
                </a:solidFill>
                <a:latin typeface="Arial" charset="0"/>
                <a:cs typeface="Arial" charset="0"/>
              </a:rPr>
              <a:t>within</a:t>
            </a:r>
            <a:r>
              <a:rPr lang="en-US">
                <a:solidFill>
                  <a:srgbClr val="000000"/>
                </a:solidFill>
                <a:latin typeface="Arial" charset="0"/>
                <a:cs typeface="Arial" charset="0"/>
              </a:rPr>
              <a:t> cabinet (before it exits the back) is </a:t>
            </a:r>
            <a:r>
              <a:rPr lang="en-US" u="sng">
                <a:solidFill>
                  <a:srgbClr val="000000"/>
                </a:solidFill>
                <a:latin typeface="Arial" charset="0"/>
                <a:cs typeface="Arial" charset="0"/>
              </a:rPr>
              <a:t>planar</a:t>
            </a:r>
            <a:r>
              <a:rPr lang="en-US">
                <a:solidFill>
                  <a:srgbClr val="000000"/>
                </a:solidFill>
                <a:latin typeface="Arial" charset="0"/>
                <a:cs typeface="Arial" charset="0"/>
              </a:rPr>
              <a:t>, i.e. there are no inverse square losses.</a:t>
            </a:r>
          </a:p>
        </p:txBody>
      </p:sp>
      <p:sp>
        <p:nvSpPr>
          <p:cNvPr id="11278" name="TextBox 13"/>
          <p:cNvSpPr txBox="1">
            <a:spLocks noChangeArrowheads="1"/>
          </p:cNvSpPr>
          <p:nvPr/>
        </p:nvSpPr>
        <p:spPr bwMode="auto">
          <a:xfrm>
            <a:off x="4749800" y="801688"/>
            <a:ext cx="4992688" cy="646112"/>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Don’t forget: rear radiation is 180º out of phase with front radiation!</a:t>
            </a:r>
          </a:p>
        </p:txBody>
      </p:sp>
    </p:spTree>
    <p:extLst>
      <p:ext uri="{BB962C8B-B14F-4D97-AF65-F5344CB8AC3E}">
        <p14:creationId xmlns:p14="http://schemas.microsoft.com/office/powerpoint/2010/main" val="633531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dirty="0" smtClean="0">
                <a:solidFill>
                  <a:srgbClr val="59C1CF"/>
                </a:solidFill>
              </a:rPr>
              <a:t>Rear-loaded Horn</a:t>
            </a:r>
          </a:p>
        </p:txBody>
      </p:sp>
      <p:pic>
        <p:nvPicPr>
          <p:cNvPr id="195587" name="Picture 2" descr="Rear Loaded Horn.gif"/>
          <p:cNvPicPr>
            <a:picLocks noChangeAspect="1"/>
          </p:cNvPicPr>
          <p:nvPr/>
        </p:nvPicPr>
        <p:blipFill>
          <a:blip r:embed="rId2" cstate="print"/>
          <a:srcRect/>
          <a:stretch>
            <a:fillRect/>
          </a:stretch>
        </p:blipFill>
        <p:spPr bwMode="auto">
          <a:xfrm>
            <a:off x="3362325" y="1585914"/>
            <a:ext cx="5467350" cy="3686175"/>
          </a:xfrm>
          <a:prstGeom prst="rect">
            <a:avLst/>
          </a:prstGeom>
          <a:noFill/>
          <a:ln w="9525">
            <a:noFill/>
            <a:miter lim="800000"/>
            <a:headEnd/>
            <a:tailEnd/>
          </a:ln>
        </p:spPr>
      </p:pic>
      <p:sp>
        <p:nvSpPr>
          <p:cNvPr id="195588" name="TextBox 3"/>
          <p:cNvSpPr txBox="1">
            <a:spLocks noChangeArrowheads="1"/>
          </p:cNvSpPr>
          <p:nvPr/>
        </p:nvSpPr>
        <p:spPr bwMode="auto">
          <a:xfrm>
            <a:off x="4600576" y="5994401"/>
            <a:ext cx="2887663"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Comment: physically large!</a:t>
            </a:r>
            <a:endParaRPr lang="en-US">
              <a:solidFill>
                <a:srgbClr val="000000"/>
              </a:solidFill>
              <a:latin typeface="Arial" charset="0"/>
              <a:cs typeface="Arial" charset="0"/>
            </a:endParaRPr>
          </a:p>
        </p:txBody>
      </p:sp>
    </p:spTree>
    <p:extLst>
      <p:ext uri="{BB962C8B-B14F-4D97-AF65-F5344CB8AC3E}">
        <p14:creationId xmlns:p14="http://schemas.microsoft.com/office/powerpoint/2010/main" val="1197202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1981200" y="0"/>
            <a:ext cx="8229600" cy="1143000"/>
          </a:xfrm>
        </p:spPr>
        <p:txBody>
          <a:bodyPr/>
          <a:lstStyle/>
          <a:p>
            <a:r>
              <a:rPr lang="en-US" dirty="0" smtClean="0">
                <a:solidFill>
                  <a:srgbClr val="59C1CF"/>
                </a:solidFill>
              </a:rPr>
              <a:t>Labyrinth / Transmission Line</a:t>
            </a:r>
          </a:p>
        </p:txBody>
      </p:sp>
      <p:pic>
        <p:nvPicPr>
          <p:cNvPr id="196611" name="Picture 2" descr="TransmissionLineSpeaker.png"/>
          <p:cNvPicPr>
            <a:picLocks noChangeAspect="1"/>
          </p:cNvPicPr>
          <p:nvPr/>
        </p:nvPicPr>
        <p:blipFill>
          <a:blip r:embed="rId2" cstate="print"/>
          <a:srcRect/>
          <a:stretch>
            <a:fillRect/>
          </a:stretch>
        </p:blipFill>
        <p:spPr bwMode="auto">
          <a:xfrm>
            <a:off x="1452236" y="1051176"/>
            <a:ext cx="1454617" cy="4363850"/>
          </a:xfrm>
          <a:prstGeom prst="rect">
            <a:avLst/>
          </a:prstGeom>
          <a:noFill/>
          <a:ln w="9525">
            <a:noFill/>
            <a:miter lim="800000"/>
            <a:headEnd/>
            <a:tailEnd/>
          </a:ln>
        </p:spPr>
      </p:pic>
      <p:sp>
        <p:nvSpPr>
          <p:cNvPr id="196612" name="TextBox 3"/>
          <p:cNvSpPr txBox="1">
            <a:spLocks noChangeArrowheads="1"/>
          </p:cNvSpPr>
          <p:nvPr/>
        </p:nvSpPr>
        <p:spPr bwMode="auto">
          <a:xfrm>
            <a:off x="3327657" y="1664726"/>
            <a:ext cx="3860800" cy="1938338"/>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sz="2400" dirty="0">
                <a:solidFill>
                  <a:srgbClr val="000000"/>
                </a:solidFill>
                <a:latin typeface="Arial" charset="0"/>
                <a:cs typeface="Arial" charset="0"/>
              </a:rPr>
              <a:t>Length of transmission line has to be long enough to provide at least 90º of phase shift (1/4 of longest wavelength of interest)</a:t>
            </a:r>
          </a:p>
        </p:txBody>
      </p:sp>
      <p:sp>
        <p:nvSpPr>
          <p:cNvPr id="196613" name="TextBox 3"/>
          <p:cNvSpPr txBox="1">
            <a:spLocks noChangeArrowheads="1"/>
          </p:cNvSpPr>
          <p:nvPr/>
        </p:nvSpPr>
        <p:spPr bwMode="auto">
          <a:xfrm>
            <a:off x="7680979" y="1294839"/>
            <a:ext cx="3824287" cy="2678113"/>
          </a:xfrm>
          <a:prstGeom prst="rect">
            <a:avLst/>
          </a:prstGeom>
          <a:solidFill>
            <a:srgbClr val="92D050"/>
          </a:solidFill>
          <a:ln w="9525">
            <a:noFill/>
            <a:miter lim="800000"/>
            <a:headEnd/>
            <a:tailEnd/>
          </a:ln>
        </p:spPr>
        <p:txBody>
          <a:bodyPr>
            <a:spAutoFit/>
          </a:bodyPr>
          <a:lstStyle/>
          <a:p>
            <a:pPr fontAlgn="base">
              <a:spcBef>
                <a:spcPct val="0"/>
              </a:spcBef>
              <a:spcAft>
                <a:spcPct val="0"/>
              </a:spcAft>
            </a:pPr>
            <a:r>
              <a:rPr lang="en-US" sz="2400" dirty="0">
                <a:solidFill>
                  <a:srgbClr val="000000"/>
                </a:solidFill>
                <a:latin typeface="Arial" charset="0"/>
                <a:cs typeface="Arial" charset="0"/>
              </a:rPr>
              <a:t>Phase shift (degrees) = </a:t>
            </a:r>
          </a:p>
          <a:p>
            <a:pPr algn="ctr" fontAlgn="base">
              <a:spcBef>
                <a:spcPct val="0"/>
              </a:spcBef>
              <a:spcAft>
                <a:spcPct val="0"/>
              </a:spcAft>
            </a:pPr>
            <a:r>
              <a:rPr lang="en-US" sz="2400" dirty="0">
                <a:solidFill>
                  <a:srgbClr val="000000"/>
                </a:solidFill>
                <a:latin typeface="Arial" charset="0"/>
                <a:cs typeface="Arial" charset="0"/>
              </a:rPr>
              <a:t>360 x L / (C/F)</a:t>
            </a:r>
          </a:p>
          <a:p>
            <a:pPr fontAlgn="base">
              <a:spcBef>
                <a:spcPct val="0"/>
              </a:spcBef>
              <a:spcAft>
                <a:spcPct val="0"/>
              </a:spcAft>
            </a:pPr>
            <a:r>
              <a:rPr lang="en-US" sz="2400" dirty="0">
                <a:solidFill>
                  <a:srgbClr val="000000"/>
                </a:solidFill>
                <a:latin typeface="Arial" charset="0"/>
                <a:cs typeface="Arial" charset="0"/>
              </a:rPr>
              <a:t>where L is effective length of labyrinth, C is speed of sound, and F is frequency of operation (note – add 180 due to rear radiation)</a:t>
            </a:r>
          </a:p>
        </p:txBody>
      </p:sp>
      <p:sp>
        <p:nvSpPr>
          <p:cNvPr id="6" name="TextBox 3"/>
          <p:cNvSpPr txBox="1">
            <a:spLocks noChangeArrowheads="1"/>
          </p:cNvSpPr>
          <p:nvPr/>
        </p:nvSpPr>
        <p:spPr bwMode="auto">
          <a:xfrm>
            <a:off x="1088277" y="5705919"/>
            <a:ext cx="10664452" cy="461665"/>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sz="2400" dirty="0" smtClean="0">
                <a:solidFill>
                  <a:srgbClr val="000000"/>
                </a:solidFill>
                <a:latin typeface="Arial" charset="0"/>
                <a:cs typeface="Arial" charset="0"/>
              </a:rPr>
              <a:t>Design calculator: </a:t>
            </a:r>
            <a:r>
              <a:rPr lang="en-US" sz="2400" dirty="0" smtClean="0">
                <a:solidFill>
                  <a:srgbClr val="000000"/>
                </a:solidFill>
                <a:latin typeface="Arial" charset="0"/>
                <a:cs typeface="Arial" charset="0"/>
                <a:hlinkClick r:id="rId3"/>
              </a:rPr>
              <a:t>http://www.mh-audio.nl/Calculators/TQWT.asp?c=y#ready</a:t>
            </a:r>
            <a:endParaRPr lang="en-US" sz="2400" dirty="0">
              <a:solidFill>
                <a:srgbClr val="000000"/>
              </a:solidFill>
              <a:latin typeface="Arial" charset="0"/>
              <a:cs typeface="Arial" charset="0"/>
            </a:endParaRPr>
          </a:p>
        </p:txBody>
      </p:sp>
    </p:spTree>
    <p:extLst>
      <p:ext uri="{BB962C8B-B14F-4D97-AF65-F5344CB8AC3E}">
        <p14:creationId xmlns:p14="http://schemas.microsoft.com/office/powerpoint/2010/main" val="3454162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z="3200" dirty="0" smtClean="0">
                <a:solidFill>
                  <a:srgbClr val="59C1CF"/>
                </a:solidFill>
              </a:rPr>
              <a:t>Labyrinth / Transmission Line / Damped Pipe</a:t>
            </a:r>
          </a:p>
        </p:txBody>
      </p:sp>
      <p:sp>
        <p:nvSpPr>
          <p:cNvPr id="197635" name="Content Placeholder 2"/>
          <p:cNvSpPr>
            <a:spLocks noGrp="1"/>
          </p:cNvSpPr>
          <p:nvPr>
            <p:ph idx="1"/>
          </p:nvPr>
        </p:nvSpPr>
        <p:spPr>
          <a:xfrm>
            <a:off x="761745" y="1058262"/>
            <a:ext cx="10927976" cy="4525963"/>
          </a:xfrm>
        </p:spPr>
        <p:txBody>
          <a:bodyPr/>
          <a:lstStyle/>
          <a:p>
            <a:r>
              <a:rPr lang="en-US" sz="2400" dirty="0" smtClean="0"/>
              <a:t>Names are used interchangeability, but some (subtle) differences:</a:t>
            </a:r>
          </a:p>
          <a:p>
            <a:pPr lvl="1"/>
            <a:r>
              <a:rPr lang="en-US" sz="2000" dirty="0" smtClean="0"/>
              <a:t>labyrinth / transmission line typically </a:t>
            </a:r>
            <a:r>
              <a:rPr lang="en-US" sz="2000" dirty="0"/>
              <a:t>“lined” (with </a:t>
            </a:r>
            <a:r>
              <a:rPr lang="en-US" sz="2000" dirty="0" smtClean="0"/>
              <a:t>acoustical </a:t>
            </a:r>
            <a:r>
              <a:rPr lang="en-US" sz="2000" dirty="0"/>
              <a:t>absorption material) </a:t>
            </a:r>
            <a:r>
              <a:rPr lang="en-US" sz="2000" dirty="0" smtClean="0"/>
              <a:t>to help reduce spurious reflections at angular transitions, but </a:t>
            </a:r>
            <a:r>
              <a:rPr lang="en-US" sz="2000" dirty="0"/>
              <a:t>otherwise “substantially open” </a:t>
            </a:r>
            <a:r>
              <a:rPr lang="en-US" sz="2000" dirty="0" smtClean="0"/>
              <a:t>(i.e. nominal airflow restriction, lightly damped) </a:t>
            </a:r>
          </a:p>
          <a:p>
            <a:pPr lvl="1"/>
            <a:r>
              <a:rPr lang="en-US" sz="2000" dirty="0" smtClean="0"/>
              <a:t>damped pipe less prone to spurious internal reflections, eliminating the need for acoustical lining of the pipe (but may still employ “acoustic stuffing” to limit high frequency emissions)</a:t>
            </a:r>
          </a:p>
          <a:p>
            <a:pPr lvl="1"/>
            <a:r>
              <a:rPr lang="en-US" sz="2000" dirty="0" smtClean="0"/>
              <a:t>pipe </a:t>
            </a:r>
            <a:r>
              <a:rPr lang="en-US" sz="2000" dirty="0"/>
              <a:t>driven at one end and open at the other will resonate at a frequency of </a:t>
            </a:r>
            <a:r>
              <a:rPr lang="en-US" sz="2000" dirty="0" err="1">
                <a:solidFill>
                  <a:srgbClr val="00B050"/>
                </a:solidFill>
              </a:rPr>
              <a:t>F</a:t>
            </a:r>
            <a:r>
              <a:rPr lang="en-US" sz="2000" baseline="-25000" dirty="0" err="1">
                <a:solidFill>
                  <a:srgbClr val="00B050"/>
                </a:solidFill>
              </a:rPr>
              <a:t>res</a:t>
            </a:r>
            <a:r>
              <a:rPr lang="en-US" sz="2000" dirty="0"/>
              <a:t> = </a:t>
            </a:r>
            <a:r>
              <a:rPr lang="en-US" sz="2000" dirty="0">
                <a:solidFill>
                  <a:srgbClr val="00B0F0"/>
                </a:solidFill>
              </a:rPr>
              <a:t>C</a:t>
            </a:r>
            <a:r>
              <a:rPr lang="en-US" sz="2000" dirty="0"/>
              <a:t> / 4</a:t>
            </a:r>
            <a:r>
              <a:rPr lang="en-US" sz="2000" dirty="0">
                <a:solidFill>
                  <a:srgbClr val="FF0000"/>
                </a:solidFill>
              </a:rPr>
              <a:t>L</a:t>
            </a:r>
            <a:r>
              <a:rPr lang="en-US" sz="2000" dirty="0"/>
              <a:t>, where </a:t>
            </a:r>
            <a:r>
              <a:rPr lang="en-US" sz="2000" dirty="0">
                <a:solidFill>
                  <a:srgbClr val="00B0F0"/>
                </a:solidFill>
              </a:rPr>
              <a:t>C</a:t>
            </a:r>
            <a:r>
              <a:rPr lang="en-US" sz="2000" dirty="0"/>
              <a:t> is the speed of sound (</a:t>
            </a:r>
            <a:r>
              <a:rPr lang="en-US" sz="2000" dirty="0">
                <a:solidFill>
                  <a:srgbClr val="00B0F0"/>
                </a:solidFill>
              </a:rPr>
              <a:t>1130</a:t>
            </a:r>
            <a:r>
              <a:rPr lang="en-US" sz="2000" dirty="0"/>
              <a:t> </a:t>
            </a:r>
            <a:r>
              <a:rPr lang="en-US" sz="2000" dirty="0" err="1"/>
              <a:t>ft</a:t>
            </a:r>
            <a:r>
              <a:rPr lang="en-US" sz="2000" dirty="0"/>
              <a:t>/sec at 72º F) and </a:t>
            </a:r>
            <a:r>
              <a:rPr lang="en-US" sz="2000" dirty="0">
                <a:solidFill>
                  <a:srgbClr val="FF0000"/>
                </a:solidFill>
              </a:rPr>
              <a:t>L</a:t>
            </a:r>
            <a:r>
              <a:rPr lang="en-US" sz="2000" dirty="0"/>
              <a:t> is the </a:t>
            </a:r>
            <a:r>
              <a:rPr lang="en-US" sz="2000" dirty="0">
                <a:solidFill>
                  <a:srgbClr val="FF0000"/>
                </a:solidFill>
              </a:rPr>
              <a:t>effective length </a:t>
            </a:r>
            <a:r>
              <a:rPr lang="en-US" sz="2000" dirty="0"/>
              <a:t>of the pipe (</a:t>
            </a:r>
            <a:r>
              <a:rPr lang="en-US" sz="2000" dirty="0" err="1">
                <a:solidFill>
                  <a:srgbClr val="00B050"/>
                </a:solidFill>
              </a:rPr>
              <a:t>F</a:t>
            </a:r>
            <a:r>
              <a:rPr lang="en-US" sz="2000" baseline="-25000" dirty="0" err="1">
                <a:solidFill>
                  <a:srgbClr val="00B050"/>
                </a:solidFill>
              </a:rPr>
              <a:t>res</a:t>
            </a:r>
            <a:r>
              <a:rPr lang="en-US" sz="2000" baseline="-25000" dirty="0">
                <a:solidFill>
                  <a:srgbClr val="00B050"/>
                </a:solidFill>
              </a:rPr>
              <a:t> </a:t>
            </a:r>
            <a:r>
              <a:rPr lang="en-US" sz="2000" dirty="0"/>
              <a:t>is called its “quarter-wavelength tuning” frequency)</a:t>
            </a:r>
          </a:p>
          <a:p>
            <a:pPr lvl="1"/>
            <a:r>
              <a:rPr lang="en-US" sz="2000" dirty="0" smtClean="0"/>
              <a:t>the </a:t>
            </a:r>
            <a:r>
              <a:rPr lang="en-US" sz="2000" dirty="0">
                <a:solidFill>
                  <a:srgbClr val="FF0000"/>
                </a:solidFill>
              </a:rPr>
              <a:t>effective (or “acoustic”) length </a:t>
            </a:r>
            <a:r>
              <a:rPr lang="en-US" sz="2000" dirty="0"/>
              <a:t>of the pipe may be longer than its </a:t>
            </a:r>
            <a:r>
              <a:rPr lang="en-US" sz="2000" dirty="0">
                <a:solidFill>
                  <a:srgbClr val="FFC000"/>
                </a:solidFill>
              </a:rPr>
              <a:t>physical </a:t>
            </a:r>
            <a:r>
              <a:rPr lang="en-US" sz="2000" dirty="0" smtClean="0">
                <a:solidFill>
                  <a:srgbClr val="FFC000"/>
                </a:solidFill>
              </a:rPr>
              <a:t>length – </a:t>
            </a:r>
            <a:r>
              <a:rPr lang="en-US" sz="2000" dirty="0" smtClean="0"/>
              <a:t>use </a:t>
            </a:r>
            <a:r>
              <a:rPr lang="en-US" sz="2000" dirty="0"/>
              <a:t>of </a:t>
            </a:r>
            <a:r>
              <a:rPr lang="en-US" sz="2000" dirty="0">
                <a:solidFill>
                  <a:srgbClr val="00B050"/>
                </a:solidFill>
              </a:rPr>
              <a:t>tapering</a:t>
            </a:r>
            <a:r>
              <a:rPr lang="en-US" sz="2000" dirty="0"/>
              <a:t> and/or </a:t>
            </a:r>
            <a:r>
              <a:rPr lang="en-US" sz="2000" dirty="0">
                <a:solidFill>
                  <a:srgbClr val="00B050"/>
                </a:solidFill>
              </a:rPr>
              <a:t>acoustic absorption material </a:t>
            </a:r>
            <a:r>
              <a:rPr lang="en-US" sz="2000" dirty="0"/>
              <a:t>can increase the </a:t>
            </a:r>
            <a:r>
              <a:rPr lang="en-US" sz="2000" dirty="0">
                <a:solidFill>
                  <a:srgbClr val="FF0000"/>
                </a:solidFill>
              </a:rPr>
              <a:t>effective length</a:t>
            </a:r>
          </a:p>
          <a:p>
            <a:pPr lvl="1"/>
            <a:r>
              <a:rPr lang="en-US" sz="2000" dirty="0" smtClean="0"/>
              <a:t>radiation </a:t>
            </a:r>
            <a:r>
              <a:rPr lang="en-US" sz="2000" dirty="0"/>
              <a:t>from vent can be limited to low frequencies through use of extra acoustic “stuffing” material and/or use of acoustical filters (e.g. Helmholtz resonators tuned to spurious frequencies that need to be suppressed</a:t>
            </a:r>
            <a:r>
              <a:rPr lang="en-US" sz="2000" dirty="0" smtClean="0"/>
              <a:t>)</a:t>
            </a:r>
          </a:p>
          <a:p>
            <a:pPr lvl="1"/>
            <a:r>
              <a:rPr lang="en-US" sz="2000" dirty="0" smtClean="0"/>
              <a:t>a “perfect” transmission line is one that is very heavily stuffed and has little/no emission from the vent (or eliminates the vent completely)</a:t>
            </a:r>
            <a:endParaRPr lang="en-US" sz="2000" dirty="0"/>
          </a:p>
          <a:p>
            <a:pPr marL="457200" lvl="1" indent="0">
              <a:buNone/>
            </a:pPr>
            <a:endParaRPr lang="en-US" sz="2400" dirty="0" smtClean="0"/>
          </a:p>
        </p:txBody>
      </p:sp>
    </p:spTree>
    <p:extLst>
      <p:ext uri="{BB962C8B-B14F-4D97-AF65-F5344CB8AC3E}">
        <p14:creationId xmlns:p14="http://schemas.microsoft.com/office/powerpoint/2010/main" val="597411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627529" y="122238"/>
            <a:ext cx="10972800" cy="1143000"/>
          </a:xfrm>
        </p:spPr>
        <p:txBody>
          <a:bodyPr/>
          <a:lstStyle/>
          <a:p>
            <a:r>
              <a:rPr lang="en-US" sz="3200" dirty="0" smtClean="0">
                <a:solidFill>
                  <a:srgbClr val="59C1CF"/>
                </a:solidFill>
              </a:rPr>
              <a:t>Waveguides</a:t>
            </a:r>
          </a:p>
        </p:txBody>
      </p:sp>
      <p:sp>
        <p:nvSpPr>
          <p:cNvPr id="197635" name="Content Placeholder 2"/>
          <p:cNvSpPr>
            <a:spLocks noGrp="1"/>
          </p:cNvSpPr>
          <p:nvPr>
            <p:ph idx="1"/>
          </p:nvPr>
        </p:nvSpPr>
        <p:spPr>
          <a:xfrm>
            <a:off x="788895" y="1019577"/>
            <a:ext cx="10416988" cy="4525963"/>
          </a:xfrm>
        </p:spPr>
        <p:txBody>
          <a:bodyPr/>
          <a:lstStyle/>
          <a:p>
            <a:r>
              <a:rPr lang="en-US" sz="2000" dirty="0"/>
              <a:t>generally applies to a mid- or </a:t>
            </a:r>
            <a:r>
              <a:rPr lang="en-US" sz="2000" dirty="0" smtClean="0"/>
              <a:t>high-frequency </a:t>
            </a:r>
            <a:r>
              <a:rPr lang="en-US" sz="2000" dirty="0"/>
              <a:t>“horn” – provides a means of controlling </a:t>
            </a:r>
            <a:r>
              <a:rPr lang="en-US" sz="2000" dirty="0" smtClean="0"/>
              <a:t>directivity </a:t>
            </a:r>
            <a:r>
              <a:rPr lang="en-US" sz="2000" dirty="0"/>
              <a:t>above a specified cutoff </a:t>
            </a:r>
            <a:r>
              <a:rPr lang="en-US" sz="2000" dirty="0" smtClean="0"/>
              <a:t>frequency (e.g</a:t>
            </a:r>
            <a:r>
              <a:rPr lang="en-US" sz="2000" dirty="0"/>
              <a:t>. constant directivity horn) </a:t>
            </a:r>
          </a:p>
        </p:txBody>
      </p:sp>
      <p:pic>
        <p:nvPicPr>
          <p:cNvPr id="1026" name="Picture 2" descr="https://upload.wikimedia.org/wikipedia/commons/thumb/9/93/Horn_loudspeaker_animation.gif/250px-Horn_loudspeaker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34603" y="4500281"/>
            <a:ext cx="2386434" cy="20905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xponential horn desig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548" y="1673403"/>
            <a:ext cx="4408975" cy="30151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lum contrast="20000"/>
          </a:blip>
          <a:srcRect l="1573"/>
          <a:stretch/>
        </p:blipFill>
        <p:spPr>
          <a:xfrm>
            <a:off x="1314408" y="1970225"/>
            <a:ext cx="4799521" cy="4552469"/>
          </a:xfrm>
          <a:prstGeom prst="rect">
            <a:avLst/>
          </a:prstGeom>
        </p:spPr>
      </p:pic>
      <p:pic>
        <p:nvPicPr>
          <p:cNvPr id="3" name="Picture 2"/>
          <p:cNvPicPr>
            <a:picLocks noChangeAspect="1"/>
          </p:cNvPicPr>
          <p:nvPr/>
        </p:nvPicPr>
        <p:blipFill rotWithShape="1">
          <a:blip r:embed="rId5"/>
          <a:srcRect t="7801" b="22252"/>
          <a:stretch/>
        </p:blipFill>
        <p:spPr>
          <a:xfrm>
            <a:off x="6417610" y="4568387"/>
            <a:ext cx="2538750" cy="1954307"/>
          </a:xfrm>
          <a:prstGeom prst="rect">
            <a:avLst/>
          </a:prstGeom>
        </p:spPr>
      </p:pic>
    </p:spTree>
    <p:extLst>
      <p:ext uri="{BB962C8B-B14F-4D97-AF65-F5344CB8AC3E}">
        <p14:creationId xmlns:p14="http://schemas.microsoft.com/office/powerpoint/2010/main" val="1515568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sz="3200" dirty="0">
                <a:solidFill>
                  <a:srgbClr val="59C1CF"/>
                </a:solidFill>
              </a:rPr>
              <a:t>Bose AWR1 “Waveguide</a:t>
            </a:r>
            <a:r>
              <a:rPr lang="en-US" sz="3200" dirty="0" smtClean="0">
                <a:solidFill>
                  <a:srgbClr val="59C1CF"/>
                </a:solidFill>
              </a:rPr>
              <a:t>” (Damped Pipe)</a:t>
            </a:r>
            <a:endParaRPr lang="en-US" sz="3200" dirty="0">
              <a:solidFill>
                <a:srgbClr val="59C1CF"/>
              </a:solidFill>
            </a:endParaRPr>
          </a:p>
        </p:txBody>
      </p:sp>
      <p:pic>
        <p:nvPicPr>
          <p:cNvPr id="200707" name="Picture 1"/>
          <p:cNvPicPr>
            <a:picLocks noChangeAspect="1" noChangeArrowheads="1"/>
          </p:cNvPicPr>
          <p:nvPr/>
        </p:nvPicPr>
        <p:blipFill>
          <a:blip r:embed="rId2" cstate="print"/>
          <a:srcRect l="2301"/>
          <a:stretch>
            <a:fillRect/>
          </a:stretch>
        </p:blipFill>
        <p:spPr bwMode="auto">
          <a:xfrm rot="5400000">
            <a:off x="3657601" y="103189"/>
            <a:ext cx="4481513" cy="7189787"/>
          </a:xfrm>
          <a:prstGeom prst="rect">
            <a:avLst/>
          </a:prstGeom>
          <a:noFill/>
          <a:ln w="9525">
            <a:noFill/>
            <a:miter lim="800000"/>
            <a:headEnd/>
            <a:tailEnd/>
          </a:ln>
        </p:spPr>
      </p:pic>
      <p:sp>
        <p:nvSpPr>
          <p:cNvPr id="200708" name="Rectangle 6"/>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sp>
        <p:nvSpPr>
          <p:cNvPr id="200709" name="Rectangle 7"/>
          <p:cNvSpPr>
            <a:spLocks noChangeArrowheads="1"/>
          </p:cNvSpPr>
          <p:nvPr/>
        </p:nvSpPr>
        <p:spPr bwMode="auto">
          <a:xfrm>
            <a:off x="1524001" y="5011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sp>
        <p:nvSpPr>
          <p:cNvPr id="200710" name="Freeform 4"/>
          <p:cNvSpPr>
            <a:spLocks/>
          </p:cNvSpPr>
          <p:nvPr/>
        </p:nvSpPr>
        <p:spPr bwMode="auto">
          <a:xfrm>
            <a:off x="3392488" y="2147888"/>
            <a:ext cx="5592762" cy="2743200"/>
          </a:xfrm>
          <a:custGeom>
            <a:avLst/>
            <a:gdLst>
              <a:gd name="T0" fmla="*/ 0 w 6948"/>
              <a:gd name="T1" fmla="*/ 2147483647 h 3244"/>
              <a:gd name="T2" fmla="*/ 2147483647 w 6948"/>
              <a:gd name="T3" fmla="*/ 2147483647 h 3244"/>
              <a:gd name="T4" fmla="*/ 2147483647 w 6948"/>
              <a:gd name="T5" fmla="*/ 2147483647 h 3244"/>
              <a:gd name="T6" fmla="*/ 2147483647 w 6948"/>
              <a:gd name="T7" fmla="*/ 2147483647 h 3244"/>
              <a:gd name="T8" fmla="*/ 2147483647 w 6948"/>
              <a:gd name="T9" fmla="*/ 2147483647 h 3244"/>
              <a:gd name="T10" fmla="*/ 2147483647 w 6948"/>
              <a:gd name="T11" fmla="*/ 2147483647 h 3244"/>
              <a:gd name="T12" fmla="*/ 2147483647 w 6948"/>
              <a:gd name="T13" fmla="*/ 2147483647 h 3244"/>
              <a:gd name="T14" fmla="*/ 2147483647 w 6948"/>
              <a:gd name="T15" fmla="*/ 2147483647 h 3244"/>
              <a:gd name="T16" fmla="*/ 2147483647 w 6948"/>
              <a:gd name="T17" fmla="*/ 2147483647 h 3244"/>
              <a:gd name="T18" fmla="*/ 2147483647 w 6948"/>
              <a:gd name="T19" fmla="*/ 2147483647 h 3244"/>
              <a:gd name="T20" fmla="*/ 2147483647 w 6948"/>
              <a:gd name="T21" fmla="*/ 2147483647 h 3244"/>
              <a:gd name="T22" fmla="*/ 2147483647 w 6948"/>
              <a:gd name="T23" fmla="*/ 2147483647 h 3244"/>
              <a:gd name="T24" fmla="*/ 2147483647 w 6948"/>
              <a:gd name="T25" fmla="*/ 2147483647 h 3244"/>
              <a:gd name="T26" fmla="*/ 2147483647 w 6948"/>
              <a:gd name="T27" fmla="*/ 2147483647 h 3244"/>
              <a:gd name="T28" fmla="*/ 2147483647 w 6948"/>
              <a:gd name="T29" fmla="*/ 2147483647 h 3244"/>
              <a:gd name="T30" fmla="*/ 2147483647 w 6948"/>
              <a:gd name="T31" fmla="*/ 2147483647 h 3244"/>
              <a:gd name="T32" fmla="*/ 2147483647 w 6948"/>
              <a:gd name="T33" fmla="*/ 2147483647 h 3244"/>
              <a:gd name="T34" fmla="*/ 2147483647 w 6948"/>
              <a:gd name="T35" fmla="*/ 2147483647 h 3244"/>
              <a:gd name="T36" fmla="*/ 2147483647 w 6948"/>
              <a:gd name="T37" fmla="*/ 2147483647 h 3244"/>
              <a:gd name="T38" fmla="*/ 2147483647 w 6948"/>
              <a:gd name="T39" fmla="*/ 2147483647 h 3244"/>
              <a:gd name="T40" fmla="*/ 2147483647 w 6948"/>
              <a:gd name="T41" fmla="*/ 2147483647 h 3244"/>
              <a:gd name="T42" fmla="*/ 2147483647 w 6948"/>
              <a:gd name="T43" fmla="*/ 2147483647 h 3244"/>
              <a:gd name="T44" fmla="*/ 2147483647 w 6948"/>
              <a:gd name="T45" fmla="*/ 2147483647 h 3244"/>
              <a:gd name="T46" fmla="*/ 2147483647 w 6948"/>
              <a:gd name="T47" fmla="*/ 2147483647 h 3244"/>
              <a:gd name="T48" fmla="*/ 2147483647 w 6948"/>
              <a:gd name="T49" fmla="*/ 2147483647 h 3244"/>
              <a:gd name="T50" fmla="*/ 2147483647 w 6948"/>
              <a:gd name="T51" fmla="*/ 2147483647 h 3244"/>
              <a:gd name="T52" fmla="*/ 2147483647 w 6948"/>
              <a:gd name="T53" fmla="*/ 2147483647 h 3244"/>
              <a:gd name="T54" fmla="*/ 2147483647 w 6948"/>
              <a:gd name="T55" fmla="*/ 2147483647 h 3244"/>
              <a:gd name="T56" fmla="*/ 2147483647 w 6948"/>
              <a:gd name="T57" fmla="*/ 2147483647 h 3244"/>
              <a:gd name="T58" fmla="*/ 2147483647 w 6948"/>
              <a:gd name="T59" fmla="*/ 2147483647 h 3244"/>
              <a:gd name="T60" fmla="*/ 2147483647 w 6948"/>
              <a:gd name="T61" fmla="*/ 2147483647 h 32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948"/>
              <a:gd name="T94" fmla="*/ 0 h 3244"/>
              <a:gd name="T95" fmla="*/ 6948 w 6948"/>
              <a:gd name="T96" fmla="*/ 3244 h 32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948" h="3244">
                <a:moveTo>
                  <a:pt x="0" y="1789"/>
                </a:moveTo>
                <a:cubicBezTo>
                  <a:pt x="180" y="1271"/>
                  <a:pt x="360" y="754"/>
                  <a:pt x="477" y="527"/>
                </a:cubicBezTo>
                <a:cubicBezTo>
                  <a:pt x="594" y="300"/>
                  <a:pt x="638" y="423"/>
                  <a:pt x="702" y="424"/>
                </a:cubicBezTo>
                <a:cubicBezTo>
                  <a:pt x="766" y="425"/>
                  <a:pt x="849" y="427"/>
                  <a:pt x="860" y="536"/>
                </a:cubicBezTo>
                <a:cubicBezTo>
                  <a:pt x="871" y="645"/>
                  <a:pt x="826" y="873"/>
                  <a:pt x="767" y="1079"/>
                </a:cubicBezTo>
                <a:cubicBezTo>
                  <a:pt x="708" y="1285"/>
                  <a:pt x="475" y="1604"/>
                  <a:pt x="505" y="1771"/>
                </a:cubicBezTo>
                <a:cubicBezTo>
                  <a:pt x="535" y="1938"/>
                  <a:pt x="766" y="2007"/>
                  <a:pt x="945" y="2079"/>
                </a:cubicBezTo>
                <a:cubicBezTo>
                  <a:pt x="1124" y="2151"/>
                  <a:pt x="1222" y="2181"/>
                  <a:pt x="1580" y="2201"/>
                </a:cubicBezTo>
                <a:cubicBezTo>
                  <a:pt x="1938" y="2221"/>
                  <a:pt x="2744" y="2198"/>
                  <a:pt x="3095" y="2201"/>
                </a:cubicBezTo>
                <a:cubicBezTo>
                  <a:pt x="3446" y="2204"/>
                  <a:pt x="3561" y="2177"/>
                  <a:pt x="3684" y="2219"/>
                </a:cubicBezTo>
                <a:cubicBezTo>
                  <a:pt x="3807" y="2261"/>
                  <a:pt x="3831" y="2381"/>
                  <a:pt x="3834" y="2453"/>
                </a:cubicBezTo>
                <a:cubicBezTo>
                  <a:pt x="3837" y="2525"/>
                  <a:pt x="3815" y="2613"/>
                  <a:pt x="3703" y="2650"/>
                </a:cubicBezTo>
                <a:cubicBezTo>
                  <a:pt x="3591" y="2687"/>
                  <a:pt x="3409" y="2670"/>
                  <a:pt x="3161" y="2678"/>
                </a:cubicBezTo>
                <a:cubicBezTo>
                  <a:pt x="2913" y="2686"/>
                  <a:pt x="2445" y="2696"/>
                  <a:pt x="2216" y="2696"/>
                </a:cubicBezTo>
                <a:cubicBezTo>
                  <a:pt x="1987" y="2696"/>
                  <a:pt x="1907" y="2648"/>
                  <a:pt x="1786" y="2678"/>
                </a:cubicBezTo>
                <a:cubicBezTo>
                  <a:pt x="1665" y="2708"/>
                  <a:pt x="1521" y="2795"/>
                  <a:pt x="1487" y="2874"/>
                </a:cubicBezTo>
                <a:cubicBezTo>
                  <a:pt x="1453" y="2953"/>
                  <a:pt x="1496" y="3093"/>
                  <a:pt x="1580" y="3154"/>
                </a:cubicBezTo>
                <a:cubicBezTo>
                  <a:pt x="1664" y="3215"/>
                  <a:pt x="1766" y="3234"/>
                  <a:pt x="1992" y="3239"/>
                </a:cubicBezTo>
                <a:cubicBezTo>
                  <a:pt x="2218" y="3244"/>
                  <a:pt x="2640" y="3198"/>
                  <a:pt x="2936" y="3182"/>
                </a:cubicBezTo>
                <a:cubicBezTo>
                  <a:pt x="3232" y="3166"/>
                  <a:pt x="3563" y="3201"/>
                  <a:pt x="3769" y="3145"/>
                </a:cubicBezTo>
                <a:cubicBezTo>
                  <a:pt x="3975" y="3089"/>
                  <a:pt x="4075" y="2986"/>
                  <a:pt x="4171" y="2846"/>
                </a:cubicBezTo>
                <a:cubicBezTo>
                  <a:pt x="4267" y="2706"/>
                  <a:pt x="4293" y="2496"/>
                  <a:pt x="4348" y="2304"/>
                </a:cubicBezTo>
                <a:cubicBezTo>
                  <a:pt x="4403" y="2112"/>
                  <a:pt x="4448" y="1864"/>
                  <a:pt x="4498" y="1696"/>
                </a:cubicBezTo>
                <a:cubicBezTo>
                  <a:pt x="4548" y="1528"/>
                  <a:pt x="4476" y="1366"/>
                  <a:pt x="4647" y="1294"/>
                </a:cubicBezTo>
                <a:cubicBezTo>
                  <a:pt x="4818" y="1222"/>
                  <a:pt x="5356" y="1355"/>
                  <a:pt x="5526" y="1266"/>
                </a:cubicBezTo>
                <a:cubicBezTo>
                  <a:pt x="5696" y="1177"/>
                  <a:pt x="5659" y="884"/>
                  <a:pt x="5667" y="761"/>
                </a:cubicBezTo>
                <a:cubicBezTo>
                  <a:pt x="5675" y="638"/>
                  <a:pt x="5573" y="594"/>
                  <a:pt x="5573" y="527"/>
                </a:cubicBezTo>
                <a:cubicBezTo>
                  <a:pt x="5573" y="460"/>
                  <a:pt x="5623" y="390"/>
                  <a:pt x="5667" y="359"/>
                </a:cubicBezTo>
                <a:cubicBezTo>
                  <a:pt x="5711" y="328"/>
                  <a:pt x="5790" y="323"/>
                  <a:pt x="5835" y="340"/>
                </a:cubicBezTo>
                <a:cubicBezTo>
                  <a:pt x="5880" y="357"/>
                  <a:pt x="5753" y="0"/>
                  <a:pt x="5938" y="461"/>
                </a:cubicBezTo>
                <a:cubicBezTo>
                  <a:pt x="6123" y="922"/>
                  <a:pt x="6535" y="2015"/>
                  <a:pt x="6948" y="3108"/>
                </a:cubicBezTo>
              </a:path>
            </a:pathLst>
          </a:custGeom>
          <a:noFill/>
          <a:ln w="38100">
            <a:solidFill>
              <a:srgbClr val="FF0000"/>
            </a:solidFill>
            <a:round/>
            <a:headEnd/>
            <a:tailEnd type="stealth" w="med" len="me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200711" name="TextBox 6"/>
          <p:cNvSpPr txBox="1">
            <a:spLocks noChangeArrowheads="1"/>
          </p:cNvSpPr>
          <p:nvPr/>
        </p:nvSpPr>
        <p:spPr bwMode="auto">
          <a:xfrm>
            <a:off x="3822700" y="6089651"/>
            <a:ext cx="407035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Illustration from: Fig. 4 of U.S. Patent 6,278,789</a:t>
            </a:r>
            <a:endParaRPr lang="en-US">
              <a:solidFill>
                <a:srgbClr val="000000"/>
              </a:solidFill>
              <a:latin typeface="Arial" charset="0"/>
              <a:cs typeface="Arial" charset="0"/>
            </a:endParaRPr>
          </a:p>
        </p:txBody>
      </p:sp>
      <p:sp>
        <p:nvSpPr>
          <p:cNvPr id="8" name="TextBox 5"/>
          <p:cNvSpPr txBox="1">
            <a:spLocks noChangeArrowheads="1"/>
          </p:cNvSpPr>
          <p:nvPr/>
        </p:nvSpPr>
        <p:spPr bwMode="auto">
          <a:xfrm>
            <a:off x="9361767" y="5197297"/>
            <a:ext cx="2455770" cy="1200329"/>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i="1" dirty="0" smtClean="0">
                <a:solidFill>
                  <a:srgbClr val="000000"/>
                </a:solidFill>
                <a:latin typeface="Arial" charset="0"/>
                <a:cs typeface="Arial" charset="0"/>
                <a:sym typeface="Symbol" pitchFamily="18" charset="2"/>
              </a:rPr>
              <a:t>What Bose calls a “waveguide” is really just a damped pipe (or transmission line)</a:t>
            </a:r>
            <a:endParaRPr lang="en-US" i="1" baseline="-25000" dirty="0">
              <a:solidFill>
                <a:srgbClr val="000000"/>
              </a:solidFill>
              <a:latin typeface="Arial" charset="0"/>
              <a:cs typeface="Arial" charset="0"/>
            </a:endParaRPr>
          </a:p>
        </p:txBody>
      </p:sp>
    </p:spTree>
    <p:extLst>
      <p:ext uri="{BB962C8B-B14F-4D97-AF65-F5344CB8AC3E}">
        <p14:creationId xmlns:p14="http://schemas.microsoft.com/office/powerpoint/2010/main" val="4170777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sz="3200" dirty="0">
                <a:solidFill>
                  <a:srgbClr val="59C1CF"/>
                </a:solidFill>
              </a:rPr>
              <a:t>Bose WRII “Waveguide</a:t>
            </a:r>
            <a:r>
              <a:rPr lang="en-US" sz="3200" dirty="0" smtClean="0">
                <a:solidFill>
                  <a:srgbClr val="59C1CF"/>
                </a:solidFill>
              </a:rPr>
              <a:t>” (Damped Pipe)</a:t>
            </a:r>
            <a:endParaRPr lang="en-US" sz="3200" dirty="0">
              <a:solidFill>
                <a:srgbClr val="59C1CF"/>
              </a:solidFill>
            </a:endParaRPr>
          </a:p>
        </p:txBody>
      </p:sp>
      <p:sp>
        <p:nvSpPr>
          <p:cNvPr id="201731" name="Rectangle 6"/>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sp>
        <p:nvSpPr>
          <p:cNvPr id="201732" name="Rectangle 7"/>
          <p:cNvSpPr>
            <a:spLocks noChangeArrowheads="1"/>
          </p:cNvSpPr>
          <p:nvPr/>
        </p:nvSpPr>
        <p:spPr bwMode="auto">
          <a:xfrm>
            <a:off x="1524001" y="5011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pic>
        <p:nvPicPr>
          <p:cNvPr id="201733" name="Picture 11"/>
          <p:cNvPicPr>
            <a:picLocks noChangeAspect="1" noChangeArrowheads="1"/>
          </p:cNvPicPr>
          <p:nvPr/>
        </p:nvPicPr>
        <p:blipFill>
          <a:blip r:embed="rId3" cstate="print"/>
          <a:srcRect/>
          <a:stretch>
            <a:fillRect/>
          </a:stretch>
        </p:blipFill>
        <p:spPr bwMode="auto">
          <a:xfrm rot="5400000">
            <a:off x="3846513" y="-46037"/>
            <a:ext cx="4784725" cy="7505700"/>
          </a:xfrm>
          <a:prstGeom prst="rect">
            <a:avLst/>
          </a:prstGeom>
          <a:noFill/>
          <a:ln w="9525">
            <a:noFill/>
            <a:miter lim="800000"/>
            <a:headEnd/>
            <a:tailEnd/>
          </a:ln>
        </p:spPr>
      </p:pic>
      <p:sp>
        <p:nvSpPr>
          <p:cNvPr id="14" name="Freeform 13"/>
          <p:cNvSpPr/>
          <p:nvPr/>
        </p:nvSpPr>
        <p:spPr>
          <a:xfrm>
            <a:off x="4521200" y="4629150"/>
            <a:ext cx="3562350" cy="465138"/>
          </a:xfrm>
          <a:custGeom>
            <a:avLst/>
            <a:gdLst>
              <a:gd name="connsiteX0" fmla="*/ 190831 w 3562184"/>
              <a:gd name="connsiteY0" fmla="*/ 102041 h 465151"/>
              <a:gd name="connsiteX1" fmla="*/ 71561 w 3562184"/>
              <a:gd name="connsiteY1" fmla="*/ 165652 h 465151"/>
              <a:gd name="connsiteX2" fmla="*/ 55659 w 3562184"/>
              <a:gd name="connsiteY2" fmla="*/ 292872 h 465151"/>
              <a:gd name="connsiteX3" fmla="*/ 31805 w 3562184"/>
              <a:gd name="connsiteY3" fmla="*/ 396239 h 465151"/>
              <a:gd name="connsiteX4" fmla="*/ 246490 w 3562184"/>
              <a:gd name="connsiteY4" fmla="*/ 420093 h 465151"/>
              <a:gd name="connsiteX5" fmla="*/ 524786 w 3562184"/>
              <a:gd name="connsiteY5" fmla="*/ 443947 h 465151"/>
              <a:gd name="connsiteX6" fmla="*/ 620201 w 3562184"/>
              <a:gd name="connsiteY6" fmla="*/ 435996 h 465151"/>
              <a:gd name="connsiteX7" fmla="*/ 731520 w 3562184"/>
              <a:gd name="connsiteY7" fmla="*/ 420093 h 465151"/>
              <a:gd name="connsiteX8" fmla="*/ 985961 w 3562184"/>
              <a:gd name="connsiteY8" fmla="*/ 316726 h 465151"/>
              <a:gd name="connsiteX9" fmla="*/ 1113182 w 3562184"/>
              <a:gd name="connsiteY9" fmla="*/ 276970 h 465151"/>
              <a:gd name="connsiteX10" fmla="*/ 1256306 w 3562184"/>
              <a:gd name="connsiteY10" fmla="*/ 388288 h 465151"/>
              <a:gd name="connsiteX11" fmla="*/ 1415332 w 3562184"/>
              <a:gd name="connsiteY11" fmla="*/ 451898 h 465151"/>
              <a:gd name="connsiteX12" fmla="*/ 1622066 w 3562184"/>
              <a:gd name="connsiteY12" fmla="*/ 412142 h 465151"/>
              <a:gd name="connsiteX13" fmla="*/ 1749287 w 3562184"/>
              <a:gd name="connsiteY13" fmla="*/ 324678 h 465151"/>
              <a:gd name="connsiteX14" fmla="*/ 1860605 w 3562184"/>
              <a:gd name="connsiteY14" fmla="*/ 380337 h 465151"/>
              <a:gd name="connsiteX15" fmla="*/ 2019631 w 3562184"/>
              <a:gd name="connsiteY15" fmla="*/ 435996 h 465151"/>
              <a:gd name="connsiteX16" fmla="*/ 2146852 w 3562184"/>
              <a:gd name="connsiteY16" fmla="*/ 435996 h 465151"/>
              <a:gd name="connsiteX17" fmla="*/ 2441050 w 3562184"/>
              <a:gd name="connsiteY17" fmla="*/ 308775 h 465151"/>
              <a:gd name="connsiteX18" fmla="*/ 2480807 w 3562184"/>
              <a:gd name="connsiteY18" fmla="*/ 284921 h 465151"/>
              <a:gd name="connsiteX19" fmla="*/ 2663687 w 3562184"/>
              <a:gd name="connsiteY19" fmla="*/ 420093 h 465151"/>
              <a:gd name="connsiteX20" fmla="*/ 2830664 w 3562184"/>
              <a:gd name="connsiteY20" fmla="*/ 435996 h 465151"/>
              <a:gd name="connsiteX21" fmla="*/ 2918128 w 3562184"/>
              <a:gd name="connsiteY21" fmla="*/ 459850 h 465151"/>
              <a:gd name="connsiteX22" fmla="*/ 3291840 w 3562184"/>
              <a:gd name="connsiteY22" fmla="*/ 459850 h 465151"/>
              <a:gd name="connsiteX23" fmla="*/ 3530379 w 3562184"/>
              <a:gd name="connsiteY23" fmla="*/ 428045 h 465151"/>
              <a:gd name="connsiteX24" fmla="*/ 3482671 w 3562184"/>
              <a:gd name="connsiteY24" fmla="*/ 284921 h 465151"/>
              <a:gd name="connsiteX25" fmla="*/ 3427012 w 3562184"/>
              <a:gd name="connsiteY25" fmla="*/ 86138 h 465151"/>
              <a:gd name="connsiteX26" fmla="*/ 3395207 w 3562184"/>
              <a:gd name="connsiteY26" fmla="*/ 22528 h 465151"/>
              <a:gd name="connsiteX27" fmla="*/ 3307742 w 3562184"/>
              <a:gd name="connsiteY27" fmla="*/ 38431 h 465151"/>
              <a:gd name="connsiteX28" fmla="*/ 3093057 w 3562184"/>
              <a:gd name="connsiteY28" fmla="*/ 253116 h 465151"/>
              <a:gd name="connsiteX29" fmla="*/ 3116911 w 3562184"/>
              <a:gd name="connsiteY29" fmla="*/ 308775 h 465151"/>
              <a:gd name="connsiteX30" fmla="*/ 2806810 w 3562184"/>
              <a:gd name="connsiteY30" fmla="*/ 348532 h 465151"/>
              <a:gd name="connsiteX31" fmla="*/ 2560320 w 3562184"/>
              <a:gd name="connsiteY31" fmla="*/ 253116 h 465151"/>
              <a:gd name="connsiteX32" fmla="*/ 2480807 w 3562184"/>
              <a:gd name="connsiteY32" fmla="*/ 109992 h 465151"/>
              <a:gd name="connsiteX33" fmla="*/ 2401294 w 3562184"/>
              <a:gd name="connsiteY33" fmla="*/ 213359 h 465151"/>
              <a:gd name="connsiteX34" fmla="*/ 2178657 w 3562184"/>
              <a:gd name="connsiteY34" fmla="*/ 348532 h 465151"/>
              <a:gd name="connsiteX35" fmla="*/ 1924215 w 3562184"/>
              <a:gd name="connsiteY35" fmla="*/ 332629 h 465151"/>
              <a:gd name="connsiteX36" fmla="*/ 1796995 w 3562184"/>
              <a:gd name="connsiteY36" fmla="*/ 197457 h 465151"/>
              <a:gd name="connsiteX37" fmla="*/ 1637968 w 3562184"/>
              <a:gd name="connsiteY37" fmla="*/ 300824 h 465151"/>
              <a:gd name="connsiteX38" fmla="*/ 1351721 w 3562184"/>
              <a:gd name="connsiteY38" fmla="*/ 308775 h 465151"/>
              <a:gd name="connsiteX39" fmla="*/ 1152939 w 3562184"/>
              <a:gd name="connsiteY39" fmla="*/ 165652 h 465151"/>
              <a:gd name="connsiteX40" fmla="*/ 1097280 w 3562184"/>
              <a:gd name="connsiteY40" fmla="*/ 78187 h 465151"/>
              <a:gd name="connsiteX41" fmla="*/ 946205 w 3562184"/>
              <a:gd name="connsiteY41" fmla="*/ 221311 h 465151"/>
              <a:gd name="connsiteX42" fmla="*/ 492981 w 3562184"/>
              <a:gd name="connsiteY42" fmla="*/ 332629 h 465151"/>
              <a:gd name="connsiteX43" fmla="*/ 190831 w 3562184"/>
              <a:gd name="connsiteY43" fmla="*/ 102041 h 46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62184" h="465151">
                <a:moveTo>
                  <a:pt x="190831" y="102041"/>
                </a:moveTo>
                <a:cubicBezTo>
                  <a:pt x="120594" y="74212"/>
                  <a:pt x="94090" y="133847"/>
                  <a:pt x="71561" y="165652"/>
                </a:cubicBezTo>
                <a:cubicBezTo>
                  <a:pt x="49032" y="197457"/>
                  <a:pt x="62285" y="254441"/>
                  <a:pt x="55659" y="292872"/>
                </a:cubicBezTo>
                <a:cubicBezTo>
                  <a:pt x="49033" y="331303"/>
                  <a:pt x="0" y="375036"/>
                  <a:pt x="31805" y="396239"/>
                </a:cubicBezTo>
                <a:cubicBezTo>
                  <a:pt x="63610" y="417442"/>
                  <a:pt x="164327" y="412142"/>
                  <a:pt x="246490" y="420093"/>
                </a:cubicBezTo>
                <a:cubicBezTo>
                  <a:pt x="328653" y="428044"/>
                  <a:pt x="462501" y="441297"/>
                  <a:pt x="524786" y="443947"/>
                </a:cubicBezTo>
                <a:cubicBezTo>
                  <a:pt x="587071" y="446597"/>
                  <a:pt x="585745" y="439972"/>
                  <a:pt x="620201" y="435996"/>
                </a:cubicBezTo>
                <a:cubicBezTo>
                  <a:pt x="654657" y="432020"/>
                  <a:pt x="670560" y="439971"/>
                  <a:pt x="731520" y="420093"/>
                </a:cubicBezTo>
                <a:cubicBezTo>
                  <a:pt x="792480" y="400215"/>
                  <a:pt x="922351" y="340580"/>
                  <a:pt x="985961" y="316726"/>
                </a:cubicBezTo>
                <a:cubicBezTo>
                  <a:pt x="1049571" y="292872"/>
                  <a:pt x="1068124" y="265043"/>
                  <a:pt x="1113182" y="276970"/>
                </a:cubicBezTo>
                <a:cubicBezTo>
                  <a:pt x="1158240" y="288897"/>
                  <a:pt x="1205948" y="359133"/>
                  <a:pt x="1256306" y="388288"/>
                </a:cubicBezTo>
                <a:cubicBezTo>
                  <a:pt x="1306664" y="417443"/>
                  <a:pt x="1354372" y="447922"/>
                  <a:pt x="1415332" y="451898"/>
                </a:cubicBezTo>
                <a:cubicBezTo>
                  <a:pt x="1476292" y="455874"/>
                  <a:pt x="1566407" y="433345"/>
                  <a:pt x="1622066" y="412142"/>
                </a:cubicBezTo>
                <a:cubicBezTo>
                  <a:pt x="1677725" y="390939"/>
                  <a:pt x="1709531" y="329979"/>
                  <a:pt x="1749287" y="324678"/>
                </a:cubicBezTo>
                <a:cubicBezTo>
                  <a:pt x="1789043" y="319377"/>
                  <a:pt x="1815548" y="361784"/>
                  <a:pt x="1860605" y="380337"/>
                </a:cubicBezTo>
                <a:cubicBezTo>
                  <a:pt x="1905662" y="398890"/>
                  <a:pt x="1971923" y="426720"/>
                  <a:pt x="2019631" y="435996"/>
                </a:cubicBezTo>
                <a:cubicBezTo>
                  <a:pt x="2067339" y="445272"/>
                  <a:pt x="2076616" y="457199"/>
                  <a:pt x="2146852" y="435996"/>
                </a:cubicBezTo>
                <a:cubicBezTo>
                  <a:pt x="2217088" y="414793"/>
                  <a:pt x="2385391" y="333954"/>
                  <a:pt x="2441050" y="308775"/>
                </a:cubicBezTo>
                <a:cubicBezTo>
                  <a:pt x="2496709" y="283596"/>
                  <a:pt x="2443701" y="266368"/>
                  <a:pt x="2480807" y="284921"/>
                </a:cubicBezTo>
                <a:cubicBezTo>
                  <a:pt x="2517913" y="303474"/>
                  <a:pt x="2605377" y="394914"/>
                  <a:pt x="2663687" y="420093"/>
                </a:cubicBezTo>
                <a:cubicBezTo>
                  <a:pt x="2721997" y="445272"/>
                  <a:pt x="2788257" y="429370"/>
                  <a:pt x="2830664" y="435996"/>
                </a:cubicBezTo>
                <a:cubicBezTo>
                  <a:pt x="2873071" y="442622"/>
                  <a:pt x="2841265" y="455874"/>
                  <a:pt x="2918128" y="459850"/>
                </a:cubicBezTo>
                <a:cubicBezTo>
                  <a:pt x="2994991" y="463826"/>
                  <a:pt x="3189798" y="465151"/>
                  <a:pt x="3291840" y="459850"/>
                </a:cubicBezTo>
                <a:cubicBezTo>
                  <a:pt x="3393882" y="454549"/>
                  <a:pt x="3498574" y="457200"/>
                  <a:pt x="3530379" y="428045"/>
                </a:cubicBezTo>
                <a:cubicBezTo>
                  <a:pt x="3562184" y="398890"/>
                  <a:pt x="3499899" y="341905"/>
                  <a:pt x="3482671" y="284921"/>
                </a:cubicBezTo>
                <a:cubicBezTo>
                  <a:pt x="3465443" y="227937"/>
                  <a:pt x="3441589" y="129870"/>
                  <a:pt x="3427012" y="86138"/>
                </a:cubicBezTo>
                <a:cubicBezTo>
                  <a:pt x="3412435" y="42406"/>
                  <a:pt x="3415085" y="30479"/>
                  <a:pt x="3395207" y="22528"/>
                </a:cubicBezTo>
                <a:cubicBezTo>
                  <a:pt x="3375329" y="14577"/>
                  <a:pt x="3358100" y="0"/>
                  <a:pt x="3307742" y="38431"/>
                </a:cubicBezTo>
                <a:cubicBezTo>
                  <a:pt x="3257384" y="76862"/>
                  <a:pt x="3124862" y="208059"/>
                  <a:pt x="3093057" y="253116"/>
                </a:cubicBezTo>
                <a:cubicBezTo>
                  <a:pt x="3061252" y="298173"/>
                  <a:pt x="3164619" y="292872"/>
                  <a:pt x="3116911" y="308775"/>
                </a:cubicBezTo>
                <a:cubicBezTo>
                  <a:pt x="3069203" y="324678"/>
                  <a:pt x="2899575" y="357808"/>
                  <a:pt x="2806810" y="348532"/>
                </a:cubicBezTo>
                <a:cubicBezTo>
                  <a:pt x="2714045" y="339256"/>
                  <a:pt x="2614654" y="292873"/>
                  <a:pt x="2560320" y="253116"/>
                </a:cubicBezTo>
                <a:cubicBezTo>
                  <a:pt x="2505986" y="213359"/>
                  <a:pt x="2507311" y="116618"/>
                  <a:pt x="2480807" y="109992"/>
                </a:cubicBezTo>
                <a:cubicBezTo>
                  <a:pt x="2454303" y="103366"/>
                  <a:pt x="2451652" y="173602"/>
                  <a:pt x="2401294" y="213359"/>
                </a:cubicBezTo>
                <a:cubicBezTo>
                  <a:pt x="2350936" y="253116"/>
                  <a:pt x="2258170" y="328654"/>
                  <a:pt x="2178657" y="348532"/>
                </a:cubicBezTo>
                <a:cubicBezTo>
                  <a:pt x="2099144" y="368410"/>
                  <a:pt x="1987825" y="357808"/>
                  <a:pt x="1924215" y="332629"/>
                </a:cubicBezTo>
                <a:cubicBezTo>
                  <a:pt x="1860605" y="307450"/>
                  <a:pt x="1844703" y="202758"/>
                  <a:pt x="1796995" y="197457"/>
                </a:cubicBezTo>
                <a:cubicBezTo>
                  <a:pt x="1749287" y="192156"/>
                  <a:pt x="1712180" y="282271"/>
                  <a:pt x="1637968" y="300824"/>
                </a:cubicBezTo>
                <a:cubicBezTo>
                  <a:pt x="1563756" y="319377"/>
                  <a:pt x="1432559" y="331304"/>
                  <a:pt x="1351721" y="308775"/>
                </a:cubicBezTo>
                <a:cubicBezTo>
                  <a:pt x="1270883" y="286246"/>
                  <a:pt x="1195346" y="204083"/>
                  <a:pt x="1152939" y="165652"/>
                </a:cubicBezTo>
                <a:cubicBezTo>
                  <a:pt x="1110532" y="127221"/>
                  <a:pt x="1131736" y="68911"/>
                  <a:pt x="1097280" y="78187"/>
                </a:cubicBezTo>
                <a:cubicBezTo>
                  <a:pt x="1062824" y="87464"/>
                  <a:pt x="1046921" y="178904"/>
                  <a:pt x="946205" y="221311"/>
                </a:cubicBezTo>
                <a:cubicBezTo>
                  <a:pt x="845489" y="263718"/>
                  <a:pt x="616226" y="347207"/>
                  <a:pt x="492981" y="332629"/>
                </a:cubicBezTo>
                <a:cubicBezTo>
                  <a:pt x="369736" y="318051"/>
                  <a:pt x="261068" y="129871"/>
                  <a:pt x="190831" y="102041"/>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sp>
        <p:nvSpPr>
          <p:cNvPr id="16" name="Freeform 15"/>
          <p:cNvSpPr/>
          <p:nvPr/>
        </p:nvSpPr>
        <p:spPr>
          <a:xfrm>
            <a:off x="3843338" y="2827339"/>
            <a:ext cx="811212" cy="1011237"/>
          </a:xfrm>
          <a:custGeom>
            <a:avLst/>
            <a:gdLst>
              <a:gd name="connsiteX0" fmla="*/ 257093 w 811034"/>
              <a:gd name="connsiteY0" fmla="*/ 74212 h 1011141"/>
              <a:gd name="connsiteX1" fmla="*/ 34456 w 811034"/>
              <a:gd name="connsiteY1" fmla="*/ 678511 h 1011141"/>
              <a:gd name="connsiteX2" fmla="*/ 50359 w 811034"/>
              <a:gd name="connsiteY2" fmla="*/ 758024 h 1011141"/>
              <a:gd name="connsiteX3" fmla="*/ 129872 w 811034"/>
              <a:gd name="connsiteY3" fmla="*/ 797781 h 1011141"/>
              <a:gd name="connsiteX4" fmla="*/ 479729 w 811034"/>
              <a:gd name="connsiteY4" fmla="*/ 932953 h 1011141"/>
              <a:gd name="connsiteX5" fmla="*/ 567193 w 811034"/>
              <a:gd name="connsiteY5" fmla="*/ 909099 h 1011141"/>
              <a:gd name="connsiteX6" fmla="*/ 765976 w 811034"/>
              <a:gd name="connsiteY6" fmla="*/ 320703 h 1011141"/>
              <a:gd name="connsiteX7" fmla="*/ 726220 w 811034"/>
              <a:gd name="connsiteY7" fmla="*/ 233238 h 1011141"/>
              <a:gd name="connsiteX8" fmla="*/ 257093 w 811034"/>
              <a:gd name="connsiteY8" fmla="*/ 74212 h 10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34" h="1011141">
                <a:moveTo>
                  <a:pt x="257093" y="74212"/>
                </a:moveTo>
                <a:cubicBezTo>
                  <a:pt x="141799" y="148424"/>
                  <a:pt x="68912" y="564542"/>
                  <a:pt x="34456" y="678511"/>
                </a:cubicBezTo>
                <a:cubicBezTo>
                  <a:pt x="0" y="792480"/>
                  <a:pt x="34456" y="738146"/>
                  <a:pt x="50359" y="758024"/>
                </a:cubicBezTo>
                <a:cubicBezTo>
                  <a:pt x="66262" y="777902"/>
                  <a:pt x="58310" y="768626"/>
                  <a:pt x="129872" y="797781"/>
                </a:cubicBezTo>
                <a:cubicBezTo>
                  <a:pt x="201434" y="826936"/>
                  <a:pt x="406842" y="914400"/>
                  <a:pt x="479729" y="932953"/>
                </a:cubicBezTo>
                <a:cubicBezTo>
                  <a:pt x="552616" y="951506"/>
                  <a:pt x="519485" y="1011141"/>
                  <a:pt x="567193" y="909099"/>
                </a:cubicBezTo>
                <a:cubicBezTo>
                  <a:pt x="614901" y="807057"/>
                  <a:pt x="739472" y="433346"/>
                  <a:pt x="765976" y="320703"/>
                </a:cubicBezTo>
                <a:cubicBezTo>
                  <a:pt x="792480" y="208060"/>
                  <a:pt x="811034" y="278296"/>
                  <a:pt x="726220" y="233238"/>
                </a:cubicBezTo>
                <a:cubicBezTo>
                  <a:pt x="641406" y="188181"/>
                  <a:pt x="372387" y="0"/>
                  <a:pt x="257093" y="742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sp>
        <p:nvSpPr>
          <p:cNvPr id="17" name="Freeform 16"/>
          <p:cNvSpPr/>
          <p:nvPr/>
        </p:nvSpPr>
        <p:spPr>
          <a:xfrm rot="19225294">
            <a:off x="7954963" y="2947989"/>
            <a:ext cx="811212" cy="1011237"/>
          </a:xfrm>
          <a:custGeom>
            <a:avLst/>
            <a:gdLst>
              <a:gd name="connsiteX0" fmla="*/ 257093 w 811034"/>
              <a:gd name="connsiteY0" fmla="*/ 74212 h 1011141"/>
              <a:gd name="connsiteX1" fmla="*/ 34456 w 811034"/>
              <a:gd name="connsiteY1" fmla="*/ 678511 h 1011141"/>
              <a:gd name="connsiteX2" fmla="*/ 50359 w 811034"/>
              <a:gd name="connsiteY2" fmla="*/ 758024 h 1011141"/>
              <a:gd name="connsiteX3" fmla="*/ 129872 w 811034"/>
              <a:gd name="connsiteY3" fmla="*/ 797781 h 1011141"/>
              <a:gd name="connsiteX4" fmla="*/ 479729 w 811034"/>
              <a:gd name="connsiteY4" fmla="*/ 932953 h 1011141"/>
              <a:gd name="connsiteX5" fmla="*/ 567193 w 811034"/>
              <a:gd name="connsiteY5" fmla="*/ 909099 h 1011141"/>
              <a:gd name="connsiteX6" fmla="*/ 765976 w 811034"/>
              <a:gd name="connsiteY6" fmla="*/ 320703 h 1011141"/>
              <a:gd name="connsiteX7" fmla="*/ 726220 w 811034"/>
              <a:gd name="connsiteY7" fmla="*/ 233238 h 1011141"/>
              <a:gd name="connsiteX8" fmla="*/ 257093 w 811034"/>
              <a:gd name="connsiteY8" fmla="*/ 74212 h 10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34" h="1011141">
                <a:moveTo>
                  <a:pt x="257093" y="74212"/>
                </a:moveTo>
                <a:cubicBezTo>
                  <a:pt x="141799" y="148424"/>
                  <a:pt x="68912" y="564542"/>
                  <a:pt x="34456" y="678511"/>
                </a:cubicBezTo>
                <a:cubicBezTo>
                  <a:pt x="0" y="792480"/>
                  <a:pt x="34456" y="738146"/>
                  <a:pt x="50359" y="758024"/>
                </a:cubicBezTo>
                <a:cubicBezTo>
                  <a:pt x="66262" y="777902"/>
                  <a:pt x="58310" y="768626"/>
                  <a:pt x="129872" y="797781"/>
                </a:cubicBezTo>
                <a:cubicBezTo>
                  <a:pt x="201434" y="826936"/>
                  <a:pt x="406842" y="914400"/>
                  <a:pt x="479729" y="932953"/>
                </a:cubicBezTo>
                <a:cubicBezTo>
                  <a:pt x="552616" y="951506"/>
                  <a:pt x="519485" y="1011141"/>
                  <a:pt x="567193" y="909099"/>
                </a:cubicBezTo>
                <a:cubicBezTo>
                  <a:pt x="614901" y="807057"/>
                  <a:pt x="739472" y="433346"/>
                  <a:pt x="765976" y="320703"/>
                </a:cubicBezTo>
                <a:cubicBezTo>
                  <a:pt x="792480" y="208060"/>
                  <a:pt x="811034" y="278296"/>
                  <a:pt x="726220" y="233238"/>
                </a:cubicBezTo>
                <a:cubicBezTo>
                  <a:pt x="641406" y="188181"/>
                  <a:pt x="372387" y="0"/>
                  <a:pt x="257093" y="742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sp>
        <p:nvSpPr>
          <p:cNvPr id="201737" name="TextBox 8"/>
          <p:cNvSpPr txBox="1">
            <a:spLocks noChangeArrowheads="1"/>
          </p:cNvSpPr>
          <p:nvPr/>
        </p:nvSpPr>
        <p:spPr bwMode="auto">
          <a:xfrm>
            <a:off x="4029076" y="6184901"/>
            <a:ext cx="4284663"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Illustration from: Fig. 6B of U.S. Patent 7,565,948</a:t>
            </a:r>
            <a:endParaRPr lang="en-US">
              <a:solidFill>
                <a:srgbClr val="000000"/>
              </a:solidFill>
              <a:latin typeface="Arial" charset="0"/>
              <a:cs typeface="Arial" charset="0"/>
            </a:endParaRPr>
          </a:p>
        </p:txBody>
      </p:sp>
      <p:sp>
        <p:nvSpPr>
          <p:cNvPr id="10" name="TextBox 5"/>
          <p:cNvSpPr txBox="1">
            <a:spLocks noChangeArrowheads="1"/>
          </p:cNvSpPr>
          <p:nvPr/>
        </p:nvSpPr>
        <p:spPr bwMode="auto">
          <a:xfrm>
            <a:off x="9412381" y="5292547"/>
            <a:ext cx="2455770" cy="1200329"/>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i="1" dirty="0" smtClean="0">
                <a:solidFill>
                  <a:srgbClr val="000000"/>
                </a:solidFill>
                <a:latin typeface="Arial" charset="0"/>
                <a:cs typeface="Arial" charset="0"/>
                <a:sym typeface="Symbol" pitchFamily="18" charset="2"/>
              </a:rPr>
              <a:t>What Bose calls a “waveguide” is really just a damped pipe (or transmission line)</a:t>
            </a:r>
            <a:endParaRPr lang="en-US" i="1" baseline="-25000" dirty="0">
              <a:solidFill>
                <a:srgbClr val="000000"/>
              </a:solidFill>
              <a:latin typeface="Arial" charset="0"/>
              <a:cs typeface="Arial" charset="0"/>
            </a:endParaRPr>
          </a:p>
        </p:txBody>
      </p:sp>
    </p:spTree>
    <p:extLst>
      <p:ext uri="{BB962C8B-B14F-4D97-AF65-F5344CB8AC3E}">
        <p14:creationId xmlns:p14="http://schemas.microsoft.com/office/powerpoint/2010/main" val="941787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sz="3200" dirty="0">
                <a:solidFill>
                  <a:srgbClr val="59C1CF"/>
                </a:solidFill>
              </a:rPr>
              <a:t>Bose WRII “Waveguide</a:t>
            </a:r>
            <a:r>
              <a:rPr lang="en-US" sz="3200" dirty="0" smtClean="0">
                <a:solidFill>
                  <a:srgbClr val="59C1CF"/>
                </a:solidFill>
              </a:rPr>
              <a:t>” (Damped Pipe)</a:t>
            </a:r>
            <a:endParaRPr lang="en-US" sz="3200" dirty="0">
              <a:solidFill>
                <a:srgbClr val="59C1CF"/>
              </a:solidFill>
            </a:endParaRPr>
          </a:p>
        </p:txBody>
      </p:sp>
      <p:sp>
        <p:nvSpPr>
          <p:cNvPr id="202755" name="Rectangle 6"/>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sp>
        <p:nvSpPr>
          <p:cNvPr id="202756" name="Rectangle 7"/>
          <p:cNvSpPr>
            <a:spLocks noChangeArrowheads="1"/>
          </p:cNvSpPr>
          <p:nvPr/>
        </p:nvSpPr>
        <p:spPr bwMode="auto">
          <a:xfrm>
            <a:off x="1524001" y="501134"/>
            <a:ext cx="184731" cy="36933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Arial" charset="0"/>
              <a:cs typeface="Arial" charset="0"/>
            </a:endParaRPr>
          </a:p>
        </p:txBody>
      </p:sp>
      <p:pic>
        <p:nvPicPr>
          <p:cNvPr id="202757" name="Picture 8"/>
          <p:cNvPicPr>
            <a:picLocks noChangeAspect="1" noChangeArrowheads="1"/>
          </p:cNvPicPr>
          <p:nvPr/>
        </p:nvPicPr>
        <p:blipFill>
          <a:blip r:embed="rId2" cstate="print"/>
          <a:srcRect/>
          <a:stretch>
            <a:fillRect/>
          </a:stretch>
        </p:blipFill>
        <p:spPr bwMode="auto">
          <a:xfrm rot="5400000">
            <a:off x="3490913" y="-536672"/>
            <a:ext cx="5146675" cy="8604250"/>
          </a:xfrm>
          <a:prstGeom prst="rect">
            <a:avLst/>
          </a:prstGeom>
          <a:noFill/>
          <a:ln w="9525">
            <a:noFill/>
            <a:miter lim="800000"/>
            <a:headEnd/>
            <a:tailEnd/>
          </a:ln>
        </p:spPr>
      </p:pic>
      <p:sp>
        <p:nvSpPr>
          <p:cNvPr id="10" name="Freeform 9"/>
          <p:cNvSpPr/>
          <p:nvPr/>
        </p:nvSpPr>
        <p:spPr>
          <a:xfrm>
            <a:off x="3289301" y="2090173"/>
            <a:ext cx="2767013" cy="2417762"/>
          </a:xfrm>
          <a:custGeom>
            <a:avLst/>
            <a:gdLst>
              <a:gd name="connsiteX0" fmla="*/ 0 w 2767053"/>
              <a:gd name="connsiteY0" fmla="*/ 2456953 h 2456953"/>
              <a:gd name="connsiteX1" fmla="*/ 206733 w 2767053"/>
              <a:gd name="connsiteY1" fmla="*/ 1900362 h 2456953"/>
              <a:gd name="connsiteX2" fmla="*/ 326003 w 2767053"/>
              <a:gd name="connsiteY2" fmla="*/ 1447137 h 2456953"/>
              <a:gd name="connsiteX3" fmla="*/ 365760 w 2767053"/>
              <a:gd name="connsiteY3" fmla="*/ 1057523 h 2456953"/>
              <a:gd name="connsiteX4" fmla="*/ 469127 w 2767053"/>
              <a:gd name="connsiteY4" fmla="*/ 811033 h 2456953"/>
              <a:gd name="connsiteX5" fmla="*/ 715617 w 2767053"/>
              <a:gd name="connsiteY5" fmla="*/ 691763 h 2456953"/>
              <a:gd name="connsiteX6" fmla="*/ 922351 w 2767053"/>
              <a:gd name="connsiteY6" fmla="*/ 644056 h 2456953"/>
              <a:gd name="connsiteX7" fmla="*/ 1152939 w 2767053"/>
              <a:gd name="connsiteY7" fmla="*/ 659958 h 2456953"/>
              <a:gd name="connsiteX8" fmla="*/ 1208598 w 2767053"/>
              <a:gd name="connsiteY8" fmla="*/ 795130 h 2456953"/>
              <a:gd name="connsiteX9" fmla="*/ 1224500 w 2767053"/>
              <a:gd name="connsiteY9" fmla="*/ 922351 h 2456953"/>
              <a:gd name="connsiteX10" fmla="*/ 1359673 w 2767053"/>
              <a:gd name="connsiteY10" fmla="*/ 1391478 h 2456953"/>
              <a:gd name="connsiteX11" fmla="*/ 1288111 w 2767053"/>
              <a:gd name="connsiteY11" fmla="*/ 1773141 h 2456953"/>
              <a:gd name="connsiteX12" fmla="*/ 1137036 w 2767053"/>
              <a:gd name="connsiteY12" fmla="*/ 2099144 h 2456953"/>
              <a:gd name="connsiteX13" fmla="*/ 1264257 w 2767053"/>
              <a:gd name="connsiteY13" fmla="*/ 2321781 h 2456953"/>
              <a:gd name="connsiteX14" fmla="*/ 1518699 w 2767053"/>
              <a:gd name="connsiteY14" fmla="*/ 2361537 h 2456953"/>
              <a:gd name="connsiteX15" fmla="*/ 1820848 w 2767053"/>
              <a:gd name="connsiteY15" fmla="*/ 2075290 h 2456953"/>
              <a:gd name="connsiteX16" fmla="*/ 1900361 w 2767053"/>
              <a:gd name="connsiteY16" fmla="*/ 1526650 h 2456953"/>
              <a:gd name="connsiteX17" fmla="*/ 1900361 w 2767053"/>
              <a:gd name="connsiteY17" fmla="*/ 1137037 h 2456953"/>
              <a:gd name="connsiteX18" fmla="*/ 1900361 w 2767053"/>
              <a:gd name="connsiteY18" fmla="*/ 1017767 h 2456953"/>
              <a:gd name="connsiteX19" fmla="*/ 1828800 w 2767053"/>
              <a:gd name="connsiteY19" fmla="*/ 826936 h 2456953"/>
              <a:gd name="connsiteX20" fmla="*/ 1781092 w 2767053"/>
              <a:gd name="connsiteY20" fmla="*/ 620202 h 2456953"/>
              <a:gd name="connsiteX21" fmla="*/ 1733384 w 2767053"/>
              <a:gd name="connsiteY21" fmla="*/ 437322 h 2456953"/>
              <a:gd name="connsiteX22" fmla="*/ 1876507 w 2767053"/>
              <a:gd name="connsiteY22" fmla="*/ 278296 h 2456953"/>
              <a:gd name="connsiteX23" fmla="*/ 2043485 w 2767053"/>
              <a:gd name="connsiteY23" fmla="*/ 310101 h 2456953"/>
              <a:gd name="connsiteX24" fmla="*/ 2218413 w 2767053"/>
              <a:gd name="connsiteY24" fmla="*/ 469127 h 2456953"/>
              <a:gd name="connsiteX25" fmla="*/ 2250219 w 2767053"/>
              <a:gd name="connsiteY25" fmla="*/ 787179 h 2456953"/>
              <a:gd name="connsiteX26" fmla="*/ 2258170 w 2767053"/>
              <a:gd name="connsiteY26" fmla="*/ 1160890 h 2456953"/>
              <a:gd name="connsiteX27" fmla="*/ 2258170 w 2767053"/>
              <a:gd name="connsiteY27" fmla="*/ 1630017 h 2456953"/>
              <a:gd name="connsiteX28" fmla="*/ 2178657 w 2767053"/>
              <a:gd name="connsiteY28" fmla="*/ 2083242 h 2456953"/>
              <a:gd name="connsiteX29" fmla="*/ 2178657 w 2767053"/>
              <a:gd name="connsiteY29" fmla="*/ 2289976 h 2456953"/>
              <a:gd name="connsiteX30" fmla="*/ 2266121 w 2767053"/>
              <a:gd name="connsiteY30" fmla="*/ 2353586 h 2456953"/>
              <a:gd name="connsiteX31" fmla="*/ 2552368 w 2767053"/>
              <a:gd name="connsiteY31" fmla="*/ 2345635 h 2456953"/>
              <a:gd name="connsiteX32" fmla="*/ 2735248 w 2767053"/>
              <a:gd name="connsiteY32" fmla="*/ 2202511 h 2456953"/>
              <a:gd name="connsiteX33" fmla="*/ 2743200 w 2767053"/>
              <a:gd name="connsiteY33" fmla="*/ 1669774 h 2456953"/>
              <a:gd name="connsiteX34" fmla="*/ 2735248 w 2767053"/>
              <a:gd name="connsiteY34" fmla="*/ 1105231 h 2456953"/>
              <a:gd name="connsiteX35" fmla="*/ 2727297 w 2767053"/>
              <a:gd name="connsiteY35" fmla="*/ 612250 h 2456953"/>
              <a:gd name="connsiteX36" fmla="*/ 2727297 w 2767053"/>
              <a:gd name="connsiteY36" fmla="*/ 0 h 24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67053" h="2456953">
                <a:moveTo>
                  <a:pt x="0" y="2456953"/>
                </a:moveTo>
                <a:cubicBezTo>
                  <a:pt x="76199" y="2262809"/>
                  <a:pt x="152399" y="2068665"/>
                  <a:pt x="206733" y="1900362"/>
                </a:cubicBezTo>
                <a:cubicBezTo>
                  <a:pt x="261067" y="1732059"/>
                  <a:pt x="299499" y="1587610"/>
                  <a:pt x="326003" y="1447137"/>
                </a:cubicBezTo>
                <a:cubicBezTo>
                  <a:pt x="352508" y="1306664"/>
                  <a:pt x="341906" y="1163540"/>
                  <a:pt x="365760" y="1057523"/>
                </a:cubicBezTo>
                <a:cubicBezTo>
                  <a:pt x="389614" y="951506"/>
                  <a:pt x="410818" y="871993"/>
                  <a:pt x="469127" y="811033"/>
                </a:cubicBezTo>
                <a:cubicBezTo>
                  <a:pt x="527437" y="750073"/>
                  <a:pt x="640080" y="719593"/>
                  <a:pt x="715617" y="691763"/>
                </a:cubicBezTo>
                <a:cubicBezTo>
                  <a:pt x="791154" y="663934"/>
                  <a:pt x="849464" y="649357"/>
                  <a:pt x="922351" y="644056"/>
                </a:cubicBezTo>
                <a:cubicBezTo>
                  <a:pt x="995238" y="638755"/>
                  <a:pt x="1105231" y="634779"/>
                  <a:pt x="1152939" y="659958"/>
                </a:cubicBezTo>
                <a:cubicBezTo>
                  <a:pt x="1200647" y="685137"/>
                  <a:pt x="1196671" y="751398"/>
                  <a:pt x="1208598" y="795130"/>
                </a:cubicBezTo>
                <a:cubicBezTo>
                  <a:pt x="1220525" y="838862"/>
                  <a:pt x="1199321" y="822960"/>
                  <a:pt x="1224500" y="922351"/>
                </a:cubicBezTo>
                <a:cubicBezTo>
                  <a:pt x="1249679" y="1021742"/>
                  <a:pt x="1349071" y="1249680"/>
                  <a:pt x="1359673" y="1391478"/>
                </a:cubicBezTo>
                <a:cubicBezTo>
                  <a:pt x="1370275" y="1533276"/>
                  <a:pt x="1325217" y="1655197"/>
                  <a:pt x="1288111" y="1773141"/>
                </a:cubicBezTo>
                <a:cubicBezTo>
                  <a:pt x="1251005" y="1891085"/>
                  <a:pt x="1141012" y="2007704"/>
                  <a:pt x="1137036" y="2099144"/>
                </a:cubicBezTo>
                <a:cubicBezTo>
                  <a:pt x="1133060" y="2190584"/>
                  <a:pt x="1200647" y="2278049"/>
                  <a:pt x="1264257" y="2321781"/>
                </a:cubicBezTo>
                <a:cubicBezTo>
                  <a:pt x="1327867" y="2365513"/>
                  <a:pt x="1425934" y="2402619"/>
                  <a:pt x="1518699" y="2361537"/>
                </a:cubicBezTo>
                <a:cubicBezTo>
                  <a:pt x="1611464" y="2320455"/>
                  <a:pt x="1757238" y="2214438"/>
                  <a:pt x="1820848" y="2075290"/>
                </a:cubicBezTo>
                <a:cubicBezTo>
                  <a:pt x="1884458" y="1936142"/>
                  <a:pt x="1887109" y="1683025"/>
                  <a:pt x="1900361" y="1526650"/>
                </a:cubicBezTo>
                <a:cubicBezTo>
                  <a:pt x="1913613" y="1370275"/>
                  <a:pt x="1900361" y="1137037"/>
                  <a:pt x="1900361" y="1137037"/>
                </a:cubicBezTo>
                <a:cubicBezTo>
                  <a:pt x="1900361" y="1052223"/>
                  <a:pt x="1912288" y="1069450"/>
                  <a:pt x="1900361" y="1017767"/>
                </a:cubicBezTo>
                <a:cubicBezTo>
                  <a:pt x="1888434" y="966084"/>
                  <a:pt x="1848678" y="893197"/>
                  <a:pt x="1828800" y="826936"/>
                </a:cubicBezTo>
                <a:cubicBezTo>
                  <a:pt x="1808922" y="760675"/>
                  <a:pt x="1796995" y="685138"/>
                  <a:pt x="1781092" y="620202"/>
                </a:cubicBezTo>
                <a:cubicBezTo>
                  <a:pt x="1765189" y="555266"/>
                  <a:pt x="1717482" y="494306"/>
                  <a:pt x="1733384" y="437322"/>
                </a:cubicBezTo>
                <a:cubicBezTo>
                  <a:pt x="1749286" y="380338"/>
                  <a:pt x="1824824" y="299499"/>
                  <a:pt x="1876507" y="278296"/>
                </a:cubicBezTo>
                <a:cubicBezTo>
                  <a:pt x="1928190" y="257093"/>
                  <a:pt x="1986501" y="278296"/>
                  <a:pt x="2043485" y="310101"/>
                </a:cubicBezTo>
                <a:cubicBezTo>
                  <a:pt x="2100469" y="341906"/>
                  <a:pt x="2183957" y="389614"/>
                  <a:pt x="2218413" y="469127"/>
                </a:cubicBezTo>
                <a:cubicBezTo>
                  <a:pt x="2252869" y="548640"/>
                  <a:pt x="2243593" y="671885"/>
                  <a:pt x="2250219" y="787179"/>
                </a:cubicBezTo>
                <a:cubicBezTo>
                  <a:pt x="2256845" y="902473"/>
                  <a:pt x="2256845" y="1020417"/>
                  <a:pt x="2258170" y="1160890"/>
                </a:cubicBezTo>
                <a:cubicBezTo>
                  <a:pt x="2259495" y="1301363"/>
                  <a:pt x="2271422" y="1476292"/>
                  <a:pt x="2258170" y="1630017"/>
                </a:cubicBezTo>
                <a:cubicBezTo>
                  <a:pt x="2244918" y="1783742"/>
                  <a:pt x="2191909" y="1973249"/>
                  <a:pt x="2178657" y="2083242"/>
                </a:cubicBezTo>
                <a:cubicBezTo>
                  <a:pt x="2165405" y="2193235"/>
                  <a:pt x="2164080" y="2244919"/>
                  <a:pt x="2178657" y="2289976"/>
                </a:cubicBezTo>
                <a:cubicBezTo>
                  <a:pt x="2193234" y="2335033"/>
                  <a:pt x="2203836" y="2344310"/>
                  <a:pt x="2266121" y="2353586"/>
                </a:cubicBezTo>
                <a:cubicBezTo>
                  <a:pt x="2328406" y="2362862"/>
                  <a:pt x="2474180" y="2370814"/>
                  <a:pt x="2552368" y="2345635"/>
                </a:cubicBezTo>
                <a:cubicBezTo>
                  <a:pt x="2630556" y="2320456"/>
                  <a:pt x="2703443" y="2315155"/>
                  <a:pt x="2735248" y="2202511"/>
                </a:cubicBezTo>
                <a:cubicBezTo>
                  <a:pt x="2767053" y="2089868"/>
                  <a:pt x="2743200" y="1852654"/>
                  <a:pt x="2743200" y="1669774"/>
                </a:cubicBezTo>
                <a:cubicBezTo>
                  <a:pt x="2743200" y="1486894"/>
                  <a:pt x="2737898" y="1281485"/>
                  <a:pt x="2735248" y="1105231"/>
                </a:cubicBezTo>
                <a:cubicBezTo>
                  <a:pt x="2732598" y="928977"/>
                  <a:pt x="2728622" y="796455"/>
                  <a:pt x="2727297" y="612250"/>
                </a:cubicBezTo>
                <a:cubicBezTo>
                  <a:pt x="2725972" y="428045"/>
                  <a:pt x="2726634" y="214022"/>
                  <a:pt x="2727297" y="0"/>
                </a:cubicBezTo>
              </a:path>
            </a:pathLst>
          </a:custGeom>
          <a:ln w="508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cs typeface="Arial"/>
            </a:endParaRPr>
          </a:p>
        </p:txBody>
      </p:sp>
      <p:sp>
        <p:nvSpPr>
          <p:cNvPr id="11" name="Freeform 10"/>
          <p:cNvSpPr/>
          <p:nvPr/>
        </p:nvSpPr>
        <p:spPr>
          <a:xfrm>
            <a:off x="6062664" y="2082236"/>
            <a:ext cx="2681287" cy="2409825"/>
          </a:xfrm>
          <a:custGeom>
            <a:avLst/>
            <a:gdLst>
              <a:gd name="connsiteX0" fmla="*/ 2680914 w 2680914"/>
              <a:gd name="connsiteY0" fmla="*/ 2441050 h 2441050"/>
              <a:gd name="connsiteX1" fmla="*/ 2521888 w 2680914"/>
              <a:gd name="connsiteY1" fmla="*/ 1987826 h 2441050"/>
              <a:gd name="connsiteX2" fmla="*/ 2331057 w 2680914"/>
              <a:gd name="connsiteY2" fmla="*/ 1574358 h 2441050"/>
              <a:gd name="connsiteX3" fmla="*/ 2299252 w 2680914"/>
              <a:gd name="connsiteY3" fmla="*/ 1367624 h 2441050"/>
              <a:gd name="connsiteX4" fmla="*/ 2323106 w 2680914"/>
              <a:gd name="connsiteY4" fmla="*/ 1192696 h 2441050"/>
              <a:gd name="connsiteX5" fmla="*/ 2434424 w 2680914"/>
              <a:gd name="connsiteY5" fmla="*/ 1160890 h 2441050"/>
              <a:gd name="connsiteX6" fmla="*/ 2299252 w 2680914"/>
              <a:gd name="connsiteY6" fmla="*/ 914400 h 2441050"/>
              <a:gd name="connsiteX7" fmla="*/ 1965297 w 2680914"/>
              <a:gd name="connsiteY7" fmla="*/ 874643 h 2441050"/>
              <a:gd name="connsiteX8" fmla="*/ 1694953 w 2680914"/>
              <a:gd name="connsiteY8" fmla="*/ 850790 h 2441050"/>
              <a:gd name="connsiteX9" fmla="*/ 1559780 w 2680914"/>
              <a:gd name="connsiteY9" fmla="*/ 978010 h 2441050"/>
              <a:gd name="connsiteX10" fmla="*/ 1488219 w 2680914"/>
              <a:gd name="connsiteY10" fmla="*/ 1168842 h 2441050"/>
              <a:gd name="connsiteX11" fmla="*/ 1353047 w 2680914"/>
              <a:gd name="connsiteY11" fmla="*/ 1296063 h 2441050"/>
              <a:gd name="connsiteX12" fmla="*/ 1225826 w 2680914"/>
              <a:gd name="connsiteY12" fmla="*/ 1590261 h 2441050"/>
              <a:gd name="connsiteX13" fmla="*/ 1321241 w 2680914"/>
              <a:gd name="connsiteY13" fmla="*/ 1932167 h 2441050"/>
              <a:gd name="connsiteX14" fmla="*/ 1464365 w 2680914"/>
              <a:gd name="connsiteY14" fmla="*/ 2051437 h 2441050"/>
              <a:gd name="connsiteX15" fmla="*/ 1472316 w 2680914"/>
              <a:gd name="connsiteY15" fmla="*/ 2210463 h 2441050"/>
              <a:gd name="connsiteX16" fmla="*/ 1281485 w 2680914"/>
              <a:gd name="connsiteY16" fmla="*/ 2345635 h 2441050"/>
              <a:gd name="connsiteX17" fmla="*/ 1042946 w 2680914"/>
              <a:gd name="connsiteY17" fmla="*/ 2313830 h 2441050"/>
              <a:gd name="connsiteX18" fmla="*/ 868017 w 2680914"/>
              <a:gd name="connsiteY18" fmla="*/ 2035534 h 2441050"/>
              <a:gd name="connsiteX19" fmla="*/ 788504 w 2680914"/>
              <a:gd name="connsiteY19" fmla="*/ 1709530 h 2441050"/>
              <a:gd name="connsiteX20" fmla="*/ 748747 w 2680914"/>
              <a:gd name="connsiteY20" fmla="*/ 1431235 h 2441050"/>
              <a:gd name="connsiteX21" fmla="*/ 756699 w 2680914"/>
              <a:gd name="connsiteY21" fmla="*/ 1137037 h 2441050"/>
              <a:gd name="connsiteX22" fmla="*/ 756699 w 2680914"/>
              <a:gd name="connsiteY22" fmla="*/ 922351 h 2441050"/>
              <a:gd name="connsiteX23" fmla="*/ 788504 w 2680914"/>
              <a:gd name="connsiteY23" fmla="*/ 747423 h 2441050"/>
              <a:gd name="connsiteX24" fmla="*/ 923676 w 2680914"/>
              <a:gd name="connsiteY24" fmla="*/ 564543 h 2441050"/>
              <a:gd name="connsiteX25" fmla="*/ 915725 w 2680914"/>
              <a:gd name="connsiteY25" fmla="*/ 413468 h 2441050"/>
              <a:gd name="connsiteX26" fmla="*/ 796455 w 2680914"/>
              <a:gd name="connsiteY26" fmla="*/ 310101 h 2441050"/>
              <a:gd name="connsiteX27" fmla="*/ 613575 w 2680914"/>
              <a:gd name="connsiteY27" fmla="*/ 286247 h 2441050"/>
              <a:gd name="connsiteX28" fmla="*/ 494306 w 2680914"/>
              <a:gd name="connsiteY28" fmla="*/ 461176 h 2441050"/>
              <a:gd name="connsiteX29" fmla="*/ 406841 w 2680914"/>
              <a:gd name="connsiteY29" fmla="*/ 636104 h 2441050"/>
              <a:gd name="connsiteX30" fmla="*/ 438647 w 2680914"/>
              <a:gd name="connsiteY30" fmla="*/ 1033670 h 2441050"/>
              <a:gd name="connsiteX31" fmla="*/ 422744 w 2680914"/>
              <a:gd name="connsiteY31" fmla="*/ 1272209 h 2441050"/>
              <a:gd name="connsiteX32" fmla="*/ 398890 w 2680914"/>
              <a:gd name="connsiteY32" fmla="*/ 1598212 h 2441050"/>
              <a:gd name="connsiteX33" fmla="*/ 422744 w 2680914"/>
              <a:gd name="connsiteY33" fmla="*/ 1860605 h 2441050"/>
              <a:gd name="connsiteX34" fmla="*/ 478403 w 2680914"/>
              <a:gd name="connsiteY34" fmla="*/ 2107096 h 2441050"/>
              <a:gd name="connsiteX35" fmla="*/ 510208 w 2680914"/>
              <a:gd name="connsiteY35" fmla="*/ 2305878 h 2441050"/>
              <a:gd name="connsiteX36" fmla="*/ 382987 w 2680914"/>
              <a:gd name="connsiteY36" fmla="*/ 2345635 h 2441050"/>
              <a:gd name="connsiteX37" fmla="*/ 176253 w 2680914"/>
              <a:gd name="connsiteY37" fmla="*/ 2361537 h 2441050"/>
              <a:gd name="connsiteX38" fmla="*/ 56984 w 2680914"/>
              <a:gd name="connsiteY38" fmla="*/ 2282024 h 2441050"/>
              <a:gd name="connsiteX39" fmla="*/ 9276 w 2680914"/>
              <a:gd name="connsiteY39" fmla="*/ 2202511 h 2441050"/>
              <a:gd name="connsiteX40" fmla="*/ 9276 w 2680914"/>
              <a:gd name="connsiteY40" fmla="*/ 2043485 h 2441050"/>
              <a:gd name="connsiteX41" fmla="*/ 9276 w 2680914"/>
              <a:gd name="connsiteY41" fmla="*/ 1773141 h 2441050"/>
              <a:gd name="connsiteX42" fmla="*/ 1325 w 2680914"/>
              <a:gd name="connsiteY42" fmla="*/ 1319917 h 2441050"/>
              <a:gd name="connsiteX43" fmla="*/ 1325 w 2680914"/>
              <a:gd name="connsiteY43" fmla="*/ 1017767 h 2441050"/>
              <a:gd name="connsiteX44" fmla="*/ 1325 w 2680914"/>
              <a:gd name="connsiteY44" fmla="*/ 675861 h 2441050"/>
              <a:gd name="connsiteX45" fmla="*/ 1325 w 2680914"/>
              <a:gd name="connsiteY45" fmla="*/ 405517 h 2441050"/>
              <a:gd name="connsiteX46" fmla="*/ 1325 w 2680914"/>
              <a:gd name="connsiteY46" fmla="*/ 0 h 24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680914" h="2441050">
                <a:moveTo>
                  <a:pt x="2680914" y="2441050"/>
                </a:moveTo>
                <a:cubicBezTo>
                  <a:pt x="2630555" y="2286662"/>
                  <a:pt x="2580197" y="2132275"/>
                  <a:pt x="2521888" y="1987826"/>
                </a:cubicBezTo>
                <a:cubicBezTo>
                  <a:pt x="2463579" y="1843377"/>
                  <a:pt x="2368163" y="1677725"/>
                  <a:pt x="2331057" y="1574358"/>
                </a:cubicBezTo>
                <a:cubicBezTo>
                  <a:pt x="2293951" y="1470991"/>
                  <a:pt x="2300577" y="1431234"/>
                  <a:pt x="2299252" y="1367624"/>
                </a:cubicBezTo>
                <a:cubicBezTo>
                  <a:pt x="2297927" y="1304014"/>
                  <a:pt x="2300577" y="1227152"/>
                  <a:pt x="2323106" y="1192696"/>
                </a:cubicBezTo>
                <a:cubicBezTo>
                  <a:pt x="2345635" y="1158240"/>
                  <a:pt x="2438400" y="1207273"/>
                  <a:pt x="2434424" y="1160890"/>
                </a:cubicBezTo>
                <a:cubicBezTo>
                  <a:pt x="2430448" y="1114507"/>
                  <a:pt x="2377440" y="962108"/>
                  <a:pt x="2299252" y="914400"/>
                </a:cubicBezTo>
                <a:cubicBezTo>
                  <a:pt x="2221064" y="866692"/>
                  <a:pt x="2066013" y="885245"/>
                  <a:pt x="1965297" y="874643"/>
                </a:cubicBezTo>
                <a:cubicBezTo>
                  <a:pt x="1864581" y="864041"/>
                  <a:pt x="1762539" y="833562"/>
                  <a:pt x="1694953" y="850790"/>
                </a:cubicBezTo>
                <a:cubicBezTo>
                  <a:pt x="1627367" y="868018"/>
                  <a:pt x="1594236" y="925001"/>
                  <a:pt x="1559780" y="978010"/>
                </a:cubicBezTo>
                <a:cubicBezTo>
                  <a:pt x="1525324" y="1031019"/>
                  <a:pt x="1522675" y="1115833"/>
                  <a:pt x="1488219" y="1168842"/>
                </a:cubicBezTo>
                <a:cubicBezTo>
                  <a:pt x="1453763" y="1221851"/>
                  <a:pt x="1396779" y="1225827"/>
                  <a:pt x="1353047" y="1296063"/>
                </a:cubicBezTo>
                <a:cubicBezTo>
                  <a:pt x="1309315" y="1366300"/>
                  <a:pt x="1231127" y="1484244"/>
                  <a:pt x="1225826" y="1590261"/>
                </a:cubicBezTo>
                <a:cubicBezTo>
                  <a:pt x="1220525" y="1696278"/>
                  <a:pt x="1281485" y="1855304"/>
                  <a:pt x="1321241" y="1932167"/>
                </a:cubicBezTo>
                <a:cubicBezTo>
                  <a:pt x="1360998" y="2009030"/>
                  <a:pt x="1439186" y="2005054"/>
                  <a:pt x="1464365" y="2051437"/>
                </a:cubicBezTo>
                <a:cubicBezTo>
                  <a:pt x="1489544" y="2097820"/>
                  <a:pt x="1502796" y="2161430"/>
                  <a:pt x="1472316" y="2210463"/>
                </a:cubicBezTo>
                <a:cubicBezTo>
                  <a:pt x="1441836" y="2259496"/>
                  <a:pt x="1353047" y="2328407"/>
                  <a:pt x="1281485" y="2345635"/>
                </a:cubicBezTo>
                <a:cubicBezTo>
                  <a:pt x="1209923" y="2362863"/>
                  <a:pt x="1111857" y="2365514"/>
                  <a:pt x="1042946" y="2313830"/>
                </a:cubicBezTo>
                <a:cubicBezTo>
                  <a:pt x="974035" y="2262147"/>
                  <a:pt x="910424" y="2136251"/>
                  <a:pt x="868017" y="2035534"/>
                </a:cubicBezTo>
                <a:cubicBezTo>
                  <a:pt x="825610" y="1934817"/>
                  <a:pt x="808382" y="1810246"/>
                  <a:pt x="788504" y="1709530"/>
                </a:cubicBezTo>
                <a:cubicBezTo>
                  <a:pt x="768626" y="1608814"/>
                  <a:pt x="754048" y="1526650"/>
                  <a:pt x="748747" y="1431235"/>
                </a:cubicBezTo>
                <a:cubicBezTo>
                  <a:pt x="743446" y="1335820"/>
                  <a:pt x="755374" y="1221851"/>
                  <a:pt x="756699" y="1137037"/>
                </a:cubicBezTo>
                <a:cubicBezTo>
                  <a:pt x="758024" y="1052223"/>
                  <a:pt x="751398" y="987287"/>
                  <a:pt x="756699" y="922351"/>
                </a:cubicBezTo>
                <a:cubicBezTo>
                  <a:pt x="762000" y="857415"/>
                  <a:pt x="760675" y="807057"/>
                  <a:pt x="788504" y="747423"/>
                </a:cubicBezTo>
                <a:cubicBezTo>
                  <a:pt x="816333" y="687789"/>
                  <a:pt x="902473" y="620202"/>
                  <a:pt x="923676" y="564543"/>
                </a:cubicBezTo>
                <a:cubicBezTo>
                  <a:pt x="944879" y="508884"/>
                  <a:pt x="936928" y="455875"/>
                  <a:pt x="915725" y="413468"/>
                </a:cubicBezTo>
                <a:cubicBezTo>
                  <a:pt x="894522" y="371061"/>
                  <a:pt x="846813" y="331304"/>
                  <a:pt x="796455" y="310101"/>
                </a:cubicBezTo>
                <a:cubicBezTo>
                  <a:pt x="746097" y="288898"/>
                  <a:pt x="663933" y="261068"/>
                  <a:pt x="613575" y="286247"/>
                </a:cubicBezTo>
                <a:cubicBezTo>
                  <a:pt x="563217" y="311426"/>
                  <a:pt x="528762" y="402866"/>
                  <a:pt x="494306" y="461176"/>
                </a:cubicBezTo>
                <a:cubicBezTo>
                  <a:pt x="459850" y="519486"/>
                  <a:pt x="416118" y="540688"/>
                  <a:pt x="406841" y="636104"/>
                </a:cubicBezTo>
                <a:cubicBezTo>
                  <a:pt x="397565" y="731520"/>
                  <a:pt x="435997" y="927653"/>
                  <a:pt x="438647" y="1033670"/>
                </a:cubicBezTo>
                <a:cubicBezTo>
                  <a:pt x="441297" y="1139687"/>
                  <a:pt x="429370" y="1178119"/>
                  <a:pt x="422744" y="1272209"/>
                </a:cubicBezTo>
                <a:cubicBezTo>
                  <a:pt x="416118" y="1366299"/>
                  <a:pt x="398890" y="1500146"/>
                  <a:pt x="398890" y="1598212"/>
                </a:cubicBezTo>
                <a:cubicBezTo>
                  <a:pt x="398890" y="1696278"/>
                  <a:pt x="409492" y="1775791"/>
                  <a:pt x="422744" y="1860605"/>
                </a:cubicBezTo>
                <a:cubicBezTo>
                  <a:pt x="435996" y="1945419"/>
                  <a:pt x="463826" y="2032884"/>
                  <a:pt x="478403" y="2107096"/>
                </a:cubicBezTo>
                <a:cubicBezTo>
                  <a:pt x="492980" y="2181308"/>
                  <a:pt x="526111" y="2266122"/>
                  <a:pt x="510208" y="2305878"/>
                </a:cubicBezTo>
                <a:cubicBezTo>
                  <a:pt x="494305" y="2345635"/>
                  <a:pt x="438646" y="2336359"/>
                  <a:pt x="382987" y="2345635"/>
                </a:cubicBezTo>
                <a:cubicBezTo>
                  <a:pt x="327328" y="2354912"/>
                  <a:pt x="230587" y="2372139"/>
                  <a:pt x="176253" y="2361537"/>
                </a:cubicBezTo>
                <a:cubicBezTo>
                  <a:pt x="121919" y="2350935"/>
                  <a:pt x="84813" y="2308528"/>
                  <a:pt x="56984" y="2282024"/>
                </a:cubicBezTo>
                <a:cubicBezTo>
                  <a:pt x="29155" y="2255520"/>
                  <a:pt x="17227" y="2242267"/>
                  <a:pt x="9276" y="2202511"/>
                </a:cubicBezTo>
                <a:cubicBezTo>
                  <a:pt x="1325" y="2162755"/>
                  <a:pt x="9276" y="2043485"/>
                  <a:pt x="9276" y="2043485"/>
                </a:cubicBezTo>
                <a:cubicBezTo>
                  <a:pt x="9276" y="1971923"/>
                  <a:pt x="10601" y="1893736"/>
                  <a:pt x="9276" y="1773141"/>
                </a:cubicBezTo>
                <a:cubicBezTo>
                  <a:pt x="7951" y="1652546"/>
                  <a:pt x="2650" y="1445813"/>
                  <a:pt x="1325" y="1319917"/>
                </a:cubicBezTo>
                <a:cubicBezTo>
                  <a:pt x="0" y="1194021"/>
                  <a:pt x="1325" y="1017767"/>
                  <a:pt x="1325" y="1017767"/>
                </a:cubicBezTo>
                <a:lnTo>
                  <a:pt x="1325" y="675861"/>
                </a:lnTo>
                <a:lnTo>
                  <a:pt x="1325" y="405517"/>
                </a:lnTo>
                <a:lnTo>
                  <a:pt x="1325" y="0"/>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cs typeface="Arial"/>
            </a:endParaRPr>
          </a:p>
        </p:txBody>
      </p:sp>
      <p:sp>
        <p:nvSpPr>
          <p:cNvPr id="202760" name="TextBox 7"/>
          <p:cNvSpPr txBox="1">
            <a:spLocks noChangeArrowheads="1"/>
          </p:cNvSpPr>
          <p:nvPr/>
        </p:nvSpPr>
        <p:spPr bwMode="auto">
          <a:xfrm>
            <a:off x="4029076" y="6041461"/>
            <a:ext cx="4284663"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Illustration from: Fig. 9 of U.S. Patent 7,584,820</a:t>
            </a:r>
            <a:endParaRPr lang="en-US">
              <a:solidFill>
                <a:srgbClr val="000000"/>
              </a:solidFill>
              <a:latin typeface="Arial" charset="0"/>
              <a:cs typeface="Arial" charset="0"/>
            </a:endParaRPr>
          </a:p>
        </p:txBody>
      </p:sp>
      <p:sp>
        <p:nvSpPr>
          <p:cNvPr id="9" name="TextBox 5"/>
          <p:cNvSpPr txBox="1">
            <a:spLocks noChangeArrowheads="1"/>
          </p:cNvSpPr>
          <p:nvPr/>
        </p:nvSpPr>
        <p:spPr bwMode="auto">
          <a:xfrm>
            <a:off x="9460379" y="5367622"/>
            <a:ext cx="2455770" cy="1200329"/>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i="1" dirty="0" smtClean="0">
                <a:solidFill>
                  <a:srgbClr val="000000"/>
                </a:solidFill>
                <a:latin typeface="Arial" charset="0"/>
                <a:cs typeface="Arial" charset="0"/>
                <a:sym typeface="Symbol" pitchFamily="18" charset="2"/>
              </a:rPr>
              <a:t>What Bose calls a “waveguide” is really just a damped pipe (or transmission line)</a:t>
            </a:r>
            <a:endParaRPr lang="en-US" i="1" baseline="-25000" dirty="0">
              <a:solidFill>
                <a:srgbClr val="000000"/>
              </a:solidFill>
              <a:latin typeface="Arial" charset="0"/>
              <a:cs typeface="Arial" charset="0"/>
            </a:endParaRPr>
          </a:p>
        </p:txBody>
      </p:sp>
    </p:spTree>
    <p:extLst>
      <p:ext uri="{BB962C8B-B14F-4D97-AF65-F5344CB8AC3E}">
        <p14:creationId xmlns:p14="http://schemas.microsoft.com/office/powerpoint/2010/main" val="233305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502023" y="86379"/>
            <a:ext cx="10972800" cy="792162"/>
          </a:xfrm>
        </p:spPr>
        <p:txBody>
          <a:bodyPr/>
          <a:lstStyle/>
          <a:p>
            <a:r>
              <a:rPr lang="en-US" sz="3200" dirty="0" smtClean="0">
                <a:solidFill>
                  <a:srgbClr val="59C1CF"/>
                </a:solidFill>
              </a:rPr>
              <a:t>References</a:t>
            </a:r>
          </a:p>
        </p:txBody>
      </p:sp>
      <p:sp>
        <p:nvSpPr>
          <p:cNvPr id="203779" name="Content Placeholder 2"/>
          <p:cNvSpPr>
            <a:spLocks noGrp="1"/>
          </p:cNvSpPr>
          <p:nvPr>
            <p:ph idx="1"/>
          </p:nvPr>
        </p:nvSpPr>
        <p:spPr>
          <a:xfrm>
            <a:off x="609599" y="770124"/>
            <a:ext cx="11259671" cy="6087876"/>
          </a:xfrm>
        </p:spPr>
        <p:txBody>
          <a:bodyPr/>
          <a:lstStyle/>
          <a:p>
            <a:r>
              <a:rPr lang="en-US" sz="2000" i="1" dirty="0"/>
              <a:t>Loudspeaker Design Cookbook, Vance Dickason (any edition)</a:t>
            </a:r>
            <a:endParaRPr lang="en-US" sz="2000" dirty="0"/>
          </a:p>
          <a:p>
            <a:r>
              <a:rPr lang="en-US" sz="2000" dirty="0"/>
              <a:t>U.S. Patent 3,523,589 “High Compliance Speaker and Enclosure Combination”</a:t>
            </a:r>
          </a:p>
          <a:p>
            <a:r>
              <a:rPr lang="en-US" sz="2000" dirty="0"/>
              <a:t>U.S. Patent 4,655,315 “Speaker System”</a:t>
            </a:r>
          </a:p>
          <a:p>
            <a:r>
              <a:rPr lang="en-US" sz="2000" dirty="0"/>
              <a:t>U.S. Patent 5,821,471 “Acoustic System”</a:t>
            </a:r>
          </a:p>
          <a:p>
            <a:r>
              <a:rPr lang="en-US" sz="2000" dirty="0"/>
              <a:t>U.S. Patent 6,278,789 “Frequency Selective Acoustic Waveguide Damping”</a:t>
            </a:r>
          </a:p>
          <a:p>
            <a:r>
              <a:rPr lang="en-US" sz="2000" dirty="0"/>
              <a:t>U.S. Patent 7,426,280 “Electroacoustic Waveguide Transducing”</a:t>
            </a:r>
          </a:p>
          <a:p>
            <a:r>
              <a:rPr lang="en-US" sz="2000" dirty="0"/>
              <a:t>U.S. Patent 7,565,948 “Acoustic </a:t>
            </a:r>
            <a:r>
              <a:rPr lang="en-US" sz="2000" dirty="0" err="1"/>
              <a:t>Waveguiding</a:t>
            </a:r>
            <a:r>
              <a:rPr lang="en-US" sz="2000" dirty="0" smtClean="0"/>
              <a:t>”</a:t>
            </a:r>
          </a:p>
          <a:p>
            <a:r>
              <a:rPr lang="en-US" sz="2000" dirty="0" smtClean="0"/>
              <a:t>Bose “secrets” </a:t>
            </a:r>
            <a:r>
              <a:rPr lang="en-US" sz="2000" dirty="0" smtClean="0">
                <a:hlinkClick r:id="rId2"/>
              </a:rPr>
              <a:t>https://www.youtube.com/watch?v=RR10zEqVRvI</a:t>
            </a:r>
            <a:endParaRPr lang="en-US" sz="2000" dirty="0"/>
          </a:p>
          <a:p>
            <a:r>
              <a:rPr lang="en-US" sz="2000" dirty="0"/>
              <a:t>M. J. King, “Construction and Measurement of a Simple Test Transmission Line,” accessed from </a:t>
            </a:r>
            <a:r>
              <a:rPr lang="en-US" sz="2000" u="sng" dirty="0">
                <a:hlinkClick r:id="rId3"/>
              </a:rPr>
              <a:t>http://www.quarter-wave.com</a:t>
            </a:r>
            <a:endParaRPr lang="en-US" sz="2000" u="sng" dirty="0"/>
          </a:p>
          <a:p>
            <a:r>
              <a:rPr lang="en-US" sz="2000" dirty="0"/>
              <a:t>G. L. </a:t>
            </a:r>
            <a:r>
              <a:rPr lang="en-US" sz="2000" dirty="0" err="1"/>
              <a:t>Augspurger</a:t>
            </a:r>
            <a:r>
              <a:rPr lang="en-US" sz="2000" dirty="0"/>
              <a:t>, “Loudspeakers on Damped Pipes,” </a:t>
            </a:r>
            <a:r>
              <a:rPr lang="en-US" sz="2000" i="1" dirty="0"/>
              <a:t>J. Audio Eng. Soc.,</a:t>
            </a:r>
            <a:r>
              <a:rPr lang="en-US" sz="2000" dirty="0"/>
              <a:t> vol. 48, pp. 424-436 (2000 May</a:t>
            </a:r>
            <a:r>
              <a:rPr lang="en-US" sz="2000" dirty="0" smtClean="0"/>
              <a:t>) </a:t>
            </a:r>
            <a:r>
              <a:rPr lang="en-US" sz="2000" dirty="0">
                <a:latin typeface="Calibri" panose="020F0502020204030204" pitchFamily="34" charset="0"/>
                <a:hlinkClick r:id="rId4"/>
              </a:rPr>
              <a:t>http://</a:t>
            </a:r>
            <a:r>
              <a:rPr lang="en-US" sz="2000" dirty="0" smtClean="0">
                <a:latin typeface="Calibri" panose="020F0502020204030204" pitchFamily="34" charset="0"/>
                <a:hlinkClick r:id="rId4"/>
              </a:rPr>
              <a:t>diyaudioprojects.com/Technical/Papers/Loudspeakers-on-Damped-Pipes.pdf</a:t>
            </a:r>
            <a:endParaRPr lang="en-US" sz="2000" dirty="0"/>
          </a:p>
          <a:p>
            <a:r>
              <a:rPr lang="en-US" sz="2000" dirty="0"/>
              <a:t>L. J. S. Bradbury, “The Use of Fibrous Materials in Loudspeaker Enclosures,” </a:t>
            </a:r>
            <a:r>
              <a:rPr lang="en-US" sz="2000" i="1" dirty="0"/>
              <a:t>J. Audio Eng. Soc.,</a:t>
            </a:r>
            <a:r>
              <a:rPr lang="en-US" sz="2000" dirty="0"/>
              <a:t> vol. 24, pp. 162-170 (1976 April</a:t>
            </a:r>
            <a:r>
              <a:rPr lang="en-US" sz="2000" dirty="0" smtClean="0"/>
              <a:t>) </a:t>
            </a:r>
            <a:r>
              <a:rPr lang="en-US" sz="2000" dirty="0" smtClean="0">
                <a:hlinkClick r:id="rId5"/>
              </a:rPr>
              <a:t>http://www.aes.org/e-lib/browse.cfm?elib=2632</a:t>
            </a:r>
            <a:endParaRPr lang="en-US" sz="2000" dirty="0" smtClean="0"/>
          </a:p>
          <a:p>
            <a:r>
              <a:rPr lang="en-US" sz="2000" dirty="0" smtClean="0"/>
              <a:t>3-D printed subwoofer </a:t>
            </a:r>
            <a:r>
              <a:rPr lang="en-US" sz="2000" dirty="0" smtClean="0">
                <a:hlinkClick r:id="rId6"/>
              </a:rPr>
              <a:t>https://www.youtube.com/watch?v=0tt3QHRiaRI</a:t>
            </a:r>
            <a:endParaRPr lang="en-US" sz="2000" dirty="0" smtClean="0"/>
          </a:p>
          <a:p>
            <a:r>
              <a:rPr lang="en-US" sz="2000" dirty="0" smtClean="0"/>
              <a:t>Calculators: </a:t>
            </a:r>
            <a:r>
              <a:rPr lang="en-US" sz="2000" dirty="0">
                <a:latin typeface="Calibri" panose="020F0502020204030204" pitchFamily="34" charset="0"/>
                <a:hlinkClick r:id="rId7"/>
              </a:rPr>
              <a:t>http://</a:t>
            </a:r>
            <a:r>
              <a:rPr lang="en-US" sz="2000" dirty="0" smtClean="0">
                <a:latin typeface="Calibri" panose="020F0502020204030204" pitchFamily="34" charset="0"/>
                <a:hlinkClick r:id="rId7"/>
              </a:rPr>
              <a:t>www.mh-audio.nl/Loudspeakers.html</a:t>
            </a:r>
            <a:r>
              <a:rPr lang="en-US" sz="2000" dirty="0" smtClean="0">
                <a:latin typeface="Calibri" panose="020F0502020204030204" pitchFamily="34" charset="0"/>
              </a:rPr>
              <a:t> and </a:t>
            </a:r>
            <a:r>
              <a:rPr lang="en-US" sz="2000" dirty="0">
                <a:latin typeface="Calibri" panose="020F0502020204030204" pitchFamily="34" charset="0"/>
                <a:hlinkClick r:id="rId8"/>
              </a:rPr>
              <a:t>http://www.diysubwoofers.org/</a:t>
            </a:r>
            <a:endParaRPr lang="en-US" sz="2000" dirty="0">
              <a:latin typeface="Calibri" panose="020F0502020204030204" pitchFamily="34" charset="0"/>
            </a:endParaRPr>
          </a:p>
          <a:p>
            <a:endParaRPr lang="en-US" sz="2000" dirty="0"/>
          </a:p>
        </p:txBody>
      </p:sp>
    </p:spTree>
    <p:extLst>
      <p:ext uri="{BB962C8B-B14F-4D97-AF65-F5344CB8AC3E}">
        <p14:creationId xmlns:p14="http://schemas.microsoft.com/office/powerpoint/2010/main" val="243011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08038"/>
          </a:xfrm>
        </p:spPr>
        <p:txBody>
          <a:bodyPr/>
          <a:lstStyle/>
          <a:p>
            <a:pPr>
              <a:defRPr/>
            </a:pPr>
            <a:r>
              <a:rPr lang="en-US" sz="3600" dirty="0">
                <a:solidFill>
                  <a:schemeClr val="accent1">
                    <a:lumMod val="75000"/>
                  </a:schemeClr>
                </a:solidFill>
              </a:rPr>
              <a:t>Solution for 50 Hz</a:t>
            </a:r>
          </a:p>
        </p:txBody>
      </p:sp>
      <p:sp>
        <p:nvSpPr>
          <p:cNvPr id="3" name="Rectangle 2"/>
          <p:cNvSpPr/>
          <p:nvPr/>
        </p:nvSpPr>
        <p:spPr>
          <a:xfrm>
            <a:off x="2640014" y="1125539"/>
            <a:ext cx="1882775" cy="189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pic>
        <p:nvPicPr>
          <p:cNvPr id="12292" name="Picture 1" descr="Geschlossenes_Lautsprechergeh%C3%A4use_%28enclosure%29.png"/>
          <p:cNvPicPr>
            <a:picLocks noChangeAspect="1" noChangeArrowheads="1"/>
          </p:cNvPicPr>
          <p:nvPr/>
        </p:nvPicPr>
        <p:blipFill>
          <a:blip r:embed="rId2" cstate="print"/>
          <a:srcRect l="48972" t="15572" r="3712" b="15114"/>
          <a:stretch>
            <a:fillRect/>
          </a:stretch>
        </p:blipFill>
        <p:spPr bwMode="auto">
          <a:xfrm>
            <a:off x="3706814" y="1433513"/>
            <a:ext cx="808037" cy="1287462"/>
          </a:xfrm>
          <a:prstGeom prst="rect">
            <a:avLst/>
          </a:prstGeom>
          <a:noFill/>
          <a:ln w="9525">
            <a:noFill/>
            <a:miter lim="800000"/>
            <a:headEnd/>
            <a:tailEnd/>
          </a:ln>
        </p:spPr>
      </p:pic>
      <p:cxnSp>
        <p:nvCxnSpPr>
          <p:cNvPr id="9" name="Straight Arrow Connector 8"/>
          <p:cNvCxnSpPr/>
          <p:nvPr/>
        </p:nvCxnSpPr>
        <p:spPr>
          <a:xfrm flipV="1">
            <a:off x="4519613" y="2093913"/>
            <a:ext cx="3586162" cy="127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4" name="TextBox 14"/>
          <p:cNvSpPr txBox="1">
            <a:spLocks noChangeArrowheads="1"/>
          </p:cNvSpPr>
          <p:nvPr/>
        </p:nvSpPr>
        <p:spPr bwMode="auto">
          <a:xfrm>
            <a:off x="3336926" y="609600"/>
            <a:ext cx="627063"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2295" name="TextBox 15"/>
          <p:cNvSpPr txBox="1">
            <a:spLocks noChangeArrowheads="1"/>
          </p:cNvSpPr>
          <p:nvPr/>
        </p:nvSpPr>
        <p:spPr bwMode="auto">
          <a:xfrm>
            <a:off x="1733550" y="3382963"/>
            <a:ext cx="8934450" cy="3416300"/>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cs typeface="Arial" charset="0"/>
              </a:rPr>
              <a:t>Wavelength (</a:t>
            </a:r>
            <a:r>
              <a:rPr lang="en-US" dirty="0">
                <a:solidFill>
                  <a:srgbClr val="000000"/>
                </a:solidFill>
                <a:latin typeface="Arial" charset="0"/>
                <a:cs typeface="Arial" charset="0"/>
                <a:sym typeface="Symbol" pitchFamily="18" charset="2"/>
              </a:rPr>
              <a:t>) at 50 Hz = (1130x12)/50 = </a:t>
            </a:r>
            <a:r>
              <a:rPr lang="en-US" dirty="0">
                <a:solidFill>
                  <a:srgbClr val="FF0000"/>
                </a:solidFill>
                <a:latin typeface="Arial" charset="0"/>
                <a:cs typeface="Arial" charset="0"/>
                <a:sym typeface="Symbol" pitchFamily="18" charset="2"/>
              </a:rPr>
              <a:t>271.2”</a:t>
            </a:r>
          </a:p>
          <a:p>
            <a:pPr fontAlgn="base">
              <a:spcBef>
                <a:spcPct val="0"/>
              </a:spcBef>
              <a:spcAft>
                <a:spcPct val="0"/>
              </a:spcAft>
            </a:pPr>
            <a:endParaRPr lang="en-US" dirty="0">
              <a:solidFill>
                <a:srgbClr val="00B05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Phase shift of rear radiation relative to front radiation = 180 + (360x48)/271.2 = </a:t>
            </a:r>
            <a:r>
              <a:rPr lang="en-US" dirty="0">
                <a:solidFill>
                  <a:srgbClr val="FF0000"/>
                </a:solidFill>
                <a:latin typeface="Arial" charset="0"/>
                <a:cs typeface="Arial" charset="0"/>
                <a:sym typeface="Symbol" pitchFamily="18" charset="2"/>
              </a:rPr>
              <a:t>243.7º</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Given reference level of 90 dB at 12”, level from front vibrating surface at distance of 48” will be 90 - 12 = </a:t>
            </a:r>
            <a:r>
              <a:rPr lang="en-US" dirty="0">
                <a:solidFill>
                  <a:srgbClr val="FF0000"/>
                </a:solidFill>
                <a:latin typeface="Arial" charset="0"/>
                <a:cs typeface="Arial" charset="0"/>
                <a:sym typeface="Symbol" pitchFamily="18" charset="2"/>
              </a:rPr>
              <a:t>78 dB</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Level from rear vibrating surface will experience inverse square loss over a distance of 72” (recall that wave propagation for first 24” is planar); level at measurement microphone will be 90 - 15.6 = </a:t>
            </a:r>
            <a:r>
              <a:rPr lang="en-US" dirty="0">
                <a:solidFill>
                  <a:srgbClr val="FF0000"/>
                </a:solidFill>
                <a:latin typeface="Arial" charset="0"/>
                <a:cs typeface="Arial" charset="0"/>
                <a:sym typeface="Symbol" pitchFamily="18" charset="2"/>
              </a:rPr>
              <a:t>74.4 dB</a:t>
            </a:r>
          </a:p>
          <a:p>
            <a:pPr fontAlgn="base">
              <a:spcBef>
                <a:spcPct val="0"/>
              </a:spcBef>
              <a:spcAft>
                <a:spcPct val="0"/>
              </a:spcAft>
            </a:pPr>
            <a:endParaRPr lang="en-US" dirty="0">
              <a:solidFill>
                <a:srgbClr val="FF0000"/>
              </a:solidFill>
              <a:latin typeface="Arial" charset="0"/>
              <a:cs typeface="Arial" charset="0"/>
              <a:sym typeface="Symbol" pitchFamily="18" charset="2"/>
            </a:endParaRPr>
          </a:p>
          <a:p>
            <a:pPr fontAlgn="base">
              <a:spcBef>
                <a:spcPct val="0"/>
              </a:spcBef>
              <a:spcAft>
                <a:spcPct val="0"/>
              </a:spcAft>
            </a:pPr>
            <a:r>
              <a:rPr lang="en-US" dirty="0">
                <a:solidFill>
                  <a:srgbClr val="FF0000"/>
                </a:solidFill>
                <a:latin typeface="Arial" charset="0"/>
                <a:cs typeface="Arial" charset="0"/>
                <a:sym typeface="Symbol" pitchFamily="18" charset="2"/>
              </a:rPr>
              <a:t>Plugging into general formula yields summed level = 77.3 dB</a:t>
            </a:r>
            <a:endParaRPr lang="en-US" dirty="0">
              <a:solidFill>
                <a:srgbClr val="000000"/>
              </a:solidFill>
              <a:latin typeface="Arial" charset="0"/>
              <a:cs typeface="Arial" charset="0"/>
            </a:endParaRPr>
          </a:p>
        </p:txBody>
      </p:sp>
      <p:sp>
        <p:nvSpPr>
          <p:cNvPr id="12296" name="AutoShape 4"/>
          <p:cNvSpPr>
            <a:spLocks noChangeArrowheads="1"/>
          </p:cNvSpPr>
          <p:nvPr/>
        </p:nvSpPr>
        <p:spPr bwMode="auto">
          <a:xfrm rot="10800000">
            <a:off x="8232776" y="2012950"/>
            <a:ext cx="295275" cy="114300"/>
          </a:xfrm>
          <a:prstGeom prst="flowChartMagneticDrum">
            <a:avLst/>
          </a:prstGeom>
          <a:solidFill>
            <a:srgbClr val="FFFFFF"/>
          </a:solidFill>
          <a:ln w="9525">
            <a:solidFill>
              <a:srgbClr val="00B0F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cxnSp>
        <p:nvCxnSpPr>
          <p:cNvPr id="33" name="Straight Arrow Connector 32"/>
          <p:cNvCxnSpPr/>
          <p:nvPr/>
        </p:nvCxnSpPr>
        <p:spPr>
          <a:xfrm flipV="1">
            <a:off x="2628900" y="952500"/>
            <a:ext cx="186055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16175" y="1119188"/>
            <a:ext cx="14288" cy="187166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9" name="TextBox 35"/>
          <p:cNvSpPr txBox="1">
            <a:spLocks noChangeArrowheads="1"/>
          </p:cNvSpPr>
          <p:nvPr/>
        </p:nvSpPr>
        <p:spPr bwMode="auto">
          <a:xfrm>
            <a:off x="1957388" y="1795463"/>
            <a:ext cx="627062"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2300" name="TextBox 36"/>
          <p:cNvSpPr txBox="1">
            <a:spLocks noChangeArrowheads="1"/>
          </p:cNvSpPr>
          <p:nvPr/>
        </p:nvSpPr>
        <p:spPr bwMode="auto">
          <a:xfrm>
            <a:off x="6256338" y="1741489"/>
            <a:ext cx="627062"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48”</a:t>
            </a:r>
          </a:p>
        </p:txBody>
      </p:sp>
      <p:sp>
        <p:nvSpPr>
          <p:cNvPr id="12301" name="TextBox 12"/>
          <p:cNvSpPr txBox="1">
            <a:spLocks noChangeArrowheads="1"/>
          </p:cNvSpPr>
          <p:nvPr/>
        </p:nvSpPr>
        <p:spPr bwMode="auto">
          <a:xfrm>
            <a:off x="4810126" y="2338389"/>
            <a:ext cx="4678363" cy="923925"/>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Note: Assume wave propagation </a:t>
            </a:r>
            <a:r>
              <a:rPr lang="en-US" u="sng">
                <a:solidFill>
                  <a:srgbClr val="000000"/>
                </a:solidFill>
                <a:latin typeface="Arial" charset="0"/>
                <a:cs typeface="Arial" charset="0"/>
              </a:rPr>
              <a:t>within</a:t>
            </a:r>
            <a:r>
              <a:rPr lang="en-US">
                <a:solidFill>
                  <a:srgbClr val="000000"/>
                </a:solidFill>
                <a:latin typeface="Arial" charset="0"/>
                <a:cs typeface="Arial" charset="0"/>
              </a:rPr>
              <a:t> cabinet (before it exits the back) is </a:t>
            </a:r>
            <a:r>
              <a:rPr lang="en-US" u="sng">
                <a:solidFill>
                  <a:srgbClr val="000000"/>
                </a:solidFill>
                <a:latin typeface="Arial" charset="0"/>
                <a:cs typeface="Arial" charset="0"/>
              </a:rPr>
              <a:t>planar</a:t>
            </a:r>
            <a:r>
              <a:rPr lang="en-US">
                <a:solidFill>
                  <a:srgbClr val="000000"/>
                </a:solidFill>
                <a:latin typeface="Arial" charset="0"/>
                <a:cs typeface="Arial" charset="0"/>
              </a:rPr>
              <a:t>, i.e. there are no inverse square losses.</a:t>
            </a:r>
          </a:p>
        </p:txBody>
      </p:sp>
      <p:sp>
        <p:nvSpPr>
          <p:cNvPr id="12302" name="TextBox 13"/>
          <p:cNvSpPr txBox="1">
            <a:spLocks noChangeArrowheads="1"/>
          </p:cNvSpPr>
          <p:nvPr/>
        </p:nvSpPr>
        <p:spPr bwMode="auto">
          <a:xfrm>
            <a:off x="4749800" y="801688"/>
            <a:ext cx="4992688" cy="646112"/>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Don’t forget: rear radiation is 180º out of phase with front radiation!</a:t>
            </a:r>
          </a:p>
        </p:txBody>
      </p:sp>
    </p:spTree>
    <p:extLst>
      <p:ext uri="{BB962C8B-B14F-4D97-AF65-F5344CB8AC3E}">
        <p14:creationId xmlns:p14="http://schemas.microsoft.com/office/powerpoint/2010/main" val="4679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08038"/>
          </a:xfrm>
        </p:spPr>
        <p:txBody>
          <a:bodyPr/>
          <a:lstStyle/>
          <a:p>
            <a:pPr>
              <a:defRPr/>
            </a:pPr>
            <a:r>
              <a:rPr lang="en-US" sz="3600" dirty="0">
                <a:solidFill>
                  <a:schemeClr val="accent1">
                    <a:lumMod val="75000"/>
                  </a:schemeClr>
                </a:solidFill>
              </a:rPr>
              <a:t>Solution for 200 Hz</a:t>
            </a:r>
          </a:p>
        </p:txBody>
      </p:sp>
      <p:sp>
        <p:nvSpPr>
          <p:cNvPr id="3" name="Rectangle 2"/>
          <p:cNvSpPr/>
          <p:nvPr/>
        </p:nvSpPr>
        <p:spPr>
          <a:xfrm>
            <a:off x="2640014" y="1125539"/>
            <a:ext cx="1882775" cy="189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pic>
        <p:nvPicPr>
          <p:cNvPr id="13316" name="Picture 1" descr="Geschlossenes_Lautsprechergeh%C3%A4use_%28enclosure%29.png"/>
          <p:cNvPicPr>
            <a:picLocks noChangeAspect="1" noChangeArrowheads="1"/>
          </p:cNvPicPr>
          <p:nvPr/>
        </p:nvPicPr>
        <p:blipFill>
          <a:blip r:embed="rId2" cstate="print"/>
          <a:srcRect l="48972" t="15572" r="3712" b="15114"/>
          <a:stretch>
            <a:fillRect/>
          </a:stretch>
        </p:blipFill>
        <p:spPr bwMode="auto">
          <a:xfrm>
            <a:off x="3706814" y="1433513"/>
            <a:ext cx="808037" cy="1287462"/>
          </a:xfrm>
          <a:prstGeom prst="rect">
            <a:avLst/>
          </a:prstGeom>
          <a:noFill/>
          <a:ln w="9525">
            <a:noFill/>
            <a:miter lim="800000"/>
            <a:headEnd/>
            <a:tailEnd/>
          </a:ln>
        </p:spPr>
      </p:pic>
      <p:cxnSp>
        <p:nvCxnSpPr>
          <p:cNvPr id="9" name="Straight Arrow Connector 8"/>
          <p:cNvCxnSpPr/>
          <p:nvPr/>
        </p:nvCxnSpPr>
        <p:spPr>
          <a:xfrm flipV="1">
            <a:off x="4519613" y="2093913"/>
            <a:ext cx="3586162" cy="127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18" name="TextBox 14"/>
          <p:cNvSpPr txBox="1">
            <a:spLocks noChangeArrowheads="1"/>
          </p:cNvSpPr>
          <p:nvPr/>
        </p:nvSpPr>
        <p:spPr bwMode="auto">
          <a:xfrm>
            <a:off x="3336926" y="609600"/>
            <a:ext cx="627063"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3319" name="TextBox 15"/>
          <p:cNvSpPr txBox="1">
            <a:spLocks noChangeArrowheads="1"/>
          </p:cNvSpPr>
          <p:nvPr/>
        </p:nvSpPr>
        <p:spPr bwMode="auto">
          <a:xfrm>
            <a:off x="1733550" y="3382963"/>
            <a:ext cx="8934450" cy="3416300"/>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charset="0"/>
                <a:cs typeface="Arial" charset="0"/>
              </a:rPr>
              <a:t>Wavelength (</a:t>
            </a:r>
            <a:r>
              <a:rPr lang="en-US" dirty="0">
                <a:solidFill>
                  <a:srgbClr val="000000"/>
                </a:solidFill>
                <a:latin typeface="Arial" charset="0"/>
                <a:cs typeface="Arial" charset="0"/>
                <a:sym typeface="Symbol" pitchFamily="18" charset="2"/>
              </a:rPr>
              <a:t>) at 200 Hz = (1130x12)/200 = </a:t>
            </a:r>
            <a:r>
              <a:rPr lang="en-US" dirty="0">
                <a:solidFill>
                  <a:srgbClr val="FF0000"/>
                </a:solidFill>
                <a:latin typeface="Arial" charset="0"/>
                <a:cs typeface="Arial" charset="0"/>
                <a:sym typeface="Symbol" pitchFamily="18" charset="2"/>
              </a:rPr>
              <a:t>67.8”</a:t>
            </a:r>
          </a:p>
          <a:p>
            <a:pPr fontAlgn="base">
              <a:spcBef>
                <a:spcPct val="0"/>
              </a:spcBef>
              <a:spcAft>
                <a:spcPct val="0"/>
              </a:spcAft>
            </a:pPr>
            <a:endParaRPr lang="en-US" dirty="0">
              <a:solidFill>
                <a:srgbClr val="00B05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Phase shift of rear radiation relative to front radiation = 180 + (360x48)/67.8 = </a:t>
            </a:r>
            <a:r>
              <a:rPr lang="en-US" dirty="0">
                <a:solidFill>
                  <a:srgbClr val="FF0000"/>
                </a:solidFill>
                <a:latin typeface="Arial" charset="0"/>
                <a:cs typeface="Arial" charset="0"/>
                <a:sym typeface="Symbol" pitchFamily="18" charset="2"/>
              </a:rPr>
              <a:t>434.9º</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Given reference level of 90 dB at 12”, level from front vibrating surface at distance of 48” will be 90 - 12 = </a:t>
            </a:r>
            <a:r>
              <a:rPr lang="en-US" dirty="0">
                <a:solidFill>
                  <a:srgbClr val="FF0000"/>
                </a:solidFill>
                <a:latin typeface="Arial" charset="0"/>
                <a:cs typeface="Arial" charset="0"/>
                <a:sym typeface="Symbol" pitchFamily="18" charset="2"/>
              </a:rPr>
              <a:t>78 dB</a:t>
            </a:r>
          </a:p>
          <a:p>
            <a:pPr fontAlgn="base">
              <a:spcBef>
                <a:spcPct val="0"/>
              </a:spcBef>
              <a:spcAft>
                <a:spcPct val="0"/>
              </a:spcAft>
            </a:pPr>
            <a:endParaRPr lang="en-US" dirty="0">
              <a:solidFill>
                <a:srgbClr val="000000"/>
              </a:solidFill>
              <a:latin typeface="Arial" charset="0"/>
              <a:cs typeface="Arial" charset="0"/>
              <a:sym typeface="Symbol" pitchFamily="18" charset="2"/>
            </a:endParaRPr>
          </a:p>
          <a:p>
            <a:pPr fontAlgn="base">
              <a:spcBef>
                <a:spcPct val="0"/>
              </a:spcBef>
              <a:spcAft>
                <a:spcPct val="0"/>
              </a:spcAft>
            </a:pPr>
            <a:r>
              <a:rPr lang="en-US" dirty="0">
                <a:solidFill>
                  <a:srgbClr val="000000"/>
                </a:solidFill>
                <a:latin typeface="Arial" charset="0"/>
                <a:cs typeface="Arial" charset="0"/>
                <a:sym typeface="Symbol" pitchFamily="18" charset="2"/>
              </a:rPr>
              <a:t>Level from rear vibrating surface will experience inverse square loss over a distance of 72” (recall that wave propagation for first 24” is planar); level at measurement microphone will be 90 - 15.6 = </a:t>
            </a:r>
            <a:r>
              <a:rPr lang="en-US" dirty="0">
                <a:solidFill>
                  <a:srgbClr val="FF0000"/>
                </a:solidFill>
                <a:latin typeface="Arial" charset="0"/>
                <a:cs typeface="Arial" charset="0"/>
                <a:sym typeface="Symbol" pitchFamily="18" charset="2"/>
              </a:rPr>
              <a:t>74.4 dB</a:t>
            </a:r>
          </a:p>
          <a:p>
            <a:pPr fontAlgn="base">
              <a:spcBef>
                <a:spcPct val="0"/>
              </a:spcBef>
              <a:spcAft>
                <a:spcPct val="0"/>
              </a:spcAft>
            </a:pPr>
            <a:endParaRPr lang="en-US" dirty="0">
              <a:solidFill>
                <a:srgbClr val="FF0000"/>
              </a:solidFill>
              <a:latin typeface="Arial" charset="0"/>
              <a:cs typeface="Arial" charset="0"/>
              <a:sym typeface="Symbol" pitchFamily="18" charset="2"/>
            </a:endParaRPr>
          </a:p>
          <a:p>
            <a:pPr fontAlgn="base">
              <a:spcBef>
                <a:spcPct val="0"/>
              </a:spcBef>
              <a:spcAft>
                <a:spcPct val="0"/>
              </a:spcAft>
            </a:pPr>
            <a:r>
              <a:rPr lang="en-US" dirty="0">
                <a:solidFill>
                  <a:srgbClr val="FF0000"/>
                </a:solidFill>
                <a:latin typeface="Arial" charset="0"/>
                <a:cs typeface="Arial" charset="0"/>
                <a:sym typeface="Symbol" pitchFamily="18" charset="2"/>
              </a:rPr>
              <a:t>Plugging into general formula yields summed level = 80.5 dB</a:t>
            </a:r>
            <a:endParaRPr lang="en-US" dirty="0">
              <a:solidFill>
                <a:srgbClr val="000000"/>
              </a:solidFill>
              <a:latin typeface="Arial" charset="0"/>
              <a:cs typeface="Arial" charset="0"/>
            </a:endParaRPr>
          </a:p>
        </p:txBody>
      </p:sp>
      <p:sp>
        <p:nvSpPr>
          <p:cNvPr id="13320" name="AutoShape 4"/>
          <p:cNvSpPr>
            <a:spLocks noChangeArrowheads="1"/>
          </p:cNvSpPr>
          <p:nvPr/>
        </p:nvSpPr>
        <p:spPr bwMode="auto">
          <a:xfrm rot="10800000">
            <a:off x="8232776" y="2012950"/>
            <a:ext cx="295275" cy="114300"/>
          </a:xfrm>
          <a:prstGeom prst="flowChartMagneticDrum">
            <a:avLst/>
          </a:prstGeom>
          <a:solidFill>
            <a:srgbClr val="FFFFFF"/>
          </a:solidFill>
          <a:ln w="9525">
            <a:solidFill>
              <a:srgbClr val="00B0F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cxnSp>
        <p:nvCxnSpPr>
          <p:cNvPr id="33" name="Straight Arrow Connector 32"/>
          <p:cNvCxnSpPr/>
          <p:nvPr/>
        </p:nvCxnSpPr>
        <p:spPr>
          <a:xfrm flipV="1">
            <a:off x="2628900" y="952500"/>
            <a:ext cx="186055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16175" y="1119188"/>
            <a:ext cx="14288" cy="187166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23" name="TextBox 35"/>
          <p:cNvSpPr txBox="1">
            <a:spLocks noChangeArrowheads="1"/>
          </p:cNvSpPr>
          <p:nvPr/>
        </p:nvSpPr>
        <p:spPr bwMode="auto">
          <a:xfrm>
            <a:off x="1957388" y="1795463"/>
            <a:ext cx="627062"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24”</a:t>
            </a:r>
          </a:p>
        </p:txBody>
      </p:sp>
      <p:sp>
        <p:nvSpPr>
          <p:cNvPr id="13324" name="TextBox 36"/>
          <p:cNvSpPr txBox="1">
            <a:spLocks noChangeArrowheads="1"/>
          </p:cNvSpPr>
          <p:nvPr/>
        </p:nvSpPr>
        <p:spPr bwMode="auto">
          <a:xfrm>
            <a:off x="6256338" y="1741489"/>
            <a:ext cx="627062"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48”</a:t>
            </a:r>
          </a:p>
        </p:txBody>
      </p:sp>
      <p:sp>
        <p:nvSpPr>
          <p:cNvPr id="13325" name="TextBox 12"/>
          <p:cNvSpPr txBox="1">
            <a:spLocks noChangeArrowheads="1"/>
          </p:cNvSpPr>
          <p:nvPr/>
        </p:nvSpPr>
        <p:spPr bwMode="auto">
          <a:xfrm>
            <a:off x="4810126" y="2338389"/>
            <a:ext cx="4678363" cy="923925"/>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Note: Assume wave propagation </a:t>
            </a:r>
            <a:r>
              <a:rPr lang="en-US" u="sng">
                <a:solidFill>
                  <a:srgbClr val="000000"/>
                </a:solidFill>
                <a:latin typeface="Arial" charset="0"/>
                <a:cs typeface="Arial" charset="0"/>
              </a:rPr>
              <a:t>within</a:t>
            </a:r>
            <a:r>
              <a:rPr lang="en-US">
                <a:solidFill>
                  <a:srgbClr val="000000"/>
                </a:solidFill>
                <a:latin typeface="Arial" charset="0"/>
                <a:cs typeface="Arial" charset="0"/>
              </a:rPr>
              <a:t> cabinet (before it exits the back) is </a:t>
            </a:r>
            <a:r>
              <a:rPr lang="en-US" u="sng">
                <a:solidFill>
                  <a:srgbClr val="000000"/>
                </a:solidFill>
                <a:latin typeface="Arial" charset="0"/>
                <a:cs typeface="Arial" charset="0"/>
              </a:rPr>
              <a:t>planar</a:t>
            </a:r>
            <a:r>
              <a:rPr lang="en-US">
                <a:solidFill>
                  <a:srgbClr val="000000"/>
                </a:solidFill>
                <a:latin typeface="Arial" charset="0"/>
                <a:cs typeface="Arial" charset="0"/>
              </a:rPr>
              <a:t>, i.e. there are no inverse square losses.</a:t>
            </a:r>
          </a:p>
        </p:txBody>
      </p:sp>
      <p:sp>
        <p:nvSpPr>
          <p:cNvPr id="13326" name="TextBox 13"/>
          <p:cNvSpPr txBox="1">
            <a:spLocks noChangeArrowheads="1"/>
          </p:cNvSpPr>
          <p:nvPr/>
        </p:nvSpPr>
        <p:spPr bwMode="auto">
          <a:xfrm>
            <a:off x="4749800" y="801688"/>
            <a:ext cx="4992688" cy="646112"/>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cs typeface="Arial" charset="0"/>
              </a:rPr>
              <a:t>Don’t forget: rear radiation is 180º out of phase with front radiation!</a:t>
            </a:r>
          </a:p>
        </p:txBody>
      </p:sp>
    </p:spTree>
    <p:extLst>
      <p:ext uri="{BB962C8B-B14F-4D97-AF65-F5344CB8AC3E}">
        <p14:creationId xmlns:p14="http://schemas.microsoft.com/office/powerpoint/2010/main" val="38470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1" y="274638"/>
            <a:ext cx="8335963" cy="1511300"/>
          </a:xfrm>
        </p:spPr>
        <p:txBody>
          <a:bodyPr/>
          <a:lstStyle/>
          <a:p>
            <a:r>
              <a:rPr lang="en-US" sz="2800" dirty="0">
                <a:solidFill>
                  <a:srgbClr val="59C1CF"/>
                </a:solidFill>
              </a:rPr>
              <a:t>Approximate Useful Range of Level Enhancement From Summation of Front and Rear Radiation</a:t>
            </a:r>
          </a:p>
        </p:txBody>
      </p:sp>
      <p:pic>
        <p:nvPicPr>
          <p:cNvPr id="14339" name="Picture 2"/>
          <p:cNvPicPr>
            <a:picLocks noChangeAspect="1" noChangeArrowheads="1"/>
          </p:cNvPicPr>
          <p:nvPr/>
        </p:nvPicPr>
        <p:blipFill>
          <a:blip r:embed="rId2" cstate="print"/>
          <a:srcRect/>
          <a:stretch>
            <a:fillRect/>
          </a:stretch>
        </p:blipFill>
        <p:spPr bwMode="auto">
          <a:xfrm>
            <a:off x="2266950" y="1620839"/>
            <a:ext cx="7581900" cy="4014787"/>
          </a:xfrm>
          <a:prstGeom prst="rect">
            <a:avLst/>
          </a:prstGeom>
          <a:noFill/>
          <a:ln w="9525">
            <a:noFill/>
            <a:miter lim="800000"/>
            <a:headEnd/>
            <a:tailEnd/>
          </a:ln>
        </p:spPr>
      </p:pic>
      <p:sp>
        <p:nvSpPr>
          <p:cNvPr id="14340" name="TextBox 4"/>
          <p:cNvSpPr txBox="1">
            <a:spLocks noChangeArrowheads="1"/>
          </p:cNvSpPr>
          <p:nvPr/>
        </p:nvSpPr>
        <p:spPr bwMode="auto">
          <a:xfrm>
            <a:off x="2268538" y="5784851"/>
            <a:ext cx="7580312" cy="646113"/>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en-US" u="sng">
                <a:solidFill>
                  <a:srgbClr val="FF0000"/>
                </a:solidFill>
                <a:latin typeface="Arial" charset="0"/>
                <a:cs typeface="Arial" charset="0"/>
              </a:rPr>
              <a:t>Problem</a:t>
            </a:r>
            <a:r>
              <a:rPr lang="en-US">
                <a:solidFill>
                  <a:srgbClr val="FF0000"/>
                </a:solidFill>
                <a:latin typeface="Arial" charset="0"/>
                <a:cs typeface="Arial" charset="0"/>
              </a:rPr>
              <a:t>:  No way to “stop” (attenuate) rear radiation outside of this band (approx. 60 – 220 Hz) </a:t>
            </a:r>
            <a:r>
              <a:rPr lang="en-US">
                <a:solidFill>
                  <a:srgbClr val="FF0000"/>
                </a:solidFill>
                <a:latin typeface="Arial" charset="0"/>
                <a:cs typeface="Arial" charset="0"/>
                <a:sym typeface="Symbol" pitchFamily="18" charset="2"/>
              </a:rPr>
              <a:t> leads to unacceptable amount of “combing”</a:t>
            </a:r>
            <a:endParaRPr lang="en-US">
              <a:solidFill>
                <a:srgbClr val="FF0000"/>
              </a:solidFill>
              <a:latin typeface="Arial" charset="0"/>
              <a:cs typeface="Arial" charset="0"/>
            </a:endParaRPr>
          </a:p>
        </p:txBody>
      </p:sp>
    </p:spTree>
    <p:extLst>
      <p:ext uri="{BB962C8B-B14F-4D97-AF65-F5344CB8AC3E}">
        <p14:creationId xmlns:p14="http://schemas.microsoft.com/office/powerpoint/2010/main" val="381477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4894</Words>
  <Application>Microsoft Office PowerPoint</Application>
  <PresentationFormat>Widescreen</PresentationFormat>
  <Paragraphs>384</Paragraphs>
  <Slides>67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67</vt:i4>
      </vt:variant>
    </vt:vector>
  </HeadingPairs>
  <TitlesOfParts>
    <vt:vector size="75" baseType="lpstr">
      <vt:lpstr>Arial</vt:lpstr>
      <vt:lpstr>Calibri</vt:lpstr>
      <vt:lpstr>Calibri Light</vt:lpstr>
      <vt:lpstr>Symbol</vt:lpstr>
      <vt:lpstr>Times New Roman</vt:lpstr>
      <vt:lpstr>Office Theme</vt:lpstr>
      <vt:lpstr>Default Design</vt:lpstr>
      <vt:lpstr>4_Default Design</vt:lpstr>
      <vt:lpstr>Loudspeaker Enclosures</vt:lpstr>
      <vt:lpstr>Loudspeaker Enclosures</vt:lpstr>
      <vt:lpstr>How Loudspeakers Work</vt:lpstr>
      <vt:lpstr>Open Back Cabinet</vt:lpstr>
      <vt:lpstr>Review: Adding dB-SPL (General Formula)</vt:lpstr>
      <vt:lpstr>Solution for 100 Hz</vt:lpstr>
      <vt:lpstr>Solution for 50 Hz</vt:lpstr>
      <vt:lpstr>Solution for 200 Hz</vt:lpstr>
      <vt:lpstr>Approximate Useful Range of Level Enhancement From Summation of Front and Rear Radiation</vt:lpstr>
      <vt:lpstr>Plot for Range 10 Hz to 10,000 Hz (Linear Frequency Scale)</vt:lpstr>
      <vt:lpstr>Plot for Range 10 Hz to 10,000 Hz (Log Frequency Scale)</vt:lpstr>
      <vt:lpstr>Damped Pipe</vt:lpstr>
      <vt:lpstr>Damped Pipe / Tapered Tube Variations</vt:lpstr>
      <vt:lpstr>PowerPoint Presentation</vt:lpstr>
      <vt:lpstr>PowerPoint Presentation</vt:lpstr>
      <vt:lpstr>Solution</vt:lpstr>
      <vt:lpstr>Solution</vt:lpstr>
      <vt:lpstr>Solution</vt:lpstr>
      <vt:lpstr>Solution</vt:lpstr>
      <vt:lpstr>Thought Questions</vt:lpstr>
      <vt:lpstr>Fundamental Loudspeaker Electrical &amp; Mechanical Parameters</vt:lpstr>
      <vt:lpstr>Small Signal Parameters</vt:lpstr>
      <vt:lpstr>Measurement of Loudspeaker Free-Air Resonance </vt:lpstr>
      <vt:lpstr>Small Signal Parameters</vt:lpstr>
      <vt:lpstr>Small Signal Parameters</vt:lpstr>
      <vt:lpstr>Small Signal Parameters</vt:lpstr>
      <vt:lpstr>Aside: How Does Loudspeaker Cable And Power Amplifier Output Impedance Affect Performance?</vt:lpstr>
      <vt:lpstr>PowerPoint Presentation</vt:lpstr>
      <vt:lpstr>Small Signal Parameters</vt:lpstr>
      <vt:lpstr>Sample Loudspeaker</vt:lpstr>
      <vt:lpstr>Aside: How Loud Does This Thing Get? (And, How Much Power Do I Need?)</vt:lpstr>
      <vt:lpstr>PowerPoint Presentation</vt:lpstr>
      <vt:lpstr>PowerPoint Presentation</vt:lpstr>
      <vt:lpstr>Enclosure-Related Parameters</vt:lpstr>
      <vt:lpstr>PowerPoint Presentation</vt:lpstr>
      <vt:lpstr>PowerPoint Presentation</vt:lpstr>
      <vt:lpstr>Sealed Box</vt:lpstr>
      <vt:lpstr>Electromechanical Equivalent for Driver in a Sealed Box</vt:lpstr>
      <vt:lpstr>Response Shape</vt:lpstr>
      <vt:lpstr>Behavior of a Closed-Box Loudspeaker System for Several Values of Total System QTC</vt:lpstr>
      <vt:lpstr>Enclosure Volume and Efficiency</vt:lpstr>
      <vt:lpstr>Relationship of Maximum Reference Efficiency (0) to Cutoff Frequency and Enclosure Volume</vt:lpstr>
      <vt:lpstr>Box Filling or Damping</vt:lpstr>
      <vt:lpstr>Sealed Box Design</vt:lpstr>
      <vt:lpstr>Ratio of Closed-Box System Resonance Frequency (FC) and Total Q (QTC)  to Driver Resonance Frequency (FS ) and QT,  as a Function of the System Compliance Ratio ()</vt:lpstr>
      <vt:lpstr>Sealed Box Design Example</vt:lpstr>
      <vt:lpstr>Sealed Box Design Example</vt:lpstr>
      <vt:lpstr>PowerPoint Presentation</vt:lpstr>
      <vt:lpstr>PowerPoint Presentation</vt:lpstr>
      <vt:lpstr>PowerPoint Presentation</vt:lpstr>
      <vt:lpstr>PowerPoint Presentation</vt:lpstr>
      <vt:lpstr>Vented Box Design</vt:lpstr>
      <vt:lpstr>Bass Reflex</vt:lpstr>
      <vt:lpstr>PowerPoint Presentation</vt:lpstr>
      <vt:lpstr>PowerPoint Presentation</vt:lpstr>
      <vt:lpstr>PowerPoint Presentation</vt:lpstr>
      <vt:lpstr>PowerPoint Presentation</vt:lpstr>
      <vt:lpstr>Passive Radiator (“Drone Cone”)</vt:lpstr>
      <vt:lpstr>Compound / Band-pass</vt:lpstr>
      <vt:lpstr>Rear-loaded Horn</vt:lpstr>
      <vt:lpstr>Labyrinth / Transmission Line</vt:lpstr>
      <vt:lpstr>Labyrinth / Transmission Line / Damped Pipe</vt:lpstr>
      <vt:lpstr>Waveguides</vt:lpstr>
      <vt:lpstr>Bose AWR1 “Waveguide” (Damped Pipe)</vt:lpstr>
      <vt:lpstr>Bose WRII “Waveguide” (Damped Pipe)</vt:lpstr>
      <vt:lpstr>Bose WRII “Waveguide” (Damped Pipe)</vt:lpstr>
      <vt:lpstr>References</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Components</dc:title>
  <dc:creator>Meyer, David G</dc:creator>
  <cp:lastModifiedBy>Meyer, David G</cp:lastModifiedBy>
  <cp:revision>76</cp:revision>
  <dcterms:created xsi:type="dcterms:W3CDTF">2019-04-18T12:50:33Z</dcterms:created>
  <dcterms:modified xsi:type="dcterms:W3CDTF">2020-02-13T15:17:34Z</dcterms:modified>
</cp:coreProperties>
</file>