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theme/theme10.xml" ContentType="application/vnd.openxmlformats-officedocument.theme+xml"/>
  <Override PartName="/ppt/slideLayouts/slideLayout43.xml" ContentType="application/vnd.openxmlformats-officedocument.presentationml.slideLayout+xml"/>
  <Override PartName="/ppt/theme/theme11.xml" ContentType="application/vnd.openxmlformats-officedocument.theme+xml"/>
  <Override PartName="/ppt/slideLayouts/slideLayout44.xml" ContentType="application/vnd.openxmlformats-officedocument.presentationml.slideLayout+xml"/>
  <Override PartName="/ppt/theme/theme12.xml" ContentType="application/vnd.openxmlformats-officedocument.theme+xml"/>
  <Override PartName="/ppt/slideLayouts/slideLayout45.xml" ContentType="application/vnd.openxmlformats-officedocument.presentationml.slideLayout+xml"/>
  <Override PartName="/ppt/theme/theme13.xml" ContentType="application/vnd.openxmlformats-officedocument.theme+xml"/>
  <Override PartName="/ppt/slideLayouts/slideLayout46.xml" ContentType="application/vnd.openxmlformats-officedocument.presentationml.slideLayout+xml"/>
  <Override PartName="/ppt/theme/theme14.xml" ContentType="application/vnd.openxmlformats-officedocument.theme+xml"/>
  <Override PartName="/ppt/slideLayouts/slideLayout47.xml" ContentType="application/vnd.openxmlformats-officedocument.presentationml.slideLayout+xml"/>
  <Override PartName="/ppt/theme/theme15.xml" ContentType="application/vnd.openxmlformats-officedocument.theme+xml"/>
  <Override PartName="/ppt/slideLayouts/slideLayout48.xml" ContentType="application/vnd.openxmlformats-officedocument.presentationml.slideLayout+xml"/>
  <Override PartName="/ppt/theme/theme16.xml" ContentType="application/vnd.openxmlformats-officedocument.theme+xml"/>
  <Override PartName="/ppt/slideLayouts/slideLayout49.xml" ContentType="application/vnd.openxmlformats-officedocument.presentationml.slideLayout+xml"/>
  <Override PartName="/ppt/theme/theme17.xml" ContentType="application/vnd.openxmlformats-officedocument.theme+xml"/>
  <Override PartName="/ppt/slideLayouts/slideLayout50.xml" ContentType="application/vnd.openxmlformats-officedocument.presentationml.slideLayout+xml"/>
  <Override PartName="/ppt/theme/theme18.xml" ContentType="application/vnd.openxmlformats-officedocument.theme+xml"/>
  <Override PartName="/ppt/slideLayouts/slideLayout51.xml" ContentType="application/vnd.openxmlformats-officedocument.presentationml.slideLayout+xml"/>
  <Override PartName="/ppt/theme/theme19.xml" ContentType="application/vnd.openxmlformats-officedocument.theme+xml"/>
  <Override PartName="/ppt/slideLayouts/slideLayout52.xml" ContentType="application/vnd.openxmlformats-officedocument.presentationml.slideLayout+xml"/>
  <Override PartName="/ppt/theme/theme20.xml" ContentType="application/vnd.openxmlformats-officedocument.theme+xml"/>
  <Override PartName="/ppt/slideLayouts/slideLayout53.xml" ContentType="application/vnd.openxmlformats-officedocument.presentationml.slideLayout+xml"/>
  <Override PartName="/ppt/theme/theme21.xml" ContentType="application/vnd.openxmlformats-officedocument.theme+xml"/>
  <Override PartName="/ppt/slideLayouts/slideLayout54.xml" ContentType="application/vnd.openxmlformats-officedocument.presentationml.slideLayout+xml"/>
  <Override PartName="/ppt/theme/theme22.xml" ContentType="application/vnd.openxmlformats-officedocument.theme+xml"/>
  <Override PartName="/ppt/slideLayouts/slideLayout55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742" r:id="rId4"/>
    <p:sldMasterId id="2147483754" r:id="rId5"/>
    <p:sldMasterId id="2147483766" r:id="rId6"/>
    <p:sldMasterId id="2147483790" r:id="rId7"/>
    <p:sldMasterId id="2147483792" r:id="rId8"/>
    <p:sldMasterId id="2147483798" r:id="rId9"/>
    <p:sldMasterId id="2147483818" r:id="rId10"/>
    <p:sldMasterId id="2147483836" r:id="rId11"/>
    <p:sldMasterId id="2147483840" r:id="rId12"/>
    <p:sldMasterId id="2147483842" r:id="rId13"/>
    <p:sldMasterId id="2147483844" r:id="rId14"/>
    <p:sldMasterId id="2147483854" r:id="rId15"/>
    <p:sldMasterId id="2147483856" r:id="rId16"/>
    <p:sldMasterId id="2147483858" r:id="rId17"/>
    <p:sldMasterId id="2147483860" r:id="rId18"/>
    <p:sldMasterId id="2147483862" r:id="rId19"/>
    <p:sldMasterId id="2147483864" r:id="rId20"/>
    <p:sldMasterId id="2147483866" r:id="rId21"/>
    <p:sldMasterId id="2147483868" r:id="rId22"/>
    <p:sldMasterId id="2147483880" r:id="rId23"/>
  </p:sldMasterIdLst>
  <p:notesMasterIdLst>
    <p:notesMasterId r:id="rId92"/>
  </p:notesMasterIdLst>
  <p:handoutMasterIdLst>
    <p:handoutMasterId r:id="rId93"/>
  </p:handoutMasterIdLst>
  <p:sldIdLst>
    <p:sldId id="256" r:id="rId24"/>
    <p:sldId id="278" r:id="rId25"/>
    <p:sldId id="457" r:id="rId26"/>
    <p:sldId id="454" r:id="rId27"/>
    <p:sldId id="458" r:id="rId28"/>
    <p:sldId id="440" r:id="rId29"/>
    <p:sldId id="369" r:id="rId30"/>
    <p:sldId id="444" r:id="rId31"/>
    <p:sldId id="442" r:id="rId32"/>
    <p:sldId id="500" r:id="rId33"/>
    <p:sldId id="439" r:id="rId34"/>
    <p:sldId id="443" r:id="rId35"/>
    <p:sldId id="452" r:id="rId36"/>
    <p:sldId id="445" r:id="rId37"/>
    <p:sldId id="446" r:id="rId38"/>
    <p:sldId id="447" r:id="rId39"/>
    <p:sldId id="448" r:id="rId40"/>
    <p:sldId id="449" r:id="rId41"/>
    <p:sldId id="375" r:id="rId42"/>
    <p:sldId id="450" r:id="rId43"/>
    <p:sldId id="451" r:id="rId44"/>
    <p:sldId id="482" r:id="rId45"/>
    <p:sldId id="483" r:id="rId46"/>
    <p:sldId id="455" r:id="rId47"/>
    <p:sldId id="488" r:id="rId48"/>
    <p:sldId id="484" r:id="rId49"/>
    <p:sldId id="485" r:id="rId50"/>
    <p:sldId id="486" r:id="rId51"/>
    <p:sldId id="459" r:id="rId52"/>
    <p:sldId id="397" r:id="rId53"/>
    <p:sldId id="489" r:id="rId54"/>
    <p:sldId id="477" r:id="rId55"/>
    <p:sldId id="490" r:id="rId56"/>
    <p:sldId id="394" r:id="rId57"/>
    <p:sldId id="474" r:id="rId58"/>
    <p:sldId id="492" r:id="rId59"/>
    <p:sldId id="491" r:id="rId60"/>
    <p:sldId id="462" r:id="rId61"/>
    <p:sldId id="464" r:id="rId62"/>
    <p:sldId id="479" r:id="rId63"/>
    <p:sldId id="493" r:id="rId64"/>
    <p:sldId id="494" r:id="rId65"/>
    <p:sldId id="480" r:id="rId66"/>
    <p:sldId id="498" r:id="rId67"/>
    <p:sldId id="499" r:id="rId68"/>
    <p:sldId id="416" r:id="rId69"/>
    <p:sldId id="495" r:id="rId70"/>
    <p:sldId id="419" r:id="rId71"/>
    <p:sldId id="420" r:id="rId72"/>
    <p:sldId id="425" r:id="rId73"/>
    <p:sldId id="426" r:id="rId74"/>
    <p:sldId id="427" r:id="rId75"/>
    <p:sldId id="428" r:id="rId76"/>
    <p:sldId id="429" r:id="rId77"/>
    <p:sldId id="430" r:id="rId78"/>
    <p:sldId id="431" r:id="rId79"/>
    <p:sldId id="432" r:id="rId80"/>
    <p:sldId id="465" r:id="rId81"/>
    <p:sldId id="466" r:id="rId82"/>
    <p:sldId id="467" r:id="rId83"/>
    <p:sldId id="468" r:id="rId84"/>
    <p:sldId id="469" r:id="rId85"/>
    <p:sldId id="470" r:id="rId86"/>
    <p:sldId id="473" r:id="rId87"/>
    <p:sldId id="471" r:id="rId88"/>
    <p:sldId id="472" r:id="rId89"/>
    <p:sldId id="438" r:id="rId90"/>
    <p:sldId id="481" r:id="rId91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ABE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6" y="2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-2334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slide" Target="slides/slide53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87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90" Type="http://schemas.openxmlformats.org/officeDocument/2006/relationships/slide" Target="slides/slide67.xml"/><Relationship Id="rId95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9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91" Type="http://schemas.openxmlformats.org/officeDocument/2006/relationships/slide" Target="slides/slide68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1" tIns="48311" rIns="96621" bIns="48311" numCol="1" anchor="t" anchorCtr="0" compatLnSpc="1">
            <a:prstTxWarp prst="textNoShape">
              <a:avLst/>
            </a:prstTxWarp>
          </a:bodyPr>
          <a:lstStyle>
            <a:lvl1pPr defTabSz="966371">
              <a:defRPr sz="1300"/>
            </a:lvl1pPr>
          </a:lstStyle>
          <a:p>
            <a:pPr>
              <a:defRPr/>
            </a:pPr>
            <a:r>
              <a:rPr lang="en-US"/>
              <a:t>Sound Reinforcement System Design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694" y="0"/>
            <a:ext cx="350181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1" tIns="48311" rIns="96621" bIns="48311" numCol="1" anchor="t" anchorCtr="0" compatLnSpc="1">
            <a:prstTxWarp prst="textNoShape">
              <a:avLst/>
            </a:prstTxWarp>
          </a:bodyPr>
          <a:lstStyle>
            <a:lvl1pPr algn="r" defTabSz="96637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Variation 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20813"/>
            <a:ext cx="3169920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1" tIns="48311" rIns="96621" bIns="48311" numCol="1" anchor="b" anchorCtr="0" compatLnSpc="1">
            <a:prstTxWarp prst="textNoShape">
              <a:avLst/>
            </a:prstTxWarp>
          </a:bodyPr>
          <a:lstStyle>
            <a:lvl1pPr algn="r" defTabSz="966371">
              <a:defRPr sz="1300"/>
            </a:lvl1pPr>
          </a:lstStyle>
          <a:p>
            <a:pPr>
              <a:defRPr/>
            </a:pPr>
            <a:fld id="{933C62F3-3F30-4949-BE9D-C22D769A9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50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5" tIns="47332" rIns="94665" bIns="47332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5" tIns="47332" rIns="94665" bIns="47332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59587"/>
            <a:ext cx="5852160" cy="432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5" tIns="47332" rIns="94665" bIns="473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813"/>
            <a:ext cx="3169920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5" tIns="47332" rIns="94665" bIns="47332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20813"/>
            <a:ext cx="3169920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5" tIns="47332" rIns="94665" bIns="47332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306C2D13-E611-435B-A909-BE3675257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780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9652A0-1893-429B-960A-84D0F9BD77B3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25398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2CAA20-17E2-469E-B2E8-1E63AADF76FB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722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ECA788-D834-4CEC-B156-2B433BF42F30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6674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C429C-DBA9-417A-9BD2-D493C641AB13}" type="slidenum">
              <a:rPr lang="en-US" smtClean="0">
                <a:solidFill>
                  <a:srgbClr val="000000"/>
                </a:solidFill>
              </a:rPr>
              <a:pPr/>
              <a:t>67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97564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B0B213-1BDE-49F4-89C2-4ECA4C7D1EB4}" type="slidenum">
              <a:rPr lang="en-US" smtClean="0">
                <a:solidFill>
                  <a:srgbClr val="000000"/>
                </a:solidFill>
              </a:rPr>
              <a:pPr/>
              <a:t>68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85653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8959ED-F0FF-4A4A-A8A1-E622A37B504B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Fig 6.38b</a:t>
            </a:r>
          </a:p>
        </p:txBody>
      </p:sp>
    </p:spTree>
    <p:extLst>
      <p:ext uri="{BB962C8B-B14F-4D97-AF65-F5344CB8AC3E}">
        <p14:creationId xmlns:p14="http://schemas.microsoft.com/office/powerpoint/2010/main" val="2880939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C8EC05-F25D-492E-85D4-21DBFDD349D7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Fig 6.38b</a:t>
            </a:r>
          </a:p>
        </p:txBody>
      </p:sp>
    </p:spTree>
    <p:extLst>
      <p:ext uri="{BB962C8B-B14F-4D97-AF65-F5344CB8AC3E}">
        <p14:creationId xmlns:p14="http://schemas.microsoft.com/office/powerpoint/2010/main" val="480811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DF3009-A3FD-4BFC-8083-E534BAE6B58C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Fig 6.38b</a:t>
            </a:r>
          </a:p>
        </p:txBody>
      </p:sp>
    </p:spTree>
    <p:extLst>
      <p:ext uri="{BB962C8B-B14F-4D97-AF65-F5344CB8AC3E}">
        <p14:creationId xmlns:p14="http://schemas.microsoft.com/office/powerpoint/2010/main" val="3496042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CD000-DB2F-4F21-95CB-18CDCAD41149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Fig 6.38b</a:t>
            </a:r>
          </a:p>
        </p:txBody>
      </p:sp>
    </p:spTree>
    <p:extLst>
      <p:ext uri="{BB962C8B-B14F-4D97-AF65-F5344CB8AC3E}">
        <p14:creationId xmlns:p14="http://schemas.microsoft.com/office/powerpoint/2010/main" val="1229072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F033D5-2E53-4C7D-A272-C85AC3A48E5C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27286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83A03-228C-48BB-BBB7-79AEEDF4C312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29871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7EA1FB-EC10-4E4E-919D-2DC3BE2A967D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74379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946D2-744A-4DD4-A6F5-47F7C5BCCC0B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404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3060-A5BD-47E5-8F4E-8BE51B463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2BC1D-086B-46F7-845B-820F55CF1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EB988-AD0F-43C8-9662-9916D1558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9B0C8-7669-42A4-90AB-117264AF0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085EB-172D-4F40-A687-1B2FF451F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CDF37-1948-4F79-8E7C-7308B18E5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9FE67-C1D1-48ED-87C5-BC9C1A9C8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E555F-FE51-44D6-AFAE-66A4D13B2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2BC73-19EB-482C-AD80-9CC13AE7E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7CBC9-10A4-4357-A12E-DC5C2901F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9A042-16BC-48BB-9C04-E4A1930DF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BB5CF-F7B9-4C7D-81F8-A33BA6248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6F483-A4A7-4EF3-AB5B-5675820B0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C447F-731C-41FD-9407-BF4501A94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97168-F984-42BD-B36F-BC1ACD8B4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73CED-C013-4380-8936-41420ADE2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241CC-2AAC-4E7F-B2F8-70738617B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C202C-8287-4FB1-B00D-88902A5E9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42C7E-7311-4DA9-A6ED-58CA2EFDD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C6BF-6B9B-4577-BDA2-FE43B1989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84979-04FA-4351-B2FD-AE0D46441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FB1D3-A291-4C12-ABC4-AE75BEE68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3490B-E1C8-4E9E-AD8E-3DAB7CC4F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037DA-5C52-47C0-8E72-E21AC4644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45627-2D35-4E03-BFDF-D71B7C542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97A98-B513-4964-8AAC-AD54A1BDB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A22E3-3918-4751-AD81-082FD543E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0D11E-94B5-4493-8CC7-B042866F3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DC7D3-E2DC-402B-99AF-98530CD25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57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9A0B2-A71C-4B60-8945-D7779C0FB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B9817-8F74-4305-A9E1-EF3B4533D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140C6-4A5E-43AB-A410-04E997EB2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61EF6-6125-4E47-B919-E7932AEDB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58726-92E9-4BD2-8390-B8A696210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6A585-E546-4C73-A5A5-B50981493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DC7D3-E2DC-402B-99AF-98530CD25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10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A4091-4E87-4A2F-B813-97D72C25D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5B24-1515-4086-BF8A-D8A854393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25A5D-B0BF-4973-9294-3AAB18127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3F42D-567D-488D-90A5-83C16F147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F88E0-FBDE-4073-BD66-2D840E8CB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59278-112A-4074-A258-532ED4986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EF604-1BA3-46D3-B6C0-A9075ABEA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69569-80F2-4898-8640-08E4526CE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F378E-B888-4978-83CC-2637B9114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C339B-2203-4EE4-AF7E-38D628FAC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A6A32-2C02-4C6E-B090-E915BCB90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DA6A6-5B24-4F7A-8ACA-8D3F49D90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65B2C-AC32-4D47-845A-03A7C423B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24021-C334-4F56-9592-FB774523F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EEA16-A422-42F3-9F6E-D5A8DEB70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DC7D3-E2DC-402B-99AF-98530CD25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B97B4-1A05-4892-AECF-A05617424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2F147-65DD-4EED-BFDF-5E8712705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6CF6E-C4C6-4EDD-ACAE-2C9384C45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2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43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44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45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46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47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48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9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50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52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53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54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A764455-4B1B-4A24-9A94-B45087193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F70723A-975D-4F65-A02E-0B2B1B86F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2CD69A7-9209-459E-97C7-A21B98663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85F9061-D733-4253-B115-4807E0C50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D12AE9E-91B7-4A6F-BBBB-F8D03FB06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08BE3CB-01BF-4A12-91DA-00CC7C27B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32B0254-2931-4885-9ACC-B42900DED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18B2CB4-2ED1-4217-AF91-9294738B8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EB08175-1974-42CF-95D3-3A748F9B1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CDAE03E-979D-4441-B87B-A2FA040DE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29728E8-ACD3-4D3B-B333-ED95F8A11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0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C541729-4487-469E-8C3E-B001304F2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7" descr="PP Background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7463"/>
            <a:ext cx="121920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E5D3398-A8B5-410C-A9C0-5B9070BD3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C039195-B86C-45F5-9509-10ECEA0C0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202F3DE-927E-46C0-884B-BE0B60552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6F0B3D3-98BC-4A2E-8DCE-7FD4963CD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DF61FC2-4055-45E9-B4BA-47505607F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9" name="Picture 7" descr="PP Background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C48D5B5-4C72-4115-BE2F-92F17ED15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77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F712901-4338-4282-BA9F-843560A58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4C41AA0-8390-4937-BE53-A18BAA66B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A155928-196A-41B9-A076-8B077F870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50BF5D7-2BDB-4BB9-9CC2-468F459D9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BBEA51E-711D-4F29-BA35-57B7E7052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76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05223" y="1770236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Combination</a:t>
            </a:r>
            <a:endParaRPr lang="en-US" smtClean="0"/>
          </a:p>
        </p:txBody>
      </p:sp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2305224" y="4348163"/>
            <a:ext cx="7972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u="sng" dirty="0"/>
              <a:t>Reference</a:t>
            </a:r>
            <a:r>
              <a:rPr lang="en-US" dirty="0"/>
              <a:t>: </a:t>
            </a:r>
            <a:r>
              <a:rPr lang="en-US" dirty="0" smtClean="0"/>
              <a:t>Chapter 9 (3</a:t>
            </a:r>
            <a:r>
              <a:rPr lang="en-US" baseline="30000" dirty="0" smtClean="0"/>
              <a:t>rd</a:t>
            </a:r>
            <a:r>
              <a:rPr lang="en-US" dirty="0" smtClean="0"/>
              <a:t> Ed.) </a:t>
            </a:r>
            <a:r>
              <a:rPr lang="en-US" dirty="0"/>
              <a:t>of </a:t>
            </a:r>
            <a:r>
              <a:rPr lang="en-US" i="1" dirty="0"/>
              <a:t>Sound Systems: Design and Optimization</a:t>
            </a:r>
            <a:r>
              <a:rPr lang="en-US" dirty="0"/>
              <a:t>, by Bob McCarthy (Elsevier, </a:t>
            </a:r>
            <a:r>
              <a:rPr lang="en-US" dirty="0" smtClean="0"/>
              <a:t>2010 / 2017)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88023" y="1417638"/>
            <a:ext cx="10175312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kern="0" dirty="0" smtClean="0"/>
              <a:t>What asymmetries are available to the array designer?</a:t>
            </a:r>
          </a:p>
          <a:p>
            <a:r>
              <a:rPr lang="en-US" sz="2800" kern="0" dirty="0" smtClean="0"/>
              <a:t>Why are asymmetries necessary?</a:t>
            </a:r>
          </a:p>
          <a:p>
            <a:r>
              <a:rPr lang="en-US" sz="2800" kern="0" dirty="0" smtClean="0"/>
              <a:t>Which </a:t>
            </a:r>
            <a:r>
              <a:rPr lang="en-US" sz="2800" kern="0" dirty="0"/>
              <a:t>asymmetries </a:t>
            </a:r>
            <a:r>
              <a:rPr lang="en-US" sz="2800" kern="0" dirty="0" smtClean="0"/>
              <a:t>are static (i.e. fixed)?</a:t>
            </a:r>
          </a:p>
          <a:p>
            <a:r>
              <a:rPr lang="en-US" sz="2800" kern="0" dirty="0" smtClean="0"/>
              <a:t>Which </a:t>
            </a:r>
            <a:r>
              <a:rPr lang="en-US" sz="2800" kern="0" dirty="0"/>
              <a:t>asymmetries </a:t>
            </a:r>
            <a:r>
              <a:rPr lang="en-US" sz="2800" kern="0" dirty="0" smtClean="0"/>
              <a:t>are dynamic (i.e. modifiable while in operation or even as a function of program material)?</a:t>
            </a:r>
          </a:p>
          <a:p>
            <a:r>
              <a:rPr lang="en-US" sz="2800" kern="0" dirty="0" smtClean="0">
                <a:solidFill>
                  <a:srgbClr val="00B050"/>
                </a:solidFill>
              </a:rPr>
              <a:t>Takeaway: </a:t>
            </a:r>
            <a:r>
              <a:rPr lang="en-US" sz="2800" i="1" kern="0" dirty="0" smtClean="0">
                <a:solidFill>
                  <a:srgbClr val="00B050"/>
                </a:solidFill>
              </a:rPr>
              <a:t>DSP changes the rules on array beamforming</a:t>
            </a:r>
          </a:p>
          <a:p>
            <a:pPr>
              <a:buFontTx/>
              <a:buNone/>
            </a:pPr>
            <a:endParaRPr lang="en-US" kern="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4000" kern="0" dirty="0" smtClean="0">
                <a:solidFill>
                  <a:schemeClr val="accent1">
                    <a:lumMod val="50000"/>
                  </a:schemeClr>
                </a:solidFill>
              </a:rPr>
              <a:t>Role of Asymmetry as a Shaping Tool</a:t>
            </a:r>
            <a:endParaRPr lang="en-US" sz="40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4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Basic Idea – Coupled Line Source Arrays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714374" y="1224307"/>
            <a:ext cx="10668001" cy="4525963"/>
          </a:xfrm>
        </p:spPr>
        <p:txBody>
          <a:bodyPr/>
          <a:lstStyle/>
          <a:p>
            <a:r>
              <a:rPr lang="en-US" sz="2600" dirty="0"/>
              <a:t>Stack the “aspect ratio icons” end-to-end (for side-by-side speakers)</a:t>
            </a:r>
          </a:p>
          <a:p>
            <a:r>
              <a:rPr lang="en-US" sz="2600" dirty="0"/>
              <a:t>Combined shape of fully-coupled line source can be visualized as a forward extension by means of simple additions of the aspect ratio shapes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4425" y="3040865"/>
            <a:ext cx="6370760" cy="34778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Recall: </a:t>
            </a:r>
            <a:r>
              <a:rPr lang="en-US" sz="2000" dirty="0" err="1" smtClean="0"/>
              <a:t>Beamwidth</a:t>
            </a:r>
            <a:r>
              <a:rPr lang="en-US" sz="2000" dirty="0" smtClean="0"/>
              <a:t> of a single speaker approaches 90</a:t>
            </a:r>
            <a:r>
              <a:rPr lang="en-US" sz="2000" dirty="0" smtClean="0">
                <a:sym typeface="Symbol" panose="05050102010706020507" pitchFamily="18" charset="2"/>
              </a:rPr>
              <a:t> when the transmitted  equals the radiating cone size (</a:t>
            </a:r>
            <a:r>
              <a:rPr lang="en-US" sz="2000" dirty="0" smtClean="0">
                <a:solidFill>
                  <a:srgbClr val="00B0F0"/>
                </a:solidFill>
                <a:sym typeface="Symbol" panose="05050102010706020507" pitchFamily="18" charset="2"/>
              </a:rPr>
              <a:t>blue line</a:t>
            </a:r>
            <a:r>
              <a:rPr lang="en-US" sz="2000" dirty="0" smtClean="0">
                <a:sym typeface="Symbol" panose="05050102010706020507" pitchFamily="18" charset="2"/>
              </a:rPr>
              <a:t> in figure). </a:t>
            </a:r>
            <a:r>
              <a:rPr lang="en-US" sz="2000" dirty="0" err="1" smtClean="0">
                <a:sym typeface="Symbol" panose="05050102010706020507" pitchFamily="18" charset="2"/>
              </a:rPr>
              <a:t>Beamwidth</a:t>
            </a:r>
            <a:r>
              <a:rPr lang="en-US" sz="2000" dirty="0" smtClean="0">
                <a:sym typeface="Symbol" panose="05050102010706020507" pitchFamily="18" charset="2"/>
              </a:rPr>
              <a:t> is wider if  &gt; cone size (</a:t>
            </a:r>
            <a:r>
              <a:rPr lang="en-US" sz="2000" dirty="0" smtClean="0">
                <a:solidFill>
                  <a:srgbClr val="00B050"/>
                </a:solidFill>
                <a:sym typeface="Symbol" panose="05050102010706020507" pitchFamily="18" charset="2"/>
              </a:rPr>
              <a:t>green</a:t>
            </a:r>
            <a:r>
              <a:rPr lang="en-US" sz="2000" dirty="0" smtClean="0">
                <a:sym typeface="Symbol" panose="05050102010706020507" pitchFamily="18" charset="2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sym typeface="Symbol" panose="05050102010706020507" pitchFamily="18" charset="2"/>
              </a:rPr>
              <a:t>line</a:t>
            </a:r>
            <a:r>
              <a:rPr lang="en-US" sz="2000" dirty="0" smtClean="0">
                <a:sym typeface="Symbol" panose="05050102010706020507" pitchFamily="18" charset="2"/>
              </a:rPr>
              <a:t>) and narrower if  &lt; cone size (</a:t>
            </a:r>
            <a:r>
              <a:rPr lang="en-US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red line</a:t>
            </a:r>
            <a:r>
              <a:rPr lang="en-US" sz="2000" dirty="0" smtClean="0">
                <a:sym typeface="Symbol" panose="05050102010706020507" pitchFamily="18" charset="2"/>
              </a:rPr>
              <a:t>).</a:t>
            </a:r>
          </a:p>
          <a:p>
            <a:endParaRPr lang="en-US" sz="2000" dirty="0">
              <a:sym typeface="Symbol" panose="05050102010706020507" pitchFamily="18" charset="2"/>
            </a:endParaRPr>
          </a:p>
          <a:p>
            <a:r>
              <a:rPr lang="en-US" sz="2000" dirty="0" smtClean="0">
                <a:sym typeface="Symbol" panose="05050102010706020507" pitchFamily="18" charset="2"/>
              </a:rPr>
              <a:t>For a coupled line source, vertical coverage is 72 when the transmitted  equals the line length (e.g. </a:t>
            </a:r>
            <a:r>
              <a:rPr lang="en-US" sz="2000" dirty="0" err="1" smtClean="0">
                <a:sym typeface="Symbol" panose="05050102010706020507" pitchFamily="18" charset="2"/>
              </a:rPr>
              <a:t>beamwidth</a:t>
            </a:r>
            <a:r>
              <a:rPr lang="en-US" sz="2000" dirty="0" smtClean="0">
                <a:sym typeface="Symbol" panose="05050102010706020507" pitchFamily="18" charset="2"/>
              </a:rPr>
              <a:t> for a 2m long array will be 72 at 170 Hz).</a:t>
            </a:r>
          </a:p>
          <a:p>
            <a:endParaRPr lang="en-US" sz="2000" dirty="0">
              <a:sym typeface="Symbol" panose="05050102010706020507" pitchFamily="18" charset="2"/>
            </a:endParaRPr>
          </a:p>
          <a:p>
            <a:r>
              <a:rPr lang="en-US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Note that equations relating line length to </a:t>
            </a:r>
            <a:r>
              <a:rPr lang="en-US" sz="20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beamwidth</a:t>
            </a:r>
            <a:r>
              <a:rPr lang="en-US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 assume omnidirectional (“point”) sources.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3133"/>
          <a:stretch/>
        </p:blipFill>
        <p:spPr>
          <a:xfrm>
            <a:off x="7570910" y="3040865"/>
            <a:ext cx="3725740" cy="3439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Coupled Line Source – FAR Multiplication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8508" y="1225551"/>
            <a:ext cx="7189460" cy="455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TextBox 3"/>
          <p:cNvSpPr txBox="1">
            <a:spLocks noChangeArrowheads="1"/>
          </p:cNvSpPr>
          <p:nvPr/>
        </p:nvSpPr>
        <p:spPr bwMode="auto">
          <a:xfrm>
            <a:off x="2688879" y="5783185"/>
            <a:ext cx="71319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Combined coverage angle is found once the array has fully formed at the top of the parallel pyramid.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Basic Idea – Coupled Point Source Arrays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Arrange the aspect ratio icons side-by-side around a virtual point source (based on unity splay angle)</a:t>
            </a:r>
          </a:p>
          <a:p>
            <a:r>
              <a:rPr lang="en-US" sz="2800" dirty="0"/>
              <a:t>Combined shape will strongly resemble the radial spread of the individual FAR patterns as long as the amount of combing zone interaction is 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Coupled Point Source Arrays: Aspect Ratio to Radial Coverage Extension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5521" y="1175679"/>
            <a:ext cx="8686375" cy="540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Coupled Point Source Arrays: Combined Shapes of Minimum Level Variance</a:t>
            </a: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418" y="1149556"/>
            <a:ext cx="7201163" cy="462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TextBox 4"/>
          <p:cNvSpPr txBox="1">
            <a:spLocks noChangeArrowheads="1"/>
          </p:cNvSpPr>
          <p:nvPr/>
        </p:nvSpPr>
        <p:spPr bwMode="auto">
          <a:xfrm>
            <a:off x="3143251" y="5772151"/>
            <a:ext cx="27336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constant speaker order, unity splay angle, constant level</a:t>
            </a:r>
          </a:p>
        </p:txBody>
      </p:sp>
      <p:sp>
        <p:nvSpPr>
          <p:cNvPr id="87045" name="TextBox 5"/>
          <p:cNvSpPr txBox="1">
            <a:spLocks noChangeArrowheads="1"/>
          </p:cNvSpPr>
          <p:nvPr/>
        </p:nvSpPr>
        <p:spPr bwMode="auto">
          <a:xfrm>
            <a:off x="6543676" y="5772151"/>
            <a:ext cx="2924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constant speaker order, </a:t>
            </a:r>
            <a:r>
              <a:rPr lang="en-US">
                <a:solidFill>
                  <a:srgbClr val="FF0000"/>
                </a:solidFill>
              </a:rPr>
              <a:t>60% overlap splay angle</a:t>
            </a:r>
            <a:r>
              <a:rPr lang="en-US"/>
              <a:t>, constant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Asymmetric Level Scaling 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7235" y="1169701"/>
            <a:ext cx="7677527" cy="503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TextBox 3"/>
          <p:cNvSpPr txBox="1">
            <a:spLocks noChangeArrowheads="1"/>
          </p:cNvSpPr>
          <p:nvPr/>
        </p:nvSpPr>
        <p:spPr bwMode="auto">
          <a:xfrm>
            <a:off x="2511724" y="6201450"/>
            <a:ext cx="72953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size of icon reduced by 50% for each reduction in level by 6 dB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Combined Shapes with Asymmetric Level Scaling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5246" y="1080521"/>
            <a:ext cx="7841508" cy="501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TextBox 4"/>
          <p:cNvSpPr txBox="1">
            <a:spLocks noChangeArrowheads="1"/>
          </p:cNvSpPr>
          <p:nvPr/>
        </p:nvSpPr>
        <p:spPr bwMode="auto">
          <a:xfrm>
            <a:off x="2175246" y="6098452"/>
            <a:ext cx="79969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technique of partial overlap mixed with level tapering called “layering”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Combined Shapes with Asymmetric Level Scaling</a:t>
            </a:r>
          </a:p>
        </p:txBody>
      </p:sp>
      <p:sp>
        <p:nvSpPr>
          <p:cNvPr id="91139" name="TextBox 4"/>
          <p:cNvSpPr txBox="1">
            <a:spLocks noChangeArrowheads="1"/>
          </p:cNvSpPr>
          <p:nvPr/>
        </p:nvSpPr>
        <p:spPr bwMode="auto">
          <a:xfrm>
            <a:off x="2378894" y="5910263"/>
            <a:ext cx="3800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constant speaker order and splay angle, tapered level</a:t>
            </a:r>
          </a:p>
        </p:txBody>
      </p:sp>
      <p:pic>
        <p:nvPicPr>
          <p:cNvPr id="911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7900" y="1076325"/>
            <a:ext cx="7639050" cy="483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TextBox 5"/>
          <p:cNvSpPr txBox="1">
            <a:spLocks noChangeArrowheads="1"/>
          </p:cNvSpPr>
          <p:nvPr/>
        </p:nvSpPr>
        <p:spPr bwMode="auto">
          <a:xfrm>
            <a:off x="6179369" y="5823744"/>
            <a:ext cx="38004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mixed speaker order with splay angle tapered to provide constant overlap ratio, tapered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Basic Idea – Uncoupled Arrays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>
          <a:xfrm>
            <a:off x="1123950" y="1454151"/>
            <a:ext cx="9944100" cy="4525963"/>
          </a:xfrm>
        </p:spPr>
        <p:txBody>
          <a:bodyPr/>
          <a:lstStyle/>
          <a:p>
            <a:r>
              <a:rPr lang="en-US" sz="2800" dirty="0"/>
              <a:t>The best way to deal with overly wide coverage shapes is spread multiple sources (uncoupled arrays)</a:t>
            </a:r>
          </a:p>
          <a:p>
            <a:r>
              <a:rPr lang="en-US" sz="2800" dirty="0"/>
              <a:t>Combined shape can be seen as a lateral extension by means of simple stacking of the aspect ratio shapes</a:t>
            </a:r>
          </a:p>
          <a:p>
            <a:r>
              <a:rPr lang="en-US" sz="2800" dirty="0"/>
              <a:t>The combined aspect ratio becomes wider (while not becoming longer) and therefore lower in number</a:t>
            </a:r>
          </a:p>
          <a:p>
            <a:r>
              <a:rPr lang="en-US" sz="2800" dirty="0"/>
              <a:t>FAR is found by dividing the single element FAR by the number of elements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0400" y="274638"/>
            <a:ext cx="8229600" cy="7413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Outline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10648" y="1123576"/>
            <a:ext cx="8289925" cy="46101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Array </a:t>
            </a:r>
            <a:r>
              <a:rPr lang="en-US" sz="2800" dirty="0"/>
              <a:t>building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/>
              <a:t>Role of </a:t>
            </a:r>
            <a:r>
              <a:rPr lang="en-US" sz="2800" dirty="0" smtClean="0"/>
              <a:t>overlap as a shaping tool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Role of asymmetry as a shaping tool</a:t>
            </a:r>
            <a:endParaRPr lang="en-US" sz="2800" dirty="0"/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Basic idea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 smtClean="0"/>
              <a:t>Coupled arrays</a:t>
            </a:r>
            <a:endParaRPr lang="en-US" sz="2400" dirty="0"/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 smtClean="0"/>
              <a:t>Uncoupled arrays</a:t>
            </a:r>
            <a:endParaRPr lang="en-US" sz="2400" dirty="0"/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Spectral variance effects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/>
              <a:t>Coupled line source arrays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/>
              <a:t>Coupled point source arrays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 smtClean="0"/>
              <a:t>Uncoupled </a:t>
            </a:r>
            <a:r>
              <a:rPr lang="en-US" sz="2400" dirty="0"/>
              <a:t>line source </a:t>
            </a:r>
            <a:r>
              <a:rPr lang="en-US" sz="2400" dirty="0" smtClean="0"/>
              <a:t>arrays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 smtClean="0"/>
              <a:t>Uncoupled point source arrays</a:t>
            </a:r>
            <a:endParaRPr lang="en-US" sz="2400" dirty="0"/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/>
              <a:t>Uncoupled point </a:t>
            </a:r>
            <a:r>
              <a:rPr lang="en-US" sz="2400" dirty="0" smtClean="0"/>
              <a:t>destination </a:t>
            </a:r>
            <a:r>
              <a:rPr lang="en-US" sz="2400" dirty="0"/>
              <a:t>arrays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Minimum variance coverage shapes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Uncoupled Line Source Arrays: Combined Shapes</a:t>
            </a:r>
          </a:p>
        </p:txBody>
      </p:sp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2038" y="1208686"/>
            <a:ext cx="8285425" cy="5223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Uncoupled Line Source Arrays: Combined Shapes</a:t>
            </a:r>
          </a:p>
        </p:txBody>
      </p:sp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612" y="1085037"/>
            <a:ext cx="6857316" cy="428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TextBox 4"/>
          <p:cNvSpPr txBox="1">
            <a:spLocks noChangeArrowheads="1"/>
          </p:cNvSpPr>
          <p:nvPr/>
        </p:nvSpPr>
        <p:spPr bwMode="auto">
          <a:xfrm>
            <a:off x="2939452" y="5372572"/>
            <a:ext cx="3228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4-element second-order array with 0º splay angle, matched line of origin, constant lateral spacing, and levels</a:t>
            </a:r>
          </a:p>
        </p:txBody>
      </p:sp>
      <p:sp>
        <p:nvSpPr>
          <p:cNvPr id="103429" name="TextBox 5"/>
          <p:cNvSpPr txBox="1">
            <a:spLocks noChangeArrowheads="1"/>
          </p:cNvSpPr>
          <p:nvPr/>
        </p:nvSpPr>
        <p:spPr bwMode="auto">
          <a:xfrm>
            <a:off x="6163170" y="5372572"/>
            <a:ext cx="3228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5-element second-order array with 14º splay angle, matched line of origin, constant lateral spacing, and levels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Compensated Unity Spacing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19" y="1169988"/>
            <a:ext cx="9624506" cy="537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6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Uncoupled Point Destination Arrays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635" y="1113214"/>
            <a:ext cx="10101425" cy="549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1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Spectral Variance of Coupled Arrays</a:t>
            </a:r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Possible outcomes of beam combinations</a:t>
            </a:r>
          </a:p>
          <a:p>
            <a:pPr lvl="1"/>
            <a:r>
              <a:rPr lang="en-US" dirty="0" smtClean="0"/>
              <a:t>beam concentration (coupling zone overlap)</a:t>
            </a:r>
          </a:p>
          <a:p>
            <a:pPr lvl="1"/>
            <a:r>
              <a:rPr lang="en-US" dirty="0" smtClean="0"/>
              <a:t>beam spreading (isolation zone)</a:t>
            </a:r>
          </a:p>
          <a:p>
            <a:pPr lvl="1"/>
            <a:r>
              <a:rPr lang="en-US" dirty="0" smtClean="0"/>
              <a:t>“passing through each other” (combing zone)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976" y="274638"/>
            <a:ext cx="9477374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Spectral Variance of Coupled Line Source Arrays</a:t>
            </a:r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>
          <a:xfrm>
            <a:off x="1114425" y="1454151"/>
            <a:ext cx="8229600" cy="4525963"/>
          </a:xfrm>
        </p:spPr>
        <p:txBody>
          <a:bodyPr/>
          <a:lstStyle/>
          <a:p>
            <a:r>
              <a:rPr lang="en-US" sz="2800" dirty="0" smtClean="0"/>
              <a:t>Representative element</a:t>
            </a:r>
          </a:p>
          <a:p>
            <a:r>
              <a:rPr lang="en-US" sz="2800" dirty="0"/>
              <a:t>Length effects</a:t>
            </a:r>
          </a:p>
          <a:p>
            <a:r>
              <a:rPr lang="en-US" sz="2800" dirty="0" smtClean="0"/>
              <a:t>Spacing (displacement) effects</a:t>
            </a:r>
          </a:p>
          <a:p>
            <a:r>
              <a:rPr lang="en-US" sz="2800" dirty="0" err="1" smtClean="0"/>
              <a:t>Beamwidth</a:t>
            </a:r>
            <a:r>
              <a:rPr lang="en-US" sz="2800" dirty="0" smtClean="0"/>
              <a:t> shapes</a:t>
            </a:r>
          </a:p>
          <a:p>
            <a:r>
              <a:rPr lang="en-US" sz="2800" dirty="0" smtClean="0"/>
              <a:t>Quantity effects</a:t>
            </a:r>
          </a:p>
          <a:p>
            <a:r>
              <a:rPr lang="en-US" sz="2800" dirty="0" smtClean="0"/>
              <a:t>Pyramid effects</a:t>
            </a:r>
          </a:p>
          <a:p>
            <a:r>
              <a:rPr lang="en-US" sz="2800" dirty="0" smtClean="0"/>
              <a:t>Speaker order effects</a:t>
            </a:r>
          </a:p>
          <a:p>
            <a:r>
              <a:rPr lang="en-US" sz="2800" dirty="0" smtClean="0"/>
              <a:t>Level tapering effects</a:t>
            </a:r>
          </a:p>
        </p:txBody>
      </p:sp>
    </p:spTree>
    <p:extLst>
      <p:ext uri="{BB962C8B-B14F-4D97-AF65-F5344CB8AC3E}">
        <p14:creationId xmlns:p14="http://schemas.microsoft.com/office/powerpoint/2010/main" val="122010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Coupled Line Source Element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33" y="1160340"/>
            <a:ext cx="11166734" cy="544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4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Coupled Line Source Length Effects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597" y="1133475"/>
            <a:ext cx="9756522" cy="4581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3975" y="5715000"/>
            <a:ext cx="9563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Line length = 2.76m (one </a:t>
            </a:r>
            <a:r>
              <a:rPr lang="en-US" sz="2000" dirty="0" smtClean="0">
                <a:solidFill>
                  <a:srgbClr val="00B050"/>
                </a:solidFill>
                <a:sym typeface="Symbol" panose="05050102010706020507" pitchFamily="18" charset="2"/>
              </a:rPr>
              <a:t> @ 125 Hz).</a:t>
            </a:r>
            <a:r>
              <a:rPr lang="en-US" sz="2000" dirty="0" smtClean="0">
                <a:solidFill>
                  <a:srgbClr val="00B0F0"/>
                </a:solidFill>
              </a:rPr>
              <a:t>The coverage angle is about 70</a:t>
            </a:r>
            <a:r>
              <a:rPr lang="en-US" sz="2000" dirty="0" smtClean="0">
                <a:solidFill>
                  <a:srgbClr val="00B0F0"/>
                </a:solidFill>
                <a:sym typeface="Symbol" panose="05050102010706020507" pitchFamily="18" charset="2"/>
              </a:rPr>
              <a:t> (regardless of quantity) when the line length equals the wavelength. </a:t>
            </a:r>
            <a:r>
              <a:rPr lang="en-US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The coverage angle is reduced by half when  equals half the line length.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5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185" y="336184"/>
            <a:ext cx="8686800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Coupled Line Source Element Spacing Effects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1203325"/>
            <a:ext cx="10267950" cy="4569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7372" y="5772811"/>
            <a:ext cx="712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Spacing effects for 1/3 </a:t>
            </a:r>
            <a:r>
              <a:rPr lang="en-US" sz="2000" dirty="0" smtClean="0">
                <a:sym typeface="Symbol" panose="05050102010706020507" pitchFamily="18" charset="2"/>
              </a:rPr>
              <a:t>, 2/3 , 3/3 , and 4/3 . </a:t>
            </a:r>
          </a:p>
          <a:p>
            <a:r>
              <a:rPr lang="en-US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Side lobes become strong at element spacing beyond 2/3 .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Coupled Line Source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Beamwidth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Shapes</a:t>
            </a:r>
          </a:p>
        </p:txBody>
      </p:sp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458" y="1162050"/>
            <a:ext cx="11183084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</a:rPr>
              <a:t>Array Building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>
          <a:xfrm>
            <a:off x="714374" y="1495426"/>
            <a:ext cx="10601325" cy="4786313"/>
          </a:xfrm>
        </p:spPr>
        <p:txBody>
          <a:bodyPr/>
          <a:lstStyle/>
          <a:p>
            <a:r>
              <a:rPr lang="en-US" dirty="0" smtClean="0"/>
              <a:t>Two principal </a:t>
            </a:r>
            <a:r>
              <a:rPr lang="en-US" dirty="0" err="1" smtClean="0"/>
              <a:t>beamwidth</a:t>
            </a:r>
            <a:r>
              <a:rPr lang="en-US" dirty="0" smtClean="0"/>
              <a:t> shapes suitable for array building</a:t>
            </a:r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-order “plateau” type that flattens out in the high frequencies (“constant directivity”) – provides consistent unity splay angle</a:t>
            </a:r>
          </a:p>
          <a:p>
            <a:pPr lvl="1"/>
            <a:r>
              <a:rPr lang="en-US" dirty="0" smtClean="0"/>
              <a:t>highly sloped 3</a:t>
            </a:r>
            <a:r>
              <a:rPr lang="en-US" baseline="30000" dirty="0" smtClean="0"/>
              <a:t>rd</a:t>
            </a:r>
            <a:r>
              <a:rPr lang="en-US" dirty="0" smtClean="0"/>
              <a:t>-order elements useful in highly overlapped coupled array configurations (no consistent unity splay angle)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i="1" dirty="0" smtClean="0">
                <a:solidFill>
                  <a:srgbClr val="FF0000"/>
                </a:solidFill>
              </a:rPr>
              <a:t>1</a:t>
            </a:r>
            <a:r>
              <a:rPr lang="en-US" i="1" baseline="30000" dirty="0" smtClean="0">
                <a:solidFill>
                  <a:srgbClr val="FF0000"/>
                </a:solidFill>
              </a:rPr>
              <a:t>st</a:t>
            </a:r>
            <a:r>
              <a:rPr lang="en-US" i="1" dirty="0" smtClean="0">
                <a:solidFill>
                  <a:srgbClr val="FF0000"/>
                </a:solidFill>
              </a:rPr>
              <a:t>-order speakers best suited for “standalone” applications rather than array building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Coverage pattern narrows as quantity rises</a:t>
            </a:r>
          </a:p>
          <a:p>
            <a:r>
              <a:rPr lang="en-US" sz="2800" dirty="0"/>
              <a:t>Ratio of spectral variance is unchanged by quantity (as long as line length stays the same)</a:t>
            </a:r>
          </a:p>
          <a:p>
            <a:r>
              <a:rPr lang="en-US" sz="2800" dirty="0"/>
              <a:t>Beam concentration is the primary driving force in the interactions</a:t>
            </a:r>
          </a:p>
          <a:p>
            <a:r>
              <a:rPr lang="en-US" sz="2800" dirty="0"/>
              <a:t>Larger quantities give appearance of reduced spectral variance </a:t>
            </a:r>
            <a:r>
              <a:rPr lang="en-US" sz="2800" dirty="0">
                <a:solidFill>
                  <a:srgbClr val="FF0000"/>
                </a:solidFill>
              </a:rPr>
              <a:t>if the range of viewing does not extend far enough</a:t>
            </a:r>
            <a:r>
              <a:rPr lang="en-US" sz="2800" dirty="0"/>
              <a:t> for coupling to occur over the </a:t>
            </a:r>
            <a:r>
              <a:rPr lang="en-US" sz="2800" dirty="0">
                <a:solidFill>
                  <a:srgbClr val="00B0F0"/>
                </a:solidFill>
              </a:rPr>
              <a:t>full frequency range</a:t>
            </a:r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70185" y="336184"/>
            <a:ext cx="8686800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Coupled Line Source Element Quantity Effects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185" y="336184"/>
            <a:ext cx="8686800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Coupled Line Source Element Quantity Effects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003" y="1204790"/>
            <a:ext cx="8407464" cy="540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4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675" y="1200150"/>
            <a:ext cx="8362950" cy="536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70185" y="336184"/>
            <a:ext cx="8686800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Coupled Line Source Element Quantity Effects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185" y="336184"/>
            <a:ext cx="8686800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Coupled Line Source Element Pyramid Effects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40" y="1257301"/>
            <a:ext cx="8057952" cy="4483712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479904" y="5723905"/>
            <a:ext cx="74067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Note high spectral variance vs. distance away from array – “pink shift” as we </a:t>
            </a:r>
            <a:r>
              <a:rPr lang="en-US" u="sng" dirty="0" smtClean="0">
                <a:solidFill>
                  <a:srgbClr val="FF0000"/>
                </a:solidFill>
              </a:rPr>
              <a:t>approach</a:t>
            </a:r>
            <a:r>
              <a:rPr lang="en-US" dirty="0" smtClean="0">
                <a:solidFill>
                  <a:srgbClr val="FF0000"/>
                </a:solidFill>
              </a:rPr>
              <a:t> the array (due to “moving axially inside the pyramid”). </a:t>
            </a:r>
            <a:r>
              <a:rPr lang="en-US" dirty="0" smtClean="0">
                <a:solidFill>
                  <a:srgbClr val="00B0F0"/>
                </a:solidFill>
              </a:rPr>
              <a:t>Moving radially, there is high spectral variance relative to angle off axis.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9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011" y="274638"/>
            <a:ext cx="9667875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Coupled Line Source Speaker Order Effects</a:t>
            </a: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>
          <a:xfrm>
            <a:off x="888023" y="1417638"/>
            <a:ext cx="10175312" cy="4525963"/>
          </a:xfrm>
        </p:spPr>
        <p:txBody>
          <a:bodyPr/>
          <a:lstStyle/>
          <a:p>
            <a:r>
              <a:rPr lang="en-US" sz="2800" dirty="0" smtClean="0"/>
              <a:t>Line length is dominant force at lower frequencies (where </a:t>
            </a:r>
            <a:r>
              <a:rPr lang="en-US" sz="2800" dirty="0" smtClean="0">
                <a:solidFill>
                  <a:srgbClr val="00B0F0"/>
                </a:solidFill>
              </a:rPr>
              <a:t>line length </a:t>
            </a:r>
            <a:r>
              <a:rPr lang="en-US" sz="2800" dirty="0" smtClean="0"/>
              <a:t>≥ </a:t>
            </a:r>
            <a:r>
              <a:rPr lang="en-US" sz="2800" dirty="0" smtClean="0">
                <a:solidFill>
                  <a:srgbClr val="00B0F0"/>
                </a:solidFill>
                <a:sym typeface="Symbol" pitchFamily="18" charset="2"/>
              </a:rPr>
              <a:t>/2</a:t>
            </a:r>
            <a:r>
              <a:rPr lang="en-US" sz="2800" dirty="0" smtClean="0">
                <a:sym typeface="Symbol" pitchFamily="18" charset="2"/>
              </a:rPr>
              <a:t>)</a:t>
            </a:r>
          </a:p>
          <a:p>
            <a:r>
              <a:rPr lang="en-US" sz="2800" dirty="0" smtClean="0">
                <a:sym typeface="Symbol" pitchFamily="18" charset="2"/>
              </a:rPr>
              <a:t>Side lobes vary with order but main lobes still matched at mid frequencies</a:t>
            </a:r>
          </a:p>
          <a:p>
            <a:r>
              <a:rPr lang="en-US" sz="2800" dirty="0" smtClean="0">
                <a:sym typeface="Symbol" pitchFamily="18" charset="2"/>
              </a:rPr>
              <a:t>At high frequencies, low-order array coverage degenerates into ripple, while high-order array maintains focus</a:t>
            </a:r>
            <a:endParaRPr lang="en-US" sz="2800" dirty="0" smtClean="0"/>
          </a:p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(</a:t>
            </a:r>
            <a:r>
              <a:rPr lang="en-US" sz="2800" u="sng" dirty="0"/>
              <a:t>Symmetric</a:t>
            </a:r>
            <a:r>
              <a:rPr lang="en-US" sz="2800" dirty="0"/>
              <a:t>) level (i.e. amplitude) tapering effectively reduces the number of elements contributing to the pyramid</a:t>
            </a:r>
          </a:p>
          <a:p>
            <a:r>
              <a:rPr lang="en-US" sz="2800" dirty="0"/>
              <a:t>Behavior mimics an array of shorter length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Aside – </a:t>
            </a:r>
            <a:r>
              <a:rPr lang="en-US" sz="2800" i="1" dirty="0">
                <a:solidFill>
                  <a:srgbClr val="00B050"/>
                </a:solidFill>
              </a:rPr>
              <a:t>frequency dependent </a:t>
            </a:r>
            <a:r>
              <a:rPr lang="en-US" sz="2800" i="1" dirty="0">
                <a:solidFill>
                  <a:srgbClr val="00B0F0"/>
                </a:solidFill>
              </a:rPr>
              <a:t>amplitude tapering</a:t>
            </a:r>
            <a:r>
              <a:rPr lang="en-US" sz="2800" dirty="0">
                <a:solidFill>
                  <a:srgbClr val="FF0000"/>
                </a:solidFill>
              </a:rPr>
              <a:t> is not considered in text, nor is </a:t>
            </a:r>
            <a:r>
              <a:rPr lang="en-US" sz="2800" i="1" dirty="0">
                <a:solidFill>
                  <a:srgbClr val="00B0F0"/>
                </a:solidFill>
              </a:rPr>
              <a:t>delay tapering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(accomplished using </a:t>
            </a:r>
            <a:r>
              <a:rPr lang="en-US" sz="2800" i="1" dirty="0">
                <a:solidFill>
                  <a:srgbClr val="00B050"/>
                </a:solidFill>
              </a:rPr>
              <a:t>digital signal processing</a:t>
            </a:r>
            <a:r>
              <a:rPr lang="en-US" sz="2800" dirty="0"/>
              <a:t> and delay techniques)</a:t>
            </a:r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85546" y="274638"/>
            <a:ext cx="9082454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Coupled Line Source Level Tapering Effects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185" y="336184"/>
            <a:ext cx="8686800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Coupled Line Source Level Taper Effects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185" y="1190625"/>
            <a:ext cx="8507290" cy="5451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5058" y="2333624"/>
            <a:ext cx="8175009" cy="3046988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THIS IS NOT HOW YOU WOULD NORMALLY DO LEVEL TAPERING ON A LINE ARRAY</a:t>
            </a:r>
          </a:p>
        </p:txBody>
      </p:sp>
    </p:spTree>
    <p:extLst>
      <p:ext uri="{BB962C8B-B14F-4D97-AF65-F5344CB8AC3E}">
        <p14:creationId xmlns:p14="http://schemas.microsoft.com/office/powerpoint/2010/main" val="23930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47066"/>
            <a:ext cx="8686800" cy="1143000"/>
          </a:xfrm>
        </p:spPr>
        <p:txBody>
          <a:bodyPr/>
          <a:lstStyle/>
          <a:p>
            <a:pPr>
              <a:defRPr/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</a:rPr>
              <a:t>Spectral Variance of Coupled Point Source Arrays</a:t>
            </a:r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Beamwidth</a:t>
            </a:r>
            <a:r>
              <a:rPr lang="en-US" dirty="0" smtClean="0"/>
              <a:t> shapes</a:t>
            </a:r>
          </a:p>
          <a:p>
            <a:r>
              <a:rPr lang="en-US" dirty="0" smtClean="0"/>
              <a:t>Splay angle effects</a:t>
            </a:r>
          </a:p>
          <a:p>
            <a:r>
              <a:rPr lang="en-US" dirty="0" smtClean="0"/>
              <a:t>Level taper effects</a:t>
            </a:r>
          </a:p>
          <a:p>
            <a:r>
              <a:rPr lang="en-US" dirty="0" smtClean="0"/>
              <a:t>Speaker order effects</a:t>
            </a:r>
          </a:p>
        </p:txBody>
      </p:sp>
    </p:spTree>
    <p:extLst>
      <p:ext uri="{BB962C8B-B14F-4D97-AF65-F5344CB8AC3E}">
        <p14:creationId xmlns:p14="http://schemas.microsoft.com/office/powerpoint/2010/main" val="398656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Coupled Point Source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Beamwidth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997" y="1417638"/>
            <a:ext cx="10592728" cy="4963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Coupled Point Source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Beamwidth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47586"/>
            <a:ext cx="10707332" cy="505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</a:rPr>
              <a:t>Review: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</a:rPr>
              <a:t>Beamwidth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</a:rPr>
              <a:t> Shapes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05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501775"/>
            <a:ext cx="8802688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Splay Angle Effects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4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Even a small splay angle creates an opportunity for reduced spectral variance (that cannot be found in a coupled line source</a:t>
            </a:r>
            <a:r>
              <a:rPr lang="en-US" sz="2800" dirty="0" smtClean="0"/>
              <a:t>… </a:t>
            </a:r>
            <a:r>
              <a:rPr lang="en-US" sz="2800" i="1" dirty="0" smtClean="0">
                <a:solidFill>
                  <a:srgbClr val="00B050"/>
                </a:solidFill>
              </a:rPr>
              <a:t>unless </a:t>
            </a:r>
            <a:r>
              <a:rPr lang="en-US" sz="2800" i="1" dirty="0">
                <a:solidFill>
                  <a:srgbClr val="00B050"/>
                </a:solidFill>
              </a:rPr>
              <a:t>DSP techniques are used</a:t>
            </a:r>
            <a:r>
              <a:rPr lang="en-US" sz="2800" dirty="0"/>
              <a:t>)</a:t>
            </a:r>
          </a:p>
          <a:p>
            <a:r>
              <a:rPr lang="en-US" sz="2800" dirty="0"/>
              <a:t>Isolation (even in small measure) will counteract pattern narrowing</a:t>
            </a:r>
          </a:p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Coupled Point Source Splay Angle Effects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167" y="1161072"/>
            <a:ext cx="8373665" cy="544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4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Coupled Point Source Splay Angle Effects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5" y="1213826"/>
            <a:ext cx="8058150" cy="515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6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5050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Asymmetric Coupled Point Source Arrays</a:t>
            </a:r>
          </a:p>
        </p:txBody>
      </p:sp>
      <p:sp>
        <p:nvSpPr>
          <p:cNvPr id="138243" name="Content Placeholder 2"/>
          <p:cNvSpPr>
            <a:spLocks noGrp="1"/>
          </p:cNvSpPr>
          <p:nvPr>
            <p:ph idx="1"/>
          </p:nvPr>
        </p:nvSpPr>
        <p:spPr>
          <a:xfrm>
            <a:off x="908364" y="1084153"/>
            <a:ext cx="10333377" cy="4525963"/>
          </a:xfrm>
        </p:spPr>
        <p:txBody>
          <a:bodyPr/>
          <a:lstStyle/>
          <a:p>
            <a:r>
              <a:rPr lang="en-US" sz="2400" dirty="0" smtClean="0"/>
              <a:t>Reference points</a:t>
            </a:r>
          </a:p>
          <a:p>
            <a:pPr lvl="1"/>
            <a:r>
              <a:rPr lang="en-US" sz="2200" dirty="0" smtClean="0"/>
              <a:t>center </a:t>
            </a:r>
            <a:r>
              <a:rPr lang="en-US" sz="2200" dirty="0"/>
              <a:t>(on axis): angular orientation of the longest distance covered by the array</a:t>
            </a:r>
          </a:p>
          <a:p>
            <a:pPr lvl="1"/>
            <a:r>
              <a:rPr lang="en-US" sz="2200" dirty="0" smtClean="0"/>
              <a:t>top/bottom </a:t>
            </a:r>
            <a:r>
              <a:rPr lang="en-US" sz="2200" dirty="0"/>
              <a:t>(off axis): -6 dB points along the target shape, above and below center</a:t>
            </a:r>
          </a:p>
          <a:p>
            <a:pPr lvl="1"/>
            <a:r>
              <a:rPr lang="en-US" sz="2200" dirty="0" smtClean="0"/>
              <a:t>total </a:t>
            </a:r>
            <a:r>
              <a:rPr lang="en-US" sz="2200" dirty="0"/>
              <a:t>(TTL): the combined angular spread from top to bottom</a:t>
            </a:r>
          </a:p>
          <a:p>
            <a:r>
              <a:rPr lang="en-US" sz="2400" dirty="0"/>
              <a:t>Symmetry </a:t>
            </a:r>
            <a:r>
              <a:rPr lang="en-US" sz="2400" dirty="0" smtClean="0"/>
              <a:t>percentage (“amount of asymmetry”): </a:t>
            </a:r>
            <a:r>
              <a:rPr lang="en-US" sz="2400" dirty="0"/>
              <a:t>the ratio of angular coverage above and below </a:t>
            </a:r>
            <a:r>
              <a:rPr lang="en-US" sz="2400" dirty="0" smtClean="0"/>
              <a:t>center</a:t>
            </a:r>
          </a:p>
          <a:p>
            <a:pPr lvl="1"/>
            <a:r>
              <a:rPr lang="en-US" sz="2200" dirty="0" smtClean="0"/>
              <a:t>level taper</a:t>
            </a:r>
          </a:p>
          <a:p>
            <a:pPr lvl="1"/>
            <a:r>
              <a:rPr lang="en-US" sz="2200" dirty="0" smtClean="0"/>
              <a:t>splay (angle) taper</a:t>
            </a:r>
          </a:p>
          <a:p>
            <a:pPr lvl="1"/>
            <a:r>
              <a:rPr lang="en-US" sz="2200" dirty="0" smtClean="0"/>
              <a:t>mixed loudspeaker orders</a:t>
            </a:r>
          </a:p>
          <a:p>
            <a:pPr lvl="1"/>
            <a:r>
              <a:rPr lang="en-US" sz="2200" dirty="0" smtClean="0"/>
              <a:t>lateral spacing/level offset</a:t>
            </a:r>
          </a:p>
          <a:p>
            <a:pPr lvl="1"/>
            <a:r>
              <a:rPr lang="en-US" sz="2200" dirty="0" smtClean="0"/>
              <a:t>forward spacing/level offsets</a:t>
            </a:r>
          </a:p>
          <a:p>
            <a:pPr lvl="1"/>
            <a:r>
              <a:rPr lang="en-US" sz="2200" dirty="0" smtClean="0"/>
              <a:t>hybrid coupled line/point source arrays</a:t>
            </a:r>
            <a:endParaRPr lang="en-US" sz="2200" dirty="0"/>
          </a:p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759" y="647700"/>
            <a:ext cx="8575646" cy="5419725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684369" y="5977778"/>
            <a:ext cx="739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Level taper bends the </a:t>
            </a:r>
            <a:r>
              <a:rPr lang="en-US" sz="2000" dirty="0" smtClean="0">
                <a:solidFill>
                  <a:srgbClr val="FF0000"/>
                </a:solidFill>
              </a:rPr>
              <a:t>minimum variance </a:t>
            </a:r>
            <a:r>
              <a:rPr lang="en-US" sz="2000" dirty="0">
                <a:solidFill>
                  <a:srgbClr val="FF0000"/>
                </a:solidFill>
              </a:rPr>
              <a:t>line and raises </a:t>
            </a:r>
            <a:r>
              <a:rPr lang="en-US" sz="2000" dirty="0" smtClean="0">
                <a:solidFill>
                  <a:srgbClr val="FF0000"/>
                </a:solidFill>
              </a:rPr>
              <a:t>the acoustic </a:t>
            </a:r>
            <a:r>
              <a:rPr lang="en-US" sz="2000" dirty="0">
                <a:solidFill>
                  <a:srgbClr val="FF0000"/>
                </a:solidFill>
              </a:rPr>
              <a:t>beam </a:t>
            </a:r>
            <a:r>
              <a:rPr lang="en-US" sz="2000" dirty="0" smtClean="0">
                <a:solidFill>
                  <a:srgbClr val="FF0000"/>
                </a:solidFill>
              </a:rPr>
              <a:t>center relative to the geometric center.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175050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200" kern="0" smtClean="0">
                <a:solidFill>
                  <a:schemeClr val="accent1">
                    <a:lumMod val="50000"/>
                  </a:schemeClr>
                </a:solidFill>
              </a:rPr>
              <a:t>Asymmetric Coupled Point Source Arrays</a:t>
            </a:r>
            <a:endParaRPr lang="en-US" sz="32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3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502" y="694110"/>
            <a:ext cx="8222149" cy="5386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" y="175050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200" kern="0" smtClean="0">
                <a:solidFill>
                  <a:schemeClr val="accent1">
                    <a:lumMod val="50000"/>
                  </a:schemeClr>
                </a:solidFill>
              </a:rPr>
              <a:t>Asymmetric Coupled Point Source Arrays</a:t>
            </a:r>
            <a:endParaRPr lang="en-US" sz="32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684369" y="5977778"/>
            <a:ext cx="739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Level taper bends the </a:t>
            </a:r>
            <a:r>
              <a:rPr lang="en-US" sz="2000" dirty="0" smtClean="0">
                <a:solidFill>
                  <a:srgbClr val="FF0000"/>
                </a:solidFill>
              </a:rPr>
              <a:t>minimum variance </a:t>
            </a:r>
            <a:r>
              <a:rPr lang="en-US" sz="2000" dirty="0">
                <a:solidFill>
                  <a:srgbClr val="FF0000"/>
                </a:solidFill>
              </a:rPr>
              <a:t>line and raises </a:t>
            </a:r>
            <a:r>
              <a:rPr lang="en-US" sz="2000" dirty="0" smtClean="0">
                <a:solidFill>
                  <a:srgbClr val="FF0000"/>
                </a:solidFill>
              </a:rPr>
              <a:t>the acoustic </a:t>
            </a:r>
            <a:r>
              <a:rPr lang="en-US" sz="2000" dirty="0">
                <a:solidFill>
                  <a:srgbClr val="FF0000"/>
                </a:solidFill>
              </a:rPr>
              <a:t>beam </a:t>
            </a:r>
            <a:r>
              <a:rPr lang="en-US" sz="2000" dirty="0" smtClean="0">
                <a:solidFill>
                  <a:srgbClr val="FF0000"/>
                </a:solidFill>
              </a:rPr>
              <a:t>center relative to the geometric center.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67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609600"/>
          </a:xfrm>
        </p:spPr>
        <p:txBody>
          <a:bodyPr/>
          <a:lstStyle/>
          <a:p>
            <a:r>
              <a:rPr lang="en-US" sz="3200">
                <a:solidFill>
                  <a:schemeClr val="accent1"/>
                </a:solidFill>
                <a:latin typeface="Verdana" pitchFamily="34" charset="0"/>
              </a:rPr>
              <a:t>Splay Angle Effects</a:t>
            </a: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2362200" y="151765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rgbClr val="BBE0E3"/>
              </a:solidFill>
              <a:latin typeface="Algerian" pitchFamily="82" charset="0"/>
            </a:endParaRPr>
          </a:p>
        </p:txBody>
      </p:sp>
      <p:sp>
        <p:nvSpPr>
          <p:cNvPr id="147460" name="Text Box 50"/>
          <p:cNvSpPr txBox="1">
            <a:spLocks noChangeArrowheads="1"/>
          </p:cNvSpPr>
          <p:nvPr/>
        </p:nvSpPr>
        <p:spPr bwMode="auto">
          <a:xfrm>
            <a:off x="1952513" y="4720366"/>
            <a:ext cx="5943600" cy="1219200"/>
          </a:xfrm>
          <a:prstGeom prst="rect">
            <a:avLst/>
          </a:prstGeom>
          <a:solidFill>
            <a:srgbClr val="FFFFFF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16 coupled 3rd order speakers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32 degree overall angle spread, 1 octave,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22 x 120 meters</a:t>
            </a:r>
          </a:p>
        </p:txBody>
      </p:sp>
      <p:sp>
        <p:nvSpPr>
          <p:cNvPr id="147461" name="Text Box 51"/>
          <p:cNvSpPr txBox="1">
            <a:spLocks noChangeArrowheads="1"/>
          </p:cNvSpPr>
          <p:nvPr/>
        </p:nvSpPr>
        <p:spPr bwMode="auto">
          <a:xfrm>
            <a:off x="3276600" y="685800"/>
            <a:ext cx="5791200" cy="381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>
                <a:solidFill>
                  <a:srgbClr val="FFFFFF"/>
                </a:solidFill>
              </a:rPr>
              <a:t>Hybrid Coupled Line/Point Source Array </a:t>
            </a:r>
          </a:p>
          <a:p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253444" name="Picture 68" descr="CPHY - 16BOX 8X0 DEG 0-32 DEG 8 KHZ"/>
          <p:cNvPicPr>
            <a:picLocks noChangeAspect="1" noChangeArrowheads="1"/>
          </p:cNvPicPr>
          <p:nvPr/>
        </p:nvPicPr>
        <p:blipFill>
          <a:blip r:embed="rId3" cstate="print"/>
          <a:srcRect l="5415" t="26643" r="-104"/>
          <a:stretch>
            <a:fillRect/>
          </a:stretch>
        </p:blipFill>
        <p:spPr bwMode="auto">
          <a:xfrm>
            <a:off x="1676400" y="2019300"/>
            <a:ext cx="8991600" cy="15875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253445" name="Picture 69"/>
          <p:cNvPicPr>
            <a:picLocks noChangeAspect="1" noChangeArrowheads="1"/>
          </p:cNvPicPr>
          <p:nvPr/>
        </p:nvPicPr>
        <p:blipFill>
          <a:blip r:embed="rId4" cstate="print"/>
          <a:srcRect l="2803"/>
          <a:stretch>
            <a:fillRect/>
          </a:stretch>
        </p:blipFill>
        <p:spPr bwMode="auto">
          <a:xfrm>
            <a:off x="1981200" y="2095500"/>
            <a:ext cx="79248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4" name="Line 71"/>
          <p:cNvSpPr>
            <a:spLocks noChangeShapeType="1"/>
          </p:cNvSpPr>
          <p:nvPr/>
        </p:nvSpPr>
        <p:spPr bwMode="auto">
          <a:xfrm>
            <a:off x="2190750" y="2438400"/>
            <a:ext cx="8477250" cy="5715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65" name="Text Box 73"/>
          <p:cNvSpPr txBox="1">
            <a:spLocks noChangeArrowheads="1"/>
          </p:cNvSpPr>
          <p:nvPr/>
        </p:nvSpPr>
        <p:spPr bwMode="auto">
          <a:xfrm>
            <a:off x="6705600" y="3771901"/>
            <a:ext cx="1847850" cy="428625"/>
          </a:xfrm>
          <a:prstGeom prst="rect">
            <a:avLst/>
          </a:prstGeom>
          <a:solidFill>
            <a:srgbClr val="FFFFFF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Line Source</a:t>
            </a:r>
          </a:p>
        </p:txBody>
      </p:sp>
      <p:sp>
        <p:nvSpPr>
          <p:cNvPr id="147466" name="Text Box 74"/>
          <p:cNvSpPr txBox="1">
            <a:spLocks noChangeArrowheads="1"/>
          </p:cNvSpPr>
          <p:nvPr/>
        </p:nvSpPr>
        <p:spPr bwMode="auto">
          <a:xfrm>
            <a:off x="4800600" y="3771901"/>
            <a:ext cx="1752600" cy="428625"/>
          </a:xfrm>
          <a:prstGeom prst="rect">
            <a:avLst/>
          </a:prstGeom>
          <a:solidFill>
            <a:srgbClr val="FFFFFF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Point Source</a:t>
            </a:r>
          </a:p>
        </p:txBody>
      </p:sp>
      <p:sp>
        <p:nvSpPr>
          <p:cNvPr id="1253451" name="Text Box 75"/>
          <p:cNvSpPr txBox="1">
            <a:spLocks noChangeArrowheads="1"/>
          </p:cNvSpPr>
          <p:nvPr/>
        </p:nvSpPr>
        <p:spPr bwMode="auto">
          <a:xfrm>
            <a:off x="8153400" y="1524000"/>
            <a:ext cx="2514600" cy="361950"/>
          </a:xfrm>
          <a:prstGeom prst="rect">
            <a:avLst/>
          </a:prstGeom>
          <a:solidFill>
            <a:srgbClr val="FFFFFF"/>
          </a:solidFill>
          <a:ln w="2857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Coverage shapes</a:t>
            </a:r>
          </a:p>
        </p:txBody>
      </p:sp>
      <p:sp>
        <p:nvSpPr>
          <p:cNvPr id="147468" name="Line 76"/>
          <p:cNvSpPr>
            <a:spLocks noChangeShapeType="1"/>
          </p:cNvSpPr>
          <p:nvPr/>
        </p:nvSpPr>
        <p:spPr bwMode="auto">
          <a:xfrm flipV="1">
            <a:off x="7620001" y="2409826"/>
            <a:ext cx="9525" cy="136207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7469" name="Line 77"/>
          <p:cNvSpPr>
            <a:spLocks noChangeShapeType="1"/>
          </p:cNvSpPr>
          <p:nvPr/>
        </p:nvSpPr>
        <p:spPr bwMode="auto">
          <a:xfrm flipH="1" flipV="1">
            <a:off x="4114800" y="3086100"/>
            <a:ext cx="685800" cy="685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7470" name="Line 78"/>
          <p:cNvSpPr>
            <a:spLocks noChangeShapeType="1"/>
          </p:cNvSpPr>
          <p:nvPr/>
        </p:nvSpPr>
        <p:spPr bwMode="auto">
          <a:xfrm flipV="1">
            <a:off x="9906000" y="2781300"/>
            <a:ext cx="0" cy="990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7471" name="Text Box 72"/>
          <p:cNvSpPr txBox="1">
            <a:spLocks noChangeArrowheads="1"/>
          </p:cNvSpPr>
          <p:nvPr/>
        </p:nvSpPr>
        <p:spPr bwMode="auto">
          <a:xfrm>
            <a:off x="9296400" y="3771901"/>
            <a:ext cx="1028700" cy="428625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Gap</a:t>
            </a:r>
          </a:p>
        </p:txBody>
      </p:sp>
      <p:sp>
        <p:nvSpPr>
          <p:cNvPr id="1253446" name="Text Box 70"/>
          <p:cNvSpPr txBox="1">
            <a:spLocks noChangeArrowheads="1"/>
          </p:cNvSpPr>
          <p:nvPr/>
        </p:nvSpPr>
        <p:spPr bwMode="auto">
          <a:xfrm>
            <a:off x="8153400" y="1524001"/>
            <a:ext cx="2514600" cy="390525"/>
          </a:xfrm>
          <a:prstGeom prst="rect">
            <a:avLst/>
          </a:prstGeom>
          <a:solidFill>
            <a:srgbClr val="FFFFFF"/>
          </a:solidFill>
          <a:ln w="2857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8 kHz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19073" y="4554835"/>
            <a:ext cx="237385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Where would a “gap” in the coverage shape be useful?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53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53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253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53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3451" grpId="0" animBg="1"/>
      <p:bldP spid="125344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Uncoupled Arrays</a:t>
            </a:r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 source</a:t>
            </a:r>
          </a:p>
          <a:p>
            <a:r>
              <a:rPr lang="en-US" dirty="0" smtClean="0"/>
              <a:t>Point source</a:t>
            </a:r>
          </a:p>
          <a:p>
            <a:r>
              <a:rPr lang="en-US" dirty="0" smtClean="0"/>
              <a:t>Point destination</a:t>
            </a:r>
          </a:p>
        </p:txBody>
      </p:sp>
    </p:spTree>
    <p:extLst>
      <p:ext uri="{BB962C8B-B14F-4D97-AF65-F5344CB8AC3E}">
        <p14:creationId xmlns:p14="http://schemas.microsoft.com/office/powerpoint/2010/main" val="42165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0621" name="Picture 29" descr="SLS Unc Compare 1st 125Hz R2"/>
          <p:cNvPicPr>
            <a:picLocks noChangeAspect="1" noChangeArrowheads="1"/>
          </p:cNvPicPr>
          <p:nvPr/>
        </p:nvPicPr>
        <p:blipFill>
          <a:blip r:embed="rId3" cstate="print"/>
          <a:srcRect l="2075" t="6284" r="14938" b="5759"/>
          <a:stretch>
            <a:fillRect/>
          </a:stretch>
        </p:blipFill>
        <p:spPr bwMode="auto">
          <a:xfrm>
            <a:off x="2286000" y="1363664"/>
            <a:ext cx="7924800" cy="416083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90622" name="Picture 30" descr="SLS Unc Compare 1st 500Hz R2"/>
          <p:cNvPicPr>
            <a:picLocks noChangeAspect="1" noChangeArrowheads="1"/>
          </p:cNvPicPr>
          <p:nvPr/>
        </p:nvPicPr>
        <p:blipFill>
          <a:blip r:embed="rId4" cstate="print"/>
          <a:srcRect l="1648" t="6233" r="15935" b="6494"/>
          <a:stretch>
            <a:fillRect/>
          </a:stretch>
        </p:blipFill>
        <p:spPr bwMode="auto">
          <a:xfrm>
            <a:off x="2286000" y="1371600"/>
            <a:ext cx="7926388" cy="41608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90623" name="Picture 31" descr="SLS Unc Compare 1st 2kHz R2"/>
          <p:cNvPicPr>
            <a:picLocks noChangeAspect="1" noChangeArrowheads="1"/>
          </p:cNvPicPr>
          <p:nvPr/>
        </p:nvPicPr>
        <p:blipFill>
          <a:blip r:embed="rId5" cstate="print"/>
          <a:srcRect l="2075" t="5759" r="16597" b="6282"/>
          <a:stretch>
            <a:fillRect/>
          </a:stretch>
        </p:blipFill>
        <p:spPr bwMode="auto">
          <a:xfrm>
            <a:off x="2286000" y="1371600"/>
            <a:ext cx="7926388" cy="41608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90620" name="Picture 28" descr="SLS Unc Compare 1st 8kHz R2"/>
          <p:cNvPicPr>
            <a:picLocks noChangeAspect="1" noChangeArrowheads="1"/>
          </p:cNvPicPr>
          <p:nvPr/>
        </p:nvPicPr>
        <p:blipFill>
          <a:blip r:embed="rId6" cstate="print"/>
          <a:srcRect l="1660" t="5759" r="15353" b="6282"/>
          <a:stretch>
            <a:fillRect/>
          </a:stretch>
        </p:blipFill>
        <p:spPr bwMode="auto">
          <a:xfrm>
            <a:off x="2286000" y="1371600"/>
            <a:ext cx="7926388" cy="41608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0534" name="Text Box 3"/>
          <p:cNvSpPr txBox="1">
            <a:spLocks noChangeArrowheads="1"/>
          </p:cNvSpPr>
          <p:nvPr/>
        </p:nvSpPr>
        <p:spPr bwMode="auto">
          <a:xfrm>
            <a:off x="1828800" y="762000"/>
            <a:ext cx="853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>
                <a:solidFill>
                  <a:srgbClr val="FFFFFF"/>
                </a:solidFill>
              </a:rPr>
              <a:t>Symmetric Uncoupled Line Source Array</a:t>
            </a:r>
          </a:p>
        </p:txBody>
      </p:sp>
      <p:sp>
        <p:nvSpPr>
          <p:cNvPr id="150535" name="Text Box 4"/>
          <p:cNvSpPr txBox="1">
            <a:spLocks noChangeArrowheads="1"/>
          </p:cNvSpPr>
          <p:nvPr/>
        </p:nvSpPr>
        <p:spPr bwMode="auto">
          <a:xfrm>
            <a:off x="1636059" y="5751512"/>
            <a:ext cx="9291919" cy="533400"/>
          </a:xfrm>
          <a:prstGeom prst="rect">
            <a:avLst/>
          </a:prstGeom>
          <a:solidFill>
            <a:srgbClr val="FFFFFF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6 uncoupled 1st order speakers (90)  1/6th octave    12 x 24 meters</a:t>
            </a:r>
          </a:p>
        </p:txBody>
      </p:sp>
      <p:sp>
        <p:nvSpPr>
          <p:cNvPr id="150536" name="Rectangle 5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8763000" cy="533400"/>
          </a:xfrm>
          <a:noFill/>
        </p:spPr>
        <p:txBody>
          <a:bodyPr/>
          <a:lstStyle/>
          <a:p>
            <a:r>
              <a:rPr lang="en-US" sz="2800">
                <a:solidFill>
                  <a:schemeClr val="accent1"/>
                </a:solidFill>
                <a:latin typeface="Verdana" pitchFamily="34" charset="0"/>
              </a:rPr>
              <a:t>Lateral Spacing and Level Effects</a:t>
            </a:r>
          </a:p>
        </p:txBody>
      </p:sp>
      <p:sp>
        <p:nvSpPr>
          <p:cNvPr id="1390609" name="Line 17"/>
          <p:cNvSpPr>
            <a:spLocks noChangeShapeType="1"/>
          </p:cNvSpPr>
          <p:nvPr/>
        </p:nvSpPr>
        <p:spPr bwMode="auto">
          <a:xfrm>
            <a:off x="3581400" y="1447800"/>
            <a:ext cx="0" cy="3733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0538" name="AutoShape 20"/>
          <p:cNvSpPr>
            <a:spLocks noChangeArrowheads="1"/>
          </p:cNvSpPr>
          <p:nvPr/>
        </p:nvSpPr>
        <p:spPr bwMode="auto">
          <a:xfrm rot="5400000" flipH="1">
            <a:off x="2109788" y="1471613"/>
            <a:ext cx="276225" cy="228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0539" name="AutoShape 21"/>
          <p:cNvSpPr>
            <a:spLocks noChangeArrowheads="1"/>
          </p:cNvSpPr>
          <p:nvPr/>
        </p:nvSpPr>
        <p:spPr bwMode="auto">
          <a:xfrm rot="5400000" flipH="1">
            <a:off x="2109788" y="2233613"/>
            <a:ext cx="276225" cy="228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0540" name="AutoShape 22"/>
          <p:cNvSpPr>
            <a:spLocks noChangeArrowheads="1"/>
          </p:cNvSpPr>
          <p:nvPr/>
        </p:nvSpPr>
        <p:spPr bwMode="auto">
          <a:xfrm rot="5400000" flipH="1">
            <a:off x="2109788" y="2995613"/>
            <a:ext cx="276225" cy="228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0541" name="AutoShape 23"/>
          <p:cNvSpPr>
            <a:spLocks noChangeArrowheads="1"/>
          </p:cNvSpPr>
          <p:nvPr/>
        </p:nvSpPr>
        <p:spPr bwMode="auto">
          <a:xfrm rot="5400000" flipH="1">
            <a:off x="2109788" y="3757613"/>
            <a:ext cx="276225" cy="228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0616" name="Line 24"/>
          <p:cNvSpPr>
            <a:spLocks noChangeShapeType="1"/>
          </p:cNvSpPr>
          <p:nvPr/>
        </p:nvSpPr>
        <p:spPr bwMode="auto">
          <a:xfrm flipH="1">
            <a:off x="2895600" y="1371600"/>
            <a:ext cx="0" cy="38862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0617" name="AutoShape 25"/>
          <p:cNvSpPr>
            <a:spLocks noChangeAspect="1" noChangeArrowheads="1"/>
          </p:cNvSpPr>
          <p:nvPr/>
        </p:nvSpPr>
        <p:spPr bwMode="auto">
          <a:xfrm>
            <a:off x="2743201" y="4800601"/>
            <a:ext cx="333375" cy="333375"/>
          </a:xfrm>
          <a:prstGeom prst="flowChartSummingJunction">
            <a:avLst/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90618" name="AutoShape 26"/>
          <p:cNvSpPr>
            <a:spLocks noChangeAspect="1" noChangeArrowheads="1"/>
          </p:cNvSpPr>
          <p:nvPr/>
        </p:nvSpPr>
        <p:spPr bwMode="auto">
          <a:xfrm>
            <a:off x="2743201" y="4038601"/>
            <a:ext cx="333375" cy="333375"/>
          </a:xfrm>
          <a:prstGeom prst="flowChartSummingJunction">
            <a:avLst/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90619" name="AutoShape 27"/>
          <p:cNvSpPr>
            <a:spLocks noChangeAspect="1" noChangeArrowheads="1"/>
          </p:cNvSpPr>
          <p:nvPr/>
        </p:nvSpPr>
        <p:spPr bwMode="auto">
          <a:xfrm>
            <a:off x="2743201" y="3276601"/>
            <a:ext cx="333375" cy="333375"/>
          </a:xfrm>
          <a:prstGeom prst="flowChartSummingJunction">
            <a:avLst/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90627" name="Text Box 35"/>
          <p:cNvSpPr txBox="1">
            <a:spLocks noChangeArrowheads="1"/>
          </p:cNvSpPr>
          <p:nvPr/>
        </p:nvSpPr>
        <p:spPr bwMode="auto">
          <a:xfrm>
            <a:off x="4191000" y="4419600"/>
            <a:ext cx="3314700" cy="3810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Minimum Variance Zone</a:t>
            </a:r>
          </a:p>
        </p:txBody>
      </p:sp>
      <p:sp>
        <p:nvSpPr>
          <p:cNvPr id="1390628" name="Line 36"/>
          <p:cNvSpPr>
            <a:spLocks noChangeShapeType="1"/>
          </p:cNvSpPr>
          <p:nvPr/>
        </p:nvSpPr>
        <p:spPr bwMode="auto">
          <a:xfrm flipH="1" flipV="1">
            <a:off x="3276600" y="2438400"/>
            <a:ext cx="2438400" cy="19812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90605" name="Text Box 13"/>
          <p:cNvSpPr txBox="1">
            <a:spLocks noChangeArrowheads="1"/>
          </p:cNvSpPr>
          <p:nvPr/>
        </p:nvSpPr>
        <p:spPr bwMode="auto">
          <a:xfrm>
            <a:off x="9220200" y="5257800"/>
            <a:ext cx="1028700" cy="3429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 kHz</a:t>
            </a:r>
          </a:p>
        </p:txBody>
      </p:sp>
      <p:sp>
        <p:nvSpPr>
          <p:cNvPr id="1390606" name="Text Box 14"/>
          <p:cNvSpPr txBox="1">
            <a:spLocks noChangeArrowheads="1"/>
          </p:cNvSpPr>
          <p:nvPr/>
        </p:nvSpPr>
        <p:spPr bwMode="auto">
          <a:xfrm>
            <a:off x="9220200" y="5181600"/>
            <a:ext cx="1028700" cy="3429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8 kHz</a:t>
            </a:r>
          </a:p>
        </p:txBody>
      </p:sp>
      <p:sp>
        <p:nvSpPr>
          <p:cNvPr id="1390607" name="Text Box 15"/>
          <p:cNvSpPr txBox="1">
            <a:spLocks noChangeArrowheads="1"/>
          </p:cNvSpPr>
          <p:nvPr/>
        </p:nvSpPr>
        <p:spPr bwMode="auto">
          <a:xfrm>
            <a:off x="9220200" y="5257800"/>
            <a:ext cx="1028700" cy="3429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125 Hz</a:t>
            </a:r>
          </a:p>
        </p:txBody>
      </p:sp>
      <p:sp>
        <p:nvSpPr>
          <p:cNvPr id="1390608" name="Text Box 16"/>
          <p:cNvSpPr txBox="1">
            <a:spLocks noChangeArrowheads="1"/>
          </p:cNvSpPr>
          <p:nvPr/>
        </p:nvSpPr>
        <p:spPr bwMode="auto">
          <a:xfrm>
            <a:off x="9220200" y="5257800"/>
            <a:ext cx="1028700" cy="3429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500 Hz</a:t>
            </a:r>
          </a:p>
        </p:txBody>
      </p:sp>
      <p:sp>
        <p:nvSpPr>
          <p:cNvPr id="150552" name="AutoShape 42"/>
          <p:cNvSpPr>
            <a:spLocks noChangeArrowheads="1"/>
          </p:cNvSpPr>
          <p:nvPr/>
        </p:nvSpPr>
        <p:spPr bwMode="auto">
          <a:xfrm rot="5400000" flipH="1">
            <a:off x="2109788" y="4519613"/>
            <a:ext cx="276225" cy="228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0553" name="AutoShape 43"/>
          <p:cNvSpPr>
            <a:spLocks noChangeArrowheads="1"/>
          </p:cNvSpPr>
          <p:nvPr/>
        </p:nvSpPr>
        <p:spPr bwMode="auto">
          <a:xfrm rot="5400000" flipH="1">
            <a:off x="2109788" y="5281613"/>
            <a:ext cx="276225" cy="228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0636" name="AutoShape 44"/>
          <p:cNvSpPr>
            <a:spLocks noChangeAspect="1" noChangeArrowheads="1"/>
          </p:cNvSpPr>
          <p:nvPr/>
        </p:nvSpPr>
        <p:spPr bwMode="auto">
          <a:xfrm>
            <a:off x="2743201" y="2438401"/>
            <a:ext cx="333375" cy="333375"/>
          </a:xfrm>
          <a:prstGeom prst="flowChartSummingJunction">
            <a:avLst/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90637" name="AutoShape 45"/>
          <p:cNvSpPr>
            <a:spLocks noChangeAspect="1" noChangeArrowheads="1"/>
          </p:cNvSpPr>
          <p:nvPr/>
        </p:nvSpPr>
        <p:spPr bwMode="auto">
          <a:xfrm>
            <a:off x="2743201" y="1676401"/>
            <a:ext cx="333375" cy="333375"/>
          </a:xfrm>
          <a:prstGeom prst="flowChartSummingJunction">
            <a:avLst/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90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90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9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90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90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9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90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90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90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90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90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90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90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390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0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390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390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390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390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0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390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390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390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390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390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0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390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390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0609" grpId="0" animBg="1"/>
      <p:bldP spid="1390616" grpId="0" animBg="1"/>
      <p:bldP spid="1390617" grpId="0" animBg="1"/>
      <p:bldP spid="1390618" grpId="0" animBg="1"/>
      <p:bldP spid="1390619" grpId="0" animBg="1"/>
      <p:bldP spid="1390627" grpId="0" animBg="1"/>
      <p:bldP spid="1390628" grpId="0" animBg="1"/>
      <p:bldP spid="1390605" grpId="0" animBg="1"/>
      <p:bldP spid="1390605" grpId="1" animBg="1"/>
      <p:bldP spid="1390606" grpId="0" animBg="1"/>
      <p:bldP spid="1390606" grpId="1" animBg="1"/>
      <p:bldP spid="1390607" grpId="0" animBg="1"/>
      <p:bldP spid="1390608" grpId="0" animBg="1"/>
      <p:bldP spid="1390608" grpId="1" animBg="1"/>
      <p:bldP spid="1390636" grpId="0" animBg="1"/>
      <p:bldP spid="139063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8574" name="Picture 30" descr="Same Start 1st order 8 kHz"/>
          <p:cNvPicPr>
            <a:picLocks noChangeAspect="1" noChangeArrowheads="1"/>
          </p:cNvPicPr>
          <p:nvPr/>
        </p:nvPicPr>
        <p:blipFill>
          <a:blip r:embed="rId3" cstate="print"/>
          <a:srcRect l="3545" t="3485" r="8769" b="5630"/>
          <a:stretch>
            <a:fillRect/>
          </a:stretch>
        </p:blipFill>
        <p:spPr bwMode="auto">
          <a:xfrm>
            <a:off x="2895600" y="1701800"/>
            <a:ext cx="7391400" cy="41148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1555" name="Text Box 20"/>
          <p:cNvSpPr txBox="1">
            <a:spLocks noChangeArrowheads="1"/>
          </p:cNvSpPr>
          <p:nvPr/>
        </p:nvSpPr>
        <p:spPr bwMode="auto">
          <a:xfrm>
            <a:off x="1828800" y="762000"/>
            <a:ext cx="853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Asymmetric Uncoupled Line Source Array: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Log spacing and level offsets</a:t>
            </a:r>
          </a:p>
        </p:txBody>
      </p:sp>
      <p:sp>
        <p:nvSpPr>
          <p:cNvPr id="151556" name="Rectangle 23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8763000" cy="533400"/>
          </a:xfrm>
          <a:noFill/>
        </p:spPr>
        <p:txBody>
          <a:bodyPr/>
          <a:lstStyle/>
          <a:p>
            <a:r>
              <a:rPr lang="en-US" sz="2800">
                <a:solidFill>
                  <a:schemeClr val="accent1"/>
                </a:solidFill>
                <a:latin typeface="Verdana" pitchFamily="34" charset="0"/>
              </a:rPr>
              <a:t>Lateral Spacing and Level Effects</a:t>
            </a:r>
          </a:p>
        </p:txBody>
      </p:sp>
      <p:sp>
        <p:nvSpPr>
          <p:cNvPr id="151557" name="Text Box 39"/>
          <p:cNvSpPr txBox="1">
            <a:spLocks noChangeArrowheads="1"/>
          </p:cNvSpPr>
          <p:nvPr/>
        </p:nvSpPr>
        <p:spPr bwMode="auto">
          <a:xfrm>
            <a:off x="1752600" y="1905000"/>
            <a:ext cx="1028700" cy="4191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0 dB</a:t>
            </a:r>
          </a:p>
        </p:txBody>
      </p:sp>
      <p:sp>
        <p:nvSpPr>
          <p:cNvPr id="151558" name="Text Box 40"/>
          <p:cNvSpPr txBox="1">
            <a:spLocks noChangeArrowheads="1"/>
          </p:cNvSpPr>
          <p:nvPr/>
        </p:nvSpPr>
        <p:spPr bwMode="auto">
          <a:xfrm>
            <a:off x="1752600" y="3810000"/>
            <a:ext cx="1028700" cy="4191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-6 dB</a:t>
            </a:r>
          </a:p>
        </p:txBody>
      </p:sp>
      <p:sp>
        <p:nvSpPr>
          <p:cNvPr id="151559" name="Text Box 41"/>
          <p:cNvSpPr txBox="1">
            <a:spLocks noChangeArrowheads="1"/>
          </p:cNvSpPr>
          <p:nvPr/>
        </p:nvSpPr>
        <p:spPr bwMode="auto">
          <a:xfrm>
            <a:off x="1752600" y="4876800"/>
            <a:ext cx="1028700" cy="4191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-12 dB</a:t>
            </a:r>
          </a:p>
        </p:txBody>
      </p:sp>
      <p:sp>
        <p:nvSpPr>
          <p:cNvPr id="151560" name="Text Box 42"/>
          <p:cNvSpPr txBox="1">
            <a:spLocks noChangeArrowheads="1"/>
          </p:cNvSpPr>
          <p:nvPr/>
        </p:nvSpPr>
        <p:spPr bwMode="auto">
          <a:xfrm>
            <a:off x="1752600" y="5410200"/>
            <a:ext cx="1028700" cy="4191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-18 dB</a:t>
            </a:r>
          </a:p>
        </p:txBody>
      </p:sp>
      <p:pic>
        <p:nvPicPr>
          <p:cNvPr id="1388592" name="Picture 48" descr="Same Start 1st order 2 kHz"/>
          <p:cNvPicPr>
            <a:picLocks noChangeAspect="1" noChangeArrowheads="1"/>
          </p:cNvPicPr>
          <p:nvPr/>
        </p:nvPicPr>
        <p:blipFill>
          <a:blip r:embed="rId4" cstate="print"/>
          <a:srcRect l="3517" t="4297" r="12180" b="5630"/>
          <a:stretch>
            <a:fillRect/>
          </a:stretch>
        </p:blipFill>
        <p:spPr bwMode="auto">
          <a:xfrm>
            <a:off x="2895600" y="1676401"/>
            <a:ext cx="7467600" cy="415766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88593" name="Picture 49" descr="Same Start 1st order 500Hz"/>
          <p:cNvPicPr>
            <a:picLocks noChangeAspect="1" noChangeArrowheads="1"/>
          </p:cNvPicPr>
          <p:nvPr/>
        </p:nvPicPr>
        <p:blipFill>
          <a:blip r:embed="rId5" cstate="print"/>
          <a:srcRect l="3497" t="4021" r="11945" b="5630"/>
          <a:stretch>
            <a:fillRect/>
          </a:stretch>
        </p:blipFill>
        <p:spPr bwMode="auto">
          <a:xfrm>
            <a:off x="2895600" y="1676401"/>
            <a:ext cx="7467600" cy="415766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88594" name="Picture 50" descr="Same Start 1st order 125Hz"/>
          <p:cNvPicPr>
            <a:picLocks noChangeAspect="1" noChangeArrowheads="1"/>
          </p:cNvPicPr>
          <p:nvPr/>
        </p:nvPicPr>
        <p:blipFill>
          <a:blip r:embed="rId6" cstate="print"/>
          <a:srcRect l="3502" t="3485" r="11311" b="5630"/>
          <a:stretch>
            <a:fillRect/>
          </a:stretch>
        </p:blipFill>
        <p:spPr bwMode="auto">
          <a:xfrm>
            <a:off x="2895600" y="1676401"/>
            <a:ext cx="7467600" cy="415766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88569" name="Text Box 25"/>
          <p:cNvSpPr txBox="1">
            <a:spLocks noChangeArrowheads="1"/>
          </p:cNvSpPr>
          <p:nvPr/>
        </p:nvSpPr>
        <p:spPr bwMode="auto">
          <a:xfrm>
            <a:off x="9372600" y="5410200"/>
            <a:ext cx="1028700" cy="3429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 kHz</a:t>
            </a:r>
          </a:p>
        </p:txBody>
      </p:sp>
      <p:sp>
        <p:nvSpPr>
          <p:cNvPr id="1388570" name="Text Box 26"/>
          <p:cNvSpPr txBox="1">
            <a:spLocks noChangeArrowheads="1"/>
          </p:cNvSpPr>
          <p:nvPr/>
        </p:nvSpPr>
        <p:spPr bwMode="auto">
          <a:xfrm>
            <a:off x="9372600" y="5486400"/>
            <a:ext cx="1028700" cy="3429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8 kHz</a:t>
            </a:r>
          </a:p>
        </p:txBody>
      </p:sp>
      <p:sp>
        <p:nvSpPr>
          <p:cNvPr id="1388571" name="Text Box 27"/>
          <p:cNvSpPr txBox="1">
            <a:spLocks noChangeArrowheads="1"/>
          </p:cNvSpPr>
          <p:nvPr/>
        </p:nvSpPr>
        <p:spPr bwMode="auto">
          <a:xfrm>
            <a:off x="9372600" y="5486400"/>
            <a:ext cx="1028700" cy="3429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125 Hz</a:t>
            </a:r>
          </a:p>
        </p:txBody>
      </p:sp>
      <p:sp>
        <p:nvSpPr>
          <p:cNvPr id="1388572" name="Text Box 28"/>
          <p:cNvSpPr txBox="1">
            <a:spLocks noChangeArrowheads="1"/>
          </p:cNvSpPr>
          <p:nvPr/>
        </p:nvSpPr>
        <p:spPr bwMode="auto">
          <a:xfrm>
            <a:off x="9372600" y="5486400"/>
            <a:ext cx="1028700" cy="3429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500 Hz</a:t>
            </a:r>
          </a:p>
        </p:txBody>
      </p:sp>
      <p:sp>
        <p:nvSpPr>
          <p:cNvPr id="1388576" name="Line 32"/>
          <p:cNvSpPr>
            <a:spLocks noChangeShapeType="1"/>
          </p:cNvSpPr>
          <p:nvPr/>
        </p:nvSpPr>
        <p:spPr bwMode="auto">
          <a:xfrm flipH="1">
            <a:off x="3429001" y="3429000"/>
            <a:ext cx="1590675" cy="20574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8577" name="Line 33"/>
          <p:cNvSpPr>
            <a:spLocks noChangeShapeType="1"/>
          </p:cNvSpPr>
          <p:nvPr/>
        </p:nvSpPr>
        <p:spPr bwMode="auto">
          <a:xfrm>
            <a:off x="7924800" y="1981200"/>
            <a:ext cx="38100" cy="19050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8578" name="Line 34"/>
          <p:cNvSpPr>
            <a:spLocks noChangeShapeType="1"/>
          </p:cNvSpPr>
          <p:nvPr/>
        </p:nvSpPr>
        <p:spPr bwMode="auto">
          <a:xfrm flipH="1">
            <a:off x="5105400" y="3886200"/>
            <a:ext cx="2857500" cy="19812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571" name="AutoShape 35"/>
          <p:cNvSpPr>
            <a:spLocks noChangeArrowheads="1"/>
          </p:cNvSpPr>
          <p:nvPr/>
        </p:nvSpPr>
        <p:spPr bwMode="auto">
          <a:xfrm rot="5400000" flipH="1">
            <a:off x="3100388" y="1928813"/>
            <a:ext cx="276225" cy="228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572" name="AutoShape 36"/>
          <p:cNvSpPr>
            <a:spLocks noChangeArrowheads="1"/>
          </p:cNvSpPr>
          <p:nvPr/>
        </p:nvSpPr>
        <p:spPr bwMode="auto">
          <a:xfrm rot="5400000" flipH="1">
            <a:off x="3100388" y="3910013"/>
            <a:ext cx="276225" cy="228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573" name="AutoShape 37"/>
          <p:cNvSpPr>
            <a:spLocks noChangeArrowheads="1"/>
          </p:cNvSpPr>
          <p:nvPr/>
        </p:nvSpPr>
        <p:spPr bwMode="auto">
          <a:xfrm rot="5400000" flipH="1">
            <a:off x="3100388" y="4976813"/>
            <a:ext cx="276225" cy="228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574" name="AutoShape 38"/>
          <p:cNvSpPr>
            <a:spLocks noChangeArrowheads="1"/>
          </p:cNvSpPr>
          <p:nvPr/>
        </p:nvSpPr>
        <p:spPr bwMode="auto">
          <a:xfrm rot="5400000" flipH="1">
            <a:off x="3100388" y="5434013"/>
            <a:ext cx="276225" cy="228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8587" name="Line 43"/>
          <p:cNvSpPr>
            <a:spLocks noChangeShapeType="1"/>
          </p:cNvSpPr>
          <p:nvPr/>
        </p:nvSpPr>
        <p:spPr bwMode="auto">
          <a:xfrm flipH="1">
            <a:off x="5029200" y="1676400"/>
            <a:ext cx="0" cy="154305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8588" name="AutoShape 44"/>
          <p:cNvSpPr>
            <a:spLocks noChangeAspect="1" noChangeArrowheads="1"/>
          </p:cNvSpPr>
          <p:nvPr/>
        </p:nvSpPr>
        <p:spPr bwMode="auto">
          <a:xfrm>
            <a:off x="3429001" y="5105401"/>
            <a:ext cx="333375" cy="333375"/>
          </a:xfrm>
          <a:prstGeom prst="flowChartSummingJunction">
            <a:avLst/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88589" name="AutoShape 45"/>
          <p:cNvSpPr>
            <a:spLocks noChangeAspect="1" noChangeArrowheads="1"/>
          </p:cNvSpPr>
          <p:nvPr/>
        </p:nvSpPr>
        <p:spPr bwMode="auto">
          <a:xfrm>
            <a:off x="3886201" y="4495801"/>
            <a:ext cx="333375" cy="333375"/>
          </a:xfrm>
          <a:prstGeom prst="flowChartSummingJunction">
            <a:avLst/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88590" name="AutoShape 46"/>
          <p:cNvSpPr>
            <a:spLocks noChangeAspect="1" noChangeArrowheads="1"/>
          </p:cNvSpPr>
          <p:nvPr/>
        </p:nvSpPr>
        <p:spPr bwMode="auto">
          <a:xfrm>
            <a:off x="4876801" y="3124201"/>
            <a:ext cx="333375" cy="333375"/>
          </a:xfrm>
          <a:prstGeom prst="flowChartSummingJunction">
            <a:avLst/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1579" name="Text Box 51"/>
          <p:cNvSpPr txBox="1">
            <a:spLocks noChangeArrowheads="1"/>
          </p:cNvSpPr>
          <p:nvPr/>
        </p:nvSpPr>
        <p:spPr bwMode="auto">
          <a:xfrm>
            <a:off x="1786218" y="5950324"/>
            <a:ext cx="8615082" cy="838200"/>
          </a:xfrm>
          <a:prstGeom prst="rect">
            <a:avLst/>
          </a:prstGeom>
          <a:solidFill>
            <a:srgbClr val="FFFFFF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4 x 1st order (90) Spacing is tapered by 50% as level is reduced by 6 </a:t>
            </a:r>
            <a:r>
              <a:rPr lang="en-US" sz="2400" dirty="0" smtClean="0">
                <a:solidFill>
                  <a:srgbClr val="000000"/>
                </a:solidFill>
              </a:rPr>
              <a:t>dB 1/6th </a:t>
            </a:r>
            <a:r>
              <a:rPr lang="en-US" sz="2400" dirty="0">
                <a:solidFill>
                  <a:srgbClr val="000000"/>
                </a:solidFill>
              </a:rPr>
              <a:t>octave 21 x 42 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88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88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88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88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88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88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88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88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88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388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8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388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88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88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388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8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388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88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388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388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388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38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388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8569" grpId="0" animBg="1"/>
      <p:bldP spid="1388569" grpId="1" animBg="1"/>
      <p:bldP spid="1388570" grpId="0" animBg="1"/>
      <p:bldP spid="1388570" grpId="1" animBg="1"/>
      <p:bldP spid="1388571" grpId="0" animBg="1"/>
      <p:bldP spid="1388572" grpId="0" animBg="1"/>
      <p:bldP spid="1388572" grpId="1" animBg="1"/>
      <p:bldP spid="1388576" grpId="0" animBg="1"/>
      <p:bldP spid="1388577" grpId="0" animBg="1"/>
      <p:bldP spid="1388578" grpId="0" animBg="1"/>
      <p:bldP spid="1388587" grpId="0" animBg="1"/>
      <p:bldP spid="1388588" grpId="0" animBg="1"/>
      <p:bldP spid="1388589" grpId="0" animBg="1"/>
      <p:bldP spid="13885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</a:rPr>
              <a:t>Array Building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36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Ability to fill simple symmetrical shape evenly makes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-order speaker leader in horizontal coverage applications</a:t>
            </a:r>
          </a:p>
          <a:p>
            <a:r>
              <a:rPr lang="en-US" sz="2800" dirty="0" smtClean="0"/>
              <a:t>Foremost application of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-order speakers is creation of asymmetric arrays, which make it the leader in vertical applications</a:t>
            </a:r>
          </a:p>
          <a:p>
            <a:r>
              <a:rPr lang="en-US" sz="2800" dirty="0" smtClean="0"/>
              <a:t>Middle ground are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-order speakers, which have applications in both H and V planes (but in limited quantities)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4"/>
          <p:cNvSpPr txBox="1">
            <a:spLocks noChangeArrowheads="1"/>
          </p:cNvSpPr>
          <p:nvPr/>
        </p:nvSpPr>
        <p:spPr bwMode="auto">
          <a:xfrm>
            <a:off x="1828800" y="762000"/>
            <a:ext cx="853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>
                <a:solidFill>
                  <a:srgbClr val="FFFFFF"/>
                </a:solidFill>
              </a:rPr>
              <a:t>Asymmetric Uncoupled Line Source Array: </a:t>
            </a:r>
          </a:p>
          <a:p>
            <a:r>
              <a:rPr lang="en-US" sz="2400">
                <a:solidFill>
                  <a:srgbClr val="FFFFFF"/>
                </a:solidFill>
              </a:rPr>
              <a:t>33% Angular Overlap </a:t>
            </a:r>
          </a:p>
        </p:txBody>
      </p:sp>
      <p:sp>
        <p:nvSpPr>
          <p:cNvPr id="156675" name="Rectangle 5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8763000" cy="533400"/>
          </a:xfrm>
          <a:noFill/>
        </p:spPr>
        <p:txBody>
          <a:bodyPr/>
          <a:lstStyle/>
          <a:p>
            <a:r>
              <a:rPr lang="en-US" sz="3200">
                <a:solidFill>
                  <a:schemeClr val="accent1"/>
                </a:solidFill>
                <a:latin typeface="Verdana" pitchFamily="34" charset="0"/>
              </a:rPr>
              <a:t>Lateral Spacing and Level Effects</a:t>
            </a:r>
          </a:p>
        </p:txBody>
      </p:sp>
      <p:sp>
        <p:nvSpPr>
          <p:cNvPr id="156676" name="Text Box 10"/>
          <p:cNvSpPr txBox="1">
            <a:spLocks noChangeArrowheads="1"/>
          </p:cNvSpPr>
          <p:nvPr/>
        </p:nvSpPr>
        <p:spPr bwMode="auto">
          <a:xfrm>
            <a:off x="1739153" y="5945963"/>
            <a:ext cx="8839200" cy="838200"/>
          </a:xfrm>
          <a:prstGeom prst="rect">
            <a:avLst/>
          </a:prstGeom>
          <a:solidFill>
            <a:srgbClr val="FFFFFF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5 uncoupled 2nd order speakers @ 2.5m spacing ( 13.5 </a:t>
            </a:r>
            <a:r>
              <a:rPr lang="en-US" sz="2400" dirty="0" err="1">
                <a:solidFill>
                  <a:srgbClr val="000000"/>
                </a:solidFill>
              </a:rPr>
              <a:t>deg</a:t>
            </a:r>
            <a:r>
              <a:rPr lang="en-US" sz="2400" dirty="0">
                <a:solidFill>
                  <a:srgbClr val="000000"/>
                </a:solidFill>
              </a:rPr>
              <a:t> of 40), 1/6th octave </a:t>
            </a:r>
            <a:r>
              <a:rPr lang="en-US" sz="2400" dirty="0" smtClean="0">
                <a:solidFill>
                  <a:srgbClr val="000000"/>
                </a:solidFill>
              </a:rPr>
              <a:t>12 </a:t>
            </a:r>
            <a:r>
              <a:rPr lang="en-US" sz="2400" dirty="0">
                <a:solidFill>
                  <a:srgbClr val="000000"/>
                </a:solidFill>
              </a:rPr>
              <a:t>x 24 meters</a:t>
            </a:r>
          </a:p>
        </p:txBody>
      </p:sp>
      <p:pic>
        <p:nvPicPr>
          <p:cNvPr id="1402911" name="Picture 31" descr="UnCPS 6 DB LAYERING 125HZ 2ND ORD R2"/>
          <p:cNvPicPr>
            <a:picLocks noChangeAspect="1" noChangeArrowheads="1"/>
          </p:cNvPicPr>
          <p:nvPr/>
        </p:nvPicPr>
        <p:blipFill>
          <a:blip r:embed="rId3" cstate="print"/>
          <a:srcRect l="3728" t="3506" r="12886" b="18250"/>
          <a:stretch>
            <a:fillRect/>
          </a:stretch>
        </p:blipFill>
        <p:spPr bwMode="auto">
          <a:xfrm>
            <a:off x="2895600" y="1612900"/>
            <a:ext cx="7543800" cy="4198938"/>
          </a:xfrm>
          <a:prstGeom prst="rect">
            <a:avLst/>
          </a:prstGeom>
          <a:noFill/>
          <a:ln w="571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402910" name="Picture 30" descr="UnCPS 6 DB LAYERING 500HZ 2ND ORD R2"/>
          <p:cNvPicPr>
            <a:picLocks noChangeAspect="1" noChangeArrowheads="1"/>
          </p:cNvPicPr>
          <p:nvPr/>
        </p:nvPicPr>
        <p:blipFill>
          <a:blip r:embed="rId4" cstate="print"/>
          <a:srcRect l="3728" t="3056" r="12886" b="18250"/>
          <a:stretch>
            <a:fillRect/>
          </a:stretch>
        </p:blipFill>
        <p:spPr bwMode="auto">
          <a:xfrm>
            <a:off x="2895601" y="1600200"/>
            <a:ext cx="7578725" cy="4241800"/>
          </a:xfrm>
          <a:prstGeom prst="rect">
            <a:avLst/>
          </a:prstGeom>
          <a:noFill/>
          <a:ln w="571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402909" name="Picture 29" descr="UnCPS 6 DB LAYERING 2kHZ 2ND ORD R2"/>
          <p:cNvPicPr>
            <a:picLocks noChangeAspect="1" noChangeArrowheads="1"/>
          </p:cNvPicPr>
          <p:nvPr/>
        </p:nvPicPr>
        <p:blipFill>
          <a:blip r:embed="rId5" cstate="print"/>
          <a:srcRect l="3728" t="3056" r="14590" b="18250"/>
          <a:stretch>
            <a:fillRect/>
          </a:stretch>
        </p:blipFill>
        <p:spPr bwMode="auto">
          <a:xfrm>
            <a:off x="2819401" y="1600200"/>
            <a:ext cx="7586663" cy="4243388"/>
          </a:xfrm>
          <a:prstGeom prst="rect">
            <a:avLst/>
          </a:prstGeom>
          <a:noFill/>
          <a:ln w="571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402908" name="Picture 28" descr="UnCPS 6 DB LAYERING 8kHZ 2ND ORD R2"/>
          <p:cNvPicPr>
            <a:picLocks noChangeAspect="1" noChangeArrowheads="1"/>
          </p:cNvPicPr>
          <p:nvPr/>
        </p:nvPicPr>
        <p:blipFill>
          <a:blip r:embed="rId6" cstate="print"/>
          <a:srcRect l="3728" t="3056" r="12886" b="18250"/>
          <a:stretch>
            <a:fillRect/>
          </a:stretch>
        </p:blipFill>
        <p:spPr bwMode="auto">
          <a:xfrm>
            <a:off x="2819400" y="1600200"/>
            <a:ext cx="7696200" cy="424338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02913" name="Picture 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1676400"/>
            <a:ext cx="5119688" cy="42608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1402900" name="AutoShape 20"/>
          <p:cNvSpPr>
            <a:spLocks noChangeAspect="1" noChangeArrowheads="1"/>
          </p:cNvSpPr>
          <p:nvPr/>
        </p:nvSpPr>
        <p:spPr bwMode="auto">
          <a:xfrm>
            <a:off x="4495801" y="5257801"/>
            <a:ext cx="333375" cy="333375"/>
          </a:xfrm>
          <a:prstGeom prst="flowChartSummingJunction">
            <a:avLst/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01" name="AutoShape 21"/>
          <p:cNvSpPr>
            <a:spLocks noChangeAspect="1" noChangeArrowheads="1"/>
          </p:cNvSpPr>
          <p:nvPr/>
        </p:nvSpPr>
        <p:spPr bwMode="auto">
          <a:xfrm>
            <a:off x="4648201" y="4114801"/>
            <a:ext cx="333375" cy="333375"/>
          </a:xfrm>
          <a:prstGeom prst="flowChartSummingJunction">
            <a:avLst/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02" name="AutoShape 22"/>
          <p:cNvSpPr>
            <a:spLocks noChangeAspect="1" noChangeArrowheads="1"/>
          </p:cNvSpPr>
          <p:nvPr/>
        </p:nvSpPr>
        <p:spPr bwMode="auto">
          <a:xfrm>
            <a:off x="4648201" y="3124201"/>
            <a:ext cx="333375" cy="333375"/>
          </a:xfrm>
          <a:prstGeom prst="flowChartSummingJunction">
            <a:avLst/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14" name="AutoShape 34"/>
          <p:cNvSpPr>
            <a:spLocks noChangeAspect="1" noChangeArrowheads="1"/>
          </p:cNvSpPr>
          <p:nvPr/>
        </p:nvSpPr>
        <p:spPr bwMode="auto">
          <a:xfrm>
            <a:off x="4495801" y="1981201"/>
            <a:ext cx="333375" cy="333375"/>
          </a:xfrm>
          <a:prstGeom prst="flowChartSummingJunction">
            <a:avLst/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6686" name="AutoShape 36"/>
          <p:cNvSpPr>
            <a:spLocks noChangeArrowheads="1"/>
          </p:cNvSpPr>
          <p:nvPr/>
        </p:nvSpPr>
        <p:spPr bwMode="auto">
          <a:xfrm rot="3513585" flipH="1">
            <a:off x="2975769" y="2205832"/>
            <a:ext cx="201613" cy="2095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87" name="AutoShape 37"/>
          <p:cNvSpPr>
            <a:spLocks noChangeArrowheads="1"/>
          </p:cNvSpPr>
          <p:nvPr/>
        </p:nvSpPr>
        <p:spPr bwMode="auto">
          <a:xfrm rot="6300000" flipH="1">
            <a:off x="3204369" y="4415632"/>
            <a:ext cx="201613" cy="2095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88" name="AutoShape 38"/>
          <p:cNvSpPr>
            <a:spLocks noChangeArrowheads="1"/>
          </p:cNvSpPr>
          <p:nvPr/>
        </p:nvSpPr>
        <p:spPr bwMode="auto">
          <a:xfrm rot="5400000" flipH="1">
            <a:off x="3204369" y="3653632"/>
            <a:ext cx="201613" cy="2095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89" name="AutoShape 39"/>
          <p:cNvSpPr>
            <a:spLocks noChangeArrowheads="1"/>
          </p:cNvSpPr>
          <p:nvPr/>
        </p:nvSpPr>
        <p:spPr bwMode="auto">
          <a:xfrm rot="4470309" flipH="1">
            <a:off x="3204369" y="2967832"/>
            <a:ext cx="201613" cy="2095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90" name="AutoShape 40"/>
          <p:cNvSpPr>
            <a:spLocks noChangeArrowheads="1"/>
          </p:cNvSpPr>
          <p:nvPr/>
        </p:nvSpPr>
        <p:spPr bwMode="auto">
          <a:xfrm rot="7219417" flipH="1">
            <a:off x="2953544" y="5088732"/>
            <a:ext cx="201613" cy="2095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2905" name="Text Box 25"/>
          <p:cNvSpPr txBox="1">
            <a:spLocks noChangeArrowheads="1"/>
          </p:cNvSpPr>
          <p:nvPr/>
        </p:nvSpPr>
        <p:spPr bwMode="auto">
          <a:xfrm>
            <a:off x="9448800" y="5562600"/>
            <a:ext cx="1028700" cy="3429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125 Hz</a:t>
            </a:r>
          </a:p>
        </p:txBody>
      </p:sp>
      <p:sp>
        <p:nvSpPr>
          <p:cNvPr id="1402906" name="Text Box 26"/>
          <p:cNvSpPr txBox="1">
            <a:spLocks noChangeArrowheads="1"/>
          </p:cNvSpPr>
          <p:nvPr/>
        </p:nvSpPr>
        <p:spPr bwMode="auto">
          <a:xfrm>
            <a:off x="9448800" y="5562600"/>
            <a:ext cx="1028700" cy="3429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500 Hz</a:t>
            </a:r>
          </a:p>
        </p:txBody>
      </p:sp>
      <p:sp>
        <p:nvSpPr>
          <p:cNvPr id="1402903" name="Text Box 23"/>
          <p:cNvSpPr txBox="1">
            <a:spLocks noChangeArrowheads="1"/>
          </p:cNvSpPr>
          <p:nvPr/>
        </p:nvSpPr>
        <p:spPr bwMode="auto">
          <a:xfrm>
            <a:off x="9448800" y="5562600"/>
            <a:ext cx="1028700" cy="3429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 kHz</a:t>
            </a:r>
          </a:p>
        </p:txBody>
      </p:sp>
      <p:sp>
        <p:nvSpPr>
          <p:cNvPr id="1402904" name="Text Box 24"/>
          <p:cNvSpPr txBox="1">
            <a:spLocks noChangeArrowheads="1"/>
          </p:cNvSpPr>
          <p:nvPr/>
        </p:nvSpPr>
        <p:spPr bwMode="auto">
          <a:xfrm>
            <a:off x="9448800" y="5562600"/>
            <a:ext cx="1028700" cy="3429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8 kHz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02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0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0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02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02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029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0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402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0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02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02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402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0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402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0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02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0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402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0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402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0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40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40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0" grpId="0" animBg="1"/>
      <p:bldP spid="1402901" grpId="0" animBg="1"/>
      <p:bldP spid="1402902" grpId="0" animBg="1"/>
      <p:bldP spid="1402914" grpId="0" animBg="1"/>
      <p:bldP spid="1402905" grpId="0" animBg="1"/>
      <p:bldP spid="1402906" grpId="0" animBg="1"/>
      <p:bldP spid="1402906" grpId="1" animBg="1"/>
      <p:bldP spid="1402903" grpId="0" animBg="1"/>
      <p:bldP spid="1402903" grpId="1" animBg="1"/>
      <p:bldP spid="1402904" grpId="0" animBg="1"/>
      <p:bldP spid="1402904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4985" name="Picture 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481139"/>
            <a:ext cx="7772400" cy="4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Text Box 4"/>
          <p:cNvSpPr txBox="1">
            <a:spLocks noChangeArrowheads="1"/>
          </p:cNvSpPr>
          <p:nvPr/>
        </p:nvSpPr>
        <p:spPr bwMode="auto">
          <a:xfrm>
            <a:off x="1828800" y="685800"/>
            <a:ext cx="853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Asymmetric Uncoupled Point Destination Array: </a:t>
            </a:r>
          </a:p>
          <a:p>
            <a:r>
              <a:rPr lang="en-US">
                <a:solidFill>
                  <a:srgbClr val="FFFFFF"/>
                </a:solidFill>
              </a:rPr>
              <a:t>Offsetting level &amp; distance ratio effects </a:t>
            </a:r>
          </a:p>
        </p:txBody>
      </p:sp>
      <p:sp>
        <p:nvSpPr>
          <p:cNvPr id="157700" name="Rectangle 5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8763000" cy="533400"/>
          </a:xfrm>
          <a:noFill/>
        </p:spPr>
        <p:txBody>
          <a:bodyPr/>
          <a:lstStyle/>
          <a:p>
            <a:r>
              <a:rPr lang="en-US" sz="3200">
                <a:solidFill>
                  <a:schemeClr val="accent1"/>
                </a:solidFill>
                <a:latin typeface="Verdana" pitchFamily="34" charset="0"/>
              </a:rPr>
              <a:t>Forward Spacing and Level Effects</a:t>
            </a:r>
          </a:p>
        </p:txBody>
      </p:sp>
      <p:sp>
        <p:nvSpPr>
          <p:cNvPr id="157701" name="Text Box 6"/>
          <p:cNvSpPr txBox="1">
            <a:spLocks noChangeArrowheads="1"/>
          </p:cNvSpPr>
          <p:nvPr/>
        </p:nvSpPr>
        <p:spPr bwMode="auto">
          <a:xfrm>
            <a:off x="1752600" y="1828800"/>
            <a:ext cx="1028700" cy="4191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Single</a:t>
            </a:r>
          </a:p>
        </p:txBody>
      </p:sp>
      <p:sp>
        <p:nvSpPr>
          <p:cNvPr id="157702" name="Text Box 7"/>
          <p:cNvSpPr txBox="1">
            <a:spLocks noChangeArrowheads="1"/>
          </p:cNvSpPr>
          <p:nvPr/>
        </p:nvSpPr>
        <p:spPr bwMode="auto">
          <a:xfrm>
            <a:off x="1752600" y="2819400"/>
            <a:ext cx="1028700" cy="4191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2:1</a:t>
            </a:r>
          </a:p>
        </p:txBody>
      </p:sp>
      <p:sp>
        <p:nvSpPr>
          <p:cNvPr id="157703" name="Text Box 8"/>
          <p:cNvSpPr txBox="1">
            <a:spLocks noChangeArrowheads="1"/>
          </p:cNvSpPr>
          <p:nvPr/>
        </p:nvSpPr>
        <p:spPr bwMode="auto">
          <a:xfrm>
            <a:off x="1752600" y="3810000"/>
            <a:ext cx="1028700" cy="4191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4:1</a:t>
            </a:r>
          </a:p>
        </p:txBody>
      </p:sp>
      <p:sp>
        <p:nvSpPr>
          <p:cNvPr id="157704" name="Text Box 9"/>
          <p:cNvSpPr txBox="1">
            <a:spLocks noChangeArrowheads="1"/>
          </p:cNvSpPr>
          <p:nvPr/>
        </p:nvSpPr>
        <p:spPr bwMode="auto">
          <a:xfrm>
            <a:off x="1828800" y="5029200"/>
            <a:ext cx="1028700" cy="4191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8:1</a:t>
            </a:r>
          </a:p>
        </p:txBody>
      </p:sp>
      <p:sp>
        <p:nvSpPr>
          <p:cNvPr id="157705" name="Text Box 10"/>
          <p:cNvSpPr txBox="1">
            <a:spLocks noChangeArrowheads="1"/>
          </p:cNvSpPr>
          <p:nvPr/>
        </p:nvSpPr>
        <p:spPr bwMode="auto">
          <a:xfrm>
            <a:off x="1752600" y="5929312"/>
            <a:ext cx="8839200" cy="838200"/>
          </a:xfrm>
          <a:prstGeom prst="rect">
            <a:avLst/>
          </a:prstGeom>
          <a:solidFill>
            <a:srgbClr val="FFFFFF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</a:rPr>
              <a:t>2nd order speakers  Main </a:t>
            </a:r>
            <a:r>
              <a:rPr lang="en-US" sz="2000" dirty="0" err="1">
                <a:solidFill>
                  <a:srgbClr val="000000"/>
                </a:solidFill>
              </a:rPr>
              <a:t>spkr</a:t>
            </a:r>
            <a:r>
              <a:rPr lang="en-US" sz="2000" dirty="0">
                <a:solidFill>
                  <a:srgbClr val="000000"/>
                </a:solidFill>
              </a:rPr>
              <a:t> @ 40m to crossover. Delays @ 20 m (-6 dB),          10m (-12dB) &amp; 5m (-18 dB) respectively </a:t>
            </a:r>
            <a:r>
              <a:rPr lang="en-US" sz="2000" dirty="0" smtClean="0">
                <a:solidFill>
                  <a:srgbClr val="000000"/>
                </a:solidFill>
              </a:rPr>
              <a:t>1/6th </a:t>
            </a:r>
            <a:r>
              <a:rPr lang="en-US" sz="2000" dirty="0" err="1">
                <a:solidFill>
                  <a:srgbClr val="000000"/>
                </a:solidFill>
              </a:rPr>
              <a:t>oct</a:t>
            </a:r>
            <a:r>
              <a:rPr lang="en-US" sz="2000" dirty="0">
                <a:solidFill>
                  <a:srgbClr val="000000"/>
                </a:solidFill>
              </a:rPr>
              <a:t>, 6 x 40 m</a:t>
            </a:r>
          </a:p>
        </p:txBody>
      </p:sp>
      <p:pic>
        <p:nvPicPr>
          <p:cNvPr id="1404984" name="Picture 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524001"/>
            <a:ext cx="769620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4983" name="Picture 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524001"/>
            <a:ext cx="78486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4982" name="Picture 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1524000"/>
            <a:ext cx="76962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404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0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04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404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0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04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404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0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04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3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rgbClr val="BBE0E3"/>
              </a:solidFill>
              <a:latin typeface="Algerian" pitchFamily="82" charset="0"/>
            </a:endParaRPr>
          </a:p>
        </p:txBody>
      </p:sp>
      <p:pic>
        <p:nvPicPr>
          <p:cNvPr id="158723" name="Picture 4" descr="Fig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71475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r>
              <a:rPr lang="en-US" sz="3200">
                <a:solidFill>
                  <a:schemeClr val="accent1"/>
                </a:solidFill>
              </a:rPr>
              <a:t>Delay Coverage: 0 degrees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4784725"/>
            <a:ext cx="8229600" cy="1341438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0 degree angle between Main and Delay</a:t>
            </a:r>
          </a:p>
        </p:txBody>
      </p:sp>
      <p:sp>
        <p:nvSpPr>
          <p:cNvPr id="159748" name="Line 4"/>
          <p:cNvSpPr>
            <a:spLocks noChangeShapeType="1"/>
          </p:cNvSpPr>
          <p:nvPr/>
        </p:nvSpPr>
        <p:spPr bwMode="auto">
          <a:xfrm>
            <a:off x="8382000" y="2819400"/>
            <a:ext cx="1524000" cy="4572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9749" name="Line 5"/>
          <p:cNvSpPr>
            <a:spLocks noChangeShapeType="1"/>
          </p:cNvSpPr>
          <p:nvPr/>
        </p:nvSpPr>
        <p:spPr bwMode="auto">
          <a:xfrm>
            <a:off x="1981200" y="3276600"/>
            <a:ext cx="79248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9750" name="AutoShape 6"/>
          <p:cNvSpPr>
            <a:spLocks noChangeAspect="1" noChangeArrowheads="1"/>
          </p:cNvSpPr>
          <p:nvPr/>
        </p:nvSpPr>
        <p:spPr bwMode="auto">
          <a:xfrm rot="6123679">
            <a:off x="8158957" y="2659857"/>
            <a:ext cx="230188" cy="2254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9751" name="Picture 7" descr="Delay 0 deg p1"/>
          <p:cNvPicPr>
            <a:picLocks noChangeAspect="1" noChangeArrowheads="1"/>
          </p:cNvPicPr>
          <p:nvPr/>
        </p:nvPicPr>
        <p:blipFill>
          <a:blip r:embed="rId3" cstate="print"/>
          <a:srcRect r="7927"/>
          <a:stretch>
            <a:fillRect/>
          </a:stretch>
        </p:blipFill>
        <p:spPr bwMode="auto">
          <a:xfrm>
            <a:off x="1828800" y="914401"/>
            <a:ext cx="8610600" cy="37496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9752" name="Picture 8" descr="Delay 0 deg p2"/>
          <p:cNvPicPr>
            <a:picLocks noChangeArrowheads="1"/>
          </p:cNvPicPr>
          <p:nvPr/>
        </p:nvPicPr>
        <p:blipFill>
          <a:blip r:embed="rId4" cstate="print"/>
          <a:srcRect r="8130"/>
          <a:stretch>
            <a:fillRect/>
          </a:stretch>
        </p:blipFill>
        <p:spPr bwMode="auto">
          <a:xfrm>
            <a:off x="1828800" y="914400"/>
            <a:ext cx="8610600" cy="37655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59753" name="AutoShape 9"/>
          <p:cNvSpPr>
            <a:spLocks noChangeAspect="1" noChangeArrowheads="1"/>
          </p:cNvSpPr>
          <p:nvPr/>
        </p:nvSpPr>
        <p:spPr bwMode="auto">
          <a:xfrm rot="5400000">
            <a:off x="1749425" y="2670175"/>
            <a:ext cx="306388" cy="3000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9754" name="AutoShape 10"/>
          <p:cNvSpPr>
            <a:spLocks noChangeAspect="1" noChangeArrowheads="1"/>
          </p:cNvSpPr>
          <p:nvPr/>
        </p:nvSpPr>
        <p:spPr bwMode="auto">
          <a:xfrm rot="5400000">
            <a:off x="8151019" y="2669381"/>
            <a:ext cx="228600" cy="2238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9755" name="Line 11"/>
          <p:cNvSpPr>
            <a:spLocks noChangeShapeType="1"/>
          </p:cNvSpPr>
          <p:nvPr/>
        </p:nvSpPr>
        <p:spPr bwMode="auto">
          <a:xfrm>
            <a:off x="8305800" y="2819400"/>
            <a:ext cx="1676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9756" name="Line 12"/>
          <p:cNvSpPr>
            <a:spLocks noChangeShapeType="1"/>
          </p:cNvSpPr>
          <p:nvPr/>
        </p:nvSpPr>
        <p:spPr bwMode="auto">
          <a:xfrm>
            <a:off x="2057400" y="2819400"/>
            <a:ext cx="79248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Delay 15 deg p1"/>
          <p:cNvPicPr>
            <a:picLocks noChangeAspect="1" noChangeArrowheads="1"/>
          </p:cNvPicPr>
          <p:nvPr/>
        </p:nvPicPr>
        <p:blipFill>
          <a:blip r:embed="rId3" cstate="print"/>
          <a:srcRect r="8658"/>
          <a:stretch>
            <a:fillRect/>
          </a:stretch>
        </p:blipFill>
        <p:spPr bwMode="auto">
          <a:xfrm>
            <a:off x="1828800" y="914400"/>
            <a:ext cx="8534400" cy="42100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37027" name="Picture 3" descr="Delay 15 deg p2"/>
          <p:cNvPicPr>
            <a:picLocks noChangeAspect="1" noChangeArrowheads="1"/>
          </p:cNvPicPr>
          <p:nvPr/>
        </p:nvPicPr>
        <p:blipFill>
          <a:blip r:embed="rId4" cstate="print"/>
          <a:srcRect r="8722"/>
          <a:stretch>
            <a:fillRect/>
          </a:stretch>
        </p:blipFill>
        <p:spPr bwMode="auto">
          <a:xfrm>
            <a:off x="1828800" y="912813"/>
            <a:ext cx="8534400" cy="42100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6077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r>
              <a:rPr lang="en-US" sz="3200">
                <a:solidFill>
                  <a:schemeClr val="accent1"/>
                </a:solidFill>
              </a:rPr>
              <a:t>Delay Coverage: 15 degrees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5203825"/>
            <a:ext cx="8229600" cy="838200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15 degree angle between Main and Delay</a:t>
            </a:r>
          </a:p>
        </p:txBody>
      </p:sp>
      <p:sp>
        <p:nvSpPr>
          <p:cNvPr id="160774" name="Line 6"/>
          <p:cNvSpPr>
            <a:spLocks noChangeShapeType="1"/>
          </p:cNvSpPr>
          <p:nvPr/>
        </p:nvSpPr>
        <p:spPr bwMode="auto">
          <a:xfrm>
            <a:off x="8382000" y="2819400"/>
            <a:ext cx="1524000" cy="4572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0775" name="Line 7"/>
          <p:cNvSpPr>
            <a:spLocks noChangeShapeType="1"/>
          </p:cNvSpPr>
          <p:nvPr/>
        </p:nvSpPr>
        <p:spPr bwMode="auto">
          <a:xfrm>
            <a:off x="1981200" y="3276600"/>
            <a:ext cx="79248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0776" name="AutoShape 8"/>
          <p:cNvSpPr>
            <a:spLocks noChangeAspect="1" noChangeArrowheads="1"/>
          </p:cNvSpPr>
          <p:nvPr/>
        </p:nvSpPr>
        <p:spPr bwMode="auto">
          <a:xfrm rot="6123679">
            <a:off x="8158957" y="2659857"/>
            <a:ext cx="230188" cy="2254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0777" name="AutoShape 9"/>
          <p:cNvSpPr>
            <a:spLocks noChangeAspect="1" noChangeArrowheads="1"/>
          </p:cNvSpPr>
          <p:nvPr/>
        </p:nvSpPr>
        <p:spPr bwMode="auto">
          <a:xfrm rot="5400000">
            <a:off x="1673225" y="3127375"/>
            <a:ext cx="306388" cy="3000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7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Delay 30 deg 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838201"/>
            <a:ext cx="89027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23" name="Picture 3" descr="Delay 30 deg p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838201"/>
            <a:ext cx="9188824" cy="37158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r>
              <a:rPr lang="en-US" sz="3200">
                <a:solidFill>
                  <a:schemeClr val="accent1"/>
                </a:solidFill>
              </a:rPr>
              <a:t>Delay Coverage: 30 degrees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4784725"/>
            <a:ext cx="8229600" cy="1341438"/>
          </a:xfrm>
        </p:spPr>
        <p:txBody>
          <a:bodyPr/>
          <a:lstStyle/>
          <a:p>
            <a:r>
              <a:rPr lang="en-US" smtClean="0"/>
              <a:t>30 degree angle between Main and Delay</a:t>
            </a:r>
          </a:p>
        </p:txBody>
      </p:sp>
      <p:sp>
        <p:nvSpPr>
          <p:cNvPr id="161798" name="Line 6"/>
          <p:cNvSpPr>
            <a:spLocks noChangeShapeType="1"/>
          </p:cNvSpPr>
          <p:nvPr/>
        </p:nvSpPr>
        <p:spPr bwMode="auto">
          <a:xfrm>
            <a:off x="8001000" y="2514600"/>
            <a:ext cx="1295400" cy="7620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1799" name="Line 7"/>
          <p:cNvSpPr>
            <a:spLocks noChangeShapeType="1"/>
          </p:cNvSpPr>
          <p:nvPr/>
        </p:nvSpPr>
        <p:spPr bwMode="auto">
          <a:xfrm>
            <a:off x="1981200" y="3276600"/>
            <a:ext cx="73152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1800" name="AutoShape 8"/>
          <p:cNvSpPr>
            <a:spLocks noChangeAspect="1" noChangeArrowheads="1"/>
          </p:cNvSpPr>
          <p:nvPr/>
        </p:nvSpPr>
        <p:spPr bwMode="auto">
          <a:xfrm rot="7348290">
            <a:off x="7846219" y="2364582"/>
            <a:ext cx="230188" cy="2254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1801" name="AutoShape 9"/>
          <p:cNvSpPr>
            <a:spLocks noChangeAspect="1" noChangeArrowheads="1"/>
          </p:cNvSpPr>
          <p:nvPr/>
        </p:nvSpPr>
        <p:spPr bwMode="auto">
          <a:xfrm rot="5400000">
            <a:off x="1673225" y="3127375"/>
            <a:ext cx="306388" cy="3000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1981200" y="5203825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chemeClr val="accent1"/>
                </a:solidFill>
                <a:latin typeface="+mn-lt"/>
                <a:cs typeface="+mn-cs"/>
              </a:rPr>
              <a:t>30 degree angle between Main and Delay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4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Delay 60 deg 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914401"/>
            <a:ext cx="8610600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5219" name="Picture 3" descr="Delay 60 deg 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914401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r>
              <a:rPr lang="en-US" sz="3200">
                <a:solidFill>
                  <a:schemeClr val="accent1"/>
                </a:solidFill>
              </a:rPr>
              <a:t>Delay Coverage: 60 degrees</a:t>
            </a:r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4784725"/>
            <a:ext cx="8229600" cy="1341438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60 degree angle between Main and Delay</a:t>
            </a:r>
          </a:p>
        </p:txBody>
      </p:sp>
      <p:sp>
        <p:nvSpPr>
          <p:cNvPr id="162822" name="Line 7"/>
          <p:cNvSpPr>
            <a:spLocks noChangeShapeType="1"/>
          </p:cNvSpPr>
          <p:nvPr/>
        </p:nvSpPr>
        <p:spPr bwMode="auto">
          <a:xfrm>
            <a:off x="1981200" y="3276600"/>
            <a:ext cx="79248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2823" name="AutoShape 9"/>
          <p:cNvSpPr>
            <a:spLocks noChangeAspect="1" noChangeArrowheads="1"/>
          </p:cNvSpPr>
          <p:nvPr/>
        </p:nvSpPr>
        <p:spPr bwMode="auto">
          <a:xfrm rot="5400000">
            <a:off x="1673225" y="3127375"/>
            <a:ext cx="306388" cy="3000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2824" name="Line 10"/>
          <p:cNvSpPr>
            <a:spLocks noChangeShapeType="1"/>
          </p:cNvSpPr>
          <p:nvPr/>
        </p:nvSpPr>
        <p:spPr bwMode="auto">
          <a:xfrm rot="2882330">
            <a:off x="8128795" y="2453482"/>
            <a:ext cx="1433512" cy="339725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2825" name="AutoShape 11"/>
          <p:cNvSpPr>
            <a:spLocks noChangeAspect="1" noChangeArrowheads="1"/>
          </p:cNvSpPr>
          <p:nvPr/>
        </p:nvSpPr>
        <p:spPr bwMode="auto">
          <a:xfrm rot="8992662">
            <a:off x="8378825" y="1908176"/>
            <a:ext cx="230188" cy="2254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5228" name="Line 12"/>
          <p:cNvSpPr>
            <a:spLocks noChangeShapeType="1"/>
          </p:cNvSpPr>
          <p:nvPr/>
        </p:nvSpPr>
        <p:spPr bwMode="auto">
          <a:xfrm>
            <a:off x="1981200" y="3276600"/>
            <a:ext cx="72390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45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45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522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Delay 90 deg 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1" y="838201"/>
            <a:ext cx="8748713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3" name="Picture 3" descr="Delay 90 deg p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1" y="838200"/>
            <a:ext cx="874871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r>
              <a:rPr lang="en-US" sz="3200">
                <a:solidFill>
                  <a:schemeClr val="accent1"/>
                </a:solidFill>
              </a:rPr>
              <a:t>Delay Coverage: 90 degrees</a:t>
            </a:r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4784725"/>
            <a:ext cx="8229600" cy="1341438"/>
          </a:xfrm>
        </p:spPr>
        <p:txBody>
          <a:bodyPr/>
          <a:lstStyle/>
          <a:p>
            <a:r>
              <a:rPr lang="en-US" smtClean="0"/>
              <a:t>90 degree angle between Main and Delay</a:t>
            </a:r>
          </a:p>
        </p:txBody>
      </p:sp>
      <p:sp>
        <p:nvSpPr>
          <p:cNvPr id="163846" name="Line 6"/>
          <p:cNvSpPr>
            <a:spLocks noChangeShapeType="1"/>
          </p:cNvSpPr>
          <p:nvPr/>
        </p:nvSpPr>
        <p:spPr bwMode="auto">
          <a:xfrm flipH="1">
            <a:off x="9220200" y="1828800"/>
            <a:ext cx="0" cy="14478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847" name="Line 7"/>
          <p:cNvSpPr>
            <a:spLocks noChangeShapeType="1"/>
          </p:cNvSpPr>
          <p:nvPr/>
        </p:nvSpPr>
        <p:spPr bwMode="auto">
          <a:xfrm>
            <a:off x="1981200" y="3276600"/>
            <a:ext cx="72390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848" name="AutoShape 8"/>
          <p:cNvSpPr>
            <a:spLocks noChangeAspect="1" noChangeArrowheads="1"/>
          </p:cNvSpPr>
          <p:nvPr/>
        </p:nvSpPr>
        <p:spPr bwMode="auto">
          <a:xfrm rot="10800000">
            <a:off x="9067800" y="1600201"/>
            <a:ext cx="230188" cy="2254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49" name="AutoShape 9"/>
          <p:cNvSpPr>
            <a:spLocks noChangeAspect="1" noChangeArrowheads="1"/>
          </p:cNvSpPr>
          <p:nvPr/>
        </p:nvSpPr>
        <p:spPr bwMode="auto">
          <a:xfrm rot="5400000">
            <a:off x="1673225" y="3127375"/>
            <a:ext cx="306388" cy="3000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1981200" y="5203825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chemeClr val="accent1"/>
                </a:solidFill>
                <a:latin typeface="+mn-lt"/>
                <a:cs typeface="+mn-cs"/>
              </a:rPr>
              <a:t>90 degree angle between Main and Delay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Conclusions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4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First-order speakers</a:t>
            </a:r>
          </a:p>
          <a:p>
            <a:pPr lvl="1"/>
            <a:r>
              <a:rPr lang="en-US" dirty="0" smtClean="0"/>
              <a:t>most suitable for single-element applications with a low proximity ratio</a:t>
            </a:r>
          </a:p>
          <a:p>
            <a:pPr lvl="1"/>
            <a:r>
              <a:rPr lang="en-US" dirty="0" smtClean="0"/>
              <a:t>least suitable for angular overlap</a:t>
            </a:r>
          </a:p>
          <a:p>
            <a:pPr lvl="1"/>
            <a:r>
              <a:rPr lang="en-US" dirty="0" smtClean="0"/>
              <a:t>least suitable for combination (power addition)</a:t>
            </a:r>
          </a:p>
          <a:p>
            <a:pPr lvl="1"/>
            <a:r>
              <a:rPr lang="en-US" dirty="0" err="1" smtClean="0"/>
              <a:t>beamwidth</a:t>
            </a:r>
            <a:r>
              <a:rPr lang="en-US" dirty="0" smtClean="0"/>
              <a:t> must not widen as frequency rises  (once plateau reached must remain constant)</a:t>
            </a:r>
          </a:p>
          <a:p>
            <a:pPr lvl="1"/>
            <a:r>
              <a:rPr lang="en-US" dirty="0" smtClean="0"/>
              <a:t>should be arrayed at or near unity splay angle based on </a:t>
            </a:r>
            <a:r>
              <a:rPr lang="en-US" dirty="0" err="1" smtClean="0"/>
              <a:t>beamwidth</a:t>
            </a:r>
            <a:r>
              <a:rPr lang="en-US" dirty="0" smtClean="0"/>
              <a:t> plateau</a:t>
            </a:r>
          </a:p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Conclusions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5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Second-order speakers</a:t>
            </a:r>
          </a:p>
          <a:p>
            <a:pPr lvl="1"/>
            <a:r>
              <a:rPr lang="en-US" dirty="0" smtClean="0"/>
              <a:t>most suitable for single-element applications with a medium proximity ratio</a:t>
            </a:r>
          </a:p>
          <a:p>
            <a:pPr lvl="1"/>
            <a:r>
              <a:rPr lang="en-US" dirty="0" smtClean="0"/>
              <a:t>suitable for combination (power addition) on a limited basis</a:t>
            </a:r>
          </a:p>
          <a:p>
            <a:pPr lvl="1"/>
            <a:r>
              <a:rPr lang="en-US" dirty="0" smtClean="0"/>
              <a:t>no </a:t>
            </a:r>
            <a:r>
              <a:rPr lang="en-US" dirty="0" err="1" smtClean="0"/>
              <a:t>beamwidth</a:t>
            </a:r>
            <a:r>
              <a:rPr lang="en-US" dirty="0" smtClean="0"/>
              <a:t> reversal (widening as frequency increases)</a:t>
            </a:r>
          </a:p>
          <a:p>
            <a:pPr lvl="1"/>
            <a:r>
              <a:rPr lang="en-US" dirty="0" smtClean="0"/>
              <a:t>should be arrayed at or near unity splay angle based on </a:t>
            </a:r>
            <a:r>
              <a:rPr lang="en-US" dirty="0" err="1" smtClean="0"/>
              <a:t>beamwidth</a:t>
            </a:r>
            <a:r>
              <a:rPr lang="en-US" dirty="0" smtClean="0"/>
              <a:t> plateau</a:t>
            </a:r>
          </a:p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Role of 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Overlap as a Shaping Tool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847726" y="1333501"/>
            <a:ext cx="10144124" cy="4525963"/>
          </a:xfrm>
        </p:spPr>
        <p:txBody>
          <a:bodyPr/>
          <a:lstStyle/>
          <a:p>
            <a:r>
              <a:rPr lang="en-US" sz="2800" dirty="0"/>
              <a:t>If we array two speakers together, what will be the combined coverage angle?</a:t>
            </a:r>
          </a:p>
          <a:p>
            <a:pPr lvl="1"/>
            <a:r>
              <a:rPr lang="en-US" sz="2200" dirty="0"/>
              <a:t>combined angle can range from half as wide to twice as wide</a:t>
            </a:r>
          </a:p>
          <a:p>
            <a:pPr lvl="1"/>
            <a:r>
              <a:rPr lang="en-US" sz="2200" dirty="0"/>
              <a:t>decisive factor: percentage overlap</a:t>
            </a:r>
          </a:p>
          <a:p>
            <a:pPr lvl="1"/>
            <a:r>
              <a:rPr lang="en-US" sz="2200" dirty="0"/>
              <a:t>control of overlap</a:t>
            </a:r>
          </a:p>
          <a:p>
            <a:pPr lvl="2"/>
            <a:r>
              <a:rPr lang="en-US" sz="2200" dirty="0"/>
              <a:t>angular (point in different directions)</a:t>
            </a:r>
          </a:p>
          <a:p>
            <a:pPr lvl="2"/>
            <a:r>
              <a:rPr lang="en-US" sz="2200" dirty="0"/>
              <a:t>displacement (moving elements apart)</a:t>
            </a:r>
          </a:p>
          <a:p>
            <a:pPr lvl="1"/>
            <a:r>
              <a:rPr lang="en-US" sz="2200" dirty="0"/>
              <a:t>low overlap: elements retain much of their individual character (yet merge to make “sculpted shapes” unique to combined arrays)</a:t>
            </a:r>
          </a:p>
          <a:p>
            <a:pPr lvl="1"/>
            <a:r>
              <a:rPr lang="en-US" sz="2200" dirty="0"/>
              <a:t>high overlap: individual elements disappear and merge into combined shape of a “new and different” single speaker</a:t>
            </a:r>
          </a:p>
          <a:p>
            <a:pPr lvl="1"/>
            <a:r>
              <a:rPr lang="en-US" sz="2400" b="1" i="1" dirty="0">
                <a:solidFill>
                  <a:srgbClr val="00B0F0"/>
                </a:solidFill>
              </a:rPr>
              <a:t>overlap is the “shaping tool”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Conclusions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6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Third-order speakers</a:t>
            </a:r>
          </a:p>
          <a:p>
            <a:pPr lvl="1"/>
            <a:r>
              <a:rPr lang="en-US" dirty="0" smtClean="0"/>
              <a:t>least suitable for single-element applications</a:t>
            </a:r>
          </a:p>
          <a:p>
            <a:pPr lvl="1"/>
            <a:r>
              <a:rPr lang="en-US" dirty="0" smtClean="0"/>
              <a:t>most suitable for angular overlap</a:t>
            </a:r>
          </a:p>
          <a:p>
            <a:pPr lvl="1"/>
            <a:r>
              <a:rPr lang="en-US" dirty="0" smtClean="0"/>
              <a:t>suitable for combination (power addition)</a:t>
            </a:r>
          </a:p>
          <a:p>
            <a:pPr lvl="1"/>
            <a:r>
              <a:rPr lang="en-US" dirty="0" smtClean="0"/>
              <a:t>constant downward </a:t>
            </a:r>
            <a:r>
              <a:rPr lang="en-US" dirty="0" err="1" smtClean="0"/>
              <a:t>beamwidth</a:t>
            </a:r>
            <a:r>
              <a:rPr lang="en-US" dirty="0" smtClean="0"/>
              <a:t> slope (with no reversals) as frequency increases</a:t>
            </a:r>
          </a:p>
          <a:p>
            <a:pPr lvl="1"/>
            <a:r>
              <a:rPr lang="en-US" dirty="0" smtClean="0"/>
              <a:t>should be arrayed at an angle greater than 0º (relative)</a:t>
            </a:r>
          </a:p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Conclusions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7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Power capability</a:t>
            </a:r>
          </a:p>
          <a:p>
            <a:pPr lvl="1"/>
            <a:r>
              <a:rPr lang="en-US" dirty="0"/>
              <a:t>coupled arrays can increase concentrated power capability beyond a single element while maintaining minimum variance over long distances</a:t>
            </a:r>
          </a:p>
          <a:p>
            <a:pPr lvl="1"/>
            <a:r>
              <a:rPr lang="en-US" dirty="0"/>
              <a:t>the coupled point source has the highest ratio of increased power to variance over the widest frequency span and spatial area</a:t>
            </a:r>
          </a:p>
          <a:p>
            <a:pPr lvl="1"/>
            <a:r>
              <a:rPr lang="en-US" dirty="0"/>
              <a:t>the coupled line source can provided “unlimited” power but is incapable of minimum spectral variance over the space</a:t>
            </a:r>
          </a:p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Conclusions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8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Power capability</a:t>
            </a:r>
          </a:p>
          <a:p>
            <a:pPr lvl="1"/>
            <a:r>
              <a:rPr lang="en-US" dirty="0"/>
              <a:t>asymmetric level tapering will decrease the overall power capability at the geometric center of the array but provide the opportunity for minimum variance over an asymmetric space</a:t>
            </a:r>
          </a:p>
          <a:p>
            <a:pPr lvl="1"/>
            <a:r>
              <a:rPr lang="en-US" dirty="0"/>
              <a:t>uncoupled arrays can increase distributed power capability beyond a single element while maintaining minimum variance, but only over a very limited distance</a:t>
            </a:r>
          </a:p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Minimum Variance Coverage Shapes</a:t>
            </a:r>
          </a:p>
        </p:txBody>
      </p:sp>
      <p:sp>
        <p:nvSpPr>
          <p:cNvPr id="169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Rectangle</a:t>
            </a:r>
            <a:r>
              <a:rPr lang="en-US" dirty="0"/>
              <a:t>: individual speaker</a:t>
            </a:r>
          </a:p>
          <a:p>
            <a:r>
              <a:rPr lang="en-US" dirty="0" smtClean="0"/>
              <a:t>Arc</a:t>
            </a:r>
            <a:r>
              <a:rPr lang="en-US" dirty="0"/>
              <a:t>: symmetric point source</a:t>
            </a:r>
          </a:p>
          <a:p>
            <a:r>
              <a:rPr lang="en-US" dirty="0" smtClean="0"/>
              <a:t>Right </a:t>
            </a:r>
            <a:r>
              <a:rPr lang="en-US" dirty="0"/>
              <a:t>triangle: asymmetric coupled point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Minimum Variance Principles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1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 </a:t>
            </a:r>
            <a:r>
              <a:rPr lang="en-US" dirty="0" smtClean="0"/>
              <a:t>speakers</a:t>
            </a:r>
          </a:p>
          <a:p>
            <a:pPr lvl="1"/>
            <a:r>
              <a:rPr lang="en-US" dirty="0"/>
              <a:t>position the speakers with the lowest possible proximity ratio to the audience in at least one plane</a:t>
            </a:r>
          </a:p>
          <a:p>
            <a:pPr lvl="1"/>
            <a:r>
              <a:rPr lang="en-US" dirty="0"/>
              <a:t>use speakers that have minimum </a:t>
            </a:r>
            <a:r>
              <a:rPr lang="en-US" dirty="0" err="1"/>
              <a:t>beamwidth</a:t>
            </a:r>
            <a:r>
              <a:rPr lang="en-US" dirty="0"/>
              <a:t> ratio over frequency (1</a:t>
            </a:r>
            <a:r>
              <a:rPr lang="en-US" baseline="30000" dirty="0"/>
              <a:t>st</a:t>
            </a:r>
            <a:r>
              <a:rPr lang="en-US" dirty="0"/>
              <a:t> or 2</a:t>
            </a:r>
            <a:r>
              <a:rPr lang="en-US" baseline="30000" dirty="0"/>
              <a:t>nd</a:t>
            </a:r>
            <a:r>
              <a:rPr lang="en-US" dirty="0"/>
              <a:t> order)</a:t>
            </a:r>
          </a:p>
          <a:p>
            <a:pPr lvl="1"/>
            <a:r>
              <a:rPr lang="en-US" dirty="0"/>
              <a:t>match the properties of symmetry</a:t>
            </a:r>
          </a:p>
          <a:p>
            <a:pPr lvl="1"/>
            <a:r>
              <a:rPr lang="en-US" dirty="0"/>
              <a:t>match speaker aspect ratio to audience coverage shape</a:t>
            </a:r>
          </a:p>
          <a:p>
            <a:pPr lvl="1"/>
            <a:r>
              <a:rPr lang="en-US" dirty="0"/>
              <a:t>if speaker coverage pattern overlap on to room surfaces is too strong, use an array instead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Minimum Variance Principles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2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Symmetric </a:t>
            </a:r>
            <a:r>
              <a:rPr lang="en-US" dirty="0" smtClean="0"/>
              <a:t>point source coupled arrays</a:t>
            </a:r>
          </a:p>
          <a:p>
            <a:pPr lvl="1"/>
            <a:r>
              <a:rPr lang="en-US" dirty="0"/>
              <a:t>fill the arc angle required to fit the shape of the audience area (number of elements required will depend on speaker order)</a:t>
            </a:r>
          </a:p>
          <a:p>
            <a:pPr lvl="2"/>
            <a:r>
              <a:rPr lang="en-US" dirty="0"/>
              <a:t>low-order speakers must have minimal overlap</a:t>
            </a:r>
          </a:p>
          <a:p>
            <a:pPr lvl="2"/>
            <a:r>
              <a:rPr lang="en-US" dirty="0"/>
              <a:t>high-order speakers can be overlapped for power addition</a:t>
            </a:r>
          </a:p>
          <a:p>
            <a:pPr lvl="1"/>
            <a:r>
              <a:rPr lang="en-US" dirty="0"/>
              <a:t>beam spreading will shape (widen) the HF coverage</a:t>
            </a:r>
          </a:p>
          <a:p>
            <a:pPr lvl="1"/>
            <a:r>
              <a:rPr lang="en-US" dirty="0"/>
              <a:t>beam concentration will shape (narrow) the LF coverage</a:t>
            </a:r>
          </a:p>
          <a:p>
            <a:pPr lvl="1"/>
            <a:r>
              <a:rPr lang="en-US" dirty="0"/>
              <a:t>apply these principles to make shapes meet in the mid-range</a:t>
            </a:r>
          </a:p>
          <a:p>
            <a:pPr lvl="1"/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Minimum Variance Principles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3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Uncoupled </a:t>
            </a:r>
            <a:r>
              <a:rPr lang="en-US" dirty="0" smtClean="0"/>
              <a:t>arrays</a:t>
            </a:r>
          </a:p>
          <a:p>
            <a:pPr lvl="1"/>
            <a:r>
              <a:rPr lang="en-US" dirty="0"/>
              <a:t>achieve isolation by angular offset and/or displacement</a:t>
            </a:r>
          </a:p>
          <a:p>
            <a:pPr lvl="1"/>
            <a:r>
              <a:rPr lang="en-US" dirty="0"/>
              <a:t>as angular offset falls, the usable depth range falls as well</a:t>
            </a:r>
          </a:p>
          <a:p>
            <a:pPr lvl="1"/>
            <a:r>
              <a:rPr lang="en-US" dirty="0"/>
              <a:t>uncoupled array depth is initiated by overlap</a:t>
            </a:r>
          </a:p>
          <a:p>
            <a:pPr lvl="2"/>
            <a:r>
              <a:rPr lang="en-US" dirty="0"/>
              <a:t>before overlap, response is as a single element</a:t>
            </a:r>
          </a:p>
          <a:p>
            <a:pPr lvl="2"/>
            <a:r>
              <a:rPr lang="en-US" dirty="0"/>
              <a:t>after overlap begins, array behavior and ripple variance begin</a:t>
            </a:r>
          </a:p>
          <a:p>
            <a:pPr lvl="1"/>
            <a:r>
              <a:rPr lang="en-US" dirty="0"/>
              <a:t>uncoupled array depth is limited by overlap – multiple overlap provides the ending limit for depth</a:t>
            </a:r>
          </a:p>
          <a:p>
            <a:pPr lvl="1"/>
            <a:r>
              <a:rPr lang="en-US" dirty="0"/>
              <a:t>uncoupled arrays can be scaled by relative level to appropriate depth</a:t>
            </a:r>
          </a:p>
          <a:p>
            <a:pPr lvl="1"/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5" descr="Fig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255" y="667565"/>
            <a:ext cx="11798720" cy="548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rgbClr val="BBE0E3"/>
              </a:solidFill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3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rgbClr val="BBE0E3"/>
              </a:solidFill>
              <a:latin typeface="Algerian" pitchFamily="82" charset="0"/>
            </a:endParaRPr>
          </a:p>
        </p:txBody>
      </p:sp>
      <p:pic>
        <p:nvPicPr>
          <p:cNvPr id="175107" name="Picture 4" descr="Fig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362" y="580931"/>
            <a:ext cx="11878187" cy="552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“Quiz”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Four speaker combination question: What is the combined coverage angle?</a:t>
            </a:r>
          </a:p>
        </p:txBody>
      </p:sp>
      <p:pic>
        <p:nvPicPr>
          <p:cNvPr id="70660" name="Picture 5"/>
          <p:cNvPicPr>
            <a:picLocks noChangeAspect="1" noChangeArrowheads="1"/>
          </p:cNvPicPr>
          <p:nvPr/>
        </p:nvPicPr>
        <p:blipFill>
          <a:blip r:embed="rId2" cstate="print"/>
          <a:srcRect t="17085"/>
          <a:stretch>
            <a:fillRect/>
          </a:stretch>
        </p:blipFill>
        <p:spPr bwMode="auto">
          <a:xfrm>
            <a:off x="866519" y="3591359"/>
            <a:ext cx="10715881" cy="222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“Quiz”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Four speaker combination question: What is the combined coverage angle?</a:t>
            </a:r>
          </a:p>
        </p:txBody>
      </p:sp>
      <p:pic>
        <p:nvPicPr>
          <p:cNvPr id="7168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097" y="3333751"/>
            <a:ext cx="10490163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Limitations of Combined Shapes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714376" y="1238250"/>
            <a:ext cx="10658474" cy="1543050"/>
          </a:xfrm>
        </p:spPr>
        <p:txBody>
          <a:bodyPr/>
          <a:lstStyle/>
          <a:p>
            <a:r>
              <a:rPr lang="en-US" sz="2400" dirty="0"/>
              <a:t>Will use aspect ratio icons in layout form to visualize individual contributors (works </a:t>
            </a:r>
            <a:r>
              <a:rPr lang="en-US" sz="2400" i="1" dirty="0">
                <a:solidFill>
                  <a:srgbClr val="00B050"/>
                </a:solidFill>
              </a:rPr>
              <a:t>well</a:t>
            </a:r>
            <a:r>
              <a:rPr lang="en-US" sz="2400" dirty="0"/>
              <a:t> where </a:t>
            </a:r>
            <a:r>
              <a:rPr lang="en-US" sz="2400" dirty="0">
                <a:solidFill>
                  <a:srgbClr val="00B050"/>
                </a:solidFill>
              </a:rPr>
              <a:t>isolation zone</a:t>
            </a:r>
            <a:r>
              <a:rPr lang="en-US" sz="2400" dirty="0"/>
              <a:t> summation is dominant, </a:t>
            </a:r>
            <a:r>
              <a:rPr lang="en-US" sz="2400" i="1" dirty="0">
                <a:solidFill>
                  <a:srgbClr val="FF0000"/>
                </a:solidFill>
              </a:rPr>
              <a:t>not so well</a:t>
            </a:r>
            <a:r>
              <a:rPr lang="en-US" sz="2400" dirty="0"/>
              <a:t> when </a:t>
            </a:r>
            <a:r>
              <a:rPr lang="en-US" sz="2400" dirty="0">
                <a:solidFill>
                  <a:srgbClr val="00B0F0"/>
                </a:solidFill>
              </a:rPr>
              <a:t>coupling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FF0000"/>
                </a:solidFill>
              </a:rPr>
              <a:t>combing</a:t>
            </a:r>
            <a:r>
              <a:rPr lang="en-US" sz="2400" dirty="0"/>
              <a:t> zone summation is dominant)</a:t>
            </a:r>
          </a:p>
          <a:p>
            <a:r>
              <a:rPr lang="en-US" sz="2400" dirty="0"/>
              <a:t>Note that beam </a:t>
            </a:r>
            <a:r>
              <a:rPr lang="en-US" sz="2400" dirty="0">
                <a:solidFill>
                  <a:srgbClr val="FF0000"/>
                </a:solidFill>
              </a:rPr>
              <a:t>concentration and ripple variance </a:t>
            </a:r>
            <a:r>
              <a:rPr lang="en-US" sz="2400" dirty="0"/>
              <a:t>aspects of the combined response are </a:t>
            </a:r>
            <a:r>
              <a:rPr lang="en-US" sz="2400" i="1" dirty="0">
                <a:solidFill>
                  <a:srgbClr val="FF0000"/>
                </a:solidFill>
              </a:rPr>
              <a:t>not apparent </a:t>
            </a:r>
            <a:r>
              <a:rPr lang="en-US" sz="2400" dirty="0"/>
              <a:t>in the simple icon representation</a:t>
            </a:r>
          </a:p>
        </p:txBody>
      </p:sp>
      <p:pic>
        <p:nvPicPr>
          <p:cNvPr id="7270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8526" y="3194050"/>
            <a:ext cx="557212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8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5221</TotalTime>
  <Words>2392</Words>
  <Application>Microsoft Office PowerPoint</Application>
  <PresentationFormat>Widescreen</PresentationFormat>
  <Paragraphs>289</Paragraphs>
  <Slides>68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23</vt:i4>
      </vt:variant>
      <vt:variant>
        <vt:lpstr>Slide Titles</vt:lpstr>
      </vt:variant>
      <vt:variant>
        <vt:i4>68</vt:i4>
      </vt:variant>
    </vt:vector>
  </HeadingPairs>
  <TitlesOfParts>
    <vt:vector size="95" baseType="lpstr">
      <vt:lpstr>Algerian</vt:lpstr>
      <vt:lpstr>Arial</vt:lpstr>
      <vt:lpstr>Symbol</vt:lpstr>
      <vt:lpstr>Verdana</vt:lpstr>
      <vt:lpstr>Default Design</vt:lpstr>
      <vt:lpstr>Custom Design</vt:lpstr>
      <vt:lpstr>1_Custom Design</vt:lpstr>
      <vt:lpstr>1_Default Design</vt:lpstr>
      <vt:lpstr>34_Default Design</vt:lpstr>
      <vt:lpstr>40_Default Design</vt:lpstr>
      <vt:lpstr>52_Default Design</vt:lpstr>
      <vt:lpstr>53_Default Design</vt:lpstr>
      <vt:lpstr>56_Default Design</vt:lpstr>
      <vt:lpstr>66_Default Design</vt:lpstr>
      <vt:lpstr>75_Default Design</vt:lpstr>
      <vt:lpstr>77_Default Design</vt:lpstr>
      <vt:lpstr>78_Default Design</vt:lpstr>
      <vt:lpstr>79_Default Design</vt:lpstr>
      <vt:lpstr>84_Default Design</vt:lpstr>
      <vt:lpstr>85_Default Design</vt:lpstr>
      <vt:lpstr>86_Default Design</vt:lpstr>
      <vt:lpstr>87_Default Design</vt:lpstr>
      <vt:lpstr>88_Default Design</vt:lpstr>
      <vt:lpstr>89_Default Design</vt:lpstr>
      <vt:lpstr>90_Default Design</vt:lpstr>
      <vt:lpstr>91_Default Design</vt:lpstr>
      <vt:lpstr>97_Default Design</vt:lpstr>
      <vt:lpstr>Combination</vt:lpstr>
      <vt:lpstr>Outline</vt:lpstr>
      <vt:lpstr>Array Building</vt:lpstr>
      <vt:lpstr>Review: Beamwidth Shapes</vt:lpstr>
      <vt:lpstr>Array Building</vt:lpstr>
      <vt:lpstr>Role of Overlap as a Shaping Tool</vt:lpstr>
      <vt:lpstr>“Quiz”</vt:lpstr>
      <vt:lpstr>“Quiz”</vt:lpstr>
      <vt:lpstr>Limitations of Combined Shapes</vt:lpstr>
      <vt:lpstr>PowerPoint Presentation</vt:lpstr>
      <vt:lpstr>Basic Idea – Coupled Line Source Arrays</vt:lpstr>
      <vt:lpstr>Coupled Line Source – FAR Multiplication</vt:lpstr>
      <vt:lpstr>Basic Idea – Coupled Point Source Arrays</vt:lpstr>
      <vt:lpstr>Coupled Point Source Arrays: Aspect Ratio to Radial Coverage Extension</vt:lpstr>
      <vt:lpstr>Coupled Point Source Arrays: Combined Shapes of Minimum Level Variance</vt:lpstr>
      <vt:lpstr>Asymmetric Level Scaling </vt:lpstr>
      <vt:lpstr>Combined Shapes with Asymmetric Level Scaling</vt:lpstr>
      <vt:lpstr>Combined Shapes with Asymmetric Level Scaling</vt:lpstr>
      <vt:lpstr>Basic Idea – Uncoupled Arrays</vt:lpstr>
      <vt:lpstr>Uncoupled Line Source Arrays: Combined Shapes</vt:lpstr>
      <vt:lpstr>Uncoupled Line Source Arrays: Combined Shapes</vt:lpstr>
      <vt:lpstr>Compensated Unity Spacing</vt:lpstr>
      <vt:lpstr>Uncoupled Point Destination Arrays</vt:lpstr>
      <vt:lpstr>Spectral Variance of Coupled Arrays</vt:lpstr>
      <vt:lpstr>Spectral Variance of Coupled Line Source Arrays</vt:lpstr>
      <vt:lpstr>Coupled Line Source Element</vt:lpstr>
      <vt:lpstr>Coupled Line Source Length Effects</vt:lpstr>
      <vt:lpstr>Coupled Line Source Element Spacing Effects</vt:lpstr>
      <vt:lpstr>Coupled Line Source Beamwidth Shapes</vt:lpstr>
      <vt:lpstr>Coupled Line Source Element Quantity Effects</vt:lpstr>
      <vt:lpstr>Coupled Line Source Element Quantity Effects</vt:lpstr>
      <vt:lpstr>Coupled Line Source Element Quantity Effects</vt:lpstr>
      <vt:lpstr>Coupled Line Source Element Pyramid Effects</vt:lpstr>
      <vt:lpstr>Coupled Line Source Speaker Order Effects</vt:lpstr>
      <vt:lpstr>Coupled Line Source Level Tapering Effects</vt:lpstr>
      <vt:lpstr>Coupled Line Source Level Taper Effects</vt:lpstr>
      <vt:lpstr>Spectral Variance of Coupled Point Source Arrays</vt:lpstr>
      <vt:lpstr>Coupled Point Source Beamwidth</vt:lpstr>
      <vt:lpstr>Coupled Point Source Beamwidth</vt:lpstr>
      <vt:lpstr>Splay Angle Effects</vt:lpstr>
      <vt:lpstr>Coupled Point Source Splay Angle Effects</vt:lpstr>
      <vt:lpstr>Coupled Point Source Splay Angle Effects</vt:lpstr>
      <vt:lpstr>Asymmetric Coupled Point Source Arrays</vt:lpstr>
      <vt:lpstr>PowerPoint Presentation</vt:lpstr>
      <vt:lpstr>PowerPoint Presentation</vt:lpstr>
      <vt:lpstr>Splay Angle Effects</vt:lpstr>
      <vt:lpstr>Uncoupled Arrays</vt:lpstr>
      <vt:lpstr>Lateral Spacing and Level Effects</vt:lpstr>
      <vt:lpstr>Lateral Spacing and Level Effects</vt:lpstr>
      <vt:lpstr>Lateral Spacing and Level Effects</vt:lpstr>
      <vt:lpstr>Forward Spacing and Level Effects</vt:lpstr>
      <vt:lpstr>PowerPoint Presentation</vt:lpstr>
      <vt:lpstr>Delay Coverage: 0 degrees</vt:lpstr>
      <vt:lpstr>Delay Coverage: 15 degrees</vt:lpstr>
      <vt:lpstr>Delay Coverage: 30 degrees</vt:lpstr>
      <vt:lpstr>Delay Coverage: 60 degrees</vt:lpstr>
      <vt:lpstr>Delay Coverage: 90 degrees</vt:lpstr>
      <vt:lpstr>Conclusions</vt:lpstr>
      <vt:lpstr>Conclusions</vt:lpstr>
      <vt:lpstr>Conclusions</vt:lpstr>
      <vt:lpstr>Conclusions</vt:lpstr>
      <vt:lpstr>Conclusions</vt:lpstr>
      <vt:lpstr>Minimum Variance Coverage Shapes</vt:lpstr>
      <vt:lpstr>Minimum Variance Principles</vt:lpstr>
      <vt:lpstr>Minimum Variance Principles</vt:lpstr>
      <vt:lpstr>Minimum Variance Principles</vt:lpstr>
      <vt:lpstr>PowerPoint Presentation</vt:lpstr>
      <vt:lpstr>PowerPoint Presentation</vt:lpstr>
    </vt:vector>
  </TitlesOfParts>
  <Company>Engineering Computer Network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Radiation of Sound</dc:title>
  <dc:creator>D. G. Meyer</dc:creator>
  <cp:lastModifiedBy>Meyer, David G</cp:lastModifiedBy>
  <cp:revision>258</cp:revision>
  <cp:lastPrinted>2019-03-07T14:28:19Z</cp:lastPrinted>
  <dcterms:created xsi:type="dcterms:W3CDTF">2005-09-01T14:34:32Z</dcterms:created>
  <dcterms:modified xsi:type="dcterms:W3CDTF">2020-04-02T17:51:58Z</dcterms:modified>
</cp:coreProperties>
</file>