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2"/>
  </p:notesMasterIdLst>
  <p:sldIdLst>
    <p:sldId id="258" r:id="rId2"/>
    <p:sldId id="260" r:id="rId3"/>
    <p:sldId id="261" r:id="rId4"/>
    <p:sldId id="268" r:id="rId5"/>
    <p:sldId id="271" r:id="rId6"/>
    <p:sldId id="263" r:id="rId7"/>
    <p:sldId id="294" r:id="rId8"/>
    <p:sldId id="264" r:id="rId9"/>
    <p:sldId id="301" r:id="rId10"/>
    <p:sldId id="297" r:id="rId11"/>
    <p:sldId id="296" r:id="rId12"/>
    <p:sldId id="298" r:id="rId13"/>
    <p:sldId id="270" r:id="rId14"/>
    <p:sldId id="273" r:id="rId15"/>
    <p:sldId id="275" r:id="rId16"/>
    <p:sldId id="276" r:id="rId17"/>
    <p:sldId id="299" r:id="rId18"/>
    <p:sldId id="300" r:id="rId19"/>
    <p:sldId id="279" r:id="rId20"/>
    <p:sldId id="302" r:id="rId21"/>
    <p:sldId id="291" r:id="rId22"/>
    <p:sldId id="282" r:id="rId23"/>
    <p:sldId id="281" r:id="rId24"/>
    <p:sldId id="284" r:id="rId25"/>
    <p:sldId id="285" r:id="rId26"/>
    <p:sldId id="286" r:id="rId27"/>
    <p:sldId id="287" r:id="rId28"/>
    <p:sldId id="288" r:id="rId29"/>
    <p:sldId id="290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3214" autoAdjust="0"/>
  </p:normalViewPr>
  <p:slideViewPr>
    <p:cSldViewPr snapToGrid="0">
      <p:cViewPr varScale="1">
        <p:scale>
          <a:sx n="69" d="100"/>
          <a:sy n="69" d="100"/>
        </p:scale>
        <p:origin x="12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13T08:52:53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9256 159 224 0 0,'0'0'4580'0'0,"17"-10"-4551"0"0,54-31 3 0 0,-66 38-20 0 0,0 1-1 0 0,1 0 1 0 0,-1 0-1 0 0,1 1 1 0 0,-1-1 0 0 0,1 1-1 0 0,0 0 1 0 0,0 1 0 0 0,-1-1-1 0 0,1 1 1 0 0,0 1-1 0 0,0-1 1 0 0,6 2 0 0 0,7-1 46 0 0,36-7 619 0 0,-53 6-654 0 0,-1 0 0 0 0,0-1 0 0 0,1 1 1 0 0,-1 0-1 0 0,0-1 0 0 0,0 1 0 0 0,1-1 0 0 0,-1 1 1 0 0,0-1-1 0 0,0 1 0 0 0,0-1 0 0 0,1 0 0 0 0,-1 0 1 0 0,0 1-1 0 0,0-1 0 0 0,0 0 0 0 0,0 0 0 0 0,-1 0 1 0 0,1 0-1 0 0,0 0 0 0 0,0-1 0 0 0,-1 1 1 0 0,1 0-1 0 0,0 0 0 0 0,-1 0 0 0 0,1-2 0 0 0,0 17 150 0 0,-1-12-166 0 0,1-1 0 0 0,-1 1 0 0 0,0 0 0 0 0,0-1 0 0 0,1 1 1 0 0,-1 0-1 0 0,0-1 0 0 0,0 1 0 0 0,-1 0 0 0 0,1-1 0 0 0,0 1 0 0 0,0 0 0 0 0,-1-1 0 0 0,1 1 1 0 0,-1 0-1 0 0,0-1 0 0 0,1 1 0 0 0,-1-1 0 0 0,0 1 0 0 0,0-1 0 0 0,0 0 0 0 0,0 1 0 0 0,0-1 1 0 0,0 0-1 0 0,0 1 0 0 0,0-1 0 0 0,-1 0 0 0 0,1 0 0 0 0,0 0 0 0 0,-1 0 0 0 0,1 0 0 0 0,-1-1 1 0 0,1 1-1 0 0,-3 0 0 0 0,-23 13 792 0 0,23-12-739 0 0,0 0 0 0 0,0 0 0 0 0,1 0-1 0 0,-1-1 1 0 0,0 1 0 0 0,0-1 0 0 0,-1 0 0 0 0,1 0 0 0 0,0 0 0 0 0,0-1 0 0 0,-5 1-1 0 0,-13-2 128 0 0,1-1-1 0 0,-28-6 1 0 0,28 4-226 0 0,-1 0 1 0 0,-28 0 0 0 0,25 5 129 0 0,0-2 1 0 0,0 0 0 0 0,0-2 0 0 0,0-1 0 0 0,1-1 0 0 0,-42-14-1 0 0,52 14-57 0 0,-52-20 12 0 0,-2 2 0 0 0,0 3 0 0 0,-88-13 0 0 0,144 33-15 0 0,1 0-1 0 0,0 1 1 0 0,-1 0 0 0 0,1 1 0 0 0,0 0-1 0 0,0 0 1 0 0,0 2 0 0 0,-14 5 0 0 0,-33 8-20 0 0,-49 8-54 0 0,-17 2 247 0 0,37-14 75 0 0,-168 3 0 0 0,152-17-259 0 0,-9 0-3 0 0,-114 13-1 0 0,81 2-30 0 0,-85 13-13 0 0,-150 25 41 0 0,283-41 156 0 0,0-4 0 0 0,-1-4 0 0 0,-194-20 0 0 0,182 8-102 0 0,-1 5 0 0 0,0 5-1 0 0,-126 17 1 0 0,84-1-44 0 0,-76 11 31 0 0,-49 4-2 0 0,172-23-63 0 0,-118 25-1 0 0,177-25 31 0 0,0-2 0 0 0,-1-2 1 0 0,-53-2-1 0 0,-140-16 108 0 0,80 2-104 0 0,-163 11 35 0 0,10-1 9 0 0,140-12-10 0 0,-57-2 71 0 0,65 20-89 0 0,74-1-18 0 0,-98-8 0 0 0,7-25 111 0 0,128 18-107 0 0,-1 2-1 0 0,-79-2 1 0 0,104 11-5 0 0,-14-1-24 0 0,1 2 1 0 0,-1 2-1 0 0,-64 13 1 0 0,66-10 28 0 0,1-2 0 0 0,-1-1 0 0 0,-62-5 0 0 0,27 1-34 0 0,-624 1 92 0 0,575 3-92 0 0,59 0-1 0 0,0-2 0 0 0,-82-11 0 0 0,138 8-22 0 0,-1 0-1 0 0,0 1 1 0 0,0 1-1 0 0,1 0 1 0 0,-1 1-1 0 0,0 0 0 0 0,1 1 1 0 0,-1 0-1 0 0,0 1 1 0 0,1 1-1 0 0,-17 7 1 0 0,-88 34-6433 0 0,98-38 581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B293-4230-4C46-BE3F-0E5E2D9CF40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D8DF-43A7-4EA0-9A8D-8DDB6262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anyone teaching ECE 264 must cover</a:t>
            </a:r>
          </a:p>
          <a:p>
            <a:r>
              <a:rPr lang="en-US" dirty="0"/>
              <a:t>Recursion: want to talk about problems where recursion is a good solution</a:t>
            </a:r>
          </a:p>
          <a:p>
            <a:r>
              <a:rPr lang="en-US" dirty="0"/>
              <a:t>Files: both text and binary files</a:t>
            </a:r>
          </a:p>
          <a:p>
            <a:r>
              <a:rPr lang="en-US" dirty="0"/>
              <a:t>Structures: allow storing more complex data easily</a:t>
            </a:r>
          </a:p>
          <a:p>
            <a:r>
              <a:rPr lang="en-US" dirty="0"/>
              <a:t>Dynamic structures: building structures with arbitrary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D8DF-43A7-4EA0-9A8D-8DDB62624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D8DF-43A7-4EA0-9A8D-8DDB62624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some time </a:t>
            </a:r>
            <a:r>
              <a:rPr lang="en-US" dirty="0" err="1"/>
              <a:t>nagivating</a:t>
            </a:r>
            <a:r>
              <a:rPr lang="en-US" dirty="0"/>
              <a:t> the website here, point out pages like the syllabus.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D8DF-43A7-4EA0-9A8D-8DDB62624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not using </a:t>
            </a:r>
            <a:r>
              <a:rPr lang="en-US" dirty="0" err="1"/>
              <a:t>ececomp</a:t>
            </a:r>
            <a:r>
              <a:rPr lang="en-US" dirty="0"/>
              <a:t> or </a:t>
            </a:r>
            <a:r>
              <a:rPr lang="en-US" dirty="0" err="1"/>
              <a:t>ecegrid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D8DF-43A7-4EA0-9A8D-8DDB62624A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Demonstrate: 264get, 264submit, 264get to restore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D8DF-43A7-4EA0-9A8D-8DDB62624A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show how to run program in </a:t>
            </a:r>
            <a:r>
              <a:rPr lang="en-US" dirty="0" err="1"/>
              <a:t>valgrind</a:t>
            </a:r>
            <a:r>
              <a:rPr lang="en-US" dirty="0"/>
              <a:t>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D8DF-43A7-4EA0-9A8D-8DDB62624A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8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5B09E-91DF-4E3F-934B-773ABAD7A0E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3E57-ECF3-4964-9118-C32EA57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ece264/24su/code_qualit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ece264/23s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6/10/2024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Course overview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Course topics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Course website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Homework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err="1"/>
              <a:t>eceprog</a:t>
            </a:r>
            <a:endParaRPr lang="en-US" sz="28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Communication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Policies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Attendance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Grades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Tester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Code Quality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Base Requirements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132611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60BC-48C9-9A39-27DE-CAA1EC79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6C83-F6CA-EC7D-CC0A-2418C07C1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FE6D7FA2-7B08-8EF3-E3E0-1A3DD88A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0"/>
            <a:ext cx="11682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E7A9-9893-0BC3-8962-506369D0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Highlight: Test Driven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1B0D-51B1-E28C-00AA-E6A492E8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TDD is a methodology for coding</a:t>
            </a:r>
          </a:p>
          <a:p>
            <a:r>
              <a:rPr lang="en-US" dirty="0"/>
              <a:t>TDD is not about testing code, it’s about writing code</a:t>
            </a:r>
          </a:p>
          <a:p>
            <a:r>
              <a:rPr lang="en-US" dirty="0"/>
              <a:t>Starting with HW04, will require you use TDD</a:t>
            </a:r>
          </a:p>
          <a:p>
            <a:r>
              <a:rPr lang="en-US" dirty="0"/>
              <a:t>Will talk about more in depth later this week</a:t>
            </a:r>
          </a:p>
        </p:txBody>
      </p:sp>
    </p:spTree>
    <p:extLst>
      <p:ext uri="{BB962C8B-B14F-4D97-AF65-F5344CB8AC3E}">
        <p14:creationId xmlns:p14="http://schemas.microsoft.com/office/powerpoint/2010/main" val="348562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8376-971F-42BB-EA23-7DFB401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Highlight: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AC5D-F9D1-2606-F4D9-68EFC1950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will be tested using hidden test cases</a:t>
            </a:r>
          </a:p>
          <a:p>
            <a:r>
              <a:rPr lang="en-US" dirty="0"/>
              <a:t>An important skill for any programmer is knowing how to test code</a:t>
            </a:r>
          </a:p>
          <a:p>
            <a:r>
              <a:rPr lang="en-US" dirty="0"/>
              <a:t>Real programs rarely come with already written test cases</a:t>
            </a:r>
          </a:p>
          <a:p>
            <a:r>
              <a:rPr lang="en-US" dirty="0"/>
              <a:t>We will provide program specifications, and you will come up with test cases to ensure your program meets the specification</a:t>
            </a:r>
          </a:p>
          <a:p>
            <a:r>
              <a:rPr lang="en-US" dirty="0"/>
              <a:t>I will give an overview of testing in the first week</a:t>
            </a:r>
          </a:p>
          <a:p>
            <a:r>
              <a:rPr lang="en-US" dirty="0"/>
              <a:t>To really become good at testing you need to practice</a:t>
            </a:r>
          </a:p>
        </p:txBody>
      </p:sp>
    </p:spTree>
    <p:extLst>
      <p:ext uri="{BB962C8B-B14F-4D97-AF65-F5344CB8AC3E}">
        <p14:creationId xmlns:p14="http://schemas.microsoft.com/office/powerpoint/2010/main" val="425492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</a:t>
            </a:r>
            <a:r>
              <a:rPr lang="en-US" dirty="0" err="1"/>
              <a:t>Pretester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Starting with HW02, many </a:t>
            </a:r>
            <a:r>
              <a:rPr lang="en-US" sz="3200" dirty="0" err="1"/>
              <a:t>homeworks</a:t>
            </a:r>
            <a:r>
              <a:rPr lang="en-US" sz="3200" dirty="0"/>
              <a:t> will have a </a:t>
            </a:r>
            <a:r>
              <a:rPr lang="en-US" sz="3200" dirty="0" err="1"/>
              <a:t>pretester</a:t>
            </a:r>
            <a:endParaRPr lang="en-US" sz="3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Use after you are sure your code works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Not a substitute for your own testing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Not necessary to complete an assignment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100% on the </a:t>
            </a:r>
            <a:r>
              <a:rPr lang="en-US" dirty="0" err="1"/>
              <a:t>pretester</a:t>
            </a:r>
            <a:r>
              <a:rPr lang="en-US" dirty="0"/>
              <a:t> does not guarantee 100% on the HW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Will try to get the </a:t>
            </a:r>
            <a:r>
              <a:rPr lang="en-US" dirty="0" err="1"/>
              <a:t>pretester</a:t>
            </a:r>
            <a:r>
              <a:rPr lang="en-US" dirty="0"/>
              <a:t> out around 2 days before HW deadline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715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352"/>
            <a:ext cx="10515600" cy="5370490"/>
          </a:xfrm>
        </p:spPr>
        <p:txBody>
          <a:bodyPr numCol="1"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Course website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Contains homework, grades, syllabus, policies, code quality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Announcements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Sent via email and posted on Piazza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TA office hours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Instructor office hours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Piazza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Preferred over email for any questions which may benefit other students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Brightspace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Lecture </a:t>
            </a:r>
            <a:r>
              <a:rPr lang="en-US" dirty="0" err="1"/>
              <a:t>lecordings</a:t>
            </a: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Quizzes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Participation assignments</a:t>
            </a:r>
          </a:p>
        </p:txBody>
      </p:sp>
    </p:spTree>
    <p:extLst>
      <p:ext uri="{BB962C8B-B14F-4D97-AF65-F5344CB8AC3E}">
        <p14:creationId xmlns:p14="http://schemas.microsoft.com/office/powerpoint/2010/main" val="75229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Semester grade is 3 components: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80% homework, 10% quizzes, 10% attendance/participation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Homework is weighted based on number of days to complete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Weights are based on a 16-week semester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The lowest homework will not be dropped, instead letter grades have more lenient requirements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Extra credit opportunities: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Homework bug bounty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Extra credit homework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543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Must either attend lecture or watch recorded lecture via Brightspace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Do not join office hours if you have not watched the latest lecture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If you are unable to attend class for an extended period, let me know ASAP so we can work on accommodations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8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Planning several participation assignments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Type of thing you might see as a worksheet done during class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Will be simple, and graded very leniently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Typically will be related to one of the </a:t>
            </a:r>
            <a:r>
              <a:rPr lang="en-US" dirty="0" err="1"/>
              <a:t>homeworks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1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3063-006E-72D8-8CF4-F831C338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0BE6-FB00-149E-F75E-34172CCA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taken though Brightspace</a:t>
            </a:r>
          </a:p>
          <a:p>
            <a:r>
              <a:rPr lang="en-US" dirty="0"/>
              <a:t>At least 24 hours to complete, though may have a time limit once you start</a:t>
            </a:r>
          </a:p>
          <a:p>
            <a:r>
              <a:rPr lang="en-US" dirty="0"/>
              <a:t>Will be over various topics from lecture</a:t>
            </a:r>
          </a:p>
          <a:p>
            <a:r>
              <a:rPr lang="en-US" dirty="0"/>
              <a:t>No outside resources allowed during quizzes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Most homework will have partial credit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Late homework accepted, keeps best score between each late period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Homework is due 11:59:59 PM according to the clock on </a:t>
            </a:r>
            <a:r>
              <a:rPr lang="en-US" dirty="0" err="1"/>
              <a:t>ececomp</a:t>
            </a:r>
            <a:r>
              <a:rPr lang="en-US" dirty="0"/>
              <a:t> (EST)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Homework submitted within 24 hours is loses 30% of possible points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Homework submitted 24-48 late hours loses 50% of possible points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Homework submitted 48-72 hours late loses 70% of possible points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must compile with the arguments specified on the syllabus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Memory errors (reported by </a:t>
            </a:r>
            <a:r>
              <a:rPr lang="en-US" dirty="0" err="1"/>
              <a:t>Valgrind</a:t>
            </a:r>
            <a:r>
              <a:rPr lang="en-US" dirty="0"/>
              <a:t>) are subject to a 40% penalty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quality violations may be penalized 2% per rule violated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60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Recursion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Files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Structures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Dynamic Structures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35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0C5-2EB7-9E61-E4B2-27FE973A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07C25-0A71-B927-2200-9A034B3C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5945" cy="4351338"/>
          </a:xfrm>
        </p:spPr>
        <p:txBody>
          <a:bodyPr/>
          <a:lstStyle/>
          <a:p>
            <a:r>
              <a:rPr lang="en-US" dirty="0"/>
              <a:t>This is another placeholder slide, doing a </a:t>
            </a:r>
            <a:r>
              <a:rPr lang="en-US" dirty="0" err="1"/>
              <a:t>valgrind</a:t>
            </a:r>
            <a:r>
              <a:rPr lang="en-US" dirty="0"/>
              <a:t> example.</a:t>
            </a:r>
          </a:p>
          <a:p>
            <a:r>
              <a:rPr lang="en-US" dirty="0"/>
              <a:t>Have a puppy picture to fill up the slide</a:t>
            </a:r>
          </a:p>
        </p:txBody>
      </p:sp>
      <p:pic>
        <p:nvPicPr>
          <p:cNvPr id="4098" name="Picture 2" descr="Puppy - Wikipedia">
            <a:extLst>
              <a:ext uri="{FF2B5EF4-FFF2-40B4-BE49-F238E27FC236}">
                <a16:creationId xmlns:a16="http://schemas.microsoft.com/office/drawing/2014/main" id="{77D5B655-7C36-0CC8-83C4-37CA6DD8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7" y="1611385"/>
            <a:ext cx="3962159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1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Tester and 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Majority of homework graded based on an automated tester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If you believe the tester graded you inconsistently with the homework description, you can make a regrade request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Details on regrade requests can be found on the scores page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32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Linked as “Standards” on course website, or directly at </a:t>
            </a:r>
            <a:r>
              <a:rPr lang="en-US" dirty="0">
                <a:hlinkClick r:id="rId2"/>
              </a:rPr>
              <a:t>https://engineering.purdue.edu/ece264/24su/code_quality</a:t>
            </a: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quality is not about specific formatting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Goal is to write clean code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Clean code has fewer bugs, and makes bugs easier to debug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Clean code aids in understanding your code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requirements (important!!!)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64"/>
            <a:ext cx="10515600" cy="5130084"/>
          </a:xfrm>
        </p:spPr>
        <p:txBody>
          <a:bodyPr numCol="1"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All required files must be included in a single submission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All required files must be named as specified in the assignment description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must compile on </a:t>
            </a:r>
            <a:r>
              <a:rPr lang="en-US" dirty="0" err="1"/>
              <a:t>ecegrid</a:t>
            </a:r>
            <a:r>
              <a:rPr lang="en-US" dirty="0"/>
              <a:t> with </a:t>
            </a:r>
            <a:r>
              <a:rPr lang="en-US" dirty="0" err="1"/>
              <a:t>gcc</a:t>
            </a:r>
            <a:r>
              <a:rPr lang="en-US" dirty="0"/>
              <a:t> v8.3.0 (64-bit Linux) with: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ucida Console" panose="020B0609040504020204" pitchFamily="49" charset="0"/>
              </a:rPr>
              <a:t>-g -std=c11 -Wall -</a:t>
            </a:r>
            <a:r>
              <a:rPr lang="en-US" dirty="0" err="1">
                <a:latin typeface="Lucida Console" panose="020B0609040504020204" pitchFamily="49" charset="0"/>
              </a:rPr>
              <a:t>Wshadow</a:t>
            </a:r>
            <a:r>
              <a:rPr lang="en-US" dirty="0">
                <a:latin typeface="Lucida Console" panose="020B0609040504020204" pitchFamily="49" charset="0"/>
              </a:rPr>
              <a:t> -</a:t>
            </a:r>
            <a:r>
              <a:rPr lang="en-US" dirty="0" err="1">
                <a:latin typeface="Lucida Console" panose="020B0609040504020204" pitchFamily="49" charset="0"/>
              </a:rPr>
              <a:t>Wvla</a:t>
            </a:r>
            <a:r>
              <a:rPr lang="en-US" dirty="0">
                <a:latin typeface="Lucida Console" panose="020B0609040504020204" pitchFamily="49" charset="0"/>
              </a:rPr>
              <a:t> -</a:t>
            </a:r>
            <a:r>
              <a:rPr lang="en-US" dirty="0" err="1">
                <a:latin typeface="Lucida Console" panose="020B0609040504020204" pitchFamily="49" charset="0"/>
              </a:rPr>
              <a:t>Werror</a:t>
            </a:r>
            <a:r>
              <a:rPr lang="en-US" dirty="0">
                <a:latin typeface="Lucida Console" panose="020B0609040504020204" pitchFamily="49" charset="0"/>
              </a:rPr>
              <a:t> -</a:t>
            </a:r>
            <a:r>
              <a:rPr lang="en-US" dirty="0" err="1">
                <a:latin typeface="Lucida Console" panose="020B0609040504020204" pitchFamily="49" charset="0"/>
              </a:rPr>
              <a:t>pendantic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must run on </a:t>
            </a:r>
            <a:r>
              <a:rPr lang="en-US" dirty="0" err="1"/>
              <a:t>ecegrid</a:t>
            </a:r>
            <a:r>
              <a:rPr lang="en-US" dirty="0"/>
              <a:t> well enough to be tested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must finish in a reasonable amount of time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Function signatures and data types must match specification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Any main(…) functions must return EXIT_SUCCESS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Code must follow policy on academic integrity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u="sng" dirty="0"/>
              <a:t>Failure to meet these 8 requirements may result in </a:t>
            </a:r>
            <a:r>
              <a:rPr lang="en-US" u="sng" dirty="0">
                <a:solidFill>
                  <a:srgbClr val="FF0000"/>
                </a:solidFill>
              </a:rPr>
              <a:t>zero credit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808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Do your own work, a good grade requires you learn the material well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Cheating is unfair both to those who do work honestly and to those who cheat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Cheating defeats the purpose of the course: to teach and ensure proficiency in advanced C programming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First instance of cheating may result in a 0 on the assignment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Further instances of cheating may result in an F in the class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700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5462" cy="4351338"/>
          </a:xfrm>
        </p:spPr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“Copying” – reproducing any kind of data (code, text, test cases, …) by any means (copy-paste, copying files, hand-typing, …) from one source to another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“Trivial modifications” – changes such as whitespace, variable names, function order, constant values, or changes that affect the appearance but not </a:t>
            </a:r>
            <a:r>
              <a:rPr lang="en-US" dirty="0" err="1"/>
              <a:t>intellectural</a:t>
            </a:r>
            <a:r>
              <a:rPr lang="en-US" dirty="0"/>
              <a:t> content of the material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“Attribution” – </a:t>
            </a:r>
            <a:r>
              <a:rPr lang="en-US" dirty="0" err="1"/>
              <a:t>explcately</a:t>
            </a:r>
            <a:r>
              <a:rPr lang="en-US" dirty="0"/>
              <a:t> acknowledging the source of copied content in the following format: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Lucida Console" panose="020B0609040504020204" pitchFamily="49" charset="0"/>
              </a:rPr>
              <a:t>/* Credit: &lt;author&gt;, &lt;description&gt;, &lt;</a:t>
            </a:r>
            <a:r>
              <a:rPr lang="en-US" sz="2000" dirty="0" err="1">
                <a:latin typeface="Lucida Console" panose="020B0609040504020204" pitchFamily="49" charset="0"/>
              </a:rPr>
              <a:t>url_or_location</a:t>
            </a:r>
            <a:r>
              <a:rPr lang="en-US" sz="2000" dirty="0">
                <a:latin typeface="Lucida Console" panose="020B0609040504020204" pitchFamily="49" charset="0"/>
              </a:rPr>
              <a:t>&gt; */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384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Authorized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1372" cy="4351338"/>
          </a:xfrm>
        </p:spPr>
        <p:txBody>
          <a:bodyPr numCol="1"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Code you have written yourself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Starter code from 264get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Names of C standard library functions and keywords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Any other source explicitly allowed by your instructor (with attribution)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64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4555" cy="4351338"/>
          </a:xfrm>
        </p:spPr>
        <p:txBody>
          <a:bodyPr numCol="1">
            <a:norm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Code from </a:t>
            </a:r>
            <a:r>
              <a:rPr lang="en-US" dirty="0" err="1"/>
              <a:t>Stackoverflow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Wikipedia, or any other website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Code written by artificial intelligence, such as ChatGPT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Code from the textbook or any other book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Test cases copied from assignment descriptions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Snippets provided by the instructor (unless marked “Ok to copy/adapt”)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Code written by another student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026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4555" cy="4351338"/>
          </a:xfrm>
        </p:spPr>
        <p:txBody>
          <a:bodyPr numCol="1">
            <a:norm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Copying code from any unauthorized source, even with trivial modifications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Allowing another student to copy your code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Using unauthorized means to altar or affect grades, submission timestamps, contents, or anything else affecting grades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/>
              <a:t>Sharing your code from this class in public locations after the class, such as </a:t>
            </a:r>
            <a:r>
              <a:rPr lang="en-US" dirty="0" err="1"/>
              <a:t>Github</a:t>
            </a:r>
            <a:endParaRPr lang="en-US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/>
              <a:t>You may retract any homework submission by emailing the instructor, Syllabus has more details</a:t>
            </a:r>
          </a:p>
        </p:txBody>
      </p:sp>
    </p:spTree>
    <p:extLst>
      <p:ext uri="{BB962C8B-B14F-4D97-AF65-F5344CB8AC3E}">
        <p14:creationId xmlns:p14="http://schemas.microsoft.com/office/powerpoint/2010/main" val="4159325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1372" cy="4351338"/>
          </a:xfrm>
        </p:spPr>
        <p:txBody>
          <a:bodyPr numCol="1"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Discussing abstract </a:t>
            </a:r>
            <a:r>
              <a:rPr lang="en-US" i="1" dirty="0"/>
              <a:t>ideas</a:t>
            </a:r>
            <a:r>
              <a:rPr lang="en-US" dirty="0"/>
              <a:t> and high-level algorithms with TAs or other students is allowed and encouraged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Do not directly write code with other students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Helping a friend find a bug in their code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dirty="0"/>
              <a:t>Do not directly make edits to their code and avoid suggesting specific edits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Learning from code on the web is allowed, provided you are not copying it. Abstract ideas is allowed, but not copying code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Very generic code snippets, such as how to call a function or include statements. These should not require copying as you should know them from memory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Code completion features in IDEs only if its insubstantial (e.g. names of functions or variables) or very generic. You should be capable of writing the code without code completion.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67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2792"/>
          </a:xfrm>
        </p:spPr>
        <p:txBody>
          <a:bodyPr numCol="2"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 programing language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Data representation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Strings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Memory management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Complex data structures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Preprocessor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Build automation: </a:t>
            </a:r>
            <a:r>
              <a:rPr lang="en-US" sz="2800" dirty="0" err="1"/>
              <a:t>Makefile</a:t>
            </a:r>
            <a:endParaRPr lang="en-US" sz="28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ANSI color codes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Software Engineering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Writing bigger programs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Avoiding bugs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Testing and debugging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Development tools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TDD and unit testing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Code quality standards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0AA36-338C-0E74-EC46-6F2E8B9D2FFD}"/>
              </a:ext>
            </a:extLst>
          </p:cNvPr>
          <p:cNvSpPr txBox="1"/>
          <p:nvPr/>
        </p:nvSpPr>
        <p:spPr>
          <a:xfrm>
            <a:off x="838200" y="4851042"/>
            <a:ext cx="113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Overall want you to achieve programming maturity and think like a programmer</a:t>
            </a:r>
          </a:p>
        </p:txBody>
      </p:sp>
    </p:spTree>
    <p:extLst>
      <p:ext uri="{BB962C8B-B14F-4D97-AF65-F5344CB8AC3E}">
        <p14:creationId xmlns:p14="http://schemas.microsoft.com/office/powerpoint/2010/main" val="1662697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D9DC0-913A-2E15-9F44-146E64476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0225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6814-665A-FDAC-6717-5DA9D7E0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DB30-62ED-2864-EAF9-0B19AF77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9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https://engineering.purdue.edu/ece264/24su/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19E31-F5A2-0EAD-4201-97659E112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580" y="2265218"/>
            <a:ext cx="9467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6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A34D-2021-8FA9-DFDC-4904029C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1CB60-9614-2072-B23F-F02789F02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874" y="1869222"/>
            <a:ext cx="9108252" cy="49336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780647-480D-F0F1-7FD6-C974C4C7B0D1}"/>
                  </a:ext>
                </a:extLst>
              </p14:cNvPr>
              <p14:cNvContentPartPr/>
              <p14:nvPr/>
            </p14:nvContentPartPr>
            <p14:xfrm>
              <a:off x="3860165" y="5757760"/>
              <a:ext cx="3432240" cy="13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780647-480D-F0F1-7FD6-C974C4C7B0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1525" y="5749120"/>
                <a:ext cx="3449880" cy="1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4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Will connect to </a:t>
            </a:r>
            <a:r>
              <a:rPr lang="en-US" sz="3200" dirty="0" err="1"/>
              <a:t>eceprog</a:t>
            </a:r>
            <a:r>
              <a:rPr lang="en-US" sz="3200" dirty="0"/>
              <a:t> using a SSH terminal such as PuTTY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Will use tools such as: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VIM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GCC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GDB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err="1"/>
              <a:t>Valgrind</a:t>
            </a:r>
            <a:endParaRPr lang="en-US" sz="2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Working with ISO C11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911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eceprog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Linux server maintained by ECN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Located at eceprog#.ecn.purdue.edu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# can be 1, 2, 3, 4, 5, not sure how high it goes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Different from </a:t>
            </a:r>
            <a:r>
              <a:rPr lang="en-US" sz="3200" dirty="0" err="1"/>
              <a:t>ececomp</a:t>
            </a:r>
            <a:endParaRPr lang="en-US" sz="3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If you see any class resources </a:t>
            </a:r>
            <a:r>
              <a:rPr lang="en-US" sz="3200" dirty="0" err="1"/>
              <a:t>ecegrid</a:t>
            </a:r>
            <a:r>
              <a:rPr lang="en-US" sz="3200" dirty="0"/>
              <a:t> or </a:t>
            </a:r>
            <a:r>
              <a:rPr lang="en-US" sz="3200" dirty="0" err="1"/>
              <a:t>ececomp</a:t>
            </a:r>
            <a:r>
              <a:rPr lang="en-US" sz="3200" dirty="0"/>
              <a:t>, it’s a typo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63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7798-7A19-683B-6E7E-439CE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F4B5-D0D9-DD8A-BF46-34E6C041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Get: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264get </a:t>
            </a:r>
            <a:r>
              <a:rPr lang="en-US" sz="2800" dirty="0" err="1"/>
              <a:t>hw</a:t>
            </a:r>
            <a:r>
              <a:rPr lang="en-US" sz="2800" dirty="0"/>
              <a:t>##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Submit: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264submit </a:t>
            </a:r>
            <a:r>
              <a:rPr lang="en-US" sz="2800" dirty="0" err="1"/>
              <a:t>hw</a:t>
            </a:r>
            <a:r>
              <a:rPr lang="en-US" sz="2800" dirty="0"/>
              <a:t>## ##.c ##.c ##.h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Submit often!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 will not be penalized for extra submissions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Some assignments will require multiple submissions to get full credit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Pretest (optional):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264test </a:t>
            </a:r>
            <a:r>
              <a:rPr lang="en-US" sz="2800" dirty="0" err="1"/>
              <a:t>hw</a:t>
            </a:r>
            <a:r>
              <a:rPr lang="en-US" sz="2800" dirty="0"/>
              <a:t>##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801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are Pedigree Cats? | Purina">
            <a:extLst>
              <a:ext uri="{FF2B5EF4-FFF2-40B4-BE49-F238E27FC236}">
                <a16:creationId xmlns:a16="http://schemas.microsoft.com/office/drawing/2014/main" id="{E138414C-9E37-07BD-A6FB-1211C90F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23" y="2667667"/>
            <a:ext cx="7443355" cy="41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F6257E-1C42-0B72-B7AC-90FD8563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</a:t>
            </a:r>
            <a:r>
              <a:rPr lang="en-US" dirty="0" err="1"/>
              <a:t>eceprog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9F03-817B-57F0-5994-B17196F9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slide is a reminder to me to demonstrate </a:t>
            </a:r>
            <a:r>
              <a:rPr lang="en-US" dirty="0" err="1"/>
              <a:t>eceprog</a:t>
            </a:r>
            <a:r>
              <a:rPr lang="en-US" dirty="0"/>
              <a:t> at this point.</a:t>
            </a:r>
          </a:p>
          <a:p>
            <a:r>
              <a:rPr lang="en-US" dirty="0"/>
              <a:t>Nothing else to say, so have a picture of some kittens</a:t>
            </a:r>
          </a:p>
        </p:txBody>
      </p:sp>
    </p:spTree>
    <p:extLst>
      <p:ext uri="{BB962C8B-B14F-4D97-AF65-F5344CB8AC3E}">
        <p14:creationId xmlns:p14="http://schemas.microsoft.com/office/powerpoint/2010/main" val="307152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1541</Words>
  <Application>Microsoft Office PowerPoint</Application>
  <PresentationFormat>Widescreen</PresentationFormat>
  <Paragraphs>221</Paragraphs>
  <Slides>30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Lucida Console</vt:lpstr>
      <vt:lpstr>Wingdings</vt:lpstr>
      <vt:lpstr>Office Theme</vt:lpstr>
      <vt:lpstr>Topics for 6/10/2024</vt:lpstr>
      <vt:lpstr>Learning Objectives</vt:lpstr>
      <vt:lpstr>Other topics</vt:lpstr>
      <vt:lpstr>Course Website</vt:lpstr>
      <vt:lpstr>Reference sheet</vt:lpstr>
      <vt:lpstr>Programming Environment</vt:lpstr>
      <vt:lpstr>eceprog</vt:lpstr>
      <vt:lpstr>Homework Setup</vt:lpstr>
      <vt:lpstr>Demonstration of eceprog</vt:lpstr>
      <vt:lpstr>PowerPoint Presentation</vt:lpstr>
      <vt:lpstr>Topic Highlight: Test Driven Development</vt:lpstr>
      <vt:lpstr>Topic Highlight: Testing</vt:lpstr>
      <vt:lpstr>Homework: Pretester</vt:lpstr>
      <vt:lpstr>Communication</vt:lpstr>
      <vt:lpstr>Grades</vt:lpstr>
      <vt:lpstr>Attendance</vt:lpstr>
      <vt:lpstr>Participation</vt:lpstr>
      <vt:lpstr>Quizzes</vt:lpstr>
      <vt:lpstr>Homework grades</vt:lpstr>
      <vt:lpstr>Valgrind example</vt:lpstr>
      <vt:lpstr>Tester and regrades</vt:lpstr>
      <vt:lpstr>Code Quality</vt:lpstr>
      <vt:lpstr>Base requirements (important!!!)</vt:lpstr>
      <vt:lpstr>Academic Integrity</vt:lpstr>
      <vt:lpstr>Integrity Definitions</vt:lpstr>
      <vt:lpstr>Authorized sources</vt:lpstr>
      <vt:lpstr>Unauthorized sources</vt:lpstr>
      <vt:lpstr>Cheating</vt:lpstr>
      <vt:lpstr>Grey areas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for 6/13/2022</dc:title>
  <dc:creator>David Burnett</dc:creator>
  <cp:lastModifiedBy>Burnett, David Josiah</cp:lastModifiedBy>
  <cp:revision>8</cp:revision>
  <dcterms:created xsi:type="dcterms:W3CDTF">2022-06-13T08:12:48Z</dcterms:created>
  <dcterms:modified xsi:type="dcterms:W3CDTF">2024-06-10T07:52:36Z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2024-06-10T07:52:36Z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c869b819-8fdf-4f97-b955-b5f902b2406d</vt:lpwstr>
  </property>
  <property fmtid="{D5CDD505-2E9C-101B-9397-08002B2CF9AE}" pid="8" name="MSIP_Label_4044bd30-2ed7-4c9d-9d12-46200872a97b_ContentBits">
    <vt:lpwstr>0</vt:lpwstr>
  </property>
</Properties>
</file>