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2"/>
  </p:notesMasterIdLst>
  <p:handoutMasterIdLst>
    <p:handoutMasterId r:id="rId23"/>
  </p:handoutMasterIdLst>
  <p:sldIdLst>
    <p:sldId id="275" r:id="rId2"/>
    <p:sldId id="280" r:id="rId3"/>
    <p:sldId id="277" r:id="rId4"/>
    <p:sldId id="278" r:id="rId5"/>
    <p:sldId id="298" r:id="rId6"/>
    <p:sldId id="282" r:id="rId7"/>
    <p:sldId id="281" r:id="rId8"/>
    <p:sldId id="285" r:id="rId9"/>
    <p:sldId id="284" r:id="rId10"/>
    <p:sldId id="283" r:id="rId11"/>
    <p:sldId id="288" r:id="rId12"/>
    <p:sldId id="299" r:id="rId13"/>
    <p:sldId id="289" r:id="rId14"/>
    <p:sldId id="290" r:id="rId15"/>
    <p:sldId id="295" r:id="rId16"/>
    <p:sldId id="292" r:id="rId17"/>
    <p:sldId id="293" r:id="rId18"/>
    <p:sldId id="297" r:id="rId19"/>
    <p:sldId id="296" r:id="rId20"/>
    <p:sldId id="294" r:id="rId21"/>
  </p:sldIdLst>
  <p:sldSz cx="9601200" cy="7315200"/>
  <p:notesSz cx="7010400" cy="9296400"/>
  <p:defaultTextStyle>
    <a:defPPr>
      <a:defRPr lang="en-US"/>
    </a:defPPr>
    <a:lvl1pPr marL="0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6D5CD72-1561-4042-BC4F-ABB4D0E6CD57}">
          <p14:sldIdLst>
            <p14:sldId id="275"/>
            <p14:sldId id="280"/>
            <p14:sldId id="277"/>
            <p14:sldId id="278"/>
            <p14:sldId id="298"/>
            <p14:sldId id="282"/>
            <p14:sldId id="281"/>
            <p14:sldId id="285"/>
            <p14:sldId id="284"/>
            <p14:sldId id="283"/>
            <p14:sldId id="288"/>
            <p14:sldId id="299"/>
            <p14:sldId id="289"/>
            <p14:sldId id="290"/>
            <p14:sldId id="295"/>
            <p14:sldId id="292"/>
            <p14:sldId id="293"/>
            <p14:sldId id="297"/>
            <p14:sldId id="296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0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BB00"/>
    <a:srgbClr val="E5FF65"/>
    <a:srgbClr val="FFFFFF"/>
    <a:srgbClr val="01FF56"/>
    <a:srgbClr val="FF0066"/>
    <a:srgbClr val="FDDA13"/>
    <a:srgbClr val="FD2D3C"/>
    <a:srgbClr val="FFFF00"/>
    <a:srgbClr val="FF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71" autoAdjust="0"/>
    <p:restoredTop sz="92727" autoAdjust="0"/>
  </p:normalViewPr>
  <p:slideViewPr>
    <p:cSldViewPr>
      <p:cViewPr varScale="1">
        <p:scale>
          <a:sx n="63" d="100"/>
          <a:sy n="63" d="100"/>
        </p:scale>
        <p:origin x="1152" y="104"/>
      </p:cViewPr>
      <p:guideLst>
        <p:guide orient="horz"/>
        <p:guide pos="30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50" d="100"/>
          <a:sy n="150" d="100"/>
        </p:scale>
        <p:origin x="1166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fld id="{1941EBBF-09F3-40A0-9714-67318874B126}" type="datetimeFigureOut">
              <a:rPr lang="en-US"/>
              <a:pPr/>
              <a:t>1/10/2023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/>
              <a:t>ECE 26400 Advanced C Programming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49530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 lvl="0"/>
            <a:r>
              <a:rPr lang="en-US" sz="800">
                <a:solidFill>
                  <a:prstClr val="black"/>
                </a:solidFill>
              </a:rPr>
              <a:t>© 2019 Alexander  J. Quinn.     This content is protected and may not be shared, uploaded, or distributed.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553200" y="8829967"/>
            <a:ext cx="455578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7B9BAB1-13E8-4C7A-A1BC-B0558D524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93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6A2BD5-7E67-BB4D-827F-19C3A8B19086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7613" y="696913"/>
            <a:ext cx="45751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4E18C5A-ED90-6D4A-A47A-B4473B245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0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483306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18C5A-ED90-6D4A-A47A-B4473B2458A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1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C406-D75A-4390-A74F-492AF7520B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800"/>
            </a:lvl1pPr>
          </a:lstStyle>
          <a:p>
            <a:r>
              <a:rPr lang="en-US" dirty="0"/>
              <a:t>Objectives for Tue 1/8/2019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9D2255E-22A7-4B73-A615-8306088C7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28600" y="9906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3902525" y="7153617"/>
            <a:ext cx="5698675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indent="0" algn="r" defTabSz="9666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</a:rPr>
              <a:t>© 2022 Alexander J. Quinn.   This content is protected and may not be shared, uploaded, or distributed.</a:t>
            </a:r>
            <a:r>
              <a:rPr lang="en-US" sz="1050" baseline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35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CA0FC-DA60-4D3F-AC7C-5B4A2BAE02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8600" y="13091"/>
            <a:ext cx="9372600" cy="762456"/>
          </a:xfrm>
        </p:spPr>
        <p:txBody>
          <a:bodyPr/>
          <a:lstStyle>
            <a:lvl1pPr algn="just">
              <a:defRPr sz="5400"/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8941398-9307-4C0F-AE0E-BFF84BDA6F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28600" y="9906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532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6A16-26E8-4663-8CA7-454DEDC2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304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0B89A9-1A27-4D64-A942-BF47E0EFD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76372"/>
            <a:ext cx="9601200" cy="7624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3091"/>
            <a:ext cx="9601200" cy="76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Title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906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BB7955-EA57-4439-BF38-5346C5EECEFA}"/>
              </a:ext>
            </a:extLst>
          </p:cNvPr>
          <p:cNvSpPr txBox="1"/>
          <p:nvPr userDrawn="1"/>
        </p:nvSpPr>
        <p:spPr>
          <a:xfrm>
            <a:off x="29344" y="7153617"/>
            <a:ext cx="3171056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65000"/>
                  </a:schemeClr>
                </a:solidFill>
              </a:rPr>
              <a:t>ECE 26400 Advanced C Programming, Spring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0" r:id="rId3"/>
    <p:sldLayoutId id="2147483799" r:id="rId4"/>
    <p:sldLayoutId id="2147483793" r:id="rId5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6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5pPr>
      <a:lvl6pPr marL="48006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6pPr>
      <a:lvl7pPr marL="96012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7pPr>
      <a:lvl8pPr marL="144018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8pPr>
      <a:lvl9pPr marL="1920240" algn="l" rtl="0" eaLnBrk="1" fontAlgn="base" hangingPunct="1">
        <a:spcBef>
          <a:spcPct val="0"/>
        </a:spcBef>
        <a:spcAft>
          <a:spcPct val="0"/>
        </a:spcAft>
        <a:defRPr kumimoji="1" sz="462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9pPr>
    </p:titleStyle>
    <p:bodyStyle>
      <a:lvl1pPr marL="457200" indent="-457200" algn="l" rtl="0" eaLnBrk="1" fontAlgn="base" hangingPunct="1">
        <a:spcBef>
          <a:spcPts val="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kumimoji="1" sz="3600">
          <a:solidFill>
            <a:schemeClr val="tx1"/>
          </a:solidFill>
          <a:latin typeface="+mn-lt"/>
          <a:ea typeface="+mn-ea"/>
          <a:cs typeface="+mn-cs"/>
        </a:defRPr>
      </a:lvl1pPr>
      <a:lvl2pPr marL="780098" indent="-30003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200150" indent="-24003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kumimoji="1" sz="2400">
          <a:solidFill>
            <a:schemeClr val="tx1"/>
          </a:solidFill>
          <a:latin typeface="+mn-lt"/>
          <a:ea typeface="+mn-ea"/>
        </a:defRPr>
      </a:lvl3pPr>
      <a:lvl4pPr marL="1680210" indent="-24003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4pPr>
      <a:lvl5pPr marL="216027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5pPr>
      <a:lvl6pPr marL="264033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6pPr>
      <a:lvl7pPr marL="312039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7pPr>
      <a:lvl8pPr marL="360045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8pPr>
      <a:lvl9pPr marL="4080510" indent="-24003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AFB5CD3B-5BDB-48FA-A35F-39E9FEFED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- 1/10/2022 (Tue)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9CE572-FB4A-45AE-B951-48A55E7F8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acquainted with ECE 26400.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What you will learn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Programming environment: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ecegrid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Homework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Resources: lab help, office hours, reference sheet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Quizzes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Policies:  grades, code quality, base requirements, attendance, communication, academic integrity</a:t>
            </a:r>
          </a:p>
          <a:p>
            <a:pPr>
              <a:spcBef>
                <a:spcPts val="1200"/>
              </a:spcBef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57162" indent="0" algn="ctr">
              <a:spcBef>
                <a:spcPts val="1800"/>
              </a:spcBef>
              <a:buNone/>
            </a:pPr>
            <a:r>
              <a:rPr lang="en-US" sz="1200" i="1" dirty="0">
                <a:solidFill>
                  <a:schemeClr val="bg1">
                    <a:lumMod val="50000"/>
                  </a:schemeClr>
                </a:solidFill>
              </a:rPr>
              <a:t>Note:  Syllabus takes precedence over information in these notes in case of inadvertent inconsistency.  Please read the syllabus carefully.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089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31C1E-87BD-428B-86AD-5E3386511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2AC49-4393-4EBA-8CEE-95308835E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 sheet</a:t>
            </a:r>
          </a:p>
          <a:p>
            <a:r>
              <a:rPr lang="en-US" dirty="0"/>
              <a:t>Lab hours:   Zoom + Google Form</a:t>
            </a:r>
          </a:p>
          <a:p>
            <a:r>
              <a:rPr lang="en-US" dirty="0"/>
              <a:t>Office hours:   Zoom</a:t>
            </a:r>
          </a:p>
          <a:p>
            <a:r>
              <a:rPr lang="en-US" dirty="0"/>
              <a:t>Piazza</a:t>
            </a:r>
          </a:p>
          <a:p>
            <a:r>
              <a:rPr lang="en-US" dirty="0"/>
              <a:t>Web site:  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aq.gs/264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/>
              <a:t>There may be changes.  Watch your email.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C5F2389-A09E-4F52-96D8-C0981911B56A}"/>
              </a:ext>
            </a:extLst>
          </p:cNvPr>
          <p:cNvGrpSpPr/>
          <p:nvPr/>
        </p:nvGrpSpPr>
        <p:grpSpPr>
          <a:xfrm>
            <a:off x="1519314" y="6306207"/>
            <a:ext cx="6562572" cy="762456"/>
            <a:chOff x="838200" y="973419"/>
            <a:chExt cx="6562572" cy="76245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E6FAACB-1396-4C34-8FE7-8FE71E1680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973419"/>
              <a:ext cx="6562572" cy="76245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1B44630-94B9-4535-803F-FB9D84D9B31A}"/>
                </a:ext>
              </a:extLst>
            </p:cNvPr>
            <p:cNvSpPr txBox="1"/>
            <p:nvPr/>
          </p:nvSpPr>
          <p:spPr>
            <a:xfrm>
              <a:off x="1752600" y="984878"/>
              <a:ext cx="279275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aq.gs/264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7859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BBCE-6E58-4573-83B6-FF4BD901B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30538-277F-4B17-8BBD-4B3C1F6A0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Homework: 90%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Weighted by the number of calendar days given, except where otherwise noted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Extending a deadline will increase its weight, except where otherwise noted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HW01 will be weighted as  “4-day assignment”</a:t>
            </a:r>
          </a:p>
          <a:p>
            <a:pPr>
              <a:spcBef>
                <a:spcPts val="1800"/>
              </a:spcBef>
            </a:pPr>
            <a:r>
              <a:rPr lang="en-US" dirty="0"/>
              <a:t>Quizzes: 10%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+ Bonus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+ Participation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There will be no exams for this section.  We will likely have a homework due in the last week.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6AD2BBF-AC46-4932-9333-22AFC3C6CB9C}"/>
              </a:ext>
            </a:extLst>
          </p:cNvPr>
          <p:cNvGrpSpPr/>
          <p:nvPr/>
        </p:nvGrpSpPr>
        <p:grpSpPr>
          <a:xfrm>
            <a:off x="2433714" y="6553200"/>
            <a:ext cx="4733772" cy="549981"/>
            <a:chOff x="838200" y="973419"/>
            <a:chExt cx="6562572" cy="76245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7A3BBA6-43D8-4E3E-9440-06FF5DE772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973419"/>
              <a:ext cx="6562572" cy="76245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F18FD16-35DE-426F-8FB7-D18B60507A55}"/>
                </a:ext>
              </a:extLst>
            </p:cNvPr>
            <p:cNvSpPr txBox="1"/>
            <p:nvPr/>
          </p:nvSpPr>
          <p:spPr>
            <a:xfrm>
              <a:off x="1752600" y="984878"/>
              <a:ext cx="2791644" cy="7253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aq.gs/264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4025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A4DA5A-C95D-4131-AF93-7AD4DAEFA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is required.</a:t>
            </a:r>
          </a:p>
        </p:txBody>
      </p:sp>
    </p:spTree>
    <p:extLst>
      <p:ext uri="{BB962C8B-B14F-4D97-AF65-F5344CB8AC3E}">
        <p14:creationId xmlns:p14="http://schemas.microsoft.com/office/powerpoint/2010/main" val="3716648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BBCE-6E58-4573-83B6-FF4BD901B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30538-277F-4B17-8BBD-4B3C1F6A0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clean code from the 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Prevents some types of bugs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Makes other bugs easier to find</a:t>
            </a:r>
          </a:p>
          <a:p>
            <a:pPr lvl="1">
              <a:spcBef>
                <a:spcPts val="0"/>
              </a:spcBef>
            </a:pPr>
            <a:r>
              <a:rPr lang="en-US" dirty="0"/>
              <a:t>Helps you understand code in the morning</a:t>
            </a:r>
          </a:p>
          <a:p>
            <a:pPr>
              <a:spcBef>
                <a:spcPts val="2000"/>
              </a:spcBef>
            </a:pPr>
            <a:r>
              <a:rPr lang="en-US" dirty="0"/>
              <a:t>Enables others to help you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Course staff will not assist with sloppy code</a:t>
            </a:r>
          </a:p>
          <a:p>
            <a:pPr>
              <a:spcBef>
                <a:spcPts val="2000"/>
              </a:spcBef>
            </a:pPr>
            <a:r>
              <a:rPr lang="en-US" dirty="0"/>
              <a:t>Read Code Quality Standards</a:t>
            </a:r>
          </a:p>
          <a:p>
            <a:pPr lvl="1">
              <a:spcBef>
                <a:spcPts val="0"/>
              </a:spcBef>
            </a:pPr>
            <a:r>
              <a:rPr lang="en-US" dirty="0"/>
              <a:t>−2% per rule violated (to the extent that we can detect)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b="1" dirty="0"/>
              <a:t>Writing clean code is an acquired skill.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D12B3A1-E791-44B7-A428-57EC200F4285}"/>
              </a:ext>
            </a:extLst>
          </p:cNvPr>
          <p:cNvGrpSpPr/>
          <p:nvPr/>
        </p:nvGrpSpPr>
        <p:grpSpPr>
          <a:xfrm>
            <a:off x="2433714" y="6553200"/>
            <a:ext cx="4733772" cy="549981"/>
            <a:chOff x="838200" y="973419"/>
            <a:chExt cx="6562572" cy="76245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CC96CF7-96B1-43E0-9FE7-9C048FA4FA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973419"/>
              <a:ext cx="6562572" cy="76245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28140D7-3B74-4480-8FD3-4237DE9EEE41}"/>
                </a:ext>
              </a:extLst>
            </p:cNvPr>
            <p:cNvSpPr txBox="1"/>
            <p:nvPr/>
          </p:nvSpPr>
          <p:spPr>
            <a:xfrm>
              <a:off x="1752600" y="984878"/>
              <a:ext cx="2791644" cy="7253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aq.gs/264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0540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BBCE-6E58-4573-83B6-FF4BD901B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30538-277F-4B17-8BBD-4B3C1F6A0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clean code from the 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Prevents some types of bugs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Makes other bugs easier to find</a:t>
            </a:r>
          </a:p>
          <a:p>
            <a:pPr lvl="1">
              <a:spcBef>
                <a:spcPts val="0"/>
              </a:spcBef>
            </a:pPr>
            <a:r>
              <a:rPr lang="en-US" dirty="0"/>
              <a:t>Helps you understand code in the morning</a:t>
            </a:r>
          </a:p>
          <a:p>
            <a:pPr>
              <a:spcBef>
                <a:spcPts val="2000"/>
              </a:spcBef>
            </a:pPr>
            <a:r>
              <a:rPr lang="en-US" dirty="0"/>
              <a:t>Enables others to help you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Course staff will not assist with sloppy code</a:t>
            </a:r>
          </a:p>
          <a:p>
            <a:pPr>
              <a:spcBef>
                <a:spcPts val="2000"/>
              </a:spcBef>
            </a:pPr>
            <a:r>
              <a:rPr lang="en-US" dirty="0"/>
              <a:t>Read Code Quality Standards</a:t>
            </a:r>
          </a:p>
          <a:p>
            <a:pPr lvl="1">
              <a:spcBef>
                <a:spcPts val="0"/>
              </a:spcBef>
            </a:pPr>
            <a:r>
              <a:rPr lang="en-US" dirty="0"/>
              <a:t>−2% per rule violated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b="1" dirty="0"/>
              <a:t>Writing clean code is an acquired skill.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D12B3A1-E791-44B7-A428-57EC200F4285}"/>
              </a:ext>
            </a:extLst>
          </p:cNvPr>
          <p:cNvGrpSpPr/>
          <p:nvPr/>
        </p:nvGrpSpPr>
        <p:grpSpPr>
          <a:xfrm>
            <a:off x="2433714" y="6553200"/>
            <a:ext cx="4733772" cy="549981"/>
            <a:chOff x="838200" y="973419"/>
            <a:chExt cx="6562572" cy="76245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CC96CF7-96B1-43E0-9FE7-9C048FA4FA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973419"/>
              <a:ext cx="6562572" cy="76245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28140D7-3B74-4480-8FD3-4237DE9EEE41}"/>
                </a:ext>
              </a:extLst>
            </p:cNvPr>
            <p:cNvSpPr txBox="1"/>
            <p:nvPr/>
          </p:nvSpPr>
          <p:spPr>
            <a:xfrm>
              <a:off x="1752600" y="984878"/>
              <a:ext cx="2791644" cy="7253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aq.gs/264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0185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4B0635-87D1-46D8-B427-8A82A6E4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19200"/>
            <a:ext cx="9601200" cy="4876800"/>
          </a:xfrm>
        </p:spPr>
        <p:txBody>
          <a:bodyPr anchor="ctr"/>
          <a:lstStyle/>
          <a:p>
            <a:r>
              <a:rPr lang="en-US" sz="28700" dirty="0"/>
              <a:t>⚠</a:t>
            </a:r>
          </a:p>
        </p:txBody>
      </p:sp>
    </p:spTree>
    <p:extLst>
      <p:ext uri="{BB962C8B-B14F-4D97-AF65-F5344CB8AC3E}">
        <p14:creationId xmlns:p14="http://schemas.microsoft.com/office/powerpoint/2010/main" val="3808940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BBCE-6E58-4573-83B6-FF4BD901B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⚠ Base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30538-277F-4B17-8BBD-4B3C1F6A0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 required files must be included in a</a:t>
            </a:r>
            <a:r>
              <a:rPr lang="en-US" sz="2400" dirty="0"/>
              <a:t> </a:t>
            </a:r>
            <a:r>
              <a:rPr lang="en-US" sz="2400" b="1" dirty="0"/>
              <a:t>single submission.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 required files must be</a:t>
            </a:r>
            <a:r>
              <a:rPr lang="en-US" sz="2400" dirty="0"/>
              <a:t> </a:t>
            </a:r>
            <a:r>
              <a:rPr lang="en-US" sz="2400" b="1" dirty="0"/>
              <a:t>named exactly as specified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the assignment description.</a:t>
            </a:r>
          </a:p>
          <a:p>
            <a:r>
              <a:rPr lang="en-US" sz="2400" b="1" dirty="0"/>
              <a:t>Code can be compiled (as is)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on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ecegrid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with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gcc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v7.1.0 (64-bit Linux) and the following parameters: -g -std=c11 -Wall -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Wshadow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Wvla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Werror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-pedantic -DNDEBUG -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Wno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-unused-function.</a:t>
            </a:r>
          </a:p>
          <a:p>
            <a:r>
              <a:rPr lang="en-US" sz="2400" b="1" dirty="0"/>
              <a:t>Code can run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on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ececomp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well enough to be tested.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Code </a:t>
            </a:r>
            <a:r>
              <a:rPr lang="en-US" sz="2400" b="1" dirty="0"/>
              <a:t>finishes in a reasonable amount of time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(e.g., 2.0 seconds for most assignments)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Function signatures and data types </a:t>
            </a:r>
            <a:r>
              <a:rPr lang="en-US" sz="2400" b="1" dirty="0"/>
              <a:t>match the specification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assignment description.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Any main(…) function must </a:t>
            </a:r>
            <a:r>
              <a:rPr lang="en-US" sz="2400" b="1" dirty="0"/>
              <a:t>return EXIT_SUCCESS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</a:rPr>
              <a:t>⚠  ZERO credit if you fail to meet any of the base requirements.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D12B3A1-E791-44B7-A428-57EC200F4285}"/>
              </a:ext>
            </a:extLst>
          </p:cNvPr>
          <p:cNvGrpSpPr/>
          <p:nvPr/>
        </p:nvGrpSpPr>
        <p:grpSpPr>
          <a:xfrm>
            <a:off x="2433714" y="6553200"/>
            <a:ext cx="4733772" cy="549981"/>
            <a:chOff x="838200" y="973419"/>
            <a:chExt cx="6562572" cy="76245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CC96CF7-96B1-43E0-9FE7-9C048FA4FA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973419"/>
              <a:ext cx="6562572" cy="76245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28140D7-3B74-4480-8FD3-4237DE9EEE41}"/>
                </a:ext>
              </a:extLst>
            </p:cNvPr>
            <p:cNvSpPr txBox="1"/>
            <p:nvPr/>
          </p:nvSpPr>
          <p:spPr>
            <a:xfrm>
              <a:off x="1752600" y="984878"/>
              <a:ext cx="2791644" cy="7253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aq.gs/264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5281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BBCE-6E58-4573-83B6-FF4BD901B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3091"/>
            <a:ext cx="9372600" cy="762456"/>
          </a:xfrm>
        </p:spPr>
        <p:txBody>
          <a:bodyPr/>
          <a:lstStyle/>
          <a:p>
            <a:r>
              <a:rPr lang="en-US" dirty="0"/>
              <a:t>⚠ Cheating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30538-277F-4B17-8BBD-4B3C1F6A0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9144000" cy="6019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Cheating includes: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Copying code from written by other people</a:t>
            </a:r>
          </a:p>
          <a:p>
            <a:pPr lvl="1"/>
            <a:r>
              <a:rPr lang="en-US" sz="2000" dirty="0"/>
              <a:t>other students</a:t>
            </a:r>
          </a:p>
          <a:p>
            <a:pPr lvl="1"/>
            <a:r>
              <a:rPr lang="en-US" sz="2000" dirty="0"/>
              <a:t>the web</a:t>
            </a:r>
          </a:p>
          <a:p>
            <a:pPr lvl="1"/>
            <a:r>
              <a:rPr lang="en-US" sz="2000" dirty="0"/>
              <a:t>the instructor (unless explicitly authorized in writing)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Dishonest conduct</a:t>
            </a:r>
          </a:p>
          <a:p>
            <a:pPr lvl="1"/>
            <a:r>
              <a:rPr lang="en-US" sz="2000" dirty="0"/>
              <a:t>e.g., attempting to access exam contents, etc.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Helping others to cheat</a:t>
            </a:r>
          </a:p>
          <a:p>
            <a:pPr lvl="1"/>
            <a:r>
              <a:rPr lang="en-US" sz="2000" dirty="0"/>
              <a:t>Posting your code publicly online (e.g., GitHub)</a:t>
            </a:r>
          </a:p>
          <a:p>
            <a:pPr lvl="1"/>
            <a:r>
              <a:rPr lang="en-US" sz="2000" dirty="0"/>
              <a:t>Sharing your code with others</a:t>
            </a:r>
          </a:p>
          <a:p>
            <a:pPr>
              <a:spcBef>
                <a:spcPts val="600"/>
              </a:spcBef>
            </a:pPr>
            <a:r>
              <a:rPr lang="en-US" sz="2800" i="1" dirty="0"/>
              <a:t>Attempting</a:t>
            </a:r>
            <a:r>
              <a:rPr lang="en-US" sz="2800" dirty="0"/>
              <a:t> to do any of the above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Doing any of this during or after the semester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AF21A67-9490-4C78-8023-E0867AFCB100}"/>
              </a:ext>
            </a:extLst>
          </p:cNvPr>
          <p:cNvGrpSpPr/>
          <p:nvPr/>
        </p:nvGrpSpPr>
        <p:grpSpPr>
          <a:xfrm>
            <a:off x="8153400" y="181611"/>
            <a:ext cx="1295400" cy="6142989"/>
            <a:chOff x="7543800" y="105411"/>
            <a:chExt cx="1295400" cy="6142989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85D9444-C06F-482F-8D0F-0168F4F7801E}"/>
                </a:ext>
              </a:extLst>
            </p:cNvPr>
            <p:cNvGrpSpPr/>
            <p:nvPr/>
          </p:nvGrpSpPr>
          <p:grpSpPr>
            <a:xfrm>
              <a:off x="7543800" y="105411"/>
              <a:ext cx="1295400" cy="1295400"/>
              <a:chOff x="7543800" y="105411"/>
              <a:chExt cx="1676400" cy="1676400"/>
            </a:xfrm>
          </p:grpSpPr>
          <p:pic>
            <p:nvPicPr>
              <p:cNvPr id="3074" name="Picture 2" descr="board, clipboard, paste, task icon">
                <a:extLst>
                  <a:ext uri="{FF2B5EF4-FFF2-40B4-BE49-F238E27FC236}">
                    <a16:creationId xmlns:a16="http://schemas.microsoft.com/office/drawing/2014/main" id="{560343B6-445C-4758-A5CF-69E443FBC0A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58760" y="311573"/>
                <a:ext cx="1156547" cy="11565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&quot;Not Allowed&quot; Symbol 6">
                <a:extLst>
                  <a:ext uri="{FF2B5EF4-FFF2-40B4-BE49-F238E27FC236}">
                    <a16:creationId xmlns:a16="http://schemas.microsoft.com/office/drawing/2014/main" id="{FC1E1CAB-6F0A-4DF1-8964-E6845D844D83}"/>
                  </a:ext>
                </a:extLst>
              </p:cNvPr>
              <p:cNvSpPr/>
              <p:nvPr/>
            </p:nvSpPr>
            <p:spPr bwMode="auto">
              <a:xfrm>
                <a:off x="7543800" y="105411"/>
                <a:ext cx="1676400" cy="1676400"/>
              </a:xfrm>
              <a:prstGeom prst="noSmoking">
                <a:avLst>
                  <a:gd name="adj" fmla="val 8562"/>
                </a:avLst>
              </a:prstGeom>
              <a:solidFill>
                <a:srgbClr val="FF0000">
                  <a:alpha val="69804"/>
                </a:srgbClr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nstantia" pitchFamily="18" charset="0"/>
                </a:endParaRP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C92151F-3258-4675-BD17-8007BC1E28D6}"/>
                </a:ext>
              </a:extLst>
            </p:cNvPr>
            <p:cNvGrpSpPr/>
            <p:nvPr/>
          </p:nvGrpSpPr>
          <p:grpSpPr>
            <a:xfrm>
              <a:off x="7543800" y="1711570"/>
              <a:ext cx="1295400" cy="1324513"/>
              <a:chOff x="7543800" y="1975781"/>
              <a:chExt cx="1676400" cy="1714076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3B903B17-20B2-48F3-B07F-F9F16844AC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43800" y="1975781"/>
                <a:ext cx="1562100" cy="1562100"/>
              </a:xfrm>
              <a:prstGeom prst="rect">
                <a:avLst/>
              </a:prstGeom>
            </p:spPr>
          </p:pic>
          <p:sp>
            <p:nvSpPr>
              <p:cNvPr id="9" name="&quot;Not Allowed&quot; Symbol 8">
                <a:extLst>
                  <a:ext uri="{FF2B5EF4-FFF2-40B4-BE49-F238E27FC236}">
                    <a16:creationId xmlns:a16="http://schemas.microsoft.com/office/drawing/2014/main" id="{84664839-8694-4DF1-AA07-DEDC4F30DDEB}"/>
                  </a:ext>
                </a:extLst>
              </p:cNvPr>
              <p:cNvSpPr/>
              <p:nvPr/>
            </p:nvSpPr>
            <p:spPr bwMode="auto">
              <a:xfrm>
                <a:off x="7543800" y="2013457"/>
                <a:ext cx="1676400" cy="1676400"/>
              </a:xfrm>
              <a:prstGeom prst="noSmoking">
                <a:avLst>
                  <a:gd name="adj" fmla="val 8562"/>
                </a:avLst>
              </a:prstGeom>
              <a:solidFill>
                <a:srgbClr val="FF0000">
                  <a:alpha val="69804"/>
                </a:srgbClr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nstantia" pitchFamily="18" charset="0"/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E5567C1-9797-4E61-928B-FCFFF7054928}"/>
                </a:ext>
              </a:extLst>
            </p:cNvPr>
            <p:cNvGrpSpPr/>
            <p:nvPr/>
          </p:nvGrpSpPr>
          <p:grpSpPr>
            <a:xfrm>
              <a:off x="7543800" y="3346842"/>
              <a:ext cx="1295400" cy="1295400"/>
              <a:chOff x="7543800" y="4000500"/>
              <a:chExt cx="1676400" cy="1676400"/>
            </a:xfrm>
          </p:grpSpPr>
          <p:pic>
            <p:nvPicPr>
              <p:cNvPr id="3078" name="Picture 6" descr="Image result for github logo">
                <a:extLst>
                  <a:ext uri="{FF2B5EF4-FFF2-40B4-BE49-F238E27FC236}">
                    <a16:creationId xmlns:a16="http://schemas.microsoft.com/office/drawing/2014/main" id="{68F33CB2-BF4C-4AC7-A668-69E51CBBF5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14318" y="4090987"/>
                <a:ext cx="1285749" cy="14954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&quot;Not Allowed&quot; Symbol 14">
                <a:extLst>
                  <a:ext uri="{FF2B5EF4-FFF2-40B4-BE49-F238E27FC236}">
                    <a16:creationId xmlns:a16="http://schemas.microsoft.com/office/drawing/2014/main" id="{F44F7F73-622C-436E-BD87-60E573F825FB}"/>
                  </a:ext>
                </a:extLst>
              </p:cNvPr>
              <p:cNvSpPr/>
              <p:nvPr/>
            </p:nvSpPr>
            <p:spPr bwMode="auto">
              <a:xfrm>
                <a:off x="7543800" y="4000500"/>
                <a:ext cx="1676400" cy="1676400"/>
              </a:xfrm>
              <a:prstGeom prst="noSmoking">
                <a:avLst>
                  <a:gd name="adj" fmla="val 8562"/>
                </a:avLst>
              </a:prstGeom>
              <a:solidFill>
                <a:srgbClr val="FF0000">
                  <a:alpha val="69804"/>
                </a:srgbClr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nstantia" pitchFamily="18" charset="0"/>
                </a:endParaRP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2D650EB-B575-48C3-BB3A-50266B7F310C}"/>
                </a:ext>
              </a:extLst>
            </p:cNvPr>
            <p:cNvGrpSpPr/>
            <p:nvPr/>
          </p:nvGrpSpPr>
          <p:grpSpPr>
            <a:xfrm>
              <a:off x="7543800" y="4953000"/>
              <a:ext cx="1295400" cy="1295400"/>
              <a:chOff x="7543800" y="4953000"/>
              <a:chExt cx="1295400" cy="1295400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1274AAA-0B96-464B-901D-7102A928BF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01000" y="5202415"/>
                <a:ext cx="407271" cy="814543"/>
              </a:xfrm>
              <a:prstGeom prst="rect">
                <a:avLst/>
              </a:prstGeom>
            </p:spPr>
          </p:pic>
          <p:sp>
            <p:nvSpPr>
              <p:cNvPr id="33" name="&quot;Not Allowed&quot; Symbol 32">
                <a:extLst>
                  <a:ext uri="{FF2B5EF4-FFF2-40B4-BE49-F238E27FC236}">
                    <a16:creationId xmlns:a16="http://schemas.microsoft.com/office/drawing/2014/main" id="{61D282D3-9F3C-434C-BABD-02E1373AC274}"/>
                  </a:ext>
                </a:extLst>
              </p:cNvPr>
              <p:cNvSpPr/>
              <p:nvPr/>
            </p:nvSpPr>
            <p:spPr bwMode="auto">
              <a:xfrm>
                <a:off x="7543800" y="4953000"/>
                <a:ext cx="1295400" cy="1295400"/>
              </a:xfrm>
              <a:prstGeom prst="noSmoking">
                <a:avLst>
                  <a:gd name="adj" fmla="val 8562"/>
                </a:avLst>
              </a:prstGeom>
              <a:solidFill>
                <a:srgbClr val="FF0000">
                  <a:alpha val="69804"/>
                </a:srgbClr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nstantia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050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BBCE-6E58-4573-83B6-FF4BD901B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3091"/>
            <a:ext cx="9372600" cy="762456"/>
          </a:xfrm>
        </p:spPr>
        <p:txBody>
          <a:bodyPr/>
          <a:lstStyle/>
          <a:p>
            <a:r>
              <a:rPr lang="en-US" dirty="0"/>
              <a:t>⚠ Cheating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30538-277F-4B17-8BBD-4B3C1F6A0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6019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Penalties:</a:t>
            </a:r>
          </a:p>
          <a:p>
            <a:r>
              <a:rPr lang="en-US" sz="2800" dirty="0"/>
              <a:t>Very minor (e.g., copying 1-3 lines from the</a:t>
            </a:r>
            <a:br>
              <a:rPr lang="en-US" sz="2800" dirty="0"/>
            </a:br>
            <a:r>
              <a:rPr lang="en-US" sz="2800" dirty="0"/>
              <a:t>web on a homework)</a:t>
            </a:r>
          </a:p>
          <a:p>
            <a:pPr marL="48006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0 on assignment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spcBef>
                <a:spcPts val="2400"/>
              </a:spcBef>
            </a:pPr>
            <a:r>
              <a:rPr lang="en-US" sz="2800" dirty="0"/>
              <a:t>Others:</a:t>
            </a:r>
          </a:p>
          <a:p>
            <a:pPr marL="48006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F in the course</a:t>
            </a:r>
            <a:endParaRPr lang="en-US" sz="2800" b="1" dirty="0">
              <a:solidFill>
                <a:srgbClr val="FF0000"/>
              </a:solidFill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en-US" sz="2800" dirty="0"/>
              <a:t>All instances will be referred to the</a:t>
            </a:r>
            <a:br>
              <a:rPr lang="en-US" sz="2800" dirty="0"/>
            </a:br>
            <a:r>
              <a:rPr lang="en-US" sz="2800" dirty="0"/>
              <a:t>Office of Student Rights and Responsibilities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800" dirty="0"/>
              <a:t>Full penalties will be applied for the first offense.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800" dirty="0"/>
              <a:t>Penalties may be applied any time cheating is discovered.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3B72CD9-1CFB-4329-A792-357449875264}"/>
              </a:ext>
            </a:extLst>
          </p:cNvPr>
          <p:cNvGrpSpPr/>
          <p:nvPr/>
        </p:nvGrpSpPr>
        <p:grpSpPr>
          <a:xfrm>
            <a:off x="8153400" y="181611"/>
            <a:ext cx="1295400" cy="6142989"/>
            <a:chOff x="7543800" y="105411"/>
            <a:chExt cx="1295400" cy="614298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F34730C-D1DD-454D-9537-47C612778462}"/>
                </a:ext>
              </a:extLst>
            </p:cNvPr>
            <p:cNvGrpSpPr/>
            <p:nvPr/>
          </p:nvGrpSpPr>
          <p:grpSpPr>
            <a:xfrm>
              <a:off x="7543800" y="105411"/>
              <a:ext cx="1295400" cy="1295400"/>
              <a:chOff x="7543800" y="105411"/>
              <a:chExt cx="1676400" cy="1676400"/>
            </a:xfrm>
          </p:grpSpPr>
          <p:pic>
            <p:nvPicPr>
              <p:cNvPr id="23" name="Picture 2" descr="board, clipboard, paste, task icon">
                <a:extLst>
                  <a:ext uri="{FF2B5EF4-FFF2-40B4-BE49-F238E27FC236}">
                    <a16:creationId xmlns:a16="http://schemas.microsoft.com/office/drawing/2014/main" id="{0F0CD942-E2F2-47C1-A984-6526AEDACC7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58760" y="311573"/>
                <a:ext cx="1156547" cy="11565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4" name="&quot;Not Allowed&quot; Symbol 23">
                <a:extLst>
                  <a:ext uri="{FF2B5EF4-FFF2-40B4-BE49-F238E27FC236}">
                    <a16:creationId xmlns:a16="http://schemas.microsoft.com/office/drawing/2014/main" id="{2A2D7826-D9D3-414D-A697-415EDFE7CBDF}"/>
                  </a:ext>
                </a:extLst>
              </p:cNvPr>
              <p:cNvSpPr/>
              <p:nvPr/>
            </p:nvSpPr>
            <p:spPr bwMode="auto">
              <a:xfrm>
                <a:off x="7543800" y="105411"/>
                <a:ext cx="1676400" cy="1676400"/>
              </a:xfrm>
              <a:prstGeom prst="noSmoking">
                <a:avLst>
                  <a:gd name="adj" fmla="val 8562"/>
                </a:avLst>
              </a:prstGeom>
              <a:solidFill>
                <a:srgbClr val="FF0000">
                  <a:alpha val="69804"/>
                </a:srgbClr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nstantia" pitchFamily="18" charset="0"/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FDD4B29-4DDC-44C1-A094-4E29F0589608}"/>
                </a:ext>
              </a:extLst>
            </p:cNvPr>
            <p:cNvGrpSpPr/>
            <p:nvPr/>
          </p:nvGrpSpPr>
          <p:grpSpPr>
            <a:xfrm>
              <a:off x="7543800" y="1711570"/>
              <a:ext cx="1295400" cy="1324513"/>
              <a:chOff x="7543800" y="1975781"/>
              <a:chExt cx="1676400" cy="1714076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4167DA1-3720-40E8-9D0B-98DFF223C3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43800" y="1975781"/>
                <a:ext cx="1562100" cy="1562100"/>
              </a:xfrm>
              <a:prstGeom prst="rect">
                <a:avLst/>
              </a:prstGeom>
            </p:spPr>
          </p:pic>
          <p:sp>
            <p:nvSpPr>
              <p:cNvPr id="22" name="&quot;Not Allowed&quot; Symbol 21">
                <a:extLst>
                  <a:ext uri="{FF2B5EF4-FFF2-40B4-BE49-F238E27FC236}">
                    <a16:creationId xmlns:a16="http://schemas.microsoft.com/office/drawing/2014/main" id="{7F55768C-4E76-4EC1-9499-01F5139A5DA0}"/>
                  </a:ext>
                </a:extLst>
              </p:cNvPr>
              <p:cNvSpPr/>
              <p:nvPr/>
            </p:nvSpPr>
            <p:spPr bwMode="auto">
              <a:xfrm>
                <a:off x="7543800" y="2013457"/>
                <a:ext cx="1676400" cy="1676400"/>
              </a:xfrm>
              <a:prstGeom prst="noSmoking">
                <a:avLst>
                  <a:gd name="adj" fmla="val 8562"/>
                </a:avLst>
              </a:prstGeom>
              <a:solidFill>
                <a:srgbClr val="FF0000">
                  <a:alpha val="69804"/>
                </a:srgbClr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nstantia" pitchFamily="18" charset="0"/>
                </a:endParaRP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894647B-F6B6-49FF-9BA2-5DC79BCEE56F}"/>
                </a:ext>
              </a:extLst>
            </p:cNvPr>
            <p:cNvGrpSpPr/>
            <p:nvPr/>
          </p:nvGrpSpPr>
          <p:grpSpPr>
            <a:xfrm>
              <a:off x="7543800" y="3346842"/>
              <a:ext cx="1295400" cy="1295400"/>
              <a:chOff x="7543800" y="4000500"/>
              <a:chExt cx="1676400" cy="1676400"/>
            </a:xfrm>
          </p:grpSpPr>
          <p:pic>
            <p:nvPicPr>
              <p:cNvPr id="19" name="Picture 6" descr="Image result for github logo">
                <a:extLst>
                  <a:ext uri="{FF2B5EF4-FFF2-40B4-BE49-F238E27FC236}">
                    <a16:creationId xmlns:a16="http://schemas.microsoft.com/office/drawing/2014/main" id="{3057B929-0138-4A0D-A872-6A2C6E91628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14318" y="4090987"/>
                <a:ext cx="1285749" cy="14954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&quot;Not Allowed&quot; Symbol 19">
                <a:extLst>
                  <a:ext uri="{FF2B5EF4-FFF2-40B4-BE49-F238E27FC236}">
                    <a16:creationId xmlns:a16="http://schemas.microsoft.com/office/drawing/2014/main" id="{6EBF5C17-0276-411C-BA62-185C5D7D53EF}"/>
                  </a:ext>
                </a:extLst>
              </p:cNvPr>
              <p:cNvSpPr/>
              <p:nvPr/>
            </p:nvSpPr>
            <p:spPr bwMode="auto">
              <a:xfrm>
                <a:off x="7543800" y="4000500"/>
                <a:ext cx="1676400" cy="1676400"/>
              </a:xfrm>
              <a:prstGeom prst="noSmoking">
                <a:avLst>
                  <a:gd name="adj" fmla="val 8562"/>
                </a:avLst>
              </a:prstGeom>
              <a:solidFill>
                <a:srgbClr val="FF0000">
                  <a:alpha val="69804"/>
                </a:srgbClr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nstantia" pitchFamily="18" charset="0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6045806-EA71-4C9C-9296-DA2142775E2B}"/>
                </a:ext>
              </a:extLst>
            </p:cNvPr>
            <p:cNvGrpSpPr/>
            <p:nvPr/>
          </p:nvGrpSpPr>
          <p:grpSpPr>
            <a:xfrm>
              <a:off x="7543800" y="4953000"/>
              <a:ext cx="1295400" cy="1295400"/>
              <a:chOff x="7543800" y="4953000"/>
              <a:chExt cx="1295400" cy="1295400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B96E9E6-B4C1-487E-A74E-0D2DA0BCA0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01000" y="5202415"/>
                <a:ext cx="407271" cy="814543"/>
              </a:xfrm>
              <a:prstGeom prst="rect">
                <a:avLst/>
              </a:prstGeom>
            </p:spPr>
          </p:pic>
          <p:sp>
            <p:nvSpPr>
              <p:cNvPr id="18" name="&quot;Not Allowed&quot; Symbol 17">
                <a:extLst>
                  <a:ext uri="{FF2B5EF4-FFF2-40B4-BE49-F238E27FC236}">
                    <a16:creationId xmlns:a16="http://schemas.microsoft.com/office/drawing/2014/main" id="{E50A95A1-EA26-408C-A542-21901AFB8235}"/>
                  </a:ext>
                </a:extLst>
              </p:cNvPr>
              <p:cNvSpPr/>
              <p:nvPr/>
            </p:nvSpPr>
            <p:spPr bwMode="auto">
              <a:xfrm>
                <a:off x="7543800" y="4953000"/>
                <a:ext cx="1295400" cy="1295400"/>
              </a:xfrm>
              <a:prstGeom prst="noSmoking">
                <a:avLst>
                  <a:gd name="adj" fmla="val 8562"/>
                </a:avLst>
              </a:prstGeom>
              <a:solidFill>
                <a:srgbClr val="FF0000">
                  <a:alpha val="69804"/>
                </a:srgbClr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nstantia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8979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4B0635-87D1-46D8-B427-8A82A6E4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19200"/>
            <a:ext cx="9601200" cy="4876800"/>
          </a:xfrm>
        </p:spPr>
        <p:txBody>
          <a:bodyPr anchor="ctr"/>
          <a:lstStyle/>
          <a:p>
            <a:r>
              <a:rPr lang="en-US" sz="28700" dirty="0"/>
              <a:t>/⚠</a:t>
            </a:r>
          </a:p>
        </p:txBody>
      </p:sp>
    </p:spTree>
    <p:extLst>
      <p:ext uri="{BB962C8B-B14F-4D97-AF65-F5344CB8AC3E}">
        <p14:creationId xmlns:p14="http://schemas.microsoft.com/office/powerpoint/2010/main" val="9322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2E252-22EF-4E22-9050-A490A30D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38293-CB12-4868-A48A-C9BD7D700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  <a:p>
            <a:r>
              <a:rPr lang="en-US" dirty="0"/>
              <a:t>Files</a:t>
            </a:r>
          </a:p>
          <a:p>
            <a:r>
              <a:rPr lang="en-US" dirty="0"/>
              <a:t>Structures</a:t>
            </a:r>
          </a:p>
          <a:p>
            <a:r>
              <a:rPr lang="en-US" dirty="0"/>
              <a:t>Dynamic structures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3200" dirty="0"/>
              <a:t>This is the bare</a:t>
            </a:r>
            <a:r>
              <a:rPr lang="en-US" sz="3200" baseline="0" dirty="0"/>
              <a:t> minimum that the course </a:t>
            </a:r>
            <a:r>
              <a:rPr lang="en-US" sz="3200" u="sng" baseline="0" dirty="0"/>
              <a:t>must</a:t>
            </a:r>
            <a:r>
              <a:rPr lang="en-US" sz="3200" baseline="0" dirty="0"/>
              <a:t> cover.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0805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F88627-5034-4C4F-A129-3454B1896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66772"/>
            <a:ext cx="9601200" cy="762456"/>
          </a:xfrm>
        </p:spPr>
        <p:txBody>
          <a:bodyPr/>
          <a:lstStyle/>
          <a:p>
            <a:r>
              <a:rPr lang="en-US" dirty="0"/>
              <a:t>⚠ Read the syllabus carefully.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9567AB-7EE8-405D-BB35-9350FA3A8127}"/>
              </a:ext>
            </a:extLst>
          </p:cNvPr>
          <p:cNvSpPr txBox="1"/>
          <p:nvPr/>
        </p:nvSpPr>
        <p:spPr>
          <a:xfrm>
            <a:off x="2360738" y="3886200"/>
            <a:ext cx="4454874" cy="9708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We will assume you have read the syllabus.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These slides are not comprehensive.</a:t>
            </a:r>
          </a:p>
        </p:txBody>
      </p:sp>
    </p:spTree>
    <p:extLst>
      <p:ext uri="{BB962C8B-B14F-4D97-AF65-F5344CB8AC3E}">
        <p14:creationId xmlns:p14="http://schemas.microsoft.com/office/powerpoint/2010/main" val="3055673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9A53B-76AC-4832-9365-11B009BB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will learn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EC1F56-E0E5-48F1-AE36-51D5E8A69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language</a:t>
            </a:r>
          </a:p>
          <a:p>
            <a:r>
              <a:rPr lang="en-US" dirty="0"/>
              <a:t>Memory management</a:t>
            </a:r>
          </a:p>
          <a:p>
            <a:r>
              <a:rPr lang="en-US" dirty="0"/>
              <a:t>Data structures (linked lists, trees, …)</a:t>
            </a:r>
          </a:p>
          <a:p>
            <a:r>
              <a:rPr lang="en-US" dirty="0"/>
              <a:t>Software engineering</a:t>
            </a:r>
          </a:p>
          <a:p>
            <a:pPr lvl="1"/>
            <a:r>
              <a:rPr lang="en-US" dirty="0"/>
              <a:t>Build bigger programs</a:t>
            </a:r>
          </a:p>
          <a:p>
            <a:pPr lvl="1"/>
            <a:r>
              <a:rPr lang="en-US" dirty="0"/>
              <a:t>Bug avoidance</a:t>
            </a:r>
          </a:p>
          <a:p>
            <a:pPr lvl="1"/>
            <a:r>
              <a:rPr lang="en-US" dirty="0"/>
              <a:t>Testing</a:t>
            </a:r>
          </a:p>
          <a:p>
            <a:pPr lvl="1"/>
            <a:r>
              <a:rPr lang="en-US" dirty="0"/>
              <a:t>Debugging</a:t>
            </a:r>
          </a:p>
          <a:p>
            <a:pPr lvl="0"/>
            <a:r>
              <a:rPr lang="en-US" dirty="0"/>
              <a:t>Data compression</a:t>
            </a:r>
          </a:p>
          <a:p>
            <a:pPr lvl="0"/>
            <a:endParaRPr lang="en-US" dirty="0"/>
          </a:p>
          <a:p>
            <a:pPr marL="0" lvl="0" indent="0" algn="ctr">
              <a:buNone/>
            </a:pPr>
            <a:r>
              <a:rPr lang="en-US" u="sng" dirty="0"/>
              <a:t>Programming maturity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CCA4B1-4843-4195-BE07-7C7AA2F282D8}"/>
              </a:ext>
            </a:extLst>
          </p:cNvPr>
          <p:cNvSpPr txBox="1"/>
          <p:nvPr/>
        </p:nvSpPr>
        <p:spPr>
          <a:xfrm>
            <a:off x="4433350" y="3276600"/>
            <a:ext cx="5181600" cy="207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3954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"/>
            </a:pPr>
            <a:r>
              <a:rPr kumimoji="1" lang="en-US" sz="2800" dirty="0"/>
              <a:t>Development tools</a:t>
            </a:r>
          </a:p>
          <a:p>
            <a:pPr marL="453954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"/>
            </a:pPr>
            <a:r>
              <a:rPr kumimoji="1" lang="en-US" sz="2800" dirty="0"/>
              <a:t>Test driven development (TDD)</a:t>
            </a:r>
          </a:p>
          <a:p>
            <a:pPr marL="453954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"/>
            </a:pPr>
            <a:r>
              <a:rPr kumimoji="1" lang="en-US" sz="2800" dirty="0"/>
              <a:t>Code quality</a:t>
            </a:r>
          </a:p>
          <a:p>
            <a:pPr marL="453954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"/>
            </a:pPr>
            <a:r>
              <a:rPr kumimoji="1" lang="en-US" sz="2800" dirty="0"/>
              <a:t>Debugging methods</a:t>
            </a:r>
          </a:p>
        </p:txBody>
      </p:sp>
    </p:spTree>
    <p:extLst>
      <p:ext uri="{BB962C8B-B14F-4D97-AF65-F5344CB8AC3E}">
        <p14:creationId xmlns:p14="http://schemas.microsoft.com/office/powerpoint/2010/main" val="131290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A66DDCD-C4AC-472D-870F-B1D1154C6193}"/>
              </a:ext>
            </a:extLst>
          </p:cNvPr>
          <p:cNvSpPr/>
          <p:nvPr/>
        </p:nvSpPr>
        <p:spPr bwMode="auto">
          <a:xfrm>
            <a:off x="5127585" y="1378790"/>
            <a:ext cx="4417467" cy="5257800"/>
          </a:xfrm>
          <a:prstGeom prst="rect">
            <a:avLst/>
          </a:prstGeom>
          <a:ln w="762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0986AB-D4F9-4EBE-9F29-0C726CEAACF3}"/>
              </a:ext>
            </a:extLst>
          </p:cNvPr>
          <p:cNvSpPr txBox="1"/>
          <p:nvPr/>
        </p:nvSpPr>
        <p:spPr>
          <a:xfrm>
            <a:off x="5127585" y="685800"/>
            <a:ext cx="20961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/>
              <a:t>ececomp</a:t>
            </a:r>
            <a:endParaRPr lang="en-US" sz="4000" b="1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4442723-63B0-4CAD-91AA-51CA4105FF44}"/>
              </a:ext>
            </a:extLst>
          </p:cNvPr>
          <p:cNvGrpSpPr/>
          <p:nvPr/>
        </p:nvGrpSpPr>
        <p:grpSpPr>
          <a:xfrm>
            <a:off x="7671306" y="4447543"/>
            <a:ext cx="1219200" cy="1828801"/>
            <a:chOff x="4625439" y="2133600"/>
            <a:chExt cx="1219200" cy="1828801"/>
          </a:xfrm>
        </p:grpSpPr>
        <p:pic>
          <p:nvPicPr>
            <p:cNvPr id="1026" name="Picture 2" descr="disk, server icon">
              <a:extLst>
                <a:ext uri="{FF2B5EF4-FFF2-40B4-BE49-F238E27FC236}">
                  <a16:creationId xmlns:a16="http://schemas.microsoft.com/office/drawing/2014/main" id="{A2F6C5DF-88A4-4879-BA28-45FCBA7B0C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5439" y="2133600"/>
              <a:ext cx="1219200" cy="1219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32E5E83-EB83-4A55-9438-051B1ED7290C}"/>
                </a:ext>
              </a:extLst>
            </p:cNvPr>
            <p:cNvSpPr txBox="1"/>
            <p:nvPr/>
          </p:nvSpPr>
          <p:spPr>
            <a:xfrm>
              <a:off x="4676830" y="3254515"/>
              <a:ext cx="103105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dirty="0"/>
                <a:t>files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CAD0A1CA-5F63-4944-8DE2-4744F6360C09}"/>
              </a:ext>
            </a:extLst>
          </p:cNvPr>
          <p:cNvSpPr txBox="1"/>
          <p:nvPr/>
        </p:nvSpPr>
        <p:spPr>
          <a:xfrm>
            <a:off x="5225848" y="1520611"/>
            <a:ext cx="43192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Get starter files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Tools: vim, </a:t>
            </a:r>
            <a:r>
              <a:rPr lang="en-US" sz="2800" dirty="0" err="1"/>
              <a:t>gcc</a:t>
            </a:r>
            <a:r>
              <a:rPr lang="en-US" sz="2800" dirty="0"/>
              <a:t>, </a:t>
            </a:r>
            <a:r>
              <a:rPr lang="en-US" sz="2800" dirty="0" err="1"/>
              <a:t>gdb</a:t>
            </a:r>
            <a:r>
              <a:rPr lang="en-US" sz="2800" dirty="0"/>
              <a:t>, </a:t>
            </a:r>
            <a:r>
              <a:rPr lang="en-US" sz="2800" dirty="0" err="1"/>
              <a:t>valgrind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/>
              <a:t>Test your code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Submit homework</a:t>
            </a:r>
          </a:p>
          <a:p>
            <a:endParaRPr lang="en-US" sz="4000" dirty="0"/>
          </a:p>
        </p:txBody>
      </p: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2E4400EC-5D0E-4650-86E3-6CF462F69BA9}"/>
              </a:ext>
            </a:extLst>
          </p:cNvPr>
          <p:cNvSpPr/>
          <p:nvPr/>
        </p:nvSpPr>
        <p:spPr bwMode="auto">
          <a:xfrm>
            <a:off x="3844763" y="3352800"/>
            <a:ext cx="1184438" cy="508458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110F2A-2508-496D-81C9-6B32D55E341F}"/>
              </a:ext>
            </a:extLst>
          </p:cNvPr>
          <p:cNvSpPr txBox="1"/>
          <p:nvPr/>
        </p:nvSpPr>
        <p:spPr>
          <a:xfrm>
            <a:off x="4114800" y="3391585"/>
            <a:ext cx="554639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dirty="0"/>
              <a:t>SSH</a:t>
            </a:r>
          </a:p>
        </p:txBody>
      </p:sp>
      <p:pic>
        <p:nvPicPr>
          <p:cNvPr id="1028" name="Picture 4" descr="cpu, ksim icon">
            <a:extLst>
              <a:ext uri="{FF2B5EF4-FFF2-40B4-BE49-F238E27FC236}">
                <a16:creationId xmlns:a16="http://schemas.microsoft.com/office/drawing/2014/main" id="{F696105E-3199-4765-96FD-809BF5583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641" y="4275787"/>
            <a:ext cx="1518802" cy="151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E5A3B923-D6C6-4029-B0C1-11EA0E4777AF}"/>
              </a:ext>
            </a:extLst>
          </p:cNvPr>
          <p:cNvSpPr txBox="1"/>
          <p:nvPr/>
        </p:nvSpPr>
        <p:spPr>
          <a:xfrm>
            <a:off x="5777853" y="5568458"/>
            <a:ext cx="1051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/>
              <a:t>CPU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30622C-4F09-41E6-9CF3-7B02A80DA27B}"/>
              </a:ext>
            </a:extLst>
          </p:cNvPr>
          <p:cNvSpPr txBox="1"/>
          <p:nvPr/>
        </p:nvSpPr>
        <p:spPr>
          <a:xfrm>
            <a:off x="56148" y="1882914"/>
            <a:ext cx="28872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/>
              <a:t>PuTTY</a:t>
            </a:r>
            <a:r>
              <a:rPr lang="en-US" sz="4000" b="1" dirty="0"/>
              <a:t> or </a:t>
            </a:r>
            <a:r>
              <a:rPr lang="en-US" sz="4000" b="1" dirty="0" err="1"/>
              <a:t>ssh</a:t>
            </a:r>
            <a:endParaRPr lang="en-US" sz="40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6DF1EA-7136-4CB7-9ACD-D8D91D6354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194" y="2832165"/>
            <a:ext cx="2860634" cy="160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1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2CF3-F91C-4A00-B776-01EC90C82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14600"/>
            <a:ext cx="9601200" cy="2286000"/>
          </a:xfrm>
        </p:spPr>
        <p:txBody>
          <a:bodyPr anchor="ctr"/>
          <a:lstStyle/>
          <a:p>
            <a:r>
              <a:rPr lang="en-US" sz="3600" dirty="0"/>
              <a:t>You may see “</a:t>
            </a:r>
            <a:r>
              <a:rPr lang="en-US" sz="3600" dirty="0" err="1"/>
              <a:t>ececomp</a:t>
            </a:r>
            <a:r>
              <a:rPr lang="en-US" sz="3600" dirty="0"/>
              <a:t>” referred to as “</a:t>
            </a:r>
            <a:r>
              <a:rPr lang="en-US" sz="3600" dirty="0" err="1"/>
              <a:t>ecegrid</a:t>
            </a:r>
            <a:r>
              <a:rPr lang="en-US" sz="3600" dirty="0"/>
              <a:t>”.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 err="1"/>
              <a:t>ecegrid</a:t>
            </a:r>
            <a:r>
              <a:rPr lang="en-US" sz="3600" dirty="0"/>
              <a:t> is an old system that we used in the past.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Some materials have not yet been updated.</a:t>
            </a:r>
          </a:p>
        </p:txBody>
      </p:sp>
    </p:spTree>
    <p:extLst>
      <p:ext uri="{BB962C8B-B14F-4D97-AF65-F5344CB8AC3E}">
        <p14:creationId xmlns:p14="http://schemas.microsoft.com/office/powerpoint/2010/main" val="629942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59DE5D-A098-4799-BDF7-8653AC77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environment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18CB6-F829-4F8C-B658-EF9714747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ececomp</a:t>
            </a:r>
            <a:r>
              <a:rPr lang="en-US" dirty="0"/>
              <a:t> via SSH (PuTTY or </a:t>
            </a:r>
            <a:r>
              <a:rPr lang="en-US" dirty="0" err="1"/>
              <a:t>ssh</a:t>
            </a:r>
            <a:r>
              <a:rPr lang="en-US" dirty="0"/>
              <a:t> in terminal)</a:t>
            </a:r>
          </a:p>
          <a:p>
            <a:r>
              <a:rPr lang="en-US" dirty="0"/>
              <a:t>Linux</a:t>
            </a:r>
          </a:p>
          <a:p>
            <a:r>
              <a:rPr lang="en-US" dirty="0"/>
              <a:t>ISO C11</a:t>
            </a:r>
          </a:p>
          <a:p>
            <a:r>
              <a:rPr lang="en-US" dirty="0"/>
              <a:t>Tools: Vim 7.4 + GCC 8.3 + GDB 7.1 + Valgrind</a:t>
            </a:r>
          </a:p>
          <a:p>
            <a:r>
              <a:rPr lang="en-US" dirty="0"/>
              <a:t>Compile with flags given in syllabus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E876607-F3AC-4CDF-A2F3-D78D15B16FB6}"/>
              </a:ext>
            </a:extLst>
          </p:cNvPr>
          <p:cNvGrpSpPr/>
          <p:nvPr/>
        </p:nvGrpSpPr>
        <p:grpSpPr>
          <a:xfrm>
            <a:off x="1981200" y="3886200"/>
            <a:ext cx="4953000" cy="2558822"/>
            <a:chOff x="533400" y="3597321"/>
            <a:chExt cx="4953000" cy="2558822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FDC91B2-8116-40EF-8CB5-6EEF3A09CF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3400" y="3597321"/>
              <a:ext cx="4953000" cy="2558822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033F344-725D-484B-B398-388057A3B6C3}"/>
                </a:ext>
              </a:extLst>
            </p:cNvPr>
            <p:cNvSpPr txBox="1"/>
            <p:nvPr/>
          </p:nvSpPr>
          <p:spPr>
            <a:xfrm>
              <a:off x="685800" y="3965666"/>
              <a:ext cx="4648200" cy="205413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dirty="0">
                  <a:solidFill>
                    <a:srgbClr val="00BB00"/>
                  </a:solidFill>
                  <a:latin typeface="Lucida Console" panose="020B0609040504020204" pitchFamily="49" charset="0"/>
                </a:rPr>
                <a:t>aq@ecegrid-thin7 </a:t>
              </a:r>
              <a:r>
                <a:rPr lang="en-US" dirty="0">
                  <a:solidFill>
                    <a:srgbClr val="BBBB00"/>
                  </a:solidFill>
                  <a:latin typeface="Lucida Console" panose="020B0609040504020204" pitchFamily="49" charset="0"/>
                </a:rPr>
                <a:t>~</a:t>
              </a:r>
            </a:p>
            <a:p>
              <a:r>
                <a:rPr lang="en-US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$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2691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F8AE-DDD1-4AFD-9C73-8C7C58054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5E5EF-1062-44AA-9471-E2A1297E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an assignment</a:t>
            </a:r>
          </a:p>
          <a:p>
            <a:pPr marL="480060" lvl="1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264get </a:t>
            </a:r>
            <a:r>
              <a:rPr lang="en-US" b="1" dirty="0" err="1">
                <a:latin typeface="Lucida Console" panose="020B0609040504020204" pitchFamily="49" charset="0"/>
              </a:rPr>
              <a:t>hw</a:t>
            </a:r>
            <a:r>
              <a:rPr lang="en-US" b="1" dirty="0">
                <a:latin typeface="Lucida Console" panose="020B0609040504020204" pitchFamily="49" charset="0"/>
              </a:rPr>
              <a:t>▒▒</a:t>
            </a:r>
          </a:p>
          <a:p>
            <a:endParaRPr lang="en-US" dirty="0"/>
          </a:p>
          <a:p>
            <a:r>
              <a:rPr lang="en-US" dirty="0"/>
              <a:t>Submit</a:t>
            </a:r>
          </a:p>
          <a:p>
            <a:pPr marL="480060" lvl="1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264submit </a:t>
            </a:r>
            <a:r>
              <a:rPr lang="en-US" b="1" dirty="0" err="1">
                <a:latin typeface="Lucida Console" panose="020B0609040504020204" pitchFamily="49" charset="0"/>
              </a:rPr>
              <a:t>hw</a:t>
            </a:r>
            <a:r>
              <a:rPr lang="en-US" b="1" dirty="0">
                <a:latin typeface="Lucida Console" panose="020B0609040504020204" pitchFamily="49" charset="0"/>
              </a:rPr>
              <a:t>▒▒ ▒▒.c ▒▒.c</a:t>
            </a:r>
            <a:endParaRPr lang="en-US" dirty="0"/>
          </a:p>
          <a:p>
            <a:endParaRPr lang="en-US" dirty="0"/>
          </a:p>
          <a:p>
            <a:r>
              <a:rPr lang="en-US" dirty="0"/>
              <a:t>Pre-test  (optional)</a:t>
            </a:r>
          </a:p>
          <a:p>
            <a:pPr marL="480060" lvl="1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264test </a:t>
            </a:r>
            <a:r>
              <a:rPr lang="en-US" b="1" dirty="0" err="1">
                <a:latin typeface="Lucida Console" panose="020B0609040504020204" pitchFamily="49" charset="0"/>
              </a:rPr>
              <a:t>hw</a:t>
            </a:r>
            <a:r>
              <a:rPr lang="en-US" b="1" dirty="0">
                <a:latin typeface="Lucida Console" panose="020B0609040504020204" pitchFamily="49" charset="0"/>
              </a:rPr>
              <a:t>▒▒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538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F8AE-DDD1-4AFD-9C73-8C7C58054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5E5EF-1062-44AA-9471-E2A1297E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3600" b="1" dirty="0">
                <a:latin typeface="Lucida Console" panose="020B0609040504020204" pitchFamily="49" charset="0"/>
              </a:rPr>
              <a:t>264submit </a:t>
            </a:r>
            <a:r>
              <a:rPr lang="en-US" sz="3600" b="1" dirty="0" err="1">
                <a:latin typeface="Lucida Console" panose="020B0609040504020204" pitchFamily="49" charset="0"/>
              </a:rPr>
              <a:t>hw</a:t>
            </a:r>
            <a:r>
              <a:rPr lang="en-US" sz="3600" b="1" dirty="0">
                <a:latin typeface="Lucida Console" panose="020B0609040504020204" pitchFamily="49" charset="0"/>
              </a:rPr>
              <a:t>▒▒ </a:t>
            </a:r>
            <a:r>
              <a:rPr kumimoji="1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▒▒.c ▒▒.c</a:t>
            </a:r>
            <a:endParaRPr lang="en-US" sz="3600" dirty="0"/>
          </a:p>
          <a:p>
            <a:pPr lvl="1"/>
            <a:endParaRPr lang="en-US" sz="2400" dirty="0"/>
          </a:p>
          <a:p>
            <a:r>
              <a:rPr lang="en-US" sz="2800" dirty="0"/>
              <a:t>Submit often and early</a:t>
            </a:r>
          </a:p>
          <a:p>
            <a:r>
              <a:rPr lang="en-US" sz="2800" dirty="0"/>
              <a:t>You do not need to be anywhere near finished</a:t>
            </a:r>
          </a:p>
          <a:p>
            <a:r>
              <a:rPr lang="en-US" sz="2800" dirty="0"/>
              <a:t>Submission creates a backup of your work</a:t>
            </a:r>
          </a:p>
          <a:p>
            <a:r>
              <a:rPr lang="en-US" sz="2800" dirty="0"/>
              <a:t>To restore</a:t>
            </a:r>
          </a:p>
          <a:p>
            <a:pPr marL="0" indent="0">
              <a:buNone/>
            </a:pPr>
            <a:r>
              <a:rPr lang="en-US" sz="2800" b="1" dirty="0">
                <a:latin typeface="Lucida Console" panose="020B0609040504020204" pitchFamily="49" charset="0"/>
              </a:rPr>
              <a:t>	264get --help  </a:t>
            </a:r>
          </a:p>
          <a:p>
            <a:pPr marL="0" indent="0">
              <a:buNone/>
            </a:pPr>
            <a:r>
              <a:rPr lang="en-US" sz="3200" dirty="0"/>
              <a:t>     </a:t>
            </a:r>
            <a:r>
              <a:rPr lang="en-US" sz="2800" dirty="0"/>
              <a:t>… and the follow directions</a:t>
            </a:r>
          </a:p>
          <a:p>
            <a:endParaRPr lang="en-US" sz="2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3243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F8AE-DDD1-4AFD-9C73-8C7C58054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5E5EF-1062-44AA-9471-E2A1297E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3600" b="1" dirty="0">
                <a:latin typeface="Lucida Console" panose="020B0609040504020204" pitchFamily="49" charset="0"/>
              </a:rPr>
              <a:t>264test </a:t>
            </a:r>
            <a:r>
              <a:rPr lang="en-US" sz="3600" b="1" dirty="0" err="1">
                <a:latin typeface="Lucida Console" panose="020B0609040504020204" pitchFamily="49" charset="0"/>
              </a:rPr>
              <a:t>hw</a:t>
            </a:r>
            <a:r>
              <a:rPr lang="en-US" sz="3600" b="1" dirty="0">
                <a:latin typeface="Lucida Console" panose="020B0609040504020204" pitchFamily="49" charset="0"/>
              </a:rPr>
              <a:t>▒▒</a:t>
            </a:r>
            <a:endParaRPr lang="en-US" sz="3600" dirty="0"/>
          </a:p>
          <a:p>
            <a:pPr lvl="1"/>
            <a:endParaRPr lang="en-US" sz="2400" dirty="0"/>
          </a:p>
          <a:p>
            <a:r>
              <a:rPr lang="en-US" sz="2800" dirty="0"/>
              <a:t>Starting with HW02</a:t>
            </a:r>
          </a:p>
          <a:p>
            <a:pPr lvl="1"/>
            <a:r>
              <a:rPr lang="en-US" sz="2000" dirty="0"/>
              <a:t>HW01 is special; see description</a:t>
            </a:r>
          </a:p>
          <a:p>
            <a:r>
              <a:rPr lang="en-US" sz="2800" dirty="0"/>
              <a:t>Use only after your own testing determines you are done</a:t>
            </a:r>
          </a:p>
          <a:p>
            <a:r>
              <a:rPr lang="en-US" sz="2800" dirty="0"/>
              <a:t>Pretester is optional and never necessary</a:t>
            </a:r>
          </a:p>
          <a:p>
            <a:r>
              <a:rPr lang="en-US" sz="2800" dirty="0"/>
              <a:t>Typically available ≈2 days before deadline</a:t>
            </a:r>
          </a:p>
          <a:p>
            <a:r>
              <a:rPr lang="en-US" sz="2800" dirty="0"/>
              <a:t>“Best effort” → not guaranteed</a:t>
            </a:r>
          </a:p>
          <a:p>
            <a:r>
              <a:rPr lang="en-US" sz="2800" dirty="0"/>
              <a:t>Works on your most recent submission</a:t>
            </a:r>
          </a:p>
          <a:p>
            <a:r>
              <a:rPr lang="en-US" sz="2800" dirty="0"/>
              <a:t>May not catch everything; expect some “false negatives”</a:t>
            </a:r>
          </a:p>
        </p:txBody>
      </p:sp>
    </p:spTree>
    <p:extLst>
      <p:ext uri="{BB962C8B-B14F-4D97-AF65-F5344CB8AC3E}">
        <p14:creationId xmlns:p14="http://schemas.microsoft.com/office/powerpoint/2010/main" val="3735524925"/>
      </p:ext>
    </p:extLst>
  </p:cSld>
  <p:clrMapOvr>
    <a:masterClrMapping/>
  </p:clrMapOvr>
</p:sld>
</file>

<file path=ppt/theme/theme1.xml><?xml version="1.0" encoding="utf-8"?>
<a:theme xmlns:a="http://schemas.openxmlformats.org/drawingml/2006/main" name="Main">
  <a:themeElements>
    <a:clrScheme name="Purdue-Cool">
      <a:dk1>
        <a:srgbClr val="000000"/>
      </a:dk1>
      <a:lt1>
        <a:srgbClr val="FFFFFF"/>
      </a:lt1>
      <a:dk2>
        <a:srgbClr val="A3792C"/>
      </a:dk2>
      <a:lt2>
        <a:srgbClr val="E3AE24"/>
      </a:lt2>
      <a:accent1>
        <a:srgbClr val="3F4B00"/>
      </a:accent1>
      <a:accent2>
        <a:srgbClr val="5C8727"/>
      </a:accent2>
      <a:accent3>
        <a:srgbClr val="2EAFA4"/>
      </a:accent3>
      <a:accent4>
        <a:srgbClr val="7ED0E0"/>
      </a:accent4>
      <a:accent5>
        <a:srgbClr val="7299C6"/>
      </a:accent5>
      <a:accent6>
        <a:srgbClr val="5C6F7B"/>
      </a:accent6>
      <a:hlink>
        <a:srgbClr val="7299C6"/>
      </a:hlink>
      <a:folHlink>
        <a:srgbClr val="7299C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nstant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nstantia" pitchFamily="18" charset="0"/>
          </a:defRPr>
        </a:defPPr>
      </a:lstStyle>
    </a:lnDef>
  </a:objectDefaults>
  <a:extraClrSchemeLst>
    <a:extraClrScheme>
      <a:clrScheme name="Top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9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e695-16sp.potx" id="{3B29C043-16D0-4BD0-87E7-379B689D207E}" vid="{10D34B32-AC75-4277-A5EE-BDF9142766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template_alex_quinn_class_notes</Template>
  <TotalTime>1698</TotalTime>
  <Words>910</Words>
  <Application>Microsoft Office PowerPoint</Application>
  <PresentationFormat>Custom</PresentationFormat>
  <Paragraphs>165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Calibri</vt:lpstr>
      <vt:lpstr>Calibri Light</vt:lpstr>
      <vt:lpstr>Constantia</vt:lpstr>
      <vt:lpstr>Garamond</vt:lpstr>
      <vt:lpstr>Lucida Console</vt:lpstr>
      <vt:lpstr>Verdana</vt:lpstr>
      <vt:lpstr>Wingdings</vt:lpstr>
      <vt:lpstr>Main</vt:lpstr>
      <vt:lpstr>Objectives - 1/10/2022 (Tue)</vt:lpstr>
      <vt:lpstr>Learning objectives</vt:lpstr>
      <vt:lpstr>What you will learn</vt:lpstr>
      <vt:lpstr>PowerPoint Presentation</vt:lpstr>
      <vt:lpstr>You may see “ececomp” referred to as “ecegrid”.  ecegrid is an old system that we used in the past.  Some materials have not yet been updated.</vt:lpstr>
      <vt:lpstr>Programming environment</vt:lpstr>
      <vt:lpstr>Homework</vt:lpstr>
      <vt:lpstr>Submission</vt:lpstr>
      <vt:lpstr>Pre-test</vt:lpstr>
      <vt:lpstr>Resources</vt:lpstr>
      <vt:lpstr>Grading</vt:lpstr>
      <vt:lpstr>Attendance is required.</vt:lpstr>
      <vt:lpstr>Code quality</vt:lpstr>
      <vt:lpstr>Code quality</vt:lpstr>
      <vt:lpstr>⚠</vt:lpstr>
      <vt:lpstr>⚠ Base requirements</vt:lpstr>
      <vt:lpstr>⚠ Cheating</vt:lpstr>
      <vt:lpstr>⚠ Cheating</vt:lpstr>
      <vt:lpstr>/⚠</vt:lpstr>
      <vt:lpstr>⚠ Read the syllabus carefully.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26400 Advanced C Programming</dc:title>
  <dc:creator>Alexander J. Quinn</dc:creator>
  <cp:lastModifiedBy>Alexander J</cp:lastModifiedBy>
  <cp:revision>56</cp:revision>
  <cp:lastPrinted>2020-01-13T15:14:54Z</cp:lastPrinted>
  <dcterms:created xsi:type="dcterms:W3CDTF">2016-08-22T13:52:09Z</dcterms:created>
  <dcterms:modified xsi:type="dcterms:W3CDTF">2023-01-10T15:18:27Z</dcterms:modified>
</cp:coreProperties>
</file>