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54" r:id="rId2"/>
  </p:sldMasterIdLst>
  <p:notesMasterIdLst>
    <p:notesMasterId r:id="rId10"/>
  </p:notesMasterIdLst>
  <p:handoutMasterIdLst>
    <p:handoutMasterId r:id="rId11"/>
  </p:handoutMasterIdLst>
  <p:sldIdLst>
    <p:sldId id="277" r:id="rId3"/>
    <p:sldId id="298" r:id="rId4"/>
    <p:sldId id="299" r:id="rId5"/>
    <p:sldId id="286" r:id="rId6"/>
    <p:sldId id="276" r:id="rId7"/>
    <p:sldId id="300" r:id="rId8"/>
    <p:sldId id="301" r:id="rId9"/>
  </p:sldIdLst>
  <p:sldSz cx="9601200" cy="7315200"/>
  <p:notesSz cx="7010400" cy="9296400"/>
  <p:defaultTextStyle>
    <a:defPPr>
      <a:defRPr lang="en-US"/>
    </a:defPPr>
    <a:lvl1pPr marL="0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D5CD72-1561-4042-BC4F-ABB4D0E6CD57}">
          <p14:sldIdLst>
            <p14:sldId id="277"/>
            <p14:sldId id="298"/>
            <p14:sldId id="299"/>
            <p14:sldId id="286"/>
            <p14:sldId id="276"/>
            <p14:sldId id="300"/>
            <p14:sldId id="301"/>
          </p14:sldIdLst>
        </p14:section>
        <p14:section name="Untitled Section" id="{E8DD572E-5231-4F34-9DC0-40AE7AFF749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0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B00"/>
    <a:srgbClr val="E5FF65"/>
    <a:srgbClr val="FFFFFF"/>
    <a:srgbClr val="01FF56"/>
    <a:srgbClr val="FF0066"/>
    <a:srgbClr val="FDDA13"/>
    <a:srgbClr val="FD2D3C"/>
    <a:srgbClr val="FFFF00"/>
    <a:srgbClr val="FF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 autoAdjust="0"/>
    <p:restoredTop sz="85018" autoAdjust="0"/>
  </p:normalViewPr>
  <p:slideViewPr>
    <p:cSldViewPr>
      <p:cViewPr varScale="1">
        <p:scale>
          <a:sx n="141" d="100"/>
          <a:sy n="141" d="100"/>
        </p:scale>
        <p:origin x="150" y="1650"/>
      </p:cViewPr>
      <p:guideLst>
        <p:guide orient="horz"/>
        <p:guide pos="30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1" d="100"/>
          <a:sy n="121" d="100"/>
        </p:scale>
        <p:origin x="104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fld id="{1941EBBF-09F3-40A0-9714-67318874B126}" type="datetimeFigureOut">
              <a:rPr lang="en-US"/>
              <a:pPr/>
              <a:t>10/19/2023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/>
              <a:t>ECE 26400 Advanced C Programming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© 2019 Alexander  J. Quinn</a:t>
            </a:r>
          </a:p>
        </p:txBody>
      </p:sp>
    </p:spTree>
    <p:extLst>
      <p:ext uri="{BB962C8B-B14F-4D97-AF65-F5344CB8AC3E}">
        <p14:creationId xmlns:p14="http://schemas.microsoft.com/office/powerpoint/2010/main" val="3295393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6A2BD5-7E67-BB4D-827F-19C3A8B19086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7613" y="696913"/>
            <a:ext cx="45751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E18C5A-ED90-6D4A-A47A-B4473B245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0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C406-D75A-4390-A74F-492AF7520B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800"/>
            </a:lvl1pPr>
          </a:lstStyle>
          <a:p>
            <a:r>
              <a:rPr lang="en-US" dirty="0"/>
              <a:t>Objectives for ___ _/_/2023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9D2255E-22A7-4B73-A615-8306088C7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7435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dit Ko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6A16-26E8-4663-8CA7-454DEDC2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091"/>
            <a:ext cx="9372600" cy="76245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78FEF8-307C-F524-7FAD-E08548F87777}"/>
              </a:ext>
            </a:extLst>
          </p:cNvPr>
          <p:cNvSpPr txBox="1"/>
          <p:nvPr userDrawn="1"/>
        </p:nvSpPr>
        <p:spPr>
          <a:xfrm>
            <a:off x="2209800" y="7153617"/>
            <a:ext cx="7391400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666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© 2023 Andrew Jones, Cheng-Kok Koh, Alexander J. Quinn    This content is protected and may not be shared, uploaded, or distributed.</a:t>
            </a:r>
            <a:r>
              <a:rPr lang="en-US" sz="1050" baseline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0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70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0B89A9-1A27-4D64-A942-BF47E0EFD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6372"/>
            <a:ext cx="9601200" cy="7624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8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CA0FC-DA60-4D3F-AC7C-5B4A2BAE0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8600" y="13091"/>
            <a:ext cx="9372600" cy="762456"/>
          </a:xfrm>
        </p:spPr>
        <p:txBody>
          <a:bodyPr/>
          <a:lstStyle>
            <a:lvl1pPr algn="just">
              <a:defRPr sz="540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8941398-9307-4C0F-AE0E-BFF84BDA6F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6532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6A16-26E8-4663-8CA7-454DEDC2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091"/>
            <a:ext cx="9372600" cy="76245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304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dit Ko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6A16-26E8-4663-8CA7-454DEDC2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091"/>
            <a:ext cx="9372600" cy="76245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78FEF8-307C-F524-7FAD-E08548F87777}"/>
              </a:ext>
            </a:extLst>
          </p:cNvPr>
          <p:cNvSpPr txBox="1"/>
          <p:nvPr userDrawn="1"/>
        </p:nvSpPr>
        <p:spPr>
          <a:xfrm>
            <a:off x="2209800" y="7153617"/>
            <a:ext cx="7391400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666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© 2023 Andrew Jones, Cheng-Kok Koh, Alexander J. Quinn    This content is protected and may not be shared, uploaded, or distributed.</a:t>
            </a:r>
            <a:r>
              <a:rPr lang="en-US" sz="1050" baseline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6699B0-750C-EE4E-D864-C6758155F44E}"/>
              </a:ext>
            </a:extLst>
          </p:cNvPr>
          <p:cNvSpPr txBox="1"/>
          <p:nvPr userDrawn="1"/>
        </p:nvSpPr>
        <p:spPr>
          <a:xfrm>
            <a:off x="3428027" y="6968951"/>
            <a:ext cx="247747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Credit:  Andrew Jones &amp; Cheng-Kok Koh</a:t>
            </a:r>
          </a:p>
        </p:txBody>
      </p:sp>
    </p:spTree>
    <p:extLst>
      <p:ext uri="{BB962C8B-B14F-4D97-AF65-F5344CB8AC3E}">
        <p14:creationId xmlns:p14="http://schemas.microsoft.com/office/powerpoint/2010/main" val="27401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0B89A9-1A27-4D64-A942-BF47E0EFD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6372"/>
            <a:ext cx="9601200" cy="7624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C406-D75A-4390-A74F-492AF7520B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800"/>
            </a:lvl1pPr>
          </a:lstStyle>
          <a:p>
            <a:r>
              <a:rPr lang="en-US" dirty="0"/>
              <a:t>Objectives for ___ _/_/2023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9D2255E-22A7-4B73-A615-8306088C7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562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CA0FC-DA60-4D3F-AC7C-5B4A2BAE0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8600" y="13091"/>
            <a:ext cx="9372600" cy="762456"/>
          </a:xfrm>
        </p:spPr>
        <p:txBody>
          <a:bodyPr/>
          <a:lstStyle>
            <a:lvl1pPr algn="just">
              <a:defRPr sz="540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8941398-9307-4C0F-AE0E-BFF84BDA6F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413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6A16-26E8-4663-8CA7-454DEDC2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091"/>
            <a:ext cx="9372600" cy="76245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242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3091"/>
            <a:ext cx="9601200" cy="76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Title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altLang="ja-JP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BB7955-EA57-4439-BF38-5346C5EECEFA}"/>
              </a:ext>
            </a:extLst>
          </p:cNvPr>
          <p:cNvSpPr txBox="1"/>
          <p:nvPr userDrawn="1"/>
        </p:nvSpPr>
        <p:spPr>
          <a:xfrm>
            <a:off x="29344" y="7153617"/>
            <a:ext cx="317105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ECE 36800 Data Structures, Fall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7DF3A-869D-455E-9511-1E786303B847}"/>
              </a:ext>
            </a:extLst>
          </p:cNvPr>
          <p:cNvSpPr txBox="1"/>
          <p:nvPr userDrawn="1"/>
        </p:nvSpPr>
        <p:spPr>
          <a:xfrm>
            <a:off x="3810000" y="7153617"/>
            <a:ext cx="5791200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666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© 2023 Alexander J. Quinn    This content is protected and may not be shared, uploaded, or distributed.</a:t>
            </a:r>
            <a:r>
              <a:rPr lang="en-US" sz="1050" baseline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0" r:id="rId3"/>
    <p:sldLayoutId id="2147483853" r:id="rId4"/>
    <p:sldLayoutId id="2147483799" r:id="rId5"/>
    <p:sldLayoutId id="2147483793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6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5pPr>
      <a:lvl6pPr marL="48006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6pPr>
      <a:lvl7pPr marL="96012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7pPr>
      <a:lvl8pPr marL="144018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8pPr>
      <a:lvl9pPr marL="192024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9pPr>
    </p:titleStyle>
    <p:bodyStyle>
      <a:lvl1pPr marL="457200" indent="-457200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780098" indent="-30003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200150" indent="-24003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400">
          <a:solidFill>
            <a:schemeClr val="tx1"/>
          </a:solidFill>
          <a:latin typeface="+mn-lt"/>
          <a:ea typeface="+mn-ea"/>
        </a:defRPr>
      </a:lvl3pPr>
      <a:lvl4pPr marL="1680210" indent="-24003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4pPr>
      <a:lvl5pPr marL="216027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5pPr>
      <a:lvl6pPr marL="264033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6pPr>
      <a:lvl7pPr marL="312039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7pPr>
      <a:lvl8pPr marL="360045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8pPr>
      <a:lvl9pPr marL="408051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3091"/>
            <a:ext cx="9601200" cy="76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Title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altLang="ja-JP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BB7955-EA57-4439-BF38-5346C5EECEFA}"/>
              </a:ext>
            </a:extLst>
          </p:cNvPr>
          <p:cNvSpPr txBox="1"/>
          <p:nvPr userDrawn="1"/>
        </p:nvSpPr>
        <p:spPr>
          <a:xfrm>
            <a:off x="29344" y="7153617"/>
            <a:ext cx="317105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ECE 36800 Data Structures, Fall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7DF3A-869D-455E-9511-1E786303B847}"/>
              </a:ext>
            </a:extLst>
          </p:cNvPr>
          <p:cNvSpPr txBox="1"/>
          <p:nvPr userDrawn="1"/>
        </p:nvSpPr>
        <p:spPr>
          <a:xfrm>
            <a:off x="2057400" y="7153617"/>
            <a:ext cx="75438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666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© 2023 Andrew Jones, Cheng-Kok Koh, Alexander J. Quinn    This content is protected and may not be shared, uploaded, or distributed.</a:t>
            </a:r>
            <a:r>
              <a:rPr lang="en-US" sz="1050" baseline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07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6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5pPr>
      <a:lvl6pPr marL="48006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6pPr>
      <a:lvl7pPr marL="96012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7pPr>
      <a:lvl8pPr marL="144018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8pPr>
      <a:lvl9pPr marL="192024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9pPr>
    </p:titleStyle>
    <p:bodyStyle>
      <a:lvl1pPr marL="457200" indent="-457200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780098" indent="-30003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200150" indent="-24003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400">
          <a:solidFill>
            <a:schemeClr val="tx1"/>
          </a:solidFill>
          <a:latin typeface="+mn-lt"/>
          <a:ea typeface="+mn-ea"/>
        </a:defRPr>
      </a:lvl3pPr>
      <a:lvl4pPr marL="1680210" indent="-24003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4pPr>
      <a:lvl5pPr marL="216027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5pPr>
      <a:lvl6pPr marL="264033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6pPr>
      <a:lvl7pPr marL="312039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7pPr>
      <a:lvl8pPr marL="360045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8pPr>
      <a:lvl9pPr marL="408051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F8CE-7C56-4486-BDC3-565B0E42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for Thu 10/19/2023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EC139-CB5A-4B56-8B05-FFABE3392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  <a:p>
            <a:pPr lvl="1"/>
            <a:r>
              <a:rPr lang="en-US" dirty="0"/>
              <a:t>terminology</a:t>
            </a:r>
          </a:p>
          <a:p>
            <a:r>
              <a:rPr lang="en-US" dirty="0"/>
              <a:t>AVL trees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400" dirty="0"/>
              <a:t>Credit:  Andrew H Jones and Cheng-Kok Koh created most of the content in these slides.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6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8771-001C-C7AC-758B-A270B3F53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terminology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110B6DA-5AA7-6E18-FE28-6A8C6CF735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966152"/>
              </p:ext>
            </p:extLst>
          </p:nvPr>
        </p:nvGraphicFramePr>
        <p:xfrm>
          <a:off x="228600" y="990600"/>
          <a:ext cx="9144000" cy="5547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762625668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val="13444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21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522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child</a:t>
                      </a:r>
                      <a:r>
                        <a:rPr lang="en-US" sz="2000" b="0" dirty="0"/>
                        <a:t> (node)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19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parent</a:t>
                      </a:r>
                      <a:r>
                        <a:rPr lang="en-US" sz="2000" b="0" dirty="0"/>
                        <a:t> (node)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59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root </a:t>
                      </a:r>
                      <a:r>
                        <a:rPr lang="en-US" sz="2000" b="0" dirty="0"/>
                        <a:t>(of tree)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node with no parent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916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root </a:t>
                      </a:r>
                      <a:r>
                        <a:rPr lang="en-US" sz="2000" b="0" dirty="0"/>
                        <a:t>(of subtree)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node with no parent in that subtree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727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leaf</a:t>
                      </a:r>
                      <a:r>
                        <a:rPr lang="en-US" sz="2000" b="0" dirty="0"/>
                        <a:t> (node)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node with no children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803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degree</a:t>
                      </a:r>
                      <a:r>
                        <a:rPr lang="en-US" sz="2000" dirty="0"/>
                        <a:t> (of a node)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number of children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937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degree</a:t>
                      </a:r>
                      <a:r>
                        <a:rPr lang="en-US" sz="2000" dirty="0"/>
                        <a:t> (of a tree)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maximum degree of any node in the tree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647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size</a:t>
                      </a:r>
                      <a:r>
                        <a:rPr lang="en-US" sz="2000" dirty="0"/>
                        <a:t> (of a tree)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number of nodes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447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depth</a:t>
                      </a:r>
                      <a:r>
                        <a:rPr lang="en-US" sz="2000" dirty="0"/>
                        <a:t> (of a node)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number of edges between this node and the root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82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height</a:t>
                      </a:r>
                      <a:r>
                        <a:rPr lang="en-US" sz="2000" dirty="0"/>
                        <a:t> (of a tree)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maximum depth of any leaf in the tree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01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balanced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tree where depths of all leaves are different by no more than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953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binary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tree with degree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856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52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222ED8-05E2-8975-0271-03E4D391B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tree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7421EE-30CC-C256-E23B-D0BCF7BE8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1311"/>
            <a:ext cx="9601200" cy="543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640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6FB27-A5DD-41E6-1FD6-ED8C59B13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 Keep BST balanced</a:t>
            </a:r>
          </a:p>
        </p:txBody>
      </p:sp>
    </p:spTree>
    <p:extLst>
      <p:ext uri="{BB962C8B-B14F-4D97-AF65-F5344CB8AC3E}">
        <p14:creationId xmlns:p14="http://schemas.microsoft.com/office/powerpoint/2010/main" val="322576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BE888-7C51-49EE-8FA8-11C17144C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EA89D-29AF-483D-965C-D4A13E7AD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insert(…) (or delete(…))…</a:t>
            </a:r>
          </a:p>
          <a:p>
            <a:pPr lvl="1"/>
            <a:r>
              <a:rPr lang="en-US" dirty="0"/>
              <a:t>Preserve balance</a:t>
            </a:r>
          </a:p>
          <a:p>
            <a:pPr lvl="1"/>
            <a:r>
              <a:rPr lang="en-US" dirty="0"/>
              <a:t>Preserve BST property (values &lt; are ←, values &gt; are →)</a:t>
            </a:r>
          </a:p>
          <a:p>
            <a:r>
              <a:rPr lang="en-US" dirty="0"/>
              <a:t>No duplicates allowed (for now)</a:t>
            </a:r>
          </a:p>
          <a:p>
            <a:r>
              <a:rPr lang="en-US" i="1" dirty="0"/>
              <a:t>Rotate</a:t>
            </a:r>
            <a:r>
              <a:rPr lang="en-US" dirty="0"/>
              <a:t> as needed to keep balance.</a:t>
            </a:r>
          </a:p>
          <a:p>
            <a:pPr lvl="1"/>
            <a:r>
              <a:rPr lang="en-US" dirty="0"/>
              <a:t>Counter-clockwise (aka "left") rotation</a:t>
            </a:r>
          </a:p>
          <a:p>
            <a:pPr lvl="1"/>
            <a:r>
              <a:rPr lang="en-US" dirty="0"/>
              <a:t>Clockwise (aka "right") rotation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44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BE496E7-C67A-77D5-36FF-F1176673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Counter-clockwise (left) rotation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AD2EC4-100B-A467-8777-BE7969A0E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433"/>
            <a:ext cx="9601200" cy="530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53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34B5E-970C-1536-3ABC-D68587DB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Clockwise (right) rotation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9BF4E5-189C-134B-B525-149F91361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433"/>
            <a:ext cx="9601200" cy="530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94407"/>
      </p:ext>
    </p:extLst>
  </p:cSld>
  <p:clrMapOvr>
    <a:masterClrMapping/>
  </p:clrMapOvr>
</p:sld>
</file>

<file path=ppt/theme/theme1.xml><?xml version="1.0" encoding="utf-8"?>
<a:theme xmlns:a="http://schemas.openxmlformats.org/drawingml/2006/main" name="Main">
  <a:themeElements>
    <a:clrScheme name="Purdue-Cool">
      <a:dk1>
        <a:srgbClr val="000000"/>
      </a:dk1>
      <a:lt1>
        <a:srgbClr val="FFFFFF"/>
      </a:lt1>
      <a:dk2>
        <a:srgbClr val="A3792C"/>
      </a:dk2>
      <a:lt2>
        <a:srgbClr val="E3AE24"/>
      </a:lt2>
      <a:accent1>
        <a:srgbClr val="3F4B00"/>
      </a:accent1>
      <a:accent2>
        <a:srgbClr val="5C8727"/>
      </a:accent2>
      <a:accent3>
        <a:srgbClr val="2EAFA4"/>
      </a:accent3>
      <a:accent4>
        <a:srgbClr val="7ED0E0"/>
      </a:accent4>
      <a:accent5>
        <a:srgbClr val="7299C6"/>
      </a:accent5>
      <a:accent6>
        <a:srgbClr val="5C6F7B"/>
      </a:accent6>
      <a:hlink>
        <a:srgbClr val="7299C6"/>
      </a:hlink>
      <a:folHlink>
        <a:srgbClr val="7299C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lnDef>
  </a:objectDefaults>
  <a:extraClrSchemeLst>
    <a:extraClrScheme>
      <a:clrScheme name="Top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9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_template.potx" id="{3149E765-3BCA-4954-A614-878D1E9290F8}" vid="{1B608B9A-D4DD-4BDD-B776-AAF26F7E1541}"/>
    </a:ext>
  </a:extLst>
</a:theme>
</file>

<file path=ppt/theme/theme2.xml><?xml version="1.0" encoding="utf-8"?>
<a:theme xmlns:a="http://schemas.openxmlformats.org/drawingml/2006/main" name="Credit Koh">
  <a:themeElements>
    <a:clrScheme name="Purdue-Cool">
      <a:dk1>
        <a:srgbClr val="000000"/>
      </a:dk1>
      <a:lt1>
        <a:srgbClr val="FFFFFF"/>
      </a:lt1>
      <a:dk2>
        <a:srgbClr val="A3792C"/>
      </a:dk2>
      <a:lt2>
        <a:srgbClr val="E3AE24"/>
      </a:lt2>
      <a:accent1>
        <a:srgbClr val="3F4B00"/>
      </a:accent1>
      <a:accent2>
        <a:srgbClr val="5C8727"/>
      </a:accent2>
      <a:accent3>
        <a:srgbClr val="2EAFA4"/>
      </a:accent3>
      <a:accent4>
        <a:srgbClr val="7ED0E0"/>
      </a:accent4>
      <a:accent5>
        <a:srgbClr val="7299C6"/>
      </a:accent5>
      <a:accent6>
        <a:srgbClr val="5C6F7B"/>
      </a:accent6>
      <a:hlink>
        <a:srgbClr val="7299C6"/>
      </a:hlink>
      <a:folHlink>
        <a:srgbClr val="7299C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lnDef>
  </a:objectDefaults>
  <a:extraClrSchemeLst>
    <a:extraClrScheme>
      <a:clrScheme name="Top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9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_template.potx" id="{3149E765-3BCA-4954-A614-878D1E9290F8}" vid="{1B608B9A-D4DD-4BDD-B776-AAF26F7E15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105</TotalTime>
  <Words>222</Words>
  <Application>Microsoft Office PowerPoint</Application>
  <PresentationFormat>Custom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Garamond</vt:lpstr>
      <vt:lpstr>Wingdings</vt:lpstr>
      <vt:lpstr>Main</vt:lpstr>
      <vt:lpstr>Credit Koh</vt:lpstr>
      <vt:lpstr>Objectives for Thu 10/19/2023</vt:lpstr>
      <vt:lpstr>Tree terminology</vt:lpstr>
      <vt:lpstr>Balanced tree</vt:lpstr>
      <vt:lpstr>Goal:  Keep BST balanced</vt:lpstr>
      <vt:lpstr>AVL Trees</vt:lpstr>
      <vt:lpstr>Counter-clockwise (left) rotation</vt:lpstr>
      <vt:lpstr>Clockwise (right) rotation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 for Thu 9/21/2023</dc:title>
  <dc:creator>Alexander J. Quinn</dc:creator>
  <cp:lastModifiedBy>Alexander J. Quinn</cp:lastModifiedBy>
  <cp:revision>6</cp:revision>
  <cp:lastPrinted>2019-01-10T16:55:58Z</cp:lastPrinted>
  <dcterms:created xsi:type="dcterms:W3CDTF">2023-09-21T09:27:36Z</dcterms:created>
  <dcterms:modified xsi:type="dcterms:W3CDTF">2023-10-19T17:13:44Z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2023-09-21T09:26:52Z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d5ae526b-22c1-42d4-ad99-713aa83fba63</vt:lpwstr>
  </property>
  <property fmtid="{D5CDD505-2E9C-101B-9397-08002B2CF9AE}" pid="8" name="MSIP_Label_4044bd30-2ed7-4c9d-9d12-46200872a97b_ContentBits">
    <vt:lpwstr>0</vt:lpwstr>
  </property>
</Properties>
</file>