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8" r:id="rId2"/>
    <p:sldId id="260" r:id="rId3"/>
    <p:sldId id="261" r:id="rId4"/>
    <p:sldId id="263" r:id="rId5"/>
    <p:sldId id="268" r:id="rId6"/>
    <p:sldId id="271" r:id="rId7"/>
    <p:sldId id="264" r:id="rId8"/>
    <p:sldId id="265" r:id="rId9"/>
    <p:sldId id="266" r:id="rId10"/>
    <p:sldId id="267" r:id="rId11"/>
    <p:sldId id="270" r:id="rId12"/>
    <p:sldId id="273" r:id="rId13"/>
    <p:sldId id="276" r:id="rId14"/>
    <p:sldId id="275" r:id="rId15"/>
    <p:sldId id="279" r:id="rId16"/>
    <p:sldId id="291" r:id="rId17"/>
    <p:sldId id="282" r:id="rId18"/>
    <p:sldId id="281" r:id="rId19"/>
    <p:sldId id="284" r:id="rId20"/>
    <p:sldId id="285" r:id="rId21"/>
    <p:sldId id="286" r:id="rId22"/>
    <p:sldId id="287" r:id="rId23"/>
    <p:sldId id="288" r:id="rId24"/>
    <p:sldId id="290" r:id="rId25"/>
    <p:sldId id="29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3" y="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13T08:52:53.8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9256 159 224 0 0,'0'0'4580'0'0,"17"-10"-4551"0"0,54-31 3 0 0,-66 38-20 0 0,0 1-1 0 0,1 0 1 0 0,-1 0-1 0 0,1 1 1 0 0,-1-1 0 0 0,1 1-1 0 0,0 0 1 0 0,0 1 0 0 0,-1-1-1 0 0,1 1 1 0 0,0 1-1 0 0,0-1 1 0 0,6 2 0 0 0,7-1 46 0 0,36-7 619 0 0,-53 6-654 0 0,-1 0 0 0 0,0-1 0 0 0,1 1 1 0 0,-1 0-1 0 0,0-1 0 0 0,0 1 0 0 0,1-1 0 0 0,-1 1 1 0 0,0-1-1 0 0,0 1 0 0 0,0-1 0 0 0,1 0 0 0 0,-1 0 1 0 0,0 1-1 0 0,0-1 0 0 0,0 0 0 0 0,0 0 0 0 0,-1 0 1 0 0,1 0-1 0 0,0 0 0 0 0,0-1 0 0 0,-1 1 1 0 0,1 0-1 0 0,0 0 0 0 0,-1 0 0 0 0,1-2 0 0 0,0 17 150 0 0,-1-12-166 0 0,1-1 0 0 0,-1 1 0 0 0,0 0 0 0 0,0-1 0 0 0,1 1 1 0 0,-1 0-1 0 0,0-1 0 0 0,0 1 0 0 0,-1 0 0 0 0,1-1 0 0 0,0 1 0 0 0,0 0 0 0 0,-1-1 0 0 0,1 1 1 0 0,-1 0-1 0 0,0-1 0 0 0,1 1 0 0 0,-1-1 0 0 0,0 1 0 0 0,0-1 0 0 0,0 0 0 0 0,0 1 0 0 0,0-1 1 0 0,0 0-1 0 0,0 1 0 0 0,0-1 0 0 0,-1 0 0 0 0,1 0 0 0 0,0 0 0 0 0,-1 0 0 0 0,1 0 0 0 0,-1-1 1 0 0,1 1-1 0 0,-3 0 0 0 0,-23 13 792 0 0,23-12-739 0 0,0 0 0 0 0,0 0 0 0 0,1 0-1 0 0,-1-1 1 0 0,0 1 0 0 0,0-1 0 0 0,-1 0 0 0 0,1 0 0 0 0,0 0 0 0 0,0-1 0 0 0,-5 1-1 0 0,-13-2 128 0 0,1-1-1 0 0,-28-6 1 0 0,28 4-226 0 0,-1 0 1 0 0,-28 0 0 0 0,25 5 129 0 0,0-2 1 0 0,0 0 0 0 0,0-2 0 0 0,0-1 0 0 0,1-1 0 0 0,-42-14-1 0 0,52 14-57 0 0,-52-20 12 0 0,-2 2 0 0 0,0 3 0 0 0,-88-13 0 0 0,144 33-15 0 0,1 0-1 0 0,0 1 1 0 0,-1 0 0 0 0,1 1 0 0 0,0 0-1 0 0,0 0 1 0 0,0 2 0 0 0,-14 5 0 0 0,-33 8-20 0 0,-49 8-54 0 0,-17 2 247 0 0,37-14 75 0 0,-168 3 0 0 0,152-17-259 0 0,-9 0-3 0 0,-114 13-1 0 0,81 2-30 0 0,-85 13-13 0 0,-150 25 41 0 0,283-41 156 0 0,0-4 0 0 0,-1-4 0 0 0,-194-20 0 0 0,182 8-102 0 0,-1 5 0 0 0,0 5-1 0 0,-126 17 1 0 0,84-1-44 0 0,-76 11 31 0 0,-49 4-2 0 0,172-23-63 0 0,-118 25-1 0 0,177-25 31 0 0,0-2 0 0 0,-1-2 1 0 0,-53-2-1 0 0,-140-16 108 0 0,80 2-104 0 0,-163 11 35 0 0,10-1 9 0 0,140-12-10 0 0,-57-2 71 0 0,65 20-89 0 0,74-1-18 0 0,-98-8 0 0 0,7-25 111 0 0,128 18-107 0 0,-1 2-1 0 0,-79-2 1 0 0,104 11-5 0 0,-14-1-24 0 0,1 2 1 0 0,-1 2-1 0 0,-64 13 1 0 0,66-10 28 0 0,1-2 0 0 0,-1-1 0 0 0,-62-5 0 0 0,27 1-34 0 0,-624 1 92 0 0,575 3-92 0 0,59 0-1 0 0,0-2 0 0 0,-82-11 0 0 0,138 8-22 0 0,-1 0-1 0 0,0 1 1 0 0,0 1-1 0 0,1 0 1 0 0,-1 1-1 0 0,0 0 0 0 0,1 1 1 0 0,-1 0-1 0 0,0 1 1 0 0,1 1-1 0 0,-17 7 1 0 0,-88 34-6433 0 0,98-38 581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9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9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9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3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8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2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2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3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5B09E-91DF-4E3F-934B-773ABAD7A0E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93E57-ECF3-4964-9118-C32EA5759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0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ngineering.purdue.edu/ece264/22su/code_qualit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gineering.purdue.edu/ece264/22s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6/13/2022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Course overview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Course topics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Course website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Homework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err="1"/>
              <a:t>ecegrid</a:t>
            </a:r>
            <a:endParaRPr lang="en-US" sz="2800" dirty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Communication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Policies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Attendance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Grades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Tester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Code Quality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Base Requirements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Academic Integrity</a:t>
            </a:r>
          </a:p>
        </p:txBody>
      </p:sp>
    </p:spTree>
    <p:extLst>
      <p:ext uri="{BB962C8B-B14F-4D97-AF65-F5344CB8AC3E}">
        <p14:creationId xmlns:p14="http://schemas.microsoft.com/office/powerpoint/2010/main" val="1326112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41D67-4E32-B984-C1B0-9DC1ACF6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744" y="0"/>
            <a:ext cx="10515600" cy="1325563"/>
          </a:xfrm>
        </p:spPr>
        <p:txBody>
          <a:bodyPr/>
          <a:lstStyle/>
          <a:p>
            <a:r>
              <a:rPr lang="en-US" dirty="0"/>
              <a:t>Submitting and restoring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547B56-7BF8-BCC1-668E-71FFBECF2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241" y="1075351"/>
            <a:ext cx="9451098" cy="551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2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Pretester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Starting with HW02, many homework will have a </a:t>
            </a:r>
            <a:r>
              <a:rPr lang="en-US" sz="3200" dirty="0" err="1"/>
              <a:t>pretester</a:t>
            </a:r>
            <a:endParaRPr lang="en-US" sz="32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Use after you are sure your code works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Not a substitute for your own testing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Not necessary to complete an assignment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100% on the </a:t>
            </a:r>
            <a:r>
              <a:rPr lang="en-US" dirty="0" err="1"/>
              <a:t>pretester</a:t>
            </a:r>
            <a:r>
              <a:rPr lang="en-US" dirty="0"/>
              <a:t> does not guarantee 100% on the HW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Will try to get the </a:t>
            </a:r>
            <a:r>
              <a:rPr lang="en-US" dirty="0" err="1"/>
              <a:t>pretester</a:t>
            </a:r>
            <a:r>
              <a:rPr lang="en-US" dirty="0"/>
              <a:t> out around 2 days before HW deadline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7152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9352"/>
            <a:ext cx="10515600" cy="5370490"/>
          </a:xfrm>
        </p:spPr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Course website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Contains homework, grades, syllabus, policies, code quality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Announcements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Sent via email and posted on Piazza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TA office hours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Instructor office hours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Piazza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Preferred over email for any questions which may benefit other students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Brightspace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Mostly unused, will contain mostly lecture recordings</a:t>
            </a:r>
          </a:p>
        </p:txBody>
      </p:sp>
    </p:spTree>
    <p:extLst>
      <p:ext uri="{BB962C8B-B14F-4D97-AF65-F5344CB8AC3E}">
        <p14:creationId xmlns:p14="http://schemas.microsoft.com/office/powerpoint/2010/main" val="75229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Must either attend lecture or watch recorded lecture via Brightspace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Do not join office hours if you have not watched the latest lecture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If you are unable to attend class for an extended period of time, let me know ASAP so we can work on </a:t>
            </a:r>
            <a:r>
              <a:rPr lang="en-US" dirty="0" err="1"/>
              <a:t>accomidations</a:t>
            </a:r>
            <a:endParaRPr lang="en-US" dirty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258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Semester grade is based entirely on homework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Homework is weighted based on number of days to complete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Weights are based on a 16-week semester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The lowest homework will not be dropped, instead letter grades have more lenient requirements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Extra credit opportunities: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Homework bug bounty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Extra credit homework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5431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Many homework will have partial credit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Late homework accepted, keeps best score between each late period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Homework is due 11:59:59 PM according to the clock on </a:t>
            </a:r>
            <a:r>
              <a:rPr lang="en-US" dirty="0" err="1"/>
              <a:t>ecegrid</a:t>
            </a:r>
            <a:r>
              <a:rPr lang="en-US" dirty="0"/>
              <a:t> (EST)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Homework submitted within 24 hours is loses 30% of possible points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Homework submitted 24-72 late hours loses 50% of possible points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Homework submitted 72-100 hours late loses 70% of possible points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Code must compile with the arguments specified on the syllabus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Memory errors (reported by </a:t>
            </a:r>
            <a:r>
              <a:rPr lang="en-US" dirty="0" err="1"/>
              <a:t>Valgrind</a:t>
            </a:r>
            <a:r>
              <a:rPr lang="en-US" dirty="0"/>
              <a:t>) are subject to a 40% penalty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Code quality violations may be penalized 2% per rule violated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7605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Tester and regrades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Majority of homework graded based on an automated tester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If you believe the tester graded you inconsistently with the homework description, you can make a regrade request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Details on regrade requests can be found on the scores page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4329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Linked as “Standards” on course website, or directly at </a:t>
            </a:r>
            <a:r>
              <a:rPr lang="en-US" dirty="0">
                <a:hlinkClick r:id="rId2"/>
              </a:rPr>
              <a:t>https://engineering.purdue.edu/ece264/22su/code_quality</a:t>
            </a: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Code quality is not about specific formatting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Goal is to write clean code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Clean code has fewer bugs, and makes bugs easier to debug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Clean code aids in understanding your code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6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requirements (important!!!)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364"/>
            <a:ext cx="10515600" cy="5130084"/>
          </a:xfrm>
        </p:spPr>
        <p:txBody>
          <a:bodyPr numCol="1">
            <a:normAutofit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All required files must be included in a single submission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All required files must be named as specified in the assignment description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Code must compile on </a:t>
            </a:r>
            <a:r>
              <a:rPr lang="en-US" dirty="0" err="1"/>
              <a:t>ecegrid</a:t>
            </a:r>
            <a:r>
              <a:rPr lang="en-US" dirty="0"/>
              <a:t> with </a:t>
            </a:r>
            <a:r>
              <a:rPr lang="en-US" dirty="0" err="1"/>
              <a:t>gcc</a:t>
            </a:r>
            <a:r>
              <a:rPr lang="en-US" dirty="0"/>
              <a:t> v8.3.0 (64-bit Linux) with: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Lucida Console" panose="020B0609040504020204" pitchFamily="49" charset="0"/>
              </a:rPr>
              <a:t>-g -std=c11 -Wall -</a:t>
            </a:r>
            <a:r>
              <a:rPr lang="en-US" dirty="0" err="1">
                <a:latin typeface="Lucida Console" panose="020B0609040504020204" pitchFamily="49" charset="0"/>
              </a:rPr>
              <a:t>Wshadow</a:t>
            </a:r>
            <a:r>
              <a:rPr lang="en-US" dirty="0">
                <a:latin typeface="Lucida Console" panose="020B0609040504020204" pitchFamily="49" charset="0"/>
              </a:rPr>
              <a:t> -</a:t>
            </a:r>
            <a:r>
              <a:rPr lang="en-US" dirty="0" err="1">
                <a:latin typeface="Lucida Console" panose="020B0609040504020204" pitchFamily="49" charset="0"/>
              </a:rPr>
              <a:t>Wvla</a:t>
            </a:r>
            <a:r>
              <a:rPr lang="en-US" dirty="0">
                <a:latin typeface="Lucida Console" panose="020B0609040504020204" pitchFamily="49" charset="0"/>
              </a:rPr>
              <a:t> -</a:t>
            </a:r>
            <a:r>
              <a:rPr lang="en-US" dirty="0" err="1">
                <a:latin typeface="Lucida Console" panose="020B0609040504020204" pitchFamily="49" charset="0"/>
              </a:rPr>
              <a:t>Werror</a:t>
            </a:r>
            <a:r>
              <a:rPr lang="en-US" dirty="0">
                <a:latin typeface="Lucida Console" panose="020B0609040504020204" pitchFamily="49" charset="0"/>
              </a:rPr>
              <a:t> -</a:t>
            </a:r>
            <a:r>
              <a:rPr lang="en-US" dirty="0" err="1">
                <a:latin typeface="Lucida Console" panose="020B0609040504020204" pitchFamily="49" charset="0"/>
              </a:rPr>
              <a:t>pendantic</a:t>
            </a:r>
            <a:endParaRPr lang="en-US" dirty="0">
              <a:latin typeface="Lucida Console" panose="020B0609040504020204" pitchFamily="49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Code must run on </a:t>
            </a:r>
            <a:r>
              <a:rPr lang="en-US" dirty="0" err="1"/>
              <a:t>ecegrid</a:t>
            </a:r>
            <a:r>
              <a:rPr lang="en-US" dirty="0"/>
              <a:t> well enough to be tested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Code must finish in a reasonable amount of time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Function signatures and data types must match specification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Any main(…) functions must return EXIT_SUCCESS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Code must follow policy on academic integrity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r>
              <a:rPr lang="en-US" u="sng" dirty="0"/>
              <a:t>Failure to meet these 8 requirements may result in </a:t>
            </a:r>
            <a:r>
              <a:rPr lang="en-US" u="sng" dirty="0">
                <a:solidFill>
                  <a:srgbClr val="FF0000"/>
                </a:solidFill>
              </a:rPr>
              <a:t>zero credit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087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Do your own work, a good grade requires you learn the material well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Cheating is unfair both to those who do work honestly and to those who cheat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Cheating defeats the purpose of the course: to teach and ensure proficiency in advanced C programming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First instance of cheating may result in a 0 on the assignment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Further </a:t>
            </a:r>
            <a:r>
              <a:rPr lang="en-US" dirty="0" err="1"/>
              <a:t>instnaces</a:t>
            </a:r>
            <a:r>
              <a:rPr lang="en-US" dirty="0"/>
              <a:t> of cheating may result in an F in the class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700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Recursion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Files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Structures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Dynamic Structures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7350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5462" cy="4351338"/>
          </a:xfrm>
        </p:spPr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“Copying” – reproducing any kind of data (code, text, test cases, …) by any means (copy-paste, copying files, hand-typing, …) from one source to another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“Trivial modifications” – changes such as whitespace, variable names, function order, constant values, or changes that affect the appearance but not </a:t>
            </a:r>
            <a:r>
              <a:rPr lang="en-US" dirty="0" err="1"/>
              <a:t>intellectural</a:t>
            </a:r>
            <a:r>
              <a:rPr lang="en-US" dirty="0"/>
              <a:t> content of the material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“Attribution” – </a:t>
            </a:r>
            <a:r>
              <a:rPr lang="en-US" dirty="0" err="1"/>
              <a:t>explcately</a:t>
            </a:r>
            <a:r>
              <a:rPr lang="en-US" dirty="0"/>
              <a:t> acknowledging the source of copied content in the following format: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Lucida Console" panose="020B0609040504020204" pitchFamily="49" charset="0"/>
              </a:rPr>
              <a:t>/* Credit: &lt;author&gt;, &lt;description&gt;, &lt;</a:t>
            </a:r>
            <a:r>
              <a:rPr lang="en-US" sz="2000" dirty="0" err="1">
                <a:latin typeface="Lucida Console" panose="020B0609040504020204" pitchFamily="49" charset="0"/>
              </a:rPr>
              <a:t>url_or_location</a:t>
            </a:r>
            <a:r>
              <a:rPr lang="en-US" sz="2000" dirty="0">
                <a:latin typeface="Lucida Console" panose="020B0609040504020204" pitchFamily="49" charset="0"/>
              </a:rPr>
              <a:t>&gt; */</a:t>
            </a:r>
            <a:endParaRPr lang="en-US" dirty="0">
              <a:latin typeface="Lucida Console" panose="020B0609040504020204" pitchFamily="49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5384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Authorized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72" cy="4351338"/>
          </a:xfrm>
        </p:spPr>
        <p:txBody>
          <a:bodyPr numCol="1">
            <a:norm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dirty="0"/>
              <a:t>Code you have written yourself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dirty="0"/>
              <a:t>Starter code from 264get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dirty="0"/>
              <a:t>Names of C standard library functions and keywords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dirty="0"/>
              <a:t>Any other source explicitly allowed by your instructor (with attribution)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9643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Unauthorized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54555" cy="4351338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Font typeface="Calibri" panose="020F0502020204030204" pitchFamily="34" charset="0"/>
              <a:buChar char="×"/>
            </a:pPr>
            <a:r>
              <a:rPr lang="en-US" dirty="0"/>
              <a:t>Code from </a:t>
            </a:r>
            <a:r>
              <a:rPr lang="en-US" dirty="0" err="1"/>
              <a:t>Stackoverflow</a:t>
            </a:r>
            <a:r>
              <a:rPr lang="en-US" dirty="0"/>
              <a:t>, </a:t>
            </a:r>
            <a:r>
              <a:rPr lang="en-US" dirty="0" err="1"/>
              <a:t>Github</a:t>
            </a:r>
            <a:r>
              <a:rPr lang="en-US" dirty="0"/>
              <a:t>, Wikipedia, or any other website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×"/>
            </a:pPr>
            <a:r>
              <a:rPr lang="en-US" dirty="0"/>
              <a:t>Code from the textbook or any other book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×"/>
            </a:pPr>
            <a:r>
              <a:rPr lang="en-US" dirty="0"/>
              <a:t>Test cases copied from assignment descriptions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×"/>
            </a:pPr>
            <a:r>
              <a:rPr lang="en-US" dirty="0"/>
              <a:t>Snippets provided by the instructor (unless marked “Ok to copy/adapt”)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×"/>
            </a:pPr>
            <a:r>
              <a:rPr lang="en-US" dirty="0"/>
              <a:t>Code written by another student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0268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54555" cy="4351338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Font typeface="Calibri" panose="020F0502020204030204" pitchFamily="34" charset="0"/>
              <a:buChar char="×"/>
            </a:pPr>
            <a:r>
              <a:rPr lang="en-US" dirty="0"/>
              <a:t>Copying code from any unauthorized source, even with trivial modifications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×"/>
            </a:pPr>
            <a:r>
              <a:rPr lang="en-US" dirty="0"/>
              <a:t>Allowing another student to copy your code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×"/>
            </a:pPr>
            <a:r>
              <a:rPr lang="en-US" dirty="0"/>
              <a:t>Using unauthorized means to altar or affect grades, submission timestamps, contents, or anything else affecting grades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×"/>
            </a:pPr>
            <a:r>
              <a:rPr lang="en-US" dirty="0"/>
              <a:t>Sharing your code from this class in public locations after the class, such as </a:t>
            </a:r>
            <a:r>
              <a:rPr lang="en-US" dirty="0" err="1"/>
              <a:t>Github</a:t>
            </a:r>
            <a:endParaRPr lang="en-US" dirty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r>
              <a:rPr lang="en-US" sz="2800" dirty="0"/>
              <a:t>You may retract any homework submission by emailing the instructor, Syllabus has more details</a:t>
            </a:r>
          </a:p>
        </p:txBody>
      </p:sp>
    </p:spTree>
    <p:extLst>
      <p:ext uri="{BB962C8B-B14F-4D97-AF65-F5344CB8AC3E}">
        <p14:creationId xmlns:p14="http://schemas.microsoft.com/office/powerpoint/2010/main" val="4159325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Grey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72" cy="4351338"/>
          </a:xfrm>
        </p:spPr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/>
              <a:t>Discussing abstract </a:t>
            </a:r>
            <a:r>
              <a:rPr lang="en-US" i="1" dirty="0"/>
              <a:t>ideas</a:t>
            </a:r>
            <a:r>
              <a:rPr lang="en-US" dirty="0"/>
              <a:t> and high-level algorithms with TAs or other students is allowed and encouraged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dirty="0"/>
              <a:t>Do not directly write code with other students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/>
              <a:t>Helping a friend find a bug in their code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dirty="0"/>
              <a:t>Do not directly make edits to their code and avoid suggesting specific edits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/>
              <a:t>Learning from code on the web is allowed, as long as you are not copying it. Abstract ideas is allowed, but not copying code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/>
              <a:t>Very generic code snippets, such as how to call a function or include statements. These should not require copying as you should know them from memory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679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ED9DC0-913A-2E15-9F44-146E644761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0225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62792"/>
          </a:xfrm>
        </p:spPr>
        <p:txBody>
          <a:bodyPr numCol="2">
            <a:normAutofit fontScale="925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C programing language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Data representation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Strings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Memory management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Complex data structures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Preprocessor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Build automation: </a:t>
            </a:r>
            <a:r>
              <a:rPr lang="en-US" sz="2800" dirty="0" err="1"/>
              <a:t>Makefile</a:t>
            </a:r>
            <a:endParaRPr lang="en-US" sz="2800" dirty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ANSI color codes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Software Engineering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Writing bigger programs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Avoiding bugs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Testing and debugging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Development tools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TDD and unit testing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Code quality standards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30AA36-338C-0E74-EC46-6F2E8B9D2FFD}"/>
              </a:ext>
            </a:extLst>
          </p:cNvPr>
          <p:cNvSpPr txBox="1"/>
          <p:nvPr/>
        </p:nvSpPr>
        <p:spPr>
          <a:xfrm>
            <a:off x="838200" y="4851042"/>
            <a:ext cx="1136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Overall want you to achieve programming maturity and think like a programmer</a:t>
            </a:r>
          </a:p>
        </p:txBody>
      </p:sp>
    </p:spTree>
    <p:extLst>
      <p:ext uri="{BB962C8B-B14F-4D97-AF65-F5344CB8AC3E}">
        <p14:creationId xmlns:p14="http://schemas.microsoft.com/office/powerpoint/2010/main" val="166269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Will connect to </a:t>
            </a:r>
            <a:r>
              <a:rPr lang="en-US" sz="3200" dirty="0" err="1"/>
              <a:t>ecegrid</a:t>
            </a:r>
            <a:r>
              <a:rPr lang="en-US" sz="3200" dirty="0"/>
              <a:t> using a SSH terminal such as PuTTY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Will use tools such as: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VIM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GCC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GDB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err="1"/>
              <a:t>Valgrind</a:t>
            </a:r>
            <a:endParaRPr lang="en-US" sz="28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Working with ISO C11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911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6814-665A-FDAC-6717-5DA9D7E09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3DB30-62ED-2864-EAF9-0B19AF77C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79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https://engineering.purdue.edu/ece264/22su/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E5F41-EBEA-BAD8-20F6-E67716B64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796" y="2003929"/>
            <a:ext cx="9145276" cy="49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6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CA34D-2021-8FA9-DFDC-4904029C2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sheet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81CB60-9614-2072-B23F-F02789F02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1874" y="1869222"/>
            <a:ext cx="9108252" cy="4933637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6780647-480D-F0F1-7FD6-C974C4C7B0D1}"/>
                  </a:ext>
                </a:extLst>
              </p14:cNvPr>
              <p14:cNvContentPartPr/>
              <p14:nvPr/>
            </p14:nvContentPartPr>
            <p14:xfrm>
              <a:off x="3860165" y="5757760"/>
              <a:ext cx="3432240" cy="1357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6780647-480D-F0F1-7FD6-C974C4C7B0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51525" y="5749120"/>
                <a:ext cx="3449880" cy="15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14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7798-7A19-683B-6E7E-439CEAEE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F4B5-D0D9-DD8A-BF46-34E6C041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Get: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264get </a:t>
            </a:r>
            <a:r>
              <a:rPr lang="en-US" sz="2800" dirty="0" err="1"/>
              <a:t>hw</a:t>
            </a:r>
            <a:r>
              <a:rPr lang="en-US" sz="2800" dirty="0"/>
              <a:t>##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Submit: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264submit </a:t>
            </a:r>
            <a:r>
              <a:rPr lang="en-US" sz="2800" dirty="0" err="1"/>
              <a:t>hw</a:t>
            </a:r>
            <a:r>
              <a:rPr lang="en-US" sz="2800" dirty="0"/>
              <a:t>## ##.c ##.c ##.h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Submit often! You will not be penalized for extra submissions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Pretest (optional):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264test </a:t>
            </a:r>
            <a:r>
              <a:rPr lang="en-US" sz="2800" dirty="0" err="1"/>
              <a:t>hw</a:t>
            </a:r>
            <a:r>
              <a:rPr lang="en-US" sz="2800" dirty="0"/>
              <a:t>##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8015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8F844-C378-8E84-4E38-6CD5791A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into PuTTY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E2028F-A095-8DB8-FB94-F26513147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233" y="1840447"/>
            <a:ext cx="4324954" cy="42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E3C2-BB50-4A85-9438-B6AB16B21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Downloading homework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BD395B-72C5-42BB-ED1F-C1543DFCA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53" y="1518452"/>
            <a:ext cx="10974332" cy="541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1113</Words>
  <Application>Microsoft Office PowerPoint</Application>
  <PresentationFormat>Widescreen</PresentationFormat>
  <Paragraphs>168</Paragraphs>
  <Slides>25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Lucida Console</vt:lpstr>
      <vt:lpstr>Wingdings</vt:lpstr>
      <vt:lpstr>Office Theme</vt:lpstr>
      <vt:lpstr>Topics for 6/13/2022</vt:lpstr>
      <vt:lpstr>Learning Objectives</vt:lpstr>
      <vt:lpstr>Other topics</vt:lpstr>
      <vt:lpstr>Programming Environment</vt:lpstr>
      <vt:lpstr>Course Website</vt:lpstr>
      <vt:lpstr>Reference sheet</vt:lpstr>
      <vt:lpstr>Homework Setup</vt:lpstr>
      <vt:lpstr>Logging into PuTTY</vt:lpstr>
      <vt:lpstr>Downloading homework</vt:lpstr>
      <vt:lpstr>Submitting and restoring</vt:lpstr>
      <vt:lpstr>Pretester</vt:lpstr>
      <vt:lpstr>Communication</vt:lpstr>
      <vt:lpstr>Attendance</vt:lpstr>
      <vt:lpstr>Grades</vt:lpstr>
      <vt:lpstr>Grades (cont.)</vt:lpstr>
      <vt:lpstr>Tester and regrades</vt:lpstr>
      <vt:lpstr>Code Quality</vt:lpstr>
      <vt:lpstr>Base requirements (important!!!)</vt:lpstr>
      <vt:lpstr>Academic Integrity</vt:lpstr>
      <vt:lpstr>Integrity Definitions</vt:lpstr>
      <vt:lpstr>Authorized sources</vt:lpstr>
      <vt:lpstr>Unauthorized sources</vt:lpstr>
      <vt:lpstr>Cheating</vt:lpstr>
      <vt:lpstr>Grey areas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for 6/13/2022</dc:title>
  <dc:creator>David Burnett</dc:creator>
  <cp:lastModifiedBy>David Burnett</cp:lastModifiedBy>
  <cp:revision>3</cp:revision>
  <dcterms:created xsi:type="dcterms:W3CDTF">2022-06-13T08:12:48Z</dcterms:created>
  <dcterms:modified xsi:type="dcterms:W3CDTF">2022-06-13T19:19:49Z</dcterms:modified>
</cp:coreProperties>
</file>