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772400" cy="10058400"/>
  <p:notesSz cx="7010400" cy="92964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p15:clr>
            <a:srgbClr val="A4A3A4"/>
          </p15:clr>
        </p15:guide>
        <p15:guide id="2" pos="47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EAF9B"/>
    <a:srgbClr val="5B6870"/>
    <a:srgbClr val="B18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autoAdjust="0"/>
    <p:restoredTop sz="94660"/>
  </p:normalViewPr>
  <p:slideViewPr>
    <p:cSldViewPr snapToGrid="0">
      <p:cViewPr>
        <p:scale>
          <a:sx n="138" d="100"/>
          <a:sy n="138" d="100"/>
        </p:scale>
        <p:origin x="1744" y="-2968"/>
      </p:cViewPr>
      <p:guideLst>
        <p:guide orient="horz" pos="1080"/>
        <p:guide pos="47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69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455920" y="2292625"/>
            <a:ext cx="1846752" cy="6403456"/>
          </a:xfrm>
          <a:prstGeom prst="rect">
            <a:avLst/>
          </a:prstGeom>
          <a:solidFill>
            <a:srgbClr val="2EAF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44671" y="8693063"/>
            <a:ext cx="6858000" cy="901875"/>
          </a:xfrm>
          <a:prstGeom prst="rect">
            <a:avLst/>
          </a:prstGeom>
          <a:solidFill>
            <a:srgbClr val="2E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6576" y="468161"/>
            <a:ext cx="6855290" cy="912677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2" r="5409" b="49664"/>
          <a:stretch/>
        </p:blipFill>
        <p:spPr>
          <a:xfrm>
            <a:off x="444671" y="468160"/>
            <a:ext cx="6857196" cy="1824465"/>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43813" y="6758609"/>
            <a:ext cx="1670966" cy="1764592"/>
          </a:xfrm>
          <a:prstGeom prst="rect">
            <a:avLst/>
          </a:prstGeom>
        </p:spPr>
      </p:pic>
      <p:grpSp>
        <p:nvGrpSpPr>
          <p:cNvPr id="4" name="Group 3"/>
          <p:cNvGrpSpPr/>
          <p:nvPr userDrawn="1"/>
        </p:nvGrpSpPr>
        <p:grpSpPr>
          <a:xfrm>
            <a:off x="70137" y="8801896"/>
            <a:ext cx="6875332" cy="750176"/>
            <a:chOff x="70137" y="8801896"/>
            <a:chExt cx="6875332" cy="750176"/>
          </a:xfrm>
        </p:grpSpPr>
        <p:grpSp>
          <p:nvGrpSpPr>
            <p:cNvPr id="3" name="Group 2"/>
            <p:cNvGrpSpPr/>
            <p:nvPr userDrawn="1"/>
          </p:nvGrpSpPr>
          <p:grpSpPr>
            <a:xfrm>
              <a:off x="625575" y="8801896"/>
              <a:ext cx="6319894" cy="507191"/>
              <a:chOff x="625575" y="8900125"/>
              <a:chExt cx="6319894" cy="507191"/>
            </a:xfrm>
          </p:grpSpPr>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5575" y="8911168"/>
                <a:ext cx="3702585" cy="49614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60557" y="8900125"/>
                <a:ext cx="984912" cy="507191"/>
              </a:xfrm>
              <a:prstGeom prst="rect">
                <a:avLst/>
              </a:prstGeom>
            </p:spPr>
          </p:pic>
        </p:grpSp>
        <p:sp>
          <p:nvSpPr>
            <p:cNvPr id="12" name="TextBox 4"/>
            <p:cNvSpPr txBox="1"/>
            <p:nvPr userDrawn="1"/>
          </p:nvSpPr>
          <p:spPr>
            <a:xfrm>
              <a:off x="70137" y="9305851"/>
              <a:ext cx="1109264" cy="246221"/>
            </a:xfrm>
            <a:prstGeom prst="rect">
              <a:avLst/>
            </a:prstGeom>
            <a:noFill/>
          </p:spPr>
          <p:txBody>
            <a:bodyPr wrap="square" rtlCol="0">
              <a:spAutoFit/>
            </a:bodyPr>
            <a:ls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pPr algn="r"/>
              <a:r>
                <a:rPr lang="en-US" sz="1000" b="0" dirty="0">
                  <a:solidFill>
                    <a:schemeClr val="bg1"/>
                  </a:solidFill>
                  <a:latin typeface="Arial" panose="020B0604020202020204" pitchFamily="34" charset="0"/>
                  <a:cs typeface="Arial" panose="020B0604020202020204" pitchFamily="34" charset="0"/>
                </a:rPr>
                <a:t>EA/EOU</a:t>
              </a:r>
            </a:p>
          </p:txBody>
        </p:sp>
      </p:grpSp>
    </p:spTree>
    <p:extLst>
      <p:ext uri="{BB962C8B-B14F-4D97-AF65-F5344CB8AC3E}">
        <p14:creationId xmlns:p14="http://schemas.microsoft.com/office/powerpoint/2010/main" val="3909619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149"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288" indent="-194288" algn="l" defTabSz="777149"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861" indent="-194288" algn="l" defTabSz="777149"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1436" indent="-194288" algn="l" defTabSz="777149"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011"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8585"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7160"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5734"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4309"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2883"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7149" rtl="0" eaLnBrk="1" latinLnBrk="0" hangingPunct="1">
        <a:defRPr sz="1600" kern="1200">
          <a:solidFill>
            <a:schemeClr val="tx1"/>
          </a:solidFill>
          <a:latin typeface="+mn-lt"/>
          <a:ea typeface="+mn-ea"/>
          <a:cs typeface="+mn-cs"/>
        </a:defRPr>
      </a:lvl1pPr>
      <a:lvl2pPr marL="388575" algn="l" defTabSz="777149" rtl="0" eaLnBrk="1" latinLnBrk="0" hangingPunct="1">
        <a:defRPr sz="1600" kern="1200">
          <a:solidFill>
            <a:schemeClr val="tx1"/>
          </a:solidFill>
          <a:latin typeface="+mn-lt"/>
          <a:ea typeface="+mn-ea"/>
          <a:cs typeface="+mn-cs"/>
        </a:defRPr>
      </a:lvl2pPr>
      <a:lvl3pPr marL="777149" algn="l" defTabSz="777149" rtl="0" eaLnBrk="1" latinLnBrk="0" hangingPunct="1">
        <a:defRPr sz="1600" kern="1200">
          <a:solidFill>
            <a:schemeClr val="tx1"/>
          </a:solidFill>
          <a:latin typeface="+mn-lt"/>
          <a:ea typeface="+mn-ea"/>
          <a:cs typeface="+mn-cs"/>
        </a:defRPr>
      </a:lvl3pPr>
      <a:lvl4pPr marL="1165724" algn="l" defTabSz="777149" rtl="0" eaLnBrk="1" latinLnBrk="0" hangingPunct="1">
        <a:defRPr sz="1600" kern="1200">
          <a:solidFill>
            <a:schemeClr val="tx1"/>
          </a:solidFill>
          <a:latin typeface="+mn-lt"/>
          <a:ea typeface="+mn-ea"/>
          <a:cs typeface="+mn-cs"/>
        </a:defRPr>
      </a:lvl4pPr>
      <a:lvl5pPr marL="1554298" algn="l" defTabSz="777149" rtl="0" eaLnBrk="1" latinLnBrk="0" hangingPunct="1">
        <a:defRPr sz="1600" kern="1200">
          <a:solidFill>
            <a:schemeClr val="tx1"/>
          </a:solidFill>
          <a:latin typeface="+mn-lt"/>
          <a:ea typeface="+mn-ea"/>
          <a:cs typeface="+mn-cs"/>
        </a:defRPr>
      </a:lvl5pPr>
      <a:lvl6pPr marL="1942873" algn="l" defTabSz="777149" rtl="0" eaLnBrk="1" latinLnBrk="0" hangingPunct="1">
        <a:defRPr sz="1600" kern="1200">
          <a:solidFill>
            <a:schemeClr val="tx1"/>
          </a:solidFill>
          <a:latin typeface="+mn-lt"/>
          <a:ea typeface="+mn-ea"/>
          <a:cs typeface="+mn-cs"/>
        </a:defRPr>
      </a:lvl6pPr>
      <a:lvl7pPr marL="2331448" algn="l" defTabSz="777149" rtl="0" eaLnBrk="1" latinLnBrk="0" hangingPunct="1">
        <a:defRPr sz="1600" kern="1200">
          <a:solidFill>
            <a:schemeClr val="tx1"/>
          </a:solidFill>
          <a:latin typeface="+mn-lt"/>
          <a:ea typeface="+mn-ea"/>
          <a:cs typeface="+mn-cs"/>
        </a:defRPr>
      </a:lvl7pPr>
      <a:lvl8pPr marL="2720022" algn="l" defTabSz="777149" rtl="0" eaLnBrk="1" latinLnBrk="0" hangingPunct="1">
        <a:defRPr sz="1600" kern="1200">
          <a:solidFill>
            <a:schemeClr val="tx1"/>
          </a:solidFill>
          <a:latin typeface="+mn-lt"/>
          <a:ea typeface="+mn-ea"/>
          <a:cs typeface="+mn-cs"/>
        </a:defRPr>
      </a:lvl8pPr>
      <a:lvl9pPr marL="3108597" algn="l" defTabSz="7771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828" y="3021123"/>
            <a:ext cx="4609034" cy="4886466"/>
          </a:xfrm>
          <a:prstGeom prst="rect">
            <a:avLst/>
          </a:prstGeom>
          <a:noFill/>
        </p:spPr>
        <p:txBody>
          <a:bodyPr wrap="square" rtlCol="0">
            <a:spAutoFit/>
          </a:bodyPr>
          <a:lstStyle/>
          <a:p>
            <a:r>
              <a:rPr lang="en-US" dirty="0">
                <a:solidFill>
                  <a:srgbClr val="595959"/>
                </a:solidFill>
                <a:latin typeface="Impact" panose="020B0806030902050204" pitchFamily="34" charset="0"/>
                <a:cs typeface="Arial" panose="020B0604020202020204" pitchFamily="34" charset="0"/>
              </a:rPr>
              <a:t>Thursday, March 24, 2022</a:t>
            </a:r>
          </a:p>
          <a:p>
            <a:r>
              <a:rPr lang="en-US" dirty="0">
                <a:solidFill>
                  <a:schemeClr val="tx1">
                    <a:lumMod val="65000"/>
                    <a:lumOff val="35000"/>
                  </a:schemeClr>
                </a:solidFill>
                <a:latin typeface="Impact" panose="020B0806030902050204" pitchFamily="34" charset="0"/>
                <a:cs typeface="Arial" panose="020B0604020202020204" pitchFamily="34" charset="0"/>
              </a:rPr>
              <a:t>Purdue University</a:t>
            </a:r>
            <a:endParaRPr lang="en-US" sz="1100" dirty="0">
              <a:solidFill>
                <a:schemeClr val="tx1">
                  <a:lumMod val="65000"/>
                  <a:lumOff val="35000"/>
                </a:schemeClr>
              </a:solidFill>
              <a:latin typeface="Impact" panose="020B0806030902050204" pitchFamily="34" charset="0"/>
              <a:cs typeface="Arial" panose="020B0604020202020204" pitchFamily="34" charset="0"/>
            </a:endParaRPr>
          </a:p>
          <a:p>
            <a:endParaRPr lang="en-US" sz="11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marL="1371600" indent="-1371600"/>
            <a:r>
              <a:rPr lang="en-US" sz="1000" b="1" dirty="0">
                <a:solidFill>
                  <a:srgbClr val="595959"/>
                </a:solidFill>
                <a:latin typeface="Arial" panose="020B0604020202020204" pitchFamily="34" charset="0"/>
                <a:cs typeface="Arial" panose="020B0604020202020204" pitchFamily="34" charset="0"/>
              </a:rPr>
              <a:t>Topic: 	Drug Development for </a:t>
            </a:r>
            <a:r>
              <a:rPr lang="en-US" sz="1000" b="1" i="1" dirty="0">
                <a:solidFill>
                  <a:srgbClr val="595959"/>
                </a:solidFill>
                <a:latin typeface="Arial" panose="020B0604020202020204" pitchFamily="34" charset="0"/>
                <a:cs typeface="Arial" panose="020B0604020202020204" pitchFamily="34" charset="0"/>
              </a:rPr>
              <a:t>Neisseria gonorrhoeae</a:t>
            </a:r>
            <a:endParaRPr lang="en-US" sz="1000" b="1" dirty="0">
              <a:solidFill>
                <a:srgbClr val="595959"/>
              </a:solidFill>
              <a:latin typeface="Arial" panose="020B0604020202020204" pitchFamily="34" charset="0"/>
              <a:cs typeface="Arial" panose="020B0604020202020204" pitchFamily="34" charset="0"/>
            </a:endParaRPr>
          </a:p>
          <a:p>
            <a:pPr marL="1371600" indent="-1371600"/>
            <a:r>
              <a:rPr lang="en-US" sz="1000" b="1" dirty="0">
                <a:solidFill>
                  <a:srgbClr val="595959"/>
                </a:solidFill>
                <a:latin typeface="Arial" panose="020B0604020202020204" pitchFamily="34" charset="0"/>
                <a:cs typeface="Arial" panose="020B0604020202020204" pitchFamily="34" charset="0"/>
              </a:rPr>
              <a:t>	</a:t>
            </a:r>
          </a:p>
          <a:p>
            <a:r>
              <a:rPr lang="en-US" sz="1000" b="1" dirty="0">
                <a:solidFill>
                  <a:srgbClr val="595959"/>
                </a:solidFill>
                <a:latin typeface="Arial" panose="020B0604020202020204" pitchFamily="34" charset="0"/>
                <a:cs typeface="Arial" panose="020B0604020202020204" pitchFamily="34" charset="0"/>
              </a:rPr>
              <a:t>Guest Speaker: 	Molly </a:t>
            </a:r>
            <a:r>
              <a:rPr lang="en-US" sz="1000" b="1" dirty="0" err="1">
                <a:solidFill>
                  <a:srgbClr val="595959"/>
                </a:solidFill>
                <a:latin typeface="Arial" panose="020B0604020202020204" pitchFamily="34" charset="0"/>
                <a:cs typeface="Arial" panose="020B0604020202020204" pitchFamily="34" charset="0"/>
              </a:rPr>
              <a:t>Youse</a:t>
            </a:r>
            <a:endParaRPr lang="en-US" sz="1000" b="1" dirty="0">
              <a:solidFill>
                <a:srgbClr val="595959"/>
              </a:solidFill>
              <a:latin typeface="Arial" panose="020B0604020202020204" pitchFamily="34" charset="0"/>
              <a:cs typeface="Arial" panose="020B0604020202020204" pitchFamily="34" charset="0"/>
            </a:endParaRPr>
          </a:p>
          <a:p>
            <a:r>
              <a:rPr lang="en-US" sz="1000" b="1" dirty="0">
                <a:solidFill>
                  <a:srgbClr val="595959"/>
                </a:solidFill>
                <a:latin typeface="Arial" panose="020B0604020202020204" pitchFamily="34" charset="0"/>
                <a:cs typeface="Arial" panose="020B0604020202020204" pitchFamily="34" charset="0"/>
              </a:rPr>
              <a:t>			PhD candidate</a:t>
            </a:r>
          </a:p>
          <a:p>
            <a:r>
              <a:rPr lang="en-US" sz="1000" b="1" dirty="0">
                <a:solidFill>
                  <a:srgbClr val="595959"/>
                </a:solidFill>
                <a:latin typeface="Arial" panose="020B0604020202020204" pitchFamily="34" charset="0"/>
                <a:cs typeface="Arial" panose="020B0604020202020204" pitchFamily="34" charset="0"/>
              </a:rPr>
              <a:t>			Medicinal Chemistry and Molecular Pharmacology</a:t>
            </a:r>
          </a:p>
          <a:p>
            <a:endParaRPr lang="en-US" sz="1000" dirty="0">
              <a:solidFill>
                <a:srgbClr val="595959"/>
              </a:solidFill>
              <a:latin typeface="Arial" panose="020B0604020202020204" pitchFamily="34" charset="0"/>
              <a:cs typeface="Arial" panose="020B0604020202020204" pitchFamily="34" charset="0"/>
            </a:endParaRPr>
          </a:p>
          <a:p>
            <a:pPr algn="just">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I am a graduate student at Purdue University studying drug design and development in the Medicinal Chemistry and Molecular Pharmacology department</a:t>
            </a:r>
            <a:r>
              <a:rPr lang="en-US" sz="1000" i="1" dirty="0">
                <a:latin typeface="Calibri" panose="020F0502020204030204" pitchFamily="34" charset="0"/>
                <a:ea typeface="Calibri" panose="020F0502020204030204" pitchFamily="34" charset="0"/>
                <a:cs typeface="Times New Roman" panose="02020603050405020304" pitchFamily="18" charset="0"/>
              </a:rPr>
              <a:t>.</a:t>
            </a:r>
            <a:r>
              <a:rPr lang="en-US" sz="1000" dirty="0">
                <a:latin typeface="Calibri" panose="020F0502020204030204" pitchFamily="34" charset="0"/>
                <a:ea typeface="Calibri" panose="020F0502020204030204" pitchFamily="34" charset="0"/>
                <a:cs typeface="Times New Roman" panose="02020603050405020304" pitchFamily="18" charset="0"/>
              </a:rPr>
              <a:t> This talk will explain my research findings thus far in my PhD career. My research focuses on developing antibiotics that target the bacteria </a:t>
            </a:r>
            <a:r>
              <a:rPr lang="en-US" sz="1000" i="1" dirty="0">
                <a:latin typeface="Calibri" panose="020F0502020204030204" pitchFamily="34" charset="0"/>
                <a:ea typeface="Calibri" panose="020F0502020204030204" pitchFamily="34" charset="0"/>
                <a:cs typeface="Times New Roman" panose="02020603050405020304" pitchFamily="18" charset="0"/>
              </a:rPr>
              <a:t>Neisseria gonorrhoeae. </a:t>
            </a:r>
            <a:r>
              <a:rPr lang="en-US" sz="1000" dirty="0">
                <a:latin typeface="Calibri" panose="020F0502020204030204" pitchFamily="34" charset="0"/>
                <a:ea typeface="Calibri" panose="020F0502020204030204" pitchFamily="34" charset="0"/>
                <a:cs typeface="Times New Roman" panose="02020603050405020304" pitchFamily="18" charset="0"/>
              </a:rPr>
              <a:t>This research includes synthesizing molecules and testing them to assess their binding to proteins and their ability to enter and kill bacterial cells. This research is relevant because antibiotic resistance is on the rise. Thus, new drugs are needed to treat infections. I will also discuss how and why I decided to attend Purdue for graduate school, including my undergraduate research and previous job experiences. I hope to inspire students who are interested in studying sciences and to provide a glimpse into what their futures can hold. </a:t>
            </a:r>
          </a:p>
          <a:p>
            <a:pPr algn="just">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Molly is a PhD candidate in the Medicinal Chemistry and Molecular Pharmacology department at Purdue University in Dr. Dan Flaherty’s research group. Molly earned her bachelor’s degree in chemistry from Vassar College in 2019. Upon graduating with a PhD, Molly plans to pursue a career in the pharmaceutical industry to find new therapeutics for infectious diseases.</a:t>
            </a:r>
          </a:p>
          <a:p>
            <a:pPr algn="just"/>
            <a:endParaRPr lang="en-US" sz="1000" dirty="0">
              <a:solidFill>
                <a:srgbClr val="595959"/>
              </a:solidFill>
              <a:latin typeface="Arial" panose="020B0604020202020204" pitchFamily="34" charset="0"/>
              <a:cs typeface="Arial" panose="020B0604020202020204" pitchFamily="34" charset="0"/>
            </a:endParaRPr>
          </a:p>
        </p:txBody>
      </p:sp>
      <p:sp>
        <p:nvSpPr>
          <p:cNvPr id="4" name="TextBox 3"/>
          <p:cNvSpPr txBox="1"/>
          <p:nvPr/>
        </p:nvSpPr>
        <p:spPr>
          <a:xfrm>
            <a:off x="638828" y="2559458"/>
            <a:ext cx="4496844" cy="461665"/>
          </a:xfrm>
          <a:prstGeom prst="rect">
            <a:avLst/>
          </a:prstGeom>
          <a:noFill/>
        </p:spPr>
        <p:txBody>
          <a:bodyPr wrap="square" rtlCol="0">
            <a:spAutoFit/>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2400" dirty="0">
                <a:solidFill>
                  <a:schemeClr val="tx1">
                    <a:lumMod val="65000"/>
                    <a:lumOff val="35000"/>
                  </a:schemeClr>
                </a:solidFill>
                <a:latin typeface="Impact" panose="020B0806030902050204" pitchFamily="34" charset="0"/>
              </a:rPr>
              <a:t>THE PURDUE LECTURE HALL SERIES</a:t>
            </a:r>
            <a:endParaRPr lang="en-US" dirty="0">
              <a:solidFill>
                <a:schemeClr val="tx1">
                  <a:lumMod val="65000"/>
                  <a:lumOff val="35000"/>
                </a:schemeClr>
              </a:solidFill>
            </a:endParaRPr>
          </a:p>
        </p:txBody>
      </p:sp>
      <p:sp>
        <p:nvSpPr>
          <p:cNvPr id="6" name="TextBox 5"/>
          <p:cNvSpPr txBox="1"/>
          <p:nvPr/>
        </p:nvSpPr>
        <p:spPr>
          <a:xfrm>
            <a:off x="5691387" y="4805187"/>
            <a:ext cx="1278699" cy="400110"/>
          </a:xfrm>
          <a:prstGeom prst="rect">
            <a:avLst/>
          </a:prstGeom>
          <a:noFill/>
        </p:spPr>
        <p:txBody>
          <a:bodyPr wrap="square" rtlCol="0">
            <a:spAutoFit/>
          </a:bodyPr>
          <a:lstStyle/>
          <a:p>
            <a:pPr algn="ctr"/>
            <a:r>
              <a:rPr lang="en-US" sz="1000" dirty="0">
                <a:solidFill>
                  <a:srgbClr val="595959"/>
                </a:solidFill>
                <a:latin typeface="Arial" panose="020B0604020202020204" pitchFamily="34" charset="0"/>
                <a:cs typeface="Arial" panose="020B0604020202020204" pitchFamily="34" charset="0"/>
              </a:rPr>
              <a:t>Molly </a:t>
            </a:r>
            <a:r>
              <a:rPr lang="en-US" sz="1000" dirty="0" err="1">
                <a:solidFill>
                  <a:srgbClr val="595959"/>
                </a:solidFill>
                <a:latin typeface="Arial" panose="020B0604020202020204" pitchFamily="34" charset="0"/>
                <a:cs typeface="Arial" panose="020B0604020202020204" pitchFamily="34" charset="0"/>
              </a:rPr>
              <a:t>Youse</a:t>
            </a:r>
            <a:endParaRPr lang="en-US" sz="1000" dirty="0">
              <a:solidFill>
                <a:srgbClr val="595959"/>
              </a:solidFill>
              <a:latin typeface="Arial" panose="020B0604020202020204" pitchFamily="34" charset="0"/>
              <a:cs typeface="Arial" panose="020B0604020202020204" pitchFamily="34" charset="0"/>
            </a:endParaRPr>
          </a:p>
          <a:p>
            <a:pPr algn="ctr"/>
            <a:r>
              <a:rPr lang="en-US" sz="1000" kern="1200" dirty="0">
                <a:solidFill>
                  <a:srgbClr val="595959"/>
                </a:solidFill>
                <a:effectLst/>
                <a:latin typeface="Arial" panose="020B0604020202020204" pitchFamily="34" charset="0"/>
                <a:cs typeface="Arial" panose="020B0604020202020204" pitchFamily="34" charset="0"/>
              </a:rPr>
              <a:t>PhD candidate</a:t>
            </a:r>
            <a:endParaRPr lang="en-US" dirty="0">
              <a:solidFill>
                <a:srgbClr val="595959"/>
              </a:solidFill>
            </a:endParaRPr>
          </a:p>
        </p:txBody>
      </p:sp>
      <p:pic>
        <p:nvPicPr>
          <p:cNvPr id="14" name="Picture 13" descr="A person smiling at the camera&#10;&#10;Description automatically generated with medium confidence">
            <a:extLst>
              <a:ext uri="{FF2B5EF4-FFF2-40B4-BE49-F238E27FC236}">
                <a16:creationId xmlns:a16="http://schemas.microsoft.com/office/drawing/2014/main" id="{5CF50461-360F-EF4D-BE1A-0BACEE95F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014" y="2970324"/>
            <a:ext cx="1299072" cy="1751131"/>
          </a:xfrm>
          <a:prstGeom prst="rect">
            <a:avLst/>
          </a:prstGeom>
        </p:spPr>
      </p:pic>
    </p:spTree>
    <p:extLst>
      <p:ext uri="{BB962C8B-B14F-4D97-AF65-F5344CB8AC3E}">
        <p14:creationId xmlns:p14="http://schemas.microsoft.com/office/powerpoint/2010/main" val="226212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249</Words>
  <Application>Microsoft Macintosh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Office Theme</vt:lpstr>
      <vt:lpstr>PowerPoint Presentation</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Sarah E</dc:creator>
  <cp:lastModifiedBy>Youse, Molly Schell</cp:lastModifiedBy>
  <cp:revision>43</cp:revision>
  <cp:lastPrinted>2018-02-23T14:51:11Z</cp:lastPrinted>
  <dcterms:created xsi:type="dcterms:W3CDTF">2017-10-20T15:32:02Z</dcterms:created>
  <dcterms:modified xsi:type="dcterms:W3CDTF">2022-02-24T15:53:12Z</dcterms:modified>
</cp:coreProperties>
</file>