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7772400" cy="10058400"/>
  <p:notesSz cx="7010400" cy="9296400"/>
  <p:defaultText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4"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2" algn="l" defTabSz="457146" rtl="0" eaLnBrk="1" latinLnBrk="0" hangingPunct="1">
      <a:defRPr sz="1800" kern="1200">
        <a:solidFill>
          <a:schemeClr val="tx1"/>
        </a:solidFill>
        <a:latin typeface="+mn-lt"/>
        <a:ea typeface="+mn-ea"/>
        <a:cs typeface="+mn-cs"/>
      </a:defRPr>
    </a:lvl6pPr>
    <a:lvl7pPr marL="2742880"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p15:clr>
            <a:srgbClr val="A4A3A4"/>
          </p15:clr>
        </p15:guide>
        <p15:guide id="2" pos="47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EAF9B"/>
    <a:srgbClr val="5B6870"/>
    <a:srgbClr val="B181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2950" autoAdjust="0"/>
  </p:normalViewPr>
  <p:slideViewPr>
    <p:cSldViewPr snapToGrid="0">
      <p:cViewPr varScale="1">
        <p:scale>
          <a:sx n="73" d="100"/>
          <a:sy n="73" d="100"/>
        </p:scale>
        <p:origin x="3282" y="90"/>
      </p:cViewPr>
      <p:guideLst>
        <p:guide orient="horz" pos="1080"/>
        <p:guide pos="470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173405-50BE-4319-83FB-F60CD8EB1728}" type="datetimeFigureOut">
              <a:rPr lang="en-US" smtClean="0"/>
              <a:t>10/22/2019</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37290E4-16AD-4D7D-99D5-CEC5EF2A5053}" type="slidenum">
              <a:rPr lang="en-US" smtClean="0"/>
              <a:t>‹#›</a:t>
            </a:fld>
            <a:endParaRPr lang="en-US"/>
          </a:p>
        </p:txBody>
      </p:sp>
    </p:spTree>
    <p:extLst>
      <p:ext uri="{BB962C8B-B14F-4D97-AF65-F5344CB8AC3E}">
        <p14:creationId xmlns:p14="http://schemas.microsoft.com/office/powerpoint/2010/main" val="289301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Please let me know a title for your talk. For example, “Viruses have a limited genomic capacity” could be “viruses have small genomes and must rely on the host they infect…..” </a:t>
            </a:r>
            <a:endParaRPr lang="en-US" dirty="0"/>
          </a:p>
        </p:txBody>
      </p:sp>
      <p:sp>
        <p:nvSpPr>
          <p:cNvPr id="4" name="Slide Number Placeholder 3"/>
          <p:cNvSpPr>
            <a:spLocks noGrp="1"/>
          </p:cNvSpPr>
          <p:nvPr>
            <p:ph type="sldNum" sz="quarter" idx="5"/>
          </p:nvPr>
        </p:nvSpPr>
        <p:spPr/>
        <p:txBody>
          <a:bodyPr/>
          <a:lstStyle/>
          <a:p>
            <a:fld id="{937290E4-16AD-4D7D-99D5-CEC5EF2A5053}" type="slidenum">
              <a:rPr lang="en-US" smtClean="0"/>
              <a:t>1</a:t>
            </a:fld>
            <a:endParaRPr lang="en-US"/>
          </a:p>
        </p:txBody>
      </p:sp>
    </p:spTree>
    <p:extLst>
      <p:ext uri="{BB962C8B-B14F-4D97-AF65-F5344CB8AC3E}">
        <p14:creationId xmlns:p14="http://schemas.microsoft.com/office/powerpoint/2010/main" val="314043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569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5455920" y="2292625"/>
            <a:ext cx="1846752" cy="6403456"/>
          </a:xfrm>
          <a:prstGeom prst="rect">
            <a:avLst/>
          </a:prstGeom>
          <a:solidFill>
            <a:srgbClr val="2EAF9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44671" y="8693063"/>
            <a:ext cx="6858000" cy="901875"/>
          </a:xfrm>
          <a:prstGeom prst="rect">
            <a:avLst/>
          </a:prstGeom>
          <a:solidFill>
            <a:srgbClr val="2EA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6576" y="468161"/>
            <a:ext cx="6855290" cy="9126777"/>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2" r="5409" b="49664"/>
          <a:stretch/>
        </p:blipFill>
        <p:spPr>
          <a:xfrm>
            <a:off x="444671" y="468160"/>
            <a:ext cx="6857196" cy="1824465"/>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43813" y="6758609"/>
            <a:ext cx="1670966" cy="1764592"/>
          </a:xfrm>
          <a:prstGeom prst="rect">
            <a:avLst/>
          </a:prstGeom>
        </p:spPr>
      </p:pic>
      <p:grpSp>
        <p:nvGrpSpPr>
          <p:cNvPr id="4" name="Group 3"/>
          <p:cNvGrpSpPr/>
          <p:nvPr userDrawn="1"/>
        </p:nvGrpSpPr>
        <p:grpSpPr>
          <a:xfrm>
            <a:off x="70137" y="8801896"/>
            <a:ext cx="6875332" cy="750176"/>
            <a:chOff x="70137" y="8801896"/>
            <a:chExt cx="6875332" cy="750176"/>
          </a:xfrm>
        </p:grpSpPr>
        <p:grpSp>
          <p:nvGrpSpPr>
            <p:cNvPr id="3" name="Group 2"/>
            <p:cNvGrpSpPr/>
            <p:nvPr userDrawn="1"/>
          </p:nvGrpSpPr>
          <p:grpSpPr>
            <a:xfrm>
              <a:off x="625575" y="8801896"/>
              <a:ext cx="6319894" cy="507191"/>
              <a:chOff x="625575" y="8900125"/>
              <a:chExt cx="6319894" cy="507191"/>
            </a:xfrm>
          </p:grpSpPr>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5575" y="8911168"/>
                <a:ext cx="3702585" cy="496147"/>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60557" y="8900125"/>
                <a:ext cx="984912" cy="507191"/>
              </a:xfrm>
              <a:prstGeom prst="rect">
                <a:avLst/>
              </a:prstGeom>
            </p:spPr>
          </p:pic>
        </p:grpSp>
        <p:sp>
          <p:nvSpPr>
            <p:cNvPr id="12" name="TextBox 4"/>
            <p:cNvSpPr txBox="1"/>
            <p:nvPr userDrawn="1"/>
          </p:nvSpPr>
          <p:spPr>
            <a:xfrm>
              <a:off x="70137" y="9305851"/>
              <a:ext cx="1109264" cy="246221"/>
            </a:xfrm>
            <a:prstGeom prst="rect">
              <a:avLst/>
            </a:prstGeom>
            <a:noFill/>
          </p:spPr>
          <p:txBody>
            <a:bodyPr wrap="square" rtlCol="0">
              <a:spAutoFit/>
            </a:bodyPr>
            <a:lst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4"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2" algn="l" defTabSz="457146" rtl="0" eaLnBrk="1" latinLnBrk="0" hangingPunct="1">
                <a:defRPr sz="1800" kern="1200">
                  <a:solidFill>
                    <a:schemeClr val="tx1"/>
                  </a:solidFill>
                  <a:latin typeface="+mn-lt"/>
                  <a:ea typeface="+mn-ea"/>
                  <a:cs typeface="+mn-cs"/>
                </a:defRPr>
              </a:lvl6pPr>
              <a:lvl7pPr marL="2742880"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a:lstStyle>
            <a:p>
              <a:pPr algn="r"/>
              <a:r>
                <a:rPr lang="en-US" sz="1000" b="0" dirty="0">
                  <a:solidFill>
                    <a:schemeClr val="bg1"/>
                  </a:solidFill>
                  <a:latin typeface="Arial" panose="020B0604020202020204" pitchFamily="34" charset="0"/>
                  <a:cs typeface="Arial" panose="020B0604020202020204" pitchFamily="34" charset="0"/>
                </a:rPr>
                <a:t>EA/EOU</a:t>
              </a:r>
            </a:p>
          </p:txBody>
        </p:sp>
      </p:grpSp>
    </p:spTree>
    <p:extLst>
      <p:ext uri="{BB962C8B-B14F-4D97-AF65-F5344CB8AC3E}">
        <p14:creationId xmlns:p14="http://schemas.microsoft.com/office/powerpoint/2010/main" val="39096198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777149"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94288" indent="-194288" algn="l" defTabSz="777149" rtl="0" eaLnBrk="1" latinLnBrk="0" hangingPunct="1">
        <a:lnSpc>
          <a:spcPct val="90000"/>
        </a:lnSpc>
        <a:spcBef>
          <a:spcPts val="850"/>
        </a:spcBef>
        <a:buFont typeface="Arial" panose="020B0604020202020204" pitchFamily="34" charset="0"/>
        <a:buChar char="•"/>
        <a:defRPr sz="2300" kern="1200">
          <a:solidFill>
            <a:schemeClr val="tx1"/>
          </a:solidFill>
          <a:latin typeface="+mn-lt"/>
          <a:ea typeface="+mn-ea"/>
          <a:cs typeface="+mn-cs"/>
        </a:defRPr>
      </a:lvl1pPr>
      <a:lvl2pPr marL="582861" indent="-194288" algn="l" defTabSz="777149" rtl="0" eaLnBrk="1" latinLnBrk="0" hangingPunct="1">
        <a:lnSpc>
          <a:spcPct val="90000"/>
        </a:lnSpc>
        <a:spcBef>
          <a:spcPts val="425"/>
        </a:spcBef>
        <a:buFont typeface="Arial" panose="020B0604020202020204" pitchFamily="34" charset="0"/>
        <a:buChar char="•"/>
        <a:defRPr sz="2000" kern="1200">
          <a:solidFill>
            <a:schemeClr val="tx1"/>
          </a:solidFill>
          <a:latin typeface="+mn-lt"/>
          <a:ea typeface="+mn-ea"/>
          <a:cs typeface="+mn-cs"/>
        </a:defRPr>
      </a:lvl2pPr>
      <a:lvl3pPr marL="971436" indent="-194288" algn="l" defTabSz="777149"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011" indent="-194288" algn="l" defTabSz="777149"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4pPr>
      <a:lvl5pPr marL="1748585" indent="-194288" algn="l" defTabSz="777149"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5pPr>
      <a:lvl6pPr marL="2137160" indent="-194288" algn="l" defTabSz="777149"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6pPr>
      <a:lvl7pPr marL="2525734" indent="-194288" algn="l" defTabSz="777149"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7pPr>
      <a:lvl8pPr marL="2914309" indent="-194288" algn="l" defTabSz="777149"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8pPr>
      <a:lvl9pPr marL="3302883" indent="-194288" algn="l" defTabSz="777149"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777149" rtl="0" eaLnBrk="1" latinLnBrk="0" hangingPunct="1">
        <a:defRPr sz="1600" kern="1200">
          <a:solidFill>
            <a:schemeClr val="tx1"/>
          </a:solidFill>
          <a:latin typeface="+mn-lt"/>
          <a:ea typeface="+mn-ea"/>
          <a:cs typeface="+mn-cs"/>
        </a:defRPr>
      </a:lvl1pPr>
      <a:lvl2pPr marL="388575" algn="l" defTabSz="777149" rtl="0" eaLnBrk="1" latinLnBrk="0" hangingPunct="1">
        <a:defRPr sz="1600" kern="1200">
          <a:solidFill>
            <a:schemeClr val="tx1"/>
          </a:solidFill>
          <a:latin typeface="+mn-lt"/>
          <a:ea typeface="+mn-ea"/>
          <a:cs typeface="+mn-cs"/>
        </a:defRPr>
      </a:lvl2pPr>
      <a:lvl3pPr marL="777149" algn="l" defTabSz="777149" rtl="0" eaLnBrk="1" latinLnBrk="0" hangingPunct="1">
        <a:defRPr sz="1600" kern="1200">
          <a:solidFill>
            <a:schemeClr val="tx1"/>
          </a:solidFill>
          <a:latin typeface="+mn-lt"/>
          <a:ea typeface="+mn-ea"/>
          <a:cs typeface="+mn-cs"/>
        </a:defRPr>
      </a:lvl3pPr>
      <a:lvl4pPr marL="1165724" algn="l" defTabSz="777149" rtl="0" eaLnBrk="1" latinLnBrk="0" hangingPunct="1">
        <a:defRPr sz="1600" kern="1200">
          <a:solidFill>
            <a:schemeClr val="tx1"/>
          </a:solidFill>
          <a:latin typeface="+mn-lt"/>
          <a:ea typeface="+mn-ea"/>
          <a:cs typeface="+mn-cs"/>
        </a:defRPr>
      </a:lvl4pPr>
      <a:lvl5pPr marL="1554298" algn="l" defTabSz="777149" rtl="0" eaLnBrk="1" latinLnBrk="0" hangingPunct="1">
        <a:defRPr sz="1600" kern="1200">
          <a:solidFill>
            <a:schemeClr val="tx1"/>
          </a:solidFill>
          <a:latin typeface="+mn-lt"/>
          <a:ea typeface="+mn-ea"/>
          <a:cs typeface="+mn-cs"/>
        </a:defRPr>
      </a:lvl5pPr>
      <a:lvl6pPr marL="1942873" algn="l" defTabSz="777149" rtl="0" eaLnBrk="1" latinLnBrk="0" hangingPunct="1">
        <a:defRPr sz="1600" kern="1200">
          <a:solidFill>
            <a:schemeClr val="tx1"/>
          </a:solidFill>
          <a:latin typeface="+mn-lt"/>
          <a:ea typeface="+mn-ea"/>
          <a:cs typeface="+mn-cs"/>
        </a:defRPr>
      </a:lvl6pPr>
      <a:lvl7pPr marL="2331448" algn="l" defTabSz="777149" rtl="0" eaLnBrk="1" latinLnBrk="0" hangingPunct="1">
        <a:defRPr sz="1600" kern="1200">
          <a:solidFill>
            <a:schemeClr val="tx1"/>
          </a:solidFill>
          <a:latin typeface="+mn-lt"/>
          <a:ea typeface="+mn-ea"/>
          <a:cs typeface="+mn-cs"/>
        </a:defRPr>
      </a:lvl7pPr>
      <a:lvl8pPr marL="2720022" algn="l" defTabSz="777149" rtl="0" eaLnBrk="1" latinLnBrk="0" hangingPunct="1">
        <a:defRPr sz="1600" kern="1200">
          <a:solidFill>
            <a:schemeClr val="tx1"/>
          </a:solidFill>
          <a:latin typeface="+mn-lt"/>
          <a:ea typeface="+mn-ea"/>
          <a:cs typeface="+mn-cs"/>
        </a:defRPr>
      </a:lvl8pPr>
      <a:lvl9pPr marL="3108597" algn="l" defTabSz="77714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8828" y="3021123"/>
            <a:ext cx="4609034" cy="4231928"/>
          </a:xfrm>
          <a:prstGeom prst="rect">
            <a:avLst/>
          </a:prstGeom>
          <a:noFill/>
        </p:spPr>
        <p:txBody>
          <a:bodyPr wrap="square" rtlCol="0">
            <a:spAutoFit/>
          </a:bodyPr>
          <a:lstStyle/>
          <a:p>
            <a:r>
              <a:rPr lang="en-US" dirty="0" smtClean="0">
                <a:solidFill>
                  <a:srgbClr val="595959"/>
                </a:solidFill>
                <a:latin typeface="Impact" panose="020B0806030902050204" pitchFamily="34" charset="0"/>
                <a:cs typeface="Arial" panose="020B0604020202020204" pitchFamily="34" charset="0"/>
              </a:rPr>
              <a:t>Thursday,</a:t>
            </a:r>
            <a:r>
              <a:rPr lang="en-US" dirty="0" smtClean="0">
                <a:solidFill>
                  <a:srgbClr val="595959"/>
                </a:solidFill>
                <a:latin typeface="Impact" panose="020B0806030902050204" pitchFamily="34" charset="0"/>
                <a:cs typeface="Arial" panose="020B0604020202020204" pitchFamily="34" charset="0"/>
              </a:rPr>
              <a:t> </a:t>
            </a:r>
            <a:r>
              <a:rPr lang="en-US" dirty="0">
                <a:solidFill>
                  <a:srgbClr val="595959"/>
                </a:solidFill>
                <a:latin typeface="Impact" panose="020B0806030902050204" pitchFamily="34" charset="0"/>
                <a:cs typeface="Arial" panose="020B0604020202020204" pitchFamily="34" charset="0"/>
              </a:rPr>
              <a:t>November </a:t>
            </a:r>
            <a:r>
              <a:rPr lang="en-US" dirty="0" smtClean="0">
                <a:solidFill>
                  <a:srgbClr val="595959"/>
                </a:solidFill>
                <a:latin typeface="Impact" panose="020B0806030902050204" pitchFamily="34" charset="0"/>
                <a:cs typeface="Arial" panose="020B0604020202020204" pitchFamily="34" charset="0"/>
              </a:rPr>
              <a:t>14th</a:t>
            </a:r>
            <a:r>
              <a:rPr lang="en-US" dirty="0">
                <a:solidFill>
                  <a:srgbClr val="595959"/>
                </a:solidFill>
                <a:latin typeface="Impact" panose="020B0806030902050204" pitchFamily="34" charset="0"/>
                <a:cs typeface="Arial" panose="020B0604020202020204" pitchFamily="34" charset="0"/>
              </a:rPr>
              <a:t>, 2019 @ 7pm</a:t>
            </a:r>
          </a:p>
          <a:p>
            <a:r>
              <a:rPr lang="en-US" dirty="0">
                <a:solidFill>
                  <a:srgbClr val="595959"/>
                </a:solidFill>
                <a:latin typeface="Impact" panose="020B0806030902050204" pitchFamily="34" charset="0"/>
                <a:cs typeface="Arial" panose="020B0604020202020204" pitchFamily="34" charset="0"/>
              </a:rPr>
              <a:t>Purdue University, LILY 1105</a:t>
            </a:r>
          </a:p>
          <a:p>
            <a:r>
              <a:rPr lang="en-US" sz="1200" dirty="0">
                <a:solidFill>
                  <a:srgbClr val="595959"/>
                </a:solidFill>
                <a:latin typeface="Impact" panose="020B0806030902050204" pitchFamily="34" charset="0"/>
                <a:cs typeface="Arial" panose="020B0604020202020204" pitchFamily="34" charset="0"/>
              </a:rPr>
              <a:t>(915 W State St, West Lafayette, IN 47907)</a:t>
            </a:r>
          </a:p>
          <a:p>
            <a:endParaRPr lang="en-US" sz="1100"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p>
            <a:pPr marL="1371600" indent="-1371600"/>
            <a:r>
              <a:rPr lang="en-US" sz="1000" b="1" dirty="0">
                <a:solidFill>
                  <a:srgbClr val="595959"/>
                </a:solidFill>
                <a:latin typeface="Arial" panose="020B0604020202020204" pitchFamily="34" charset="0"/>
                <a:cs typeface="Arial" panose="020B0604020202020204" pitchFamily="34" charset="0"/>
              </a:rPr>
              <a:t>Topic: 	The link between diet and Parkinson’s disease</a:t>
            </a:r>
          </a:p>
          <a:p>
            <a:pPr marL="1371600" indent="-1371600"/>
            <a:r>
              <a:rPr lang="en-US" sz="1000" b="1" dirty="0">
                <a:solidFill>
                  <a:srgbClr val="595959"/>
                </a:solidFill>
                <a:latin typeface="Arial" panose="020B0604020202020204" pitchFamily="34" charset="0"/>
                <a:cs typeface="Arial" panose="020B0604020202020204" pitchFamily="34" charset="0"/>
              </a:rPr>
              <a:t>Guest Speaker: 	Rachel Foguth, PhD candidate, School of Health Sciences</a:t>
            </a:r>
          </a:p>
          <a:p>
            <a:endParaRPr lang="en-US" sz="1000" dirty="0">
              <a:solidFill>
                <a:srgbClr val="595959"/>
              </a:solidFill>
              <a:latin typeface="Arial" panose="020B0604020202020204" pitchFamily="34" charset="0"/>
              <a:cs typeface="Arial" panose="020B0604020202020204" pitchFamily="34" charset="0"/>
            </a:endParaRPr>
          </a:p>
          <a:p>
            <a:pPr algn="just"/>
            <a:r>
              <a:rPr lang="en-US" sz="1000" dirty="0">
                <a:solidFill>
                  <a:srgbClr val="595959"/>
                </a:solidFill>
                <a:latin typeface="Arial" panose="020B0604020202020204" pitchFamily="34" charset="0"/>
                <a:cs typeface="Arial" panose="020B0604020202020204" pitchFamily="34" charset="0"/>
              </a:rPr>
              <a:t>Parkinson’s disease is the second most common neurodegenerative disease, affecting over 10 million people worldwide. However, less than 10% of cases are known to be caused by genetic mutations; therefore, we are interested in finding environmental factors that could increase the risk of getting Parkinson’s disease. My research specifically focuses on compounds that are formed in your food or that are in drinking water and how they affect the brain, especially the systems affected in Parkinson’s disease. I will talk about my journey to graduate school, some of the research I am currently working on, and what I plan on doing when I graduate. I hope to spark an interest in science, and especially the brain, in the attendees so science can progress even further! </a:t>
            </a:r>
          </a:p>
          <a:p>
            <a:pPr algn="just"/>
            <a:r>
              <a:rPr lang="en-US" sz="1000" dirty="0">
                <a:solidFill>
                  <a:srgbClr val="595959"/>
                </a:solidFill>
                <a:latin typeface="Arial" panose="020B0604020202020204" pitchFamily="34" charset="0"/>
                <a:cs typeface="Arial" panose="020B0604020202020204" pitchFamily="34" charset="0"/>
              </a:rPr>
              <a:t>. </a:t>
            </a:r>
          </a:p>
          <a:p>
            <a:pPr algn="just"/>
            <a:endParaRPr lang="en-US" sz="1000" dirty="0">
              <a:solidFill>
                <a:srgbClr val="595959"/>
              </a:solidFill>
              <a:latin typeface="Arial" panose="020B0604020202020204" pitchFamily="34" charset="0"/>
              <a:cs typeface="Arial" panose="020B0604020202020204" pitchFamily="34" charset="0"/>
            </a:endParaRPr>
          </a:p>
          <a:p>
            <a:pPr algn="just"/>
            <a:r>
              <a:rPr lang="en-US" sz="1000" b="1" dirty="0">
                <a:solidFill>
                  <a:srgbClr val="595959"/>
                </a:solidFill>
                <a:latin typeface="Arial" panose="020B0604020202020204" pitchFamily="34" charset="0"/>
                <a:cs typeface="Arial" panose="020B0604020202020204" pitchFamily="34" charset="0"/>
              </a:rPr>
              <a:t>Background: </a:t>
            </a:r>
            <a:r>
              <a:rPr lang="en-US" sz="1000" dirty="0">
                <a:solidFill>
                  <a:srgbClr val="595959"/>
                </a:solidFill>
                <a:latin typeface="Arial" panose="020B0604020202020204" pitchFamily="34" charset="0"/>
                <a:cs typeface="Arial" panose="020B0604020202020204" pitchFamily="34" charset="0"/>
              </a:rPr>
              <a:t>Rachel is a PhD candidate in Dr. Jason Cannon’s laboratory. In the lab, they study chemicals found in the diet, such as in food or contaminated water, that are increasing risk of neurodegenerative diseases like Parkinson’s disease. Rachel got her B.S. in biochemistry at Benedictine College in Atchison, KS.</a:t>
            </a:r>
          </a:p>
        </p:txBody>
      </p:sp>
      <p:sp>
        <p:nvSpPr>
          <p:cNvPr id="4" name="TextBox 3"/>
          <p:cNvSpPr txBox="1"/>
          <p:nvPr/>
        </p:nvSpPr>
        <p:spPr>
          <a:xfrm>
            <a:off x="638828" y="2559458"/>
            <a:ext cx="4496844" cy="461665"/>
          </a:xfrm>
          <a:prstGeom prst="rect">
            <a:avLst/>
          </a:prstGeom>
          <a:noFill/>
        </p:spPr>
        <p:txBody>
          <a:bodyPr wrap="square" rtlCol="0">
            <a:spAutoFit/>
          </a:bodyPr>
          <a:lstStyle/>
          <a:p>
            <a:pPr marL="0" marR="0" indent="0" algn="l" defTabSz="457146" rtl="0" eaLnBrk="1" fontAlgn="auto" latinLnBrk="0" hangingPunct="1">
              <a:lnSpc>
                <a:spcPct val="100000"/>
              </a:lnSpc>
              <a:spcBef>
                <a:spcPts val="0"/>
              </a:spcBef>
              <a:spcAft>
                <a:spcPts val="0"/>
              </a:spcAft>
              <a:buClrTx/>
              <a:buSzTx/>
              <a:buFontTx/>
              <a:buNone/>
              <a:tabLst/>
              <a:defRPr/>
            </a:pPr>
            <a:r>
              <a:rPr lang="en-US" sz="2400" dirty="0">
                <a:solidFill>
                  <a:schemeClr val="tx1">
                    <a:lumMod val="65000"/>
                    <a:lumOff val="35000"/>
                  </a:schemeClr>
                </a:solidFill>
                <a:latin typeface="Impact" panose="020B0806030902050204" pitchFamily="34" charset="0"/>
              </a:rPr>
              <a:t>THE PURDUE LECTURE HALL SERIES</a:t>
            </a:r>
            <a:endParaRPr lang="en-US" dirty="0">
              <a:solidFill>
                <a:schemeClr val="tx1">
                  <a:lumMod val="65000"/>
                  <a:lumOff val="35000"/>
                </a:schemeClr>
              </a:solidFill>
            </a:endParaRPr>
          </a:p>
        </p:txBody>
      </p:sp>
      <p:sp>
        <p:nvSpPr>
          <p:cNvPr id="6" name="TextBox 5"/>
          <p:cNvSpPr txBox="1"/>
          <p:nvPr/>
        </p:nvSpPr>
        <p:spPr>
          <a:xfrm>
            <a:off x="5745175" y="4684164"/>
            <a:ext cx="1278699" cy="400110"/>
          </a:xfrm>
          <a:prstGeom prst="rect">
            <a:avLst/>
          </a:prstGeom>
          <a:noFill/>
        </p:spPr>
        <p:txBody>
          <a:bodyPr wrap="square" rtlCol="0">
            <a:spAutoFit/>
          </a:bodyPr>
          <a:lstStyle/>
          <a:p>
            <a:pPr algn="ctr"/>
            <a:r>
              <a:rPr lang="en-US" sz="1000" b="1" kern="1200" dirty="0">
                <a:solidFill>
                  <a:srgbClr val="595959"/>
                </a:solidFill>
                <a:effectLst/>
                <a:latin typeface="Arial" panose="020B0604020202020204" pitchFamily="34" charset="0"/>
                <a:ea typeface="+mn-ea"/>
                <a:cs typeface="Arial" panose="020B0604020202020204" pitchFamily="34" charset="0"/>
              </a:rPr>
              <a:t>Rachel Foguth</a:t>
            </a:r>
          </a:p>
          <a:p>
            <a:pPr algn="ctr"/>
            <a:r>
              <a:rPr lang="en-US" sz="1000" b="1" dirty="0">
                <a:solidFill>
                  <a:srgbClr val="595959"/>
                </a:solidFill>
                <a:latin typeface="Arial" panose="020B0604020202020204" pitchFamily="34" charset="0"/>
                <a:cs typeface="Arial" panose="020B0604020202020204" pitchFamily="34" charset="0"/>
              </a:rPr>
              <a:t>PhD Candidate</a:t>
            </a:r>
            <a:endParaRPr lang="en-US" b="1" dirty="0">
              <a:solidFill>
                <a:srgbClr val="595959"/>
              </a:solidFill>
            </a:endParaRPr>
          </a:p>
        </p:txBody>
      </p:sp>
      <p:pic>
        <p:nvPicPr>
          <p:cNvPr id="9" name="Picture 8">
            <a:extLst>
              <a:ext uri="{FF2B5EF4-FFF2-40B4-BE49-F238E27FC236}">
                <a16:creationId xmlns:a16="http://schemas.microsoft.com/office/drawing/2014/main" id="{CA86783D-7812-460A-AD20-264EC55B52F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2226274" y="7062072"/>
            <a:ext cx="1434142" cy="1434142"/>
          </a:xfrm>
          <a:prstGeom prst="rect">
            <a:avLst/>
          </a:prstGeom>
        </p:spPr>
      </p:pic>
      <p:pic>
        <p:nvPicPr>
          <p:cNvPr id="10" name="Picture 9">
            <a:extLst>
              <a:ext uri="{FF2B5EF4-FFF2-40B4-BE49-F238E27FC236}">
                <a16:creationId xmlns:a16="http://schemas.microsoft.com/office/drawing/2014/main" id="{A9409007-E29E-4CA8-8812-B14E7AEF52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339" t="33743" r="65880" b="47779"/>
          <a:stretch/>
        </p:blipFill>
        <p:spPr>
          <a:xfrm>
            <a:off x="5691387" y="2975428"/>
            <a:ext cx="1386861" cy="1644217"/>
          </a:xfrm>
          <a:prstGeom prst="rect">
            <a:avLst/>
          </a:prstGeom>
        </p:spPr>
      </p:pic>
    </p:spTree>
    <p:extLst>
      <p:ext uri="{BB962C8B-B14F-4D97-AF65-F5344CB8AC3E}">
        <p14:creationId xmlns:p14="http://schemas.microsoft.com/office/powerpoint/2010/main" val="22621229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508</TotalTime>
  <Words>47</Words>
  <Application>Microsoft Office PowerPoint</Application>
  <PresentationFormat>Custom</PresentationFormat>
  <Paragraphs>16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Impact</vt:lpstr>
      <vt:lpstr>Office Theme</vt:lpstr>
      <vt:lpstr>PowerPoint Presentation</vt:lpstr>
    </vt:vector>
  </TitlesOfParts>
  <Company>Engineering Computer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Sarah E</dc:creator>
  <cp:lastModifiedBy>Foguth, Rachel M</cp:lastModifiedBy>
  <cp:revision>43</cp:revision>
  <cp:lastPrinted>2018-02-23T14:51:11Z</cp:lastPrinted>
  <dcterms:created xsi:type="dcterms:W3CDTF">2017-10-20T15:32:02Z</dcterms:created>
  <dcterms:modified xsi:type="dcterms:W3CDTF">2019-10-22T19:28:18Z</dcterms:modified>
</cp:coreProperties>
</file>