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2904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63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465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4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6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99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50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426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72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23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46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4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E4F56-FDEC-48B5-9679-1BE4F37DCCD9}" type="datetimeFigureOut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FA463-FCD3-470F-A8C3-3827B96CCC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431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01450E-85DF-415D-9553-B62F9A45ECE4}"/>
              </a:ext>
            </a:extLst>
          </p:cNvPr>
          <p:cNvSpPr txBox="1"/>
          <p:nvPr/>
        </p:nvSpPr>
        <p:spPr>
          <a:xfrm>
            <a:off x="0" y="16554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/>
              <a:t>Agenda for the Nexus Institute at UNSA</a:t>
            </a:r>
            <a:endParaRPr lang="en-US" sz="1400" b="1" dirty="0"/>
          </a:p>
          <a:p>
            <a:pPr algn="ctr"/>
            <a:r>
              <a:rPr lang="en-US" sz="1400" b="1" dirty="0"/>
              <a:t>March 13-16, 2019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047393-DE30-4034-9C64-185B41435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710775"/>
              </p:ext>
            </p:extLst>
          </p:nvPr>
        </p:nvGraphicFramePr>
        <p:xfrm>
          <a:off x="0" y="2019580"/>
          <a:ext cx="6858000" cy="7010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59084">
                  <a:extLst>
                    <a:ext uri="{9D8B030D-6E8A-4147-A177-3AD203B41FA5}">
                      <a16:colId xmlns:a16="http://schemas.microsoft.com/office/drawing/2014/main" val="1623183632"/>
                    </a:ext>
                  </a:extLst>
                </a:gridCol>
                <a:gridCol w="2636134">
                  <a:extLst>
                    <a:ext uri="{9D8B030D-6E8A-4147-A177-3AD203B41FA5}">
                      <a16:colId xmlns:a16="http://schemas.microsoft.com/office/drawing/2014/main" val="3138254152"/>
                    </a:ext>
                  </a:extLst>
                </a:gridCol>
                <a:gridCol w="3162782">
                  <a:extLst>
                    <a:ext uri="{9D8B030D-6E8A-4147-A177-3AD203B41FA5}">
                      <a16:colId xmlns:a16="http://schemas.microsoft.com/office/drawing/2014/main" val="792080489"/>
                    </a:ext>
                  </a:extLst>
                </a:gridCol>
              </a:tblGrid>
              <a:tr h="255978">
                <a:tc>
                  <a:txBody>
                    <a:bodyPr/>
                    <a:lstStyle/>
                    <a:p>
                      <a:r>
                        <a:rPr lang="en-US" sz="1100" dirty="0"/>
                        <a:t>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Energy Efficiency &amp; Sustainability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Sustainable Development for the Water, Energy, and Food Nexus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195720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b="1" dirty="0"/>
                        <a:t>Wednesday 13 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Arrive at 8:03 on Latam Airlines </a:t>
                      </a:r>
                      <a:endParaRPr lang="en-US" sz="1100" b="1" i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128397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10:00 – 12:00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/>
                        <a:t>Review Educational Platform and Final Course Syllabus for the new UNSA elective course entitled “Nexus of Water-Energy-Food: in the context of sustainable energy for all initiative”</a:t>
                      </a:r>
                      <a:endParaRPr lang="en-US" sz="1100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48573"/>
                  </a:ext>
                </a:extLst>
              </a:tr>
              <a:tr h="247501">
                <a:tc>
                  <a:txBody>
                    <a:bodyPr/>
                    <a:lstStyle/>
                    <a:p>
                      <a:r>
                        <a:rPr lang="en-US" sz="1100" b="1" i="1" dirty="0"/>
                        <a:t>Lunch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/>
                        <a:t>Group Lunch hosted by Dr. Sheffield: “New Opportunities with the International Association for Hydrogen Energy (IAHE)” – effective March 1, 2019, Dr. Sheffield will become President of IAHE</a:t>
                      </a:r>
                      <a:endParaRPr lang="en-US" sz="11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514536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13:30 – 15:30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UNSA Status Report Meeting with Silvana Vizcarra, Alvaro Carpio, Eduardo Ramos, and Giuliana Romero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758605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16:00 – 17:00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UNSA Status Report Meeting with Juan Manuel Jara, Juan Carlos Licona, Gustavo Víctor Chávez, Joel Mamani Puma, José Alonso Gamarra, Abel Roberto Ccapa, et al.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733454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b="1" dirty="0"/>
                        <a:t>Thursday 14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Agenda focused on Synergistic Sustainability Opportunities in Peru</a:t>
                      </a:r>
                      <a:endParaRPr lang="en-US" sz="1100" b="1" i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681841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9:00 – 11:00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/>
                        <a:t>Status report presentation by Dr. Sheffield on synergistic opportunities in sustainability development in Peru: </a:t>
                      </a:r>
                      <a:r>
                        <a:rPr lang="es-ES" sz="1100" dirty="0"/>
                        <a:t>Universidad Nacional de San Agustín (UNSA), Universidad de Ingeniería y Tecnología (UTEC), Universidad Nacional de Ingeniería (UNI), Universidad Nacional del Santa (UNS), and Universidad Nacional San Antonio Abad del Cusco (USAAC)</a:t>
                      </a:r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837393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11:00 – 12:00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/>
                        <a:t>Presentation by UNSA Faculty Members on Synergistic Opportunities at UNSA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021127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b="1" i="1" dirty="0"/>
                        <a:t>Lunch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104812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13:30 – 15.30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Discuss Synergistic Opportunities at UNSA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56288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16:00- 18:00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Discuss Synergistic Opportunities at UNSA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3872505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b="1" dirty="0"/>
                        <a:t>Friday 15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b="1" dirty="0"/>
                        <a:t>Agenda focused on development of a new Graduate Course “Nexus of Water, Energy and Food”</a:t>
                      </a:r>
                      <a:endParaRPr lang="en-US" sz="1100" b="1" i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812400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9:00 – 11:00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Strategic Planning Meeting with Silvana Vizcarra, Alvaro Carpio, Eduardo Ramos, and Giuliana Romero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541579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11:00 – 12:00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Strategic Planning Meeting with Juan Manuel Jara, Juan Carlos Licona, Gustavo Víctor Chávez, Joel Mamani Puma, José Alonso Gamarra, Abel Roberto Ccapa, et al.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574084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b="1" i="1" dirty="0"/>
                        <a:t>Lunch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547011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13:30 – 16:00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Wrap-Up Meeting – Review Action Items</a:t>
                      </a:r>
                      <a:endParaRPr lang="en-US" sz="11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7499619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b="1" dirty="0"/>
                        <a:t>Saturday 16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Depart at 18:30 on Latam Airlines </a:t>
                      </a:r>
                      <a:endParaRPr lang="en-US" sz="1100" b="1" i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4090623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4140E557-327C-463C-BBF9-2EEAE5A387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1249" y="18327"/>
            <a:ext cx="905574" cy="8892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A95714-03BC-4CEC-918F-A3155C2EA009}"/>
              </a:ext>
            </a:extLst>
          </p:cNvPr>
          <p:cNvSpPr txBox="1"/>
          <p:nvPr/>
        </p:nvSpPr>
        <p:spPr>
          <a:xfrm>
            <a:off x="130629" y="504444"/>
            <a:ext cx="56134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Dr. John W. Sheffield, </a:t>
            </a:r>
            <a:r>
              <a:rPr lang="en-US" sz="1200" dirty="0"/>
              <a:t>Professor of Engineering Technology and P.I. of the two projects:</a:t>
            </a:r>
          </a:p>
          <a:p>
            <a:r>
              <a:rPr lang="en-US" sz="1200" dirty="0"/>
              <a:t>(1) Energy Efficiency &amp; Sustainability</a:t>
            </a:r>
          </a:p>
          <a:p>
            <a:r>
              <a:rPr lang="en-US" sz="1200" dirty="0"/>
              <a:t>(2) Sustainable Development for the Water, Energy, and Food Nexus </a:t>
            </a:r>
          </a:p>
          <a:p>
            <a:endParaRPr lang="en-US" sz="400" dirty="0"/>
          </a:p>
          <a:p>
            <a:r>
              <a:rPr lang="en-US" sz="1200" b="1" dirty="0"/>
              <a:t>Reasons for the Visit</a:t>
            </a:r>
          </a:p>
          <a:p>
            <a:pPr marL="228600" indent="-228600">
              <a:buAutoNum type="arabicParenBoth"/>
            </a:pPr>
            <a:r>
              <a:rPr lang="en-US" sz="1200" dirty="0"/>
              <a:t>Review Educational Platform and final course syllabus on course developed</a:t>
            </a:r>
          </a:p>
          <a:p>
            <a:pPr marL="228600" indent="-228600">
              <a:buAutoNum type="arabicParenBoth"/>
            </a:pPr>
            <a:r>
              <a:rPr lang="en-US" sz="1200" dirty="0"/>
              <a:t>Discuss &amp; plan synergistic sustainability activities</a:t>
            </a:r>
          </a:p>
          <a:p>
            <a:pPr marL="228600" indent="-228600">
              <a:buAutoNum type="arabicParenBoth"/>
            </a:pPr>
            <a:r>
              <a:rPr lang="en-US" sz="1200" dirty="0"/>
              <a:t>Discuss the potential development of a new graduate course on the Nexus</a:t>
            </a:r>
          </a:p>
          <a:p>
            <a:pPr marL="228600" indent="-228600">
              <a:buAutoNum type="arabicParenBoth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49472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01450E-85DF-415D-9553-B62F9A45ECE4}"/>
              </a:ext>
            </a:extLst>
          </p:cNvPr>
          <p:cNvSpPr txBox="1"/>
          <p:nvPr/>
        </p:nvSpPr>
        <p:spPr>
          <a:xfrm>
            <a:off x="0" y="16554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/>
              <a:t>Agend para el Nexus Instituto en UNSA</a:t>
            </a:r>
            <a:endParaRPr lang="en-US" sz="1400" b="1" dirty="0"/>
          </a:p>
          <a:p>
            <a:pPr algn="ctr"/>
            <a:r>
              <a:rPr lang="en-US" sz="1400" b="1" dirty="0"/>
              <a:t>El 13-16 de marzo de 2019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B047393-DE30-4034-9C64-185B41435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297284"/>
              </p:ext>
            </p:extLst>
          </p:nvPr>
        </p:nvGraphicFramePr>
        <p:xfrm>
          <a:off x="0" y="1839243"/>
          <a:ext cx="6858000" cy="7345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59084">
                  <a:extLst>
                    <a:ext uri="{9D8B030D-6E8A-4147-A177-3AD203B41FA5}">
                      <a16:colId xmlns:a16="http://schemas.microsoft.com/office/drawing/2014/main" val="1623183632"/>
                    </a:ext>
                  </a:extLst>
                </a:gridCol>
                <a:gridCol w="2636134">
                  <a:extLst>
                    <a:ext uri="{9D8B030D-6E8A-4147-A177-3AD203B41FA5}">
                      <a16:colId xmlns:a16="http://schemas.microsoft.com/office/drawing/2014/main" val="3138254152"/>
                    </a:ext>
                  </a:extLst>
                </a:gridCol>
                <a:gridCol w="3162782">
                  <a:extLst>
                    <a:ext uri="{9D8B030D-6E8A-4147-A177-3AD203B41FA5}">
                      <a16:colId xmlns:a16="http://schemas.microsoft.com/office/drawing/2014/main" val="792080489"/>
                    </a:ext>
                  </a:extLst>
                </a:gridCol>
              </a:tblGrid>
              <a:tr h="255978">
                <a:tc>
                  <a:txBody>
                    <a:bodyPr/>
                    <a:lstStyle/>
                    <a:p>
                      <a:r>
                        <a:rPr lang="en-US" sz="1100" dirty="0"/>
                        <a:t>Proyecto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Eficiencia Energética y Sostenibilidad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100" dirty="0"/>
                        <a:t>Desarrollo sostenible para el nexo de la agua, la energía y el alimentario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195720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b="1" dirty="0"/>
                        <a:t>El miércoles 13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Llegar a 8:03 horas  (Latam Airlines) </a:t>
                      </a:r>
                      <a:endParaRPr lang="en-US" sz="1100" b="1" i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128397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10:00 – 12:00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100" i="1" dirty="0"/>
                        <a:t>Revise la Plataforma Educativa y el Plan de Estudios Final del nuevo curso electivo de la UNSA </a:t>
                      </a:r>
                      <a:endParaRPr lang="en-US" sz="1100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48573"/>
                  </a:ext>
                </a:extLst>
              </a:tr>
              <a:tr h="247501">
                <a:tc>
                  <a:txBody>
                    <a:bodyPr/>
                    <a:lstStyle/>
                    <a:p>
                      <a:r>
                        <a:rPr lang="en-US" sz="1100" b="1" i="1" dirty="0"/>
                        <a:t>Almuer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100" b="1" i="1" dirty="0"/>
                        <a:t>Almuerzo grupal organizado por el Dr. Sheffield: “Nuevas oportunidades con la Asociación Internacional para la Energía del Hidrógeno (IAHE)”: a partir del 1 de marzo de 2019, el Dr. Sheffield será Presidente de IAHE</a:t>
                      </a:r>
                      <a:endParaRPr lang="en-US" sz="11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514536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13:30 – 15:30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UNSA </a:t>
                      </a:r>
                      <a:r>
                        <a:rPr lang="es-ES" sz="1100" dirty="0"/>
                        <a:t>Reunión de informe de estado con </a:t>
                      </a:r>
                      <a:r>
                        <a:rPr lang="en-US" sz="1100" dirty="0"/>
                        <a:t>Silvana Vizcarra, Alvaro Carpio, Eduardo Ramos, and Giuliana Romero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758605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16:00 – 17:00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UNSA </a:t>
                      </a:r>
                      <a:r>
                        <a:rPr lang="es-ES" sz="1100" dirty="0"/>
                        <a:t>Reunión de informe de estado con</a:t>
                      </a:r>
                      <a:r>
                        <a:rPr lang="en-US" sz="1100" dirty="0"/>
                        <a:t>Juan Manuel Jara, Juan Carlos Licona, Gustavo Víctor Chávez, Joel Mamani Puma, José Alonso Gamarra, Abel Roberto Ccapa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733454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b="1" dirty="0"/>
                        <a:t>El jueves 14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i="1" dirty="0"/>
                        <a:t>Agenda enfocada a Oportunidades de Sustentabilidad Sinérgica en Perú.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681841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9:00 – 11:00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100" dirty="0"/>
                        <a:t>Presentación del informe de estado por el Dr. Sheffield sobre oportunidades sinérgicas en el desarrollo sostenible en Perú</a:t>
                      </a:r>
                      <a:r>
                        <a:rPr lang="en-US" sz="1100" dirty="0"/>
                        <a:t>: </a:t>
                      </a:r>
                      <a:r>
                        <a:rPr lang="es-ES" sz="1100" dirty="0"/>
                        <a:t>Universidad Nacional de San Agustín (UNSA), Universidad de Ingeniería y Tecnología (UTEC), Universidad Nacional de Ingeniería (UNI), Universidad Nacional del Santa (UNS), and Universidad Nacional San Antonio Abad del Cusco (USAAC)</a:t>
                      </a:r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837393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11:00 – 12:00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100" dirty="0"/>
                        <a:t>Presentación de profesores de la UNSA sobre oportunidades sinérgicas en la UNSA</a:t>
                      </a:r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021127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b="1" i="1" dirty="0"/>
                        <a:t>Almuer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104812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13:30 – 15.30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100" dirty="0"/>
                        <a:t>Discutir oportunidades sinérgicas en la UNSA</a:t>
                      </a:r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56288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16:00- 18:00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100" dirty="0"/>
                        <a:t>Discutir oportunidades sinérgicas en UNSA</a:t>
                      </a:r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3872505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b="1" dirty="0"/>
                        <a:t>El viernes 15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100" b="1" i="1" dirty="0"/>
                        <a:t>La agenda se centró en un nuevo curso de posgrado "Nexo de agua, energía y alimentos"</a:t>
                      </a:r>
                      <a:endParaRPr lang="en-US" sz="1100" b="1" i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812400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9:00 – 11:00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100" dirty="0"/>
                        <a:t>Reunión de planificación estratégica con </a:t>
                      </a:r>
                      <a:r>
                        <a:rPr lang="en-US" sz="1100" dirty="0"/>
                        <a:t>Silvana Vizcarra, Alvaro Carpio, Eduardo Ramos, and Giuliana Romero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541579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11:00 – 12:00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100" dirty="0"/>
                        <a:t>Reunión de planificación estratégica con </a:t>
                      </a:r>
                      <a:r>
                        <a:rPr lang="en-US" sz="1100" dirty="0"/>
                        <a:t>Juan Manuel Jara, Juan Carlos Licona, Gustavo Víctor Chávez, Joel Mamani Puma, José Alonso Gamarra, Abel Roberto Ccapa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574084"/>
                  </a:ext>
                </a:extLst>
              </a:tr>
              <a:tr h="177191">
                <a:tc>
                  <a:txBody>
                    <a:bodyPr/>
                    <a:lstStyle/>
                    <a:p>
                      <a:r>
                        <a:rPr lang="en-US" sz="1100" b="1" i="1" dirty="0"/>
                        <a:t>Almuer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547011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dirty="0"/>
                        <a:t>13:30 – 16:00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100" b="1" i="1" dirty="0"/>
                        <a:t>Reunión de recapitulación: artículos de acción de revisión</a:t>
                      </a:r>
                      <a:endParaRPr lang="en-US" sz="1100" b="1" i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7499619"/>
                  </a:ext>
                </a:extLst>
              </a:tr>
              <a:tr h="237992">
                <a:tc>
                  <a:txBody>
                    <a:bodyPr/>
                    <a:lstStyle/>
                    <a:p>
                      <a:r>
                        <a:rPr lang="en-US" sz="1100" b="1" dirty="0"/>
                        <a:t>El sabado 16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Salir a las 18:30 horas (Latam Airlines) </a:t>
                      </a:r>
                      <a:endParaRPr lang="en-US" sz="1100" b="1" i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4090623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4140E557-327C-463C-BBF9-2EEAE5A387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1249" y="18327"/>
            <a:ext cx="905574" cy="8892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A95714-03BC-4CEC-918F-A3155C2EA009}"/>
              </a:ext>
            </a:extLst>
          </p:cNvPr>
          <p:cNvSpPr txBox="1"/>
          <p:nvPr/>
        </p:nvSpPr>
        <p:spPr>
          <a:xfrm>
            <a:off x="130629" y="504444"/>
            <a:ext cx="561349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1100" b="1">
                <a:solidFill>
                  <a:prstClr val="black"/>
                </a:solidFill>
              </a:rPr>
              <a:t>Dr. John W. Sheffield</a:t>
            </a:r>
            <a:r>
              <a:rPr lang="es-ES" sz="1100">
                <a:solidFill>
                  <a:prstClr val="black"/>
                </a:solidFill>
              </a:rPr>
              <a:t>, profesor de tecnología de ingeniería y P.I. de los dos proyectos:</a:t>
            </a:r>
            <a:br>
              <a:rPr lang="es-ES" sz="1100">
                <a:solidFill>
                  <a:prstClr val="black"/>
                </a:solidFill>
              </a:rPr>
            </a:br>
            <a:r>
              <a:rPr lang="es-ES" sz="1100">
                <a:solidFill>
                  <a:prstClr val="black"/>
                </a:solidFill>
              </a:rPr>
              <a:t>(1) Eficiencia energética y sostenibilidad</a:t>
            </a:r>
            <a:br>
              <a:rPr lang="es-ES" sz="1100">
                <a:solidFill>
                  <a:prstClr val="black"/>
                </a:solidFill>
              </a:rPr>
            </a:br>
            <a:r>
              <a:rPr lang="es-ES" sz="1100">
                <a:solidFill>
                  <a:prstClr val="black"/>
                </a:solidFill>
              </a:rPr>
              <a:t>(2) Desarrollo sostenible para el nexo de agua, energía y alimentario</a:t>
            </a:r>
            <a:br>
              <a:rPr lang="es-ES" sz="1100">
                <a:solidFill>
                  <a:prstClr val="black"/>
                </a:solidFill>
              </a:rPr>
            </a:br>
            <a:r>
              <a:rPr lang="es-ES" sz="1100" b="1">
                <a:solidFill>
                  <a:prstClr val="black"/>
                </a:solidFill>
              </a:rPr>
              <a:t>Razones para la visita</a:t>
            </a:r>
            <a:r>
              <a:rPr lang="es-ES" sz="1100">
                <a:solidFill>
                  <a:prstClr val="black"/>
                </a:solidFill>
              </a:rPr>
              <a:t/>
            </a:r>
            <a:br>
              <a:rPr lang="es-ES" sz="1100">
                <a:solidFill>
                  <a:prstClr val="black"/>
                </a:solidFill>
              </a:rPr>
            </a:br>
            <a:r>
              <a:rPr lang="es-ES" sz="1100">
                <a:solidFill>
                  <a:prstClr val="black"/>
                </a:solidFill>
              </a:rPr>
              <a:t>Repaso de la Plataforma Educativa y del plan de estudios final del curso desarrollado.</a:t>
            </a:r>
            <a:br>
              <a:rPr lang="es-ES" sz="1100">
                <a:solidFill>
                  <a:prstClr val="black"/>
                </a:solidFill>
              </a:rPr>
            </a:br>
            <a:r>
              <a:rPr lang="es-ES" sz="1100">
                <a:solidFill>
                  <a:prstClr val="black"/>
                </a:solidFill>
              </a:rPr>
              <a:t>Discutir y planificar actividades de sostenibilidad sinérgica.</a:t>
            </a:r>
            <a:br>
              <a:rPr lang="es-ES" sz="1100">
                <a:solidFill>
                  <a:prstClr val="black"/>
                </a:solidFill>
              </a:rPr>
            </a:br>
            <a:r>
              <a:rPr lang="es-ES" sz="1100">
                <a:solidFill>
                  <a:prstClr val="black"/>
                </a:solidFill>
              </a:rPr>
              <a:t>Discutir el desarrollo potencial de un nuevo curso de posgrado en el Nexus.</a:t>
            </a:r>
            <a:endParaRPr lang="en-US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429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500</TotalTime>
  <Words>808</Words>
  <Application>Microsoft Office PowerPoint</Application>
  <PresentationFormat>On-screen Show (4:3)</PresentationFormat>
  <Paragraphs>83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Sheffield, John W</dc:creator>
  <cp:lastModifiedBy>Williams, LeAnne E</cp:lastModifiedBy>
  <cp:revision>28</cp:revision>
  <cp:lastPrinted>2019-01-30T17:34:19Z</cp:lastPrinted>
  <dcterms:created xsi:type="dcterms:W3CDTF">2019-01-24T13:29:20Z</dcterms:created>
  <dcterms:modified xsi:type="dcterms:W3CDTF">2019-02-19T17:40:45Z</dcterms:modified>
</cp:coreProperties>
</file>