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59" r:id="rId4"/>
    <p:sldId id="276" r:id="rId5"/>
    <p:sldId id="275" r:id="rId6"/>
    <p:sldId id="262" r:id="rId7"/>
    <p:sldId id="263" r:id="rId8"/>
    <p:sldId id="264" r:id="rId9"/>
    <p:sldId id="277" r:id="rId10"/>
    <p:sldId id="265" r:id="rId11"/>
    <p:sldId id="278" r:id="rId12"/>
    <p:sldId id="266" r:id="rId13"/>
    <p:sldId id="267" r:id="rId14"/>
    <p:sldId id="268" r:id="rId15"/>
    <p:sldId id="269" r:id="rId16"/>
    <p:sldId id="270" r:id="rId17"/>
    <p:sldId id="271" r:id="rId18"/>
    <p:sldId id="281" r:id="rId19"/>
    <p:sldId id="279" r:id="rId20"/>
    <p:sldId id="280" r:id="rId21"/>
    <p:sldId id="282" r:id="rId22"/>
    <p:sldId id="273" r:id="rId23"/>
    <p:sldId id="274" r:id="rId24"/>
    <p:sldId id="28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47DB"/>
    <a:srgbClr val="39B87F"/>
    <a:srgbClr val="E1812C"/>
    <a:srgbClr val="44D796"/>
    <a:srgbClr val="AF4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0"/>
    <p:restoredTop sz="89408"/>
  </p:normalViewPr>
  <p:slideViewPr>
    <p:cSldViewPr snapToGrid="0" snapToObjects="1">
      <p:cViewPr varScale="1">
        <p:scale>
          <a:sx n="98" d="100"/>
          <a:sy n="98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E09E4-1921-FF43-BEA8-8F5FD86AB6AB}" type="datetimeFigureOut">
              <a:rPr lang="en-US" smtClean="0"/>
              <a:t>2/2/22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1D9CD-1CBD-A64D-B663-165472F57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purdue-edu.zoom.us</a:t>
            </a:r>
            <a:r>
              <a:rPr lang="en-US" dirty="0"/>
              <a:t>/j/2024771882?pwd=eVJKeXBnS1NHWElMaHkrRXZOM3hiZz09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51D9CD-1CBD-A64D-B663-165472F571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/roach35/</a:t>
            </a:r>
            <a:r>
              <a:rPr lang="en-US" dirty="0" err="1"/>
              <a:t>dmab</a:t>
            </a:r>
            <a:r>
              <a:rPr lang="en-US" dirty="0"/>
              <a:t>-git-</a:t>
            </a:r>
            <a:r>
              <a:rPr lang="en-US" dirty="0" err="1"/>
              <a:t>demo.git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51D9CD-1CBD-A64D-B663-165472F571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2864-A8DC-DB41-B0CD-D81DABE48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2FE24-32D0-2747-8846-752875B5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848D9-381A-8B48-99CC-B8DBDC9D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27855-6CB2-5846-AC73-343C9691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9E699-E404-654C-A83F-E35D5396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2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47FBC-CB66-F140-BE44-9BC30A96F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6DCE3D-5565-2A45-81B1-04AC82F1D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7C0D0-951F-C740-B7D9-92FEF984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B7ADE-CB6F-364E-95D7-76DF4EA2A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A2ABB-E04D-D44C-8C49-61F46BF75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1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C9B901-F07E-664C-A17A-5FD81462B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05C03-6A12-0943-B8C7-831AF4C6B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4E43E-F90E-AF43-B431-D1E03D71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C1069-5548-D544-9BDA-A696A691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0F4AC-8693-F34D-ADB0-AE15579E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A10B1-AD2C-7E42-B9C1-61D088B0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37507-9AFE-9644-B60E-CDB8B21F3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68BDD-1755-3F4D-BADC-5C2273A4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29043-C4ED-0843-9E0A-F7B3E3B72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8A45D-894F-0F4C-BB53-1FA6544D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9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D0DB-EA9C-D640-87F1-8199AAA2D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FFE5A-AECB-3045-9F34-31AE34404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D5A86-D095-384B-9EF5-FAF53D621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1E2B2-C26B-1549-9648-EE8AB4B4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CEA02-B380-E44A-84AB-8DE241AF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4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4C5B-C9E3-9147-A1E1-452FD2345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0FFBF-784E-3147-83C2-430AEF269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3E12A-CF09-254E-B655-0C8826FDA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D2B05-B80F-554F-B649-573F2FFB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06932-05BE-0A4F-8107-24285D54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B3DAA-9EA0-434E-9694-EFF59411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1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3F3D-D30F-D344-95C9-5AA59263C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05BF7-5259-D84A-B648-6A59B69E4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59DFA-6C6D-0A4F-9D65-AB054E615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A05FC-84CB-E448-A3EF-D44DB7F7F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709B2D-E1AB-844D-A35F-56F696B556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5603C7-767E-B846-B165-E2DCE75B8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9A1B-9ABB-A849-8F63-1EE7FA48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98D54-8819-CB41-B756-450648C4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5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3FD8D-05ED-D24C-9ADC-5C7A62359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9BC55-BA54-0E48-B52B-4B0B5CC1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8A71C-6C7B-B745-BDF7-DC3C0375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D068D-6403-7342-B28A-1EC99800E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3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F8D817-37E5-DC46-A58B-3D97D810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585CA7-6C1C-4D4B-80E6-2DA3BAA3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82BA0-0B09-414A-B95A-02152226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1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543F-68B3-C84C-AA10-5FFBF6A5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408C7-7BBE-F54B-93B1-D43801AB5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ED030-E179-8548-B69E-04452EF04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FD2DC-6345-AB44-9BD3-542A6FE5B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A2BF0-F6BB-1D44-A0D9-D1962D06E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03F05-1E39-114E-9934-0D2C7D70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6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EDF7-C204-BE49-AF1F-04AE56ECB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E315F1-0BC3-444F-9FAD-4A491457A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5B607-8666-FF4C-8751-C9BA35844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8F532-76E8-AD46-AE1C-EEEBAB995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CEAF8-8937-1848-BF44-CFAEEC168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BCAE5-9DB1-F74F-8C35-AF9AF0AC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2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B35911-B31F-1E41-981B-A899E7FA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3605D-7C2C-9847-8D9F-E19472F6C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39A20-6402-4343-B82B-C2AAE5156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9AA1-7231-AB47-B00F-253D02DA901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C2D95-0597-164C-B3D5-52E03748E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152D5-9414-FA4D-8BE2-96A220195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2B81E-6207-1D4E-B61F-52475F86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0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F21589B-83EC-F84A-85A8-D30FD00FEC93}"/>
              </a:ext>
            </a:extLst>
          </p:cNvPr>
          <p:cNvSpPr/>
          <p:nvPr/>
        </p:nvSpPr>
        <p:spPr>
          <a:xfrm>
            <a:off x="1511807" y="1594222"/>
            <a:ext cx="9168384" cy="3922580"/>
          </a:xfrm>
          <a:prstGeom prst="roundRect">
            <a:avLst>
              <a:gd name="adj" fmla="val 828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 Same Side Corner Rectangle 4">
            <a:extLst>
              <a:ext uri="{FF2B5EF4-FFF2-40B4-BE49-F238E27FC236}">
                <a16:creationId xmlns:a16="http://schemas.microsoft.com/office/drawing/2014/main" id="{79DC60DA-771D-B94A-A9E8-B765DAA2DAD9}"/>
              </a:ext>
            </a:extLst>
          </p:cNvPr>
          <p:cNvSpPr/>
          <p:nvPr/>
        </p:nvSpPr>
        <p:spPr>
          <a:xfrm>
            <a:off x="1511807" y="1586589"/>
            <a:ext cx="9168384" cy="47352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4B5D7E3-65E6-7048-BE11-C4B29D3778D3}"/>
              </a:ext>
            </a:extLst>
          </p:cNvPr>
          <p:cNvSpPr/>
          <p:nvPr/>
        </p:nvSpPr>
        <p:spPr>
          <a:xfrm>
            <a:off x="1779463" y="1700006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3EDA0CD-C8E3-C84D-BB3B-AEE7D17E9A10}"/>
              </a:ext>
            </a:extLst>
          </p:cNvPr>
          <p:cNvSpPr/>
          <p:nvPr/>
        </p:nvSpPr>
        <p:spPr>
          <a:xfrm>
            <a:off x="2133983" y="1700006"/>
            <a:ext cx="228600" cy="228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B158C6-F5F6-6941-9BE0-FF69BEE58B45}"/>
              </a:ext>
            </a:extLst>
          </p:cNvPr>
          <p:cNvSpPr/>
          <p:nvPr/>
        </p:nvSpPr>
        <p:spPr>
          <a:xfrm>
            <a:off x="2488503" y="1700006"/>
            <a:ext cx="228600" cy="228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AE9D7-9B1C-DF49-84E2-0536A1D1674D}"/>
              </a:ext>
            </a:extLst>
          </p:cNvPr>
          <p:cNvSpPr txBox="1"/>
          <p:nvPr/>
        </p:nvSpPr>
        <p:spPr>
          <a:xfrm>
            <a:off x="2828065" y="3232347"/>
            <a:ext cx="6535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intro to Git and GitHub</a:t>
            </a:r>
          </a:p>
        </p:txBody>
      </p:sp>
    </p:spTree>
    <p:extLst>
      <p:ext uri="{BB962C8B-B14F-4D97-AF65-F5344CB8AC3E}">
        <p14:creationId xmlns:p14="http://schemas.microsoft.com/office/powerpoint/2010/main" val="632398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065466C3-A9DF-1840-A361-926AB4274F42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8F00EFC-2AFC-F44A-BFEF-CBDF41318413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003E4C90-10F4-C148-8A19-66E2CA1B67BF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17" name="Rounded Rectangle 16">
                  <a:extLst>
                    <a:ext uri="{FF2B5EF4-FFF2-40B4-BE49-F238E27FC236}">
                      <a16:creationId xmlns:a16="http://schemas.microsoft.com/office/drawing/2014/main" id="{4697D708-BD79-C74C-867A-5582B71CCFDC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" name="Round Same Side Corner Rectangle 17">
                  <a:extLst>
                    <a:ext uri="{FF2B5EF4-FFF2-40B4-BE49-F238E27FC236}">
                      <a16:creationId xmlns:a16="http://schemas.microsoft.com/office/drawing/2014/main" id="{5D14B54A-45DF-A84B-B2B0-BDB538087360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610A69BA-9CB2-944B-B422-75F830F78E90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B98D1012-6AF6-6140-8D97-F324A0C9B83E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A24EA24B-5B1B-DB46-9448-29442F720044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90972AC-A8D9-584F-ABFF-0288EA07AE0E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9E206D1-A962-B74C-A2E2-0DD2EC4E70BB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checkout –b roach35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600F2A8-8E84-2446-9C5F-DC91D3F91FE7}"/>
                </a:ext>
              </a:extLst>
            </p:cNvPr>
            <p:cNvSpPr txBox="1"/>
            <p:nvPr/>
          </p:nvSpPr>
          <p:spPr>
            <a:xfrm>
              <a:off x="2002954" y="1922319"/>
              <a:ext cx="71994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Switched to a new branch ‘roach35’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8886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B39FD33-174D-2F44-A9AE-AB4B2EBB273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1918D8-76B4-9941-A8E8-777248D52CAC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90E5C87-5B37-BC4A-9E6B-5853F29C1A83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14" name="Rounded Rectangle 13">
                  <a:extLst>
                    <a:ext uri="{FF2B5EF4-FFF2-40B4-BE49-F238E27FC236}">
                      <a16:creationId xmlns:a16="http://schemas.microsoft.com/office/drawing/2014/main" id="{7AF22932-04E2-2745-AAF3-20E3AAF6DC3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" name="Round Same Side Corner Rectangle 14">
                  <a:extLst>
                    <a:ext uri="{FF2B5EF4-FFF2-40B4-BE49-F238E27FC236}">
                      <a16:creationId xmlns:a16="http://schemas.microsoft.com/office/drawing/2014/main" id="{C02381AE-F5AF-7D45-A9EA-893C2882EFF4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76F8BDA2-7F0E-F245-AE76-0671838F6E9E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53AA351-FB59-4F49-9F2E-D3ADBFE87C6F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FBCFC3B0-99E8-7340-9065-8CCE80ED22F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137E6F6-F7AA-E948-B33F-EC0B623D32C5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741325-659B-5C44-AF29-6E92EB0A1A96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branch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75A834-FDAB-2447-9F3E-365539376202}"/>
                </a:ext>
              </a:extLst>
            </p:cNvPr>
            <p:cNvSpPr txBox="1"/>
            <p:nvPr/>
          </p:nvSpPr>
          <p:spPr>
            <a:xfrm>
              <a:off x="2002954" y="1922319"/>
              <a:ext cx="71994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 </a:t>
              </a:r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main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*</a:t>
              </a:r>
              <a:r>
                <a:rPr lang="en-US" sz="2200" dirty="0">
                  <a:solidFill>
                    <a:srgbClr val="00B050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roach35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1536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F445C77-CB17-BA42-8934-DD8988A16037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B1D2852-E7D8-A343-9137-E2533EF9C832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3055816"/>
              <a:chExt cx="9168384" cy="2803767"/>
            </a:xfrm>
          </p:grpSpPr>
          <p:sp>
            <p:nvSpPr>
              <p:cNvPr id="8" name="Rounded Rectangle 7">
                <a:extLst>
                  <a:ext uri="{FF2B5EF4-FFF2-40B4-BE49-F238E27FC236}">
                    <a16:creationId xmlns:a16="http://schemas.microsoft.com/office/drawing/2014/main" id="{C2A799E1-E540-AA47-B688-503D2599282C}"/>
                  </a:ext>
                </a:extLst>
              </p:cNvPr>
              <p:cNvSpPr/>
              <p:nvPr/>
            </p:nvSpPr>
            <p:spPr>
              <a:xfrm>
                <a:off x="1511808" y="3055816"/>
                <a:ext cx="9168384" cy="2803767"/>
              </a:xfrm>
              <a:prstGeom prst="roundRect">
                <a:avLst>
                  <a:gd name="adj" fmla="val 8280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ound Same Side Corner Rectangle 8">
                <a:extLst>
                  <a:ext uri="{FF2B5EF4-FFF2-40B4-BE49-F238E27FC236}">
                    <a16:creationId xmlns:a16="http://schemas.microsoft.com/office/drawing/2014/main" id="{21AA4BC7-7683-4349-96CB-6CD8E0E23B03}"/>
                  </a:ext>
                </a:extLst>
              </p:cNvPr>
              <p:cNvSpPr/>
              <p:nvPr/>
            </p:nvSpPr>
            <p:spPr>
              <a:xfrm>
                <a:off x="1511808" y="3055816"/>
                <a:ext cx="9168384" cy="47352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F3D8863F-94AF-F04C-B0A7-A9E9DC7194F5}"/>
                  </a:ext>
                </a:extLst>
              </p:cNvPr>
              <p:cNvSpPr/>
              <p:nvPr/>
            </p:nvSpPr>
            <p:spPr>
              <a:xfrm>
                <a:off x="1774354" y="319090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1304513-2618-BD41-BD86-F8A0B60ED7C4}"/>
                  </a:ext>
                </a:extLst>
              </p:cNvPr>
              <p:cNvSpPr/>
              <p:nvPr/>
            </p:nvSpPr>
            <p:spPr>
              <a:xfrm>
                <a:off x="2128874" y="3190905"/>
                <a:ext cx="228600" cy="2286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077E742D-73B1-954E-82E2-99EC9084358E}"/>
                  </a:ext>
                </a:extLst>
              </p:cNvPr>
              <p:cNvSpPr/>
              <p:nvPr/>
            </p:nvSpPr>
            <p:spPr>
              <a:xfrm>
                <a:off x="2483394" y="3178277"/>
                <a:ext cx="228600" cy="2286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B821D6-4E83-7B42-9938-73B578CA388B}"/>
                  </a:ext>
                </a:extLst>
              </p:cNvPr>
              <p:cNvSpPr txBox="1"/>
              <p:nvPr/>
            </p:nvSpPr>
            <p:spPr>
              <a:xfrm>
                <a:off x="1596195" y="3636363"/>
                <a:ext cx="18001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datamine</a:t>
                </a:r>
                <a:r>
                  <a:rPr lang="en-US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$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9F84A20-B7A0-8941-BEEE-8C03C297C5DC}"/>
                </a:ext>
              </a:extLst>
            </p:cNvPr>
            <p:cNvSpPr txBox="1"/>
            <p:nvPr/>
          </p:nvSpPr>
          <p:spPr>
            <a:xfrm>
              <a:off x="3396343" y="1353629"/>
              <a:ext cx="7199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cd files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17EB82B-5ABB-E342-A163-9FF71F062470}"/>
              </a:ext>
            </a:extLst>
          </p:cNvPr>
          <p:cNvSpPr txBox="1"/>
          <p:nvPr/>
        </p:nvSpPr>
        <p:spPr>
          <a:xfrm>
            <a:off x="1596195" y="1774088"/>
            <a:ext cx="180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datamine</a:t>
            </a:r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$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814A92-E355-A147-A3D9-80317B9059FC}"/>
              </a:ext>
            </a:extLst>
          </p:cNvPr>
          <p:cNvSpPr txBox="1"/>
          <p:nvPr/>
        </p:nvSpPr>
        <p:spPr>
          <a:xfrm>
            <a:off x="3396343" y="1780225"/>
            <a:ext cx="7199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echo “hello world” &gt; roach35.txt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DBA6EF-BD52-694F-8011-07D077D990A8}"/>
              </a:ext>
            </a:extLst>
          </p:cNvPr>
          <p:cNvSpPr txBox="1"/>
          <p:nvPr/>
        </p:nvSpPr>
        <p:spPr>
          <a:xfrm>
            <a:off x="1596195" y="2235753"/>
            <a:ext cx="180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datamine</a:t>
            </a:r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$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CBF4F4-76AC-884B-83E2-F3F9E4940432}"/>
              </a:ext>
            </a:extLst>
          </p:cNvPr>
          <p:cNvSpPr txBox="1"/>
          <p:nvPr/>
        </p:nvSpPr>
        <p:spPr>
          <a:xfrm>
            <a:off x="3396343" y="2232685"/>
            <a:ext cx="7199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cd ..</a:t>
            </a:r>
          </a:p>
        </p:txBody>
      </p:sp>
    </p:spTree>
    <p:extLst>
      <p:ext uri="{BB962C8B-B14F-4D97-AF65-F5344CB8AC3E}">
        <p14:creationId xmlns:p14="http://schemas.microsoft.com/office/powerpoint/2010/main" val="2106343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CBFC8170-D0DE-F843-B602-907BFC42EC17}"/>
              </a:ext>
            </a:extLst>
          </p:cNvPr>
          <p:cNvGrpSpPr/>
          <p:nvPr/>
        </p:nvGrpSpPr>
        <p:grpSpPr>
          <a:xfrm>
            <a:off x="1511808" y="2027116"/>
            <a:ext cx="9168384" cy="1401885"/>
            <a:chOff x="1511808" y="2027116"/>
            <a:chExt cx="9168384" cy="140188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E0ACDD8-33AC-7D49-B804-11D33D9E5CFE}"/>
                </a:ext>
              </a:extLst>
            </p:cNvPr>
            <p:cNvGrpSpPr/>
            <p:nvPr/>
          </p:nvGrpSpPr>
          <p:grpSpPr>
            <a:xfrm>
              <a:off x="1511808" y="2027116"/>
              <a:ext cx="9168384" cy="1401885"/>
              <a:chOff x="1511808" y="3055816"/>
              <a:chExt cx="9168384" cy="1401885"/>
            </a:xfrm>
          </p:grpSpPr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9539FFAD-8ADE-284F-AE76-295B01F78CEC}"/>
                  </a:ext>
                </a:extLst>
              </p:cNvPr>
              <p:cNvSpPr/>
              <p:nvPr/>
            </p:nvSpPr>
            <p:spPr>
              <a:xfrm>
                <a:off x="1511808" y="3055817"/>
                <a:ext cx="9168384" cy="1401884"/>
              </a:xfrm>
              <a:prstGeom prst="roundRect">
                <a:avLst>
                  <a:gd name="adj" fmla="val 17771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ound Same Side Corner Rectangle 11">
                <a:extLst>
                  <a:ext uri="{FF2B5EF4-FFF2-40B4-BE49-F238E27FC236}">
                    <a16:creationId xmlns:a16="http://schemas.microsoft.com/office/drawing/2014/main" id="{6D096A34-A0A9-124D-AFDD-AF1DA012D74D}"/>
                  </a:ext>
                </a:extLst>
              </p:cNvPr>
              <p:cNvSpPr/>
              <p:nvPr/>
            </p:nvSpPr>
            <p:spPr>
              <a:xfrm>
                <a:off x="1511808" y="3055816"/>
                <a:ext cx="9168384" cy="47352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2665533-9CAC-4D4D-A98F-2737644C516B}"/>
                  </a:ext>
                </a:extLst>
              </p:cNvPr>
              <p:cNvSpPr/>
              <p:nvPr/>
            </p:nvSpPr>
            <p:spPr>
              <a:xfrm>
                <a:off x="1774354" y="319090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D8117117-6FC0-B048-BEC6-D5262E5ADBE6}"/>
                  </a:ext>
                </a:extLst>
              </p:cNvPr>
              <p:cNvSpPr/>
              <p:nvPr/>
            </p:nvSpPr>
            <p:spPr>
              <a:xfrm>
                <a:off x="2128874" y="3190905"/>
                <a:ext cx="228600" cy="2286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10862900-D87B-5743-85F5-BD9EA3EA01C0}"/>
                  </a:ext>
                </a:extLst>
              </p:cNvPr>
              <p:cNvSpPr/>
              <p:nvPr/>
            </p:nvSpPr>
            <p:spPr>
              <a:xfrm>
                <a:off x="2483394" y="3178277"/>
                <a:ext cx="228600" cy="2286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E1883CD-5BD3-D14E-B709-DD06332B5CED}"/>
                  </a:ext>
                </a:extLst>
              </p:cNvPr>
              <p:cNvSpPr txBox="1"/>
              <p:nvPr/>
            </p:nvSpPr>
            <p:spPr>
              <a:xfrm>
                <a:off x="1596195" y="3636363"/>
                <a:ext cx="190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datamine$</a:t>
                </a: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248D41E-F7DB-134F-A897-FA5308015DF7}"/>
                </a:ext>
              </a:extLst>
            </p:cNvPr>
            <p:cNvSpPr txBox="1"/>
            <p:nvPr/>
          </p:nvSpPr>
          <p:spPr>
            <a:xfrm>
              <a:off x="3443359" y="2607662"/>
              <a:ext cx="69936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git add 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1868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76D3C10A-F699-FE41-BBDC-50FC26D91ACF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3E46A21-B91F-0A48-8182-1614203C9B20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05C5C791-5443-5C40-966F-4D31FAB29F5E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26" name="Rounded Rectangle 25">
                  <a:extLst>
                    <a:ext uri="{FF2B5EF4-FFF2-40B4-BE49-F238E27FC236}">
                      <a16:creationId xmlns:a16="http://schemas.microsoft.com/office/drawing/2014/main" id="{8C2E8E0A-F4AD-AF46-95EE-9FEB6C808EB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" name="Round Same Side Corner Rectangle 26">
                  <a:extLst>
                    <a:ext uri="{FF2B5EF4-FFF2-40B4-BE49-F238E27FC236}">
                      <a16:creationId xmlns:a16="http://schemas.microsoft.com/office/drawing/2014/main" id="{B900D69D-C726-0D41-8099-366A8749CC86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CA14342F-2C84-CF4A-B58A-84CA3D10CB19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651C9D02-AB4E-904E-A24F-1D42485A075F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3291C423-6E26-4141-ADB4-4745420EFF41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87C62B85-8EC7-BA45-AEE3-72D9EED14D69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2EABD0D-226E-4D4E-A041-DB1FB23F72B0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commit –m “first commit roach35”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EE4E985-F004-124F-8A06-800A0C16509B}"/>
                </a:ext>
              </a:extLst>
            </p:cNvPr>
            <p:cNvSpPr txBox="1"/>
            <p:nvPr/>
          </p:nvSpPr>
          <p:spPr>
            <a:xfrm>
              <a:off x="2002954" y="1922319"/>
              <a:ext cx="719946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[roach35 72fccef] first commit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1 file change, 1 insertion(+)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create mode 100644 file.txt</a:t>
              </a:r>
            </a:p>
            <a:p>
              <a:endParaRPr lang="en-US" dirty="0">
                <a:solidFill>
                  <a:srgbClr val="00B05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5855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7F119601-5D9C-994E-A211-1110713A64A2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CAD993F-DCDA-2148-8CA1-1C75F6D50AAD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51778151-C0BA-6542-BE7D-9669B0E3B494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35" name="Rounded Rectangle 34">
                  <a:extLst>
                    <a:ext uri="{FF2B5EF4-FFF2-40B4-BE49-F238E27FC236}">
                      <a16:creationId xmlns:a16="http://schemas.microsoft.com/office/drawing/2014/main" id="{CD02F8C6-EC1F-4547-A7DB-E6B8A3C1B902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6" name="Round Same Side Corner Rectangle 35">
                  <a:extLst>
                    <a:ext uri="{FF2B5EF4-FFF2-40B4-BE49-F238E27FC236}">
                      <a16:creationId xmlns:a16="http://schemas.microsoft.com/office/drawing/2014/main" id="{419ABFC2-9F42-D043-BA9E-5312E0455B13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>
                  <a:extLst>
                    <a:ext uri="{FF2B5EF4-FFF2-40B4-BE49-F238E27FC236}">
                      <a16:creationId xmlns:a16="http://schemas.microsoft.com/office/drawing/2014/main" id="{41116576-3B11-E848-9175-92AD58EB2B10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>
                  <a:extLst>
                    <a:ext uri="{FF2B5EF4-FFF2-40B4-BE49-F238E27FC236}">
                      <a16:creationId xmlns:a16="http://schemas.microsoft.com/office/drawing/2014/main" id="{CBF3453E-FE27-2442-950A-CDBE6C266550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F64A17FB-128D-274E-859B-08217A8F2C5A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BE8160DC-E248-D14E-9572-6E29A709D622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160ACE5-ECB8-5B40-9B9A-C63C569137FC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push --set-upstream origin roach35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1CC7749-AE4F-4848-9086-46E5BE72B8C0}"/>
                </a:ext>
              </a:extLst>
            </p:cNvPr>
            <p:cNvSpPr txBox="1"/>
            <p:nvPr/>
          </p:nvSpPr>
          <p:spPr>
            <a:xfrm>
              <a:off x="2002953" y="1922319"/>
              <a:ext cx="859285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To https://</a:t>
              </a:r>
              <a:r>
                <a:rPr lang="en-US" sz="2200" dirty="0" err="1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github.com</a:t>
              </a:r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/roach35/dmab-git-demo.git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* [new branch]    roach35 -&gt; roach35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Branch ‘roach35’ set up to track remote branch</a:t>
              </a:r>
            </a:p>
            <a:p>
              <a:endParaRPr lang="en-US" dirty="0">
                <a:solidFill>
                  <a:srgbClr val="00B05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13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B8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B6571-EAD6-8B43-AE49-0D8944FA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merge a pull request</a:t>
            </a:r>
          </a:p>
        </p:txBody>
      </p:sp>
    </p:spTree>
    <p:extLst>
      <p:ext uri="{BB962C8B-B14F-4D97-AF65-F5344CB8AC3E}">
        <p14:creationId xmlns:p14="http://schemas.microsoft.com/office/powerpoint/2010/main" val="2264600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1D6C4ECE-BFA9-F645-BCED-9E1456BFEF6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359BBCD-FE50-6F4B-B500-4DC4D376B82E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EF34EF1-A1C5-CD48-893D-21076A957B5A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26" name="Rounded Rectangle 25">
                  <a:extLst>
                    <a:ext uri="{FF2B5EF4-FFF2-40B4-BE49-F238E27FC236}">
                      <a16:creationId xmlns:a16="http://schemas.microsoft.com/office/drawing/2014/main" id="{A7CDB266-81BA-B547-AE2C-F9652D121C80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" name="Round Same Side Corner Rectangle 26">
                  <a:extLst>
                    <a:ext uri="{FF2B5EF4-FFF2-40B4-BE49-F238E27FC236}">
                      <a16:creationId xmlns:a16="http://schemas.microsoft.com/office/drawing/2014/main" id="{2FFD92A9-190D-7C43-A57F-9C033EAEEE0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F270BD7-CCC7-A649-877C-64FF52E5BA04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ADD00D51-0431-2344-B061-3BC931DB6AA1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E578B9F-E2BE-6441-B10D-796B650F898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5A34CE51-AFF7-6741-B629-BBB13E9EC75B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4C294BD-5905-6B44-9F84-70A31A918C9E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checkout main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173E95-D0D3-3040-A69C-B8BACED1D686}"/>
                </a:ext>
              </a:extLst>
            </p:cNvPr>
            <p:cNvSpPr txBox="1"/>
            <p:nvPr/>
          </p:nvSpPr>
          <p:spPr>
            <a:xfrm>
              <a:off x="2002953" y="1922319"/>
              <a:ext cx="859285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Switched to branch ‘main’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You branch is up to date with ‘origin/main’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6709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B39FD33-174D-2F44-A9AE-AB4B2EBB273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1918D8-76B4-9941-A8E8-777248D52CAC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90E5C87-5B37-BC4A-9E6B-5853F29C1A83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14" name="Rounded Rectangle 13">
                  <a:extLst>
                    <a:ext uri="{FF2B5EF4-FFF2-40B4-BE49-F238E27FC236}">
                      <a16:creationId xmlns:a16="http://schemas.microsoft.com/office/drawing/2014/main" id="{7AF22932-04E2-2745-AAF3-20E3AAF6DC3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" name="Round Same Side Corner Rectangle 14">
                  <a:extLst>
                    <a:ext uri="{FF2B5EF4-FFF2-40B4-BE49-F238E27FC236}">
                      <a16:creationId xmlns:a16="http://schemas.microsoft.com/office/drawing/2014/main" id="{C02381AE-F5AF-7D45-A9EA-893C2882EFF4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76F8BDA2-7F0E-F245-AE76-0671838F6E9E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53AA351-FB59-4F49-9F2E-D3ADBFE87C6F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FBCFC3B0-99E8-7340-9065-8CCE80ED22F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137E6F6-F7AA-E948-B33F-EC0B623D32C5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741325-659B-5C44-AF29-6E92EB0A1A96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branch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75A834-FDAB-2447-9F3E-365539376202}"/>
                </a:ext>
              </a:extLst>
            </p:cNvPr>
            <p:cNvSpPr txBox="1"/>
            <p:nvPr/>
          </p:nvSpPr>
          <p:spPr>
            <a:xfrm>
              <a:off x="2002954" y="1922319"/>
              <a:ext cx="71994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*</a:t>
              </a:r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</a:t>
              </a:r>
              <a:r>
                <a:rPr lang="en-US" sz="2200" dirty="0">
                  <a:solidFill>
                    <a:srgbClr val="00B050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main</a:t>
              </a:r>
            </a:p>
            <a:p>
              <a:r>
                <a:rPr lang="en-US" sz="22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 </a:t>
              </a:r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roach35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2942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1D6C4ECE-BFA9-F645-BCED-9E1456BFEF6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359BBCD-FE50-6F4B-B500-4DC4D376B82E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EF34EF1-A1C5-CD48-893D-21076A957B5A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26" name="Rounded Rectangle 25">
                  <a:extLst>
                    <a:ext uri="{FF2B5EF4-FFF2-40B4-BE49-F238E27FC236}">
                      <a16:creationId xmlns:a16="http://schemas.microsoft.com/office/drawing/2014/main" id="{A7CDB266-81BA-B547-AE2C-F9652D121C80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" name="Round Same Side Corner Rectangle 26">
                  <a:extLst>
                    <a:ext uri="{FF2B5EF4-FFF2-40B4-BE49-F238E27FC236}">
                      <a16:creationId xmlns:a16="http://schemas.microsoft.com/office/drawing/2014/main" id="{2FFD92A9-190D-7C43-A57F-9C033EAEEE0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F270BD7-CCC7-A649-877C-64FF52E5BA04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ADD00D51-0431-2344-B061-3BC931DB6AA1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E578B9F-E2BE-6441-B10D-796B650F898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5A34CE51-AFF7-6741-B629-BBB13E9EC75B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4C294BD-5905-6B44-9F84-70A31A918C9E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pull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173E95-D0D3-3040-A69C-B8BACED1D686}"/>
                </a:ext>
              </a:extLst>
            </p:cNvPr>
            <p:cNvSpPr txBox="1"/>
            <p:nvPr/>
          </p:nvSpPr>
          <p:spPr>
            <a:xfrm>
              <a:off x="2002953" y="1922319"/>
              <a:ext cx="8592851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Fast-forward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 file.txt | 1 +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 1 file changed, 1 insertion(+)</a:t>
              </a:r>
            </a:p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 create mode 100644 file.txt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386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5C3D15-444C-F447-B4DF-62AA7F7D1FB1}"/>
              </a:ext>
            </a:extLst>
          </p:cNvPr>
          <p:cNvSpPr txBox="1"/>
          <p:nvPr/>
        </p:nvSpPr>
        <p:spPr>
          <a:xfrm>
            <a:off x="838200" y="2471173"/>
            <a:ext cx="7254240" cy="1915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collaboration tool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version control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F2FB64B-FD67-1E41-9871-E194B001D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031" y="501369"/>
            <a:ext cx="3927938" cy="164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4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1D6C4ECE-BFA9-F645-BCED-9E1456BFEF6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359BBCD-FE50-6F4B-B500-4DC4D376B82E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EF34EF1-A1C5-CD48-893D-21076A957B5A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26" name="Rounded Rectangle 25">
                  <a:extLst>
                    <a:ext uri="{FF2B5EF4-FFF2-40B4-BE49-F238E27FC236}">
                      <a16:creationId xmlns:a16="http://schemas.microsoft.com/office/drawing/2014/main" id="{A7CDB266-81BA-B547-AE2C-F9652D121C80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" name="Round Same Side Corner Rectangle 26">
                  <a:extLst>
                    <a:ext uri="{FF2B5EF4-FFF2-40B4-BE49-F238E27FC236}">
                      <a16:creationId xmlns:a16="http://schemas.microsoft.com/office/drawing/2014/main" id="{2FFD92A9-190D-7C43-A57F-9C033EAEEE0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F270BD7-CCC7-A649-877C-64FF52E5BA04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ADD00D51-0431-2344-B061-3BC931DB6AA1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EE578B9F-E2BE-6441-B10D-796B650F898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5A34CE51-AFF7-6741-B629-BBB13E9EC75B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4C294BD-5905-6B44-9F84-70A31A918C9E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branch –d roach35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173E95-D0D3-3040-A69C-B8BACED1D686}"/>
                </a:ext>
              </a:extLst>
            </p:cNvPr>
            <p:cNvSpPr txBox="1"/>
            <p:nvPr/>
          </p:nvSpPr>
          <p:spPr>
            <a:xfrm>
              <a:off x="2002953" y="1922319"/>
              <a:ext cx="85928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Deleted branch roach35 (was 09e9855)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173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B39FD33-174D-2F44-A9AE-AB4B2EBB273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1918D8-76B4-9941-A8E8-777248D52CAC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90E5C87-5B37-BC4A-9E6B-5853F29C1A83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14" name="Rounded Rectangle 13">
                  <a:extLst>
                    <a:ext uri="{FF2B5EF4-FFF2-40B4-BE49-F238E27FC236}">
                      <a16:creationId xmlns:a16="http://schemas.microsoft.com/office/drawing/2014/main" id="{7AF22932-04E2-2745-AAF3-20E3AAF6DC3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" name="Round Same Side Corner Rectangle 14">
                  <a:extLst>
                    <a:ext uri="{FF2B5EF4-FFF2-40B4-BE49-F238E27FC236}">
                      <a16:creationId xmlns:a16="http://schemas.microsoft.com/office/drawing/2014/main" id="{C02381AE-F5AF-7D45-A9EA-893C2882EFF4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76F8BDA2-7F0E-F245-AE76-0671838F6E9E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53AA351-FB59-4F49-9F2E-D3ADBFE87C6F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FBCFC3B0-99E8-7340-9065-8CCE80ED22F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137E6F6-F7AA-E948-B33F-EC0B623D32C5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741325-659B-5C44-AF29-6E92EB0A1A96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git branch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75A834-FDAB-2447-9F3E-365539376202}"/>
                </a:ext>
              </a:extLst>
            </p:cNvPr>
            <p:cNvSpPr txBox="1"/>
            <p:nvPr/>
          </p:nvSpPr>
          <p:spPr>
            <a:xfrm>
              <a:off x="2002954" y="1922319"/>
              <a:ext cx="7199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* </a:t>
              </a:r>
              <a:r>
                <a:rPr lang="en-US" sz="2200" dirty="0">
                  <a:solidFill>
                    <a:srgbClr val="00B050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main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3751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02051-CFEB-EC42-A256-E0E8D62A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ready to start again</a:t>
            </a:r>
          </a:p>
        </p:txBody>
      </p:sp>
    </p:spTree>
    <p:extLst>
      <p:ext uri="{BB962C8B-B14F-4D97-AF65-F5344CB8AC3E}">
        <p14:creationId xmlns:p14="http://schemas.microsoft.com/office/powerpoint/2010/main" val="1007468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B6326-2B73-1F4E-9242-110471AA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044596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B6326-2B73-1F4E-9242-110471AA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roach35@purdue.edu</a:t>
            </a:r>
          </a:p>
        </p:txBody>
      </p:sp>
    </p:spTree>
    <p:extLst>
      <p:ext uri="{BB962C8B-B14F-4D97-AF65-F5344CB8AC3E}">
        <p14:creationId xmlns:p14="http://schemas.microsoft.com/office/powerpoint/2010/main" val="35106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296D2D-5C0D-D44A-B929-8DAE274ACB3E}"/>
              </a:ext>
            </a:extLst>
          </p:cNvPr>
          <p:cNvSpPr txBox="1"/>
          <p:nvPr/>
        </p:nvSpPr>
        <p:spPr>
          <a:xfrm>
            <a:off x="838200" y="2471173"/>
            <a:ext cx="7254240" cy="2900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code hosting platform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collaboration tool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"social media"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5E8B165-9581-8E45-ABA2-ECF43D587696}"/>
              </a:ext>
            </a:extLst>
          </p:cNvPr>
          <p:cNvGrpSpPr/>
          <p:nvPr/>
        </p:nvGrpSpPr>
        <p:grpSpPr>
          <a:xfrm>
            <a:off x="2715103" y="307418"/>
            <a:ext cx="6761794" cy="1758594"/>
            <a:chOff x="2863224" y="293131"/>
            <a:chExt cx="6761794" cy="175859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09FD724-887E-8C43-8268-896C666860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2142" r="20395" b="72926"/>
            <a:stretch/>
          </p:blipFill>
          <p:spPr>
            <a:xfrm>
              <a:off x="2863224" y="293131"/>
              <a:ext cx="1894523" cy="1758594"/>
            </a:xfrm>
            <a:prstGeom prst="rect">
              <a:avLst/>
            </a:prstGeom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31F1EC69-DCF7-0648-882C-8565564049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8717" y="543809"/>
              <a:ext cx="4686301" cy="126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9303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8A8AB8D-8B21-5D4A-A65E-3EFBD6E15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where is version control used?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C1AD0-7025-3E43-AC6D-30B46BF27C60}"/>
              </a:ext>
            </a:extLst>
          </p:cNvPr>
          <p:cNvSpPr txBox="1"/>
          <p:nvPr/>
        </p:nvSpPr>
        <p:spPr>
          <a:xfrm>
            <a:off x="838200" y="2471173"/>
            <a:ext cx="7254240" cy="2900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personal use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companies around the world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Corporate Partners Project</a:t>
            </a:r>
          </a:p>
        </p:txBody>
      </p:sp>
    </p:spTree>
    <p:extLst>
      <p:ext uri="{BB962C8B-B14F-4D97-AF65-F5344CB8AC3E}">
        <p14:creationId xmlns:p14="http://schemas.microsoft.com/office/powerpoint/2010/main" val="357716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81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8A8AB8D-8B21-5D4A-A65E-3EFBD6E15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why learn version control?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79D43F-975E-B74B-9CD8-16597A336820}"/>
              </a:ext>
            </a:extLst>
          </p:cNvPr>
          <p:cNvSpPr txBox="1"/>
          <p:nvPr/>
        </p:nvSpPr>
        <p:spPr>
          <a:xfrm>
            <a:off x="838200" y="2471173"/>
            <a:ext cx="7254240" cy="2900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heavily used in industry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collaborate with others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extra layer of security</a:t>
            </a:r>
          </a:p>
        </p:txBody>
      </p:sp>
    </p:spTree>
    <p:extLst>
      <p:ext uri="{BB962C8B-B14F-4D97-AF65-F5344CB8AC3E}">
        <p14:creationId xmlns:p14="http://schemas.microsoft.com/office/powerpoint/2010/main" val="299474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B8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89EF513-E8D6-F74C-9D56-F55A6B053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setting up a GitHub profile</a:t>
            </a:r>
          </a:p>
        </p:txBody>
      </p:sp>
    </p:spTree>
    <p:extLst>
      <p:ext uri="{BB962C8B-B14F-4D97-AF65-F5344CB8AC3E}">
        <p14:creationId xmlns:p14="http://schemas.microsoft.com/office/powerpoint/2010/main" val="18288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B8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4A2EA5E-10BB-C647-A005-310E269B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personal access token</a:t>
            </a:r>
          </a:p>
        </p:txBody>
      </p:sp>
    </p:spTree>
    <p:extLst>
      <p:ext uri="{BB962C8B-B14F-4D97-AF65-F5344CB8AC3E}">
        <p14:creationId xmlns:p14="http://schemas.microsoft.com/office/powerpoint/2010/main" val="7456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6C17C5A-FFB4-1948-B8B2-7F7506B7C830}"/>
              </a:ext>
            </a:extLst>
          </p:cNvPr>
          <p:cNvGrpSpPr/>
          <p:nvPr/>
        </p:nvGrpSpPr>
        <p:grpSpPr>
          <a:xfrm>
            <a:off x="1511808" y="2027116"/>
            <a:ext cx="9168384" cy="1573333"/>
            <a:chOff x="1511808" y="3055816"/>
            <a:chExt cx="9168384" cy="1573333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CA27D00F-E505-3040-BB4C-CD4B4D7DE0F2}"/>
                </a:ext>
              </a:extLst>
            </p:cNvPr>
            <p:cNvSpPr/>
            <p:nvPr/>
          </p:nvSpPr>
          <p:spPr>
            <a:xfrm>
              <a:off x="1511808" y="3055816"/>
              <a:ext cx="9168384" cy="1573333"/>
            </a:xfrm>
            <a:prstGeom prst="roundRect">
              <a:avLst>
                <a:gd name="adj" fmla="val 17771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ound Same Side Corner Rectangle 4">
              <a:extLst>
                <a:ext uri="{FF2B5EF4-FFF2-40B4-BE49-F238E27FC236}">
                  <a16:creationId xmlns:a16="http://schemas.microsoft.com/office/drawing/2014/main" id="{40BD8671-07E0-0544-A6DF-A5EE2A1403D1}"/>
                </a:ext>
              </a:extLst>
            </p:cNvPr>
            <p:cNvSpPr/>
            <p:nvPr/>
          </p:nvSpPr>
          <p:spPr>
            <a:xfrm>
              <a:off x="1511808" y="3055816"/>
              <a:ext cx="9168384" cy="47352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1BABBE2-1737-1641-8C1E-7FA8DC4C4BDE}"/>
                </a:ext>
              </a:extLst>
            </p:cNvPr>
            <p:cNvSpPr/>
            <p:nvPr/>
          </p:nvSpPr>
          <p:spPr>
            <a:xfrm>
              <a:off x="1774354" y="3190905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98D842A-0562-084F-AE32-556A89C56BEE}"/>
                </a:ext>
              </a:extLst>
            </p:cNvPr>
            <p:cNvSpPr/>
            <p:nvPr/>
          </p:nvSpPr>
          <p:spPr>
            <a:xfrm>
              <a:off x="2128874" y="3190905"/>
              <a:ext cx="228600" cy="2286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D1F755B-0308-3749-9C86-67CD50453B2F}"/>
                </a:ext>
              </a:extLst>
            </p:cNvPr>
            <p:cNvSpPr/>
            <p:nvPr/>
          </p:nvSpPr>
          <p:spPr>
            <a:xfrm>
              <a:off x="2483394" y="3178277"/>
              <a:ext cx="228600" cy="228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932AEF0-EF23-2742-B82C-8E737CAA8832}"/>
                </a:ext>
              </a:extLst>
            </p:cNvPr>
            <p:cNvSpPr txBox="1"/>
            <p:nvPr/>
          </p:nvSpPr>
          <p:spPr>
            <a:xfrm>
              <a:off x="1596195" y="3636363"/>
              <a:ext cx="190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datamine$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668A171-02F3-FA44-B475-1A835E6545C8}"/>
              </a:ext>
            </a:extLst>
          </p:cNvPr>
          <p:cNvSpPr txBox="1"/>
          <p:nvPr/>
        </p:nvSpPr>
        <p:spPr>
          <a:xfrm>
            <a:off x="3443359" y="2607662"/>
            <a:ext cx="69936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git clone https://</a:t>
            </a:r>
            <a:r>
              <a:rPr lang="en-US" sz="2400" dirty="0" err="1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github.com</a:t>
            </a:r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</a:t>
            </a:r>
          </a:p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	  roach35/dmab-git-demo.git </a:t>
            </a:r>
          </a:p>
        </p:txBody>
      </p:sp>
    </p:spTree>
    <p:extLst>
      <p:ext uri="{BB962C8B-B14F-4D97-AF65-F5344CB8AC3E}">
        <p14:creationId xmlns:p14="http://schemas.microsoft.com/office/powerpoint/2010/main" val="385251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47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B39FD33-174D-2F44-A9AE-AB4B2EBB2733}"/>
              </a:ext>
            </a:extLst>
          </p:cNvPr>
          <p:cNvGrpSpPr/>
          <p:nvPr/>
        </p:nvGrpSpPr>
        <p:grpSpPr>
          <a:xfrm>
            <a:off x="1511808" y="773082"/>
            <a:ext cx="9168384" cy="2803767"/>
            <a:chOff x="1511808" y="773082"/>
            <a:chExt cx="9168384" cy="280376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1918D8-76B4-9941-A8E8-777248D52CAC}"/>
                </a:ext>
              </a:extLst>
            </p:cNvPr>
            <p:cNvGrpSpPr/>
            <p:nvPr/>
          </p:nvGrpSpPr>
          <p:grpSpPr>
            <a:xfrm>
              <a:off x="1511808" y="773082"/>
              <a:ext cx="9168384" cy="2803767"/>
              <a:chOff x="1511808" y="773082"/>
              <a:chExt cx="9168384" cy="2803767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90E5C87-5B37-BC4A-9E6B-5853F29C1A83}"/>
                  </a:ext>
                </a:extLst>
              </p:cNvPr>
              <p:cNvGrpSpPr/>
              <p:nvPr/>
            </p:nvGrpSpPr>
            <p:grpSpPr>
              <a:xfrm>
                <a:off x="1511808" y="773082"/>
                <a:ext cx="9168384" cy="2803767"/>
                <a:chOff x="1511808" y="3055816"/>
                <a:chExt cx="9168384" cy="2803767"/>
              </a:xfrm>
            </p:grpSpPr>
            <p:sp>
              <p:nvSpPr>
                <p:cNvPr id="14" name="Rounded Rectangle 13">
                  <a:extLst>
                    <a:ext uri="{FF2B5EF4-FFF2-40B4-BE49-F238E27FC236}">
                      <a16:creationId xmlns:a16="http://schemas.microsoft.com/office/drawing/2014/main" id="{7AF22932-04E2-2745-AAF3-20E3AAF6DC3F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2803767"/>
                </a:xfrm>
                <a:prstGeom prst="roundRect">
                  <a:avLst>
                    <a:gd name="adj" fmla="val 8280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" name="Round Same Side Corner Rectangle 14">
                  <a:extLst>
                    <a:ext uri="{FF2B5EF4-FFF2-40B4-BE49-F238E27FC236}">
                      <a16:creationId xmlns:a16="http://schemas.microsoft.com/office/drawing/2014/main" id="{C02381AE-F5AF-7D45-A9EA-893C2882EFF4}"/>
                    </a:ext>
                  </a:extLst>
                </p:cNvPr>
                <p:cNvSpPr/>
                <p:nvPr/>
              </p:nvSpPr>
              <p:spPr>
                <a:xfrm>
                  <a:off x="1511808" y="3055816"/>
                  <a:ext cx="9168384" cy="473522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76F8BDA2-7F0E-F245-AE76-0671838F6E9E}"/>
                    </a:ext>
                  </a:extLst>
                </p:cNvPr>
                <p:cNvSpPr/>
                <p:nvPr/>
              </p:nvSpPr>
              <p:spPr>
                <a:xfrm>
                  <a:off x="1774354" y="319090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53AA351-FB59-4F49-9F2E-D3ADBFE87C6F}"/>
                    </a:ext>
                  </a:extLst>
                </p:cNvPr>
                <p:cNvSpPr/>
                <p:nvPr/>
              </p:nvSpPr>
              <p:spPr>
                <a:xfrm>
                  <a:off x="2128874" y="3190905"/>
                  <a:ext cx="228600" cy="2286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FBCFC3B0-99E8-7340-9065-8CCE80ED22FE}"/>
                    </a:ext>
                  </a:extLst>
                </p:cNvPr>
                <p:cNvSpPr/>
                <p:nvPr/>
              </p:nvSpPr>
              <p:spPr>
                <a:xfrm>
                  <a:off x="2483394" y="3178277"/>
                  <a:ext cx="228600" cy="2286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137E6F6-F7AA-E948-B33F-EC0B623D32C5}"/>
                    </a:ext>
                  </a:extLst>
                </p:cNvPr>
                <p:cNvSpPr txBox="1"/>
                <p:nvPr/>
              </p:nvSpPr>
              <p:spPr>
                <a:xfrm>
                  <a:off x="1596195" y="3636363"/>
                  <a:ext cx="180014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datamine</a:t>
                  </a:r>
                  <a:r>
                    <a:rPr lang="en-US" dirty="0">
                      <a:solidFill>
                        <a:schemeClr val="bg2"/>
                      </a:solidFill>
                      <a:latin typeface="Menlo" panose="020B0609030804020204" pitchFamily="49" charset="0"/>
                      <a:ea typeface="Menlo" panose="020B0609030804020204" pitchFamily="49" charset="0"/>
                      <a:cs typeface="Menlo" panose="020B0609030804020204" pitchFamily="49" charset="0"/>
                    </a:rPr>
                    <a:t>$</a:t>
                  </a:r>
                </a:p>
              </p:txBody>
            </p:sp>
          </p:grp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7741325-659B-5C44-AF29-6E92EB0A1A96}"/>
                  </a:ext>
                </a:extLst>
              </p:cNvPr>
              <p:cNvSpPr txBox="1"/>
              <p:nvPr/>
            </p:nvSpPr>
            <p:spPr>
              <a:xfrm>
                <a:off x="3396343" y="1353629"/>
                <a:ext cx="7199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bg2"/>
                    </a:solidFill>
                    <a:latin typeface="Menlo" panose="020B0609030804020204" pitchFamily="49" charset="0"/>
                    <a:ea typeface="Menlo" panose="020B0609030804020204" pitchFamily="49" charset="0"/>
                    <a:cs typeface="Menlo" panose="020B0609030804020204" pitchFamily="49" charset="0"/>
                  </a:rPr>
                  <a:t>cd dmab-git-demo</a:t>
                </a:r>
                <a:endParaRPr lang="en-US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75A834-FDAB-2447-9F3E-365539376202}"/>
                </a:ext>
              </a:extLst>
            </p:cNvPr>
            <p:cNvSpPr txBox="1"/>
            <p:nvPr/>
          </p:nvSpPr>
          <p:spPr>
            <a:xfrm>
              <a:off x="2002954" y="2270398"/>
              <a:ext cx="71994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2">
                      <a:lumMod val="75000"/>
                    </a:schemeClr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*</a:t>
              </a:r>
              <a:r>
                <a:rPr lang="en-US" sz="2200" dirty="0">
                  <a:solidFill>
                    <a:schemeClr val="bg2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 </a:t>
              </a:r>
              <a:r>
                <a:rPr lang="en-US" sz="2200" dirty="0">
                  <a:solidFill>
                    <a:srgbClr val="00B050"/>
                  </a:solidFill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main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5BAA736-89BB-1B4A-8D2E-76D54EEE2848}"/>
              </a:ext>
            </a:extLst>
          </p:cNvPr>
          <p:cNvSpPr txBox="1"/>
          <p:nvPr/>
        </p:nvSpPr>
        <p:spPr>
          <a:xfrm>
            <a:off x="1596195" y="1774088"/>
            <a:ext cx="1800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datamine</a:t>
            </a:r>
            <a:r>
              <a:rPr lang="en-US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118E7C-542F-6C41-84F8-940A98C7358A}"/>
              </a:ext>
            </a:extLst>
          </p:cNvPr>
          <p:cNvSpPr txBox="1"/>
          <p:nvPr/>
        </p:nvSpPr>
        <p:spPr>
          <a:xfrm>
            <a:off x="3396343" y="1778758"/>
            <a:ext cx="7199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git branch</a:t>
            </a:r>
            <a:endParaRPr lang="en-US" dirty="0">
              <a:solidFill>
                <a:schemeClr val="bg2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1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331</Words>
  <Application>Microsoft Macintosh PowerPoint</Application>
  <PresentationFormat>Widescreen</PresentationFormat>
  <Paragraphs>77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Menlo</vt:lpstr>
      <vt:lpstr>Office Theme</vt:lpstr>
      <vt:lpstr>PowerPoint Presentation</vt:lpstr>
      <vt:lpstr>PowerPoint Presentation</vt:lpstr>
      <vt:lpstr>PowerPoint Presentation</vt:lpstr>
      <vt:lpstr>where is version control used?</vt:lpstr>
      <vt:lpstr>why learn version control?</vt:lpstr>
      <vt:lpstr>setting up a GitHub profile</vt:lpstr>
      <vt:lpstr>personal access token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merge a pull request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ready to start again</vt:lpstr>
      <vt:lpstr>questions</vt:lpstr>
      <vt:lpstr>roach35@purdue.edu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 Matthew Roach</dc:creator>
  <cp:lastModifiedBy>Jacob Matthew Roach</cp:lastModifiedBy>
  <cp:revision>22</cp:revision>
  <dcterms:created xsi:type="dcterms:W3CDTF">2022-01-26T21:06:26Z</dcterms:created>
  <dcterms:modified xsi:type="dcterms:W3CDTF">2022-02-03T01:03:26Z</dcterms:modified>
</cp:coreProperties>
</file>