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7315200" cy="96012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4" roundtripDataSignature="AMtx7mipMs80h1p7+zVNO7JB00RGo69y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1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p1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p1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p1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p1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7" name="Google Shape;227;p1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2:notes"/>
          <p:cNvSpPr txBox="1"/>
          <p:nvPr/>
        </p:nvSpPr>
        <p:spPr>
          <a:xfrm>
            <a:off x="0" y="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p2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2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9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5" name="Google Shape;245;p4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0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1" name="Google Shape;251;p5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1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p5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2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4" name="Google Shape;264;p5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3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1" name="Google Shape;271;p5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4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8" name="Google Shape;278;p5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5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p5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972720" y="4557600"/>
            <a:ext cx="5366160" cy="43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1875" spcFirstLastPara="1" rIns="101875" wrap="square" tIns="5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 txBox="1"/>
          <p:nvPr>
            <p:ph type="title"/>
          </p:nvPr>
        </p:nvSpPr>
        <p:spPr>
          <a:xfrm>
            <a:off x="219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4"/>
          <p:cNvSpPr txBox="1"/>
          <p:nvPr>
            <p:ph idx="1" type="subTitle"/>
          </p:nvPr>
        </p:nvSpPr>
        <p:spPr>
          <a:xfrm>
            <a:off x="209520" y="777960"/>
            <a:ext cx="8737200" cy="540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5"/>
          <p:cNvSpPr txBox="1"/>
          <p:nvPr>
            <p:ph type="title"/>
          </p:nvPr>
        </p:nvSpPr>
        <p:spPr>
          <a:xfrm>
            <a:off x="219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idx="1" type="body"/>
          </p:nvPr>
        </p:nvSpPr>
        <p:spPr>
          <a:xfrm>
            <a:off x="209520" y="777960"/>
            <a:ext cx="873720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35"/>
          <p:cNvSpPr txBox="1"/>
          <p:nvPr>
            <p:ph idx="2" type="body"/>
          </p:nvPr>
        </p:nvSpPr>
        <p:spPr>
          <a:xfrm>
            <a:off x="209520" y="3601080"/>
            <a:ext cx="873720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6"/>
          <p:cNvSpPr txBox="1"/>
          <p:nvPr>
            <p:ph type="title"/>
          </p:nvPr>
        </p:nvSpPr>
        <p:spPr>
          <a:xfrm>
            <a:off x="219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1" type="body"/>
          </p:nvPr>
        </p:nvSpPr>
        <p:spPr>
          <a:xfrm>
            <a:off x="209520" y="777960"/>
            <a:ext cx="426348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6"/>
          <p:cNvSpPr txBox="1"/>
          <p:nvPr>
            <p:ph idx="2" type="body"/>
          </p:nvPr>
        </p:nvSpPr>
        <p:spPr>
          <a:xfrm>
            <a:off x="4686480" y="777960"/>
            <a:ext cx="426348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6"/>
          <p:cNvSpPr txBox="1"/>
          <p:nvPr>
            <p:ph idx="3" type="body"/>
          </p:nvPr>
        </p:nvSpPr>
        <p:spPr>
          <a:xfrm>
            <a:off x="4686480" y="3601080"/>
            <a:ext cx="426348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4" type="body"/>
          </p:nvPr>
        </p:nvSpPr>
        <p:spPr>
          <a:xfrm>
            <a:off x="209520" y="3601080"/>
            <a:ext cx="426348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7"/>
          <p:cNvSpPr txBox="1"/>
          <p:nvPr>
            <p:ph type="title"/>
          </p:nvPr>
        </p:nvSpPr>
        <p:spPr>
          <a:xfrm>
            <a:off x="219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7"/>
          <p:cNvSpPr txBox="1"/>
          <p:nvPr>
            <p:ph idx="1" type="body"/>
          </p:nvPr>
        </p:nvSpPr>
        <p:spPr>
          <a:xfrm>
            <a:off x="209520" y="777960"/>
            <a:ext cx="8737200" cy="540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7"/>
          <p:cNvSpPr txBox="1"/>
          <p:nvPr>
            <p:ph idx="2" type="body"/>
          </p:nvPr>
        </p:nvSpPr>
        <p:spPr>
          <a:xfrm>
            <a:off x="209520" y="777960"/>
            <a:ext cx="8737200" cy="540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6" name="Google Shape;5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0880" y="777960"/>
            <a:ext cx="6774120" cy="540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0880" y="777960"/>
            <a:ext cx="6774120" cy="540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9"/>
          <p:cNvSpPr txBox="1"/>
          <p:nvPr>
            <p:ph type="title"/>
          </p:nvPr>
        </p:nvSpPr>
        <p:spPr>
          <a:xfrm>
            <a:off x="219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9"/>
          <p:cNvSpPr txBox="1"/>
          <p:nvPr>
            <p:ph idx="1" type="body"/>
          </p:nvPr>
        </p:nvSpPr>
        <p:spPr>
          <a:xfrm>
            <a:off x="209520" y="777960"/>
            <a:ext cx="8737200" cy="540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0"/>
          <p:cNvSpPr txBox="1"/>
          <p:nvPr>
            <p:ph type="title"/>
          </p:nvPr>
        </p:nvSpPr>
        <p:spPr>
          <a:xfrm>
            <a:off x="219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0"/>
          <p:cNvSpPr txBox="1"/>
          <p:nvPr>
            <p:ph idx="1" type="body"/>
          </p:nvPr>
        </p:nvSpPr>
        <p:spPr>
          <a:xfrm>
            <a:off x="209520" y="777960"/>
            <a:ext cx="4263480" cy="540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40"/>
          <p:cNvSpPr txBox="1"/>
          <p:nvPr>
            <p:ph idx="2" type="body"/>
          </p:nvPr>
        </p:nvSpPr>
        <p:spPr>
          <a:xfrm>
            <a:off x="4686480" y="777960"/>
            <a:ext cx="4263480" cy="540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1"/>
          <p:cNvSpPr txBox="1"/>
          <p:nvPr>
            <p:ph type="title"/>
          </p:nvPr>
        </p:nvSpPr>
        <p:spPr>
          <a:xfrm>
            <a:off x="219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2"/>
          <p:cNvSpPr txBox="1"/>
          <p:nvPr>
            <p:ph idx="1" type="subTitle"/>
          </p:nvPr>
        </p:nvSpPr>
        <p:spPr>
          <a:xfrm>
            <a:off x="219240" y="217440"/>
            <a:ext cx="8724600" cy="2472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3"/>
          <p:cNvSpPr txBox="1"/>
          <p:nvPr>
            <p:ph type="title"/>
          </p:nvPr>
        </p:nvSpPr>
        <p:spPr>
          <a:xfrm>
            <a:off x="219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3"/>
          <p:cNvSpPr txBox="1"/>
          <p:nvPr>
            <p:ph idx="1" type="body"/>
          </p:nvPr>
        </p:nvSpPr>
        <p:spPr>
          <a:xfrm>
            <a:off x="209520" y="777960"/>
            <a:ext cx="426348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43"/>
          <p:cNvSpPr txBox="1"/>
          <p:nvPr>
            <p:ph idx="2" type="body"/>
          </p:nvPr>
        </p:nvSpPr>
        <p:spPr>
          <a:xfrm>
            <a:off x="209520" y="3601080"/>
            <a:ext cx="426348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3"/>
          <p:cNvSpPr txBox="1"/>
          <p:nvPr>
            <p:ph idx="3" type="body"/>
          </p:nvPr>
        </p:nvSpPr>
        <p:spPr>
          <a:xfrm>
            <a:off x="4686480" y="777960"/>
            <a:ext cx="4263480" cy="540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4"/>
          <p:cNvSpPr txBox="1"/>
          <p:nvPr>
            <p:ph type="title"/>
          </p:nvPr>
        </p:nvSpPr>
        <p:spPr>
          <a:xfrm>
            <a:off x="219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4"/>
          <p:cNvSpPr txBox="1"/>
          <p:nvPr>
            <p:ph idx="1" type="body"/>
          </p:nvPr>
        </p:nvSpPr>
        <p:spPr>
          <a:xfrm>
            <a:off x="209520" y="777960"/>
            <a:ext cx="4263480" cy="540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44"/>
          <p:cNvSpPr txBox="1"/>
          <p:nvPr>
            <p:ph idx="2" type="body"/>
          </p:nvPr>
        </p:nvSpPr>
        <p:spPr>
          <a:xfrm>
            <a:off x="4686480" y="777960"/>
            <a:ext cx="426348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44"/>
          <p:cNvSpPr txBox="1"/>
          <p:nvPr>
            <p:ph idx="3" type="body"/>
          </p:nvPr>
        </p:nvSpPr>
        <p:spPr>
          <a:xfrm>
            <a:off x="4686480" y="3601080"/>
            <a:ext cx="426348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5"/>
          <p:cNvSpPr txBox="1"/>
          <p:nvPr>
            <p:ph type="title"/>
          </p:nvPr>
        </p:nvSpPr>
        <p:spPr>
          <a:xfrm>
            <a:off x="219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5"/>
          <p:cNvSpPr txBox="1"/>
          <p:nvPr>
            <p:ph idx="1" type="body"/>
          </p:nvPr>
        </p:nvSpPr>
        <p:spPr>
          <a:xfrm>
            <a:off x="209520" y="777960"/>
            <a:ext cx="426348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45"/>
          <p:cNvSpPr txBox="1"/>
          <p:nvPr>
            <p:ph idx="2" type="body"/>
          </p:nvPr>
        </p:nvSpPr>
        <p:spPr>
          <a:xfrm>
            <a:off x="4686480" y="777960"/>
            <a:ext cx="426348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45"/>
          <p:cNvSpPr txBox="1"/>
          <p:nvPr>
            <p:ph idx="3" type="body"/>
          </p:nvPr>
        </p:nvSpPr>
        <p:spPr>
          <a:xfrm>
            <a:off x="209520" y="3601080"/>
            <a:ext cx="873720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6"/>
          <p:cNvSpPr txBox="1"/>
          <p:nvPr>
            <p:ph type="title"/>
          </p:nvPr>
        </p:nvSpPr>
        <p:spPr>
          <a:xfrm>
            <a:off x="219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6"/>
          <p:cNvSpPr txBox="1"/>
          <p:nvPr>
            <p:ph idx="1" type="body"/>
          </p:nvPr>
        </p:nvSpPr>
        <p:spPr>
          <a:xfrm>
            <a:off x="209520" y="777960"/>
            <a:ext cx="873720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46"/>
          <p:cNvSpPr txBox="1"/>
          <p:nvPr>
            <p:ph idx="2" type="body"/>
          </p:nvPr>
        </p:nvSpPr>
        <p:spPr>
          <a:xfrm>
            <a:off x="209520" y="3601080"/>
            <a:ext cx="873720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7"/>
          <p:cNvSpPr txBox="1"/>
          <p:nvPr>
            <p:ph type="title"/>
          </p:nvPr>
        </p:nvSpPr>
        <p:spPr>
          <a:xfrm>
            <a:off x="219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7"/>
          <p:cNvSpPr txBox="1"/>
          <p:nvPr>
            <p:ph idx="1" type="body"/>
          </p:nvPr>
        </p:nvSpPr>
        <p:spPr>
          <a:xfrm>
            <a:off x="209520" y="777960"/>
            <a:ext cx="426348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47"/>
          <p:cNvSpPr txBox="1"/>
          <p:nvPr>
            <p:ph idx="2" type="body"/>
          </p:nvPr>
        </p:nvSpPr>
        <p:spPr>
          <a:xfrm>
            <a:off x="4686480" y="777960"/>
            <a:ext cx="426348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47"/>
          <p:cNvSpPr txBox="1"/>
          <p:nvPr>
            <p:ph idx="3" type="body"/>
          </p:nvPr>
        </p:nvSpPr>
        <p:spPr>
          <a:xfrm>
            <a:off x="4686480" y="3601080"/>
            <a:ext cx="426348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47"/>
          <p:cNvSpPr txBox="1"/>
          <p:nvPr>
            <p:ph idx="4" type="body"/>
          </p:nvPr>
        </p:nvSpPr>
        <p:spPr>
          <a:xfrm>
            <a:off x="209520" y="3601080"/>
            <a:ext cx="426348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8"/>
          <p:cNvSpPr txBox="1"/>
          <p:nvPr>
            <p:ph type="title"/>
          </p:nvPr>
        </p:nvSpPr>
        <p:spPr>
          <a:xfrm>
            <a:off x="219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8"/>
          <p:cNvSpPr txBox="1"/>
          <p:nvPr>
            <p:ph idx="1" type="body"/>
          </p:nvPr>
        </p:nvSpPr>
        <p:spPr>
          <a:xfrm>
            <a:off x="209520" y="777960"/>
            <a:ext cx="8737200" cy="540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48"/>
          <p:cNvSpPr txBox="1"/>
          <p:nvPr>
            <p:ph idx="2" type="body"/>
          </p:nvPr>
        </p:nvSpPr>
        <p:spPr>
          <a:xfrm>
            <a:off x="209520" y="777960"/>
            <a:ext cx="8737200" cy="540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6" name="Google Shape;10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0880" y="777960"/>
            <a:ext cx="6774120" cy="540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0880" y="777960"/>
            <a:ext cx="6774120" cy="540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8"/>
          <p:cNvSpPr txBox="1"/>
          <p:nvPr>
            <p:ph type="title"/>
          </p:nvPr>
        </p:nvSpPr>
        <p:spPr>
          <a:xfrm>
            <a:off x="219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8"/>
          <p:cNvSpPr txBox="1"/>
          <p:nvPr>
            <p:ph idx="1" type="body"/>
          </p:nvPr>
        </p:nvSpPr>
        <p:spPr>
          <a:xfrm>
            <a:off x="209520" y="777960"/>
            <a:ext cx="8737200" cy="540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/>
          <p:nvPr>
            <p:ph type="title"/>
          </p:nvPr>
        </p:nvSpPr>
        <p:spPr>
          <a:xfrm>
            <a:off x="219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9"/>
          <p:cNvSpPr txBox="1"/>
          <p:nvPr>
            <p:ph idx="1" type="body"/>
          </p:nvPr>
        </p:nvSpPr>
        <p:spPr>
          <a:xfrm>
            <a:off x="209520" y="777960"/>
            <a:ext cx="4263480" cy="540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2" type="body"/>
          </p:nvPr>
        </p:nvSpPr>
        <p:spPr>
          <a:xfrm>
            <a:off x="4686480" y="777960"/>
            <a:ext cx="4263480" cy="540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/>
          <p:nvPr>
            <p:ph type="title"/>
          </p:nvPr>
        </p:nvSpPr>
        <p:spPr>
          <a:xfrm>
            <a:off x="219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/>
          <p:nvPr>
            <p:ph idx="1" type="subTitle"/>
          </p:nvPr>
        </p:nvSpPr>
        <p:spPr>
          <a:xfrm>
            <a:off x="219240" y="217440"/>
            <a:ext cx="8724600" cy="2472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/>
          <p:nvPr>
            <p:ph type="title"/>
          </p:nvPr>
        </p:nvSpPr>
        <p:spPr>
          <a:xfrm>
            <a:off x="219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" type="body"/>
          </p:nvPr>
        </p:nvSpPr>
        <p:spPr>
          <a:xfrm>
            <a:off x="209520" y="777960"/>
            <a:ext cx="426348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2"/>
          <p:cNvSpPr txBox="1"/>
          <p:nvPr>
            <p:ph idx="2" type="body"/>
          </p:nvPr>
        </p:nvSpPr>
        <p:spPr>
          <a:xfrm>
            <a:off x="209520" y="3601080"/>
            <a:ext cx="426348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3" type="body"/>
          </p:nvPr>
        </p:nvSpPr>
        <p:spPr>
          <a:xfrm>
            <a:off x="4686480" y="777960"/>
            <a:ext cx="4263480" cy="540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/>
          <p:nvPr>
            <p:ph type="title"/>
          </p:nvPr>
        </p:nvSpPr>
        <p:spPr>
          <a:xfrm>
            <a:off x="219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3"/>
          <p:cNvSpPr txBox="1"/>
          <p:nvPr>
            <p:ph idx="1" type="body"/>
          </p:nvPr>
        </p:nvSpPr>
        <p:spPr>
          <a:xfrm>
            <a:off x="209520" y="777960"/>
            <a:ext cx="4263480" cy="540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3"/>
          <p:cNvSpPr txBox="1"/>
          <p:nvPr>
            <p:ph idx="2" type="body"/>
          </p:nvPr>
        </p:nvSpPr>
        <p:spPr>
          <a:xfrm>
            <a:off x="4686480" y="777960"/>
            <a:ext cx="426348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3" type="body"/>
          </p:nvPr>
        </p:nvSpPr>
        <p:spPr>
          <a:xfrm>
            <a:off x="4686480" y="3601080"/>
            <a:ext cx="426348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4"/>
          <p:cNvSpPr txBox="1"/>
          <p:nvPr>
            <p:ph type="title"/>
          </p:nvPr>
        </p:nvSpPr>
        <p:spPr>
          <a:xfrm>
            <a:off x="219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4"/>
          <p:cNvSpPr txBox="1"/>
          <p:nvPr>
            <p:ph idx="1" type="body"/>
          </p:nvPr>
        </p:nvSpPr>
        <p:spPr>
          <a:xfrm>
            <a:off x="209520" y="777960"/>
            <a:ext cx="426348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4"/>
          <p:cNvSpPr txBox="1"/>
          <p:nvPr>
            <p:ph idx="2" type="body"/>
          </p:nvPr>
        </p:nvSpPr>
        <p:spPr>
          <a:xfrm>
            <a:off x="4686480" y="777960"/>
            <a:ext cx="426348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4"/>
          <p:cNvSpPr txBox="1"/>
          <p:nvPr>
            <p:ph idx="3" type="body"/>
          </p:nvPr>
        </p:nvSpPr>
        <p:spPr>
          <a:xfrm>
            <a:off x="209520" y="3601080"/>
            <a:ext cx="8737200" cy="25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/>
          <p:nvPr/>
        </p:nvSpPr>
        <p:spPr>
          <a:xfrm>
            <a:off x="77760" y="77760"/>
            <a:ext cx="8988120" cy="6233760"/>
          </a:xfrm>
          <a:prstGeom prst="rect">
            <a:avLst/>
          </a:prstGeom>
          <a:noFill/>
          <a:ln cap="flat" cmpd="sng" w="1907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3"/>
          <p:cNvSpPr/>
          <p:nvPr/>
        </p:nvSpPr>
        <p:spPr>
          <a:xfrm>
            <a:off x="3886200" y="6472080"/>
            <a:ext cx="1359720" cy="45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/Total # slides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529400" y="6353280"/>
            <a:ext cx="1506240" cy="50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1760" y="6378840"/>
            <a:ext cx="520920" cy="3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3"/>
          <p:cNvSpPr txBox="1"/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/>
          <p:nvPr/>
        </p:nvSpPr>
        <p:spPr>
          <a:xfrm>
            <a:off x="77760" y="77760"/>
            <a:ext cx="8988120" cy="6233760"/>
          </a:xfrm>
          <a:prstGeom prst="rect">
            <a:avLst/>
          </a:prstGeom>
          <a:noFill/>
          <a:ln cap="flat" cmpd="sng" w="1907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5"/>
          <p:cNvSpPr/>
          <p:nvPr/>
        </p:nvSpPr>
        <p:spPr>
          <a:xfrm>
            <a:off x="3886200" y="6472080"/>
            <a:ext cx="1359720" cy="27144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/28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529400" y="6353280"/>
            <a:ext cx="1506240" cy="50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1760" y="6378840"/>
            <a:ext cx="520920" cy="3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5"/>
          <p:cNvSpPr txBox="1"/>
          <p:nvPr>
            <p:ph type="title"/>
          </p:nvPr>
        </p:nvSpPr>
        <p:spPr>
          <a:xfrm>
            <a:off x="219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209520" y="777960"/>
            <a:ext cx="8737200" cy="540504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 txBox="1"/>
          <p:nvPr/>
        </p:nvSpPr>
        <p:spPr>
          <a:xfrm>
            <a:off x="0" y="162360"/>
            <a:ext cx="9143640" cy="1761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00" lIns="85675" spcFirstLastPara="1" rIns="85675" wrap="square" tIns="4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Privacy-Preserving Deep Learning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1616482" y="2625541"/>
            <a:ext cx="5960876" cy="2523402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Shokri (U Texas), Reza and Shmatikov (Cornell)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9966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Proceedings of the 22</a:t>
            </a:r>
            <a:r>
              <a:rPr b="1" baseline="30000" i="0" lang="en-US" sz="2800" u="none" cap="none" strike="noStrike">
                <a:solidFill>
                  <a:srgbClr val="9966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b="1" i="0" lang="en-US" sz="2800" u="none" cap="none" strike="noStrike">
                <a:solidFill>
                  <a:srgbClr val="9966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ACM SIGSAC conference on computer and communications security, 2015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/>
          <p:nvPr/>
        </p:nvSpPr>
        <p:spPr>
          <a:xfrm>
            <a:off x="211678" y="22947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Distributed SGD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0"/>
          <p:cNvSpPr/>
          <p:nvPr/>
        </p:nvSpPr>
        <p:spPr>
          <a:xfrm>
            <a:off x="203400" y="1174799"/>
            <a:ext cx="7786714" cy="4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Updates to different parameters during GD are independent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 training data sets contribute to different parameters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updates are more important than others (far away from minima)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/>
          <p:nvPr/>
        </p:nvSpPr>
        <p:spPr>
          <a:xfrm>
            <a:off x="211678" y="22947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3451" y="762630"/>
            <a:ext cx="4799235" cy="5479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/>
          <p:nvPr/>
        </p:nvSpPr>
        <p:spPr>
          <a:xfrm>
            <a:off x="211678" y="22947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Algorithm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014" y="851950"/>
            <a:ext cx="5783272" cy="5265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/>
          <p:nvPr/>
        </p:nvSpPr>
        <p:spPr>
          <a:xfrm>
            <a:off x="211678" y="22947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What do we achieve?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3"/>
          <p:cNvSpPr/>
          <p:nvPr/>
        </p:nvSpPr>
        <p:spPr>
          <a:xfrm>
            <a:off x="203400" y="1174799"/>
            <a:ext cx="7786714" cy="4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Participants independently converge to a set of parameters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minima avoided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Overfitting avoided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coordination between participants required during local training</a:t>
            </a:r>
            <a:endParaRPr b="0" i="0" sz="32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Participants can independently and privately evaluate its model on new data</a:t>
            </a:r>
            <a:endParaRPr b="0" i="0" sz="32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/>
          <p:nvPr/>
        </p:nvSpPr>
        <p:spPr>
          <a:xfrm>
            <a:off x="211678" y="22947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Parameter server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4994" y="1066801"/>
            <a:ext cx="6728998" cy="46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/>
          <p:nvPr/>
        </p:nvSpPr>
        <p:spPr>
          <a:xfrm>
            <a:off x="211678" y="22947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Further advantages of SGD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5"/>
          <p:cNvSpPr/>
          <p:nvPr/>
        </p:nvSpPr>
        <p:spPr>
          <a:xfrm>
            <a:off x="203400" y="1174799"/>
            <a:ext cx="7786714" cy="4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Overwriting local parameters with a subset of global parameters increases the </a:t>
            </a:r>
            <a:r>
              <a:rPr b="1" i="0" lang="en-US" sz="32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stochasticity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local SGD : Enables exploration of the parameter space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Asynchronous access, race conditions, failures contribute to stochasticity: acts as a </a:t>
            </a:r>
            <a:r>
              <a:rPr b="1" i="0" lang="en-US" sz="32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regularization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technique we did not ask for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“Whatever happens, happens for good”</a:t>
            </a:r>
            <a:endParaRPr b="0" i="0" sz="32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/>
          <p:nvPr/>
        </p:nvSpPr>
        <p:spPr>
          <a:xfrm>
            <a:off x="211678" y="22947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Parameter exchange protocol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6"/>
          <p:cNvSpPr/>
          <p:nvPr/>
        </p:nvSpPr>
        <p:spPr>
          <a:xfrm>
            <a:off x="203400" y="1174799"/>
            <a:ext cx="7786714" cy="4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Round robin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sequential operation – slowest client is the RDS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Random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atomic access: Performance as good as RR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Asynchronous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Participants do not coordinate. Training, parameter upload or download may overlap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/>
          <p:nvPr/>
        </p:nvSpPr>
        <p:spPr>
          <a:xfrm>
            <a:off x="211678" y="22947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Experiments: Dataset and Model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1175657"/>
            <a:ext cx="5697905" cy="4236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/>
          <p:nvPr/>
        </p:nvSpPr>
        <p:spPr>
          <a:xfrm>
            <a:off x="211678" y="22947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Experiments: Protocols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8"/>
          <p:cNvSpPr/>
          <p:nvPr/>
        </p:nvSpPr>
        <p:spPr>
          <a:xfrm>
            <a:off x="203400" y="1174799"/>
            <a:ext cx="7786714" cy="4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Parameter exchange 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protocol: RR, random, asynchronous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Upload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largest values, random with threshold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Download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parameter with most updates, (parameters undergone biggest change)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Meta-parameters chosen by training on a calibration data set</a:t>
            </a:r>
            <a:endParaRPr b="0" i="0" sz="32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"/>
          <p:cNvSpPr/>
          <p:nvPr/>
        </p:nvSpPr>
        <p:spPr>
          <a:xfrm>
            <a:off x="211678" y="22947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Results: SSGD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114" y="1033146"/>
            <a:ext cx="7641771" cy="4961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/>
          <p:nvPr/>
        </p:nvSpPr>
        <p:spPr>
          <a:xfrm>
            <a:off x="2432233" y="185192"/>
            <a:ext cx="4188195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609600" y="4154247"/>
            <a:ext cx="8229600" cy="17215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Success of DL techniques is directly proportional to the amount of </a:t>
            </a:r>
            <a:r>
              <a:rPr b="1" i="0" lang="en-US" sz="28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b="0" i="0" lang="en-US" sz="2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available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Char char="●"/>
            </a:pPr>
            <a:r>
              <a:rPr b="1" i="0" lang="en-US" sz="28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Centralized</a:t>
            </a:r>
            <a:r>
              <a:rPr b="0" i="0" lang="en-US" sz="2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data collection poses obvious </a:t>
            </a:r>
            <a:r>
              <a:rPr b="1" i="0" lang="en-US" sz="28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privacy</a:t>
            </a:r>
            <a:r>
              <a:rPr b="0" i="0" lang="en-US" sz="2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issues</a:t>
            </a:r>
            <a:endParaRPr b="0" i="0" sz="2800" u="none" cap="none" strike="noStrike">
              <a:solidFill>
                <a:srgbClr val="2D2DB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deep learning" id="121" name="Google Shape;1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5114" y="868817"/>
            <a:ext cx="4931229" cy="3285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/>
          <p:nvPr/>
        </p:nvSpPr>
        <p:spPr>
          <a:xfrm>
            <a:off x="211678" y="22947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Results: SSGD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0"/>
          <p:cNvSpPr/>
          <p:nvPr/>
        </p:nvSpPr>
        <p:spPr>
          <a:xfrm>
            <a:off x="203400" y="1174799"/>
            <a:ext cx="7786714" cy="4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Smaller M: faster convergence, but unreliable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 small sharing improves accuracy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Best results when 100% sharing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Selective SGD better than SGD: acts as a regularization technique that prevents overfitting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 or test accuracy not made clear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/>
          <p:nvPr/>
        </p:nvSpPr>
        <p:spPr>
          <a:xfrm>
            <a:off x="211678" y="22947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Results: DSSGD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917746"/>
            <a:ext cx="5148943" cy="5054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9"/>
          <p:cNvSpPr/>
          <p:nvPr/>
        </p:nvSpPr>
        <p:spPr>
          <a:xfrm>
            <a:off x="211678" y="22947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Results: DSSGD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899" y="1371600"/>
            <a:ext cx="7816032" cy="3738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0"/>
          <p:cNvSpPr/>
          <p:nvPr/>
        </p:nvSpPr>
        <p:spPr>
          <a:xfrm>
            <a:off x="211678" y="22947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Results: DSSGD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50"/>
          <p:cNvSpPr/>
          <p:nvPr/>
        </p:nvSpPr>
        <p:spPr>
          <a:xfrm>
            <a:off x="203400" y="1174799"/>
            <a:ext cx="8407200" cy="4866772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Trade-off between utility and privacy: depends on network architecture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cooperation results in higher accuracy than standalone learning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RR almost as good as centralized SGD at the cost of speed (slowest client is the RDS if heterogenous): scope for better scheduling?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Amount of sharing more important than #clients – I disagree 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Upload/ Download constraints</a:t>
            </a:r>
            <a:endParaRPr b="0" i="0" sz="32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1"/>
          <p:cNvSpPr/>
          <p:nvPr/>
        </p:nvSpPr>
        <p:spPr>
          <a:xfrm>
            <a:off x="211678" y="229469"/>
            <a:ext cx="8724600" cy="945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Preventing indirect leakage: Differential Privacy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51"/>
          <p:cNvSpPr/>
          <p:nvPr/>
        </p:nvSpPr>
        <p:spPr>
          <a:xfrm>
            <a:off x="203400" y="1436913"/>
            <a:ext cx="8407200" cy="268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computation is differentially private if the probability of producing a given output does not depend too much (?) on whether a particular data point is included in the input data set.</a:t>
            </a:r>
            <a:endParaRPr/>
          </a:p>
        </p:txBody>
      </p:sp>
      <p:pic>
        <p:nvPicPr>
          <p:cNvPr id="261" name="Google Shape;26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134" y="4229100"/>
            <a:ext cx="5629275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2"/>
          <p:cNvSpPr/>
          <p:nvPr/>
        </p:nvSpPr>
        <p:spPr>
          <a:xfrm>
            <a:off x="211678" y="229470"/>
            <a:ext cx="8724600" cy="717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Experiment 2: Sparse vector technique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3236" y="931943"/>
            <a:ext cx="4728821" cy="499411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52"/>
          <p:cNvSpPr/>
          <p:nvPr/>
        </p:nvSpPr>
        <p:spPr>
          <a:xfrm>
            <a:off x="203400" y="947059"/>
            <a:ext cx="3735615" cy="4994112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Tradeoff between accuracy and leakage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sources of potential leakage: how gradients are selected and actual value of shared gradients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Randomly select and share perturbed values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privacy budget split into ‘c’ parts: no of gradients that can be uploaded in each epoch</a:t>
            </a:r>
            <a:endParaRPr/>
          </a:p>
          <a:p>
            <a:pPr indent="-1905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3"/>
          <p:cNvSpPr/>
          <p:nvPr/>
        </p:nvSpPr>
        <p:spPr>
          <a:xfrm>
            <a:off x="211678" y="229470"/>
            <a:ext cx="8724600" cy="717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Experiment 2: Sparse vector technique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3236" y="931943"/>
            <a:ext cx="4728821" cy="499411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53"/>
          <p:cNvSpPr/>
          <p:nvPr/>
        </p:nvSpPr>
        <p:spPr>
          <a:xfrm>
            <a:off x="203400" y="947059"/>
            <a:ext cx="3735615" cy="4994112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Budget further split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part spent on checking if the gradient is above the threshold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 spent on actually releasing the gradient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Laplacian mechanism to add noise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Noise depends on privacy budget and sensitivity of the gradient for each parameter (assumed constant)</a:t>
            </a:r>
            <a:endParaRPr/>
          </a:p>
          <a:p>
            <a:pPr indent="-1905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4"/>
          <p:cNvSpPr/>
          <p:nvPr/>
        </p:nvSpPr>
        <p:spPr>
          <a:xfrm>
            <a:off x="211678" y="229470"/>
            <a:ext cx="8724600" cy="717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387" y="1033153"/>
            <a:ext cx="7850081" cy="5168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5"/>
          <p:cNvSpPr/>
          <p:nvPr/>
        </p:nvSpPr>
        <p:spPr>
          <a:xfrm>
            <a:off x="211678" y="229470"/>
            <a:ext cx="8724600" cy="625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55"/>
          <p:cNvSpPr/>
          <p:nvPr/>
        </p:nvSpPr>
        <p:spPr>
          <a:xfrm>
            <a:off x="211678" y="1211282"/>
            <a:ext cx="8407200" cy="4239492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Novelty: Privacy in a distributed machine learning approach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Boosted training without augmentation, maintained privacy at the same time</a:t>
            </a:r>
            <a:endParaRPr b="0" i="0" sz="32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Works for any type of neural network that uses SGD</a:t>
            </a:r>
            <a:endParaRPr b="0" i="0" sz="32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/>
        </p:nvSpPr>
        <p:spPr>
          <a:xfrm>
            <a:off x="0" y="588189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Effect of data size</a:t>
            </a:r>
            <a:endParaRPr b="1" i="0" sz="3600" u="none" cap="none" strike="noStrik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936171" y="1447800"/>
            <a:ext cx="7617754" cy="26452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Char char="●"/>
            </a:pPr>
            <a:r>
              <a:rPr b="0" i="0" lang="en-US" sz="3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data implies monopoly in the AI industry, users benefit from new services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Char char="●"/>
            </a:pPr>
            <a:r>
              <a:rPr b="0" i="0" lang="en-US" sz="3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 data can cause overfitting: Data augmentation techniques used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Char char="●"/>
            </a:pPr>
            <a:r>
              <a:rPr b="0" i="0" lang="en-US" sz="3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Coverage is still small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 result for mnist data augmentation"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914" y="4093029"/>
            <a:ext cx="2329543" cy="1747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nist data augmentation" id="129" name="Google Shape;1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3366" y="4093028"/>
            <a:ext cx="2329543" cy="1747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olorful mnist" id="130" name="Google Shape;13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9197" y="4212771"/>
            <a:ext cx="2310563" cy="1627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/>
          <p:nvPr/>
        </p:nvSpPr>
        <p:spPr>
          <a:xfrm>
            <a:off x="0" y="501103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Motivation</a:t>
            </a:r>
            <a:endParaRPr b="1" i="0" sz="3600" u="none" cap="none" strike="noStrik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947056" y="1121349"/>
            <a:ext cx="7617754" cy="48220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 multiple clients to </a:t>
            </a:r>
            <a:r>
              <a:rPr b="1" i="0" lang="en-US" sz="28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share data </a:t>
            </a:r>
            <a:r>
              <a:rPr b="0" i="0" lang="en-US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Privacy concerns</a:t>
            </a:r>
            <a:endParaRPr/>
          </a:p>
          <a:p>
            <a:pPr indent="-3429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Companies keep the data forever, user has no control</a:t>
            </a:r>
            <a:endParaRPr/>
          </a:p>
          <a:p>
            <a:pPr indent="-3429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Images and voice recordings could contain sensitive information</a:t>
            </a:r>
            <a:endParaRPr/>
          </a:p>
          <a:p>
            <a:pPr indent="-3429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Centrally kept data is subject to extra-judicial surveillance</a:t>
            </a:r>
            <a:endParaRPr/>
          </a:p>
          <a:p>
            <a:pPr indent="-3429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Sharing medical data may be restricted by law</a:t>
            </a:r>
            <a:endParaRPr/>
          </a:p>
          <a:p>
            <a:pPr indent="-3429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Privacy and confidentiality restrictions reduce utility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/>
          <p:nvPr/>
        </p:nvSpPr>
        <p:spPr>
          <a:xfrm>
            <a:off x="211678" y="22947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Solution proposed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203400" y="1174799"/>
            <a:ext cx="8737200" cy="2145344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distributed system that enables multiple parties with a common objective to jointly learn a neural network model without sharing their input data sets</a:t>
            </a:r>
            <a:endParaRPr b="0" i="0" sz="32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 result for Federated learning" id="143" name="Google Shape;14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2614" y="3320143"/>
            <a:ext cx="6498771" cy="2526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/>
          <p:nvPr/>
        </p:nvSpPr>
        <p:spPr>
          <a:xfrm>
            <a:off x="211678" y="22947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Key Idea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203400" y="1174799"/>
            <a:ext cx="8737200" cy="4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Aggregation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Selectively sharing small subsets of model’s key parameters during training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Interleaved with local parameter updates during stochastic gradient descent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Generalized protocol: built on top of the learning algorithm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Win-win for all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Trade-off between utility and privacy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>
            <a:off x="211678" y="22947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What facilitates this?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203400" y="1174799"/>
            <a:ext cx="4060371" cy="4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Stochastic gradient descent can be </a:t>
            </a:r>
            <a:r>
              <a:rPr b="1" i="0" lang="en-US" sz="32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parallelized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run </a:t>
            </a:r>
            <a:r>
              <a:rPr b="1" i="0" lang="en-US" sz="32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asynchronously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SGD is </a:t>
            </a:r>
            <a:r>
              <a:rPr b="1" i="0" lang="en-US" sz="32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robust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unreliable parameter updates, race conditions, missed updates</a:t>
            </a:r>
            <a:endParaRPr/>
          </a:p>
          <a:p>
            <a:pPr indent="-1905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 result for stochastic gradient descent" id="156" name="Google Shape;15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3771" y="1752600"/>
            <a:ext cx="4060371" cy="2520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4589689"/>
            <a:ext cx="3209925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/>
          <p:nvPr/>
        </p:nvSpPr>
        <p:spPr>
          <a:xfrm>
            <a:off x="211678" y="22947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What does it buy us?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203400" y="1174799"/>
            <a:ext cx="4216200" cy="4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participant can avoid </a:t>
            </a:r>
            <a:r>
              <a:rPr b="1" i="0" lang="en-US" sz="32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minima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 accuracy boosted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Trade-off between accuracy and privacy can be controlled by tuning the amount of sharing</a:t>
            </a:r>
            <a:endParaRPr/>
          </a:p>
        </p:txBody>
      </p:sp>
      <p:pic>
        <p:nvPicPr>
          <p:cNvPr descr="Image result for local minima" id="164" name="Google Shape;16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3257" y="1567543"/>
            <a:ext cx="3810000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211678" y="22947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Privacy objectives in ML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203400" y="1174799"/>
            <a:ext cx="7786714" cy="4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privacy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no direct sharing of one’s input data set (medical data)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privacy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how much model information can be revealed</a:t>
            </a:r>
            <a:endParaRPr/>
          </a:p>
          <a:p>
            <a:pPr indent="-3429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Output privacy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hide the model outputs during training to make it difficult for an adversary to re-create the model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