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00"/>
  </p:notesMasterIdLst>
  <p:handoutMasterIdLst>
    <p:handoutMasterId r:id="rId101"/>
  </p:handoutMasterIdLst>
  <p:sldIdLst>
    <p:sldId id="256" r:id="rId2"/>
    <p:sldId id="257" r:id="rId3"/>
    <p:sldId id="326" r:id="rId4"/>
    <p:sldId id="424" r:id="rId5"/>
    <p:sldId id="425" r:id="rId6"/>
    <p:sldId id="356" r:id="rId7"/>
    <p:sldId id="357" r:id="rId8"/>
    <p:sldId id="358" r:id="rId9"/>
    <p:sldId id="267" r:id="rId10"/>
    <p:sldId id="317" r:id="rId11"/>
    <p:sldId id="262" r:id="rId12"/>
    <p:sldId id="315" r:id="rId13"/>
    <p:sldId id="268" r:id="rId14"/>
    <p:sldId id="359" r:id="rId15"/>
    <p:sldId id="330" r:id="rId16"/>
    <p:sldId id="361" r:id="rId17"/>
    <p:sldId id="397" r:id="rId18"/>
    <p:sldId id="334" r:id="rId19"/>
    <p:sldId id="335" r:id="rId20"/>
    <p:sldId id="337" r:id="rId21"/>
    <p:sldId id="338" r:id="rId22"/>
    <p:sldId id="339" r:id="rId23"/>
    <p:sldId id="340" r:id="rId24"/>
    <p:sldId id="420" r:id="rId25"/>
    <p:sldId id="421" r:id="rId26"/>
    <p:sldId id="422" r:id="rId27"/>
    <p:sldId id="345" r:id="rId28"/>
    <p:sldId id="347" r:id="rId29"/>
    <p:sldId id="353" r:id="rId30"/>
    <p:sldId id="365" r:id="rId31"/>
    <p:sldId id="367" r:id="rId32"/>
    <p:sldId id="368" r:id="rId33"/>
    <p:sldId id="369" r:id="rId34"/>
    <p:sldId id="375" r:id="rId35"/>
    <p:sldId id="370" r:id="rId36"/>
    <p:sldId id="374" r:id="rId37"/>
    <p:sldId id="373" r:id="rId38"/>
    <p:sldId id="436" r:id="rId39"/>
    <p:sldId id="385" r:id="rId40"/>
    <p:sldId id="386" r:id="rId41"/>
    <p:sldId id="435" r:id="rId42"/>
    <p:sldId id="352" r:id="rId43"/>
    <p:sldId id="350" r:id="rId44"/>
    <p:sldId id="377" r:id="rId45"/>
    <p:sldId id="380" r:id="rId46"/>
    <p:sldId id="376" r:id="rId47"/>
    <p:sldId id="378" r:id="rId48"/>
    <p:sldId id="381" r:id="rId49"/>
    <p:sldId id="320" r:id="rId50"/>
    <p:sldId id="432" r:id="rId51"/>
    <p:sldId id="295" r:id="rId52"/>
    <p:sldId id="296" r:id="rId53"/>
    <p:sldId id="393" r:id="rId54"/>
    <p:sldId id="383" r:id="rId55"/>
    <p:sldId id="314" r:id="rId56"/>
    <p:sldId id="396" r:id="rId57"/>
    <p:sldId id="323" r:id="rId58"/>
    <p:sldId id="394" r:id="rId59"/>
    <p:sldId id="395" r:id="rId60"/>
    <p:sldId id="423" r:id="rId61"/>
    <p:sldId id="430" r:id="rId62"/>
    <p:sldId id="429" r:id="rId63"/>
    <p:sldId id="316" r:id="rId64"/>
    <p:sldId id="401" r:id="rId65"/>
    <p:sldId id="428" r:id="rId66"/>
    <p:sldId id="402" r:id="rId67"/>
    <p:sldId id="399" r:id="rId68"/>
    <p:sldId id="336" r:id="rId69"/>
    <p:sldId id="270" r:id="rId70"/>
    <p:sldId id="433" r:id="rId71"/>
    <p:sldId id="290" r:id="rId72"/>
    <p:sldId id="274" r:id="rId73"/>
    <p:sldId id="278" r:id="rId74"/>
    <p:sldId id="277" r:id="rId75"/>
    <p:sldId id="291" r:id="rId76"/>
    <p:sldId id="426" r:id="rId77"/>
    <p:sldId id="427" r:id="rId78"/>
    <p:sldId id="382" r:id="rId79"/>
    <p:sldId id="292" r:id="rId80"/>
    <p:sldId id="293" r:id="rId81"/>
    <p:sldId id="325" r:id="rId82"/>
    <p:sldId id="379" r:id="rId83"/>
    <p:sldId id="434" r:id="rId84"/>
    <p:sldId id="403" r:id="rId85"/>
    <p:sldId id="404" r:id="rId86"/>
    <p:sldId id="405" r:id="rId87"/>
    <p:sldId id="406" r:id="rId88"/>
    <p:sldId id="302" r:id="rId89"/>
    <p:sldId id="407" r:id="rId90"/>
    <p:sldId id="408" r:id="rId91"/>
    <p:sldId id="409" r:id="rId92"/>
    <p:sldId id="410" r:id="rId93"/>
    <p:sldId id="411" r:id="rId94"/>
    <p:sldId id="412" r:id="rId95"/>
    <p:sldId id="413" r:id="rId96"/>
    <p:sldId id="414" r:id="rId97"/>
    <p:sldId id="415" r:id="rId98"/>
    <p:sldId id="416" r:id="rId99"/>
  </p:sldIdLst>
  <p:sldSz cx="9144000" cy="6858000" type="screen4x3"/>
  <p:notesSz cx="6985000" cy="92710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333FF"/>
    <a:srgbClr val="CC3300"/>
    <a:srgbClr val="0000FF"/>
    <a:srgbClr val="FF3300"/>
    <a:srgbClr val="FF99CC"/>
    <a:srgbClr val="660066"/>
    <a:srgbClr val="008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867" autoAdjust="0"/>
    <p:restoredTop sz="89829" autoAdjust="0"/>
  </p:normalViewPr>
  <p:slideViewPr>
    <p:cSldViewPr snapToGrid="0">
      <p:cViewPr varScale="1">
        <p:scale>
          <a:sx n="105" d="100"/>
          <a:sy n="105" d="100"/>
        </p:scale>
        <p:origin x="-2040"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7" d="100"/>
          <a:sy n="87" d="100"/>
        </p:scale>
        <p:origin x="-3834" y="-84"/>
      </p:cViewPr>
      <p:guideLst>
        <p:guide orient="horz" pos="2920"/>
        <p:guide pos="220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notesMaster" Target="notesMasters/notesMaster1.xml"/><Relationship Id="rId105"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Sheet1!$D$4</c:f>
              <c:strCache>
                <c:ptCount val="1"/>
                <c:pt idx="0">
                  <c:v>System</c:v>
                </c:pt>
              </c:strCache>
            </c:strRef>
          </c:tx>
          <c:val>
            <c:numRef>
              <c:f>Sheet1!$E$4</c:f>
              <c:numCache>
                <c:formatCode>0%</c:formatCode>
                <c:ptCount val="1"/>
                <c:pt idx="0">
                  <c:v>1</c:v>
                </c:pt>
              </c:numCache>
            </c:numRef>
          </c:val>
        </c:ser>
        <c:dLbls>
          <c:showLegendKey val="0"/>
          <c:showVal val="0"/>
          <c:showCatName val="0"/>
          <c:showSerName val="0"/>
          <c:showPercent val="0"/>
          <c:showBubbleSize val="0"/>
          <c:showLeaderLines val="1"/>
        </c:dLbls>
      </c:pie3DChart>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31518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28688" y="4400550"/>
            <a:ext cx="5124450" cy="417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481" tIns="46932" rIns="95481" bIns="4693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1747" name="Rectangle 3"/>
          <p:cNvSpPr>
            <a:spLocks noGrp="1" noRot="1" noChangeAspect="1" noChangeArrowheads="1" noTextEdit="1"/>
          </p:cNvSpPr>
          <p:nvPr>
            <p:ph type="sldImg" idx="2"/>
          </p:nvPr>
        </p:nvSpPr>
        <p:spPr bwMode="auto">
          <a:xfrm>
            <a:off x="1185863" y="701675"/>
            <a:ext cx="4616450" cy="3462338"/>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Tree>
    <p:extLst>
      <p:ext uri="{BB962C8B-B14F-4D97-AF65-F5344CB8AC3E}">
        <p14:creationId xmlns:p14="http://schemas.microsoft.com/office/powerpoint/2010/main" val="36423945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en.wikipedia.org/wiki/Centroid" TargetMode="External"/><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a:t>
            </a:r>
            <a:r>
              <a:rPr lang="en-US" baseline="0" dirty="0" smtClean="0"/>
              <a:t> </a:t>
            </a:r>
            <a:r>
              <a:rPr lang="en-US" baseline="0" dirty="0" err="1" smtClean="0"/>
              <a:t>Alefiya</a:t>
            </a:r>
            <a:r>
              <a:rPr lang="en-US" baseline="0" dirty="0" smtClean="0"/>
              <a:t> for coming from LA</a:t>
            </a:r>
          </a:p>
          <a:p>
            <a:endParaRPr lang="en-US" dirty="0"/>
          </a:p>
        </p:txBody>
      </p:sp>
    </p:spTree>
    <p:extLst>
      <p:ext uri="{BB962C8B-B14F-4D97-AF65-F5344CB8AC3E}">
        <p14:creationId xmlns:p14="http://schemas.microsoft.com/office/powerpoint/2010/main" val="27400602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485540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Interdependence</a:t>
            </a:r>
          </a:p>
          <a:p>
            <a:endParaRPr lang="en-US" dirty="0" smtClean="0"/>
          </a:p>
          <a:p>
            <a:r>
              <a:rPr lang="en-US" dirty="0" smtClean="0"/>
              <a:t>Performance</a:t>
            </a:r>
            <a:endParaRPr lang="en-US" dirty="0"/>
          </a:p>
        </p:txBody>
      </p:sp>
    </p:spTree>
    <p:extLst>
      <p:ext uri="{BB962C8B-B14F-4D97-AF65-F5344CB8AC3E}">
        <p14:creationId xmlns:p14="http://schemas.microsoft.com/office/powerpoint/2010/main" val="35956062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Exogenous</a:t>
            </a:r>
            <a:r>
              <a:rPr lang="en-US" baseline="0" dirty="0" smtClean="0"/>
              <a:t> attacks</a:t>
            </a:r>
            <a:endParaRPr lang="en-US" dirty="0"/>
          </a:p>
        </p:txBody>
      </p:sp>
    </p:spTree>
    <p:extLst>
      <p:ext uri="{BB962C8B-B14F-4D97-AF65-F5344CB8AC3E}">
        <p14:creationId xmlns:p14="http://schemas.microsoft.com/office/powerpoint/2010/main" val="9289282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Lojack</a:t>
            </a:r>
            <a:r>
              <a:rPr lang="en-US" dirty="0" smtClean="0"/>
              <a:t> vs yard security</a:t>
            </a:r>
            <a:r>
              <a:rPr lang="en-US" baseline="0" dirty="0" smtClean="0"/>
              <a:t> sign</a:t>
            </a:r>
            <a:endParaRPr lang="en-US" dirty="0"/>
          </a:p>
        </p:txBody>
      </p:sp>
    </p:spTree>
    <p:extLst>
      <p:ext uri="{BB962C8B-B14F-4D97-AF65-F5344CB8AC3E}">
        <p14:creationId xmlns:p14="http://schemas.microsoft.com/office/powerpoint/2010/main" val="22934899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Physical system model</a:t>
            </a:r>
          </a:p>
          <a:p>
            <a:endParaRPr lang="en-US" dirty="0" smtClean="0"/>
          </a:p>
          <a:p>
            <a:endParaRPr lang="en-US" dirty="0"/>
          </a:p>
        </p:txBody>
      </p:sp>
    </p:spTree>
    <p:extLst>
      <p:ext uri="{BB962C8B-B14F-4D97-AF65-F5344CB8AC3E}">
        <p14:creationId xmlns:p14="http://schemas.microsoft.com/office/powerpoint/2010/main" val="13749328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Locational Marginal</a:t>
            </a:r>
            <a:r>
              <a:rPr lang="en-US" baseline="0" dirty="0" smtClean="0"/>
              <a:t> Pricing</a:t>
            </a:r>
            <a:endParaRPr lang="en-US" dirty="0"/>
          </a:p>
        </p:txBody>
      </p:sp>
    </p:spTree>
    <p:extLst>
      <p:ext uri="{BB962C8B-B14F-4D97-AF65-F5344CB8AC3E}">
        <p14:creationId xmlns:p14="http://schemas.microsoft.com/office/powerpoint/2010/main" val="24503673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373142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406826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609354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744079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About 5</a:t>
            </a:r>
            <a:r>
              <a:rPr lang="en-US" baseline="0" dirty="0" smtClean="0"/>
              <a:t> years at Purdue</a:t>
            </a:r>
          </a:p>
          <a:p>
            <a:endParaRPr lang="en-US" dirty="0" smtClean="0"/>
          </a:p>
          <a:p>
            <a:r>
              <a:rPr lang="en-US" dirty="0" smtClean="0"/>
              <a:t>Topic Searching w/</a:t>
            </a:r>
            <a:r>
              <a:rPr lang="en-US" baseline="0" dirty="0" smtClean="0"/>
              <a:t> Electrical Background</a:t>
            </a:r>
            <a:endParaRPr lang="en-US" dirty="0"/>
          </a:p>
        </p:txBody>
      </p:sp>
    </p:spTree>
    <p:extLst>
      <p:ext uri="{BB962C8B-B14F-4D97-AF65-F5344CB8AC3E}">
        <p14:creationId xmlns:p14="http://schemas.microsoft.com/office/powerpoint/2010/main" val="2515866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74948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372933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579500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268916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Tree>
    <p:extLst>
      <p:ext uri="{BB962C8B-B14F-4D97-AF65-F5344CB8AC3E}">
        <p14:creationId xmlns:p14="http://schemas.microsoft.com/office/powerpoint/2010/main" val="17800574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956062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037746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446788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59913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412602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IEEE Workshop on Dependable Parallel, Distributed and Network-Centric Systems (DPDNS)</a:t>
            </a:r>
          </a:p>
          <a:p>
            <a:endParaRPr lang="en-US" dirty="0" smtClean="0"/>
          </a:p>
          <a:p>
            <a:r>
              <a:rPr lang="en-US" dirty="0" smtClean="0"/>
              <a:t>IEEE Communication Systems and Networks (COMSNETS)</a:t>
            </a:r>
          </a:p>
          <a:p>
            <a:endParaRPr lang="en-US" dirty="0" smtClean="0"/>
          </a:p>
          <a:p>
            <a:r>
              <a:rPr lang="en-US" dirty="0" smtClean="0"/>
              <a:t>IEEE Conference on Communication and Network Security (CNS)</a:t>
            </a:r>
            <a:r>
              <a:rPr lang="en-US" baseline="0" dirty="0" smtClean="0"/>
              <a:t> , July 1 2016</a:t>
            </a:r>
          </a:p>
          <a:p>
            <a:endParaRPr lang="en-US" baseline="0" dirty="0" smtClean="0"/>
          </a:p>
          <a:p>
            <a:endParaRPr lang="en-US" dirty="0" smtClean="0"/>
          </a:p>
        </p:txBody>
      </p:sp>
    </p:spTree>
    <p:extLst>
      <p:ext uri="{BB962C8B-B14F-4D97-AF65-F5344CB8AC3E}">
        <p14:creationId xmlns:p14="http://schemas.microsoft.com/office/powerpoint/2010/main" val="41725477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654571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Dependable Parallel, Distributed and Network-Centric Systems</a:t>
            </a:r>
          </a:p>
          <a:p>
            <a:endParaRPr lang="en-US" dirty="0"/>
          </a:p>
        </p:txBody>
      </p:sp>
    </p:spTree>
    <p:extLst>
      <p:ext uri="{BB962C8B-B14F-4D97-AF65-F5344CB8AC3E}">
        <p14:creationId xmlns:p14="http://schemas.microsoft.com/office/powerpoint/2010/main" val="13960614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Exogenous</a:t>
            </a:r>
            <a:r>
              <a:rPr lang="en-US" baseline="0" dirty="0" smtClean="0"/>
              <a:t> attacks</a:t>
            </a:r>
            <a:endParaRPr lang="en-US" dirty="0"/>
          </a:p>
        </p:txBody>
      </p:sp>
    </p:spTree>
    <p:extLst>
      <p:ext uri="{BB962C8B-B14F-4D97-AF65-F5344CB8AC3E}">
        <p14:creationId xmlns:p14="http://schemas.microsoft.com/office/powerpoint/2010/main" val="9289282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Tree>
    <p:extLst>
      <p:ext uri="{BB962C8B-B14F-4D97-AF65-F5344CB8AC3E}">
        <p14:creationId xmlns:p14="http://schemas.microsoft.com/office/powerpoint/2010/main" val="17800574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Nevada</a:t>
            </a:r>
            <a:r>
              <a:rPr lang="en-US" baseline="0" dirty="0" smtClean="0"/>
              <a:t> SRP solar</a:t>
            </a:r>
            <a:endParaRPr lang="en-US" dirty="0"/>
          </a:p>
        </p:txBody>
      </p:sp>
    </p:spTree>
    <p:extLst>
      <p:ext uri="{BB962C8B-B14F-4D97-AF65-F5344CB8AC3E}">
        <p14:creationId xmlns:p14="http://schemas.microsoft.com/office/powerpoint/2010/main" val="184797715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366734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Linear</a:t>
            </a:r>
            <a:r>
              <a:rPr lang="en-US" baseline="0" dirty="0" smtClean="0"/>
              <a:t> only good for single price point</a:t>
            </a:r>
            <a:endParaRPr lang="en-US" dirty="0"/>
          </a:p>
        </p:txBody>
      </p:sp>
    </p:spTree>
    <p:extLst>
      <p:ext uri="{BB962C8B-B14F-4D97-AF65-F5344CB8AC3E}">
        <p14:creationId xmlns:p14="http://schemas.microsoft.com/office/powerpoint/2010/main" val="2087971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Times New Roman" pitchFamily="18" charset="0"/>
                <a:ea typeface="+mn-ea"/>
                <a:cs typeface="+mn-cs"/>
              </a:rPr>
              <a:t>We are trying to minimize the function {\</a:t>
            </a:r>
            <a:r>
              <a:rPr lang="en-US" sz="1200" b="0" i="0" kern="1200" dirty="0" err="1" smtClean="0">
                <a:solidFill>
                  <a:schemeClr val="tx1"/>
                </a:solidFill>
                <a:effectLst/>
                <a:latin typeface="Times New Roman" pitchFamily="18" charset="0"/>
                <a:ea typeface="+mn-ea"/>
                <a:cs typeface="+mn-cs"/>
              </a:rPr>
              <a:t>displaystyle</a:t>
            </a:r>
            <a:r>
              <a:rPr lang="en-US" sz="1200" b="0" i="0" kern="1200" dirty="0" smtClean="0">
                <a:solidFill>
                  <a:schemeClr val="tx1"/>
                </a:solidFill>
                <a:effectLst/>
                <a:latin typeface="Times New Roman" pitchFamily="18" charset="0"/>
                <a:ea typeface="+mn-ea"/>
                <a:cs typeface="+mn-cs"/>
              </a:rPr>
              <a:t> f({\</a:t>
            </a:r>
            <a:r>
              <a:rPr lang="en-US" sz="1200" b="0" i="0" kern="1200" dirty="0" err="1" smtClean="0">
                <a:solidFill>
                  <a:schemeClr val="tx1"/>
                </a:solidFill>
                <a:effectLst/>
                <a:latin typeface="Times New Roman" pitchFamily="18" charset="0"/>
                <a:ea typeface="+mn-ea"/>
                <a:cs typeface="+mn-cs"/>
              </a:rPr>
              <a:t>mathbf</a:t>
            </a:r>
            <a:r>
              <a:rPr lang="en-US" sz="1200" b="0" i="0" kern="1200" dirty="0" smtClean="0">
                <a:solidFill>
                  <a:schemeClr val="tx1"/>
                </a:solidFill>
                <a:effectLst/>
                <a:latin typeface="Times New Roman" pitchFamily="18" charset="0"/>
                <a:ea typeface="+mn-ea"/>
                <a:cs typeface="+mn-cs"/>
              </a:rPr>
              <a:t> {x}})} where {\</a:t>
            </a:r>
            <a:r>
              <a:rPr lang="en-US" sz="1200" b="0" i="0" kern="1200" dirty="0" err="1" smtClean="0">
                <a:solidFill>
                  <a:schemeClr val="tx1"/>
                </a:solidFill>
                <a:effectLst/>
                <a:latin typeface="Times New Roman" pitchFamily="18" charset="0"/>
                <a:ea typeface="+mn-ea"/>
                <a:cs typeface="+mn-cs"/>
              </a:rPr>
              <a:t>displaystyle</a:t>
            </a:r>
            <a:r>
              <a:rPr lang="en-US" sz="1200" b="0" i="0" kern="1200" dirty="0" smtClean="0">
                <a:solidFill>
                  <a:schemeClr val="tx1"/>
                </a:solidFill>
                <a:effectLst/>
                <a:latin typeface="Times New Roman" pitchFamily="18" charset="0"/>
                <a:ea typeface="+mn-ea"/>
                <a:cs typeface="+mn-cs"/>
              </a:rPr>
              <a:t> {\</a:t>
            </a:r>
            <a:r>
              <a:rPr lang="en-US" sz="1200" b="0" i="0" kern="1200" dirty="0" err="1" smtClean="0">
                <a:solidFill>
                  <a:schemeClr val="tx1"/>
                </a:solidFill>
                <a:effectLst/>
                <a:latin typeface="Times New Roman" pitchFamily="18" charset="0"/>
                <a:ea typeface="+mn-ea"/>
                <a:cs typeface="+mn-cs"/>
              </a:rPr>
              <a:t>mathbf</a:t>
            </a:r>
            <a:r>
              <a:rPr lang="en-US" sz="1200" b="0" i="0" kern="1200" dirty="0" smtClean="0">
                <a:solidFill>
                  <a:schemeClr val="tx1"/>
                </a:solidFill>
                <a:effectLst/>
                <a:latin typeface="Times New Roman" pitchFamily="18" charset="0"/>
                <a:ea typeface="+mn-ea"/>
                <a:cs typeface="+mn-cs"/>
              </a:rPr>
              <a:t> {x}}\in {\</a:t>
            </a:r>
            <a:r>
              <a:rPr lang="en-US" sz="1200" b="0" i="0" kern="1200" dirty="0" err="1" smtClean="0">
                <a:solidFill>
                  <a:schemeClr val="tx1"/>
                </a:solidFill>
                <a:effectLst/>
                <a:latin typeface="Times New Roman" pitchFamily="18" charset="0"/>
                <a:ea typeface="+mn-ea"/>
                <a:cs typeface="+mn-cs"/>
              </a:rPr>
              <a:t>mathbb</a:t>
            </a:r>
            <a:r>
              <a:rPr lang="en-US" sz="1200" b="0" i="0" kern="1200" dirty="0" smtClean="0">
                <a:solidFill>
                  <a:schemeClr val="tx1"/>
                </a:solidFill>
                <a:effectLst/>
                <a:latin typeface="Times New Roman" pitchFamily="18" charset="0"/>
                <a:ea typeface="+mn-ea"/>
                <a:cs typeface="+mn-cs"/>
              </a:rPr>
              <a:t> {R}}^{n}}. Our current test points are {\</a:t>
            </a:r>
            <a:r>
              <a:rPr lang="en-US" sz="1200" b="0" i="0" kern="1200" dirty="0" err="1" smtClean="0">
                <a:solidFill>
                  <a:schemeClr val="tx1"/>
                </a:solidFill>
                <a:effectLst/>
                <a:latin typeface="Times New Roman" pitchFamily="18" charset="0"/>
                <a:ea typeface="+mn-ea"/>
                <a:cs typeface="+mn-cs"/>
              </a:rPr>
              <a:t>displaystyle</a:t>
            </a:r>
            <a:r>
              <a:rPr lang="en-US" sz="1200" b="0" i="0" kern="1200" dirty="0" smtClean="0">
                <a:solidFill>
                  <a:schemeClr val="tx1"/>
                </a:solidFill>
                <a:effectLst/>
                <a:latin typeface="Times New Roman" pitchFamily="18" charset="0"/>
                <a:ea typeface="+mn-ea"/>
                <a:cs typeface="+mn-cs"/>
              </a:rPr>
              <a:t> {\</a:t>
            </a:r>
            <a:r>
              <a:rPr lang="en-US" sz="1200" b="0" i="0" kern="1200" dirty="0" err="1" smtClean="0">
                <a:solidFill>
                  <a:schemeClr val="tx1"/>
                </a:solidFill>
                <a:effectLst/>
                <a:latin typeface="Times New Roman" pitchFamily="18" charset="0"/>
                <a:ea typeface="+mn-ea"/>
                <a:cs typeface="+mn-cs"/>
              </a:rPr>
              <a:t>mathbf</a:t>
            </a:r>
            <a:r>
              <a:rPr lang="en-US" sz="1200" b="0" i="0" kern="1200" dirty="0" smtClean="0">
                <a:solidFill>
                  <a:schemeClr val="tx1"/>
                </a:solidFill>
                <a:effectLst/>
                <a:latin typeface="Times New Roman" pitchFamily="18" charset="0"/>
                <a:ea typeface="+mn-ea"/>
                <a:cs typeface="+mn-cs"/>
              </a:rPr>
              <a:t> {x}}_{1},\</a:t>
            </a:r>
            <a:r>
              <a:rPr lang="en-US" sz="1200" b="0" i="0" kern="1200" dirty="0" err="1" smtClean="0">
                <a:solidFill>
                  <a:schemeClr val="tx1"/>
                </a:solidFill>
                <a:effectLst/>
                <a:latin typeface="Times New Roman" pitchFamily="18" charset="0"/>
                <a:ea typeface="+mn-ea"/>
                <a:cs typeface="+mn-cs"/>
              </a:rPr>
              <a:t>ldots</a:t>
            </a:r>
            <a:r>
              <a:rPr lang="en-US" sz="1200" b="0" i="0" kern="1200" dirty="0" smtClean="0">
                <a:solidFill>
                  <a:schemeClr val="tx1"/>
                </a:solidFill>
                <a:effectLst/>
                <a:latin typeface="Times New Roman" pitchFamily="18" charset="0"/>
                <a:ea typeface="+mn-ea"/>
                <a:cs typeface="+mn-cs"/>
              </a:rPr>
              <a:t> ,{\</a:t>
            </a:r>
            <a:r>
              <a:rPr lang="en-US" sz="1200" b="0" i="0" kern="1200" dirty="0" err="1" smtClean="0">
                <a:solidFill>
                  <a:schemeClr val="tx1"/>
                </a:solidFill>
                <a:effectLst/>
                <a:latin typeface="Times New Roman" pitchFamily="18" charset="0"/>
                <a:ea typeface="+mn-ea"/>
                <a:cs typeface="+mn-cs"/>
              </a:rPr>
              <a:t>mathbf</a:t>
            </a:r>
            <a:r>
              <a:rPr lang="en-US" sz="1200" b="0" i="0" kern="1200" dirty="0" smtClean="0">
                <a:solidFill>
                  <a:schemeClr val="tx1"/>
                </a:solidFill>
                <a:effectLst/>
                <a:latin typeface="Times New Roman" pitchFamily="18" charset="0"/>
                <a:ea typeface="+mn-ea"/>
                <a:cs typeface="+mn-cs"/>
              </a:rPr>
              <a:t> {x}}_{n+1}}.</a:t>
            </a:r>
          </a:p>
          <a:p>
            <a:r>
              <a:rPr lang="en-US" sz="1200" b="1" i="0" kern="1200" dirty="0" smtClean="0">
                <a:solidFill>
                  <a:schemeClr val="tx1"/>
                </a:solidFill>
                <a:effectLst/>
                <a:latin typeface="Times New Roman" pitchFamily="18" charset="0"/>
                <a:ea typeface="+mn-ea"/>
                <a:cs typeface="+mn-cs"/>
              </a:rPr>
              <a:t>1. Order</a:t>
            </a:r>
            <a:r>
              <a:rPr lang="en-US" sz="1200" b="0" i="0" kern="1200" dirty="0" smtClean="0">
                <a:solidFill>
                  <a:schemeClr val="tx1"/>
                </a:solidFill>
                <a:effectLst/>
                <a:latin typeface="Times New Roman" pitchFamily="18" charset="0"/>
                <a:ea typeface="+mn-ea"/>
                <a:cs typeface="+mn-cs"/>
              </a:rPr>
              <a:t> according to the values at the vertices:</a:t>
            </a:r>
          </a:p>
          <a:p>
            <a:r>
              <a:rPr lang="en-US" dirty="0" smtClean="0">
                <a:effectLst/>
              </a:rPr>
              <a:t>{\</a:t>
            </a:r>
            <a:r>
              <a:rPr lang="en-US" dirty="0" err="1" smtClean="0">
                <a:effectLst/>
              </a:rPr>
              <a:t>displaystyle</a:t>
            </a:r>
            <a:r>
              <a:rPr lang="en-US" dirty="0" smtClean="0">
                <a:effectLst/>
              </a:rPr>
              <a:t> f({\</a:t>
            </a:r>
            <a:r>
              <a:rPr lang="en-US" dirty="0" err="1" smtClean="0">
                <a:effectLst/>
              </a:rPr>
              <a:t>textbf</a:t>
            </a:r>
            <a:r>
              <a:rPr lang="en-US" dirty="0" smtClean="0">
                <a:effectLst/>
              </a:rPr>
              <a:t> {x}}_{1})\</a:t>
            </a:r>
            <a:r>
              <a:rPr lang="en-US" dirty="0" err="1" smtClean="0">
                <a:effectLst/>
              </a:rPr>
              <a:t>leq</a:t>
            </a:r>
            <a:r>
              <a:rPr lang="en-US" dirty="0" smtClean="0">
                <a:effectLst/>
              </a:rPr>
              <a:t> f({\</a:t>
            </a:r>
            <a:r>
              <a:rPr lang="en-US" dirty="0" err="1" smtClean="0">
                <a:effectLst/>
              </a:rPr>
              <a:t>textbf</a:t>
            </a:r>
            <a:r>
              <a:rPr lang="en-US" dirty="0" smtClean="0">
                <a:effectLst/>
              </a:rPr>
              <a:t> {x}}_{2})\</a:t>
            </a:r>
            <a:r>
              <a:rPr lang="en-US" dirty="0" err="1" smtClean="0">
                <a:effectLst/>
              </a:rPr>
              <a:t>leq</a:t>
            </a:r>
            <a:r>
              <a:rPr lang="en-US" dirty="0" smtClean="0">
                <a:effectLst/>
              </a:rPr>
              <a:t> \</a:t>
            </a:r>
            <a:r>
              <a:rPr lang="en-US" dirty="0" err="1" smtClean="0">
                <a:effectLst/>
              </a:rPr>
              <a:t>cdots</a:t>
            </a:r>
            <a:r>
              <a:rPr lang="en-US" dirty="0" smtClean="0">
                <a:effectLst/>
              </a:rPr>
              <a:t> \</a:t>
            </a:r>
            <a:r>
              <a:rPr lang="en-US" dirty="0" err="1" smtClean="0">
                <a:effectLst/>
              </a:rPr>
              <a:t>leq</a:t>
            </a:r>
            <a:r>
              <a:rPr lang="en-US" dirty="0" smtClean="0">
                <a:effectLst/>
              </a:rPr>
              <a:t> f({\</a:t>
            </a:r>
            <a:r>
              <a:rPr lang="en-US" dirty="0" err="1" smtClean="0">
                <a:effectLst/>
              </a:rPr>
              <a:t>textbf</a:t>
            </a:r>
            <a:r>
              <a:rPr lang="en-US" dirty="0" smtClean="0">
                <a:effectLst/>
              </a:rPr>
              <a:t> {x}}_{n+1})}</a:t>
            </a:r>
          </a:p>
          <a:p>
            <a:endParaRPr lang="en-US" sz="1200" b="1" i="0" kern="1200" dirty="0" smtClean="0">
              <a:solidFill>
                <a:schemeClr val="tx1"/>
              </a:solidFill>
              <a:effectLst/>
              <a:latin typeface="Times New Roman" pitchFamily="18" charset="0"/>
              <a:ea typeface="+mn-ea"/>
              <a:cs typeface="+mn-cs"/>
            </a:endParaRPr>
          </a:p>
          <a:p>
            <a:r>
              <a:rPr lang="en-US" sz="1200" b="1" i="0" kern="1200" dirty="0" smtClean="0">
                <a:solidFill>
                  <a:schemeClr val="tx1"/>
                </a:solidFill>
                <a:effectLst/>
                <a:latin typeface="Times New Roman" pitchFamily="18" charset="0"/>
                <a:ea typeface="+mn-ea"/>
                <a:cs typeface="+mn-cs"/>
              </a:rPr>
              <a:t>2.</a:t>
            </a:r>
            <a:r>
              <a:rPr lang="en-US" sz="1200" b="0" i="0" kern="1200" dirty="0" smtClean="0">
                <a:solidFill>
                  <a:schemeClr val="tx1"/>
                </a:solidFill>
                <a:effectLst/>
                <a:latin typeface="Times New Roman" pitchFamily="18" charset="0"/>
                <a:ea typeface="+mn-ea"/>
                <a:cs typeface="+mn-cs"/>
              </a:rPr>
              <a:t> Calculate {\</a:t>
            </a:r>
            <a:r>
              <a:rPr lang="en-US" sz="1200" b="0" i="0" kern="1200" dirty="0" err="1" smtClean="0">
                <a:solidFill>
                  <a:schemeClr val="tx1"/>
                </a:solidFill>
                <a:effectLst/>
                <a:latin typeface="Times New Roman" pitchFamily="18" charset="0"/>
                <a:ea typeface="+mn-ea"/>
                <a:cs typeface="+mn-cs"/>
              </a:rPr>
              <a:t>displaystyle</a:t>
            </a:r>
            <a:r>
              <a:rPr lang="en-US" sz="1200" b="0" i="0" kern="1200" dirty="0" smtClean="0">
                <a:solidFill>
                  <a:schemeClr val="tx1"/>
                </a:solidFill>
                <a:effectLst/>
                <a:latin typeface="Times New Roman" pitchFamily="18" charset="0"/>
                <a:ea typeface="+mn-ea"/>
                <a:cs typeface="+mn-cs"/>
              </a:rPr>
              <a:t> {\</a:t>
            </a:r>
            <a:r>
              <a:rPr lang="en-US" sz="1200" b="0" i="0" kern="1200" dirty="0" err="1" smtClean="0">
                <a:solidFill>
                  <a:schemeClr val="tx1"/>
                </a:solidFill>
                <a:effectLst/>
                <a:latin typeface="Times New Roman" pitchFamily="18" charset="0"/>
                <a:ea typeface="+mn-ea"/>
                <a:cs typeface="+mn-cs"/>
              </a:rPr>
              <a:t>textbf</a:t>
            </a:r>
            <a:r>
              <a:rPr lang="en-US" sz="1200" b="0" i="0" kern="1200" dirty="0" smtClean="0">
                <a:solidFill>
                  <a:schemeClr val="tx1"/>
                </a:solidFill>
                <a:effectLst/>
                <a:latin typeface="Times New Roman" pitchFamily="18" charset="0"/>
                <a:ea typeface="+mn-ea"/>
                <a:cs typeface="+mn-cs"/>
              </a:rPr>
              <a:t> {x}}_{o}}, the </a:t>
            </a:r>
            <a:r>
              <a:rPr lang="en-US" sz="1200" b="0" i="0" u="none" strike="noStrike" kern="1200" dirty="0" smtClean="0">
                <a:solidFill>
                  <a:schemeClr val="tx1"/>
                </a:solidFill>
                <a:effectLst/>
                <a:latin typeface="Times New Roman" pitchFamily="18" charset="0"/>
                <a:ea typeface="+mn-ea"/>
                <a:cs typeface="+mn-cs"/>
                <a:hlinkClick r:id="rId3" tooltip="Centroid"/>
              </a:rPr>
              <a:t>centroid</a:t>
            </a:r>
            <a:r>
              <a:rPr lang="en-US" sz="1200" b="0" i="0" kern="1200" dirty="0" smtClean="0">
                <a:solidFill>
                  <a:schemeClr val="tx1"/>
                </a:solidFill>
                <a:effectLst/>
                <a:latin typeface="Times New Roman" pitchFamily="18" charset="0"/>
                <a:ea typeface="+mn-ea"/>
                <a:cs typeface="+mn-cs"/>
              </a:rPr>
              <a:t> of all points except {\</a:t>
            </a:r>
            <a:r>
              <a:rPr lang="en-US" sz="1200" b="0" i="0" kern="1200" dirty="0" err="1" smtClean="0">
                <a:solidFill>
                  <a:schemeClr val="tx1"/>
                </a:solidFill>
                <a:effectLst/>
                <a:latin typeface="Times New Roman" pitchFamily="18" charset="0"/>
                <a:ea typeface="+mn-ea"/>
                <a:cs typeface="+mn-cs"/>
              </a:rPr>
              <a:t>displaystyle</a:t>
            </a:r>
            <a:r>
              <a:rPr lang="en-US" sz="1200" b="0" i="0" kern="1200" dirty="0" smtClean="0">
                <a:solidFill>
                  <a:schemeClr val="tx1"/>
                </a:solidFill>
                <a:effectLst/>
                <a:latin typeface="Times New Roman" pitchFamily="18" charset="0"/>
                <a:ea typeface="+mn-ea"/>
                <a:cs typeface="+mn-cs"/>
              </a:rPr>
              <a:t> {\</a:t>
            </a:r>
            <a:r>
              <a:rPr lang="en-US" sz="1200" b="0" i="0" kern="1200" dirty="0" err="1" smtClean="0">
                <a:solidFill>
                  <a:schemeClr val="tx1"/>
                </a:solidFill>
                <a:effectLst/>
                <a:latin typeface="Times New Roman" pitchFamily="18" charset="0"/>
                <a:ea typeface="+mn-ea"/>
                <a:cs typeface="+mn-cs"/>
              </a:rPr>
              <a:t>textbf</a:t>
            </a:r>
            <a:r>
              <a:rPr lang="en-US" sz="1200" b="0" i="0" kern="1200" dirty="0" smtClean="0">
                <a:solidFill>
                  <a:schemeClr val="tx1"/>
                </a:solidFill>
                <a:effectLst/>
                <a:latin typeface="Times New Roman" pitchFamily="18" charset="0"/>
                <a:ea typeface="+mn-ea"/>
                <a:cs typeface="+mn-cs"/>
              </a:rPr>
              <a:t> {x}}_{n+1}}.</a:t>
            </a:r>
          </a:p>
          <a:p>
            <a:endParaRPr lang="en-US" sz="1200" b="1" i="0" kern="1200" dirty="0" smtClean="0">
              <a:solidFill>
                <a:schemeClr val="tx1"/>
              </a:solidFill>
              <a:effectLst/>
              <a:latin typeface="Times New Roman" pitchFamily="18" charset="0"/>
              <a:ea typeface="+mn-ea"/>
              <a:cs typeface="+mn-cs"/>
            </a:endParaRPr>
          </a:p>
          <a:p>
            <a:endParaRPr lang="en-US" sz="1200" b="1" i="0" kern="1200" dirty="0" smtClean="0">
              <a:solidFill>
                <a:schemeClr val="tx1"/>
              </a:solidFill>
              <a:effectLst/>
              <a:latin typeface="Times New Roman" pitchFamily="18" charset="0"/>
              <a:ea typeface="+mn-ea"/>
              <a:cs typeface="+mn-cs"/>
            </a:endParaRPr>
          </a:p>
          <a:p>
            <a:r>
              <a:rPr lang="en-US" sz="1200" b="1" i="0" kern="1200" dirty="0" smtClean="0">
                <a:solidFill>
                  <a:schemeClr val="tx1"/>
                </a:solidFill>
                <a:effectLst/>
                <a:latin typeface="Times New Roman" pitchFamily="18" charset="0"/>
                <a:ea typeface="+mn-ea"/>
                <a:cs typeface="+mn-cs"/>
              </a:rPr>
              <a:t>3. Reflection</a:t>
            </a:r>
            <a:endParaRPr lang="en-US" sz="1200" b="0" i="0" kern="1200" dirty="0" smtClean="0">
              <a:solidFill>
                <a:schemeClr val="tx1"/>
              </a:solidFill>
              <a:effectLst/>
              <a:latin typeface="Times New Roman" pitchFamily="18" charset="0"/>
              <a:ea typeface="+mn-ea"/>
              <a:cs typeface="+mn-cs"/>
            </a:endParaRPr>
          </a:p>
          <a:p>
            <a:r>
              <a:rPr lang="en-US" dirty="0" smtClean="0"/>
              <a:t>Compute reflected point </a:t>
            </a:r>
            <a:r>
              <a:rPr lang="en-US" dirty="0" smtClean="0">
                <a:effectLst/>
              </a:rPr>
              <a:t>{\</a:t>
            </a:r>
            <a:r>
              <a:rPr lang="en-US" dirty="0" err="1" smtClean="0">
                <a:effectLst/>
              </a:rPr>
              <a:t>displaystyle</a:t>
            </a:r>
            <a:r>
              <a:rPr lang="en-US" dirty="0" smtClean="0">
                <a:effectLst/>
              </a:rPr>
              <a:t> {\</a:t>
            </a:r>
            <a:r>
              <a:rPr lang="en-US" dirty="0" err="1" smtClean="0">
                <a:effectLst/>
              </a:rPr>
              <a:t>textbf</a:t>
            </a:r>
            <a:r>
              <a:rPr lang="en-US" dirty="0" smtClean="0">
                <a:effectLst/>
              </a:rPr>
              <a:t> {x}}_{r}={\</a:t>
            </a:r>
            <a:r>
              <a:rPr lang="en-US" dirty="0" err="1" smtClean="0">
                <a:effectLst/>
              </a:rPr>
              <a:t>textbf</a:t>
            </a:r>
            <a:r>
              <a:rPr lang="en-US" dirty="0" smtClean="0">
                <a:effectLst/>
              </a:rPr>
              <a:t> {x}}_{o}+\alpha ({\</a:t>
            </a:r>
            <a:r>
              <a:rPr lang="en-US" dirty="0" err="1" smtClean="0">
                <a:effectLst/>
              </a:rPr>
              <a:t>textbf</a:t>
            </a:r>
            <a:r>
              <a:rPr lang="en-US" dirty="0" smtClean="0">
                <a:effectLst/>
              </a:rPr>
              <a:t> {x}}_{o}-{\</a:t>
            </a:r>
            <a:r>
              <a:rPr lang="en-US" dirty="0" err="1" smtClean="0">
                <a:effectLst/>
              </a:rPr>
              <a:t>textbf</a:t>
            </a:r>
            <a:r>
              <a:rPr lang="en-US" dirty="0" smtClean="0">
                <a:effectLst/>
              </a:rPr>
              <a:t> {x}}_{n+1})(\alpha &gt;0)}</a:t>
            </a:r>
            <a:r>
              <a:rPr lang="en-US" dirty="0" smtClean="0"/>
              <a:t>If the reflected point is better than the second worst, but not better than the best, i.e.: </a:t>
            </a:r>
            <a:r>
              <a:rPr lang="en-US" dirty="0" smtClean="0">
                <a:effectLst/>
              </a:rPr>
              <a:t>{\</a:t>
            </a:r>
            <a:r>
              <a:rPr lang="en-US" dirty="0" err="1" smtClean="0">
                <a:effectLst/>
              </a:rPr>
              <a:t>displaystyle</a:t>
            </a:r>
            <a:r>
              <a:rPr lang="en-US" dirty="0" smtClean="0">
                <a:effectLst/>
              </a:rPr>
              <a:t> f({\</a:t>
            </a:r>
            <a:r>
              <a:rPr lang="en-US" dirty="0" err="1" smtClean="0">
                <a:effectLst/>
              </a:rPr>
              <a:t>textbf</a:t>
            </a:r>
            <a:r>
              <a:rPr lang="en-US" dirty="0" smtClean="0">
                <a:effectLst/>
              </a:rPr>
              <a:t> {x}}_{1})\</a:t>
            </a:r>
            <a:r>
              <a:rPr lang="en-US" dirty="0" err="1" smtClean="0">
                <a:effectLst/>
              </a:rPr>
              <a:t>leq</a:t>
            </a:r>
            <a:r>
              <a:rPr lang="en-US" dirty="0" smtClean="0">
                <a:effectLst/>
              </a:rPr>
              <a:t> f({\</a:t>
            </a:r>
            <a:r>
              <a:rPr lang="en-US" dirty="0" err="1" smtClean="0">
                <a:effectLst/>
              </a:rPr>
              <a:t>textbf</a:t>
            </a:r>
            <a:r>
              <a:rPr lang="en-US" dirty="0" smtClean="0">
                <a:effectLst/>
              </a:rPr>
              <a:t> {x}}_{r})&lt;f({\</a:t>
            </a:r>
            <a:r>
              <a:rPr lang="en-US" dirty="0" err="1" smtClean="0">
                <a:effectLst/>
              </a:rPr>
              <a:t>textbf</a:t>
            </a:r>
            <a:r>
              <a:rPr lang="en-US" dirty="0" smtClean="0">
                <a:effectLst/>
              </a:rPr>
              <a:t> {x}}_{n})}</a:t>
            </a:r>
            <a:r>
              <a:rPr lang="en-US" dirty="0" smtClean="0"/>
              <a:t>,then obtain a new simplex by replacing the worst point </a:t>
            </a:r>
            <a:r>
              <a:rPr lang="en-US" dirty="0" smtClean="0">
                <a:effectLst/>
              </a:rPr>
              <a:t>{\</a:t>
            </a:r>
            <a:r>
              <a:rPr lang="en-US" dirty="0" err="1" smtClean="0">
                <a:effectLst/>
              </a:rPr>
              <a:t>displaystyle</a:t>
            </a:r>
            <a:r>
              <a:rPr lang="en-US" dirty="0" smtClean="0">
                <a:effectLst/>
              </a:rPr>
              <a:t> {\</a:t>
            </a:r>
            <a:r>
              <a:rPr lang="en-US" dirty="0" err="1" smtClean="0">
                <a:effectLst/>
              </a:rPr>
              <a:t>textbf</a:t>
            </a:r>
            <a:r>
              <a:rPr lang="en-US" dirty="0" smtClean="0">
                <a:effectLst/>
              </a:rPr>
              <a:t> {x}}_{n+1}}</a:t>
            </a:r>
            <a:r>
              <a:rPr lang="en-US" dirty="0" smtClean="0"/>
              <a:t> with the reflected point </a:t>
            </a:r>
            <a:r>
              <a:rPr lang="en-US" dirty="0" smtClean="0">
                <a:effectLst/>
              </a:rPr>
              <a:t>{\</a:t>
            </a:r>
            <a:r>
              <a:rPr lang="en-US" dirty="0" err="1" smtClean="0">
                <a:effectLst/>
              </a:rPr>
              <a:t>displaystyle</a:t>
            </a:r>
            <a:r>
              <a:rPr lang="en-US" dirty="0" smtClean="0">
                <a:effectLst/>
              </a:rPr>
              <a:t> {\</a:t>
            </a:r>
            <a:r>
              <a:rPr lang="en-US" dirty="0" err="1" smtClean="0">
                <a:effectLst/>
              </a:rPr>
              <a:t>textbf</a:t>
            </a:r>
            <a:r>
              <a:rPr lang="en-US" dirty="0" smtClean="0">
                <a:effectLst/>
              </a:rPr>
              <a:t> {x}}_{r}}</a:t>
            </a:r>
            <a:r>
              <a:rPr lang="en-US" dirty="0" smtClean="0"/>
              <a:t>, and go to step 1.</a:t>
            </a:r>
          </a:p>
          <a:p>
            <a:endParaRPr lang="en-US" sz="1200" b="1" i="0" kern="1200" dirty="0" smtClean="0">
              <a:solidFill>
                <a:schemeClr val="tx1"/>
              </a:solidFill>
              <a:effectLst/>
              <a:latin typeface="Times New Roman" pitchFamily="18" charset="0"/>
              <a:ea typeface="+mn-ea"/>
              <a:cs typeface="+mn-cs"/>
            </a:endParaRPr>
          </a:p>
          <a:p>
            <a:r>
              <a:rPr lang="en-US" sz="1200" b="1" i="0" kern="1200" dirty="0" smtClean="0">
                <a:solidFill>
                  <a:schemeClr val="tx1"/>
                </a:solidFill>
                <a:effectLst/>
                <a:latin typeface="Times New Roman" pitchFamily="18" charset="0"/>
                <a:ea typeface="+mn-ea"/>
                <a:cs typeface="+mn-cs"/>
              </a:rPr>
              <a:t>4. Expansion</a:t>
            </a:r>
            <a:endParaRPr lang="en-US" sz="1200" b="0" i="0" kern="1200" dirty="0" smtClean="0">
              <a:solidFill>
                <a:schemeClr val="tx1"/>
              </a:solidFill>
              <a:effectLst/>
              <a:latin typeface="Times New Roman" pitchFamily="18" charset="0"/>
              <a:ea typeface="+mn-ea"/>
              <a:cs typeface="+mn-cs"/>
            </a:endParaRPr>
          </a:p>
          <a:p>
            <a:r>
              <a:rPr lang="en-US" dirty="0" smtClean="0"/>
              <a:t>If the reflected point is the best point so far, </a:t>
            </a:r>
            <a:r>
              <a:rPr lang="en-US" dirty="0" smtClean="0">
                <a:effectLst/>
              </a:rPr>
              <a:t>{\</a:t>
            </a:r>
            <a:r>
              <a:rPr lang="en-US" dirty="0" err="1" smtClean="0">
                <a:effectLst/>
              </a:rPr>
              <a:t>displaystyle</a:t>
            </a:r>
            <a:r>
              <a:rPr lang="en-US" dirty="0" smtClean="0">
                <a:effectLst/>
              </a:rPr>
              <a:t> f({\</a:t>
            </a:r>
            <a:r>
              <a:rPr lang="en-US" dirty="0" err="1" smtClean="0">
                <a:effectLst/>
              </a:rPr>
              <a:t>textbf</a:t>
            </a:r>
            <a:r>
              <a:rPr lang="en-US" dirty="0" smtClean="0">
                <a:effectLst/>
              </a:rPr>
              <a:t> {x}}_{r})&lt;f({\</a:t>
            </a:r>
            <a:r>
              <a:rPr lang="en-US" dirty="0" err="1" smtClean="0">
                <a:effectLst/>
              </a:rPr>
              <a:t>textbf</a:t>
            </a:r>
            <a:r>
              <a:rPr lang="en-US" dirty="0" smtClean="0">
                <a:effectLst/>
              </a:rPr>
              <a:t> {x}}_{1}),}</a:t>
            </a:r>
            <a:r>
              <a:rPr lang="en-US" dirty="0" smtClean="0"/>
              <a:t>then compute the expanded point </a:t>
            </a:r>
            <a:r>
              <a:rPr lang="en-US" dirty="0" smtClean="0">
                <a:effectLst/>
              </a:rPr>
              <a:t>{\</a:t>
            </a:r>
            <a:r>
              <a:rPr lang="en-US" dirty="0" err="1" smtClean="0">
                <a:effectLst/>
              </a:rPr>
              <a:t>displaystyle</a:t>
            </a:r>
            <a:r>
              <a:rPr lang="en-US" dirty="0" smtClean="0">
                <a:effectLst/>
              </a:rPr>
              <a:t> {\</a:t>
            </a:r>
            <a:r>
              <a:rPr lang="en-US" dirty="0" err="1" smtClean="0">
                <a:effectLst/>
              </a:rPr>
              <a:t>textbf</a:t>
            </a:r>
            <a:r>
              <a:rPr lang="en-US" dirty="0" smtClean="0">
                <a:effectLst/>
              </a:rPr>
              <a:t> {x}}_{e}={\</a:t>
            </a:r>
            <a:r>
              <a:rPr lang="en-US" dirty="0" err="1" smtClean="0">
                <a:effectLst/>
              </a:rPr>
              <a:t>textbf</a:t>
            </a:r>
            <a:r>
              <a:rPr lang="en-US" dirty="0" smtClean="0">
                <a:effectLst/>
              </a:rPr>
              <a:t> {x}}_{o}+\gamma ({\</a:t>
            </a:r>
            <a:r>
              <a:rPr lang="en-US" dirty="0" err="1" smtClean="0">
                <a:effectLst/>
              </a:rPr>
              <a:t>textbf</a:t>
            </a:r>
            <a:r>
              <a:rPr lang="en-US" dirty="0" smtClean="0">
                <a:effectLst/>
              </a:rPr>
              <a:t> {x}}_{r}-{\</a:t>
            </a:r>
            <a:r>
              <a:rPr lang="en-US" dirty="0" err="1" smtClean="0">
                <a:effectLst/>
              </a:rPr>
              <a:t>textbf</a:t>
            </a:r>
            <a:r>
              <a:rPr lang="en-US" dirty="0" smtClean="0">
                <a:effectLst/>
              </a:rPr>
              <a:t> {x}}_{o})(\gamma &gt;0)}</a:t>
            </a:r>
            <a:r>
              <a:rPr lang="en-US" dirty="0" smtClean="0"/>
              <a:t>If the expanded point is better than the reflected point, </a:t>
            </a:r>
            <a:r>
              <a:rPr lang="en-US" dirty="0" smtClean="0">
                <a:effectLst/>
              </a:rPr>
              <a:t>{\</a:t>
            </a:r>
            <a:r>
              <a:rPr lang="en-US" dirty="0" err="1" smtClean="0">
                <a:effectLst/>
              </a:rPr>
              <a:t>displaystyle</a:t>
            </a:r>
            <a:r>
              <a:rPr lang="en-US" dirty="0" smtClean="0">
                <a:effectLst/>
              </a:rPr>
              <a:t> f({\</a:t>
            </a:r>
            <a:r>
              <a:rPr lang="en-US" dirty="0" err="1" smtClean="0">
                <a:effectLst/>
              </a:rPr>
              <a:t>textbf</a:t>
            </a:r>
            <a:r>
              <a:rPr lang="en-US" dirty="0" smtClean="0">
                <a:effectLst/>
              </a:rPr>
              <a:t> {x}}_{e})&lt;f({\</a:t>
            </a:r>
            <a:r>
              <a:rPr lang="en-US" dirty="0" err="1" smtClean="0">
                <a:effectLst/>
              </a:rPr>
              <a:t>textbf</a:t>
            </a:r>
            <a:r>
              <a:rPr lang="en-US" dirty="0" smtClean="0">
                <a:effectLst/>
              </a:rPr>
              <a:t> {x}}_{r})}</a:t>
            </a:r>
            <a:r>
              <a:rPr lang="en-US" dirty="0" smtClean="0"/>
              <a:t>then obtain a new simplex by replacing the worst point </a:t>
            </a:r>
            <a:r>
              <a:rPr lang="en-US" dirty="0" smtClean="0">
                <a:effectLst/>
              </a:rPr>
              <a:t>{\</a:t>
            </a:r>
            <a:r>
              <a:rPr lang="en-US" dirty="0" err="1" smtClean="0">
                <a:effectLst/>
              </a:rPr>
              <a:t>displaystyle</a:t>
            </a:r>
            <a:r>
              <a:rPr lang="en-US" dirty="0" smtClean="0">
                <a:effectLst/>
              </a:rPr>
              <a:t> {\</a:t>
            </a:r>
            <a:r>
              <a:rPr lang="en-US" dirty="0" err="1" smtClean="0">
                <a:effectLst/>
              </a:rPr>
              <a:t>textbf</a:t>
            </a:r>
            <a:r>
              <a:rPr lang="en-US" dirty="0" smtClean="0">
                <a:effectLst/>
              </a:rPr>
              <a:t> {x}}_{n+1}}</a:t>
            </a:r>
            <a:r>
              <a:rPr lang="en-US" dirty="0" smtClean="0"/>
              <a:t> with the expanded point </a:t>
            </a:r>
            <a:r>
              <a:rPr lang="en-US" dirty="0" smtClean="0">
                <a:effectLst/>
              </a:rPr>
              <a:t>{\</a:t>
            </a:r>
            <a:r>
              <a:rPr lang="en-US" dirty="0" err="1" smtClean="0">
                <a:effectLst/>
              </a:rPr>
              <a:t>displaystyle</a:t>
            </a:r>
            <a:r>
              <a:rPr lang="en-US" dirty="0" smtClean="0">
                <a:effectLst/>
              </a:rPr>
              <a:t> {\</a:t>
            </a:r>
            <a:r>
              <a:rPr lang="en-US" dirty="0" err="1" smtClean="0">
                <a:effectLst/>
              </a:rPr>
              <a:t>textbf</a:t>
            </a:r>
            <a:r>
              <a:rPr lang="en-US" dirty="0" smtClean="0">
                <a:effectLst/>
              </a:rPr>
              <a:t> {x}}_{e}}</a:t>
            </a:r>
            <a:r>
              <a:rPr lang="en-US" dirty="0" smtClean="0"/>
              <a:t>, and go to step 1.Else obtain a new simplex by replacing the worst point </a:t>
            </a:r>
            <a:r>
              <a:rPr lang="en-US" dirty="0" smtClean="0">
                <a:effectLst/>
              </a:rPr>
              <a:t>{\</a:t>
            </a:r>
            <a:r>
              <a:rPr lang="en-US" dirty="0" err="1" smtClean="0">
                <a:effectLst/>
              </a:rPr>
              <a:t>displaystyle</a:t>
            </a:r>
            <a:r>
              <a:rPr lang="en-US" dirty="0" smtClean="0">
                <a:effectLst/>
              </a:rPr>
              <a:t> {\</a:t>
            </a:r>
            <a:r>
              <a:rPr lang="en-US" dirty="0" err="1" smtClean="0">
                <a:effectLst/>
              </a:rPr>
              <a:t>textbf</a:t>
            </a:r>
            <a:r>
              <a:rPr lang="en-US" dirty="0" smtClean="0">
                <a:effectLst/>
              </a:rPr>
              <a:t> {x}}_{n+1}}</a:t>
            </a:r>
            <a:r>
              <a:rPr lang="en-US" dirty="0" smtClean="0"/>
              <a:t> with the reflected point </a:t>
            </a:r>
            <a:r>
              <a:rPr lang="en-US" dirty="0" smtClean="0">
                <a:effectLst/>
              </a:rPr>
              <a:t>{\</a:t>
            </a:r>
            <a:r>
              <a:rPr lang="en-US" dirty="0" err="1" smtClean="0">
                <a:effectLst/>
              </a:rPr>
              <a:t>displaystyle</a:t>
            </a:r>
            <a:r>
              <a:rPr lang="en-US" dirty="0" smtClean="0">
                <a:effectLst/>
              </a:rPr>
              <a:t> {\</a:t>
            </a:r>
            <a:r>
              <a:rPr lang="en-US" dirty="0" err="1" smtClean="0">
                <a:effectLst/>
              </a:rPr>
              <a:t>textbf</a:t>
            </a:r>
            <a:r>
              <a:rPr lang="en-US" dirty="0" smtClean="0">
                <a:effectLst/>
              </a:rPr>
              <a:t> {x}}_{r}}</a:t>
            </a:r>
            <a:r>
              <a:rPr lang="en-US" dirty="0" smtClean="0"/>
              <a:t>, and go to step 1.Else (i.e. reflected point is not better than second worst) continue at step 5.</a:t>
            </a:r>
          </a:p>
          <a:p>
            <a:endParaRPr lang="en-US" sz="1200" b="1" i="0" kern="1200" dirty="0" smtClean="0">
              <a:solidFill>
                <a:schemeClr val="tx1"/>
              </a:solidFill>
              <a:effectLst/>
              <a:latin typeface="Times New Roman" pitchFamily="18" charset="0"/>
              <a:ea typeface="+mn-ea"/>
              <a:cs typeface="+mn-cs"/>
            </a:endParaRPr>
          </a:p>
          <a:p>
            <a:r>
              <a:rPr lang="en-US" sz="1200" b="1" i="0" kern="1200" dirty="0" smtClean="0">
                <a:solidFill>
                  <a:schemeClr val="tx1"/>
                </a:solidFill>
                <a:effectLst/>
                <a:latin typeface="Times New Roman" pitchFamily="18" charset="0"/>
                <a:ea typeface="+mn-ea"/>
                <a:cs typeface="+mn-cs"/>
              </a:rPr>
              <a:t>5. Contraction</a:t>
            </a:r>
            <a:endParaRPr lang="en-US" sz="1200" b="0" i="0" kern="1200" dirty="0" smtClean="0">
              <a:solidFill>
                <a:schemeClr val="tx1"/>
              </a:solidFill>
              <a:effectLst/>
              <a:latin typeface="Times New Roman" pitchFamily="18" charset="0"/>
              <a:ea typeface="+mn-ea"/>
              <a:cs typeface="+mn-cs"/>
            </a:endParaRPr>
          </a:p>
          <a:p>
            <a:r>
              <a:rPr lang="en-US" dirty="0" smtClean="0"/>
              <a:t>Here, it is certain that </a:t>
            </a:r>
            <a:r>
              <a:rPr lang="en-US" dirty="0" smtClean="0">
                <a:effectLst/>
              </a:rPr>
              <a:t>{\</a:t>
            </a:r>
            <a:r>
              <a:rPr lang="en-US" dirty="0" err="1" smtClean="0">
                <a:effectLst/>
              </a:rPr>
              <a:t>displaystyle</a:t>
            </a:r>
            <a:r>
              <a:rPr lang="en-US" dirty="0" smtClean="0">
                <a:effectLst/>
              </a:rPr>
              <a:t> f({\</a:t>
            </a:r>
            <a:r>
              <a:rPr lang="en-US" dirty="0" err="1" smtClean="0">
                <a:effectLst/>
              </a:rPr>
              <a:t>textbf</a:t>
            </a:r>
            <a:r>
              <a:rPr lang="en-US" dirty="0" smtClean="0">
                <a:effectLst/>
              </a:rPr>
              <a:t> {x}}_{r})\</a:t>
            </a:r>
            <a:r>
              <a:rPr lang="en-US" dirty="0" err="1" smtClean="0">
                <a:effectLst/>
              </a:rPr>
              <a:t>geq</a:t>
            </a:r>
            <a:r>
              <a:rPr lang="en-US" dirty="0" smtClean="0">
                <a:effectLst/>
              </a:rPr>
              <a:t> f({\</a:t>
            </a:r>
            <a:r>
              <a:rPr lang="en-US" dirty="0" err="1" smtClean="0">
                <a:effectLst/>
              </a:rPr>
              <a:t>textbf</a:t>
            </a:r>
            <a:r>
              <a:rPr lang="en-US" dirty="0" smtClean="0">
                <a:effectLst/>
              </a:rPr>
              <a:t> {x}}_{n})}</a:t>
            </a:r>
            <a:r>
              <a:rPr lang="en-US" dirty="0" smtClean="0"/>
              <a:t>Compute contracted point </a:t>
            </a:r>
            <a:r>
              <a:rPr lang="en-US" dirty="0" smtClean="0">
                <a:effectLst/>
              </a:rPr>
              <a:t>{\</a:t>
            </a:r>
            <a:r>
              <a:rPr lang="en-US" dirty="0" err="1" smtClean="0">
                <a:effectLst/>
              </a:rPr>
              <a:t>displaystyle</a:t>
            </a:r>
            <a:r>
              <a:rPr lang="en-US" dirty="0" smtClean="0">
                <a:effectLst/>
              </a:rPr>
              <a:t> {\</a:t>
            </a:r>
            <a:r>
              <a:rPr lang="en-US" dirty="0" err="1" smtClean="0">
                <a:effectLst/>
              </a:rPr>
              <a:t>textbf</a:t>
            </a:r>
            <a:r>
              <a:rPr lang="en-US" dirty="0" smtClean="0">
                <a:effectLst/>
              </a:rPr>
              <a:t> {x}}_{c}={\</a:t>
            </a:r>
            <a:r>
              <a:rPr lang="en-US" dirty="0" err="1" smtClean="0">
                <a:effectLst/>
              </a:rPr>
              <a:t>textbf</a:t>
            </a:r>
            <a:r>
              <a:rPr lang="en-US" dirty="0" smtClean="0">
                <a:effectLst/>
              </a:rPr>
              <a:t> {x}}_{o}+\rho ({\</a:t>
            </a:r>
            <a:r>
              <a:rPr lang="en-US" dirty="0" err="1" smtClean="0">
                <a:effectLst/>
              </a:rPr>
              <a:t>textbf</a:t>
            </a:r>
            <a:r>
              <a:rPr lang="en-US" dirty="0" smtClean="0">
                <a:effectLst/>
              </a:rPr>
              <a:t> {x}}_{n+1}-{\</a:t>
            </a:r>
            <a:r>
              <a:rPr lang="en-US" dirty="0" err="1" smtClean="0">
                <a:effectLst/>
              </a:rPr>
              <a:t>textbf</a:t>
            </a:r>
            <a:r>
              <a:rPr lang="en-US" dirty="0" smtClean="0">
                <a:effectLst/>
              </a:rPr>
              <a:t> {x}}_{o}))(0&lt;\rho &lt;0.5)}</a:t>
            </a:r>
            <a:r>
              <a:rPr lang="en-US" dirty="0" smtClean="0"/>
              <a:t>If the contracted point is better than the worst point, i.e. </a:t>
            </a:r>
            <a:r>
              <a:rPr lang="en-US" dirty="0" smtClean="0">
                <a:effectLst/>
              </a:rPr>
              <a:t>{\</a:t>
            </a:r>
            <a:r>
              <a:rPr lang="en-US" dirty="0" err="1" smtClean="0">
                <a:effectLst/>
              </a:rPr>
              <a:t>displaystyle</a:t>
            </a:r>
            <a:r>
              <a:rPr lang="en-US" dirty="0" smtClean="0">
                <a:effectLst/>
              </a:rPr>
              <a:t> f({\</a:t>
            </a:r>
            <a:r>
              <a:rPr lang="en-US" dirty="0" err="1" smtClean="0">
                <a:effectLst/>
              </a:rPr>
              <a:t>textbf</a:t>
            </a:r>
            <a:r>
              <a:rPr lang="en-US" dirty="0" smtClean="0">
                <a:effectLst/>
              </a:rPr>
              <a:t> {x}}_{c})&lt;f({\</a:t>
            </a:r>
            <a:r>
              <a:rPr lang="en-US" dirty="0" err="1" smtClean="0">
                <a:effectLst/>
              </a:rPr>
              <a:t>textbf</a:t>
            </a:r>
            <a:r>
              <a:rPr lang="en-US" dirty="0" smtClean="0">
                <a:effectLst/>
              </a:rPr>
              <a:t> {x}}_{n+1})}</a:t>
            </a:r>
            <a:r>
              <a:rPr lang="en-US" dirty="0" smtClean="0"/>
              <a:t>then obtain a new simplex by replacing the worst point </a:t>
            </a:r>
            <a:r>
              <a:rPr lang="en-US" dirty="0" smtClean="0">
                <a:effectLst/>
              </a:rPr>
              <a:t>{\</a:t>
            </a:r>
            <a:r>
              <a:rPr lang="en-US" dirty="0" err="1" smtClean="0">
                <a:effectLst/>
              </a:rPr>
              <a:t>displaystyle</a:t>
            </a:r>
            <a:r>
              <a:rPr lang="en-US" dirty="0" smtClean="0">
                <a:effectLst/>
              </a:rPr>
              <a:t> {\</a:t>
            </a:r>
            <a:r>
              <a:rPr lang="en-US" dirty="0" err="1" smtClean="0">
                <a:effectLst/>
              </a:rPr>
              <a:t>textbf</a:t>
            </a:r>
            <a:r>
              <a:rPr lang="en-US" dirty="0" smtClean="0">
                <a:effectLst/>
              </a:rPr>
              <a:t> {x}}_{n+1}}</a:t>
            </a:r>
            <a:r>
              <a:rPr lang="en-US" dirty="0" smtClean="0"/>
              <a:t> with the contracted point </a:t>
            </a:r>
            <a:r>
              <a:rPr lang="en-US" dirty="0" smtClean="0">
                <a:effectLst/>
              </a:rPr>
              <a:t>{\</a:t>
            </a:r>
            <a:r>
              <a:rPr lang="en-US" dirty="0" err="1" smtClean="0">
                <a:effectLst/>
              </a:rPr>
              <a:t>displaystyle</a:t>
            </a:r>
            <a:r>
              <a:rPr lang="en-US" dirty="0" smtClean="0">
                <a:effectLst/>
              </a:rPr>
              <a:t> {\</a:t>
            </a:r>
            <a:r>
              <a:rPr lang="en-US" dirty="0" err="1" smtClean="0">
                <a:effectLst/>
              </a:rPr>
              <a:t>textbf</a:t>
            </a:r>
            <a:r>
              <a:rPr lang="en-US" dirty="0" smtClean="0">
                <a:effectLst/>
              </a:rPr>
              <a:t> {x}}_{c}}</a:t>
            </a:r>
            <a:r>
              <a:rPr lang="en-US" dirty="0" smtClean="0"/>
              <a:t>, and go to step 1.Else go to step 6.</a:t>
            </a:r>
          </a:p>
          <a:p>
            <a:endParaRPr lang="en-US" sz="1200" b="1" i="0" kern="1200" dirty="0" smtClean="0">
              <a:solidFill>
                <a:schemeClr val="tx1"/>
              </a:solidFill>
              <a:effectLst/>
              <a:latin typeface="Times New Roman" pitchFamily="18" charset="0"/>
              <a:ea typeface="+mn-ea"/>
              <a:cs typeface="+mn-cs"/>
            </a:endParaRPr>
          </a:p>
          <a:p>
            <a:r>
              <a:rPr lang="en-US" sz="1200" b="1" i="0" kern="1200" dirty="0" smtClean="0">
                <a:solidFill>
                  <a:schemeClr val="tx1"/>
                </a:solidFill>
                <a:effectLst/>
                <a:latin typeface="Times New Roman" pitchFamily="18" charset="0"/>
                <a:ea typeface="+mn-ea"/>
                <a:cs typeface="+mn-cs"/>
              </a:rPr>
              <a:t>6. Shrink</a:t>
            </a:r>
            <a:endParaRPr lang="en-US" sz="1200" b="0" i="0" kern="1200" dirty="0" smtClean="0">
              <a:solidFill>
                <a:schemeClr val="tx1"/>
              </a:solidFill>
              <a:effectLst/>
              <a:latin typeface="Times New Roman" pitchFamily="18" charset="0"/>
              <a:ea typeface="+mn-ea"/>
              <a:cs typeface="+mn-cs"/>
            </a:endParaRPr>
          </a:p>
          <a:p>
            <a:r>
              <a:rPr lang="en-US" dirty="0" smtClean="0"/>
              <a:t>For all but the best point, replace the point with</a:t>
            </a:r>
            <a:r>
              <a:rPr lang="en-US" dirty="0" smtClean="0">
                <a:effectLst/>
              </a:rPr>
              <a:t>{\</a:t>
            </a:r>
            <a:r>
              <a:rPr lang="en-US" dirty="0" err="1" smtClean="0">
                <a:effectLst/>
              </a:rPr>
              <a:t>displaystyle</a:t>
            </a:r>
            <a:r>
              <a:rPr lang="en-US" dirty="0" smtClean="0">
                <a:effectLst/>
              </a:rPr>
              <a:t> {\</a:t>
            </a:r>
            <a:r>
              <a:rPr lang="en-US" dirty="0" err="1" smtClean="0">
                <a:effectLst/>
              </a:rPr>
              <a:t>textbf</a:t>
            </a:r>
            <a:r>
              <a:rPr lang="en-US" dirty="0" smtClean="0">
                <a:effectLst/>
              </a:rPr>
              <a:t> {x}}_{</a:t>
            </a:r>
            <a:r>
              <a:rPr lang="en-US" dirty="0" err="1" smtClean="0">
                <a:effectLst/>
              </a:rPr>
              <a:t>i</a:t>
            </a:r>
            <a:r>
              <a:rPr lang="en-US" dirty="0" smtClean="0">
                <a:effectLst/>
              </a:rPr>
              <a:t>}={\</a:t>
            </a:r>
            <a:r>
              <a:rPr lang="en-US" dirty="0" err="1" smtClean="0">
                <a:effectLst/>
              </a:rPr>
              <a:t>textbf</a:t>
            </a:r>
            <a:r>
              <a:rPr lang="en-US" dirty="0" smtClean="0">
                <a:effectLst/>
              </a:rPr>
              <a:t> {x}}_{1}+\sigma ({\</a:t>
            </a:r>
            <a:r>
              <a:rPr lang="en-US" dirty="0" err="1" smtClean="0">
                <a:effectLst/>
              </a:rPr>
              <a:t>textbf</a:t>
            </a:r>
            <a:r>
              <a:rPr lang="en-US" dirty="0" smtClean="0">
                <a:effectLst/>
              </a:rPr>
              <a:t> {x}}_{</a:t>
            </a:r>
            <a:r>
              <a:rPr lang="en-US" dirty="0" err="1" smtClean="0">
                <a:effectLst/>
              </a:rPr>
              <a:t>i</a:t>
            </a:r>
            <a:r>
              <a:rPr lang="en-US" dirty="0" smtClean="0">
                <a:effectLst/>
              </a:rPr>
              <a:t>}-{\</a:t>
            </a:r>
            <a:r>
              <a:rPr lang="en-US" dirty="0" err="1" smtClean="0">
                <a:effectLst/>
              </a:rPr>
              <a:t>textbf</a:t>
            </a:r>
            <a:r>
              <a:rPr lang="en-US" dirty="0" smtClean="0">
                <a:effectLst/>
              </a:rPr>
              <a:t> {x}}_{1}){\text{ for all </a:t>
            </a:r>
            <a:r>
              <a:rPr lang="en-US" dirty="0" err="1" smtClean="0">
                <a:effectLst/>
              </a:rPr>
              <a:t>i</a:t>
            </a:r>
            <a:r>
              <a:rPr lang="en-US" dirty="0" smtClean="0">
                <a:effectLst/>
              </a:rPr>
              <a:t> }}\in \{2,\dots ,n+1\}}</a:t>
            </a:r>
            <a:r>
              <a:rPr lang="en-US" dirty="0" smtClean="0"/>
              <a:t>. go to step 1.</a:t>
            </a:r>
            <a:endParaRPr lang="en-US" dirty="0"/>
          </a:p>
        </p:txBody>
      </p:sp>
    </p:spTree>
    <p:extLst>
      <p:ext uri="{BB962C8B-B14F-4D97-AF65-F5344CB8AC3E}">
        <p14:creationId xmlns:p14="http://schemas.microsoft.com/office/powerpoint/2010/main" val="305650246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9606147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LAST SLIDE</a:t>
            </a:r>
            <a:r>
              <a:rPr lang="en-US" baseline="0" dirty="0" smtClean="0"/>
              <a:t> STOP HERE</a:t>
            </a:r>
            <a:endParaRPr lang="en-US" dirty="0"/>
          </a:p>
        </p:txBody>
      </p:sp>
    </p:spTree>
    <p:extLst>
      <p:ext uri="{BB962C8B-B14F-4D97-AF65-F5344CB8AC3E}">
        <p14:creationId xmlns:p14="http://schemas.microsoft.com/office/powerpoint/2010/main" val="37514128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Special Issue on Power Grid</a:t>
            </a:r>
            <a:r>
              <a:rPr lang="en-US" baseline="0" dirty="0" smtClean="0"/>
              <a:t> Resilience – past 2 rounds of reviews, final deadline in 2 weeks</a:t>
            </a:r>
          </a:p>
          <a:p>
            <a:endParaRPr lang="en-US" baseline="0" dirty="0" smtClean="0"/>
          </a:p>
          <a:p>
            <a:r>
              <a:rPr lang="en-US" dirty="0" smtClean="0"/>
              <a:t>Symposium</a:t>
            </a:r>
            <a:r>
              <a:rPr lang="en-US" baseline="0" dirty="0" smtClean="0"/>
              <a:t> on Reliable Distributed Systems (SRDS)</a:t>
            </a:r>
          </a:p>
          <a:p>
            <a:endParaRPr lang="en-US" baseline="0" dirty="0" smtClean="0"/>
          </a:p>
          <a:p>
            <a:r>
              <a:rPr lang="en-US" baseline="0" dirty="0" smtClean="0"/>
              <a:t>RA at w/ MDA Aerospace: (6 semesters)</a:t>
            </a:r>
          </a:p>
          <a:p>
            <a:r>
              <a:rPr lang="en-US" baseline="0" dirty="0" smtClean="0"/>
              <a:t>Presentations and reports in export controlled environment</a:t>
            </a:r>
            <a:endParaRPr lang="en-US" dirty="0"/>
          </a:p>
        </p:txBody>
      </p:sp>
    </p:spTree>
    <p:extLst>
      <p:ext uri="{BB962C8B-B14F-4D97-AF65-F5344CB8AC3E}">
        <p14:creationId xmlns:p14="http://schemas.microsoft.com/office/powerpoint/2010/main" val="289015362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the profit of attack on the test system is examine</a:t>
            </a:r>
            <a:r>
              <a:rPr lang="en-US" baseline="0" dirty="0" smtClean="0"/>
              <a:t>d with varying knowledge levels for the attacker, the success of the strategy is seen to diminish, an expected result. One interesting result from this analysis is that the observed versus anticipated profit of attack creates a deception potential for the attacker. Unless the attacker is aware of his own knowledge level, it will lead to poor decision making.</a:t>
            </a:r>
            <a:endParaRPr lang="en-US" dirty="0"/>
          </a:p>
        </p:txBody>
      </p:sp>
    </p:spTree>
    <p:extLst>
      <p:ext uri="{BB962C8B-B14F-4D97-AF65-F5344CB8AC3E}">
        <p14:creationId xmlns:p14="http://schemas.microsoft.com/office/powerpoint/2010/main" val="113729331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8151295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--Hold out collaboration until next slide</a:t>
            </a:r>
          </a:p>
          <a:p>
            <a:endParaRPr lang="en-US" dirty="0" smtClean="0"/>
          </a:p>
          <a:p>
            <a:endParaRPr lang="en-US" dirty="0" smtClean="0"/>
          </a:p>
          <a:p>
            <a:r>
              <a:rPr lang="en-US" dirty="0" smtClean="0"/>
              <a:t>Similarly, the defenders may not</a:t>
            </a:r>
            <a:r>
              <a:rPr lang="en-US" baseline="0" dirty="0" smtClean="0"/>
              <a:t> know everything about the system and are impacted by noisy views. The probability of attack for a particular target is a sampled form the defender’s particular knowledge level. This creates a compounding effect where a defender with a noisy view will subsequently have an extra-noisy attacker view. </a:t>
            </a:r>
            <a:endParaRPr lang="en-US" dirty="0"/>
          </a:p>
        </p:txBody>
      </p:sp>
    </p:spTree>
    <p:extLst>
      <p:ext uri="{BB962C8B-B14F-4D97-AF65-F5344CB8AC3E}">
        <p14:creationId xmlns:p14="http://schemas.microsoft.com/office/powerpoint/2010/main" val="155795002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3496296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previous example is described here algorithmically and solved using linear programming. The costs along each edge can be increased as long as the flows remain the same, until the utility approaches zero, based on the earlier assumption. The margins define the profit distribution, and the margins themselves are found using the capacity withholding method. Some special situations arise where actors in series may be unable to both claim the marginal price they see, and that is why the algorithm is defined like this. </a:t>
            </a:r>
          </a:p>
          <a:p>
            <a:endParaRPr lang="en-US" baseline="0" dirty="0" smtClean="0"/>
          </a:p>
          <a:p>
            <a:endParaRPr lang="en-US" dirty="0"/>
          </a:p>
        </p:txBody>
      </p:sp>
    </p:spTree>
    <p:extLst>
      <p:ext uri="{BB962C8B-B14F-4D97-AF65-F5344CB8AC3E}">
        <p14:creationId xmlns:p14="http://schemas.microsoft.com/office/powerpoint/2010/main" val="111481560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454310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123584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Tree>
    <p:extLst>
      <p:ext uri="{BB962C8B-B14F-4D97-AF65-F5344CB8AC3E}">
        <p14:creationId xmlns:p14="http://schemas.microsoft.com/office/powerpoint/2010/main" val="157428963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SB: </a:t>
            </a:r>
            <a:r>
              <a:rPr lang="en-US" sz="1200" dirty="0" smtClean="0"/>
              <a:t>Clarify why each defender (A1-A3) has a different market view.</a:t>
            </a:r>
          </a:p>
          <a:p>
            <a:r>
              <a:rPr lang="en-US" sz="1200" dirty="0" smtClean="0"/>
              <a:t>PW: I moved</a:t>
            </a:r>
            <a:r>
              <a:rPr lang="en-US" sz="1200" baseline="0" dirty="0" smtClean="0"/>
              <a:t> the slide about sampling to before this one so that it makes more sense logically.</a:t>
            </a:r>
          </a:p>
          <a:p>
            <a:endParaRPr lang="en-US" sz="1200" baseline="0" dirty="0" smtClean="0"/>
          </a:p>
          <a:p>
            <a:endParaRPr lang="en-US" sz="1200" dirty="0" smtClean="0"/>
          </a:p>
          <a:p>
            <a:r>
              <a:rPr lang="en-US" sz="1200" dirty="0" smtClean="0"/>
              <a:t>SB: We are abusing notation here Ai is attacker, and </a:t>
            </a:r>
            <a:r>
              <a:rPr lang="en-US" sz="1200" dirty="0" err="1" smtClean="0"/>
              <a:t>A_i</a:t>
            </a:r>
            <a:r>
              <a:rPr lang="en-US" sz="1200" dirty="0" smtClean="0"/>
              <a:t> is </a:t>
            </a:r>
            <a:r>
              <a:rPr lang="en-US" sz="1200" dirty="0" err="1" smtClean="0"/>
              <a:t>boolean</a:t>
            </a:r>
            <a:r>
              <a:rPr lang="en-US" sz="1200" baseline="0" dirty="0" smtClean="0"/>
              <a:t> if network link </a:t>
            </a:r>
            <a:r>
              <a:rPr lang="en-US" sz="1200" baseline="0" dirty="0" err="1" smtClean="0"/>
              <a:t>i</a:t>
            </a:r>
            <a:r>
              <a:rPr lang="en-US" sz="1200" baseline="0" dirty="0" smtClean="0"/>
              <a:t> is attacked. If it cannot be fixed, it cannot be fixed. </a:t>
            </a:r>
          </a:p>
          <a:p>
            <a:r>
              <a:rPr lang="en-US" sz="1200" baseline="0" dirty="0" smtClean="0"/>
              <a:t>PW: Ai is actor 1-3 not necessarily attacker, but yes this notation is a bit confusing (Actor, Attacked, Targets, etc.). It cannot be easily fixed without losing consistency with the paper. </a:t>
            </a:r>
          </a:p>
          <a:p>
            <a:endParaRPr lang="en-US" sz="1200" baseline="0" dirty="0" smtClean="0"/>
          </a:p>
          <a:p>
            <a:endParaRPr lang="en-US" sz="1200" baseline="0" dirty="0" smtClean="0"/>
          </a:p>
          <a:p>
            <a:r>
              <a:rPr lang="en-US" sz="1200" baseline="0" dirty="0" smtClean="0"/>
              <a:t>PW: I’ve redone the figure in this slide a bit, but it’s getting dense. Each actor A1-A3 gets a view of the system from the sampling on the previous slide. This represents imperfect knowledge of the system as a whole i.e. no global oracle. From this view, the defender then again samples (two sample phases in total) to generate their view of the attacker’s strategy. They do this N times to create A[</a:t>
            </a:r>
            <a:r>
              <a:rPr lang="en-US" sz="1200" baseline="0" dirty="0" err="1" smtClean="0"/>
              <a:t>I,n</a:t>
            </a:r>
            <a:r>
              <a:rPr lang="en-US" sz="1200" baseline="0" dirty="0" smtClean="0"/>
              <a:t>] for each defender A1-A3. They then weight these probabilities together in </a:t>
            </a:r>
            <a:r>
              <a:rPr lang="en-US" sz="1200" baseline="0" dirty="0" err="1" smtClean="0"/>
              <a:t>P^a_i</a:t>
            </a:r>
            <a:r>
              <a:rPr lang="en-US" sz="1200" baseline="0" dirty="0" smtClean="0"/>
              <a:t> to get a mixed strategy on what they think the attacker will do.</a:t>
            </a:r>
            <a:r>
              <a:rPr lang="en-US" sz="1200" baseline="0" dirty="0"/>
              <a:t> </a:t>
            </a:r>
            <a:r>
              <a:rPr lang="en-US" sz="1200" baseline="0" dirty="0" smtClean="0"/>
              <a:t>The purpose of this is to prevent overfitting on a single strategy. </a:t>
            </a:r>
          </a:p>
          <a:p>
            <a:endParaRPr lang="en-US" sz="1200" baseline="0" dirty="0" smtClean="0"/>
          </a:p>
          <a:p>
            <a:endParaRPr lang="en-US" sz="1200" baseline="0" dirty="0" smtClean="0"/>
          </a:p>
        </p:txBody>
      </p:sp>
    </p:spTree>
    <p:extLst>
      <p:ext uri="{BB962C8B-B14F-4D97-AF65-F5344CB8AC3E}">
        <p14:creationId xmlns:p14="http://schemas.microsoft.com/office/powerpoint/2010/main" val="239400565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382502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Similar to internet of things, but with controls emphasis (actuation and sensing)</a:t>
            </a:r>
          </a:p>
          <a:p>
            <a:endParaRPr lang="en-US" dirty="0" smtClean="0"/>
          </a:p>
          <a:p>
            <a:r>
              <a:rPr lang="en-US" dirty="0" smtClean="0"/>
              <a:t>Smart grid</a:t>
            </a:r>
          </a:p>
          <a:p>
            <a:endParaRPr lang="en-US" dirty="0" smtClean="0"/>
          </a:p>
          <a:p>
            <a:r>
              <a:rPr lang="en-US" dirty="0" smtClean="0"/>
              <a:t>Interdependence on critical </a:t>
            </a:r>
            <a:r>
              <a:rPr lang="en-US" dirty="0" smtClean="0"/>
              <a:t>infrastructures</a:t>
            </a:r>
          </a:p>
          <a:p>
            <a:endParaRPr lang="en-US" dirty="0" smtClean="0"/>
          </a:p>
          <a:p>
            <a:r>
              <a:rPr lang="en-US" dirty="0" smtClean="0"/>
              <a:t>Cloud growth</a:t>
            </a:r>
            <a:endParaRPr lang="en-US" dirty="0"/>
          </a:p>
        </p:txBody>
      </p:sp>
    </p:spTree>
    <p:extLst>
      <p:ext uri="{BB962C8B-B14F-4D97-AF65-F5344CB8AC3E}">
        <p14:creationId xmlns:p14="http://schemas.microsoft.com/office/powerpoint/2010/main" val="181488265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186143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1315224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MOTAG/</a:t>
            </a:r>
            <a:r>
              <a:rPr lang="en-US" baseline="0" dirty="0" smtClean="0"/>
              <a:t> Catch-Me claims that the load balancer on EC2 can absorb large attacks. Practically, however, it is just like any other cloud service and must grow elastically to absorb large requests. Once fully-grown, it can sustain &gt;40 </a:t>
            </a:r>
            <a:r>
              <a:rPr lang="en-US" baseline="0" dirty="0" err="1" smtClean="0"/>
              <a:t>Gbps</a:t>
            </a:r>
            <a:r>
              <a:rPr lang="en-US" baseline="0" dirty="0" smtClean="0"/>
              <a:t>, but to do this often you must contact EC2 support and ask them to “warm it up” for you. </a:t>
            </a:r>
          </a:p>
          <a:p>
            <a:endParaRPr lang="en-US" baseline="0" dirty="0" smtClean="0"/>
          </a:p>
          <a:p>
            <a:r>
              <a:rPr lang="en-US" baseline="0" dirty="0" smtClean="0"/>
              <a:t>They also use large fixed numbers of replicas, 1000 in their experimentations, which keeps the cost of the solution very high. </a:t>
            </a:r>
            <a:endParaRPr lang="en-US" dirty="0"/>
          </a:p>
        </p:txBody>
      </p:sp>
    </p:spTree>
    <p:extLst>
      <p:ext uri="{BB962C8B-B14F-4D97-AF65-F5344CB8AC3E}">
        <p14:creationId xmlns:p14="http://schemas.microsoft.com/office/powerpoint/2010/main" val="72668311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Tree>
    <p:extLst>
      <p:ext uri="{BB962C8B-B14F-4D97-AF65-F5344CB8AC3E}">
        <p14:creationId xmlns:p14="http://schemas.microsoft.com/office/powerpoint/2010/main" val="87468916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SB: Some text saying</a:t>
            </a:r>
            <a:r>
              <a:rPr lang="en-US" baseline="0" dirty="0" smtClean="0"/>
              <a:t> what kind of protection this design achieves.</a:t>
            </a:r>
            <a:endParaRPr lang="en-US" dirty="0" smtClean="0"/>
          </a:p>
          <a:p>
            <a:endParaRPr lang="en-US" dirty="0" smtClean="0"/>
          </a:p>
          <a:p>
            <a:r>
              <a:rPr lang="en-US" dirty="0" smtClean="0"/>
              <a:t>PW: The relay operates as a simple </a:t>
            </a:r>
            <a:r>
              <a:rPr lang="en-US" dirty="0" err="1" smtClean="0"/>
              <a:t>linux</a:t>
            </a:r>
            <a:r>
              <a:rPr lang="en-US" dirty="0" smtClean="0"/>
              <a:t>-based firewall. </a:t>
            </a:r>
            <a:r>
              <a:rPr lang="en-US" dirty="0" err="1" smtClean="0"/>
              <a:t>IPTables</a:t>
            </a:r>
            <a:r>
              <a:rPr lang="en-US" baseline="0" dirty="0" smtClean="0"/>
              <a:t> can rate-limit clients and provide a fine-grained level of protection to the service. Small </a:t>
            </a:r>
            <a:r>
              <a:rPr lang="en-US" baseline="0" dirty="0" err="1" smtClean="0"/>
              <a:t>DoS</a:t>
            </a:r>
            <a:r>
              <a:rPr lang="en-US" baseline="0" dirty="0" smtClean="0"/>
              <a:t> attacks can potentially be absorbed by the firewall itself, but usually the attack is much larger than the relay can handle. In this case, it is taken offline and removed from service.</a:t>
            </a:r>
            <a:endParaRPr lang="en-US" dirty="0"/>
          </a:p>
        </p:txBody>
      </p:sp>
    </p:spTree>
    <p:extLst>
      <p:ext uri="{BB962C8B-B14F-4D97-AF65-F5344CB8AC3E}">
        <p14:creationId xmlns:p14="http://schemas.microsoft.com/office/powerpoint/2010/main" val="36392623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SB: Split</a:t>
            </a:r>
            <a:r>
              <a:rPr lang="en-US" baseline="0" dirty="0" smtClean="0"/>
              <a:t> into 2 figures – one is in the benign case (no attack) to show how a client connects to the service and enjoys the service. The other is with attacks. Put numbers on the edges to denote the temporal order. </a:t>
            </a:r>
            <a:endParaRPr lang="en-US" dirty="0" smtClean="0"/>
          </a:p>
          <a:p>
            <a:endParaRPr lang="en-US" dirty="0" smtClean="0"/>
          </a:p>
          <a:p>
            <a:r>
              <a:rPr lang="en-US" dirty="0" smtClean="0"/>
              <a:t>PW: </a:t>
            </a:r>
          </a:p>
          <a:p>
            <a:r>
              <a:rPr lang="en-US" dirty="0" smtClean="0"/>
              <a:t>CDN </a:t>
            </a:r>
            <a:r>
              <a:rPr lang="en-US" dirty="0" err="1" smtClean="0"/>
              <a:t>DoS</a:t>
            </a:r>
            <a:r>
              <a:rPr lang="en-US" dirty="0" smtClean="0"/>
              <a:t> Proof—high bandwidth</a:t>
            </a:r>
            <a:r>
              <a:rPr lang="en-US" baseline="0" dirty="0" smtClean="0"/>
              <a:t> services at the network edge that perform only simple file services</a:t>
            </a:r>
          </a:p>
          <a:p>
            <a:r>
              <a:rPr lang="en-US" baseline="0" dirty="0" smtClean="0"/>
              <a:t>Independent relay faults– attacks on Relay 1 do not disable Relay 2 (datacenter isn’t taken offline), easy to achieve by picking different zones in EC2</a:t>
            </a:r>
          </a:p>
          <a:p>
            <a:r>
              <a:rPr lang="en-US" baseline="0" dirty="0" smtClean="0"/>
              <a:t>Protected Service IP hidden – attacker cannot directly attack the service, else the system could be bypassed—can be done via whitelisting, maintaining silence on external probes, etc. </a:t>
            </a:r>
          </a:p>
          <a:p>
            <a:endParaRPr lang="en-US" baseline="0" dirty="0" smtClean="0"/>
          </a:p>
          <a:p>
            <a:endParaRPr lang="en-US" baseline="0" dirty="0" smtClean="0"/>
          </a:p>
          <a:p>
            <a:endParaRPr lang="en-US" baseline="0" dirty="0" smtClean="0"/>
          </a:p>
        </p:txBody>
      </p:sp>
    </p:spTree>
    <p:extLst>
      <p:ext uri="{BB962C8B-B14F-4D97-AF65-F5344CB8AC3E}">
        <p14:creationId xmlns:p14="http://schemas.microsoft.com/office/powerpoint/2010/main" val="374159122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PW: The attacker passes his assignments on to a botnet service that disrupts the relay to which she is assigned.</a:t>
            </a:r>
            <a:endParaRPr lang="en-US" dirty="0"/>
          </a:p>
        </p:txBody>
      </p:sp>
    </p:spTree>
    <p:extLst>
      <p:ext uri="{BB962C8B-B14F-4D97-AF65-F5344CB8AC3E}">
        <p14:creationId xmlns:p14="http://schemas.microsoft.com/office/powerpoint/2010/main" val="249715154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SB: Some text saying</a:t>
            </a:r>
            <a:r>
              <a:rPr lang="en-US" baseline="0" dirty="0" smtClean="0"/>
              <a:t> what kind of protection this design achieves.</a:t>
            </a:r>
          </a:p>
          <a:p>
            <a:endParaRPr lang="en-US" baseline="0" dirty="0" smtClean="0"/>
          </a:p>
          <a:p>
            <a:r>
              <a:rPr lang="en-US" baseline="0" dirty="0" smtClean="0"/>
              <a:t>PW: The client assignment service selects which relay to assign to each client. The first part of this service (the management portion) decides which clients should be connected to which relays. Once that assignment is established, it is encrypted and published to the CDN as a read-only file. The client can read the file, decrypt the address, and establish a connection with the relay node. </a:t>
            </a:r>
          </a:p>
          <a:p>
            <a:endParaRPr lang="en-US" baseline="0" dirty="0" smtClean="0"/>
          </a:p>
          <a:p>
            <a:r>
              <a:rPr lang="en-US" baseline="0" dirty="0" smtClean="0"/>
              <a:t>The first part is described in more detail next.</a:t>
            </a:r>
            <a:endParaRPr lang="en-US" dirty="0"/>
          </a:p>
        </p:txBody>
      </p:sp>
    </p:spTree>
    <p:extLst>
      <p:ext uri="{BB962C8B-B14F-4D97-AF65-F5344CB8AC3E}">
        <p14:creationId xmlns:p14="http://schemas.microsoft.com/office/powerpoint/2010/main" val="425332508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SB: If you can</a:t>
            </a:r>
            <a:r>
              <a:rPr lang="en-US" baseline="0" dirty="0" smtClean="0"/>
              <a:t> do animation without spending too much time preparing the slide, then do that. For example, protocol proceeds in multiple rounds. This slide also needs some notes. </a:t>
            </a:r>
          </a:p>
          <a:p>
            <a:endParaRPr lang="en-US" baseline="0" dirty="0" smtClean="0"/>
          </a:p>
          <a:p>
            <a:r>
              <a:rPr lang="en-US" baseline="0" dirty="0" smtClean="0"/>
              <a:t>PW: I added animations via white-box disappearing since it is easy to do this way.</a:t>
            </a:r>
          </a:p>
          <a:p>
            <a:endParaRPr lang="en-US" baseline="0" dirty="0" smtClean="0"/>
          </a:p>
          <a:p>
            <a:r>
              <a:rPr lang="en-US" baseline="0" dirty="0" smtClean="0"/>
              <a:t>Client assignment is designed to maximize the number of legitimate clients connected to </a:t>
            </a:r>
            <a:r>
              <a:rPr lang="en-US" baseline="0" dirty="0" err="1" smtClean="0"/>
              <a:t>unattacked</a:t>
            </a:r>
            <a:r>
              <a:rPr lang="en-US" baseline="0" dirty="0" smtClean="0"/>
              <a:t> relays while minimizing costs. To accomplish this, clients are assigned risk values based upon their association with disrupted relays. Since attackers are insiders, passing relay IP’s off to a botnet, then the insiders need to be isolated. This can be accomplished by risk-proportional relay assignment. In this example, each relay is allowed to have a risk of 1, and after each attack, risk is added to each client. </a:t>
            </a:r>
          </a:p>
          <a:p>
            <a:endParaRPr lang="en-US" baseline="0" dirty="0" smtClean="0"/>
          </a:p>
          <a:p>
            <a:r>
              <a:rPr lang="en-US" baseline="0" dirty="0" smtClean="0"/>
              <a:t>In the first event, the attacker disrupts the relay and risk is assigned to each client (click to see ¼)</a:t>
            </a:r>
          </a:p>
          <a:p>
            <a:endParaRPr lang="en-US" baseline="0" dirty="0" smtClean="0"/>
          </a:p>
          <a:p>
            <a:r>
              <a:rPr lang="en-US" baseline="0" dirty="0" smtClean="0"/>
              <a:t>The clients are then reassigned to new relays, brought online in the cloud. (click)</a:t>
            </a:r>
          </a:p>
          <a:p>
            <a:r>
              <a:rPr lang="en-US" baseline="0" dirty="0" smtClean="0"/>
              <a:t>The clients are split into two groups, and two of the clients are saved while a 3</a:t>
            </a:r>
            <a:r>
              <a:rPr lang="en-US" baseline="30000" dirty="0" smtClean="0"/>
              <a:t>rd</a:t>
            </a:r>
            <a:r>
              <a:rPr lang="en-US" baseline="0" dirty="0" smtClean="0"/>
              <a:t> is </a:t>
            </a:r>
            <a:r>
              <a:rPr lang="en-US" baseline="0" dirty="0" err="1" smtClean="0"/>
              <a:t>colocated</a:t>
            </a:r>
            <a:r>
              <a:rPr lang="en-US" baseline="0" dirty="0" smtClean="0"/>
              <a:t> with the attacker. When the attacker attacks again (click) then the insider is isolated.</a:t>
            </a:r>
          </a:p>
          <a:p>
            <a:endParaRPr lang="en-US" baseline="0" dirty="0" smtClean="0"/>
          </a:p>
          <a:p>
            <a:r>
              <a:rPr lang="en-US" baseline="0" dirty="0" smtClean="0"/>
              <a:t>(click) Lead into the next slide--- the problem with this approach is that if the attacker stops after a few rounds, then she may not be isolated. Meanwhile, the number of relays in use can become quite large. To account for this, a consolidation method is introduced that enables a trade off between attacker identification speed and costs.</a:t>
            </a:r>
            <a:endParaRPr lang="en-US" dirty="0"/>
          </a:p>
        </p:txBody>
      </p:sp>
    </p:spTree>
    <p:extLst>
      <p:ext uri="{BB962C8B-B14F-4D97-AF65-F5344CB8AC3E}">
        <p14:creationId xmlns:p14="http://schemas.microsoft.com/office/powerpoint/2010/main" val="369922027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SB: Mention</a:t>
            </a:r>
            <a:r>
              <a:rPr lang="en-US" baseline="0" dirty="0" smtClean="0"/>
              <a:t> the goal of the design first before bringing in the design (possibly as an animation).</a:t>
            </a:r>
          </a:p>
          <a:p>
            <a:r>
              <a:rPr lang="en-US" baseline="0" dirty="0" smtClean="0"/>
              <a:t>Also add some notes. </a:t>
            </a:r>
          </a:p>
          <a:p>
            <a:endParaRPr lang="en-US" baseline="0" dirty="0" smtClean="0"/>
          </a:p>
          <a:p>
            <a:r>
              <a:rPr lang="en-US" baseline="0" dirty="0" smtClean="0"/>
              <a:t>PW: Added design goal to previous slide as final animation</a:t>
            </a:r>
          </a:p>
          <a:p>
            <a:endParaRPr lang="en-US" baseline="0" dirty="0" smtClean="0"/>
          </a:p>
          <a:p>
            <a:r>
              <a:rPr lang="en-US" baseline="0" dirty="0" smtClean="0"/>
              <a:t>This slide shows what happens when an attacker is not persistent and how the risk system is still able to isolate her eventually.</a:t>
            </a:r>
          </a:p>
          <a:p>
            <a:endParaRPr lang="en-US" baseline="0" dirty="0" smtClean="0"/>
          </a:p>
          <a:p>
            <a:r>
              <a:rPr lang="en-US" baseline="0" dirty="0" smtClean="0"/>
              <a:t>Just as before, the attacker disrupts the relay and gets reassigned with another client. The attacker attacks again, but then waits to launch another attack. In response to the lack of attacks, the clients are consolidated back to a single relay. The process repeats, but this time the higher risk clients are split apart by the equal-risk assignment strategy. This makes the attacker have the highest risk of any of the clients—eventually she is identified. </a:t>
            </a:r>
          </a:p>
          <a:p>
            <a:endParaRPr lang="en-US" baseline="0" dirty="0" smtClean="0"/>
          </a:p>
        </p:txBody>
      </p:sp>
    </p:spTree>
    <p:extLst>
      <p:ext uri="{BB962C8B-B14F-4D97-AF65-F5344CB8AC3E}">
        <p14:creationId xmlns:p14="http://schemas.microsoft.com/office/powerpoint/2010/main" val="2161687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Emphasis</a:t>
            </a:r>
            <a:r>
              <a:rPr lang="en-US" baseline="0" dirty="0" smtClean="0"/>
              <a:t> on </a:t>
            </a:r>
            <a:r>
              <a:rPr lang="en-US" baseline="0" dirty="0" smtClean="0"/>
              <a:t>C</a:t>
            </a:r>
          </a:p>
          <a:p>
            <a:r>
              <a:rPr lang="en-US" baseline="0" dirty="0" smtClean="0"/>
              <a:t>PS </a:t>
            </a:r>
            <a:r>
              <a:rPr lang="en-US" baseline="0" dirty="0" smtClean="0"/>
              <a:t>: Availability</a:t>
            </a:r>
            <a:endParaRPr lang="en-US" dirty="0"/>
          </a:p>
        </p:txBody>
      </p:sp>
    </p:spTree>
    <p:extLst>
      <p:ext uri="{BB962C8B-B14F-4D97-AF65-F5344CB8AC3E}">
        <p14:creationId xmlns:p14="http://schemas.microsoft.com/office/powerpoint/2010/main" val="393741224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SB:</a:t>
            </a:r>
            <a:r>
              <a:rPr lang="en-US" baseline="0" dirty="0" smtClean="0"/>
              <a:t> Define CRPA and RPR in the slide. </a:t>
            </a:r>
          </a:p>
          <a:p>
            <a:endParaRPr lang="en-US" baseline="0" dirty="0" smtClean="0"/>
          </a:p>
          <a:p>
            <a:r>
              <a:rPr lang="en-US" baseline="0" dirty="0" smtClean="0"/>
              <a:t>PW: These were already defined at the top? </a:t>
            </a:r>
          </a:p>
          <a:p>
            <a:endParaRPr lang="en-US" baseline="0" dirty="0" smtClean="0"/>
          </a:p>
          <a:p>
            <a:r>
              <a:rPr lang="en-US" baseline="0" dirty="0" smtClean="0"/>
              <a:t>This slide shows how the growth can be controlled as a function of the CRPA/RPR ratio. High growth promotes faster isolation, but if the attacker is not consistently attacking, then it can cause higher costs for the defensive service. </a:t>
            </a:r>
            <a:endParaRPr lang="en-US" dirty="0"/>
          </a:p>
        </p:txBody>
      </p:sp>
    </p:spTree>
    <p:extLst>
      <p:ext uri="{BB962C8B-B14F-4D97-AF65-F5344CB8AC3E}">
        <p14:creationId xmlns:p14="http://schemas.microsoft.com/office/powerpoint/2010/main" val="42386712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PW: There</a:t>
            </a:r>
            <a:r>
              <a:rPr lang="en-US" baseline="0" dirty="0" smtClean="0"/>
              <a:t> is a practical limit to how many relays are necessary. With enough relays, the low-level firewall functions of each relay become sufficient to fend off attacks. Thus large attacks (in number of insiders) can still be filtered with a secondary plan. </a:t>
            </a:r>
            <a:endParaRPr lang="en-US" dirty="0"/>
          </a:p>
        </p:txBody>
      </p:sp>
    </p:spTree>
    <p:extLst>
      <p:ext uri="{BB962C8B-B14F-4D97-AF65-F5344CB8AC3E}">
        <p14:creationId xmlns:p14="http://schemas.microsoft.com/office/powerpoint/2010/main" val="367275759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SB: For each results slide, in a separate text</a:t>
            </a:r>
            <a:r>
              <a:rPr lang="en-US" baseline="0" dirty="0" smtClean="0"/>
              <a:t> box, indicate what are the main takeaways from that plot. </a:t>
            </a:r>
          </a:p>
          <a:p>
            <a:endParaRPr lang="en-US" baseline="0" dirty="0" smtClean="0"/>
          </a:p>
          <a:p>
            <a:r>
              <a:rPr lang="en-US" baseline="0" dirty="0" smtClean="0"/>
              <a:t>PW: This slide shows the effectiveness of </a:t>
            </a:r>
            <a:r>
              <a:rPr lang="en-US" baseline="0" dirty="0" err="1" smtClean="0"/>
              <a:t>DoSE</a:t>
            </a:r>
            <a:r>
              <a:rPr lang="en-US" baseline="0" dirty="0" smtClean="0"/>
              <a:t> over time for a single insider. The scenario starts with two relays, and the attacker persistently attacks until she is identified within 400 seconds. </a:t>
            </a:r>
            <a:endParaRPr lang="en-US" dirty="0"/>
          </a:p>
        </p:txBody>
      </p:sp>
    </p:spTree>
    <p:extLst>
      <p:ext uri="{BB962C8B-B14F-4D97-AF65-F5344CB8AC3E}">
        <p14:creationId xmlns:p14="http://schemas.microsoft.com/office/powerpoint/2010/main" val="299071329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EC2</a:t>
            </a:r>
            <a:r>
              <a:rPr lang="en-US" baseline="0" dirty="0" smtClean="0"/>
              <a:t> Instances each come with a public IP address. The way amazon allocates IPv4 addresses is changing, but currently it is possible to use EC2 to generate new IP addresses. Additionally, it is possible to get separate IP pools for each datacenter that they operate instances within. </a:t>
            </a:r>
          </a:p>
          <a:p>
            <a:endParaRPr lang="en-US" baseline="0" dirty="0" smtClean="0"/>
          </a:p>
          <a:p>
            <a:r>
              <a:rPr lang="en-US" baseline="0" dirty="0" smtClean="0"/>
              <a:t>EC2 charges a minimum of one hour for each instance used, so getting a “Fresh” IP costs one hour of usage. The spot price for the micro instance is $0.003 currently for </a:t>
            </a:r>
            <a:r>
              <a:rPr lang="en-US" baseline="0" dirty="0" err="1" smtClean="0"/>
              <a:t>linux</a:t>
            </a:r>
            <a:r>
              <a:rPr lang="en-US" baseline="0" dirty="0" smtClean="0"/>
              <a:t>.</a:t>
            </a:r>
          </a:p>
          <a:p>
            <a:endParaRPr lang="en-US" baseline="0" dirty="0" smtClean="0"/>
          </a:p>
          <a:p>
            <a:endParaRPr lang="en-US" dirty="0" smtClean="0"/>
          </a:p>
          <a:p>
            <a:r>
              <a:rPr lang="en-US" dirty="0" smtClean="0"/>
              <a:t>PW:</a:t>
            </a:r>
            <a:r>
              <a:rPr lang="en-US" baseline="0" dirty="0" smtClean="0"/>
              <a:t> This slide shows the number of relays used during the attack. Each consumed relay represents a cost on a cloud provider, and this gives some idea of the expense paid and efficiency of </a:t>
            </a:r>
            <a:r>
              <a:rPr lang="en-US" baseline="0" dirty="0" err="1" smtClean="0"/>
              <a:t>DoSE</a:t>
            </a:r>
            <a:r>
              <a:rPr lang="en-US" baseline="0" dirty="0" smtClean="0"/>
              <a:t>. </a:t>
            </a:r>
          </a:p>
          <a:p>
            <a:r>
              <a:rPr lang="en-US" baseline="0" dirty="0" smtClean="0"/>
              <a:t>On the bottom chart, the CRPA parameter is explored to determine how aggressiveness pays off for a persistent attacker. </a:t>
            </a:r>
            <a:endParaRPr lang="en-US" dirty="0"/>
          </a:p>
        </p:txBody>
      </p:sp>
    </p:spTree>
    <p:extLst>
      <p:ext uri="{BB962C8B-B14F-4D97-AF65-F5344CB8AC3E}">
        <p14:creationId xmlns:p14="http://schemas.microsoft.com/office/powerpoint/2010/main" val="190400101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PW: This streaming </a:t>
            </a:r>
            <a:r>
              <a:rPr lang="en-US" dirty="0" err="1" smtClean="0"/>
              <a:t>sybil</a:t>
            </a:r>
            <a:r>
              <a:rPr lang="en-US" baseline="0" dirty="0" smtClean="0"/>
              <a:t> attack has multiple clients connecting and leaving with attackers coming in waves. After the system stabilizes (in the beginning there are only a few relays since risk is low), the </a:t>
            </a:r>
            <a:r>
              <a:rPr lang="en-US" baseline="0" dirty="0" err="1" smtClean="0"/>
              <a:t>prf</a:t>
            </a:r>
            <a:r>
              <a:rPr lang="en-US" baseline="0" dirty="0" smtClean="0"/>
              <a:t> is kept low for each subsequent attack despite a large number of attackers coming in each wave. </a:t>
            </a:r>
            <a:endParaRPr lang="en-US" dirty="0"/>
          </a:p>
        </p:txBody>
      </p:sp>
    </p:spTree>
    <p:extLst>
      <p:ext uri="{BB962C8B-B14F-4D97-AF65-F5344CB8AC3E}">
        <p14:creationId xmlns:p14="http://schemas.microsoft.com/office/powerpoint/2010/main" val="26522132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Physical Layer</a:t>
            </a:r>
          </a:p>
          <a:p>
            <a:endParaRPr lang="en-US" dirty="0" smtClean="0"/>
          </a:p>
          <a:p>
            <a:r>
              <a:rPr lang="en-US" dirty="0" smtClean="0"/>
              <a:t>Cyber Layer</a:t>
            </a:r>
          </a:p>
          <a:p>
            <a:endParaRPr lang="en-US" dirty="0" smtClean="0"/>
          </a:p>
          <a:p>
            <a:r>
              <a:rPr lang="en-US" dirty="0" smtClean="0"/>
              <a:t>Industry 4.0</a:t>
            </a:r>
            <a:endParaRPr lang="en-US" dirty="0"/>
          </a:p>
        </p:txBody>
      </p:sp>
    </p:spTree>
    <p:extLst>
      <p:ext uri="{BB962C8B-B14F-4D97-AF65-F5344CB8AC3E}">
        <p14:creationId xmlns:p14="http://schemas.microsoft.com/office/powerpoint/2010/main" val="15071484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Actual operating power market from July</a:t>
            </a:r>
          </a:p>
          <a:p>
            <a:r>
              <a:rPr lang="en-US" dirty="0" smtClean="0"/>
              <a:t>SRP </a:t>
            </a:r>
            <a:r>
              <a:rPr lang="en-US" dirty="0" smtClean="0"/>
              <a:t>Solar Tax in Nevada</a:t>
            </a:r>
          </a:p>
          <a:p>
            <a:r>
              <a:rPr lang="en-US" dirty="0" smtClean="0"/>
              <a:t>$400 million/year</a:t>
            </a:r>
            <a:r>
              <a:rPr lang="en-US" baseline="0" dirty="0" smtClean="0"/>
              <a:t> savings in NYISO</a:t>
            </a:r>
            <a:endParaRPr lang="en-US" dirty="0"/>
          </a:p>
        </p:txBody>
      </p:sp>
    </p:spTree>
    <p:extLst>
      <p:ext uri="{BB962C8B-B14F-4D97-AF65-F5344CB8AC3E}">
        <p14:creationId xmlns:p14="http://schemas.microsoft.com/office/powerpoint/2010/main" val="8477346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936306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350190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407647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2750" y="217488"/>
            <a:ext cx="2184400" cy="59658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09550" y="217488"/>
            <a:ext cx="6400800" cy="59658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267403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19075" y="217488"/>
            <a:ext cx="8724900" cy="533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09550" y="777875"/>
            <a:ext cx="4292600" cy="54054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54550" y="777875"/>
            <a:ext cx="4292600" cy="2625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54550" y="3556000"/>
            <a:ext cx="4292600" cy="2627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732132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9075" y="217488"/>
            <a:ext cx="8724900" cy="533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09550" y="777875"/>
            <a:ext cx="4292600" cy="54054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4550" y="777875"/>
            <a:ext cx="4292600" cy="54054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15839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1366077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0113495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09550" y="777875"/>
            <a:ext cx="4292600" cy="54054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4550" y="777875"/>
            <a:ext cx="4292600" cy="54054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20817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09626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73038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4297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250604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271953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19075" y="217488"/>
            <a:ext cx="87249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7" tIns="44450" rIns="90487" bIns="4445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209550" y="777875"/>
            <a:ext cx="8737600" cy="540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7" tIns="44450" rIns="90487"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ChangeArrowheads="1"/>
          </p:cNvSpPr>
          <p:nvPr/>
        </p:nvSpPr>
        <p:spPr bwMode="auto">
          <a:xfrm>
            <a:off x="77788" y="77788"/>
            <a:ext cx="8988425" cy="6234112"/>
          </a:xfrm>
          <a:prstGeom prst="rect">
            <a:avLst/>
          </a:prstGeom>
          <a:noFill/>
          <a:ln w="190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9" name="Rectangle 5"/>
          <p:cNvSpPr>
            <a:spLocks noChangeArrowheads="1"/>
          </p:cNvSpPr>
          <p:nvPr/>
        </p:nvSpPr>
        <p:spPr bwMode="auto">
          <a:xfrm>
            <a:off x="4452938" y="6472238"/>
            <a:ext cx="966610"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p>
            <a:r>
              <a:rPr lang="en-US" sz="1200" dirty="0">
                <a:latin typeface="Arial" charset="0"/>
              </a:rPr>
              <a:t>Slide </a:t>
            </a:r>
            <a:fld id="{485CE911-5D12-4D1E-AA28-5B14C4179355}" type="slidenum">
              <a:rPr lang="en-US" sz="1200" smtClean="0">
                <a:latin typeface="Arial" charset="0"/>
              </a:rPr>
              <a:pPr/>
              <a:t>‹#›</a:t>
            </a:fld>
            <a:r>
              <a:rPr lang="en-US" sz="1200" dirty="0" smtClean="0">
                <a:latin typeface="Arial" charset="0"/>
              </a:rPr>
              <a:t>/</a:t>
            </a:r>
            <a:r>
              <a:rPr lang="en-US" sz="1200" dirty="0" smtClean="0">
                <a:latin typeface="Arial" charset="0"/>
              </a:rPr>
              <a:t>56</a:t>
            </a:r>
            <a:endParaRPr lang="en-US" sz="1200" dirty="0">
              <a:latin typeface="Arial" charset="0"/>
            </a:endParaRPr>
          </a:p>
        </p:txBody>
      </p:sp>
      <p:pic>
        <p:nvPicPr>
          <p:cNvPr id="1030" name="Picture 8" descr="PU_signature_gif_print"/>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529513" y="6353175"/>
            <a:ext cx="1506537"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9" descr="logonew"/>
          <p:cNvPicPr>
            <a:picLocks noChangeAspect="1" noChangeArrowheads="1"/>
          </p:cNvPicPr>
          <p:nvPr/>
        </p:nvPicPr>
        <p:blipFill>
          <a:blip r:embed="rId16">
            <a:extLst>
              <a:ext uri="{28A0092B-C50C-407E-A947-70E740481C1C}">
                <a14:useLocalDpi xmlns:a14="http://schemas.microsoft.com/office/drawing/2010/main" val="0"/>
              </a:ext>
            </a:extLst>
          </a:blip>
          <a:srcRect l="12109" t="17769" r="8650" b="14888"/>
          <a:stretch>
            <a:fillRect/>
          </a:stretch>
        </p:blipFill>
        <p:spPr bwMode="auto">
          <a:xfrm>
            <a:off x="131763" y="6364288"/>
            <a:ext cx="8207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iming>
    <p:tnLst>
      <p:par>
        <p:cTn id="1" dur="indefinite" restart="never" nodeType="tmRoot"/>
      </p:par>
    </p:tnLst>
  </p:timing>
  <p:txStyles>
    <p:titleStyle>
      <a:lvl1pPr algn="ctr" rtl="0" eaLnBrk="1" fontAlgn="base" hangingPunct="1">
        <a:spcBef>
          <a:spcPct val="0"/>
        </a:spcBef>
        <a:spcAft>
          <a:spcPct val="0"/>
        </a:spcAft>
        <a:defRPr sz="2800" b="1">
          <a:solidFill>
            <a:srgbClr val="009900"/>
          </a:solidFill>
          <a:latin typeface="+mj-lt"/>
          <a:ea typeface="+mj-ea"/>
          <a:cs typeface="+mj-cs"/>
        </a:defRPr>
      </a:lvl1pPr>
      <a:lvl2pPr algn="ctr" rtl="0" eaLnBrk="1" fontAlgn="base" hangingPunct="1">
        <a:spcBef>
          <a:spcPct val="0"/>
        </a:spcBef>
        <a:spcAft>
          <a:spcPct val="0"/>
        </a:spcAft>
        <a:defRPr sz="2800" b="1">
          <a:solidFill>
            <a:srgbClr val="009900"/>
          </a:solidFill>
          <a:latin typeface="Helvetica" pitchFamily="34" charset="0"/>
        </a:defRPr>
      </a:lvl2pPr>
      <a:lvl3pPr algn="ctr" rtl="0" eaLnBrk="1" fontAlgn="base" hangingPunct="1">
        <a:spcBef>
          <a:spcPct val="0"/>
        </a:spcBef>
        <a:spcAft>
          <a:spcPct val="0"/>
        </a:spcAft>
        <a:defRPr sz="2800" b="1">
          <a:solidFill>
            <a:srgbClr val="009900"/>
          </a:solidFill>
          <a:latin typeface="Helvetica" pitchFamily="34" charset="0"/>
        </a:defRPr>
      </a:lvl3pPr>
      <a:lvl4pPr algn="ctr" rtl="0" eaLnBrk="1" fontAlgn="base" hangingPunct="1">
        <a:spcBef>
          <a:spcPct val="0"/>
        </a:spcBef>
        <a:spcAft>
          <a:spcPct val="0"/>
        </a:spcAft>
        <a:defRPr sz="2800" b="1">
          <a:solidFill>
            <a:srgbClr val="009900"/>
          </a:solidFill>
          <a:latin typeface="Helvetica" pitchFamily="34" charset="0"/>
        </a:defRPr>
      </a:lvl4pPr>
      <a:lvl5pPr algn="ctr" rtl="0" eaLnBrk="1" fontAlgn="base" hangingPunct="1">
        <a:spcBef>
          <a:spcPct val="0"/>
        </a:spcBef>
        <a:spcAft>
          <a:spcPct val="0"/>
        </a:spcAft>
        <a:defRPr sz="2800" b="1">
          <a:solidFill>
            <a:srgbClr val="009900"/>
          </a:solidFill>
          <a:latin typeface="Helvetica" pitchFamily="34" charset="0"/>
        </a:defRPr>
      </a:lvl5pPr>
      <a:lvl6pPr marL="457200" algn="ctr" rtl="0" eaLnBrk="1" fontAlgn="base" hangingPunct="1">
        <a:spcBef>
          <a:spcPct val="0"/>
        </a:spcBef>
        <a:spcAft>
          <a:spcPct val="0"/>
        </a:spcAft>
        <a:defRPr sz="2800" b="1">
          <a:solidFill>
            <a:srgbClr val="009900"/>
          </a:solidFill>
          <a:latin typeface="Helvetica" pitchFamily="34" charset="0"/>
        </a:defRPr>
      </a:lvl6pPr>
      <a:lvl7pPr marL="914400" algn="ctr" rtl="0" eaLnBrk="1" fontAlgn="base" hangingPunct="1">
        <a:spcBef>
          <a:spcPct val="0"/>
        </a:spcBef>
        <a:spcAft>
          <a:spcPct val="0"/>
        </a:spcAft>
        <a:defRPr sz="2800" b="1">
          <a:solidFill>
            <a:srgbClr val="009900"/>
          </a:solidFill>
          <a:latin typeface="Helvetica" pitchFamily="34" charset="0"/>
        </a:defRPr>
      </a:lvl7pPr>
      <a:lvl8pPr marL="1371600" algn="ctr" rtl="0" eaLnBrk="1" fontAlgn="base" hangingPunct="1">
        <a:spcBef>
          <a:spcPct val="0"/>
        </a:spcBef>
        <a:spcAft>
          <a:spcPct val="0"/>
        </a:spcAft>
        <a:defRPr sz="2800" b="1">
          <a:solidFill>
            <a:srgbClr val="009900"/>
          </a:solidFill>
          <a:latin typeface="Helvetica" pitchFamily="34" charset="0"/>
        </a:defRPr>
      </a:lvl8pPr>
      <a:lvl9pPr marL="1828800" algn="ctr" rtl="0" eaLnBrk="1" fontAlgn="base" hangingPunct="1">
        <a:spcBef>
          <a:spcPct val="0"/>
        </a:spcBef>
        <a:spcAft>
          <a:spcPct val="0"/>
        </a:spcAft>
        <a:defRPr sz="2800" b="1">
          <a:solidFill>
            <a:srgbClr val="009900"/>
          </a:solidFill>
          <a:latin typeface="Helvetica" pitchFamily="34" charset="0"/>
        </a:defRPr>
      </a:lvl9pPr>
    </p:titleStyle>
    <p:bodyStyle>
      <a:lvl1pPr marL="342900" indent="-342900" algn="l" rtl="0" eaLnBrk="1" fontAlgn="base" hangingPunct="1">
        <a:spcBef>
          <a:spcPct val="20000"/>
        </a:spcBef>
        <a:spcAft>
          <a:spcPct val="0"/>
        </a:spcAft>
        <a:buSzPct val="100000"/>
        <a:buChar char="•"/>
        <a:defRPr sz="2800">
          <a:solidFill>
            <a:srgbClr val="CC0000"/>
          </a:solidFill>
          <a:latin typeface="+mn-lt"/>
          <a:ea typeface="+mn-ea"/>
          <a:cs typeface="+mn-cs"/>
        </a:defRPr>
      </a:lvl1pPr>
      <a:lvl2pPr marL="742950" indent="-285750" algn="l" rtl="0" eaLnBrk="1" fontAlgn="base" hangingPunct="1">
        <a:spcBef>
          <a:spcPct val="20000"/>
        </a:spcBef>
        <a:spcAft>
          <a:spcPct val="0"/>
        </a:spcAft>
        <a:buSzPct val="100000"/>
        <a:buChar char="–"/>
        <a:defRPr sz="2400">
          <a:solidFill>
            <a:srgbClr val="0000FF"/>
          </a:solidFill>
          <a:latin typeface="+mn-lt"/>
        </a:defRPr>
      </a:lvl2pPr>
      <a:lvl3pPr marL="1143000" indent="-228600" algn="l" rtl="0" eaLnBrk="1" fontAlgn="base" hangingPunct="1">
        <a:spcBef>
          <a:spcPct val="20000"/>
        </a:spcBef>
        <a:spcAft>
          <a:spcPct val="0"/>
        </a:spcAft>
        <a:buSzPct val="100000"/>
        <a:buChar char="•"/>
        <a:defRPr sz="2000">
          <a:solidFill>
            <a:srgbClr val="FF0000"/>
          </a:solidFill>
          <a:latin typeface="+mn-lt"/>
        </a:defRPr>
      </a:lvl3pPr>
      <a:lvl4pPr marL="1600200" indent="-228600" algn="l" rtl="0" eaLnBrk="1" fontAlgn="base" hangingPunct="1">
        <a:spcBef>
          <a:spcPct val="20000"/>
        </a:spcBef>
        <a:spcAft>
          <a:spcPct val="0"/>
        </a:spcAft>
        <a:buSzPct val="100000"/>
        <a:buChar char="–"/>
        <a:defRPr sz="2000">
          <a:solidFill>
            <a:schemeClr val="tx1"/>
          </a:solidFill>
          <a:latin typeface="+mn-lt"/>
        </a:defRPr>
      </a:lvl4pPr>
      <a:lvl5pPr marL="2057400" indent="-228600" algn="l" rtl="0" eaLnBrk="1" fontAlgn="base" hangingPunct="1">
        <a:spcBef>
          <a:spcPct val="20000"/>
        </a:spcBef>
        <a:spcAft>
          <a:spcPct val="0"/>
        </a:spcAft>
        <a:buSzPct val="100000"/>
        <a:buChar char="•"/>
        <a:defRPr sz="2000">
          <a:solidFill>
            <a:schemeClr val="tx1"/>
          </a:solidFill>
          <a:latin typeface="+mn-lt"/>
        </a:defRPr>
      </a:lvl5pPr>
      <a:lvl6pPr marL="2514600" indent="-228600" algn="l" rtl="0" eaLnBrk="1" fontAlgn="base" hangingPunct="1">
        <a:spcBef>
          <a:spcPct val="20000"/>
        </a:spcBef>
        <a:spcAft>
          <a:spcPct val="0"/>
        </a:spcAft>
        <a:buSzPct val="100000"/>
        <a:buChar char="•"/>
        <a:defRPr sz="2000">
          <a:solidFill>
            <a:schemeClr val="tx1"/>
          </a:solidFill>
          <a:latin typeface="+mn-lt"/>
        </a:defRPr>
      </a:lvl6pPr>
      <a:lvl7pPr marL="2971800" indent="-228600" algn="l" rtl="0" eaLnBrk="1" fontAlgn="base" hangingPunct="1">
        <a:spcBef>
          <a:spcPct val="20000"/>
        </a:spcBef>
        <a:spcAft>
          <a:spcPct val="0"/>
        </a:spcAft>
        <a:buSzPct val="100000"/>
        <a:buChar char="•"/>
        <a:defRPr sz="2000">
          <a:solidFill>
            <a:schemeClr val="tx1"/>
          </a:solidFill>
          <a:latin typeface="+mn-lt"/>
        </a:defRPr>
      </a:lvl7pPr>
      <a:lvl8pPr marL="3429000" indent="-228600" algn="l" rtl="0" eaLnBrk="1" fontAlgn="base" hangingPunct="1">
        <a:spcBef>
          <a:spcPct val="20000"/>
        </a:spcBef>
        <a:spcAft>
          <a:spcPct val="0"/>
        </a:spcAft>
        <a:buSzPct val="100000"/>
        <a:buChar char="•"/>
        <a:defRPr sz="2000">
          <a:solidFill>
            <a:schemeClr val="tx1"/>
          </a:solidFill>
          <a:latin typeface="+mn-lt"/>
        </a:defRPr>
      </a:lvl8pPr>
      <a:lvl9pPr marL="3886200" indent="-228600" algn="l" rtl="0" eaLnBrk="1" fontAlgn="base" hangingPunct="1">
        <a:spcBef>
          <a:spcPct val="20000"/>
        </a:spcBef>
        <a:spcAft>
          <a:spcPct val="0"/>
        </a:spcAft>
        <a:buSzPct val="10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9.png"/><Relationship Id="rId7"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18.png"/><Relationship Id="rId11"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10.png"/><Relationship Id="rId4" Type="http://schemas.openxmlformats.org/officeDocument/2006/relationships/image" Target="../media/image17.png"/><Relationship Id="rId9" Type="http://schemas.openxmlformats.org/officeDocument/2006/relationships/image" Target="../media/image9.png"/></Relationships>
</file>

<file path=ppt/slides/_rels/slide1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7.png"/><Relationship Id="rId7" Type="http://schemas.openxmlformats.org/officeDocument/2006/relationships/image" Target="../media/image8.png"/><Relationship Id="rId12"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image" Target="../media/image27.png"/><Relationship Id="rId5" Type="http://schemas.openxmlformats.org/officeDocument/2006/relationships/image" Target="../media/image24.png"/><Relationship Id="rId10" Type="http://schemas.openxmlformats.org/officeDocument/2006/relationships/image" Target="../media/image10.png"/><Relationship Id="rId4" Type="http://schemas.openxmlformats.org/officeDocument/2006/relationships/image" Target="../media/image23.png"/><Relationship Id="rId9"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2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6.emf"/></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39.emf"/><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5.emf"/><Relationship Id="rId5" Type="http://schemas.openxmlformats.org/officeDocument/2006/relationships/chart" Target="../charts/chart1.xml"/><Relationship Id="rId4" Type="http://schemas.openxmlformats.org/officeDocument/2006/relationships/image" Target="../media/image38.emf"/></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21.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44.png"/></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image" Target="../media/image44.png"/><Relationship Id="rId4" Type="http://schemas.openxmlformats.org/officeDocument/2006/relationships/image" Target="../media/image46.png"/></Relationships>
</file>

<file path=ppt/slides/_rels/slide2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49.png"/></Relationships>
</file>

<file path=ppt/slides/_rels/slide2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27.png"/></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6.xml"/><Relationship Id="rId5" Type="http://schemas.openxmlformats.org/officeDocument/2006/relationships/image" Target="../media/image53.png"/><Relationship Id="rId4" Type="http://schemas.openxmlformats.org/officeDocument/2006/relationships/image" Target="../media/image28.png"/></Relationships>
</file>

<file path=ppt/slides/_rels/slide32.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33.xml.rels><?xml version="1.0" encoding="UTF-8" standalone="yes"?>
<Relationships xmlns="http://schemas.openxmlformats.org/package/2006/relationships"><Relationship Id="rId3" Type="http://schemas.openxmlformats.org/officeDocument/2006/relationships/image" Target="../media/image59.png"/><Relationship Id="rId7" Type="http://schemas.openxmlformats.org/officeDocument/2006/relationships/image" Target="../media/image53.png"/><Relationship Id="rId2" Type="http://schemas.openxmlformats.org/officeDocument/2006/relationships/notesSlide" Target="../notesSlides/notesSlide28.xml"/><Relationship Id="rId1" Type="http://schemas.openxmlformats.org/officeDocument/2006/relationships/slideLayout" Target="../slideLayouts/slideLayout6.xml"/><Relationship Id="rId6" Type="http://schemas.openxmlformats.org/officeDocument/2006/relationships/image" Target="../media/image61.png"/><Relationship Id="rId5" Type="http://schemas.openxmlformats.org/officeDocument/2006/relationships/image" Target="../media/image58.png"/><Relationship Id="rId4" Type="http://schemas.openxmlformats.org/officeDocument/2006/relationships/image" Target="../media/image60.png"/></Relationships>
</file>

<file path=ppt/slides/_rels/slide3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9.xml"/><Relationship Id="rId1" Type="http://schemas.openxmlformats.org/officeDocument/2006/relationships/slideLayout" Target="../slideLayouts/slideLayout6.xml"/><Relationship Id="rId5" Type="http://schemas.openxmlformats.org/officeDocument/2006/relationships/image" Target="../media/image64.png"/><Relationship Id="rId4" Type="http://schemas.openxmlformats.org/officeDocument/2006/relationships/image" Target="../media/image63.png"/></Relationships>
</file>

<file path=ppt/slides/_rels/slide3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0.xml"/><Relationship Id="rId1" Type="http://schemas.openxmlformats.org/officeDocument/2006/relationships/slideLayout" Target="../slideLayouts/slideLayout4.xml"/><Relationship Id="rId5" Type="http://schemas.openxmlformats.org/officeDocument/2006/relationships/image" Target="../media/image54.png"/><Relationship Id="rId4" Type="http://schemas.openxmlformats.org/officeDocument/2006/relationships/image" Target="../media/image66.png"/></Relationships>
</file>

<file path=ppt/slides/_rels/slide3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67.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image" Target="../media/image69.wmf"/></Relationships>
</file>

<file path=ppt/slides/_rels/slide4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71.png"/></Relationships>
</file>

<file path=ppt/slides/_rels/slide4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68.png"/><Relationship Id="rId1" Type="http://schemas.openxmlformats.org/officeDocument/2006/relationships/slideLayout" Target="../slideLayouts/slideLayout2.xml"/><Relationship Id="rId4" Type="http://schemas.openxmlformats.org/officeDocument/2006/relationships/image" Target="../media/image77.png"/></Relationships>
</file>

<file path=ppt/slides/_rels/slide48.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8.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80.emf"/><Relationship Id="rId2" Type="http://schemas.openxmlformats.org/officeDocument/2006/relationships/image" Target="../media/image79.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82.emf"/><Relationship Id="rId2" Type="http://schemas.openxmlformats.org/officeDocument/2006/relationships/image" Target="../media/image81.emf"/><Relationship Id="rId1" Type="http://schemas.openxmlformats.org/officeDocument/2006/relationships/slideLayout" Target="../slideLayouts/slideLayout6.xml"/><Relationship Id="rId5" Type="http://schemas.openxmlformats.org/officeDocument/2006/relationships/image" Target="../media/image84.emf"/><Relationship Id="rId4" Type="http://schemas.openxmlformats.org/officeDocument/2006/relationships/image" Target="../media/image83.emf"/></Relationships>
</file>

<file path=ppt/slides/_rels/slide51.xml.rels><?xml version="1.0" encoding="UTF-8" standalone="yes"?>
<Relationships xmlns="http://schemas.openxmlformats.org/package/2006/relationships"><Relationship Id="rId3" Type="http://schemas.openxmlformats.org/officeDocument/2006/relationships/image" Target="../media/image86.emf"/><Relationship Id="rId2" Type="http://schemas.openxmlformats.org/officeDocument/2006/relationships/image" Target="../media/image85.emf"/><Relationship Id="rId1" Type="http://schemas.openxmlformats.org/officeDocument/2006/relationships/slideLayout" Target="../slideLayouts/slideLayout2.xml"/><Relationship Id="rId4" Type="http://schemas.openxmlformats.org/officeDocument/2006/relationships/image" Target="../media/image87.emf"/></Relationships>
</file>

<file path=ppt/slides/_rels/slide52.xml.rels><?xml version="1.0" encoding="UTF-8" standalone="yes"?>
<Relationships xmlns="http://schemas.openxmlformats.org/package/2006/relationships"><Relationship Id="rId2" Type="http://schemas.openxmlformats.org/officeDocument/2006/relationships/image" Target="../media/image88.e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90.emf"/><Relationship Id="rId2" Type="http://schemas.openxmlformats.org/officeDocument/2006/relationships/image" Target="../media/image89.emf"/><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0.xml"/><Relationship Id="rId1" Type="http://schemas.openxmlformats.org/officeDocument/2006/relationships/slideLayout" Target="../slideLayouts/slideLayout4.xml"/><Relationship Id="rId4" Type="http://schemas.openxmlformats.org/officeDocument/2006/relationships/image" Target="../media/image49.png"/></Relationships>
</file>

<file path=ppt/slides/_rels/slide65.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0.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29.png"/><Relationship Id="rId4" Type="http://schemas.openxmlformats.org/officeDocument/2006/relationships/image" Target="../media/image8.png"/></Relationships>
</file>

<file path=ppt/slides/_rels/slide6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44.xml"/><Relationship Id="rId1" Type="http://schemas.openxmlformats.org/officeDocument/2006/relationships/slideLayout" Target="../slideLayouts/slideLayout4.xml"/><Relationship Id="rId5" Type="http://schemas.openxmlformats.org/officeDocument/2006/relationships/image" Target="../media/image94.png"/><Relationship Id="rId4" Type="http://schemas.openxmlformats.org/officeDocument/2006/relationships/image" Target="../media/image93.png"/></Relationships>
</file>

<file path=ppt/slides/_rels/slide69.xml.rels><?xml version="1.0" encoding="UTF-8" standalone="yes"?>
<Relationships xmlns="http://schemas.openxmlformats.org/package/2006/relationships"><Relationship Id="rId3" Type="http://schemas.openxmlformats.org/officeDocument/2006/relationships/image" Target="../media/image95.emf"/><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image" Target="../media/image97.emf"/><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48.xml"/><Relationship Id="rId1" Type="http://schemas.openxmlformats.org/officeDocument/2006/relationships/slideLayout" Target="../slideLayouts/slideLayout6.xml"/><Relationship Id="rId5" Type="http://schemas.openxmlformats.org/officeDocument/2006/relationships/image" Target="../media/image101.png"/><Relationship Id="rId4" Type="http://schemas.openxmlformats.org/officeDocument/2006/relationships/image" Target="../media/image100.png"/></Relationships>
</file>

<file path=ppt/slides/_rels/slide74.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49.xml"/><Relationship Id="rId1" Type="http://schemas.openxmlformats.org/officeDocument/2006/relationships/slideLayout" Target="../slideLayouts/slideLayout6.xml"/><Relationship Id="rId5" Type="http://schemas.openxmlformats.org/officeDocument/2006/relationships/image" Target="../media/image54.png"/><Relationship Id="rId4" Type="http://schemas.openxmlformats.org/officeDocument/2006/relationships/image" Target="../media/image101.png"/></Relationships>
</file>

<file path=ppt/slides/_rels/slide75.xml.rels><?xml version="1.0" encoding="UTF-8" standalone="yes"?>
<Relationships xmlns="http://schemas.openxmlformats.org/package/2006/relationships"><Relationship Id="rId2" Type="http://schemas.openxmlformats.org/officeDocument/2006/relationships/image" Target="../media/image103.emf"/><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image" Target="../media/image105.emf"/><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108.emf"/><Relationship Id="rId2" Type="http://schemas.openxmlformats.org/officeDocument/2006/relationships/image" Target="../media/image107.wm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80.xml.rels><?xml version="1.0" encoding="UTF-8" standalone="yes"?>
<Relationships xmlns="http://schemas.openxmlformats.org/package/2006/relationships"><Relationship Id="rId3" Type="http://schemas.openxmlformats.org/officeDocument/2006/relationships/image" Target="../media/image108.emf"/><Relationship Id="rId2" Type="http://schemas.openxmlformats.org/officeDocument/2006/relationships/image" Target="../media/image109.wmf"/><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7.png"/><Relationship Id="rId4" Type="http://schemas.openxmlformats.org/officeDocument/2006/relationships/image" Target="../media/image18.png"/></Relationships>
</file>

<file path=ppt/slides/_rels/slide90.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121.png"/></Relationships>
</file>

<file path=ppt/slides/_rels/slide94.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notesSlide" Target="../notesSlides/notesSlide60.xml"/><Relationship Id="rId1" Type="http://schemas.openxmlformats.org/officeDocument/2006/relationships/slideLayout" Target="../slideLayouts/slideLayout6.xml"/><Relationship Id="rId4" Type="http://schemas.openxmlformats.org/officeDocument/2006/relationships/image" Target="../media/image122.png"/></Relationships>
</file>

<file path=ppt/slides/_rels/slide95.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notesSlide" Target="../notesSlides/notesSlide63.xml"/><Relationship Id="rId1" Type="http://schemas.openxmlformats.org/officeDocument/2006/relationships/slideLayout" Target="../slideLayouts/slideLayout6.xml"/><Relationship Id="rId4" Type="http://schemas.openxmlformats.org/officeDocument/2006/relationships/image" Target="../media/image126.png"/></Relationships>
</file>

<file path=ppt/slides/_rels/slide98.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8052" y="175065"/>
            <a:ext cx="8488018" cy="1470025"/>
          </a:xfrm>
        </p:spPr>
        <p:txBody>
          <a:bodyPr/>
          <a:lstStyle/>
          <a:p>
            <a:r>
              <a:rPr lang="en-US" sz="3200" dirty="0" smtClean="0"/>
              <a:t>Improving the Resilience of </a:t>
            </a:r>
            <a:br>
              <a:rPr lang="en-US" sz="3200" dirty="0" smtClean="0"/>
            </a:br>
            <a:r>
              <a:rPr lang="en-US" sz="3200" dirty="0" smtClean="0"/>
              <a:t>Cyber-Physical Systems under </a:t>
            </a:r>
            <a:br>
              <a:rPr lang="en-US" sz="3200" dirty="0" smtClean="0"/>
            </a:br>
            <a:r>
              <a:rPr lang="en-US" sz="3200" dirty="0" smtClean="0"/>
              <a:t>Strategic Adversaries</a:t>
            </a:r>
            <a:endParaRPr lang="en-US" sz="3200" dirty="0"/>
          </a:p>
        </p:txBody>
      </p:sp>
      <p:sp>
        <p:nvSpPr>
          <p:cNvPr id="13" name="Rectangle 3"/>
          <p:cNvSpPr>
            <a:spLocks noChangeArrowheads="1"/>
          </p:cNvSpPr>
          <p:nvPr/>
        </p:nvSpPr>
        <p:spPr bwMode="auto">
          <a:xfrm>
            <a:off x="130632" y="1956968"/>
            <a:ext cx="8839200" cy="982320"/>
          </a:xfrm>
          <a:prstGeom prst="rect">
            <a:avLst/>
          </a:prstGeom>
          <a:noFill/>
          <a:ln w="12700">
            <a:noFill/>
            <a:miter lim="800000"/>
            <a:headEnd/>
            <a:tailEnd/>
          </a:ln>
          <a:effectLst/>
        </p:spPr>
        <p:txBody>
          <a:bodyPr wrap="square" lIns="90487" tIns="44450" rIns="90487" bIns="44450">
            <a:spAutoFit/>
          </a:bodyPr>
          <a:lstStyle/>
          <a:p>
            <a:pPr algn="ctr">
              <a:spcBef>
                <a:spcPct val="0"/>
              </a:spcBef>
              <a:buSzTx/>
              <a:buFontTx/>
              <a:buNone/>
            </a:pPr>
            <a:r>
              <a:rPr lang="en-US" sz="2400" b="1" dirty="0" smtClean="0">
                <a:solidFill>
                  <a:srgbClr val="0000FF"/>
                </a:solidFill>
              </a:rPr>
              <a:t>Paul Wood</a:t>
            </a:r>
            <a:endParaRPr lang="en-US" sz="2400" b="1" dirty="0">
              <a:solidFill>
                <a:srgbClr val="0000FF"/>
              </a:solidFill>
            </a:endParaRPr>
          </a:p>
          <a:p>
            <a:pPr algn="ctr">
              <a:spcBef>
                <a:spcPct val="0"/>
              </a:spcBef>
              <a:buSzTx/>
              <a:buFontTx/>
              <a:buNone/>
            </a:pPr>
            <a:r>
              <a:rPr lang="en-US" sz="2400" dirty="0">
                <a:solidFill>
                  <a:schemeClr val="tx1"/>
                </a:solidFill>
              </a:rPr>
              <a:t>PhD </a:t>
            </a:r>
            <a:r>
              <a:rPr lang="en-US" dirty="0" smtClean="0"/>
              <a:t>Final </a:t>
            </a:r>
            <a:r>
              <a:rPr lang="en-US" sz="2400" dirty="0" smtClean="0">
                <a:solidFill>
                  <a:schemeClr val="tx1"/>
                </a:solidFill>
              </a:rPr>
              <a:t>Examination</a:t>
            </a:r>
            <a:endParaRPr lang="en-US" sz="2400" dirty="0">
              <a:solidFill>
                <a:schemeClr val="tx1"/>
              </a:solidFill>
            </a:endParaRPr>
          </a:p>
          <a:p>
            <a:pPr algn="ctr">
              <a:spcBef>
                <a:spcPct val="0"/>
              </a:spcBef>
              <a:buSzTx/>
              <a:buFontTx/>
              <a:buNone/>
            </a:pPr>
            <a:endParaRPr lang="en-US" sz="1000" dirty="0">
              <a:solidFill>
                <a:schemeClr val="tx1"/>
              </a:solidFill>
            </a:endParaRPr>
          </a:p>
        </p:txBody>
      </p:sp>
      <p:sp>
        <p:nvSpPr>
          <p:cNvPr id="14" name="TextBox 13"/>
          <p:cNvSpPr txBox="1"/>
          <p:nvPr/>
        </p:nvSpPr>
        <p:spPr>
          <a:xfrm>
            <a:off x="3353875" y="2766383"/>
            <a:ext cx="2417777" cy="707886"/>
          </a:xfrm>
          <a:prstGeom prst="rect">
            <a:avLst/>
          </a:prstGeom>
          <a:noFill/>
        </p:spPr>
        <p:txBody>
          <a:bodyPr wrap="none" rtlCol="0">
            <a:spAutoFit/>
          </a:bodyPr>
          <a:lstStyle/>
          <a:p>
            <a:pPr algn="ctr"/>
            <a:r>
              <a:rPr lang="en-US" sz="2000" b="1" dirty="0" smtClean="0">
                <a:solidFill>
                  <a:schemeClr val="tx1"/>
                </a:solidFill>
              </a:rPr>
              <a:t>Chair</a:t>
            </a:r>
            <a:r>
              <a:rPr lang="en-US" sz="2000" b="1" dirty="0" smtClean="0"/>
              <a:t>:</a:t>
            </a:r>
          </a:p>
          <a:p>
            <a:pPr algn="ctr"/>
            <a:r>
              <a:rPr lang="en-US" sz="2000" i="1" dirty="0" smtClean="0">
                <a:solidFill>
                  <a:schemeClr val="tx1"/>
                </a:solidFill>
              </a:rPr>
              <a:t>Prof. </a:t>
            </a:r>
            <a:r>
              <a:rPr lang="en-US" sz="2000" i="1" dirty="0" err="1" smtClean="0">
                <a:solidFill>
                  <a:schemeClr val="tx1"/>
                </a:solidFill>
              </a:rPr>
              <a:t>Saurabh</a:t>
            </a:r>
            <a:r>
              <a:rPr lang="en-US" sz="2000" i="1" dirty="0" smtClean="0">
                <a:solidFill>
                  <a:schemeClr val="tx1"/>
                </a:solidFill>
              </a:rPr>
              <a:t> </a:t>
            </a:r>
            <a:r>
              <a:rPr lang="en-US" sz="2000" i="1" dirty="0" err="1" smtClean="0">
                <a:solidFill>
                  <a:schemeClr val="tx1"/>
                </a:solidFill>
              </a:rPr>
              <a:t>Bagchi</a:t>
            </a:r>
            <a:endParaRPr lang="en-US" sz="2000" i="1" dirty="0" smtClean="0">
              <a:solidFill>
                <a:schemeClr val="tx1"/>
              </a:solidFill>
            </a:endParaRPr>
          </a:p>
        </p:txBody>
      </p:sp>
      <p:sp>
        <p:nvSpPr>
          <p:cNvPr id="15" name="TextBox 14"/>
          <p:cNvSpPr txBox="1"/>
          <p:nvPr/>
        </p:nvSpPr>
        <p:spPr>
          <a:xfrm>
            <a:off x="1695337" y="3778271"/>
            <a:ext cx="5705857" cy="1323439"/>
          </a:xfrm>
          <a:prstGeom prst="rect">
            <a:avLst/>
          </a:prstGeom>
          <a:noFill/>
        </p:spPr>
        <p:txBody>
          <a:bodyPr wrap="none" rtlCol="0">
            <a:spAutoFit/>
          </a:bodyPr>
          <a:lstStyle/>
          <a:p>
            <a:pPr algn="ctr"/>
            <a:r>
              <a:rPr lang="en-US" sz="2000" b="1" dirty="0" smtClean="0">
                <a:solidFill>
                  <a:schemeClr val="tx1"/>
                </a:solidFill>
              </a:rPr>
              <a:t>Committee Members: </a:t>
            </a:r>
          </a:p>
          <a:p>
            <a:pPr algn="ctr"/>
            <a:r>
              <a:rPr lang="en-US" sz="2000" i="1" dirty="0" smtClean="0">
                <a:solidFill>
                  <a:schemeClr val="tx1"/>
                </a:solidFill>
              </a:rPr>
              <a:t>Prof. </a:t>
            </a:r>
            <a:r>
              <a:rPr lang="en-US" sz="2000" i="1" dirty="0" err="1" smtClean="0">
                <a:solidFill>
                  <a:schemeClr val="tx1"/>
                </a:solidFill>
              </a:rPr>
              <a:t>Milind</a:t>
            </a:r>
            <a:r>
              <a:rPr lang="en-US" sz="2000" i="1" dirty="0" smtClean="0">
                <a:solidFill>
                  <a:schemeClr val="tx1"/>
                </a:solidFill>
              </a:rPr>
              <a:t> Kulkarni</a:t>
            </a:r>
            <a:r>
              <a:rPr lang="en-US" sz="2000" i="1" dirty="0" smtClean="0"/>
              <a:t>           Prof. Charles A. </a:t>
            </a:r>
            <a:r>
              <a:rPr lang="en-US" sz="2000" i="1" dirty="0" err="1" smtClean="0"/>
              <a:t>Bouman</a:t>
            </a:r>
            <a:r>
              <a:rPr lang="en-US" sz="2000" i="1" dirty="0"/>
              <a:t/>
            </a:r>
            <a:br>
              <a:rPr lang="en-US" sz="2000" i="1" dirty="0"/>
            </a:br>
            <a:r>
              <a:rPr lang="en-US" sz="2000" i="1" dirty="0" smtClean="0"/>
              <a:t/>
            </a:r>
            <a:br>
              <a:rPr lang="en-US" sz="2000" i="1" dirty="0" smtClean="0"/>
            </a:br>
            <a:r>
              <a:rPr lang="en-US" sz="2000" i="1" dirty="0" smtClean="0"/>
              <a:t>Dr. </a:t>
            </a:r>
            <a:r>
              <a:rPr lang="en-US" sz="2000" i="1" dirty="0" err="1" smtClean="0"/>
              <a:t>Alefiya</a:t>
            </a:r>
            <a:r>
              <a:rPr lang="en-US" sz="2000" i="1" dirty="0" smtClean="0"/>
              <a:t> Hussain</a:t>
            </a:r>
          </a:p>
        </p:txBody>
      </p:sp>
      <p:sp>
        <p:nvSpPr>
          <p:cNvPr id="16" name="TextBox 15"/>
          <p:cNvSpPr txBox="1"/>
          <p:nvPr/>
        </p:nvSpPr>
        <p:spPr>
          <a:xfrm>
            <a:off x="3351537" y="5646963"/>
            <a:ext cx="2422458" cy="646331"/>
          </a:xfrm>
          <a:prstGeom prst="rect">
            <a:avLst/>
          </a:prstGeom>
          <a:noFill/>
        </p:spPr>
        <p:txBody>
          <a:bodyPr wrap="none" rtlCol="0">
            <a:spAutoFit/>
          </a:bodyPr>
          <a:lstStyle/>
          <a:p>
            <a:pPr algn="ctr"/>
            <a:r>
              <a:rPr lang="en-US" sz="1800" dirty="0" smtClean="0"/>
              <a:t>ECE, Purdue University</a:t>
            </a:r>
          </a:p>
          <a:p>
            <a:pPr algn="ctr"/>
            <a:r>
              <a:rPr lang="en-US" sz="1800" dirty="0" smtClean="0">
                <a:solidFill>
                  <a:schemeClr val="tx1"/>
                </a:solidFill>
              </a:rPr>
              <a:t>June 9, 2016</a:t>
            </a:r>
          </a:p>
        </p:txBody>
      </p:sp>
      <p:sp>
        <p:nvSpPr>
          <p:cNvPr id="17" name="TextBox 16"/>
          <p:cNvSpPr txBox="1"/>
          <p:nvPr/>
        </p:nvSpPr>
        <p:spPr>
          <a:xfrm>
            <a:off x="2283591" y="4366111"/>
            <a:ext cx="1390124" cy="369332"/>
          </a:xfrm>
          <a:prstGeom prst="rect">
            <a:avLst/>
          </a:prstGeom>
          <a:noFill/>
        </p:spPr>
        <p:txBody>
          <a:bodyPr wrap="none" rtlCol="0">
            <a:spAutoFit/>
          </a:bodyPr>
          <a:lstStyle/>
          <a:p>
            <a:r>
              <a:rPr lang="en-US" sz="1800" dirty="0" smtClean="0"/>
              <a:t>ECE, Purdue</a:t>
            </a:r>
            <a:endParaRPr lang="en-US" sz="1800" dirty="0"/>
          </a:p>
        </p:txBody>
      </p:sp>
      <p:sp>
        <p:nvSpPr>
          <p:cNvPr id="18" name="TextBox 17"/>
          <p:cNvSpPr txBox="1"/>
          <p:nvPr/>
        </p:nvSpPr>
        <p:spPr>
          <a:xfrm>
            <a:off x="3867671" y="3390527"/>
            <a:ext cx="1390124" cy="369332"/>
          </a:xfrm>
          <a:prstGeom prst="rect">
            <a:avLst/>
          </a:prstGeom>
          <a:noFill/>
        </p:spPr>
        <p:txBody>
          <a:bodyPr wrap="none" rtlCol="0">
            <a:spAutoFit/>
          </a:bodyPr>
          <a:lstStyle/>
          <a:p>
            <a:r>
              <a:rPr lang="en-US" sz="1800" dirty="0" smtClean="0"/>
              <a:t>ECE, Purdue</a:t>
            </a:r>
            <a:endParaRPr lang="en-US" sz="1800" dirty="0"/>
          </a:p>
        </p:txBody>
      </p:sp>
      <p:sp>
        <p:nvSpPr>
          <p:cNvPr id="19" name="TextBox 18"/>
          <p:cNvSpPr txBox="1"/>
          <p:nvPr/>
        </p:nvSpPr>
        <p:spPr>
          <a:xfrm>
            <a:off x="5292606" y="4321301"/>
            <a:ext cx="1390124" cy="369332"/>
          </a:xfrm>
          <a:prstGeom prst="rect">
            <a:avLst/>
          </a:prstGeom>
          <a:noFill/>
        </p:spPr>
        <p:txBody>
          <a:bodyPr wrap="none" rtlCol="0">
            <a:spAutoFit/>
          </a:bodyPr>
          <a:lstStyle/>
          <a:p>
            <a:r>
              <a:rPr lang="en-US" sz="1800" dirty="0" smtClean="0"/>
              <a:t>ECE, Purdue</a:t>
            </a:r>
            <a:endParaRPr lang="en-US" sz="1800" dirty="0"/>
          </a:p>
        </p:txBody>
      </p:sp>
      <p:sp>
        <p:nvSpPr>
          <p:cNvPr id="20" name="TextBox 19"/>
          <p:cNvSpPr txBox="1"/>
          <p:nvPr/>
        </p:nvSpPr>
        <p:spPr>
          <a:xfrm>
            <a:off x="3519938" y="4951474"/>
            <a:ext cx="2153154" cy="646331"/>
          </a:xfrm>
          <a:prstGeom prst="rect">
            <a:avLst/>
          </a:prstGeom>
          <a:noFill/>
        </p:spPr>
        <p:txBody>
          <a:bodyPr wrap="none" rtlCol="0">
            <a:spAutoFit/>
          </a:bodyPr>
          <a:lstStyle/>
          <a:p>
            <a:pPr algn="ctr"/>
            <a:r>
              <a:rPr lang="en-US" sz="1800" dirty="0" smtClean="0"/>
              <a:t>Information Sciences</a:t>
            </a:r>
            <a:br>
              <a:rPr lang="en-US" sz="1800" dirty="0" smtClean="0"/>
            </a:br>
            <a:r>
              <a:rPr lang="en-US" sz="1800" dirty="0" smtClean="0"/>
              <a:t>Institute (USC/ISI)</a:t>
            </a:r>
            <a:endParaRPr lang="en-US" sz="1800" dirty="0"/>
          </a:p>
        </p:txBody>
      </p:sp>
    </p:spTree>
    <p:extLst>
      <p:ext uri="{BB962C8B-B14F-4D97-AF65-F5344CB8AC3E}">
        <p14:creationId xmlns:p14="http://schemas.microsoft.com/office/powerpoint/2010/main" val="24470327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Grid and Demand Side Management</a:t>
            </a:r>
            <a:endParaRPr lang="en-US" dirty="0"/>
          </a:p>
        </p:txBody>
      </p:sp>
      <p:pic>
        <p:nvPicPr>
          <p:cNvPr id="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31812" y="1742403"/>
            <a:ext cx="1410741" cy="7563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66028" y="1245200"/>
            <a:ext cx="1273638" cy="6828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66028" y="2308339"/>
            <a:ext cx="1270789" cy="6813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54516" y="1002197"/>
            <a:ext cx="1020797" cy="925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80385" y="2057399"/>
            <a:ext cx="994929" cy="9949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21618" y="1052662"/>
            <a:ext cx="1175472" cy="1067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28341" y="2250339"/>
            <a:ext cx="962025" cy="676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Plus 9"/>
          <p:cNvSpPr/>
          <p:nvPr/>
        </p:nvSpPr>
        <p:spPr bwMode="auto">
          <a:xfrm>
            <a:off x="4166752" y="1743985"/>
            <a:ext cx="665018" cy="626827"/>
          </a:xfrm>
          <a:prstGeom prst="mathPlus">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cxnSp>
        <p:nvCxnSpPr>
          <p:cNvPr id="11" name="Straight Arrow Connector 10"/>
          <p:cNvCxnSpPr>
            <a:stCxn id="4" idx="3"/>
          </p:cNvCxnSpPr>
          <p:nvPr/>
        </p:nvCxnSpPr>
        <p:spPr bwMode="auto">
          <a:xfrm>
            <a:off x="3639666" y="1586618"/>
            <a:ext cx="527086" cy="341418"/>
          </a:xfrm>
          <a:prstGeom prst="straightConnector1">
            <a:avLst/>
          </a:prstGeom>
          <a:noFill/>
          <a:ln w="19050"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Arrow Connector 11"/>
          <p:cNvCxnSpPr>
            <a:stCxn id="5" idx="3"/>
          </p:cNvCxnSpPr>
          <p:nvPr/>
        </p:nvCxnSpPr>
        <p:spPr bwMode="auto">
          <a:xfrm flipV="1">
            <a:off x="3636817" y="2250339"/>
            <a:ext cx="529935" cy="398655"/>
          </a:xfrm>
          <a:prstGeom prst="straightConnector1">
            <a:avLst/>
          </a:prstGeom>
          <a:noFill/>
          <a:ln w="19050"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Arrow Connector 12"/>
          <p:cNvCxnSpPr>
            <a:stCxn id="10" idx="0"/>
          </p:cNvCxnSpPr>
          <p:nvPr/>
        </p:nvCxnSpPr>
        <p:spPr bwMode="auto">
          <a:xfrm>
            <a:off x="4743622" y="2057399"/>
            <a:ext cx="275185" cy="0"/>
          </a:xfrm>
          <a:prstGeom prst="straightConnector1">
            <a:avLst/>
          </a:prstGeom>
          <a:noFill/>
          <a:ln w="19050"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86810" y="3761298"/>
            <a:ext cx="1273638" cy="6828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75298" y="3518295"/>
            <a:ext cx="1020797" cy="925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01167" y="4573497"/>
            <a:ext cx="994929" cy="9949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42400" y="3568760"/>
            <a:ext cx="1175472" cy="1067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49123" y="4766437"/>
            <a:ext cx="962025" cy="676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Plus 18"/>
          <p:cNvSpPr/>
          <p:nvPr/>
        </p:nvSpPr>
        <p:spPr bwMode="auto">
          <a:xfrm>
            <a:off x="4187534" y="4260083"/>
            <a:ext cx="665018" cy="626827"/>
          </a:xfrm>
          <a:prstGeom prst="mathPlus">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cxnSp>
        <p:nvCxnSpPr>
          <p:cNvPr id="20" name="Straight Arrow Connector 19"/>
          <p:cNvCxnSpPr>
            <a:stCxn id="14" idx="3"/>
          </p:cNvCxnSpPr>
          <p:nvPr/>
        </p:nvCxnSpPr>
        <p:spPr bwMode="auto">
          <a:xfrm>
            <a:off x="3660448" y="4102716"/>
            <a:ext cx="527086" cy="341418"/>
          </a:xfrm>
          <a:prstGeom prst="straightConnector1">
            <a:avLst/>
          </a:prstGeom>
          <a:noFill/>
          <a:ln w="19050"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Straight Arrow Connector 20"/>
          <p:cNvCxnSpPr/>
          <p:nvPr/>
        </p:nvCxnSpPr>
        <p:spPr bwMode="auto">
          <a:xfrm flipV="1">
            <a:off x="3657599" y="4766437"/>
            <a:ext cx="529935" cy="398655"/>
          </a:xfrm>
          <a:prstGeom prst="straightConnector1">
            <a:avLst/>
          </a:prstGeom>
          <a:noFill/>
          <a:ln w="19050"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traight Arrow Connector 21"/>
          <p:cNvCxnSpPr>
            <a:stCxn id="19" idx="0"/>
          </p:cNvCxnSpPr>
          <p:nvPr/>
        </p:nvCxnSpPr>
        <p:spPr bwMode="auto">
          <a:xfrm>
            <a:off x="4764404" y="4573497"/>
            <a:ext cx="275185" cy="0"/>
          </a:xfrm>
          <a:prstGeom prst="straightConnector1">
            <a:avLst/>
          </a:prstGeom>
          <a:noFill/>
          <a:ln w="19050"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6028" y="4835306"/>
            <a:ext cx="1410741" cy="7563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897090" y="4217783"/>
            <a:ext cx="536207" cy="7848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TextBox 24"/>
          <p:cNvSpPr txBox="1"/>
          <p:nvPr/>
        </p:nvSpPr>
        <p:spPr>
          <a:xfrm>
            <a:off x="3023629" y="919069"/>
            <a:ext cx="3138616" cy="461665"/>
          </a:xfrm>
          <a:prstGeom prst="rect">
            <a:avLst/>
          </a:prstGeom>
          <a:noFill/>
        </p:spPr>
        <p:txBody>
          <a:bodyPr wrap="none" rtlCol="0">
            <a:spAutoFit/>
          </a:bodyPr>
          <a:lstStyle/>
          <a:p>
            <a:r>
              <a:rPr lang="en-US" dirty="0" smtClean="0">
                <a:solidFill>
                  <a:srgbClr val="C00000"/>
                </a:solidFill>
              </a:rPr>
              <a:t>Traditional Energy Grid</a:t>
            </a:r>
            <a:endParaRPr lang="en-US" dirty="0">
              <a:solidFill>
                <a:srgbClr val="C00000"/>
              </a:solidFill>
            </a:endParaRPr>
          </a:p>
        </p:txBody>
      </p:sp>
      <p:sp>
        <p:nvSpPr>
          <p:cNvPr id="26" name="TextBox 25"/>
          <p:cNvSpPr txBox="1"/>
          <p:nvPr/>
        </p:nvSpPr>
        <p:spPr>
          <a:xfrm>
            <a:off x="2479229" y="3275229"/>
            <a:ext cx="4251485" cy="461665"/>
          </a:xfrm>
          <a:prstGeom prst="rect">
            <a:avLst/>
          </a:prstGeom>
          <a:noFill/>
        </p:spPr>
        <p:txBody>
          <a:bodyPr wrap="none" rtlCol="0">
            <a:spAutoFit/>
          </a:bodyPr>
          <a:lstStyle/>
          <a:p>
            <a:r>
              <a:rPr lang="en-US" dirty="0">
                <a:solidFill>
                  <a:srgbClr val="C00000"/>
                </a:solidFill>
              </a:rPr>
              <a:t>Demand Response in Smart Grid</a:t>
            </a:r>
          </a:p>
        </p:txBody>
      </p:sp>
      <p:sp>
        <p:nvSpPr>
          <p:cNvPr id="27" name="TextBox 26"/>
          <p:cNvSpPr txBox="1"/>
          <p:nvPr/>
        </p:nvSpPr>
        <p:spPr>
          <a:xfrm>
            <a:off x="816703" y="2231697"/>
            <a:ext cx="384464" cy="646331"/>
          </a:xfrm>
          <a:prstGeom prst="rect">
            <a:avLst/>
          </a:prstGeom>
          <a:noFill/>
        </p:spPr>
        <p:txBody>
          <a:bodyPr wrap="square" rtlCol="0">
            <a:spAutoFit/>
          </a:bodyPr>
          <a:lstStyle/>
          <a:p>
            <a:r>
              <a:rPr lang="en-US" sz="3600" dirty="0" smtClean="0">
                <a:solidFill>
                  <a:srgbClr val="FF0000"/>
                </a:solidFill>
              </a:rPr>
              <a:t>$</a:t>
            </a:r>
            <a:endParaRPr lang="en-US" sz="3600" dirty="0">
              <a:solidFill>
                <a:srgbClr val="FF0000"/>
              </a:solidFill>
            </a:endParaRPr>
          </a:p>
        </p:txBody>
      </p:sp>
      <p:sp>
        <p:nvSpPr>
          <p:cNvPr id="28" name="TextBox 27"/>
          <p:cNvSpPr txBox="1"/>
          <p:nvPr/>
        </p:nvSpPr>
        <p:spPr>
          <a:xfrm>
            <a:off x="816703" y="4796381"/>
            <a:ext cx="384464" cy="646331"/>
          </a:xfrm>
          <a:prstGeom prst="rect">
            <a:avLst/>
          </a:prstGeom>
          <a:noFill/>
        </p:spPr>
        <p:txBody>
          <a:bodyPr wrap="square" rtlCol="0">
            <a:spAutoFit/>
          </a:bodyPr>
          <a:lstStyle/>
          <a:p>
            <a:r>
              <a:rPr lang="en-US" sz="3600" dirty="0" smtClean="0">
                <a:solidFill>
                  <a:srgbClr val="00B050"/>
                </a:solidFill>
              </a:rPr>
              <a:t>$</a:t>
            </a:r>
            <a:endParaRPr lang="en-US" sz="3600" dirty="0">
              <a:solidFill>
                <a:srgbClr val="00B050"/>
              </a:solidFill>
            </a:endParaRPr>
          </a:p>
        </p:txBody>
      </p:sp>
      <p:sp>
        <p:nvSpPr>
          <p:cNvPr id="29" name="TextBox 28"/>
          <p:cNvSpPr txBox="1"/>
          <p:nvPr/>
        </p:nvSpPr>
        <p:spPr>
          <a:xfrm>
            <a:off x="608040" y="5640824"/>
            <a:ext cx="8271163" cy="707886"/>
          </a:xfrm>
          <a:prstGeom prst="rect">
            <a:avLst/>
          </a:prstGeom>
          <a:noFill/>
        </p:spPr>
        <p:txBody>
          <a:bodyPr wrap="square" rtlCol="0">
            <a:spAutoFit/>
          </a:bodyPr>
          <a:lstStyle/>
          <a:p>
            <a:r>
              <a:rPr lang="en-US" sz="2000" dirty="0" smtClean="0">
                <a:solidFill>
                  <a:srgbClr val="0000FF"/>
                </a:solidFill>
              </a:rPr>
              <a:t>Demand response improves efficiency of the power market by modulating load in response to fluctuating demands and supplies</a:t>
            </a:r>
            <a:endParaRPr lang="en-US" sz="2000" dirty="0">
              <a:solidFill>
                <a:srgbClr val="0000FF"/>
              </a:solidFill>
            </a:endParaRPr>
          </a:p>
        </p:txBody>
      </p:sp>
      <p:pic>
        <p:nvPicPr>
          <p:cNvPr id="30"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116324" y="4255051"/>
            <a:ext cx="1395103" cy="7476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0580" y="3946496"/>
            <a:ext cx="440587" cy="6449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62814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6" grpId="0"/>
      <p:bldP spid="28"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19075" y="217488"/>
            <a:ext cx="8724900" cy="533400"/>
          </a:xfrm>
          <a:prstGeom prst="rect">
            <a:avLst/>
          </a:prstGeom>
        </p:spPr>
        <p:txBody>
          <a:bodyPr/>
          <a:lstStyle>
            <a:lvl1pPr algn="ctr" rtl="0" eaLnBrk="1" fontAlgn="base" hangingPunct="1">
              <a:spcBef>
                <a:spcPct val="0"/>
              </a:spcBef>
              <a:spcAft>
                <a:spcPct val="0"/>
              </a:spcAft>
              <a:defRPr sz="2800" b="1">
                <a:solidFill>
                  <a:srgbClr val="009900"/>
                </a:solidFill>
                <a:latin typeface="+mj-lt"/>
                <a:ea typeface="+mj-ea"/>
                <a:cs typeface="+mj-cs"/>
              </a:defRPr>
            </a:lvl1pPr>
            <a:lvl2pPr algn="ctr" rtl="0" eaLnBrk="1" fontAlgn="base" hangingPunct="1">
              <a:spcBef>
                <a:spcPct val="0"/>
              </a:spcBef>
              <a:spcAft>
                <a:spcPct val="0"/>
              </a:spcAft>
              <a:defRPr sz="2800" b="1">
                <a:solidFill>
                  <a:srgbClr val="009900"/>
                </a:solidFill>
                <a:latin typeface="Helvetica" pitchFamily="34" charset="0"/>
              </a:defRPr>
            </a:lvl2pPr>
            <a:lvl3pPr algn="ctr" rtl="0" eaLnBrk="1" fontAlgn="base" hangingPunct="1">
              <a:spcBef>
                <a:spcPct val="0"/>
              </a:spcBef>
              <a:spcAft>
                <a:spcPct val="0"/>
              </a:spcAft>
              <a:defRPr sz="2800" b="1">
                <a:solidFill>
                  <a:srgbClr val="009900"/>
                </a:solidFill>
                <a:latin typeface="Helvetica" pitchFamily="34" charset="0"/>
              </a:defRPr>
            </a:lvl3pPr>
            <a:lvl4pPr algn="ctr" rtl="0" eaLnBrk="1" fontAlgn="base" hangingPunct="1">
              <a:spcBef>
                <a:spcPct val="0"/>
              </a:spcBef>
              <a:spcAft>
                <a:spcPct val="0"/>
              </a:spcAft>
              <a:defRPr sz="2800" b="1">
                <a:solidFill>
                  <a:srgbClr val="009900"/>
                </a:solidFill>
                <a:latin typeface="Helvetica" pitchFamily="34" charset="0"/>
              </a:defRPr>
            </a:lvl4pPr>
            <a:lvl5pPr algn="ctr" rtl="0" eaLnBrk="1" fontAlgn="base" hangingPunct="1">
              <a:spcBef>
                <a:spcPct val="0"/>
              </a:spcBef>
              <a:spcAft>
                <a:spcPct val="0"/>
              </a:spcAft>
              <a:defRPr sz="2800" b="1">
                <a:solidFill>
                  <a:srgbClr val="009900"/>
                </a:solidFill>
                <a:latin typeface="Helvetica" pitchFamily="34" charset="0"/>
              </a:defRPr>
            </a:lvl5pPr>
            <a:lvl6pPr marL="457200" algn="ctr" rtl="0" eaLnBrk="1" fontAlgn="base" hangingPunct="1">
              <a:spcBef>
                <a:spcPct val="0"/>
              </a:spcBef>
              <a:spcAft>
                <a:spcPct val="0"/>
              </a:spcAft>
              <a:defRPr sz="2800" b="1">
                <a:solidFill>
                  <a:srgbClr val="009900"/>
                </a:solidFill>
                <a:latin typeface="Helvetica" pitchFamily="34" charset="0"/>
              </a:defRPr>
            </a:lvl6pPr>
            <a:lvl7pPr marL="914400" algn="ctr" rtl="0" eaLnBrk="1" fontAlgn="base" hangingPunct="1">
              <a:spcBef>
                <a:spcPct val="0"/>
              </a:spcBef>
              <a:spcAft>
                <a:spcPct val="0"/>
              </a:spcAft>
              <a:defRPr sz="2800" b="1">
                <a:solidFill>
                  <a:srgbClr val="009900"/>
                </a:solidFill>
                <a:latin typeface="Helvetica" pitchFamily="34" charset="0"/>
              </a:defRPr>
            </a:lvl7pPr>
            <a:lvl8pPr marL="1371600" algn="ctr" rtl="0" eaLnBrk="1" fontAlgn="base" hangingPunct="1">
              <a:spcBef>
                <a:spcPct val="0"/>
              </a:spcBef>
              <a:spcAft>
                <a:spcPct val="0"/>
              </a:spcAft>
              <a:defRPr sz="2800" b="1">
                <a:solidFill>
                  <a:srgbClr val="009900"/>
                </a:solidFill>
                <a:latin typeface="Helvetica" pitchFamily="34" charset="0"/>
              </a:defRPr>
            </a:lvl8pPr>
            <a:lvl9pPr marL="1828800" algn="ctr" rtl="0" eaLnBrk="1" fontAlgn="base" hangingPunct="1">
              <a:spcBef>
                <a:spcPct val="0"/>
              </a:spcBef>
              <a:spcAft>
                <a:spcPct val="0"/>
              </a:spcAft>
              <a:defRPr sz="2800" b="1">
                <a:solidFill>
                  <a:srgbClr val="009900"/>
                </a:solidFill>
                <a:latin typeface="Helvetica" pitchFamily="34" charset="0"/>
              </a:defRPr>
            </a:lvl9pPr>
          </a:lstStyle>
          <a:p>
            <a:r>
              <a:rPr lang="en-US" kern="0" dirty="0" smtClean="0"/>
              <a:t>Dynamic Markets</a:t>
            </a:r>
            <a:endParaRPr lang="en-US" kern="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9565" y="755927"/>
            <a:ext cx="1020797" cy="925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Plus 4"/>
          <p:cNvSpPr/>
          <p:nvPr/>
        </p:nvSpPr>
        <p:spPr bwMode="auto">
          <a:xfrm>
            <a:off x="4291443" y="2450564"/>
            <a:ext cx="665018" cy="626827"/>
          </a:xfrm>
          <a:prstGeom prst="mathPlus">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6663" y="2891374"/>
            <a:ext cx="994929" cy="9949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1315549" y="1781688"/>
            <a:ext cx="1333699" cy="369332"/>
          </a:xfrm>
          <a:prstGeom prst="rect">
            <a:avLst/>
          </a:prstGeom>
          <a:noFill/>
        </p:spPr>
        <p:txBody>
          <a:bodyPr wrap="square" rtlCol="0">
            <a:spAutoFit/>
          </a:bodyPr>
          <a:lstStyle/>
          <a:p>
            <a:r>
              <a:rPr lang="en-US" sz="1800" dirty="0" smtClean="0"/>
              <a:t>Inflexible</a:t>
            </a:r>
            <a:endParaRPr lang="en-US" dirty="0"/>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00476" y="2938253"/>
            <a:ext cx="1947866" cy="1044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11079" y="3052553"/>
            <a:ext cx="2106467" cy="11293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10346" y="1107523"/>
            <a:ext cx="1946350" cy="10434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1026663" y="3887602"/>
            <a:ext cx="1333699" cy="369332"/>
          </a:xfrm>
          <a:prstGeom prst="rect">
            <a:avLst/>
          </a:prstGeom>
          <a:noFill/>
        </p:spPr>
        <p:txBody>
          <a:bodyPr wrap="square" rtlCol="0">
            <a:spAutoFit/>
          </a:bodyPr>
          <a:lstStyle/>
          <a:p>
            <a:r>
              <a:rPr lang="en-US" sz="1800" dirty="0" smtClean="0"/>
              <a:t>Producer</a:t>
            </a:r>
            <a:endParaRPr lang="en-US" dirty="0"/>
          </a:p>
        </p:txBody>
      </p:sp>
      <p:sp>
        <p:nvSpPr>
          <p:cNvPr id="12" name="TextBox 11"/>
          <p:cNvSpPr txBox="1"/>
          <p:nvPr/>
        </p:nvSpPr>
        <p:spPr>
          <a:xfrm>
            <a:off x="7555067" y="3962094"/>
            <a:ext cx="1333699" cy="369332"/>
          </a:xfrm>
          <a:prstGeom prst="rect">
            <a:avLst/>
          </a:prstGeom>
          <a:noFill/>
        </p:spPr>
        <p:txBody>
          <a:bodyPr wrap="square" rtlCol="0">
            <a:spAutoFit/>
          </a:bodyPr>
          <a:lstStyle/>
          <a:p>
            <a:r>
              <a:rPr lang="en-US" sz="1800" dirty="0" smtClean="0"/>
              <a:t>Consumer</a:t>
            </a:r>
            <a:endParaRPr lang="en-US" dirty="0"/>
          </a:p>
        </p:txBody>
      </p:sp>
      <p:pic>
        <p:nvPicPr>
          <p:cNvPr id="13"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55067" y="2969183"/>
            <a:ext cx="1175472" cy="1067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4" name="Straight Arrow Connector 13"/>
          <p:cNvCxnSpPr/>
          <p:nvPr/>
        </p:nvCxnSpPr>
        <p:spPr bwMode="auto">
          <a:xfrm flipV="1">
            <a:off x="3803073" y="2854882"/>
            <a:ext cx="394854" cy="83370"/>
          </a:xfrm>
          <a:prstGeom prst="straightConnector1">
            <a:avLst/>
          </a:prstGeom>
          <a:noFill/>
          <a:ln w="19050"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Arrow Connector 14"/>
          <p:cNvCxnSpPr/>
          <p:nvPr/>
        </p:nvCxnSpPr>
        <p:spPr bwMode="auto">
          <a:xfrm flipH="1">
            <a:off x="4769426" y="2042895"/>
            <a:ext cx="507369" cy="515534"/>
          </a:xfrm>
          <a:prstGeom prst="straightConnector1">
            <a:avLst/>
          </a:prstGeom>
          <a:noFill/>
          <a:ln w="19050"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Arrow Connector 15"/>
          <p:cNvCxnSpPr/>
          <p:nvPr/>
        </p:nvCxnSpPr>
        <p:spPr bwMode="auto">
          <a:xfrm flipH="1" flipV="1">
            <a:off x="4956461" y="2896567"/>
            <a:ext cx="640666" cy="338137"/>
          </a:xfrm>
          <a:prstGeom prst="straightConnector1">
            <a:avLst/>
          </a:prstGeom>
          <a:noFill/>
          <a:ln w="19050"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Straight Arrow Connector 16"/>
          <p:cNvCxnSpPr/>
          <p:nvPr/>
        </p:nvCxnSpPr>
        <p:spPr bwMode="auto">
          <a:xfrm>
            <a:off x="4623952" y="3077391"/>
            <a:ext cx="103912" cy="905172"/>
          </a:xfrm>
          <a:prstGeom prst="straightConnector1">
            <a:avLst/>
          </a:prstGeom>
          <a:noFill/>
          <a:ln w="19050"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8"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23096" y="3982563"/>
            <a:ext cx="2092661" cy="11219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31485" y="772850"/>
            <a:ext cx="1175472" cy="1067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TextBox 19"/>
          <p:cNvSpPr txBox="1"/>
          <p:nvPr/>
        </p:nvSpPr>
        <p:spPr>
          <a:xfrm>
            <a:off x="7164030" y="1803650"/>
            <a:ext cx="1333699" cy="369332"/>
          </a:xfrm>
          <a:prstGeom prst="rect">
            <a:avLst/>
          </a:prstGeom>
          <a:noFill/>
        </p:spPr>
        <p:txBody>
          <a:bodyPr wrap="square" rtlCol="0">
            <a:spAutoFit/>
          </a:bodyPr>
          <a:lstStyle/>
          <a:p>
            <a:r>
              <a:rPr lang="en-US" sz="1800" dirty="0" smtClean="0"/>
              <a:t>Inflexible</a:t>
            </a:r>
            <a:endParaRPr lang="en-US" dirty="0"/>
          </a:p>
        </p:txBody>
      </p:sp>
      <p:pic>
        <p:nvPicPr>
          <p:cNvPr id="21"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55721" y="2558429"/>
            <a:ext cx="962025" cy="676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164495" y="3032301"/>
            <a:ext cx="399600" cy="5849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TextBox 22"/>
          <p:cNvSpPr txBox="1"/>
          <p:nvPr/>
        </p:nvSpPr>
        <p:spPr>
          <a:xfrm>
            <a:off x="3388807" y="5104502"/>
            <a:ext cx="2761239" cy="369332"/>
          </a:xfrm>
          <a:prstGeom prst="rect">
            <a:avLst/>
          </a:prstGeom>
          <a:noFill/>
        </p:spPr>
        <p:txBody>
          <a:bodyPr wrap="square" rtlCol="0">
            <a:spAutoFit/>
          </a:bodyPr>
          <a:lstStyle/>
          <a:p>
            <a:pPr algn="ctr"/>
            <a:r>
              <a:rPr lang="en-US" sz="1800" b="1" dirty="0" smtClean="0"/>
              <a:t>ISO: Balance Power</a:t>
            </a:r>
            <a:endParaRPr lang="en-US" sz="1800" b="1" dirty="0"/>
          </a:p>
        </p:txBody>
      </p:sp>
      <p:pic>
        <p:nvPicPr>
          <p:cNvPr id="24"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227801" y="5473834"/>
            <a:ext cx="1000125"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7063" y="3096377"/>
            <a:ext cx="399600" cy="5849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 name="TextBox 25"/>
          <p:cNvSpPr txBox="1"/>
          <p:nvPr/>
        </p:nvSpPr>
        <p:spPr>
          <a:xfrm>
            <a:off x="3803073" y="5531668"/>
            <a:ext cx="384464" cy="646331"/>
          </a:xfrm>
          <a:prstGeom prst="rect">
            <a:avLst/>
          </a:prstGeom>
          <a:noFill/>
        </p:spPr>
        <p:txBody>
          <a:bodyPr wrap="square" rtlCol="0">
            <a:spAutoFit/>
          </a:bodyPr>
          <a:lstStyle/>
          <a:p>
            <a:r>
              <a:rPr lang="en-US" sz="3600" dirty="0" smtClean="0">
                <a:solidFill>
                  <a:srgbClr val="00B050"/>
                </a:solidFill>
              </a:rPr>
              <a:t>$</a:t>
            </a:r>
            <a:endParaRPr lang="en-US" sz="3600" dirty="0">
              <a:solidFill>
                <a:srgbClr val="00B050"/>
              </a:solidFill>
            </a:endParaRPr>
          </a:p>
        </p:txBody>
      </p:sp>
      <p:sp>
        <p:nvSpPr>
          <p:cNvPr id="27" name="TextBox 26"/>
          <p:cNvSpPr txBox="1"/>
          <p:nvPr/>
        </p:nvSpPr>
        <p:spPr>
          <a:xfrm>
            <a:off x="5212663" y="5566786"/>
            <a:ext cx="384464" cy="646331"/>
          </a:xfrm>
          <a:prstGeom prst="rect">
            <a:avLst/>
          </a:prstGeom>
          <a:noFill/>
        </p:spPr>
        <p:txBody>
          <a:bodyPr wrap="square" rtlCol="0">
            <a:spAutoFit/>
          </a:bodyPr>
          <a:lstStyle/>
          <a:p>
            <a:r>
              <a:rPr lang="en-US" sz="3600" dirty="0" smtClean="0">
                <a:solidFill>
                  <a:srgbClr val="00B050"/>
                </a:solidFill>
              </a:rPr>
              <a:t>$</a:t>
            </a:r>
            <a:endParaRPr lang="en-US" sz="3600" dirty="0">
              <a:solidFill>
                <a:srgbClr val="00B050"/>
              </a:solidFill>
            </a:endParaRPr>
          </a:p>
        </p:txBody>
      </p:sp>
      <p:cxnSp>
        <p:nvCxnSpPr>
          <p:cNvPr id="28" name="Straight Arrow Connector 27"/>
          <p:cNvCxnSpPr>
            <a:stCxn id="26" idx="1"/>
          </p:cNvCxnSpPr>
          <p:nvPr/>
        </p:nvCxnSpPr>
        <p:spPr bwMode="auto">
          <a:xfrm flipH="1" flipV="1">
            <a:off x="2100476" y="4256934"/>
            <a:ext cx="1702597" cy="1597900"/>
          </a:xfrm>
          <a:prstGeom prst="straightConnector1">
            <a:avLst/>
          </a:prstGeom>
          <a:noFill/>
          <a:ln w="19050"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Straight Arrow Connector 28"/>
          <p:cNvCxnSpPr/>
          <p:nvPr/>
        </p:nvCxnSpPr>
        <p:spPr bwMode="auto">
          <a:xfrm flipV="1">
            <a:off x="5704609" y="4256934"/>
            <a:ext cx="1713137" cy="1597899"/>
          </a:xfrm>
          <a:prstGeom prst="straightConnector1">
            <a:avLst/>
          </a:prstGeom>
          <a:noFill/>
          <a:ln w="19050"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 name="TextBox 29"/>
          <p:cNvSpPr txBox="1"/>
          <p:nvPr/>
        </p:nvSpPr>
        <p:spPr>
          <a:xfrm>
            <a:off x="65536" y="5431694"/>
            <a:ext cx="4243297" cy="707886"/>
          </a:xfrm>
          <a:prstGeom prst="rect">
            <a:avLst/>
          </a:prstGeom>
          <a:noFill/>
        </p:spPr>
        <p:txBody>
          <a:bodyPr wrap="square" rtlCol="0">
            <a:spAutoFit/>
          </a:bodyPr>
          <a:lstStyle/>
          <a:p>
            <a:r>
              <a:rPr lang="en-US" sz="2000" dirty="0">
                <a:solidFill>
                  <a:srgbClr val="0000FF"/>
                </a:solidFill>
              </a:rPr>
              <a:t>Loads and supplies </a:t>
            </a:r>
            <a:br>
              <a:rPr lang="en-US" sz="2000" dirty="0">
                <a:solidFill>
                  <a:srgbClr val="0000FF"/>
                </a:solidFill>
              </a:rPr>
            </a:br>
            <a:r>
              <a:rPr lang="en-US" sz="2000" dirty="0">
                <a:solidFill>
                  <a:srgbClr val="0000FF"/>
                </a:solidFill>
              </a:rPr>
              <a:t>are controlled by price signals</a:t>
            </a:r>
          </a:p>
        </p:txBody>
      </p:sp>
      <p:sp>
        <p:nvSpPr>
          <p:cNvPr id="31" name="TextBox 30"/>
          <p:cNvSpPr txBox="1"/>
          <p:nvPr/>
        </p:nvSpPr>
        <p:spPr>
          <a:xfrm>
            <a:off x="5212663" y="5062362"/>
            <a:ext cx="3838784" cy="1015663"/>
          </a:xfrm>
          <a:prstGeom prst="rect">
            <a:avLst/>
          </a:prstGeom>
          <a:noFill/>
        </p:spPr>
        <p:txBody>
          <a:bodyPr wrap="square" rtlCol="0">
            <a:spAutoFit/>
          </a:bodyPr>
          <a:lstStyle/>
          <a:p>
            <a:pPr algn="r"/>
            <a:r>
              <a:rPr lang="en-US" sz="2000" dirty="0">
                <a:solidFill>
                  <a:srgbClr val="0000FF"/>
                </a:solidFill>
              </a:rPr>
              <a:t>Market (ISO)</a:t>
            </a:r>
            <a:br>
              <a:rPr lang="en-US" sz="2000" dirty="0">
                <a:solidFill>
                  <a:srgbClr val="0000FF"/>
                </a:solidFill>
              </a:rPr>
            </a:br>
            <a:r>
              <a:rPr lang="en-US" sz="2000" dirty="0">
                <a:solidFill>
                  <a:srgbClr val="0000FF"/>
                </a:solidFill>
              </a:rPr>
              <a:t>optimizes price signal</a:t>
            </a:r>
            <a:br>
              <a:rPr lang="en-US" sz="2000" dirty="0">
                <a:solidFill>
                  <a:srgbClr val="0000FF"/>
                </a:solidFill>
              </a:rPr>
            </a:br>
            <a:r>
              <a:rPr lang="en-US" sz="2000" dirty="0">
                <a:solidFill>
                  <a:srgbClr val="0000FF"/>
                </a:solidFill>
              </a:rPr>
              <a:t>to minimize residual power</a:t>
            </a:r>
          </a:p>
        </p:txBody>
      </p:sp>
      <p:pic>
        <p:nvPicPr>
          <p:cNvPr id="32" name="Picture 4"/>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359230" y="1014505"/>
            <a:ext cx="1918172" cy="10283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3" name="Straight Arrow Connector 32"/>
          <p:cNvCxnSpPr/>
          <p:nvPr/>
        </p:nvCxnSpPr>
        <p:spPr bwMode="auto">
          <a:xfrm>
            <a:off x="3539905" y="1966354"/>
            <a:ext cx="896293" cy="592075"/>
          </a:xfrm>
          <a:prstGeom prst="straightConnector1">
            <a:avLst/>
          </a:prstGeom>
          <a:noFill/>
          <a:ln w="19050"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584836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39932" y="598849"/>
            <a:ext cx="7524750" cy="518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6"/>
          <p:cNvSpPr>
            <a:spLocks noGrp="1"/>
          </p:cNvSpPr>
          <p:nvPr>
            <p:ph type="title"/>
          </p:nvPr>
        </p:nvSpPr>
        <p:spPr/>
        <p:txBody>
          <a:bodyPr/>
          <a:lstStyle/>
          <a:p>
            <a:r>
              <a:rPr lang="en-US" dirty="0" smtClean="0"/>
              <a:t>Network Topology</a:t>
            </a:r>
            <a:endParaRPr lang="en-US" dirty="0"/>
          </a:p>
        </p:txBody>
      </p:sp>
      <p:sp>
        <p:nvSpPr>
          <p:cNvPr id="10" name="TextBox 9"/>
          <p:cNvSpPr txBox="1"/>
          <p:nvPr/>
        </p:nvSpPr>
        <p:spPr>
          <a:xfrm>
            <a:off x="5808518" y="935182"/>
            <a:ext cx="2556164" cy="461665"/>
          </a:xfrm>
          <a:prstGeom prst="rect">
            <a:avLst/>
          </a:prstGeom>
          <a:noFill/>
        </p:spPr>
        <p:txBody>
          <a:bodyPr wrap="square" rtlCol="0">
            <a:spAutoFit/>
          </a:bodyPr>
          <a:lstStyle/>
          <a:p>
            <a:pPr algn="ctr"/>
            <a:r>
              <a:rPr lang="en-US" dirty="0" smtClean="0"/>
              <a:t>ISO: Find Optimal</a:t>
            </a:r>
            <a:endParaRPr lang="en-US" dirty="0"/>
          </a:p>
        </p:txBody>
      </p:sp>
      <p:sp>
        <p:nvSpPr>
          <p:cNvPr id="15" name="TextBox 14"/>
          <p:cNvSpPr txBox="1"/>
          <p:nvPr/>
        </p:nvSpPr>
        <p:spPr>
          <a:xfrm>
            <a:off x="6894368" y="1261764"/>
            <a:ext cx="384464" cy="646331"/>
          </a:xfrm>
          <a:prstGeom prst="rect">
            <a:avLst/>
          </a:prstGeom>
          <a:noFill/>
        </p:spPr>
        <p:txBody>
          <a:bodyPr wrap="square" rtlCol="0">
            <a:spAutoFit/>
          </a:bodyPr>
          <a:lstStyle/>
          <a:p>
            <a:r>
              <a:rPr lang="en-US" sz="3600" dirty="0" smtClean="0">
                <a:solidFill>
                  <a:srgbClr val="00B050"/>
                </a:solidFill>
              </a:rPr>
              <a:t>$</a:t>
            </a:r>
            <a:endParaRPr lang="en-US" sz="3600" dirty="0">
              <a:solidFill>
                <a:srgbClr val="00B050"/>
              </a:solidFill>
            </a:endParaRPr>
          </a:p>
        </p:txBody>
      </p:sp>
      <p:pic>
        <p:nvPicPr>
          <p:cNvPr id="8"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27331" y="4977978"/>
            <a:ext cx="587736" cy="5339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35290" y="4277023"/>
            <a:ext cx="254533" cy="3725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03202" y="4787756"/>
            <a:ext cx="254533" cy="3725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1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30484" y="3604978"/>
            <a:ext cx="497465" cy="4974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51949" y="3052906"/>
            <a:ext cx="254533" cy="3725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996068" y="5355163"/>
            <a:ext cx="633743" cy="574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78660" y="5819745"/>
            <a:ext cx="8976852" cy="400110"/>
          </a:xfrm>
          <a:prstGeom prst="rect">
            <a:avLst/>
          </a:prstGeom>
          <a:noFill/>
        </p:spPr>
        <p:txBody>
          <a:bodyPr wrap="square" rtlCol="0">
            <a:spAutoFit/>
          </a:bodyPr>
          <a:lstStyle/>
          <a:p>
            <a:pPr algn="ctr"/>
            <a:r>
              <a:rPr lang="en-US" sz="2000" dirty="0">
                <a:solidFill>
                  <a:srgbClr val="0000FF"/>
                </a:solidFill>
              </a:rPr>
              <a:t>The ISO must communicate price signals across a network to the grid-connected loads</a:t>
            </a:r>
          </a:p>
        </p:txBody>
      </p:sp>
    </p:spTree>
    <p:extLst>
      <p:ext uri="{BB962C8B-B14F-4D97-AF65-F5344CB8AC3E}">
        <p14:creationId xmlns:p14="http://schemas.microsoft.com/office/powerpoint/2010/main" val="40468073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CPS Security: Faults </a:t>
            </a:r>
            <a:r>
              <a:rPr lang="en-US" dirty="0" smtClean="0"/>
              <a:t>and Attacks</a:t>
            </a:r>
            <a:endParaRPr lang="en-US" dirty="0"/>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122" y="2902322"/>
            <a:ext cx="4670257" cy="3215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descr="C:\Users\Ranadose\Dropbox\sharelatex\CPS_COMSNETS16\figures\cnexp1_baseline_profitdiff.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47855" y="3400421"/>
            <a:ext cx="4296145" cy="2813772"/>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Curved Connector 12"/>
          <p:cNvCxnSpPr>
            <a:stCxn id="25" idx="3"/>
          </p:cNvCxnSpPr>
          <p:nvPr/>
        </p:nvCxnSpPr>
        <p:spPr bwMode="auto">
          <a:xfrm>
            <a:off x="4002303" y="4552832"/>
            <a:ext cx="2772642" cy="528323"/>
          </a:xfrm>
          <a:prstGeom prst="curvedConnector3">
            <a:avLst>
              <a:gd name="adj1" fmla="val 53748"/>
            </a:avLst>
          </a:prstGeom>
          <a:noFill/>
          <a:ln w="19050"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Explosion 1 22"/>
          <p:cNvSpPr/>
          <p:nvPr/>
        </p:nvSpPr>
        <p:spPr bwMode="auto">
          <a:xfrm>
            <a:off x="3886273" y="3816057"/>
            <a:ext cx="426028" cy="368879"/>
          </a:xfrm>
          <a:prstGeom prst="irregularSeal1">
            <a:avLst/>
          </a:prstGeom>
          <a:solidFill>
            <a:srgbClr val="FFC000"/>
          </a:solidFill>
          <a:ln w="19050" cap="flat" cmpd="sng" algn="ctr">
            <a:solidFill>
              <a:srgbClr val="FF33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25" name="Explosion 1 24"/>
          <p:cNvSpPr/>
          <p:nvPr/>
        </p:nvSpPr>
        <p:spPr bwMode="auto">
          <a:xfrm>
            <a:off x="3576275" y="4325869"/>
            <a:ext cx="426028" cy="368879"/>
          </a:xfrm>
          <a:prstGeom prst="irregularSeal1">
            <a:avLst/>
          </a:prstGeom>
          <a:solidFill>
            <a:srgbClr val="FF3300"/>
          </a:solidFill>
          <a:ln w="19050" cap="flat" cmpd="sng" algn="ctr">
            <a:solidFill>
              <a:srgbClr val="FF33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pic>
        <p:nvPicPr>
          <p:cNvPr id="512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6268" y="1239330"/>
            <a:ext cx="2067717" cy="11085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14567" y="1125131"/>
            <a:ext cx="1175472" cy="1067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14967" y="1074165"/>
            <a:ext cx="399600" cy="5849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 name="Right Brace 28"/>
          <p:cNvSpPr/>
          <p:nvPr/>
        </p:nvSpPr>
        <p:spPr bwMode="auto">
          <a:xfrm rot="16200000">
            <a:off x="2111948" y="1074163"/>
            <a:ext cx="270163" cy="584924"/>
          </a:xfrm>
          <a:prstGeom prst="rightBrace">
            <a:avLst/>
          </a:prstGeom>
          <a:noFill/>
          <a:ln w="19050" cap="flat" cmpd="sng" algn="ctr">
            <a:solidFill>
              <a:srgbClr val="FF3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FF0000"/>
              </a:solidFill>
              <a:effectLst/>
              <a:latin typeface="Times" pitchFamily="18" charset="0"/>
            </a:endParaRPr>
          </a:p>
        </p:txBody>
      </p:sp>
      <p:sp>
        <p:nvSpPr>
          <p:cNvPr id="30" name="TextBox 29"/>
          <p:cNvSpPr txBox="1"/>
          <p:nvPr/>
        </p:nvSpPr>
        <p:spPr>
          <a:xfrm>
            <a:off x="1622499" y="853523"/>
            <a:ext cx="1249059" cy="338554"/>
          </a:xfrm>
          <a:prstGeom prst="rect">
            <a:avLst/>
          </a:prstGeom>
          <a:noFill/>
        </p:spPr>
        <p:txBody>
          <a:bodyPr wrap="square" rtlCol="0">
            <a:spAutoFit/>
          </a:bodyPr>
          <a:lstStyle/>
          <a:p>
            <a:pPr algn="ctr"/>
            <a:r>
              <a:rPr lang="en-US" sz="1600" b="1" dirty="0" smtClean="0">
                <a:solidFill>
                  <a:srgbClr val="FF0000"/>
                </a:solidFill>
              </a:rPr>
              <a:t>Net Outage</a:t>
            </a:r>
            <a:endParaRPr lang="en-US" sz="1600" b="1" dirty="0">
              <a:solidFill>
                <a:srgbClr val="FF0000"/>
              </a:solidFill>
            </a:endParaRPr>
          </a:p>
        </p:txBody>
      </p:sp>
      <p:pic>
        <p:nvPicPr>
          <p:cNvPr id="5124"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82480" y="1239330"/>
            <a:ext cx="2460974" cy="13194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6" name="Right Brace 35"/>
          <p:cNvSpPr/>
          <p:nvPr/>
        </p:nvSpPr>
        <p:spPr bwMode="auto">
          <a:xfrm rot="16200000">
            <a:off x="6429841" y="1095973"/>
            <a:ext cx="270163" cy="584924"/>
          </a:xfrm>
          <a:prstGeom prst="rightBrace">
            <a:avLst/>
          </a:prstGeom>
          <a:noFill/>
          <a:ln w="19050" cap="flat" cmpd="sng" algn="ctr">
            <a:solidFill>
              <a:srgbClr val="FF3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FF0000"/>
              </a:solidFill>
              <a:effectLst/>
              <a:latin typeface="Times" pitchFamily="18" charset="0"/>
            </a:endParaRPr>
          </a:p>
        </p:txBody>
      </p:sp>
      <p:sp>
        <p:nvSpPr>
          <p:cNvPr id="37" name="TextBox 36"/>
          <p:cNvSpPr txBox="1"/>
          <p:nvPr/>
        </p:nvSpPr>
        <p:spPr>
          <a:xfrm>
            <a:off x="5940392" y="875333"/>
            <a:ext cx="1249059" cy="338554"/>
          </a:xfrm>
          <a:prstGeom prst="rect">
            <a:avLst/>
          </a:prstGeom>
          <a:noFill/>
        </p:spPr>
        <p:txBody>
          <a:bodyPr wrap="square" rtlCol="0">
            <a:spAutoFit/>
          </a:bodyPr>
          <a:lstStyle/>
          <a:p>
            <a:pPr algn="ctr"/>
            <a:r>
              <a:rPr lang="en-US" sz="1600" b="1" dirty="0" smtClean="0">
                <a:solidFill>
                  <a:srgbClr val="FF0000"/>
                </a:solidFill>
              </a:rPr>
              <a:t>Net Outage</a:t>
            </a:r>
            <a:endParaRPr lang="en-US" sz="1600" b="1" dirty="0">
              <a:solidFill>
                <a:srgbClr val="FF0000"/>
              </a:solidFill>
            </a:endParaRPr>
          </a:p>
        </p:txBody>
      </p:sp>
      <p:pic>
        <p:nvPicPr>
          <p:cNvPr id="38"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42501" y="1239330"/>
            <a:ext cx="1196254" cy="911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 name="TextBox 32"/>
          <p:cNvSpPr txBox="1"/>
          <p:nvPr/>
        </p:nvSpPr>
        <p:spPr>
          <a:xfrm>
            <a:off x="4847855" y="2389401"/>
            <a:ext cx="4008666" cy="400110"/>
          </a:xfrm>
          <a:prstGeom prst="rect">
            <a:avLst/>
          </a:prstGeom>
          <a:noFill/>
        </p:spPr>
        <p:txBody>
          <a:bodyPr wrap="square" rtlCol="0">
            <a:spAutoFit/>
          </a:bodyPr>
          <a:lstStyle/>
          <a:p>
            <a:pPr algn="ctr"/>
            <a:r>
              <a:rPr lang="en-US" sz="2000" i="1" dirty="0" smtClean="0"/>
              <a:t>Outage changes market price</a:t>
            </a:r>
            <a:endParaRPr lang="en-US" sz="2000" i="1" dirty="0"/>
          </a:p>
        </p:txBody>
      </p:sp>
      <p:cxnSp>
        <p:nvCxnSpPr>
          <p:cNvPr id="44" name="Curved Connector 43"/>
          <p:cNvCxnSpPr>
            <a:stCxn id="23" idx="0"/>
          </p:cNvCxnSpPr>
          <p:nvPr/>
        </p:nvCxnSpPr>
        <p:spPr bwMode="auto">
          <a:xfrm rot="5400000" flipH="1" flipV="1">
            <a:off x="5624453" y="2364302"/>
            <a:ext cx="12700" cy="2903511"/>
          </a:xfrm>
          <a:prstGeom prst="curvedConnector4">
            <a:avLst>
              <a:gd name="adj1" fmla="val 3681819"/>
              <a:gd name="adj2" fmla="val 100001"/>
            </a:avLst>
          </a:prstGeom>
          <a:noFill/>
          <a:ln w="19050"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0" name="TextBox 49"/>
          <p:cNvSpPr txBox="1"/>
          <p:nvPr/>
        </p:nvSpPr>
        <p:spPr>
          <a:xfrm>
            <a:off x="321122" y="2258618"/>
            <a:ext cx="4008666" cy="400110"/>
          </a:xfrm>
          <a:prstGeom prst="rect">
            <a:avLst/>
          </a:prstGeom>
          <a:noFill/>
        </p:spPr>
        <p:txBody>
          <a:bodyPr wrap="square" rtlCol="0">
            <a:spAutoFit/>
          </a:bodyPr>
          <a:lstStyle/>
          <a:p>
            <a:pPr algn="ctr"/>
            <a:r>
              <a:rPr lang="en-US" sz="2000" i="1" dirty="0" smtClean="0"/>
              <a:t>Outage reduces demand response</a:t>
            </a:r>
            <a:endParaRPr lang="en-US" sz="2000" i="1" dirty="0"/>
          </a:p>
        </p:txBody>
      </p:sp>
    </p:spTree>
    <p:extLst>
      <p:ext uri="{BB962C8B-B14F-4D97-AF65-F5344CB8AC3E}">
        <p14:creationId xmlns:p14="http://schemas.microsoft.com/office/powerpoint/2010/main" val="12603660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Research Questions</a:t>
            </a:r>
            <a:endParaRPr lang="en-US" dirty="0"/>
          </a:p>
        </p:txBody>
      </p:sp>
      <p:sp>
        <p:nvSpPr>
          <p:cNvPr id="6" name="Content Placeholder 5"/>
          <p:cNvSpPr>
            <a:spLocks noGrp="1"/>
          </p:cNvSpPr>
          <p:nvPr>
            <p:ph idx="1"/>
          </p:nvPr>
        </p:nvSpPr>
        <p:spPr/>
        <p:txBody>
          <a:bodyPr/>
          <a:lstStyle/>
          <a:p>
            <a:r>
              <a:rPr lang="en-US" dirty="0" smtClean="0"/>
              <a:t>Who attacks where and what is the impact?</a:t>
            </a:r>
            <a:r>
              <a:rPr lang="en-US" b="1" dirty="0" smtClean="0"/>
              <a:t> </a:t>
            </a:r>
            <a:r>
              <a:rPr lang="en-US" i="1" dirty="0" smtClean="0"/>
              <a:t>(Prelim)</a:t>
            </a:r>
          </a:p>
          <a:p>
            <a:pPr lvl="1"/>
            <a:r>
              <a:rPr lang="en-US" dirty="0"/>
              <a:t>Game </a:t>
            </a:r>
            <a:r>
              <a:rPr lang="en-US" dirty="0" smtClean="0"/>
              <a:t>theoretic </a:t>
            </a:r>
            <a:r>
              <a:rPr lang="en-US" dirty="0"/>
              <a:t>model for attack/defense in energy </a:t>
            </a:r>
            <a:r>
              <a:rPr lang="en-US" dirty="0" smtClean="0"/>
              <a:t>CPS</a:t>
            </a:r>
          </a:p>
          <a:p>
            <a:pPr lvl="1"/>
            <a:r>
              <a:rPr lang="en-US" dirty="0"/>
              <a:t>Application of model to power market </a:t>
            </a:r>
            <a:r>
              <a:rPr lang="en-US" dirty="0" smtClean="0"/>
              <a:t>system</a:t>
            </a:r>
          </a:p>
          <a:p>
            <a:r>
              <a:rPr lang="en-US" dirty="0" smtClean="0"/>
              <a:t>How can random and targeted network outages impact market mechanisms?</a:t>
            </a:r>
          </a:p>
          <a:p>
            <a:pPr lvl="1"/>
            <a:r>
              <a:rPr lang="en-US" dirty="0" smtClean="0"/>
              <a:t>Latency impacts on market mechanisms</a:t>
            </a:r>
          </a:p>
          <a:p>
            <a:pPr lvl="1"/>
            <a:r>
              <a:rPr lang="en-US" dirty="0" smtClean="0"/>
              <a:t>Attacks </a:t>
            </a:r>
            <a:r>
              <a:rPr lang="en-US" dirty="0" smtClean="0"/>
              <a:t>in</a:t>
            </a:r>
            <a:r>
              <a:rPr lang="en-US" dirty="0" smtClean="0"/>
              <a:t> real-time on </a:t>
            </a:r>
            <a:r>
              <a:rPr lang="en-US" dirty="0" smtClean="0"/>
              <a:t>pricing systems</a:t>
            </a:r>
          </a:p>
          <a:p>
            <a:r>
              <a:rPr lang="en-US" dirty="0" smtClean="0"/>
              <a:t>What can be done to mitigate attacks?</a:t>
            </a:r>
          </a:p>
          <a:p>
            <a:pPr lvl="1"/>
            <a:r>
              <a:rPr lang="en-US" dirty="0"/>
              <a:t>Defense </a:t>
            </a:r>
            <a:r>
              <a:rPr lang="en-US" dirty="0" smtClean="0"/>
              <a:t>optimization</a:t>
            </a:r>
            <a:endParaRPr lang="en-US" dirty="0" smtClean="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51318" y="4309447"/>
            <a:ext cx="2701979" cy="1862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05749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Game Theoretic Model for Attack/Defense</a:t>
            </a:r>
            <a:endParaRPr lang="en-US" dirty="0"/>
          </a:p>
        </p:txBody>
      </p:sp>
      <p:sp>
        <p:nvSpPr>
          <p:cNvPr id="3" name="Content Placeholder 2"/>
          <p:cNvSpPr>
            <a:spLocks noGrp="1"/>
          </p:cNvSpPr>
          <p:nvPr>
            <p:ph idx="1"/>
          </p:nvPr>
        </p:nvSpPr>
        <p:spPr>
          <a:xfrm>
            <a:off x="209550" y="614921"/>
            <a:ext cx="8737600" cy="5405438"/>
          </a:xfrm>
        </p:spPr>
        <p:txBody>
          <a:bodyPr/>
          <a:lstStyle/>
          <a:p>
            <a:r>
              <a:rPr lang="en-US" dirty="0" smtClean="0"/>
              <a:t>Goal:</a:t>
            </a:r>
          </a:p>
          <a:p>
            <a:pPr lvl="1"/>
            <a:r>
              <a:rPr lang="en-US" dirty="0" smtClean="0"/>
              <a:t>Create an adversarial model and attack/defense strategies</a:t>
            </a:r>
          </a:p>
          <a:p>
            <a:r>
              <a:rPr lang="en-US" dirty="0" smtClean="0"/>
              <a:t>Approach:</a:t>
            </a:r>
          </a:p>
          <a:p>
            <a:pPr marL="914400" lvl="1" indent="-457200">
              <a:buFont typeface="+mj-lt"/>
              <a:buAutoNum type="arabicPeriod"/>
            </a:pPr>
            <a:r>
              <a:rPr lang="en-US" dirty="0" smtClean="0"/>
              <a:t>Model the physical system and the economic impact of attacks</a:t>
            </a:r>
          </a:p>
          <a:p>
            <a:pPr marL="914400" lvl="1" indent="-457200">
              <a:buFont typeface="+mj-lt"/>
              <a:buAutoNum type="arabicPeriod"/>
            </a:pPr>
            <a:r>
              <a:rPr lang="en-US" dirty="0" smtClean="0"/>
              <a:t>Formulate game/algorithm for maximizing/minimizing impact</a:t>
            </a:r>
          </a:p>
          <a:p>
            <a:pPr marL="914400" lvl="1" indent="-457200">
              <a:buFont typeface="+mj-lt"/>
              <a:buAutoNum type="arabicPeriod"/>
            </a:pPr>
            <a:r>
              <a:rPr lang="en-US" dirty="0" smtClean="0"/>
              <a:t>Include support for multiple attackers and defenders</a:t>
            </a:r>
          </a:p>
          <a:p>
            <a:pPr marL="514350" indent="-457200"/>
            <a:r>
              <a:rPr lang="en-US" dirty="0"/>
              <a:t>What’s New:</a:t>
            </a:r>
          </a:p>
          <a:p>
            <a:pPr marL="914400" lvl="1" indent="-457200"/>
            <a:r>
              <a:rPr lang="en-US" dirty="0"/>
              <a:t>Multi-agent CPS games</a:t>
            </a:r>
          </a:p>
          <a:p>
            <a:pPr marL="914400" lvl="1" indent="-457200"/>
            <a:r>
              <a:rPr lang="en-US" dirty="0"/>
              <a:t>In-model attacker</a:t>
            </a:r>
          </a:p>
          <a:p>
            <a:pPr marL="914400" lvl="1" indent="-457200"/>
            <a:r>
              <a:rPr lang="en-US" dirty="0"/>
              <a:t>Defensive investment optimizations</a:t>
            </a:r>
          </a:p>
          <a:p>
            <a:pPr marL="457200" lvl="1" indent="0">
              <a:buNone/>
            </a:pPr>
            <a:endParaRPr lang="en-US" dirty="0"/>
          </a:p>
        </p:txBody>
      </p:sp>
    </p:spTree>
    <p:extLst>
      <p:ext uri="{BB962C8B-B14F-4D97-AF65-F5344CB8AC3E}">
        <p14:creationId xmlns:p14="http://schemas.microsoft.com/office/powerpoint/2010/main" val="20896881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Work</a:t>
            </a:r>
            <a:endParaRPr lang="en-US" dirty="0"/>
          </a:p>
        </p:txBody>
      </p:sp>
      <p:sp>
        <p:nvSpPr>
          <p:cNvPr id="3" name="Content Placeholder 2"/>
          <p:cNvSpPr>
            <a:spLocks noGrp="1"/>
          </p:cNvSpPr>
          <p:nvPr>
            <p:ph idx="1"/>
          </p:nvPr>
        </p:nvSpPr>
        <p:spPr/>
        <p:txBody>
          <a:bodyPr/>
          <a:lstStyle/>
          <a:p>
            <a:r>
              <a:rPr lang="en-US" sz="2200" dirty="0" smtClean="0"/>
              <a:t>Single-agent CPS security games</a:t>
            </a:r>
          </a:p>
          <a:p>
            <a:pPr lvl="1"/>
            <a:r>
              <a:rPr lang="en-US" sz="1800" dirty="0"/>
              <a:t>S. Amin, G. A. Schwartz, and S. Shankar </a:t>
            </a:r>
            <a:r>
              <a:rPr lang="en-US" sz="1800" dirty="0" err="1"/>
              <a:t>Sastry</a:t>
            </a:r>
            <a:r>
              <a:rPr lang="en-US" sz="1800" dirty="0"/>
              <a:t>, “Security of interdependent and identical networked control systems,” </a:t>
            </a:r>
            <a:r>
              <a:rPr lang="en-US" sz="1800" dirty="0" err="1"/>
              <a:t>Automatica</a:t>
            </a:r>
            <a:r>
              <a:rPr lang="en-US" sz="1800" dirty="0"/>
              <a:t>, vol. 49, no. 1, pp. 186–192, 2013</a:t>
            </a:r>
            <a:r>
              <a:rPr lang="en-US" sz="1800" dirty="0" smtClean="0"/>
              <a:t>.</a:t>
            </a:r>
          </a:p>
          <a:p>
            <a:r>
              <a:rPr lang="en-US" sz="2200" dirty="0" smtClean="0"/>
              <a:t>Exogenous attackers on computer networks</a:t>
            </a:r>
          </a:p>
          <a:p>
            <a:pPr lvl="1"/>
            <a:r>
              <a:rPr lang="en-US" sz="1800" dirty="0"/>
              <a:t>M. H. </a:t>
            </a:r>
            <a:r>
              <a:rPr lang="en-US" sz="1800" dirty="0" err="1"/>
              <a:t>Manshaei</a:t>
            </a:r>
            <a:r>
              <a:rPr lang="en-US" sz="1800" dirty="0"/>
              <a:t>, Q. Zhu, T. </a:t>
            </a:r>
            <a:r>
              <a:rPr lang="en-US" sz="1800" dirty="0" err="1"/>
              <a:t>Alpcan</a:t>
            </a:r>
            <a:r>
              <a:rPr lang="en-US" sz="1800" dirty="0"/>
              <a:t>, T. </a:t>
            </a:r>
            <a:r>
              <a:rPr lang="en-US" sz="1800" dirty="0" err="1"/>
              <a:t>Bacs¸ar</a:t>
            </a:r>
            <a:r>
              <a:rPr lang="en-US" sz="1800" dirty="0"/>
              <a:t>, and J.-P. </a:t>
            </a:r>
            <a:r>
              <a:rPr lang="en-US" sz="1800" dirty="0" err="1"/>
              <a:t>Hubaux</a:t>
            </a:r>
            <a:r>
              <a:rPr lang="en-US" sz="1800" dirty="0"/>
              <a:t>, “Game theory meets network security and privacy,” ACM Computing Surveys (CSUR), vol. 45, no. 3, p. 25, 2013.</a:t>
            </a:r>
            <a:endParaRPr lang="en-US" sz="1800" dirty="0" smtClean="0"/>
          </a:p>
          <a:p>
            <a:r>
              <a:rPr lang="en-US" sz="2200" dirty="0" smtClean="0"/>
              <a:t>"</a:t>
            </a:r>
            <a:r>
              <a:rPr lang="en-US" sz="2200" dirty="0"/>
              <a:t>Most papers in the interdependent security literature consider the attackers as an exogenous, persistent threat and not as players in a game....We believe that the proper modeling of strategic adversaries in interdependent security games is a largely undiscovered research area.“</a:t>
            </a:r>
          </a:p>
          <a:p>
            <a:pPr lvl="1"/>
            <a:r>
              <a:rPr lang="en-US" sz="1800" dirty="0"/>
              <a:t>A. </a:t>
            </a:r>
            <a:r>
              <a:rPr lang="en-US" sz="1800" dirty="0" err="1"/>
              <a:t>Laszka</a:t>
            </a:r>
            <a:r>
              <a:rPr lang="en-US" sz="1800" dirty="0"/>
              <a:t>, M. </a:t>
            </a:r>
            <a:r>
              <a:rPr lang="en-US" sz="1800" dirty="0" err="1"/>
              <a:t>Felegyhazi</a:t>
            </a:r>
            <a:r>
              <a:rPr lang="en-US" sz="1800" dirty="0"/>
              <a:t>, and L. </a:t>
            </a:r>
            <a:r>
              <a:rPr lang="en-US" sz="1800" dirty="0" err="1"/>
              <a:t>Buttyan</a:t>
            </a:r>
            <a:r>
              <a:rPr lang="en-US" sz="1800" dirty="0"/>
              <a:t>, “A survey of interdependent information security games,” ACM </a:t>
            </a:r>
            <a:r>
              <a:rPr lang="en-US" sz="1800" dirty="0" err="1"/>
              <a:t>Comput</a:t>
            </a:r>
            <a:r>
              <a:rPr lang="en-US" sz="1800" dirty="0"/>
              <a:t>. </a:t>
            </a:r>
            <a:r>
              <a:rPr lang="en-US" sz="1800" dirty="0" err="1"/>
              <a:t>Surv</a:t>
            </a:r>
            <a:r>
              <a:rPr lang="en-US" sz="1800" dirty="0"/>
              <a:t>., vol. 47, no. 2, pp. 23:1–23:38, Aug. 2014.</a:t>
            </a:r>
            <a:endParaRPr lang="en-US" dirty="0"/>
          </a:p>
        </p:txBody>
      </p:sp>
    </p:spTree>
    <p:extLst>
      <p:ext uri="{BB962C8B-B14F-4D97-AF65-F5344CB8AC3E}">
        <p14:creationId xmlns:p14="http://schemas.microsoft.com/office/powerpoint/2010/main" val="39205009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Assumptions and Models</a:t>
            </a:r>
            <a:endParaRPr lang="en-US" dirty="0"/>
          </a:p>
        </p:txBody>
      </p:sp>
      <p:sp>
        <p:nvSpPr>
          <p:cNvPr id="6" name="Content Placeholder 5"/>
          <p:cNvSpPr>
            <a:spLocks noGrp="1"/>
          </p:cNvSpPr>
          <p:nvPr>
            <p:ph idx="1"/>
          </p:nvPr>
        </p:nvSpPr>
        <p:spPr>
          <a:xfrm>
            <a:off x="146174" y="777875"/>
            <a:ext cx="6299893" cy="5405438"/>
          </a:xfrm>
        </p:spPr>
        <p:txBody>
          <a:bodyPr/>
          <a:lstStyle/>
          <a:p>
            <a:r>
              <a:rPr lang="en-US" dirty="0" smtClean="0"/>
              <a:t>Multiple actors or market players exist in a power system</a:t>
            </a:r>
          </a:p>
          <a:p>
            <a:pPr lvl="1"/>
            <a:r>
              <a:rPr lang="en-US" dirty="0" smtClean="0"/>
              <a:t>Financially independent entities</a:t>
            </a:r>
          </a:p>
          <a:p>
            <a:pPr lvl="1"/>
            <a:r>
              <a:rPr lang="en-US" dirty="0" smtClean="0"/>
              <a:t>Maximal profit goal</a:t>
            </a:r>
          </a:p>
          <a:p>
            <a:r>
              <a:rPr lang="en-US" dirty="0" smtClean="0"/>
              <a:t>Energy transactions captured as linear flow graph (DC model)</a:t>
            </a:r>
          </a:p>
          <a:p>
            <a:pPr lvl="1"/>
            <a:r>
              <a:rPr lang="en-US" dirty="0" smtClean="0"/>
              <a:t>Edges are generators and transmission lines</a:t>
            </a:r>
          </a:p>
          <a:p>
            <a:pPr lvl="1"/>
            <a:r>
              <a:rPr lang="en-US" dirty="0" smtClean="0"/>
              <a:t>Solvable with linear programming</a:t>
            </a:r>
          </a:p>
          <a:p>
            <a:r>
              <a:rPr lang="en-US" dirty="0" smtClean="0"/>
              <a:t>Targets are flow disruptions</a:t>
            </a:r>
          </a:p>
          <a:p>
            <a:pPr lvl="1"/>
            <a:r>
              <a:rPr lang="en-US" dirty="0" smtClean="0"/>
              <a:t>Cyber attacks distilled to physical </a:t>
            </a:r>
            <a:r>
              <a:rPr lang="en-US" dirty="0" smtClean="0"/>
              <a:t>domain</a:t>
            </a:r>
          </a:p>
          <a:p>
            <a:endParaRPr lang="en-US" dirty="0"/>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3504" y="1251206"/>
            <a:ext cx="2770908" cy="4133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47217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Optimal Power </a:t>
            </a:r>
            <a:r>
              <a:rPr lang="en-US" dirty="0" smtClean="0"/>
              <a:t>Flow: ISO Emulation</a:t>
            </a:r>
            <a:endParaRPr lang="en-US" dirty="0"/>
          </a:p>
        </p:txBody>
      </p:sp>
      <p:pic>
        <p:nvPicPr>
          <p:cNvPr id="11267"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801091" y="789479"/>
            <a:ext cx="2770908" cy="4133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2105176" y="4960234"/>
            <a:ext cx="5171608" cy="1200329"/>
          </a:xfrm>
          <a:prstGeom prst="rect">
            <a:avLst/>
          </a:prstGeom>
          <a:noFill/>
        </p:spPr>
        <p:txBody>
          <a:bodyPr wrap="none" rtlCol="0">
            <a:spAutoFit/>
          </a:bodyPr>
          <a:lstStyle/>
          <a:p>
            <a:r>
              <a:rPr lang="en-US" dirty="0" smtClean="0"/>
              <a:t>All Capacity=100 units</a:t>
            </a:r>
          </a:p>
          <a:p>
            <a:r>
              <a:rPr lang="en-US" dirty="0" smtClean="0"/>
              <a:t>Profit = $1100-$300 = $800</a:t>
            </a:r>
            <a:endParaRPr lang="en-US" dirty="0"/>
          </a:p>
          <a:p>
            <a:r>
              <a:rPr lang="en-US" dirty="0" smtClean="0"/>
              <a:t>Solvable with Linear Programming (LP)</a:t>
            </a:r>
            <a:endParaRPr lang="en-US" dirty="0"/>
          </a:p>
        </p:txBody>
      </p:sp>
      <p:pic>
        <p:nvPicPr>
          <p:cNvPr id="1126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58785" y="729642"/>
            <a:ext cx="2847542" cy="4110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8125386"/>
      </p:ext>
    </p:extLst>
  </p:cSld>
  <p:clrMapOvr>
    <a:masterClrMapping/>
  </p:clrMapOvr>
  <mc:AlternateContent xmlns:mc="http://schemas.openxmlformats.org/markup-compatibility/2006" xmlns:p14="http://schemas.microsoft.com/office/powerpoint/2010/main">
    <mc:Choice Requires="p14">
      <p:transition spd="slow" p14:dur="2000" advTm="24848"/>
    </mc:Choice>
    <mc:Fallback xmlns="">
      <p:transition spd="slow" advTm="24848"/>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784" t="3417" r="1724" b="4752"/>
          <a:stretch/>
        </p:blipFill>
        <p:spPr bwMode="auto">
          <a:xfrm>
            <a:off x="4592148" y="3768632"/>
            <a:ext cx="4378037" cy="2530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95759" y="639575"/>
            <a:ext cx="2848241" cy="3385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19075" y="69712"/>
            <a:ext cx="8724900" cy="533400"/>
          </a:xfrm>
        </p:spPr>
        <p:txBody>
          <a:bodyPr/>
          <a:lstStyle/>
          <a:p>
            <a:r>
              <a:rPr lang="en-US" dirty="0" smtClean="0"/>
              <a:t>Multiple-Actor </a:t>
            </a:r>
            <a:r>
              <a:rPr lang="en-US" dirty="0" smtClean="0"/>
              <a:t>Negotiation: Getting the Prices</a:t>
            </a:r>
            <a:endParaRPr lang="en-US" dirty="0"/>
          </a:p>
        </p:txBody>
      </p:sp>
      <p:graphicFrame>
        <p:nvGraphicFramePr>
          <p:cNvPr id="5" name="Chart 4"/>
          <p:cNvGraphicFramePr>
            <a:graphicFrameLocks/>
          </p:cNvGraphicFramePr>
          <p:nvPr>
            <p:extLst>
              <p:ext uri="{D42A27DB-BD31-4B8C-83A1-F6EECF244321}">
                <p14:modId xmlns:p14="http://schemas.microsoft.com/office/powerpoint/2010/main" val="3827465372"/>
              </p:ext>
            </p:extLst>
          </p:nvPr>
        </p:nvGraphicFramePr>
        <p:xfrm>
          <a:off x="180110" y="3655280"/>
          <a:ext cx="4572000" cy="2743200"/>
        </p:xfrm>
        <a:graphic>
          <a:graphicData uri="http://schemas.openxmlformats.org/drawingml/2006/chart">
            <c:chart xmlns:c="http://schemas.openxmlformats.org/drawingml/2006/chart" xmlns:r="http://schemas.openxmlformats.org/officeDocument/2006/relationships" r:id="rId5"/>
          </a:graphicData>
        </a:graphic>
      </p:graphicFrame>
      <p:pic>
        <p:nvPicPr>
          <p:cNvPr id="7" name="Picture 3"/>
          <p:cNvPicPr>
            <a:picLocks noGrp="1" noChangeAspect="1" noChangeArrowheads="1"/>
          </p:cNvPicPr>
          <p:nvPr>
            <p:ph idx="1"/>
          </p:nvPr>
        </p:nvPicPr>
        <p:blipFill>
          <a:blip r:embed="rId6">
            <a:extLst>
              <a:ext uri="{28A0092B-C50C-407E-A947-70E740481C1C}">
                <a14:useLocalDpi xmlns:a14="http://schemas.microsoft.com/office/drawing/2010/main" val="0"/>
              </a:ext>
            </a:extLst>
          </a:blip>
          <a:srcRect/>
          <a:stretch>
            <a:fillRect/>
          </a:stretch>
        </p:blipFill>
        <p:spPr bwMode="auto">
          <a:xfrm>
            <a:off x="378690" y="599058"/>
            <a:ext cx="2364510" cy="3527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2019821" y="4692061"/>
            <a:ext cx="800219" cy="461665"/>
          </a:xfrm>
          <a:prstGeom prst="rect">
            <a:avLst/>
          </a:prstGeom>
          <a:noFill/>
        </p:spPr>
        <p:txBody>
          <a:bodyPr wrap="none" rtlCol="0">
            <a:spAutoFit/>
          </a:bodyPr>
          <a:lstStyle/>
          <a:p>
            <a:r>
              <a:rPr lang="en-US" b="1" dirty="0" smtClean="0"/>
              <a:t>$800</a:t>
            </a:r>
            <a:endParaRPr lang="en-US" b="1" dirty="0"/>
          </a:p>
        </p:txBody>
      </p:sp>
      <p:sp>
        <p:nvSpPr>
          <p:cNvPr id="9" name="TextBox 8"/>
          <p:cNvSpPr txBox="1"/>
          <p:nvPr/>
        </p:nvSpPr>
        <p:spPr>
          <a:xfrm>
            <a:off x="6753459" y="5082487"/>
            <a:ext cx="800219" cy="461665"/>
          </a:xfrm>
          <a:prstGeom prst="rect">
            <a:avLst/>
          </a:prstGeom>
          <a:noFill/>
        </p:spPr>
        <p:txBody>
          <a:bodyPr wrap="none" rtlCol="0">
            <a:spAutoFit/>
          </a:bodyPr>
          <a:lstStyle/>
          <a:p>
            <a:r>
              <a:rPr lang="en-US" b="1" dirty="0" smtClean="0"/>
              <a:t>$600</a:t>
            </a:r>
            <a:endParaRPr lang="en-US" b="1" dirty="0"/>
          </a:p>
        </p:txBody>
      </p:sp>
      <p:sp>
        <p:nvSpPr>
          <p:cNvPr id="10" name="TextBox 9"/>
          <p:cNvSpPr txBox="1"/>
          <p:nvPr/>
        </p:nvSpPr>
        <p:spPr>
          <a:xfrm>
            <a:off x="5825206" y="4226056"/>
            <a:ext cx="800219" cy="461665"/>
          </a:xfrm>
          <a:prstGeom prst="rect">
            <a:avLst/>
          </a:prstGeom>
          <a:noFill/>
        </p:spPr>
        <p:txBody>
          <a:bodyPr wrap="none" rtlCol="0">
            <a:spAutoFit/>
          </a:bodyPr>
          <a:lstStyle/>
          <a:p>
            <a:r>
              <a:rPr lang="en-US" b="1" dirty="0" smtClean="0"/>
              <a:t>$100</a:t>
            </a:r>
            <a:endParaRPr lang="en-US" b="1" dirty="0"/>
          </a:p>
        </p:txBody>
      </p:sp>
      <p:sp>
        <p:nvSpPr>
          <p:cNvPr id="11" name="TextBox 10"/>
          <p:cNvSpPr txBox="1"/>
          <p:nvPr/>
        </p:nvSpPr>
        <p:spPr>
          <a:xfrm>
            <a:off x="5024987" y="4456888"/>
            <a:ext cx="800219" cy="461665"/>
          </a:xfrm>
          <a:prstGeom prst="rect">
            <a:avLst/>
          </a:prstGeom>
          <a:noFill/>
        </p:spPr>
        <p:txBody>
          <a:bodyPr wrap="none" rtlCol="0">
            <a:spAutoFit/>
          </a:bodyPr>
          <a:lstStyle/>
          <a:p>
            <a:r>
              <a:rPr lang="en-US" b="1" dirty="0" smtClean="0"/>
              <a:t>$100</a:t>
            </a:r>
            <a:endParaRPr lang="en-US" b="1" dirty="0"/>
          </a:p>
        </p:txBody>
      </p:sp>
      <p:pic>
        <p:nvPicPr>
          <p:cNvPr id="1638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44069" y="621302"/>
            <a:ext cx="2496158" cy="3147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3177531"/>
      </p:ext>
    </p:extLst>
  </p:cSld>
  <p:clrMapOvr>
    <a:masterClrMapping/>
  </p:clrMapOvr>
  <mc:AlternateContent xmlns:mc="http://schemas.openxmlformats.org/markup-compatibility/2006" xmlns:p14="http://schemas.microsoft.com/office/powerpoint/2010/main">
    <mc:Choice Requires="p14">
      <p:transition spd="slow" p14:dur="2000" advTm="104007"/>
    </mc:Choice>
    <mc:Fallback xmlns="">
      <p:transition spd="slow" advTm="104007"/>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Background</a:t>
            </a:r>
            <a:endParaRPr lang="en-US" dirty="0"/>
          </a:p>
        </p:txBody>
      </p:sp>
      <p:sp>
        <p:nvSpPr>
          <p:cNvPr id="4" name="Flowchart: Process 3"/>
          <p:cNvSpPr/>
          <p:nvPr/>
        </p:nvSpPr>
        <p:spPr bwMode="auto">
          <a:xfrm>
            <a:off x="1595703" y="1492026"/>
            <a:ext cx="1905000" cy="708249"/>
          </a:xfrm>
          <a:prstGeom prst="flowChartProcess">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CC3300"/>
                </a:solidFill>
                <a:effectLst/>
                <a:latin typeface="Times" pitchFamily="18" charset="0"/>
              </a:rPr>
              <a:t>Electrical</a:t>
            </a:r>
            <a:br>
              <a:rPr kumimoji="0" lang="en-US" sz="2000" b="0" i="0" u="none" strike="noStrike" cap="none" normalizeH="0" baseline="0" dirty="0" smtClean="0">
                <a:ln>
                  <a:noFill/>
                </a:ln>
                <a:solidFill>
                  <a:srgbClr val="CC3300"/>
                </a:solidFill>
                <a:effectLst/>
                <a:latin typeface="Times" pitchFamily="18" charset="0"/>
              </a:rPr>
            </a:br>
            <a:r>
              <a:rPr kumimoji="0" lang="en-US" sz="2000" b="0" i="0" u="none" strike="noStrike" cap="none" normalizeH="0" baseline="0" dirty="0" smtClean="0">
                <a:ln>
                  <a:noFill/>
                </a:ln>
                <a:solidFill>
                  <a:srgbClr val="CC3300"/>
                </a:solidFill>
                <a:effectLst/>
                <a:latin typeface="Times" pitchFamily="18" charset="0"/>
              </a:rPr>
              <a:t>Engineering</a:t>
            </a:r>
          </a:p>
        </p:txBody>
      </p:sp>
      <p:pic>
        <p:nvPicPr>
          <p:cNvPr id="1026" name="Picture 2" descr="TTU_Wordmark_Prpl_3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1265" y="2574477"/>
            <a:ext cx="1793875" cy="227225"/>
          </a:xfrm>
          <a:prstGeom prst="rect">
            <a:avLst/>
          </a:prstGeom>
          <a:noFill/>
          <a:extLst>
            <a:ext uri="{909E8E84-426E-40DD-AFC4-6F175D3DCCD1}">
              <a14:hiddenFill xmlns:a14="http://schemas.microsoft.com/office/drawing/2010/main">
                <a:solidFill>
                  <a:srgbClr val="FFFFFF"/>
                </a:solidFill>
              </a14:hiddenFill>
            </a:ext>
          </a:extLst>
        </p:spPr>
      </p:pic>
      <p:sp>
        <p:nvSpPr>
          <p:cNvPr id="7" name="Flowchart: Process 6"/>
          <p:cNvSpPr/>
          <p:nvPr/>
        </p:nvSpPr>
        <p:spPr bwMode="auto">
          <a:xfrm>
            <a:off x="5560484" y="1492026"/>
            <a:ext cx="1905000" cy="708249"/>
          </a:xfrm>
          <a:prstGeom prst="flowChartProcess">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CC3300"/>
                </a:solidFill>
                <a:effectLst/>
                <a:latin typeface="Times" pitchFamily="18" charset="0"/>
              </a:rPr>
              <a:t>Computer Engineering</a:t>
            </a:r>
          </a:p>
        </p:txBody>
      </p:sp>
      <p:pic>
        <p:nvPicPr>
          <p:cNvPr id="8" name="Picture 8" descr="PU_signature_gif_prin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59715" y="2435676"/>
            <a:ext cx="1506537"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615096" y="939576"/>
            <a:ext cx="1866217" cy="400110"/>
          </a:xfrm>
          <a:prstGeom prst="rect">
            <a:avLst/>
          </a:prstGeom>
          <a:noFill/>
        </p:spPr>
        <p:txBody>
          <a:bodyPr wrap="none" rtlCol="0">
            <a:spAutoFit/>
          </a:bodyPr>
          <a:lstStyle/>
          <a:p>
            <a:pPr algn="ctr"/>
            <a:r>
              <a:rPr lang="en-US" sz="2000" dirty="0" smtClean="0">
                <a:solidFill>
                  <a:srgbClr val="CC3300"/>
                </a:solidFill>
              </a:rPr>
              <a:t>BS – 2007-2010</a:t>
            </a:r>
            <a:endParaRPr lang="en-US" dirty="0">
              <a:solidFill>
                <a:srgbClr val="CC3300"/>
              </a:solidFill>
            </a:endParaRPr>
          </a:p>
        </p:txBody>
      </p:sp>
      <p:sp>
        <p:nvSpPr>
          <p:cNvPr id="10" name="TextBox 9"/>
          <p:cNvSpPr txBox="1"/>
          <p:nvPr/>
        </p:nvSpPr>
        <p:spPr>
          <a:xfrm>
            <a:off x="5161430" y="939576"/>
            <a:ext cx="2703112" cy="400110"/>
          </a:xfrm>
          <a:prstGeom prst="rect">
            <a:avLst/>
          </a:prstGeom>
          <a:noFill/>
        </p:spPr>
        <p:txBody>
          <a:bodyPr wrap="none" rtlCol="0">
            <a:spAutoFit/>
          </a:bodyPr>
          <a:lstStyle/>
          <a:p>
            <a:pPr algn="ctr"/>
            <a:r>
              <a:rPr lang="en-US" sz="2000" dirty="0" smtClean="0">
                <a:solidFill>
                  <a:srgbClr val="CC3300"/>
                </a:solidFill>
              </a:rPr>
              <a:t>Direct PhD – 2011-2016</a:t>
            </a:r>
            <a:endParaRPr lang="en-US" dirty="0">
              <a:solidFill>
                <a:srgbClr val="CC3300"/>
              </a:solidFill>
            </a:endParaRPr>
          </a:p>
        </p:txBody>
      </p:sp>
      <p:cxnSp>
        <p:nvCxnSpPr>
          <p:cNvPr id="11" name="Straight Arrow Connector 10"/>
          <p:cNvCxnSpPr>
            <a:stCxn id="4" idx="3"/>
            <a:endCxn id="7" idx="1"/>
          </p:cNvCxnSpPr>
          <p:nvPr/>
        </p:nvCxnSpPr>
        <p:spPr bwMode="auto">
          <a:xfrm>
            <a:off x="3500703" y="1846151"/>
            <a:ext cx="2059781" cy="0"/>
          </a:xfrm>
          <a:prstGeom prst="straightConnector1">
            <a:avLst/>
          </a:prstGeom>
          <a:noFill/>
          <a:ln w="19050"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Flowchart: Alternate Process 11"/>
          <p:cNvSpPr/>
          <p:nvPr/>
        </p:nvSpPr>
        <p:spPr bwMode="auto">
          <a:xfrm>
            <a:off x="1692673" y="3514725"/>
            <a:ext cx="1711060" cy="447675"/>
          </a:xfrm>
          <a:prstGeom prst="flowChartAlternateProcess">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CC3300"/>
                </a:solidFill>
                <a:effectLst/>
                <a:latin typeface="Times" pitchFamily="18" charset="0"/>
              </a:rPr>
              <a:t>Electric Power</a:t>
            </a:r>
          </a:p>
        </p:txBody>
      </p:sp>
      <p:sp>
        <p:nvSpPr>
          <p:cNvPr id="14" name="Flowchart: Alternate Process 13"/>
          <p:cNvSpPr/>
          <p:nvPr/>
        </p:nvSpPr>
        <p:spPr bwMode="auto">
          <a:xfrm>
            <a:off x="1467113" y="4224335"/>
            <a:ext cx="2162175" cy="447675"/>
          </a:xfrm>
          <a:prstGeom prst="flowChartAlternateProcess">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CC3300"/>
                </a:solidFill>
                <a:effectLst/>
                <a:latin typeface="Times" pitchFamily="18" charset="0"/>
              </a:rPr>
              <a:t>Embedded</a:t>
            </a:r>
            <a:r>
              <a:rPr kumimoji="0" lang="en-US" sz="1800" b="0" i="0" u="none" strike="noStrike" cap="none" normalizeH="0" dirty="0" smtClean="0">
                <a:ln>
                  <a:noFill/>
                </a:ln>
                <a:solidFill>
                  <a:srgbClr val="CC3300"/>
                </a:solidFill>
                <a:effectLst/>
                <a:latin typeface="Times" pitchFamily="18" charset="0"/>
              </a:rPr>
              <a:t> Systems</a:t>
            </a:r>
            <a:endParaRPr kumimoji="0" lang="en-US" sz="1800" b="0" i="0" u="none" strike="noStrike" cap="none" normalizeH="0" baseline="0" dirty="0" smtClean="0">
              <a:ln>
                <a:noFill/>
              </a:ln>
              <a:solidFill>
                <a:srgbClr val="CC3300"/>
              </a:solidFill>
              <a:effectLst/>
              <a:latin typeface="Times" pitchFamily="18" charset="0"/>
            </a:endParaRPr>
          </a:p>
        </p:txBody>
      </p:sp>
      <p:sp>
        <p:nvSpPr>
          <p:cNvPr id="15" name="Flowchart: Alternate Process 14"/>
          <p:cNvSpPr/>
          <p:nvPr/>
        </p:nvSpPr>
        <p:spPr bwMode="auto">
          <a:xfrm>
            <a:off x="1133474" y="4895846"/>
            <a:ext cx="2838449" cy="447675"/>
          </a:xfrm>
          <a:prstGeom prst="flowChartAlternateProcess">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CC3300"/>
                </a:solidFill>
                <a:effectLst/>
                <a:latin typeface="Times" pitchFamily="18" charset="0"/>
              </a:rPr>
              <a:t>Control System Integration</a:t>
            </a:r>
          </a:p>
        </p:txBody>
      </p:sp>
      <p:sp>
        <p:nvSpPr>
          <p:cNvPr id="16" name="Flowchart: Alternate Process 15"/>
          <p:cNvSpPr/>
          <p:nvPr/>
        </p:nvSpPr>
        <p:spPr bwMode="auto">
          <a:xfrm>
            <a:off x="5657454" y="4087237"/>
            <a:ext cx="1711060" cy="681041"/>
          </a:xfrm>
          <a:prstGeom prst="flowChartAlternateProcess">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CC3300"/>
                </a:solidFill>
                <a:effectLst/>
                <a:latin typeface="Times" pitchFamily="18" charset="0"/>
              </a:rPr>
              <a:t>CPS</a:t>
            </a:r>
            <a:br>
              <a:rPr kumimoji="0" lang="en-US" sz="1800" b="0" i="0" u="none" strike="noStrike" cap="none" normalizeH="0" baseline="0" dirty="0" smtClean="0">
                <a:ln>
                  <a:noFill/>
                </a:ln>
                <a:solidFill>
                  <a:srgbClr val="CC3300"/>
                </a:solidFill>
                <a:effectLst/>
                <a:latin typeface="Times" pitchFamily="18" charset="0"/>
              </a:rPr>
            </a:br>
            <a:r>
              <a:rPr kumimoji="0" lang="en-US" sz="1800" b="0" i="0" u="none" strike="noStrike" cap="none" normalizeH="0" dirty="0" smtClean="0">
                <a:ln>
                  <a:noFill/>
                </a:ln>
                <a:solidFill>
                  <a:srgbClr val="CC3300"/>
                </a:solidFill>
                <a:effectLst/>
                <a:latin typeface="Times" pitchFamily="18" charset="0"/>
              </a:rPr>
              <a:t>Security</a:t>
            </a:r>
            <a:endParaRPr kumimoji="0" lang="en-US" sz="1800" b="0" i="0" u="none" strike="noStrike" cap="none" normalizeH="0" baseline="0" dirty="0" smtClean="0">
              <a:ln>
                <a:noFill/>
              </a:ln>
              <a:solidFill>
                <a:srgbClr val="CC3300"/>
              </a:solidFill>
              <a:effectLst/>
              <a:latin typeface="Times" pitchFamily="18" charset="0"/>
            </a:endParaRPr>
          </a:p>
        </p:txBody>
      </p:sp>
      <p:cxnSp>
        <p:nvCxnSpPr>
          <p:cNvPr id="17" name="Straight Arrow Connector 16"/>
          <p:cNvCxnSpPr>
            <a:stCxn id="12" idx="3"/>
          </p:cNvCxnSpPr>
          <p:nvPr/>
        </p:nvCxnSpPr>
        <p:spPr bwMode="auto">
          <a:xfrm>
            <a:off x="3403733" y="3738563"/>
            <a:ext cx="2253721" cy="522682"/>
          </a:xfrm>
          <a:prstGeom prst="straightConnector1">
            <a:avLst/>
          </a:prstGeom>
          <a:noFill/>
          <a:ln w="19050"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Straight Arrow Connector 18"/>
          <p:cNvCxnSpPr>
            <a:stCxn id="14" idx="3"/>
            <a:endCxn id="16" idx="1"/>
          </p:cNvCxnSpPr>
          <p:nvPr/>
        </p:nvCxnSpPr>
        <p:spPr bwMode="auto">
          <a:xfrm flipV="1">
            <a:off x="3629288" y="4427758"/>
            <a:ext cx="2028166" cy="20415"/>
          </a:xfrm>
          <a:prstGeom prst="straightConnector1">
            <a:avLst/>
          </a:prstGeom>
          <a:noFill/>
          <a:ln w="19050"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Straight Arrow Connector 20"/>
          <p:cNvCxnSpPr>
            <a:stCxn id="15" idx="3"/>
          </p:cNvCxnSpPr>
          <p:nvPr/>
        </p:nvCxnSpPr>
        <p:spPr bwMode="auto">
          <a:xfrm flipV="1">
            <a:off x="3971923" y="4672010"/>
            <a:ext cx="1685531" cy="447674"/>
          </a:xfrm>
          <a:prstGeom prst="straightConnector1">
            <a:avLst/>
          </a:prstGeom>
          <a:noFill/>
          <a:ln w="19050"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Straight Arrow Connector 22"/>
          <p:cNvCxnSpPr>
            <a:stCxn id="12" idx="2"/>
            <a:endCxn id="14" idx="0"/>
          </p:cNvCxnSpPr>
          <p:nvPr/>
        </p:nvCxnSpPr>
        <p:spPr bwMode="auto">
          <a:xfrm flipH="1">
            <a:off x="2548201" y="3962400"/>
            <a:ext cx="2" cy="261935"/>
          </a:xfrm>
          <a:prstGeom prst="straightConnector1">
            <a:avLst/>
          </a:prstGeom>
          <a:noFill/>
          <a:ln w="19050"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Straight Arrow Connector 24"/>
          <p:cNvCxnSpPr>
            <a:stCxn id="14" idx="2"/>
            <a:endCxn id="15" idx="0"/>
          </p:cNvCxnSpPr>
          <p:nvPr/>
        </p:nvCxnSpPr>
        <p:spPr bwMode="auto">
          <a:xfrm>
            <a:off x="2548201" y="4672010"/>
            <a:ext cx="4498" cy="223836"/>
          </a:xfrm>
          <a:prstGeom prst="straightConnector1">
            <a:avLst/>
          </a:prstGeom>
          <a:noFill/>
          <a:ln w="19050"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44927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Impact </a:t>
            </a:r>
            <a:r>
              <a:rPr lang="en-US" dirty="0" smtClean="0"/>
              <a:t>of Attack Calculation</a:t>
            </a:r>
            <a:endParaRPr lang="en-US" dirty="0"/>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424" y="895349"/>
            <a:ext cx="2952751" cy="3509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114297" y="1934260"/>
            <a:ext cx="1287532" cy="646331"/>
          </a:xfrm>
          <a:prstGeom prst="rect">
            <a:avLst/>
          </a:prstGeom>
          <a:noFill/>
        </p:spPr>
        <p:txBody>
          <a:bodyPr wrap="none" rtlCol="0">
            <a:spAutoFit/>
          </a:bodyPr>
          <a:lstStyle/>
          <a:p>
            <a:r>
              <a:rPr lang="en-US" sz="1800" b="1" dirty="0" smtClean="0">
                <a:latin typeface="Arial" panose="020B0604020202020204" pitchFamily="34" charset="0"/>
                <a:cs typeface="Arial" panose="020B0604020202020204" pitchFamily="34" charset="0"/>
              </a:rPr>
              <a:t>Break ties</a:t>
            </a:r>
            <a:br>
              <a:rPr lang="en-US" sz="1800" b="1" dirty="0" smtClean="0">
                <a:latin typeface="Arial" panose="020B0604020202020204" pitchFamily="34" charset="0"/>
                <a:cs typeface="Arial" panose="020B0604020202020204" pitchFamily="34" charset="0"/>
              </a:rPr>
            </a:br>
            <a:r>
              <a:rPr lang="en-US" sz="1800" b="1" dirty="0" smtClean="0">
                <a:latin typeface="Arial" panose="020B0604020202020204" pitchFamily="34" charset="0"/>
                <a:cs typeface="Arial" panose="020B0604020202020204" pitchFamily="34" charset="0"/>
              </a:rPr>
              <a:t>evenly</a:t>
            </a:r>
            <a:endParaRPr lang="en-US" sz="1800" b="1" dirty="0">
              <a:latin typeface="Arial" panose="020B0604020202020204" pitchFamily="34" charset="0"/>
              <a:cs typeface="Arial" panose="020B0604020202020204" pitchFamily="34" charset="0"/>
            </a:endParaRPr>
          </a:p>
        </p:txBody>
      </p:sp>
      <p:pic>
        <p:nvPicPr>
          <p:cNvPr id="2054" name="Picture 6"/>
          <p:cNvPicPr>
            <a:picLocks noChangeAspect="1" noChangeArrowheads="1"/>
          </p:cNvPicPr>
          <p:nvPr/>
        </p:nvPicPr>
        <p:blipFill rotWithShape="1">
          <a:blip r:embed="rId4">
            <a:extLst>
              <a:ext uri="{28A0092B-C50C-407E-A947-70E740481C1C}">
                <a14:useLocalDpi xmlns:a14="http://schemas.microsoft.com/office/drawing/2010/main" val="0"/>
              </a:ext>
            </a:extLst>
          </a:blip>
          <a:srcRect l="6068" t="4744" r="2496" b="4012"/>
          <a:stretch/>
        </p:blipFill>
        <p:spPr bwMode="auto">
          <a:xfrm>
            <a:off x="4657724" y="3514727"/>
            <a:ext cx="4186237"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rotWithShape="1">
          <a:blip r:embed="rId5">
            <a:extLst>
              <a:ext uri="{28A0092B-C50C-407E-A947-70E740481C1C}">
                <a14:useLocalDpi xmlns:a14="http://schemas.microsoft.com/office/drawing/2010/main" val="0"/>
              </a:ext>
            </a:extLst>
          </a:blip>
          <a:srcRect l="6613" t="4839" r="2860" b="4954"/>
          <a:stretch/>
        </p:blipFill>
        <p:spPr bwMode="auto">
          <a:xfrm>
            <a:off x="4557707" y="895349"/>
            <a:ext cx="4171950" cy="2486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6510572" y="2185348"/>
            <a:ext cx="800219" cy="461665"/>
          </a:xfrm>
          <a:prstGeom prst="rect">
            <a:avLst/>
          </a:prstGeom>
          <a:noFill/>
        </p:spPr>
        <p:txBody>
          <a:bodyPr wrap="none" rtlCol="0">
            <a:spAutoFit/>
          </a:bodyPr>
          <a:lstStyle/>
          <a:p>
            <a:r>
              <a:rPr lang="en-US" b="1" dirty="0" smtClean="0"/>
              <a:t>$600</a:t>
            </a:r>
            <a:endParaRPr lang="en-US" b="1" dirty="0"/>
          </a:p>
        </p:txBody>
      </p:sp>
      <p:sp>
        <p:nvSpPr>
          <p:cNvPr id="16" name="TextBox 15"/>
          <p:cNvSpPr txBox="1"/>
          <p:nvPr/>
        </p:nvSpPr>
        <p:spPr>
          <a:xfrm>
            <a:off x="5582319" y="1328917"/>
            <a:ext cx="800219" cy="461665"/>
          </a:xfrm>
          <a:prstGeom prst="rect">
            <a:avLst/>
          </a:prstGeom>
          <a:noFill/>
        </p:spPr>
        <p:txBody>
          <a:bodyPr wrap="none" rtlCol="0">
            <a:spAutoFit/>
          </a:bodyPr>
          <a:lstStyle/>
          <a:p>
            <a:r>
              <a:rPr lang="en-US" b="1" dirty="0" smtClean="0"/>
              <a:t>$100</a:t>
            </a:r>
            <a:endParaRPr lang="en-US" b="1" dirty="0"/>
          </a:p>
        </p:txBody>
      </p:sp>
      <p:sp>
        <p:nvSpPr>
          <p:cNvPr id="17" name="TextBox 16"/>
          <p:cNvSpPr txBox="1"/>
          <p:nvPr/>
        </p:nvSpPr>
        <p:spPr>
          <a:xfrm>
            <a:off x="4782100" y="1559749"/>
            <a:ext cx="800219" cy="461665"/>
          </a:xfrm>
          <a:prstGeom prst="rect">
            <a:avLst/>
          </a:prstGeom>
          <a:noFill/>
        </p:spPr>
        <p:txBody>
          <a:bodyPr wrap="none" rtlCol="0">
            <a:spAutoFit/>
          </a:bodyPr>
          <a:lstStyle/>
          <a:p>
            <a:r>
              <a:rPr lang="en-US" b="1" dirty="0" smtClean="0"/>
              <a:t>$100</a:t>
            </a:r>
            <a:endParaRPr lang="en-US" b="1" dirty="0"/>
          </a:p>
        </p:txBody>
      </p:sp>
      <p:sp>
        <p:nvSpPr>
          <p:cNvPr id="18" name="TextBox 17"/>
          <p:cNvSpPr txBox="1"/>
          <p:nvPr/>
        </p:nvSpPr>
        <p:spPr>
          <a:xfrm>
            <a:off x="5910431" y="4837366"/>
            <a:ext cx="800219" cy="461665"/>
          </a:xfrm>
          <a:prstGeom prst="rect">
            <a:avLst/>
          </a:prstGeom>
          <a:noFill/>
        </p:spPr>
        <p:txBody>
          <a:bodyPr wrap="none" rtlCol="0">
            <a:spAutoFit/>
          </a:bodyPr>
          <a:lstStyle/>
          <a:p>
            <a:r>
              <a:rPr lang="en-US" b="1" dirty="0" smtClean="0"/>
              <a:t>$300</a:t>
            </a:r>
            <a:endParaRPr lang="en-US" b="1" dirty="0"/>
          </a:p>
        </p:txBody>
      </p:sp>
      <p:sp>
        <p:nvSpPr>
          <p:cNvPr id="19" name="TextBox 18"/>
          <p:cNvSpPr txBox="1"/>
          <p:nvPr/>
        </p:nvSpPr>
        <p:spPr>
          <a:xfrm>
            <a:off x="5735445" y="3980935"/>
            <a:ext cx="800219" cy="461665"/>
          </a:xfrm>
          <a:prstGeom prst="rect">
            <a:avLst/>
          </a:prstGeom>
          <a:noFill/>
        </p:spPr>
        <p:txBody>
          <a:bodyPr wrap="none" rtlCol="0">
            <a:spAutoFit/>
          </a:bodyPr>
          <a:lstStyle/>
          <a:p>
            <a:r>
              <a:rPr lang="en-US" b="1" dirty="0" smtClean="0"/>
              <a:t>$100</a:t>
            </a:r>
            <a:endParaRPr lang="en-US" b="1" dirty="0"/>
          </a:p>
        </p:txBody>
      </p:sp>
      <p:sp>
        <p:nvSpPr>
          <p:cNvPr id="20" name="TextBox 19"/>
          <p:cNvSpPr txBox="1"/>
          <p:nvPr/>
        </p:nvSpPr>
        <p:spPr>
          <a:xfrm>
            <a:off x="4935226" y="4211767"/>
            <a:ext cx="800219" cy="461665"/>
          </a:xfrm>
          <a:prstGeom prst="rect">
            <a:avLst/>
          </a:prstGeom>
          <a:noFill/>
        </p:spPr>
        <p:txBody>
          <a:bodyPr wrap="none" rtlCol="0">
            <a:spAutoFit/>
          </a:bodyPr>
          <a:lstStyle/>
          <a:p>
            <a:r>
              <a:rPr lang="en-US" b="1" dirty="0" smtClean="0"/>
              <a:t>$100</a:t>
            </a:r>
            <a:endParaRPr lang="en-US" b="1" dirty="0"/>
          </a:p>
        </p:txBody>
      </p:sp>
      <p:sp>
        <p:nvSpPr>
          <p:cNvPr id="21" name="TextBox 20"/>
          <p:cNvSpPr txBox="1"/>
          <p:nvPr/>
        </p:nvSpPr>
        <p:spPr>
          <a:xfrm>
            <a:off x="6939257" y="4281786"/>
            <a:ext cx="800219" cy="461665"/>
          </a:xfrm>
          <a:prstGeom prst="rect">
            <a:avLst/>
          </a:prstGeom>
          <a:noFill/>
        </p:spPr>
        <p:txBody>
          <a:bodyPr wrap="none" rtlCol="0">
            <a:spAutoFit/>
          </a:bodyPr>
          <a:lstStyle/>
          <a:p>
            <a:r>
              <a:rPr lang="en-US" b="1" dirty="0" smtClean="0"/>
              <a:t>$300</a:t>
            </a:r>
            <a:endParaRPr lang="en-US" b="1" dirty="0"/>
          </a:p>
        </p:txBody>
      </p:sp>
      <p:sp>
        <p:nvSpPr>
          <p:cNvPr id="9" name="TextBox 8"/>
          <p:cNvSpPr txBox="1"/>
          <p:nvPr/>
        </p:nvSpPr>
        <p:spPr>
          <a:xfrm>
            <a:off x="598505" y="4843923"/>
            <a:ext cx="3594062" cy="461665"/>
          </a:xfrm>
          <a:prstGeom prst="rect">
            <a:avLst/>
          </a:prstGeom>
          <a:noFill/>
        </p:spPr>
        <p:txBody>
          <a:bodyPr wrap="none" rtlCol="0">
            <a:spAutoFit/>
          </a:bodyPr>
          <a:lstStyle/>
          <a:p>
            <a:r>
              <a:rPr lang="en-US" b="1" dirty="0" smtClean="0">
                <a:latin typeface="Arial" panose="020B0604020202020204" pitchFamily="34" charset="0"/>
                <a:cs typeface="Arial" panose="020B0604020202020204" pitchFamily="34" charset="0"/>
              </a:rPr>
              <a:t>A motivated to attack B</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771139"/>
      </p:ext>
    </p:extLst>
  </p:cSld>
  <p:clrMapOvr>
    <a:masterClrMapping/>
  </p:clrMapOvr>
  <mc:AlternateContent xmlns:mc="http://schemas.openxmlformats.org/markup-compatibility/2006" xmlns:p14="http://schemas.microsoft.com/office/powerpoint/2010/main">
    <mc:Choice Requires="p14">
      <p:transition spd="slow" p14:dur="2000" advTm="54851"/>
    </mc:Choice>
    <mc:Fallback xmlns="">
      <p:transition spd="slow" advTm="54851"/>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Matrix</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095298700"/>
              </p:ext>
            </p:extLst>
          </p:nvPr>
        </p:nvGraphicFramePr>
        <p:xfrm>
          <a:off x="773112" y="1094582"/>
          <a:ext cx="4267200" cy="2057400"/>
        </p:xfrm>
        <a:graphic>
          <a:graphicData uri="http://schemas.openxmlformats.org/drawingml/2006/table">
            <a:tbl>
              <a:tblPr/>
              <a:tblGrid>
                <a:gridCol w="609600"/>
                <a:gridCol w="609600"/>
                <a:gridCol w="609600"/>
                <a:gridCol w="609600"/>
                <a:gridCol w="609600"/>
                <a:gridCol w="609600"/>
                <a:gridCol w="609600"/>
              </a:tblGrid>
              <a:tr h="257175">
                <a:tc>
                  <a:txBody>
                    <a:bodyPr/>
                    <a:lstStyle/>
                    <a:p>
                      <a:pPr algn="l" fontAlgn="b"/>
                      <a:endParaRPr lang="en-US" sz="1600" b="0" i="0" u="none" strike="noStrike" dirty="0">
                        <a:solidFill>
                          <a:srgbClr val="000000"/>
                        </a:solidFill>
                        <a:effectLst/>
                        <a:latin typeface="Arial"/>
                      </a:endParaRPr>
                    </a:p>
                  </a:txBody>
                  <a:tcPr marL="9525" marR="9525" marT="9525" marB="0" anchor="b">
                    <a:lnL>
                      <a:noFill/>
                    </a:lnL>
                    <a:lnR>
                      <a:noFill/>
                    </a:lnR>
                    <a:lnT>
                      <a:noFill/>
                    </a:lnT>
                    <a:lnB>
                      <a:noFill/>
                    </a:lnB>
                  </a:tcPr>
                </a:tc>
                <a:tc>
                  <a:txBody>
                    <a:bodyPr/>
                    <a:lstStyle/>
                    <a:p>
                      <a:pPr algn="l" fontAlgn="b"/>
                      <a:r>
                        <a:rPr lang="en-US" sz="1600" b="1" i="0" u="none" strike="noStrike" dirty="0">
                          <a:solidFill>
                            <a:srgbClr val="000000"/>
                          </a:solidFill>
                          <a:effectLst/>
                          <a:latin typeface="Arial"/>
                        </a:rPr>
                        <a:t>T-A</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1600" b="1" i="0" u="none" strike="noStrike" dirty="0">
                          <a:solidFill>
                            <a:srgbClr val="FF0000"/>
                          </a:solidFill>
                          <a:effectLst/>
                          <a:latin typeface="Arial"/>
                        </a:rPr>
                        <a:t>T-B</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1600" b="1" i="0" u="none" strike="noStrike">
                          <a:solidFill>
                            <a:srgbClr val="000000"/>
                          </a:solidFill>
                          <a:effectLst/>
                          <a:latin typeface="Arial"/>
                        </a:rPr>
                        <a:t>T-C</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1600" b="1" i="0" u="none" strike="noStrike">
                          <a:solidFill>
                            <a:srgbClr val="000000"/>
                          </a:solidFill>
                          <a:effectLst/>
                          <a:latin typeface="Arial"/>
                        </a:rPr>
                        <a:t>T-D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1600" b="1" i="0" u="none" strike="noStrike">
                          <a:solidFill>
                            <a:srgbClr val="000000"/>
                          </a:solidFill>
                          <a:effectLst/>
                          <a:latin typeface="Arial"/>
                        </a:rPr>
                        <a:t>T-E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1600" b="1" i="0" u="none" strike="noStrike">
                          <a:solidFill>
                            <a:srgbClr val="000000"/>
                          </a:solidFill>
                          <a:effectLst/>
                          <a:latin typeface="Arial"/>
                        </a:rPr>
                        <a:t>T-F</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r>
              <a:tr h="257175">
                <a:tc>
                  <a:txBody>
                    <a:bodyPr/>
                    <a:lstStyle/>
                    <a:p>
                      <a:pPr algn="l" fontAlgn="b"/>
                      <a:r>
                        <a:rPr lang="en-US" sz="1600" b="1" i="0" u="none" strike="noStrike">
                          <a:solidFill>
                            <a:srgbClr val="000000"/>
                          </a:solidFill>
                          <a:effectLst/>
                          <a:latin typeface="Arial"/>
                        </a:rPr>
                        <a:t>A</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Arial"/>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dirty="0">
                          <a:solidFill>
                            <a:srgbClr val="FF0000"/>
                          </a:solidFill>
                          <a:effectLst/>
                          <a:latin typeface="Arial"/>
                        </a:rPr>
                        <a:t>300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Arial"/>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Arial"/>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Arial"/>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Arial"/>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7175">
                <a:tc>
                  <a:txBody>
                    <a:bodyPr/>
                    <a:lstStyle/>
                    <a:p>
                      <a:pPr algn="l" fontAlgn="b"/>
                      <a:r>
                        <a:rPr lang="en-US" sz="1600" b="1" i="0" u="none" strike="noStrike">
                          <a:solidFill>
                            <a:srgbClr val="000000"/>
                          </a:solidFill>
                          <a:effectLst/>
                          <a:latin typeface="Arial"/>
                        </a:rPr>
                        <a:t>B</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Arial"/>
                        </a:rPr>
                        <a:t>300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dirty="0">
                          <a:solidFill>
                            <a:srgbClr val="FF0000"/>
                          </a:solidFill>
                          <a:effectLst/>
                          <a:latin typeface="Arial"/>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Arial"/>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Arial"/>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Arial"/>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Arial"/>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7175">
                <a:tc>
                  <a:txBody>
                    <a:bodyPr/>
                    <a:lstStyle/>
                    <a:p>
                      <a:pPr algn="l" fontAlgn="b"/>
                      <a:r>
                        <a:rPr lang="en-US" sz="1600" b="1" i="0" u="none" strike="noStrike">
                          <a:solidFill>
                            <a:srgbClr val="000000"/>
                          </a:solidFill>
                          <a:effectLst/>
                          <a:latin typeface="Arial"/>
                        </a:rPr>
                        <a:t>C</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Arial"/>
                        </a:rPr>
                        <a:t>-300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dirty="0">
                          <a:solidFill>
                            <a:srgbClr val="FF0000"/>
                          </a:solidFill>
                          <a:effectLst/>
                          <a:latin typeface="Arial"/>
                        </a:rPr>
                        <a:t>-300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Arial"/>
                        </a:rPr>
                        <a:t>-600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Arial"/>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Arial"/>
                        </a:rPr>
                        <a:t>-600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Arial"/>
                        </a:rPr>
                        <a:t>-600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7175">
                <a:tc>
                  <a:txBody>
                    <a:bodyPr/>
                    <a:lstStyle/>
                    <a:p>
                      <a:pPr algn="l" fontAlgn="b"/>
                      <a:r>
                        <a:rPr lang="en-US" sz="1600" b="1" i="0" u="none" strike="noStrike">
                          <a:solidFill>
                            <a:srgbClr val="000000"/>
                          </a:solidFill>
                          <a:effectLst/>
                          <a:latin typeface="Arial"/>
                        </a:rPr>
                        <a:t>D</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Arial"/>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dirty="0">
                          <a:solidFill>
                            <a:srgbClr val="FF0000"/>
                          </a:solidFill>
                          <a:effectLst/>
                          <a:latin typeface="Arial"/>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Arial"/>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Arial"/>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Arial"/>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Arial"/>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7175">
                <a:tc>
                  <a:txBody>
                    <a:bodyPr/>
                    <a:lstStyle/>
                    <a:p>
                      <a:pPr algn="l" fontAlgn="b"/>
                      <a:r>
                        <a:rPr lang="en-US" sz="1600" b="1" i="0" u="none" strike="noStrike">
                          <a:solidFill>
                            <a:srgbClr val="000000"/>
                          </a:solidFill>
                          <a:effectLst/>
                          <a:latin typeface="Arial"/>
                        </a:rPr>
                        <a:t>E</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Arial"/>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dirty="0">
                          <a:solidFill>
                            <a:srgbClr val="FF0000"/>
                          </a:solidFill>
                          <a:effectLst/>
                          <a:latin typeface="Arial"/>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Arial"/>
                        </a:rPr>
                        <a:t>-50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Arial"/>
                        </a:rPr>
                        <a:t>-50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Arial"/>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Arial"/>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7175">
                <a:tc>
                  <a:txBody>
                    <a:bodyPr/>
                    <a:lstStyle/>
                    <a:p>
                      <a:pPr algn="l" fontAlgn="b"/>
                      <a:r>
                        <a:rPr lang="en-US" sz="1600" b="1" i="0" u="none" strike="noStrike">
                          <a:solidFill>
                            <a:srgbClr val="000000"/>
                          </a:solidFill>
                          <a:effectLst/>
                          <a:latin typeface="Arial"/>
                        </a:rPr>
                        <a:t>F</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1600" b="0" i="0" u="none" strike="noStrike" dirty="0">
                          <a:solidFill>
                            <a:srgbClr val="000000"/>
                          </a:solidFill>
                          <a:effectLst/>
                          <a:latin typeface="Arial"/>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dirty="0">
                          <a:solidFill>
                            <a:srgbClr val="FF0000"/>
                          </a:solidFill>
                          <a:effectLst/>
                          <a:latin typeface="Arial"/>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Arial"/>
                        </a:rPr>
                        <a:t>-50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Arial"/>
                        </a:rPr>
                        <a:t>-50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Arial"/>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Arial"/>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7175">
                <a:tc>
                  <a:txBody>
                    <a:bodyPr/>
                    <a:lstStyle/>
                    <a:p>
                      <a:pPr algn="l" fontAlgn="b"/>
                      <a:r>
                        <a:rPr lang="en-US" sz="1600" b="1" i="0" u="none" strike="noStrike">
                          <a:solidFill>
                            <a:srgbClr val="000000"/>
                          </a:solidFill>
                          <a:effectLst/>
                          <a:latin typeface="Arial"/>
                        </a:rPr>
                        <a:t>Total</a:t>
                      </a:r>
                    </a:p>
                  </a:txBody>
                  <a:tcPr marL="9525" marR="9525" marT="9525" marB="0" anchor="b">
                    <a:lnL>
                      <a:noFill/>
                    </a:lnL>
                    <a:lnR>
                      <a:noFill/>
                    </a:lnR>
                    <a:lnT>
                      <a:noFill/>
                    </a:lnT>
                    <a:lnB>
                      <a:noFill/>
                    </a:lnB>
                  </a:tcPr>
                </a:tc>
                <a:tc>
                  <a:txBody>
                    <a:bodyPr/>
                    <a:lstStyle/>
                    <a:p>
                      <a:pPr algn="r" fontAlgn="b"/>
                      <a:r>
                        <a:rPr lang="en-US" sz="1600" b="1" i="0" u="none" strike="noStrike">
                          <a:solidFill>
                            <a:srgbClr val="000000"/>
                          </a:solidFill>
                          <a:effectLst/>
                          <a:latin typeface="Arial"/>
                        </a:rPr>
                        <a:t>0</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1600" b="1" i="0" u="none" strike="noStrike" dirty="0">
                          <a:solidFill>
                            <a:srgbClr val="FF0000"/>
                          </a:solidFill>
                          <a:effectLst/>
                          <a:latin typeface="Arial"/>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1600" b="1" i="0" u="none" strike="noStrike">
                          <a:solidFill>
                            <a:srgbClr val="000000"/>
                          </a:solidFill>
                          <a:effectLst/>
                          <a:latin typeface="Arial"/>
                        </a:rPr>
                        <a:t>-600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1600" b="1" i="0" u="none" strike="noStrike">
                          <a:solidFill>
                            <a:srgbClr val="000000"/>
                          </a:solidFill>
                          <a:effectLst/>
                          <a:latin typeface="Arial"/>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1600" b="1" i="0" u="none" strike="noStrike">
                          <a:solidFill>
                            <a:srgbClr val="000000"/>
                          </a:solidFill>
                          <a:effectLst/>
                          <a:latin typeface="Arial"/>
                        </a:rPr>
                        <a:t>-800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1600" b="1" i="0" u="none" strike="noStrike" dirty="0">
                          <a:solidFill>
                            <a:srgbClr val="000000"/>
                          </a:solidFill>
                          <a:effectLst/>
                          <a:latin typeface="Arial"/>
                        </a:rPr>
                        <a:t>-800</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r>
            </a:tbl>
          </a:graphicData>
        </a:graphic>
      </p:graphicFrame>
      <p:sp>
        <p:nvSpPr>
          <p:cNvPr id="7" name="TextBox 6"/>
          <p:cNvSpPr txBox="1"/>
          <p:nvPr/>
        </p:nvSpPr>
        <p:spPr>
          <a:xfrm>
            <a:off x="457201" y="3400425"/>
            <a:ext cx="3986212" cy="2677656"/>
          </a:xfrm>
          <a:prstGeom prst="rect">
            <a:avLst/>
          </a:prstGeom>
          <a:noFill/>
        </p:spPr>
        <p:txBody>
          <a:bodyPr wrap="square" rtlCol="0">
            <a:spAutoFit/>
          </a:bodyPr>
          <a:lstStyle/>
          <a:p>
            <a:pPr marL="342900" indent="-342900" algn="l">
              <a:buFont typeface="Arial" panose="020B0604020202020204" pitchFamily="34" charset="0"/>
              <a:buChar char="•"/>
            </a:pPr>
            <a:r>
              <a:rPr lang="en-US" dirty="0" smtClean="0">
                <a:latin typeface="Arial" panose="020B0604020202020204" pitchFamily="34" charset="0"/>
                <a:cs typeface="Arial" panose="020B0604020202020204" pitchFamily="34" charset="0"/>
              </a:rPr>
              <a:t>Likely targets</a:t>
            </a:r>
          </a:p>
          <a:p>
            <a:pPr marL="800100" lvl="1" indent="-342900" algn="l">
              <a:buFont typeface="Arial" panose="020B0604020202020204" pitchFamily="34" charset="0"/>
              <a:buChar char="•"/>
            </a:pPr>
            <a:r>
              <a:rPr lang="en-US" dirty="0" smtClean="0">
                <a:latin typeface="Arial" panose="020B0604020202020204" pitchFamily="34" charset="0"/>
                <a:cs typeface="Arial" panose="020B0604020202020204" pitchFamily="34" charset="0"/>
              </a:rPr>
              <a:t>A,B</a:t>
            </a:r>
          </a:p>
          <a:p>
            <a:pPr marL="342900" indent="-342900" algn="l">
              <a:buFont typeface="Arial" panose="020B0604020202020204" pitchFamily="34" charset="0"/>
              <a:buChar char="•"/>
            </a:pPr>
            <a:r>
              <a:rPr lang="en-US" dirty="0" smtClean="0">
                <a:latin typeface="Arial" panose="020B0604020202020204" pitchFamily="34" charset="0"/>
                <a:cs typeface="Arial" panose="020B0604020202020204" pitchFamily="34" charset="0"/>
              </a:rPr>
              <a:t>Likely defended</a:t>
            </a:r>
          </a:p>
          <a:p>
            <a:pPr marL="800100" lvl="1" indent="-342900" algn="l">
              <a:buFont typeface="Arial" panose="020B0604020202020204" pitchFamily="34" charset="0"/>
              <a:buChar char="•"/>
            </a:pPr>
            <a:r>
              <a:rPr lang="en-US" dirty="0" smtClean="0">
                <a:latin typeface="Arial" panose="020B0604020202020204" pitchFamily="34" charset="0"/>
                <a:cs typeface="Arial" panose="020B0604020202020204" pitchFamily="34" charset="0"/>
              </a:rPr>
              <a:t>C</a:t>
            </a:r>
          </a:p>
          <a:p>
            <a:pPr marL="342900" indent="-342900" algn="l">
              <a:buFont typeface="Arial" panose="020B0604020202020204" pitchFamily="34" charset="0"/>
              <a:buChar char="•"/>
            </a:pPr>
            <a:r>
              <a:rPr lang="en-US" dirty="0" smtClean="0">
                <a:latin typeface="Arial" panose="020B0604020202020204" pitchFamily="34" charset="0"/>
                <a:cs typeface="Arial" panose="020B0604020202020204" pitchFamily="34" charset="0"/>
              </a:rPr>
              <a:t>A/B redundant</a:t>
            </a:r>
          </a:p>
          <a:p>
            <a:pPr marL="800100" lvl="1" indent="-342900" algn="l">
              <a:buFont typeface="Arial" panose="020B0604020202020204" pitchFamily="34" charset="0"/>
              <a:buChar char="•"/>
            </a:pPr>
            <a:r>
              <a:rPr lang="en-US" dirty="0" smtClean="0">
                <a:latin typeface="Arial" panose="020B0604020202020204" pitchFamily="34" charset="0"/>
                <a:cs typeface="Arial" panose="020B0604020202020204" pitchFamily="34" charset="0"/>
              </a:rPr>
              <a:t>Low-value without interdependence</a:t>
            </a:r>
          </a:p>
        </p:txBody>
      </p:sp>
      <p:pic>
        <p:nvPicPr>
          <p:cNvPr id="12"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606386" y="1410121"/>
            <a:ext cx="3351877" cy="3980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1311098"/>
      </p:ext>
    </p:extLst>
  </p:cSld>
  <p:clrMapOvr>
    <a:masterClrMapping/>
  </p:clrMapOvr>
  <mc:AlternateContent xmlns:mc="http://schemas.openxmlformats.org/markup-compatibility/2006" xmlns:p14="http://schemas.microsoft.com/office/powerpoint/2010/main">
    <mc:Choice Requires="p14">
      <p:transition spd="slow" p14:dur="2000" advTm="56382"/>
    </mc:Choice>
    <mc:Fallback xmlns="">
      <p:transition spd="slow" advTm="56382"/>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Attacker Strategy</a:t>
            </a:r>
            <a:endParaRPr lang="en-US" dirty="0"/>
          </a:p>
        </p:txBody>
      </p:sp>
      <p:sp>
        <p:nvSpPr>
          <p:cNvPr id="5" name="Content Placeholder 4"/>
          <p:cNvSpPr>
            <a:spLocks noGrp="1"/>
          </p:cNvSpPr>
          <p:nvPr>
            <p:ph sz="half" idx="2"/>
          </p:nvPr>
        </p:nvSpPr>
        <p:spPr/>
        <p:txBody>
          <a:bodyPr/>
          <a:lstStyle/>
          <a:p>
            <a:endParaRPr lang="en-US" dirty="0" smtClean="0"/>
          </a:p>
          <a:p>
            <a:endParaRPr lang="en-US" dirty="0" smtClean="0"/>
          </a:p>
          <a:p>
            <a:r>
              <a:rPr lang="en-US" dirty="0" smtClean="0"/>
              <a:t>Actor selection</a:t>
            </a:r>
          </a:p>
          <a:p>
            <a:pPr lvl="1"/>
            <a:r>
              <a:rPr lang="en-US" dirty="0" smtClean="0"/>
              <a:t>Financial stake</a:t>
            </a:r>
          </a:p>
          <a:p>
            <a:pPr lvl="1"/>
            <a:r>
              <a:rPr lang="en-US" dirty="0" smtClean="0"/>
              <a:t>May be adversary itself</a:t>
            </a:r>
          </a:p>
          <a:p>
            <a:r>
              <a:rPr lang="en-US" dirty="0" smtClean="0"/>
              <a:t>Optimize</a:t>
            </a:r>
          </a:p>
          <a:p>
            <a:pPr lvl="1"/>
            <a:r>
              <a:rPr lang="en-US" dirty="0" smtClean="0"/>
              <a:t>Targets (binary)</a:t>
            </a:r>
          </a:p>
          <a:p>
            <a:pPr lvl="1"/>
            <a:r>
              <a:rPr lang="en-US" dirty="0" smtClean="0"/>
              <a:t>Actors (binary)</a:t>
            </a:r>
          </a:p>
          <a:p>
            <a:r>
              <a:rPr lang="en-US" dirty="0" smtClean="0"/>
              <a:t>MILP formulation</a:t>
            </a:r>
          </a:p>
          <a:p>
            <a:pPr lvl="1"/>
            <a:r>
              <a:rPr lang="en-US" dirty="0" smtClean="0"/>
              <a:t>Budget constraint</a:t>
            </a:r>
            <a:endParaRPr lang="en-US" dirty="0"/>
          </a:p>
        </p:txBody>
      </p:sp>
      <p:pic>
        <p:nvPicPr>
          <p:cNvPr id="6"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261144" y="3561840"/>
            <a:ext cx="4292600" cy="7234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625" y="2226128"/>
            <a:ext cx="3957638" cy="9600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53588675"/>
      </p:ext>
    </p:extLst>
  </p:cSld>
  <p:clrMapOvr>
    <a:masterClrMapping/>
  </p:clrMapOvr>
  <mc:AlternateContent xmlns:mc="http://schemas.openxmlformats.org/markup-compatibility/2006" xmlns:p14="http://schemas.microsoft.com/office/powerpoint/2010/main">
    <mc:Choice Requires="p14">
      <p:transition spd="slow" p14:dur="2000" advTm="42429"/>
    </mc:Choice>
    <mc:Fallback xmlns="">
      <p:transition spd="slow" advTm="42429"/>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Defender Strategy</a:t>
            </a:r>
            <a:endParaRPr lang="en-US" dirty="0"/>
          </a:p>
        </p:txBody>
      </p:sp>
      <p:sp>
        <p:nvSpPr>
          <p:cNvPr id="4" name="Content Placeholder 3"/>
          <p:cNvSpPr>
            <a:spLocks noGrp="1"/>
          </p:cNvSpPr>
          <p:nvPr>
            <p:ph sz="half" idx="2"/>
          </p:nvPr>
        </p:nvSpPr>
        <p:spPr/>
        <p:txBody>
          <a:bodyPr/>
          <a:lstStyle/>
          <a:p>
            <a:r>
              <a:rPr lang="en-US" dirty="0" smtClean="0"/>
              <a:t>Defender</a:t>
            </a:r>
          </a:p>
          <a:p>
            <a:pPr lvl="1"/>
            <a:r>
              <a:rPr lang="en-US" dirty="0" smtClean="0"/>
              <a:t>Envisions attacker</a:t>
            </a:r>
          </a:p>
          <a:p>
            <a:pPr lvl="2"/>
            <a:r>
              <a:rPr lang="en-US" dirty="0" smtClean="0"/>
              <a:t>Prob. of attack</a:t>
            </a:r>
          </a:p>
          <a:p>
            <a:pPr lvl="1"/>
            <a:r>
              <a:rPr lang="en-US" dirty="0" smtClean="0"/>
              <a:t>Cooperation</a:t>
            </a:r>
          </a:p>
          <a:p>
            <a:pPr lvl="2"/>
            <a:r>
              <a:rPr lang="en-US" dirty="0" smtClean="0"/>
              <a:t>CD(t)</a:t>
            </a:r>
          </a:p>
          <a:p>
            <a:pPr lvl="2"/>
            <a:r>
              <a:rPr lang="en-US" dirty="0" smtClean="0"/>
              <a:t>Mutually beneficial</a:t>
            </a:r>
          </a:p>
          <a:p>
            <a:pPr lvl="1"/>
            <a:r>
              <a:rPr lang="en-US" dirty="0" smtClean="0"/>
              <a:t>Selfish defense</a:t>
            </a:r>
          </a:p>
          <a:p>
            <a:pPr lvl="2"/>
            <a:r>
              <a:rPr lang="en-US" dirty="0" smtClean="0"/>
              <a:t>CD(t) = 1</a:t>
            </a:r>
          </a:p>
          <a:p>
            <a:r>
              <a:rPr lang="en-US" dirty="0" smtClean="0"/>
              <a:t>MILP formulation</a:t>
            </a: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774" y="4421933"/>
            <a:ext cx="3829050" cy="13740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3714" y="3579882"/>
            <a:ext cx="2702720" cy="644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7" name="Table 6"/>
          <p:cNvGraphicFramePr>
            <a:graphicFrameLocks noGrp="1"/>
          </p:cNvGraphicFramePr>
          <p:nvPr>
            <p:extLst>
              <p:ext uri="{D42A27DB-BD31-4B8C-83A1-F6EECF244321}">
                <p14:modId xmlns:p14="http://schemas.microsoft.com/office/powerpoint/2010/main" val="2084638271"/>
              </p:ext>
            </p:extLst>
          </p:nvPr>
        </p:nvGraphicFramePr>
        <p:xfrm>
          <a:off x="371474" y="1051719"/>
          <a:ext cx="4267200" cy="2057400"/>
        </p:xfrm>
        <a:graphic>
          <a:graphicData uri="http://schemas.openxmlformats.org/drawingml/2006/table">
            <a:tbl>
              <a:tblPr/>
              <a:tblGrid>
                <a:gridCol w="609600"/>
                <a:gridCol w="609600"/>
                <a:gridCol w="609600"/>
                <a:gridCol w="609600"/>
                <a:gridCol w="609600"/>
                <a:gridCol w="609600"/>
                <a:gridCol w="609600"/>
              </a:tblGrid>
              <a:tr h="257175">
                <a:tc>
                  <a:txBody>
                    <a:bodyPr/>
                    <a:lstStyle/>
                    <a:p>
                      <a:pPr algn="l" fontAlgn="b"/>
                      <a:endParaRPr lang="en-US" sz="1600" b="0" i="0" u="none" strike="noStrike" dirty="0">
                        <a:solidFill>
                          <a:srgbClr val="000000"/>
                        </a:solidFill>
                        <a:effectLst/>
                        <a:latin typeface="Arial"/>
                      </a:endParaRPr>
                    </a:p>
                  </a:txBody>
                  <a:tcPr marL="9525" marR="9525" marT="9525" marB="0" anchor="b">
                    <a:lnL>
                      <a:noFill/>
                    </a:lnL>
                    <a:lnR>
                      <a:noFill/>
                    </a:lnR>
                    <a:lnT>
                      <a:noFill/>
                    </a:lnT>
                    <a:lnB>
                      <a:noFill/>
                    </a:lnB>
                  </a:tcPr>
                </a:tc>
                <a:tc>
                  <a:txBody>
                    <a:bodyPr/>
                    <a:lstStyle/>
                    <a:p>
                      <a:pPr algn="l" fontAlgn="b"/>
                      <a:r>
                        <a:rPr lang="en-US" sz="1600" b="1" i="0" u="none" strike="noStrike" dirty="0">
                          <a:solidFill>
                            <a:srgbClr val="000000"/>
                          </a:solidFill>
                          <a:effectLst/>
                          <a:latin typeface="Arial"/>
                        </a:rPr>
                        <a:t>T-A</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1600" b="1" i="0" u="none" strike="noStrike" dirty="0">
                          <a:solidFill>
                            <a:srgbClr val="FF0000"/>
                          </a:solidFill>
                          <a:effectLst/>
                          <a:latin typeface="Arial"/>
                        </a:rPr>
                        <a:t>T-B</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1600" b="1" i="0" u="none" strike="noStrike">
                          <a:solidFill>
                            <a:srgbClr val="000000"/>
                          </a:solidFill>
                          <a:effectLst/>
                          <a:latin typeface="Arial"/>
                        </a:rPr>
                        <a:t>T-C</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1600" b="1" i="0" u="none" strike="noStrike">
                          <a:solidFill>
                            <a:srgbClr val="000000"/>
                          </a:solidFill>
                          <a:effectLst/>
                          <a:latin typeface="Arial"/>
                        </a:rPr>
                        <a:t>T-D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1600" b="1" i="0" u="none" strike="noStrike">
                          <a:solidFill>
                            <a:srgbClr val="000000"/>
                          </a:solidFill>
                          <a:effectLst/>
                          <a:latin typeface="Arial"/>
                        </a:rPr>
                        <a:t>T-E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1600" b="1" i="0" u="none" strike="noStrike">
                          <a:solidFill>
                            <a:srgbClr val="000000"/>
                          </a:solidFill>
                          <a:effectLst/>
                          <a:latin typeface="Arial"/>
                        </a:rPr>
                        <a:t>T-F</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r>
              <a:tr h="257175">
                <a:tc>
                  <a:txBody>
                    <a:bodyPr/>
                    <a:lstStyle/>
                    <a:p>
                      <a:pPr algn="l" fontAlgn="b"/>
                      <a:r>
                        <a:rPr lang="en-US" sz="1600" b="1" i="0" u="none" strike="noStrike">
                          <a:solidFill>
                            <a:srgbClr val="000000"/>
                          </a:solidFill>
                          <a:effectLst/>
                          <a:latin typeface="Arial"/>
                        </a:rPr>
                        <a:t>A</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Arial"/>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dirty="0">
                          <a:solidFill>
                            <a:srgbClr val="FF0000"/>
                          </a:solidFill>
                          <a:effectLst/>
                          <a:latin typeface="Arial"/>
                        </a:rPr>
                        <a:t>300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Arial"/>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Arial"/>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Arial"/>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Arial"/>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7175">
                <a:tc>
                  <a:txBody>
                    <a:bodyPr/>
                    <a:lstStyle/>
                    <a:p>
                      <a:pPr algn="l" fontAlgn="b"/>
                      <a:r>
                        <a:rPr lang="en-US" sz="1600" b="1" i="0" u="none" strike="noStrike">
                          <a:solidFill>
                            <a:srgbClr val="000000"/>
                          </a:solidFill>
                          <a:effectLst/>
                          <a:latin typeface="Arial"/>
                        </a:rPr>
                        <a:t>B</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Arial"/>
                        </a:rPr>
                        <a:t>300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dirty="0">
                          <a:solidFill>
                            <a:srgbClr val="FF0000"/>
                          </a:solidFill>
                          <a:effectLst/>
                          <a:latin typeface="Arial"/>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Arial"/>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Arial"/>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Arial"/>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Arial"/>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7175">
                <a:tc>
                  <a:txBody>
                    <a:bodyPr/>
                    <a:lstStyle/>
                    <a:p>
                      <a:pPr algn="l" fontAlgn="b"/>
                      <a:r>
                        <a:rPr lang="en-US" sz="1600" b="1" i="0" u="none" strike="noStrike">
                          <a:solidFill>
                            <a:srgbClr val="000000"/>
                          </a:solidFill>
                          <a:effectLst/>
                          <a:latin typeface="Arial"/>
                        </a:rPr>
                        <a:t>C</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Arial"/>
                        </a:rPr>
                        <a:t>-300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dirty="0">
                          <a:solidFill>
                            <a:srgbClr val="FF0000"/>
                          </a:solidFill>
                          <a:effectLst/>
                          <a:latin typeface="Arial"/>
                        </a:rPr>
                        <a:t>-300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Arial"/>
                        </a:rPr>
                        <a:t>-600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Arial"/>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Arial"/>
                        </a:rPr>
                        <a:t>-600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Arial"/>
                        </a:rPr>
                        <a:t>-600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7175">
                <a:tc>
                  <a:txBody>
                    <a:bodyPr/>
                    <a:lstStyle/>
                    <a:p>
                      <a:pPr algn="l" fontAlgn="b"/>
                      <a:r>
                        <a:rPr lang="en-US" sz="1600" b="1" i="0" u="none" strike="noStrike">
                          <a:solidFill>
                            <a:srgbClr val="000000"/>
                          </a:solidFill>
                          <a:effectLst/>
                          <a:latin typeface="Arial"/>
                        </a:rPr>
                        <a:t>D</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Arial"/>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dirty="0">
                          <a:solidFill>
                            <a:srgbClr val="FF0000"/>
                          </a:solidFill>
                          <a:effectLst/>
                          <a:latin typeface="Arial"/>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Arial"/>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Arial"/>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Arial"/>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Arial"/>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7175">
                <a:tc>
                  <a:txBody>
                    <a:bodyPr/>
                    <a:lstStyle/>
                    <a:p>
                      <a:pPr algn="l" fontAlgn="b"/>
                      <a:r>
                        <a:rPr lang="en-US" sz="1600" b="1" i="0" u="none" strike="noStrike">
                          <a:solidFill>
                            <a:srgbClr val="000000"/>
                          </a:solidFill>
                          <a:effectLst/>
                          <a:latin typeface="Arial"/>
                        </a:rPr>
                        <a:t>E</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Arial"/>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dirty="0">
                          <a:solidFill>
                            <a:srgbClr val="FF0000"/>
                          </a:solidFill>
                          <a:effectLst/>
                          <a:latin typeface="Arial"/>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Arial"/>
                        </a:rPr>
                        <a:t>-50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Arial"/>
                        </a:rPr>
                        <a:t>-50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Arial"/>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Arial"/>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7175">
                <a:tc>
                  <a:txBody>
                    <a:bodyPr/>
                    <a:lstStyle/>
                    <a:p>
                      <a:pPr algn="l" fontAlgn="b"/>
                      <a:r>
                        <a:rPr lang="en-US" sz="1600" b="1" i="0" u="none" strike="noStrike">
                          <a:solidFill>
                            <a:srgbClr val="000000"/>
                          </a:solidFill>
                          <a:effectLst/>
                          <a:latin typeface="Arial"/>
                        </a:rPr>
                        <a:t>F</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1600" b="0" i="0" u="none" strike="noStrike" dirty="0">
                          <a:solidFill>
                            <a:srgbClr val="000000"/>
                          </a:solidFill>
                          <a:effectLst/>
                          <a:latin typeface="Arial"/>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dirty="0">
                          <a:solidFill>
                            <a:srgbClr val="FF0000"/>
                          </a:solidFill>
                          <a:effectLst/>
                          <a:latin typeface="Arial"/>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Arial"/>
                        </a:rPr>
                        <a:t>-50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Arial"/>
                        </a:rPr>
                        <a:t>-50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Arial"/>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Arial"/>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7175">
                <a:tc>
                  <a:txBody>
                    <a:bodyPr/>
                    <a:lstStyle/>
                    <a:p>
                      <a:pPr algn="l" fontAlgn="b"/>
                      <a:r>
                        <a:rPr lang="en-US" sz="1600" b="1" i="0" u="none" strike="noStrike">
                          <a:solidFill>
                            <a:srgbClr val="000000"/>
                          </a:solidFill>
                          <a:effectLst/>
                          <a:latin typeface="Arial"/>
                        </a:rPr>
                        <a:t>Total</a:t>
                      </a:r>
                    </a:p>
                  </a:txBody>
                  <a:tcPr marL="9525" marR="9525" marT="9525" marB="0" anchor="b">
                    <a:lnL>
                      <a:noFill/>
                    </a:lnL>
                    <a:lnR>
                      <a:noFill/>
                    </a:lnR>
                    <a:lnT>
                      <a:noFill/>
                    </a:lnT>
                    <a:lnB>
                      <a:noFill/>
                    </a:lnB>
                  </a:tcPr>
                </a:tc>
                <a:tc>
                  <a:txBody>
                    <a:bodyPr/>
                    <a:lstStyle/>
                    <a:p>
                      <a:pPr algn="r" fontAlgn="b"/>
                      <a:r>
                        <a:rPr lang="en-US" sz="1600" b="1" i="0" u="none" strike="noStrike">
                          <a:solidFill>
                            <a:srgbClr val="000000"/>
                          </a:solidFill>
                          <a:effectLst/>
                          <a:latin typeface="Arial"/>
                        </a:rPr>
                        <a:t>0</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1600" b="1" i="0" u="none" strike="noStrike" dirty="0">
                          <a:solidFill>
                            <a:srgbClr val="FF0000"/>
                          </a:solidFill>
                          <a:effectLst/>
                          <a:latin typeface="Arial"/>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1600" b="1" i="0" u="none" strike="noStrike">
                          <a:solidFill>
                            <a:srgbClr val="000000"/>
                          </a:solidFill>
                          <a:effectLst/>
                          <a:latin typeface="Arial"/>
                        </a:rPr>
                        <a:t>-600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1600" b="1" i="0" u="none" strike="noStrike">
                          <a:solidFill>
                            <a:srgbClr val="000000"/>
                          </a:solidFill>
                          <a:effectLst/>
                          <a:latin typeface="Arial"/>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1600" b="1" i="0" u="none" strike="noStrike">
                          <a:solidFill>
                            <a:srgbClr val="000000"/>
                          </a:solidFill>
                          <a:effectLst/>
                          <a:latin typeface="Arial"/>
                        </a:rPr>
                        <a:t>-800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1600" b="1" i="0" u="none" strike="noStrike" dirty="0">
                          <a:solidFill>
                            <a:srgbClr val="000000"/>
                          </a:solidFill>
                          <a:effectLst/>
                          <a:latin typeface="Arial"/>
                        </a:rPr>
                        <a:t>-800</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r>
            </a:tbl>
          </a:graphicData>
        </a:graphic>
      </p:graphicFrame>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72025" y="4835942"/>
            <a:ext cx="3957638" cy="9600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90098524"/>
      </p:ext>
    </p:extLst>
  </p:cSld>
  <p:clrMapOvr>
    <a:masterClrMapping/>
  </p:clrMapOvr>
  <mc:AlternateContent xmlns:mc="http://schemas.openxmlformats.org/markup-compatibility/2006" xmlns:p14="http://schemas.microsoft.com/office/powerpoint/2010/main">
    <mc:Choice Requires="p14">
      <p:transition spd="slow" p14:dur="2000" advTm="62378"/>
    </mc:Choice>
    <mc:Fallback xmlns="">
      <p:transition spd="slow" advTm="62378"/>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 Levels</a:t>
            </a:r>
            <a:endParaRPr lang="en-US" dirty="0"/>
          </a:p>
        </p:txBody>
      </p:sp>
      <p:pic>
        <p:nvPicPr>
          <p:cNvPr id="5127" name="Picture 7"/>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49262" y="1183481"/>
            <a:ext cx="8258175"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2662165"/>
      </p:ext>
    </p:extLst>
  </p:cSld>
  <p:clrMapOvr>
    <a:masterClrMapping/>
  </p:clrMapOvr>
  <mc:AlternateContent xmlns:mc="http://schemas.openxmlformats.org/markup-compatibility/2006" xmlns:p14="http://schemas.microsoft.com/office/powerpoint/2010/main">
    <mc:Choice Requires="p14">
      <p:transition spd="slow" p14:dur="2000" advTm="22609"/>
    </mc:Choice>
    <mc:Fallback xmlns="">
      <p:transition spd="slow" advTm="22609"/>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Limited-Knowledge Attacker</a:t>
            </a:r>
            <a:endParaRPr lang="en-US" dirty="0"/>
          </a:p>
        </p:txBody>
      </p:sp>
      <p:sp>
        <p:nvSpPr>
          <p:cNvPr id="3" name="Content Placeholder 2"/>
          <p:cNvSpPr>
            <a:spLocks noGrp="1"/>
          </p:cNvSpPr>
          <p:nvPr>
            <p:ph sz="half" idx="1"/>
          </p:nvPr>
        </p:nvSpPr>
        <p:spPr>
          <a:xfrm>
            <a:off x="209550" y="777875"/>
            <a:ext cx="4292600" cy="2442997"/>
          </a:xfrm>
        </p:spPr>
        <p:txBody>
          <a:bodyPr/>
          <a:lstStyle/>
          <a:p>
            <a:r>
              <a:rPr lang="en-US" dirty="0" smtClean="0"/>
              <a:t>Attacker’s view of model perturbed</a:t>
            </a:r>
          </a:p>
          <a:p>
            <a:pPr lvl="1"/>
            <a:r>
              <a:rPr lang="en-US" dirty="0" smtClean="0"/>
              <a:t>Gaussian noise added to flow graph model</a:t>
            </a:r>
          </a:p>
          <a:p>
            <a:pPr lvl="1"/>
            <a:endParaRPr lang="en-US" dirty="0" smtClean="0"/>
          </a:p>
          <a:p>
            <a:endParaRPr lang="en-US" dirty="0"/>
          </a:p>
        </p:txBody>
      </p:sp>
      <p:pic>
        <p:nvPicPr>
          <p:cNvPr id="12290" name="Picture 2" descr="C:\Users\Ranadose\Dropbox\ISI\GitHub\cpscapabilities\Papers\Archive\CPS_CPSWeek15\figures\exp2_noise_w_actor.pn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27254" y="669866"/>
            <a:ext cx="4292600" cy="3219449"/>
          </a:xfrm>
          <a:prstGeom prst="rect">
            <a:avLst/>
          </a:prstGeom>
          <a:noFill/>
          <a:extLst>
            <a:ext uri="{909E8E84-426E-40DD-AFC4-6F175D3DCCD1}">
              <a14:hiddenFill xmlns:a14="http://schemas.microsoft.com/office/drawing/2010/main">
                <a:solidFill>
                  <a:srgbClr val="FFFFFF"/>
                </a:solidFill>
              </a14:hiddenFill>
            </a:ext>
          </a:extLst>
        </p:spPr>
      </p:pic>
      <p:pic>
        <p:nvPicPr>
          <p:cNvPr id="12291" name="Picture 3" descr="C:\Users\Ranadose\Dropbox\ISI\GitHub\cpscapabilities\Papers\Archive\CPS_CPSWeek15\figures\exp2_obs_anticp.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6049" y="3012743"/>
            <a:ext cx="4332026" cy="3249020"/>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txBox="1">
            <a:spLocks/>
          </p:cNvSpPr>
          <p:nvPr/>
        </p:nvSpPr>
        <p:spPr bwMode="auto">
          <a:xfrm>
            <a:off x="4227617" y="4107596"/>
            <a:ext cx="5094514" cy="2442997"/>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lvl1pPr marL="342900" indent="-342900" algn="l" rtl="0" eaLnBrk="1" fontAlgn="base" hangingPunct="1">
              <a:spcBef>
                <a:spcPct val="20000"/>
              </a:spcBef>
              <a:spcAft>
                <a:spcPct val="0"/>
              </a:spcAft>
              <a:buSzPct val="100000"/>
              <a:buChar char="•"/>
              <a:defRPr sz="2800">
                <a:solidFill>
                  <a:srgbClr val="CC0000"/>
                </a:solidFill>
                <a:latin typeface="+mn-lt"/>
                <a:ea typeface="+mn-ea"/>
                <a:cs typeface="+mn-cs"/>
              </a:defRPr>
            </a:lvl1pPr>
            <a:lvl2pPr marL="742950" indent="-285750" algn="l" rtl="0" eaLnBrk="1" fontAlgn="base" hangingPunct="1">
              <a:spcBef>
                <a:spcPct val="20000"/>
              </a:spcBef>
              <a:spcAft>
                <a:spcPct val="0"/>
              </a:spcAft>
              <a:buSzPct val="100000"/>
              <a:buChar char="–"/>
              <a:defRPr sz="2400">
                <a:solidFill>
                  <a:srgbClr val="0000FF"/>
                </a:solidFill>
                <a:latin typeface="+mn-lt"/>
              </a:defRPr>
            </a:lvl2pPr>
            <a:lvl3pPr marL="1143000" indent="-228600" algn="l" rtl="0" eaLnBrk="1" fontAlgn="base" hangingPunct="1">
              <a:spcBef>
                <a:spcPct val="20000"/>
              </a:spcBef>
              <a:spcAft>
                <a:spcPct val="0"/>
              </a:spcAft>
              <a:buSzPct val="100000"/>
              <a:buChar char="•"/>
              <a:defRPr sz="2000">
                <a:solidFill>
                  <a:srgbClr val="FF0000"/>
                </a:solidFill>
                <a:latin typeface="+mn-lt"/>
              </a:defRPr>
            </a:lvl3pPr>
            <a:lvl4pPr marL="1600200" indent="-228600" algn="l" rtl="0" eaLnBrk="1" fontAlgn="base" hangingPunct="1">
              <a:spcBef>
                <a:spcPct val="20000"/>
              </a:spcBef>
              <a:spcAft>
                <a:spcPct val="0"/>
              </a:spcAft>
              <a:buSzPct val="100000"/>
              <a:buChar char="–"/>
              <a:defRPr sz="1800">
                <a:solidFill>
                  <a:schemeClr val="tx1"/>
                </a:solidFill>
                <a:latin typeface="+mn-lt"/>
              </a:defRPr>
            </a:lvl4pPr>
            <a:lvl5pPr marL="2057400" indent="-228600" algn="l" rtl="0" eaLnBrk="1" fontAlgn="base" hangingPunct="1">
              <a:spcBef>
                <a:spcPct val="20000"/>
              </a:spcBef>
              <a:spcAft>
                <a:spcPct val="0"/>
              </a:spcAft>
              <a:buSzPct val="100000"/>
              <a:buChar char="•"/>
              <a:defRPr sz="1800">
                <a:solidFill>
                  <a:schemeClr val="tx1"/>
                </a:solidFill>
                <a:latin typeface="+mn-lt"/>
              </a:defRPr>
            </a:lvl5pPr>
            <a:lvl6pPr marL="2514600" indent="-228600" algn="l" rtl="0" eaLnBrk="1" fontAlgn="base" hangingPunct="1">
              <a:spcBef>
                <a:spcPct val="20000"/>
              </a:spcBef>
              <a:spcAft>
                <a:spcPct val="0"/>
              </a:spcAft>
              <a:buSzPct val="100000"/>
              <a:buChar char="•"/>
              <a:defRPr sz="1800">
                <a:solidFill>
                  <a:schemeClr val="tx1"/>
                </a:solidFill>
                <a:latin typeface="+mn-lt"/>
              </a:defRPr>
            </a:lvl6pPr>
            <a:lvl7pPr marL="2971800" indent="-228600" algn="l" rtl="0" eaLnBrk="1" fontAlgn="base" hangingPunct="1">
              <a:spcBef>
                <a:spcPct val="20000"/>
              </a:spcBef>
              <a:spcAft>
                <a:spcPct val="0"/>
              </a:spcAft>
              <a:buSzPct val="100000"/>
              <a:buChar char="•"/>
              <a:defRPr sz="1800">
                <a:solidFill>
                  <a:schemeClr val="tx1"/>
                </a:solidFill>
                <a:latin typeface="+mn-lt"/>
              </a:defRPr>
            </a:lvl7pPr>
            <a:lvl8pPr marL="3429000" indent="-228600" algn="l" rtl="0" eaLnBrk="1" fontAlgn="base" hangingPunct="1">
              <a:spcBef>
                <a:spcPct val="20000"/>
              </a:spcBef>
              <a:spcAft>
                <a:spcPct val="0"/>
              </a:spcAft>
              <a:buSzPct val="100000"/>
              <a:buChar char="•"/>
              <a:defRPr sz="1800">
                <a:solidFill>
                  <a:schemeClr val="tx1"/>
                </a:solidFill>
                <a:latin typeface="+mn-lt"/>
              </a:defRPr>
            </a:lvl8pPr>
            <a:lvl9pPr marL="3886200" indent="-228600" algn="l" rtl="0" eaLnBrk="1" fontAlgn="base" hangingPunct="1">
              <a:spcBef>
                <a:spcPct val="20000"/>
              </a:spcBef>
              <a:spcAft>
                <a:spcPct val="0"/>
              </a:spcAft>
              <a:buSzPct val="100000"/>
              <a:buChar char="•"/>
              <a:defRPr sz="1800">
                <a:solidFill>
                  <a:schemeClr val="tx1"/>
                </a:solidFill>
                <a:latin typeface="+mn-lt"/>
              </a:defRPr>
            </a:lvl9pPr>
          </a:lstStyle>
          <a:p>
            <a:r>
              <a:rPr lang="en-US" kern="0" dirty="0" smtClean="0"/>
              <a:t>Anticipated return misleading</a:t>
            </a:r>
          </a:p>
          <a:p>
            <a:pPr lvl="1"/>
            <a:r>
              <a:rPr lang="en-US" kern="0" dirty="0" smtClean="0"/>
              <a:t>Deception potential</a:t>
            </a:r>
          </a:p>
          <a:p>
            <a:pPr lvl="1"/>
            <a:endParaRPr lang="en-US" kern="0" dirty="0" smtClean="0"/>
          </a:p>
          <a:p>
            <a:endParaRPr lang="en-US" kern="0" dirty="0"/>
          </a:p>
        </p:txBody>
      </p:sp>
    </p:spTree>
    <p:extLst>
      <p:ext uri="{BB962C8B-B14F-4D97-AF65-F5344CB8AC3E}">
        <p14:creationId xmlns:p14="http://schemas.microsoft.com/office/powerpoint/2010/main" val="1317525778"/>
      </p:ext>
    </p:extLst>
  </p:cSld>
  <p:clrMapOvr>
    <a:masterClrMapping/>
  </p:clrMapOvr>
  <mc:AlternateContent xmlns:mc="http://schemas.openxmlformats.org/markup-compatibility/2006" xmlns:p14="http://schemas.microsoft.com/office/powerpoint/2010/main">
    <mc:Choice Requires="p14">
      <p:transition spd="slow" p14:dur="2000" advTm="44033"/>
    </mc:Choice>
    <mc:Fallback xmlns="">
      <p:transition spd="slow" advTm="44033"/>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Attacker/Defender Games</a:t>
            </a:r>
            <a:endParaRPr lang="en-US" dirty="0"/>
          </a:p>
        </p:txBody>
      </p:sp>
      <p:sp>
        <p:nvSpPr>
          <p:cNvPr id="3" name="Content Placeholder 2"/>
          <p:cNvSpPr>
            <a:spLocks noGrp="1"/>
          </p:cNvSpPr>
          <p:nvPr>
            <p:ph sz="half" idx="1"/>
          </p:nvPr>
        </p:nvSpPr>
        <p:spPr>
          <a:xfrm>
            <a:off x="209550" y="777875"/>
            <a:ext cx="4280564" cy="5405438"/>
          </a:xfrm>
        </p:spPr>
        <p:txBody>
          <a:bodyPr/>
          <a:lstStyle/>
          <a:p>
            <a:endParaRPr lang="en-US" dirty="0" smtClean="0"/>
          </a:p>
          <a:p>
            <a:r>
              <a:rPr lang="en-US" dirty="0" smtClean="0"/>
              <a:t>Attacker</a:t>
            </a:r>
          </a:p>
          <a:p>
            <a:pPr lvl="1"/>
            <a:r>
              <a:rPr lang="en-US" dirty="0" smtClean="0"/>
              <a:t>Selects profitable targets</a:t>
            </a:r>
          </a:p>
          <a:p>
            <a:pPr lvl="2"/>
            <a:r>
              <a:rPr lang="en-US" dirty="0" smtClean="0"/>
              <a:t>Subset of actors</a:t>
            </a:r>
          </a:p>
          <a:p>
            <a:r>
              <a:rPr lang="en-US" dirty="0" smtClean="0"/>
              <a:t>Defender</a:t>
            </a:r>
          </a:p>
          <a:p>
            <a:pPr lvl="1"/>
            <a:r>
              <a:rPr lang="en-US" dirty="0" smtClean="0"/>
              <a:t>Pretends to be attacker</a:t>
            </a:r>
          </a:p>
          <a:p>
            <a:pPr lvl="2"/>
            <a:r>
              <a:rPr lang="en-US" dirty="0" smtClean="0"/>
              <a:t>Uses probability of attack to drive defenses</a:t>
            </a:r>
          </a:p>
          <a:p>
            <a:r>
              <a:rPr lang="en-US" dirty="0" smtClean="0"/>
              <a:t>Mixed strategies</a:t>
            </a:r>
          </a:p>
          <a:p>
            <a:pPr lvl="1"/>
            <a:r>
              <a:rPr lang="en-US" dirty="0" smtClean="0"/>
              <a:t>Equilibrium reached with probabilistic strategy</a:t>
            </a:r>
          </a:p>
          <a:p>
            <a:pPr lvl="1"/>
            <a:endParaRPr lang="en-US" dirty="0" smtClean="0"/>
          </a:p>
        </p:txBody>
      </p:sp>
      <p:pic>
        <p:nvPicPr>
          <p:cNvPr id="14338" name="Picture 2" descr="C:\Users\Ranadose\Dropbox\ISI\GitHub\cpscapabilities\Papers\Archive\CPS_CPSWeek15\figures\exp3_attacker_noise_4actor.pn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4654550" y="1870869"/>
            <a:ext cx="4292600" cy="3219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2289951"/>
      </p:ext>
    </p:extLst>
  </p:cSld>
  <p:clrMapOvr>
    <a:masterClrMapping/>
  </p:clrMapOvr>
  <mc:AlternateContent xmlns:mc="http://schemas.openxmlformats.org/markup-compatibility/2006" xmlns:p14="http://schemas.microsoft.com/office/powerpoint/2010/main">
    <mc:Choice Requires="p14">
      <p:transition spd="slow" p14:dur="2000" advTm="21257"/>
    </mc:Choice>
    <mc:Fallback xmlns="">
      <p:transition spd="slow" advTm="21257"/>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Collaborating Defenders</a:t>
            </a:r>
            <a:endParaRPr lang="en-US" dirty="0"/>
          </a:p>
        </p:txBody>
      </p:sp>
      <p:sp>
        <p:nvSpPr>
          <p:cNvPr id="3" name="Content Placeholder 2"/>
          <p:cNvSpPr>
            <a:spLocks noGrp="1"/>
          </p:cNvSpPr>
          <p:nvPr>
            <p:ph sz="half" idx="1"/>
          </p:nvPr>
        </p:nvSpPr>
        <p:spPr/>
        <p:txBody>
          <a:bodyPr/>
          <a:lstStyle/>
          <a:p>
            <a:endParaRPr lang="en-US" dirty="0" smtClean="0"/>
          </a:p>
          <a:p>
            <a:r>
              <a:rPr lang="en-US" dirty="0" smtClean="0"/>
              <a:t>Defenders have fixed resources to expend</a:t>
            </a:r>
          </a:p>
          <a:p>
            <a:r>
              <a:rPr lang="en-US" dirty="0" smtClean="0"/>
              <a:t>Collaboration</a:t>
            </a:r>
          </a:p>
          <a:p>
            <a:pPr lvl="1"/>
            <a:r>
              <a:rPr lang="en-US" dirty="0" smtClean="0"/>
              <a:t>Proportional </a:t>
            </a:r>
            <a:br>
              <a:rPr lang="en-US" dirty="0" smtClean="0"/>
            </a:br>
            <a:r>
              <a:rPr lang="en-US" dirty="0" smtClean="0"/>
              <a:t>cost-sharing</a:t>
            </a:r>
          </a:p>
          <a:p>
            <a:pPr lvl="2"/>
            <a:r>
              <a:rPr lang="en-US" dirty="0" smtClean="0"/>
              <a:t>No conflict of interest</a:t>
            </a:r>
          </a:p>
          <a:p>
            <a:r>
              <a:rPr lang="en-US" dirty="0" smtClean="0"/>
              <a:t>Defenders save money</a:t>
            </a:r>
          </a:p>
          <a:p>
            <a:pPr lvl="1"/>
            <a:r>
              <a:rPr lang="en-US" dirty="0" smtClean="0"/>
              <a:t>Overall effectiveness decreases as number of actors increase</a:t>
            </a:r>
            <a:endParaRPr lang="en-US" dirty="0"/>
          </a:p>
        </p:txBody>
      </p:sp>
      <p:pic>
        <p:nvPicPr>
          <p:cNvPr id="13314" name="Picture 2" descr="C:\Users\Ranadose\Dropbox\ISI\GitHub\cpscapabilities\Papers\Archive\CPS_CPSWeek15\figures\exp3_collab_bar_comp.pn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4654550" y="1870869"/>
            <a:ext cx="4292600" cy="3219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6623581"/>
      </p:ext>
    </p:extLst>
  </p:cSld>
  <p:clrMapOvr>
    <a:masterClrMapping/>
  </p:clrMapOvr>
  <mc:AlternateContent xmlns:mc="http://schemas.openxmlformats.org/markup-compatibility/2006" xmlns:p14="http://schemas.microsoft.com/office/powerpoint/2010/main">
    <mc:Choice Requires="p14">
      <p:transition spd="slow" p14:dur="2000" advTm="54464"/>
    </mc:Choice>
    <mc:Fallback xmlns="">
      <p:transition spd="slow" advTm="54464"/>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of Strategy to Networked Power Market</a:t>
            </a:r>
            <a:endParaRPr lang="en-US" dirty="0"/>
          </a:p>
        </p:txBody>
      </p:sp>
      <p:sp>
        <p:nvSpPr>
          <p:cNvPr id="3" name="Content Placeholder 2"/>
          <p:cNvSpPr>
            <a:spLocks noGrp="1"/>
          </p:cNvSpPr>
          <p:nvPr>
            <p:ph idx="1"/>
          </p:nvPr>
        </p:nvSpPr>
        <p:spPr>
          <a:xfrm>
            <a:off x="209550" y="614921"/>
            <a:ext cx="8737600" cy="5405438"/>
          </a:xfrm>
        </p:spPr>
        <p:txBody>
          <a:bodyPr/>
          <a:lstStyle/>
          <a:p>
            <a:r>
              <a:rPr lang="en-US" dirty="0" smtClean="0"/>
              <a:t>Goal:</a:t>
            </a:r>
          </a:p>
          <a:p>
            <a:pPr lvl="1"/>
            <a:r>
              <a:rPr lang="en-US" dirty="0" smtClean="0"/>
              <a:t>Apply the previous strategies to active cyber assets</a:t>
            </a:r>
          </a:p>
          <a:p>
            <a:r>
              <a:rPr lang="en-US" dirty="0" smtClean="0"/>
              <a:t>Approach:</a:t>
            </a:r>
          </a:p>
          <a:p>
            <a:pPr marL="914400" lvl="1" indent="-457200">
              <a:buFont typeface="+mj-lt"/>
              <a:buAutoNum type="arabicPeriod"/>
            </a:pPr>
            <a:r>
              <a:rPr lang="en-US" dirty="0" smtClean="0"/>
              <a:t>Replace physical disruptions with cyber disruptions</a:t>
            </a:r>
          </a:p>
          <a:p>
            <a:pPr marL="914400" lvl="1" indent="-457200">
              <a:buFont typeface="+mj-lt"/>
              <a:buAutoNum type="arabicPeriod"/>
            </a:pPr>
            <a:r>
              <a:rPr lang="en-US" dirty="0" smtClean="0"/>
              <a:t>Replace passive impact model with active market model</a:t>
            </a:r>
          </a:p>
          <a:p>
            <a:pPr marL="914400" lvl="1" indent="-457200">
              <a:buFont typeface="+mj-lt"/>
              <a:buAutoNum type="arabicPeriod"/>
            </a:pPr>
            <a:r>
              <a:rPr lang="en-US" dirty="0" smtClean="0"/>
              <a:t>Evaluate attacks on real-time energy market</a:t>
            </a:r>
          </a:p>
          <a:p>
            <a:pPr marL="514350" indent="-457200"/>
            <a:r>
              <a:rPr lang="en-US" dirty="0" smtClean="0"/>
              <a:t>What’s New:</a:t>
            </a:r>
          </a:p>
          <a:p>
            <a:pPr marL="914400" lvl="1" indent="-457200"/>
            <a:r>
              <a:rPr lang="en-US" dirty="0" smtClean="0"/>
              <a:t>Game theory with real-time CPS</a:t>
            </a:r>
          </a:p>
          <a:p>
            <a:pPr marL="914400" lvl="1" indent="-457200"/>
            <a:r>
              <a:rPr lang="en-US" dirty="0" smtClean="0"/>
              <a:t>Attack and defense on network targets in a market system</a:t>
            </a:r>
            <a:endParaRPr lang="en-US" dirty="0"/>
          </a:p>
        </p:txBody>
      </p:sp>
    </p:spTree>
    <p:extLst>
      <p:ext uri="{BB962C8B-B14F-4D97-AF65-F5344CB8AC3E}">
        <p14:creationId xmlns:p14="http://schemas.microsoft.com/office/powerpoint/2010/main" val="16031017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3448" y="3858084"/>
            <a:ext cx="3209924" cy="14610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Related Work</a:t>
            </a:r>
            <a:endParaRPr lang="en-US" dirty="0"/>
          </a:p>
        </p:txBody>
      </p:sp>
      <p:sp>
        <p:nvSpPr>
          <p:cNvPr id="10" name="Content Placeholder 9"/>
          <p:cNvSpPr>
            <a:spLocks noGrp="1"/>
          </p:cNvSpPr>
          <p:nvPr>
            <p:ph idx="1"/>
          </p:nvPr>
        </p:nvSpPr>
        <p:spPr>
          <a:xfrm>
            <a:off x="209550" y="777875"/>
            <a:ext cx="8737600" cy="3814907"/>
          </a:xfrm>
        </p:spPr>
        <p:txBody>
          <a:bodyPr/>
          <a:lstStyle/>
          <a:p>
            <a:r>
              <a:rPr lang="en-US" sz="2400" dirty="0" smtClean="0"/>
              <a:t>In [1], latency impacts in real-time communication in DR is evaluated but without any economic incentives</a:t>
            </a:r>
          </a:p>
          <a:p>
            <a:r>
              <a:rPr lang="en-US" sz="2400" dirty="0" smtClean="0"/>
              <a:t>In [2], economic incentives are introduced but without real-time communications</a:t>
            </a:r>
          </a:p>
          <a:p>
            <a:r>
              <a:rPr lang="en-US" sz="2400" dirty="0" smtClean="0"/>
              <a:t>This work combines real-time DR with game theory to formulate defensive strategies</a:t>
            </a:r>
          </a:p>
        </p:txBody>
      </p:sp>
      <p:sp>
        <p:nvSpPr>
          <p:cNvPr id="4" name="TextBox 3"/>
          <p:cNvSpPr txBox="1"/>
          <p:nvPr/>
        </p:nvSpPr>
        <p:spPr>
          <a:xfrm>
            <a:off x="586410" y="5174178"/>
            <a:ext cx="8219660" cy="1169551"/>
          </a:xfrm>
          <a:prstGeom prst="rect">
            <a:avLst/>
          </a:prstGeom>
          <a:noFill/>
        </p:spPr>
        <p:txBody>
          <a:bodyPr wrap="square" rtlCol="0">
            <a:spAutoFit/>
          </a:bodyPr>
          <a:lstStyle/>
          <a:p>
            <a:r>
              <a:rPr lang="en-US" sz="1400" dirty="0" smtClean="0"/>
              <a:t>[1] </a:t>
            </a:r>
            <a:r>
              <a:rPr lang="en-US" sz="1400" dirty="0"/>
              <a:t>Tan, </a:t>
            </a:r>
            <a:r>
              <a:rPr lang="en-US" sz="1400" dirty="0" err="1"/>
              <a:t>Rui</a:t>
            </a:r>
            <a:r>
              <a:rPr lang="en-US" sz="1400" dirty="0"/>
              <a:t>, et al. "Impact of integrity attacks on real-time pricing in smart grids." </a:t>
            </a:r>
            <a:r>
              <a:rPr lang="en-US" sz="1400" i="1" dirty="0"/>
              <a:t>Proceedings of the 2013 ACM SIGSAC conference on Computer &amp; communications </a:t>
            </a:r>
            <a:r>
              <a:rPr lang="en-US" sz="1400" i="1" dirty="0" smtClean="0"/>
              <a:t>security (CCS)</a:t>
            </a:r>
            <a:r>
              <a:rPr lang="en-US" sz="1400" dirty="0" smtClean="0"/>
              <a:t>. </a:t>
            </a:r>
            <a:r>
              <a:rPr lang="en-US" sz="1400" dirty="0"/>
              <a:t>ACM, 2013</a:t>
            </a:r>
            <a:r>
              <a:rPr lang="en-US" sz="1400" dirty="0" smtClean="0"/>
              <a:t>.</a:t>
            </a:r>
          </a:p>
          <a:p>
            <a:endParaRPr lang="en-US" sz="1400" dirty="0" smtClean="0"/>
          </a:p>
          <a:p>
            <a:r>
              <a:rPr lang="en-US" sz="1400" dirty="0" smtClean="0"/>
              <a:t>[2] </a:t>
            </a:r>
            <a:r>
              <a:rPr lang="en-US" sz="1400" dirty="0" err="1" smtClean="0"/>
              <a:t>Barreto</a:t>
            </a:r>
            <a:r>
              <a:rPr lang="en-US" sz="1400" dirty="0" smtClean="0"/>
              <a:t>, Carlos, et al. "CPS: market analysis of attacks against demand response in the smart grid." </a:t>
            </a:r>
            <a:r>
              <a:rPr lang="en-US" sz="1400" i="1" dirty="0" smtClean="0"/>
              <a:t>Proceedings of the 30th Annual Computer Security Applications Conference (ACSAC)</a:t>
            </a:r>
            <a:r>
              <a:rPr lang="en-US" sz="1400" dirty="0" smtClean="0"/>
              <a:t>. ACM, 2014.</a:t>
            </a:r>
            <a:endParaRPr lang="en-US" sz="1400" dirty="0"/>
          </a:p>
        </p:txBody>
      </p:sp>
    </p:spTree>
    <p:extLst>
      <p:ext uri="{BB962C8B-B14F-4D97-AF65-F5344CB8AC3E}">
        <p14:creationId xmlns:p14="http://schemas.microsoft.com/office/powerpoint/2010/main" val="31935726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Presentation Roadmap</a:t>
            </a:r>
            <a:endParaRPr lang="en-US" dirty="0"/>
          </a:p>
        </p:txBody>
      </p:sp>
      <p:sp>
        <p:nvSpPr>
          <p:cNvPr id="3" name="Content Placeholder 2"/>
          <p:cNvSpPr>
            <a:spLocks noGrp="1"/>
          </p:cNvSpPr>
          <p:nvPr>
            <p:ph idx="1"/>
          </p:nvPr>
        </p:nvSpPr>
        <p:spPr/>
        <p:txBody>
          <a:bodyPr/>
          <a:lstStyle/>
          <a:p>
            <a:r>
              <a:rPr lang="en-US" dirty="0" smtClean="0"/>
              <a:t>Background on cyber-physical systems and use cases</a:t>
            </a:r>
          </a:p>
          <a:p>
            <a:pPr lvl="1"/>
            <a:r>
              <a:rPr lang="en-US" dirty="0" smtClean="0"/>
              <a:t>Research Contributions</a:t>
            </a:r>
          </a:p>
          <a:p>
            <a:pPr lvl="1"/>
            <a:r>
              <a:rPr lang="en-US" dirty="0" smtClean="0"/>
              <a:t>Smart </a:t>
            </a:r>
            <a:r>
              <a:rPr lang="en-US" dirty="0" smtClean="0"/>
              <a:t>Grid applications</a:t>
            </a:r>
          </a:p>
          <a:p>
            <a:r>
              <a:rPr lang="en-US" dirty="0" smtClean="0"/>
              <a:t>Adversarial modeling and strategy exploration</a:t>
            </a:r>
          </a:p>
          <a:p>
            <a:pPr lvl="1"/>
            <a:r>
              <a:rPr lang="en-US" dirty="0" smtClean="0"/>
              <a:t>Game theory applied to CPS security</a:t>
            </a:r>
          </a:p>
          <a:p>
            <a:r>
              <a:rPr lang="en-US" dirty="0" smtClean="0"/>
              <a:t>Application to real-time cyber-physical systems</a:t>
            </a:r>
          </a:p>
          <a:p>
            <a:pPr lvl="1"/>
            <a:r>
              <a:rPr lang="en-US" dirty="0" smtClean="0"/>
              <a:t>Attacks in real-time power grid control systems</a:t>
            </a:r>
          </a:p>
          <a:p>
            <a:r>
              <a:rPr lang="en-US" dirty="0" smtClean="0"/>
              <a:t>Power market networking impacts</a:t>
            </a:r>
          </a:p>
          <a:p>
            <a:pPr lvl="1"/>
            <a:r>
              <a:rPr lang="en-US" dirty="0" smtClean="0"/>
              <a:t>Interdependence between cyber-level and physical assets </a:t>
            </a:r>
          </a:p>
          <a:p>
            <a:r>
              <a:rPr lang="en-US" dirty="0" smtClean="0">
                <a:solidFill>
                  <a:srgbClr val="C00000"/>
                </a:solidFill>
              </a:rPr>
              <a:t>Conclusion</a:t>
            </a:r>
          </a:p>
        </p:txBody>
      </p:sp>
    </p:spTree>
    <p:extLst>
      <p:ext uri="{BB962C8B-B14F-4D97-AF65-F5344CB8AC3E}">
        <p14:creationId xmlns:p14="http://schemas.microsoft.com/office/powerpoint/2010/main" val="29748075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Faults and Attacks</a:t>
            </a:r>
            <a:endParaRPr lang="en-US" dirty="0"/>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122" y="2902322"/>
            <a:ext cx="4670257" cy="3215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descr="C:\Users\Ranadose\Dropbox\sharelatex\CPS_COMSNETS16\figures\cnexp1_baseline_profitdiff.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47855" y="3400421"/>
            <a:ext cx="4296145" cy="2813772"/>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Curved Connector 12"/>
          <p:cNvCxnSpPr>
            <a:stCxn id="25" idx="3"/>
          </p:cNvCxnSpPr>
          <p:nvPr/>
        </p:nvCxnSpPr>
        <p:spPr bwMode="auto">
          <a:xfrm>
            <a:off x="4002303" y="4552832"/>
            <a:ext cx="2772642" cy="528323"/>
          </a:xfrm>
          <a:prstGeom prst="curvedConnector3">
            <a:avLst>
              <a:gd name="adj1" fmla="val 53748"/>
            </a:avLst>
          </a:prstGeom>
          <a:noFill/>
          <a:ln w="19050"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Explosion 1 22"/>
          <p:cNvSpPr/>
          <p:nvPr/>
        </p:nvSpPr>
        <p:spPr bwMode="auto">
          <a:xfrm>
            <a:off x="3886273" y="3816057"/>
            <a:ext cx="426028" cy="368879"/>
          </a:xfrm>
          <a:prstGeom prst="irregularSeal1">
            <a:avLst/>
          </a:prstGeom>
          <a:solidFill>
            <a:srgbClr val="FFC000"/>
          </a:solidFill>
          <a:ln w="19050" cap="flat" cmpd="sng" algn="ctr">
            <a:solidFill>
              <a:srgbClr val="FF33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25" name="Explosion 1 24"/>
          <p:cNvSpPr/>
          <p:nvPr/>
        </p:nvSpPr>
        <p:spPr bwMode="auto">
          <a:xfrm>
            <a:off x="3576275" y="4325869"/>
            <a:ext cx="426028" cy="368879"/>
          </a:xfrm>
          <a:prstGeom prst="irregularSeal1">
            <a:avLst/>
          </a:prstGeom>
          <a:solidFill>
            <a:srgbClr val="FF3300"/>
          </a:solidFill>
          <a:ln w="19050" cap="flat" cmpd="sng" algn="ctr">
            <a:solidFill>
              <a:srgbClr val="FF33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pic>
        <p:nvPicPr>
          <p:cNvPr id="512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6268" y="1239330"/>
            <a:ext cx="2067717" cy="11085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14567" y="1125131"/>
            <a:ext cx="1175472" cy="1067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14967" y="1074165"/>
            <a:ext cx="399600" cy="5849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 name="Right Brace 28"/>
          <p:cNvSpPr/>
          <p:nvPr/>
        </p:nvSpPr>
        <p:spPr bwMode="auto">
          <a:xfrm rot="16200000">
            <a:off x="2111948" y="1074163"/>
            <a:ext cx="270163" cy="584924"/>
          </a:xfrm>
          <a:prstGeom prst="rightBrace">
            <a:avLst/>
          </a:prstGeom>
          <a:noFill/>
          <a:ln w="19050" cap="flat" cmpd="sng" algn="ctr">
            <a:solidFill>
              <a:srgbClr val="FF3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FF0000"/>
              </a:solidFill>
              <a:effectLst/>
              <a:latin typeface="Times" pitchFamily="18" charset="0"/>
            </a:endParaRPr>
          </a:p>
        </p:txBody>
      </p:sp>
      <p:sp>
        <p:nvSpPr>
          <p:cNvPr id="30" name="TextBox 29"/>
          <p:cNvSpPr txBox="1"/>
          <p:nvPr/>
        </p:nvSpPr>
        <p:spPr>
          <a:xfrm>
            <a:off x="1622499" y="853523"/>
            <a:ext cx="1249059" cy="338554"/>
          </a:xfrm>
          <a:prstGeom prst="rect">
            <a:avLst/>
          </a:prstGeom>
          <a:noFill/>
        </p:spPr>
        <p:txBody>
          <a:bodyPr wrap="square" rtlCol="0">
            <a:spAutoFit/>
          </a:bodyPr>
          <a:lstStyle/>
          <a:p>
            <a:pPr algn="ctr"/>
            <a:r>
              <a:rPr lang="en-US" sz="1600" b="1" dirty="0" smtClean="0">
                <a:solidFill>
                  <a:srgbClr val="FF0000"/>
                </a:solidFill>
              </a:rPr>
              <a:t>Net Outage</a:t>
            </a:r>
            <a:endParaRPr lang="en-US" sz="1600" b="1" dirty="0">
              <a:solidFill>
                <a:srgbClr val="FF0000"/>
              </a:solidFill>
            </a:endParaRPr>
          </a:p>
        </p:txBody>
      </p:sp>
      <p:pic>
        <p:nvPicPr>
          <p:cNvPr id="5124"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82480" y="1239330"/>
            <a:ext cx="2460974" cy="13194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6" name="Right Brace 35"/>
          <p:cNvSpPr/>
          <p:nvPr/>
        </p:nvSpPr>
        <p:spPr bwMode="auto">
          <a:xfrm rot="16200000">
            <a:off x="6429841" y="1095973"/>
            <a:ext cx="270163" cy="584924"/>
          </a:xfrm>
          <a:prstGeom prst="rightBrace">
            <a:avLst/>
          </a:prstGeom>
          <a:noFill/>
          <a:ln w="19050" cap="flat" cmpd="sng" algn="ctr">
            <a:solidFill>
              <a:srgbClr val="FF3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FF0000"/>
              </a:solidFill>
              <a:effectLst/>
              <a:latin typeface="Times" pitchFamily="18" charset="0"/>
            </a:endParaRPr>
          </a:p>
        </p:txBody>
      </p:sp>
      <p:sp>
        <p:nvSpPr>
          <p:cNvPr id="37" name="TextBox 36"/>
          <p:cNvSpPr txBox="1"/>
          <p:nvPr/>
        </p:nvSpPr>
        <p:spPr>
          <a:xfrm>
            <a:off x="5940392" y="875333"/>
            <a:ext cx="1249059" cy="338554"/>
          </a:xfrm>
          <a:prstGeom prst="rect">
            <a:avLst/>
          </a:prstGeom>
          <a:noFill/>
        </p:spPr>
        <p:txBody>
          <a:bodyPr wrap="square" rtlCol="0">
            <a:spAutoFit/>
          </a:bodyPr>
          <a:lstStyle/>
          <a:p>
            <a:pPr algn="ctr"/>
            <a:r>
              <a:rPr lang="en-US" sz="1600" b="1" dirty="0" smtClean="0">
                <a:solidFill>
                  <a:srgbClr val="FF0000"/>
                </a:solidFill>
              </a:rPr>
              <a:t>Net Outage</a:t>
            </a:r>
            <a:endParaRPr lang="en-US" sz="1600" b="1" dirty="0">
              <a:solidFill>
                <a:srgbClr val="FF0000"/>
              </a:solidFill>
            </a:endParaRPr>
          </a:p>
        </p:txBody>
      </p:sp>
      <p:pic>
        <p:nvPicPr>
          <p:cNvPr id="38"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42501" y="1239330"/>
            <a:ext cx="1196254" cy="911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 name="TextBox 32"/>
          <p:cNvSpPr txBox="1"/>
          <p:nvPr/>
        </p:nvSpPr>
        <p:spPr>
          <a:xfrm>
            <a:off x="4847855" y="2389401"/>
            <a:ext cx="4008666" cy="400110"/>
          </a:xfrm>
          <a:prstGeom prst="rect">
            <a:avLst/>
          </a:prstGeom>
          <a:noFill/>
        </p:spPr>
        <p:txBody>
          <a:bodyPr wrap="square" rtlCol="0">
            <a:spAutoFit/>
          </a:bodyPr>
          <a:lstStyle/>
          <a:p>
            <a:pPr algn="ctr"/>
            <a:r>
              <a:rPr lang="en-US" sz="2000" i="1" dirty="0" smtClean="0"/>
              <a:t>Outage changes market price</a:t>
            </a:r>
            <a:endParaRPr lang="en-US" sz="2000" i="1" dirty="0"/>
          </a:p>
        </p:txBody>
      </p:sp>
      <p:cxnSp>
        <p:nvCxnSpPr>
          <p:cNvPr id="44" name="Curved Connector 43"/>
          <p:cNvCxnSpPr>
            <a:stCxn id="23" idx="0"/>
          </p:cNvCxnSpPr>
          <p:nvPr/>
        </p:nvCxnSpPr>
        <p:spPr bwMode="auto">
          <a:xfrm rot="5400000" flipH="1" flipV="1">
            <a:off x="5624453" y="2364302"/>
            <a:ext cx="12700" cy="2903511"/>
          </a:xfrm>
          <a:prstGeom prst="curvedConnector4">
            <a:avLst>
              <a:gd name="adj1" fmla="val 3681819"/>
              <a:gd name="adj2" fmla="val 100001"/>
            </a:avLst>
          </a:prstGeom>
          <a:noFill/>
          <a:ln w="19050"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0" name="TextBox 49"/>
          <p:cNvSpPr txBox="1"/>
          <p:nvPr/>
        </p:nvSpPr>
        <p:spPr>
          <a:xfrm>
            <a:off x="321122" y="2258618"/>
            <a:ext cx="4008666" cy="400110"/>
          </a:xfrm>
          <a:prstGeom prst="rect">
            <a:avLst/>
          </a:prstGeom>
          <a:noFill/>
        </p:spPr>
        <p:txBody>
          <a:bodyPr wrap="square" rtlCol="0">
            <a:spAutoFit/>
          </a:bodyPr>
          <a:lstStyle/>
          <a:p>
            <a:pPr algn="ctr"/>
            <a:r>
              <a:rPr lang="en-US" sz="2000" i="1" dirty="0" smtClean="0"/>
              <a:t>Outage reduces demand response</a:t>
            </a:r>
            <a:endParaRPr lang="en-US" sz="2000" i="1" dirty="0"/>
          </a:p>
        </p:txBody>
      </p:sp>
    </p:spTree>
    <p:extLst>
      <p:ext uri="{BB962C8B-B14F-4D97-AF65-F5344CB8AC3E}">
        <p14:creationId xmlns:p14="http://schemas.microsoft.com/office/powerpoint/2010/main" val="189952773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C:\Users\Ranadose\Dropbox\sharelatex\CPS_COMSNETS16\figures\cnexp1_baseline_profitdiff.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9032" y="868759"/>
            <a:ext cx="4296145" cy="281377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269" y="2456903"/>
            <a:ext cx="4910980" cy="33817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Target Impact Matrix</a:t>
            </a:r>
            <a:endParaRPr lang="en-US" dirty="0"/>
          </a:p>
        </p:txBody>
      </p:sp>
      <p:pic>
        <p:nvPicPr>
          <p:cNvPr id="614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08301" y="3949879"/>
            <a:ext cx="3292695" cy="1824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164166" y="3111245"/>
            <a:ext cx="666137" cy="338554"/>
          </a:xfrm>
          <a:prstGeom prst="rect">
            <a:avLst/>
          </a:prstGeom>
          <a:noFill/>
        </p:spPr>
        <p:txBody>
          <a:bodyPr wrap="square" rtlCol="0">
            <a:spAutoFit/>
          </a:bodyPr>
          <a:lstStyle/>
          <a:p>
            <a:r>
              <a:rPr lang="en-US" sz="1600" b="1" dirty="0" smtClean="0"/>
              <a:t>A1</a:t>
            </a:r>
            <a:endParaRPr lang="en-US" sz="1600" b="1" dirty="0"/>
          </a:p>
        </p:txBody>
      </p:sp>
      <p:sp>
        <p:nvSpPr>
          <p:cNvPr id="6" name="TextBox 5"/>
          <p:cNvSpPr txBox="1"/>
          <p:nvPr/>
        </p:nvSpPr>
        <p:spPr>
          <a:xfrm>
            <a:off x="2023601" y="4048269"/>
            <a:ext cx="666137" cy="338554"/>
          </a:xfrm>
          <a:prstGeom prst="rect">
            <a:avLst/>
          </a:prstGeom>
          <a:noFill/>
        </p:spPr>
        <p:txBody>
          <a:bodyPr wrap="square" rtlCol="0">
            <a:spAutoFit/>
          </a:bodyPr>
          <a:lstStyle/>
          <a:p>
            <a:r>
              <a:rPr lang="en-US" sz="1600" b="1" dirty="0" smtClean="0"/>
              <a:t>A2</a:t>
            </a:r>
            <a:endParaRPr lang="en-US" sz="1600" b="1" dirty="0"/>
          </a:p>
        </p:txBody>
      </p:sp>
      <p:sp>
        <p:nvSpPr>
          <p:cNvPr id="7" name="TextBox 6"/>
          <p:cNvSpPr txBox="1"/>
          <p:nvPr/>
        </p:nvSpPr>
        <p:spPr>
          <a:xfrm>
            <a:off x="4569042" y="3135189"/>
            <a:ext cx="666137" cy="338554"/>
          </a:xfrm>
          <a:prstGeom prst="rect">
            <a:avLst/>
          </a:prstGeom>
          <a:noFill/>
        </p:spPr>
        <p:txBody>
          <a:bodyPr wrap="square" rtlCol="0">
            <a:spAutoFit/>
          </a:bodyPr>
          <a:lstStyle/>
          <a:p>
            <a:r>
              <a:rPr lang="en-US" sz="1600" b="1" dirty="0" smtClean="0"/>
              <a:t>A3</a:t>
            </a:r>
            <a:endParaRPr lang="en-US" sz="1600" b="1" dirty="0"/>
          </a:p>
        </p:txBody>
      </p:sp>
      <p:sp>
        <p:nvSpPr>
          <p:cNvPr id="8" name="Explosion 1 7"/>
          <p:cNvSpPr/>
          <p:nvPr/>
        </p:nvSpPr>
        <p:spPr bwMode="auto">
          <a:xfrm>
            <a:off x="2177122" y="3699165"/>
            <a:ext cx="426028" cy="368879"/>
          </a:xfrm>
          <a:prstGeom prst="irregularSeal1">
            <a:avLst/>
          </a:prstGeom>
          <a:solidFill>
            <a:srgbClr val="FF3300"/>
          </a:solidFill>
          <a:ln w="19050" cap="flat" cmpd="sng" algn="ctr">
            <a:solidFill>
              <a:srgbClr val="FF33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9" name="Explosion 1 8"/>
          <p:cNvSpPr/>
          <p:nvPr/>
        </p:nvSpPr>
        <p:spPr bwMode="auto">
          <a:xfrm>
            <a:off x="3600450" y="3473743"/>
            <a:ext cx="426028" cy="368879"/>
          </a:xfrm>
          <a:prstGeom prst="irregularSeal1">
            <a:avLst/>
          </a:prstGeom>
          <a:solidFill>
            <a:srgbClr val="FF3300"/>
          </a:solidFill>
          <a:ln w="19050" cap="flat" cmpd="sng" algn="ctr">
            <a:solidFill>
              <a:srgbClr val="FF33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10" name="Explosion 1 9"/>
          <p:cNvSpPr/>
          <p:nvPr/>
        </p:nvSpPr>
        <p:spPr bwMode="auto">
          <a:xfrm>
            <a:off x="1643495" y="3343148"/>
            <a:ext cx="426028" cy="368879"/>
          </a:xfrm>
          <a:prstGeom prst="irregularSeal1">
            <a:avLst/>
          </a:prstGeom>
          <a:solidFill>
            <a:srgbClr val="FF3300"/>
          </a:solidFill>
          <a:ln w="19050" cap="flat" cmpd="sng" algn="ctr">
            <a:solidFill>
              <a:srgbClr val="FF33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11" name="TextBox 10"/>
          <p:cNvSpPr txBox="1"/>
          <p:nvPr/>
        </p:nvSpPr>
        <p:spPr>
          <a:xfrm>
            <a:off x="1616959" y="3096946"/>
            <a:ext cx="666137" cy="338554"/>
          </a:xfrm>
          <a:prstGeom prst="rect">
            <a:avLst/>
          </a:prstGeom>
          <a:noFill/>
        </p:spPr>
        <p:txBody>
          <a:bodyPr wrap="square" rtlCol="0">
            <a:spAutoFit/>
          </a:bodyPr>
          <a:lstStyle/>
          <a:p>
            <a:r>
              <a:rPr lang="en-US" sz="1600" b="1" dirty="0" smtClean="0"/>
              <a:t>T1</a:t>
            </a:r>
            <a:endParaRPr lang="en-US" sz="1600" b="1" dirty="0"/>
          </a:p>
        </p:txBody>
      </p:sp>
      <p:sp>
        <p:nvSpPr>
          <p:cNvPr id="12" name="TextBox 11"/>
          <p:cNvSpPr txBox="1"/>
          <p:nvPr/>
        </p:nvSpPr>
        <p:spPr>
          <a:xfrm>
            <a:off x="2177122" y="3412586"/>
            <a:ext cx="666137" cy="338554"/>
          </a:xfrm>
          <a:prstGeom prst="rect">
            <a:avLst/>
          </a:prstGeom>
          <a:noFill/>
        </p:spPr>
        <p:txBody>
          <a:bodyPr wrap="square" rtlCol="0">
            <a:spAutoFit/>
          </a:bodyPr>
          <a:lstStyle/>
          <a:p>
            <a:r>
              <a:rPr lang="en-US" sz="1600" b="1" dirty="0" smtClean="0"/>
              <a:t>T2</a:t>
            </a:r>
            <a:endParaRPr lang="en-US" sz="1600" b="1" dirty="0"/>
          </a:p>
        </p:txBody>
      </p:sp>
      <p:sp>
        <p:nvSpPr>
          <p:cNvPr id="13" name="TextBox 12"/>
          <p:cNvSpPr txBox="1"/>
          <p:nvPr/>
        </p:nvSpPr>
        <p:spPr>
          <a:xfrm>
            <a:off x="3600450" y="3189033"/>
            <a:ext cx="666137" cy="338554"/>
          </a:xfrm>
          <a:prstGeom prst="rect">
            <a:avLst/>
          </a:prstGeom>
          <a:noFill/>
        </p:spPr>
        <p:txBody>
          <a:bodyPr wrap="square" rtlCol="0">
            <a:spAutoFit/>
          </a:bodyPr>
          <a:lstStyle/>
          <a:p>
            <a:r>
              <a:rPr lang="en-US" sz="1600" b="1" dirty="0" smtClean="0"/>
              <a:t>T3</a:t>
            </a:r>
            <a:endParaRPr lang="en-US" sz="1600" b="1" dirty="0"/>
          </a:p>
        </p:txBody>
      </p:sp>
      <p:sp>
        <p:nvSpPr>
          <p:cNvPr id="27" name="TextBox 26"/>
          <p:cNvSpPr txBox="1"/>
          <p:nvPr/>
        </p:nvSpPr>
        <p:spPr>
          <a:xfrm>
            <a:off x="218209" y="655794"/>
            <a:ext cx="4830039" cy="1908215"/>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solidFill>
                  <a:srgbClr val="0000FF"/>
                </a:solidFill>
              </a:rPr>
              <a:t>Successful attacks result in long network outages</a:t>
            </a:r>
          </a:p>
          <a:p>
            <a:pPr marL="342900" indent="-342900">
              <a:buFont typeface="Arial" panose="020B0604020202020204" pitchFamily="34" charset="0"/>
              <a:buChar char="•"/>
            </a:pPr>
            <a:r>
              <a:rPr lang="en-US" sz="2000" dirty="0" smtClean="0">
                <a:solidFill>
                  <a:srgbClr val="0000FF"/>
                </a:solidFill>
              </a:rPr>
              <a:t>The </a:t>
            </a:r>
            <a:r>
              <a:rPr lang="en-US" sz="2000" dirty="0">
                <a:solidFill>
                  <a:srgbClr val="0000FF"/>
                </a:solidFill>
              </a:rPr>
              <a:t>impact of attacking different targets is captured in a matrix (IM</a:t>
            </a:r>
            <a:r>
              <a:rPr lang="en-US" sz="2000" dirty="0" smtClean="0">
                <a:solidFill>
                  <a:srgbClr val="0000FF"/>
                </a:solidFill>
              </a:rPr>
              <a:t>)</a:t>
            </a:r>
            <a:r>
              <a:rPr lang="en-US" sz="2000" dirty="0">
                <a:solidFill>
                  <a:srgbClr val="0000FF"/>
                </a:solidFill>
              </a:rPr>
              <a:t/>
            </a:r>
            <a:br>
              <a:rPr lang="en-US" sz="2000" dirty="0">
                <a:solidFill>
                  <a:srgbClr val="0000FF"/>
                </a:solidFill>
              </a:rPr>
            </a:br>
            <a:endParaRPr lang="en-US" sz="2000" dirty="0" smtClean="0">
              <a:solidFill>
                <a:srgbClr val="0000FF"/>
              </a:solidFill>
            </a:endParaRPr>
          </a:p>
          <a:p>
            <a:pPr lvl="1"/>
            <a:r>
              <a:rPr lang="en-US" sz="1800" i="1" dirty="0" smtClean="0"/>
              <a:t>No-attack compared with attack profits</a:t>
            </a:r>
            <a:endParaRPr lang="en-US" sz="1800" i="1" dirty="0"/>
          </a:p>
        </p:txBody>
      </p:sp>
      <p:sp>
        <p:nvSpPr>
          <p:cNvPr id="28" name="TextBox 27"/>
          <p:cNvSpPr txBox="1"/>
          <p:nvPr/>
        </p:nvSpPr>
        <p:spPr>
          <a:xfrm>
            <a:off x="5895975" y="5773916"/>
            <a:ext cx="2619375" cy="461665"/>
          </a:xfrm>
          <a:prstGeom prst="rect">
            <a:avLst/>
          </a:prstGeom>
          <a:noFill/>
        </p:spPr>
        <p:txBody>
          <a:bodyPr wrap="square" rtlCol="0">
            <a:spAutoFit/>
          </a:bodyPr>
          <a:lstStyle/>
          <a:p>
            <a:pPr algn="ctr" eaLnBrk="1" hangingPunct="1">
              <a:spcBef>
                <a:spcPct val="20000"/>
              </a:spcBef>
              <a:buSzPct val="100000"/>
            </a:pPr>
            <a:r>
              <a:rPr lang="en-US" kern="0" dirty="0">
                <a:solidFill>
                  <a:srgbClr val="CC0000"/>
                </a:solidFill>
                <a:latin typeface="+mn-lt"/>
              </a:rPr>
              <a:t>Impact Matrix (IM)</a:t>
            </a:r>
          </a:p>
        </p:txBody>
      </p:sp>
    </p:spTree>
    <p:extLst>
      <p:ext uri="{BB962C8B-B14F-4D97-AF65-F5344CB8AC3E}">
        <p14:creationId xmlns:p14="http://schemas.microsoft.com/office/powerpoint/2010/main" val="112605652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Attacker Strategy</a:t>
            </a:r>
            <a:endParaRPr lang="en-US" dirty="0"/>
          </a:p>
        </p:txBody>
      </p:sp>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52436" y="2094669"/>
            <a:ext cx="3292695" cy="1824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6466" y="3417778"/>
            <a:ext cx="3209925"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0754" y="4383483"/>
            <a:ext cx="3514725" cy="74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0754" y="5217571"/>
            <a:ext cx="6391275" cy="69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8"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95266" y="1371598"/>
            <a:ext cx="815036" cy="11287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9"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346325" y="1225824"/>
            <a:ext cx="2247754" cy="1549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bwMode="auto">
          <a:xfrm>
            <a:off x="5457826" y="3040890"/>
            <a:ext cx="1578768" cy="411091"/>
          </a:xfrm>
          <a:prstGeom prst="rect">
            <a:avLst/>
          </a:prstGeom>
          <a:solidFill>
            <a:srgbClr val="FF0000">
              <a:alpha val="45000"/>
            </a:srgb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15" name="Rectangle 14"/>
          <p:cNvSpPr/>
          <p:nvPr/>
        </p:nvSpPr>
        <p:spPr bwMode="auto">
          <a:xfrm>
            <a:off x="6266583" y="2209090"/>
            <a:ext cx="760485" cy="1627788"/>
          </a:xfrm>
          <a:prstGeom prst="rect">
            <a:avLst/>
          </a:prstGeom>
          <a:solidFill>
            <a:srgbClr val="FF0000">
              <a:alpha val="45000"/>
            </a:srgb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Tree>
    <p:extLst>
      <p:ext uri="{BB962C8B-B14F-4D97-AF65-F5344CB8AC3E}">
        <p14:creationId xmlns:p14="http://schemas.microsoft.com/office/powerpoint/2010/main" val="408582486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8741" y="1822090"/>
            <a:ext cx="756561" cy="10473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Defender Strategy</a:t>
            </a:r>
            <a:endParaRPr lang="en-US" dirty="0"/>
          </a:p>
        </p:txBody>
      </p:sp>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741" y="4048559"/>
            <a:ext cx="5057775" cy="809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37819" y="953330"/>
            <a:ext cx="756561" cy="10473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46325" y="1225824"/>
            <a:ext cx="2247754" cy="1549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4406" y="2000648"/>
            <a:ext cx="756561" cy="10473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4086" y="4972484"/>
            <a:ext cx="5562600"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53775" y="2094669"/>
            <a:ext cx="3292695" cy="1824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bwMode="auto">
          <a:xfrm>
            <a:off x="5763351" y="3446139"/>
            <a:ext cx="3094324" cy="411091"/>
          </a:xfrm>
          <a:prstGeom prst="rect">
            <a:avLst/>
          </a:prstGeom>
          <a:solidFill>
            <a:srgbClr val="0070C0">
              <a:alpha val="46000"/>
            </a:srgb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11" name="Rectangle 10"/>
          <p:cNvSpPr/>
          <p:nvPr/>
        </p:nvSpPr>
        <p:spPr bwMode="auto">
          <a:xfrm>
            <a:off x="6569864" y="2223966"/>
            <a:ext cx="760485" cy="1620671"/>
          </a:xfrm>
          <a:prstGeom prst="rect">
            <a:avLst/>
          </a:prstGeom>
          <a:solidFill>
            <a:srgbClr val="0070C0">
              <a:alpha val="46000"/>
            </a:srgb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4" name="Right Brace 3"/>
          <p:cNvSpPr/>
          <p:nvPr/>
        </p:nvSpPr>
        <p:spPr bwMode="auto">
          <a:xfrm rot="16200000">
            <a:off x="2907955" y="3589573"/>
            <a:ext cx="233114" cy="891380"/>
          </a:xfrm>
          <a:prstGeom prst="rightBrac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8" name="TextBox 7"/>
          <p:cNvSpPr txBox="1"/>
          <p:nvPr/>
        </p:nvSpPr>
        <p:spPr>
          <a:xfrm>
            <a:off x="1470625" y="3578148"/>
            <a:ext cx="3132546" cy="338554"/>
          </a:xfrm>
          <a:prstGeom prst="rect">
            <a:avLst/>
          </a:prstGeom>
          <a:noFill/>
        </p:spPr>
        <p:txBody>
          <a:bodyPr wrap="square" rtlCol="0">
            <a:spAutoFit/>
          </a:bodyPr>
          <a:lstStyle/>
          <a:p>
            <a:pPr algn="ctr"/>
            <a:r>
              <a:rPr lang="en-US" sz="1600" dirty="0" smtClean="0"/>
              <a:t>Comes from defender’s estimate</a:t>
            </a:r>
            <a:endParaRPr lang="en-US" sz="1600" dirty="0"/>
          </a:p>
        </p:txBody>
      </p:sp>
      <p:sp>
        <p:nvSpPr>
          <p:cNvPr id="15" name="Rectangle 14"/>
          <p:cNvSpPr/>
          <p:nvPr/>
        </p:nvSpPr>
        <p:spPr bwMode="auto">
          <a:xfrm>
            <a:off x="5763351" y="2622298"/>
            <a:ext cx="3094324" cy="411091"/>
          </a:xfrm>
          <a:prstGeom prst="rect">
            <a:avLst/>
          </a:prstGeom>
          <a:solidFill>
            <a:srgbClr val="0070C0">
              <a:alpha val="46000"/>
            </a:srgb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12" name="TextBox 11"/>
          <p:cNvSpPr txBox="1"/>
          <p:nvPr/>
        </p:nvSpPr>
        <p:spPr>
          <a:xfrm>
            <a:off x="5776901" y="1507810"/>
            <a:ext cx="3158836" cy="400110"/>
          </a:xfrm>
          <a:prstGeom prst="rect">
            <a:avLst/>
          </a:prstGeom>
          <a:noFill/>
        </p:spPr>
        <p:txBody>
          <a:bodyPr wrap="square" rtlCol="0">
            <a:spAutoFit/>
          </a:bodyPr>
          <a:lstStyle/>
          <a:p>
            <a:pPr algn="r"/>
            <a:r>
              <a:rPr lang="en-US" sz="2000" dirty="0">
                <a:solidFill>
                  <a:srgbClr val="0000FF"/>
                </a:solidFill>
              </a:rPr>
              <a:t>T1 most likely attacked</a:t>
            </a:r>
          </a:p>
        </p:txBody>
      </p:sp>
      <p:sp>
        <p:nvSpPr>
          <p:cNvPr id="17" name="TextBox 16"/>
          <p:cNvSpPr txBox="1"/>
          <p:nvPr/>
        </p:nvSpPr>
        <p:spPr>
          <a:xfrm>
            <a:off x="6140709" y="4048559"/>
            <a:ext cx="2785196" cy="1015663"/>
          </a:xfrm>
          <a:prstGeom prst="rect">
            <a:avLst/>
          </a:prstGeom>
          <a:noFill/>
        </p:spPr>
        <p:txBody>
          <a:bodyPr wrap="square" rtlCol="0">
            <a:spAutoFit/>
          </a:bodyPr>
          <a:lstStyle/>
          <a:p>
            <a:pPr lvl="1" algn="r"/>
            <a:r>
              <a:rPr lang="en-US" sz="2000" dirty="0">
                <a:solidFill>
                  <a:srgbClr val="0000FF"/>
                </a:solidFill>
              </a:rPr>
              <a:t>A1,A3 share benefit from defending T1, so can share costs</a:t>
            </a:r>
          </a:p>
        </p:txBody>
      </p:sp>
    </p:spTree>
    <p:extLst>
      <p:ext uri="{BB962C8B-B14F-4D97-AF65-F5344CB8AC3E}">
        <p14:creationId xmlns:p14="http://schemas.microsoft.com/office/powerpoint/2010/main" val="322923555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1226" y="3944456"/>
            <a:ext cx="2629146" cy="13732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a:t>Experimentation Topology</a:t>
            </a:r>
          </a:p>
        </p:txBody>
      </p:sp>
      <p:pic>
        <p:nvPicPr>
          <p:cNvPr id="12290" name="Picture 2" descr="C:\Users\Ranadose\Dropbox\sharelatex\CPS_COMSNETS16\figures\comm_topology.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5855" y="746864"/>
            <a:ext cx="5174673" cy="241767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521" y="3082674"/>
            <a:ext cx="5330528" cy="369332"/>
          </a:xfrm>
          <a:prstGeom prst="rect">
            <a:avLst/>
          </a:prstGeom>
          <a:noFill/>
        </p:spPr>
        <p:txBody>
          <a:bodyPr wrap="square" rtlCol="0">
            <a:spAutoFit/>
          </a:bodyPr>
          <a:lstStyle/>
          <a:p>
            <a:pPr algn="ctr"/>
            <a:r>
              <a:rPr lang="en-US" sz="1800" dirty="0" smtClean="0"/>
              <a:t>20 Generators        100 Consumers</a:t>
            </a:r>
            <a:endParaRPr lang="en-US" sz="1800" dirty="0"/>
          </a:p>
        </p:txBody>
      </p:sp>
      <p:pic>
        <p:nvPicPr>
          <p:cNvPr id="8" name="Picture 3" descr="C:\Users\Ranadose\Dropbox\sharelatex\SmartGrid_FaultTolerance\figures\supplyDemand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59146" y="3320404"/>
            <a:ext cx="3714256" cy="294294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590309" y="1609939"/>
            <a:ext cx="3356264" cy="1477328"/>
          </a:xfrm>
          <a:prstGeom prst="rect">
            <a:avLst/>
          </a:prstGeom>
          <a:noFill/>
        </p:spPr>
        <p:txBody>
          <a:bodyPr wrap="square" rtlCol="0">
            <a:spAutoFit/>
          </a:bodyPr>
          <a:lstStyle/>
          <a:p>
            <a:pPr algn="ctr"/>
            <a:r>
              <a:rPr lang="en-US" sz="1800" dirty="0">
                <a:solidFill>
                  <a:srgbClr val="0000FF"/>
                </a:solidFill>
              </a:rPr>
              <a:t>Iterative </a:t>
            </a:r>
            <a:r>
              <a:rPr lang="en-US" sz="1800" dirty="0" err="1">
                <a:solidFill>
                  <a:srgbClr val="0000FF"/>
                </a:solidFill>
              </a:rPr>
              <a:t>Nelder</a:t>
            </a:r>
            <a:r>
              <a:rPr lang="en-US" sz="1800" dirty="0">
                <a:solidFill>
                  <a:srgbClr val="0000FF"/>
                </a:solidFill>
              </a:rPr>
              <a:t>-Meade (NM)</a:t>
            </a:r>
            <a:br>
              <a:rPr lang="en-US" sz="1800" dirty="0">
                <a:solidFill>
                  <a:srgbClr val="0000FF"/>
                </a:solidFill>
              </a:rPr>
            </a:br>
            <a:r>
              <a:rPr lang="en-US" sz="1800" dirty="0">
                <a:solidFill>
                  <a:srgbClr val="0000FF"/>
                </a:solidFill>
              </a:rPr>
              <a:t>used to solve market </a:t>
            </a:r>
          </a:p>
          <a:p>
            <a:pPr algn="ctr"/>
            <a:endParaRPr lang="en-US" sz="1800" dirty="0">
              <a:solidFill>
                <a:srgbClr val="0000FF"/>
              </a:solidFill>
            </a:endParaRPr>
          </a:p>
          <a:p>
            <a:pPr algn="ctr"/>
            <a:r>
              <a:rPr lang="en-US" sz="1800" dirty="0">
                <a:solidFill>
                  <a:srgbClr val="0000FF"/>
                </a:solidFill>
              </a:rPr>
              <a:t>Cost parameters </a:t>
            </a:r>
            <a:r>
              <a:rPr lang="en-US" sz="1800" dirty="0" smtClean="0">
                <a:solidFill>
                  <a:srgbClr val="0000FF"/>
                </a:solidFill>
              </a:rPr>
              <a:t>for attacking or defending each target = </a:t>
            </a:r>
            <a:r>
              <a:rPr lang="en-US" sz="1800" dirty="0">
                <a:solidFill>
                  <a:srgbClr val="0000FF"/>
                </a:solidFill>
              </a:rPr>
              <a:t>1</a:t>
            </a:r>
          </a:p>
        </p:txBody>
      </p:sp>
      <p:sp>
        <p:nvSpPr>
          <p:cNvPr id="5" name="Right Brace 4"/>
          <p:cNvSpPr/>
          <p:nvPr/>
        </p:nvSpPr>
        <p:spPr bwMode="auto">
          <a:xfrm rot="5400000">
            <a:off x="3791732" y="4468102"/>
            <a:ext cx="129540" cy="1737360"/>
          </a:xfrm>
          <a:prstGeom prst="rightBrac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9" name="TextBox 8"/>
          <p:cNvSpPr txBox="1"/>
          <p:nvPr/>
        </p:nvSpPr>
        <p:spPr>
          <a:xfrm>
            <a:off x="2987822" y="5341958"/>
            <a:ext cx="1737360" cy="307777"/>
          </a:xfrm>
          <a:prstGeom prst="rect">
            <a:avLst/>
          </a:prstGeom>
          <a:noFill/>
        </p:spPr>
        <p:txBody>
          <a:bodyPr wrap="square" rtlCol="0">
            <a:spAutoFit/>
          </a:bodyPr>
          <a:lstStyle/>
          <a:p>
            <a:pPr algn="ctr"/>
            <a:r>
              <a:rPr lang="en-US" sz="1400" i="1" dirty="0" smtClean="0"/>
              <a:t>Sigmoid function</a:t>
            </a:r>
            <a:endParaRPr lang="en-US" sz="1400" i="1" dirty="0"/>
          </a:p>
        </p:txBody>
      </p:sp>
      <p:sp>
        <p:nvSpPr>
          <p:cNvPr id="11" name="TextBox 10"/>
          <p:cNvSpPr txBox="1"/>
          <p:nvPr/>
        </p:nvSpPr>
        <p:spPr>
          <a:xfrm>
            <a:off x="1506200" y="3578373"/>
            <a:ext cx="2045371" cy="369332"/>
          </a:xfrm>
          <a:prstGeom prst="rect">
            <a:avLst/>
          </a:prstGeom>
          <a:noFill/>
        </p:spPr>
        <p:txBody>
          <a:bodyPr wrap="square" rtlCol="0">
            <a:spAutoFit/>
          </a:bodyPr>
          <a:lstStyle/>
          <a:p>
            <a:pPr algn="ctr"/>
            <a:r>
              <a:rPr lang="en-US" sz="1800" dirty="0" smtClean="0">
                <a:solidFill>
                  <a:srgbClr val="FF0000"/>
                </a:solidFill>
              </a:rPr>
              <a:t>Power-Price </a:t>
            </a:r>
            <a:r>
              <a:rPr lang="en-US" sz="1800" dirty="0">
                <a:solidFill>
                  <a:srgbClr val="FF0000"/>
                </a:solidFill>
              </a:rPr>
              <a:t>M</a:t>
            </a:r>
            <a:r>
              <a:rPr lang="en-US" sz="1800" dirty="0" smtClean="0">
                <a:solidFill>
                  <a:srgbClr val="FF0000"/>
                </a:solidFill>
              </a:rPr>
              <a:t>odel</a:t>
            </a:r>
          </a:p>
        </p:txBody>
      </p:sp>
      <p:sp>
        <p:nvSpPr>
          <p:cNvPr id="12" name="TextBox 11"/>
          <p:cNvSpPr txBox="1"/>
          <p:nvPr/>
        </p:nvSpPr>
        <p:spPr>
          <a:xfrm>
            <a:off x="529113" y="4741793"/>
            <a:ext cx="1783080" cy="1200329"/>
          </a:xfrm>
          <a:prstGeom prst="rect">
            <a:avLst/>
          </a:prstGeom>
          <a:noFill/>
        </p:spPr>
        <p:txBody>
          <a:bodyPr wrap="square" rtlCol="0">
            <a:spAutoFit/>
          </a:bodyPr>
          <a:lstStyle/>
          <a:p>
            <a:pPr algn="ctr"/>
            <a:r>
              <a:rPr lang="en-US" sz="1600" dirty="0" smtClean="0">
                <a:solidFill>
                  <a:srgbClr val="0000FF"/>
                </a:solidFill>
              </a:rPr>
              <a:t>Price to Power Mapping</a:t>
            </a:r>
            <a:br>
              <a:rPr lang="en-US" sz="1600" dirty="0" smtClean="0">
                <a:solidFill>
                  <a:srgbClr val="0000FF"/>
                </a:solidFill>
              </a:rPr>
            </a:br>
            <a:r>
              <a:rPr lang="en-US" sz="1600" dirty="0" smtClean="0">
                <a:solidFill>
                  <a:srgbClr val="0000FF"/>
                </a:solidFill>
              </a:rPr>
              <a:t>(Min/Max Power)</a:t>
            </a:r>
            <a:endParaRPr lang="en-US" sz="1600" dirty="0">
              <a:solidFill>
                <a:srgbClr val="0000FF"/>
              </a:solidFill>
            </a:endParaRPr>
          </a:p>
          <a:p>
            <a:endParaRPr lang="en-US" dirty="0"/>
          </a:p>
        </p:txBody>
      </p:sp>
      <p:sp>
        <p:nvSpPr>
          <p:cNvPr id="14" name="TextBox 13"/>
          <p:cNvSpPr txBox="1"/>
          <p:nvPr/>
        </p:nvSpPr>
        <p:spPr>
          <a:xfrm>
            <a:off x="630555" y="3970406"/>
            <a:ext cx="1561146" cy="830997"/>
          </a:xfrm>
          <a:prstGeom prst="rect">
            <a:avLst/>
          </a:prstGeom>
          <a:noFill/>
        </p:spPr>
        <p:txBody>
          <a:bodyPr wrap="square" rtlCol="0">
            <a:spAutoFit/>
          </a:bodyPr>
          <a:lstStyle/>
          <a:p>
            <a:pPr algn="ctr"/>
            <a:r>
              <a:rPr lang="en-US" sz="1600" dirty="0" smtClean="0">
                <a:solidFill>
                  <a:srgbClr val="0000FF"/>
                </a:solidFill>
              </a:rPr>
              <a:t>Price Scaling</a:t>
            </a:r>
          </a:p>
          <a:p>
            <a:pPr algn="ctr"/>
            <a:r>
              <a:rPr lang="en-US" sz="1600" dirty="0" smtClean="0">
                <a:solidFill>
                  <a:srgbClr val="0000FF"/>
                </a:solidFill>
              </a:rPr>
              <a:t>(Min/Max Price)</a:t>
            </a:r>
            <a:endParaRPr lang="en-US" sz="1600" dirty="0">
              <a:solidFill>
                <a:srgbClr val="0000FF"/>
              </a:solidFill>
            </a:endParaRPr>
          </a:p>
          <a:p>
            <a:endParaRPr lang="en-US" sz="1600" dirty="0"/>
          </a:p>
        </p:txBody>
      </p:sp>
    </p:spTree>
    <p:extLst>
      <p:ext uri="{BB962C8B-B14F-4D97-AF65-F5344CB8AC3E}">
        <p14:creationId xmlns:p14="http://schemas.microsoft.com/office/powerpoint/2010/main" val="251170165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Attack Profits – Leaf Attacks</a:t>
            </a:r>
            <a:endParaRPr lang="en-US" dirty="0"/>
          </a:p>
        </p:txBody>
      </p:sp>
      <p:sp>
        <p:nvSpPr>
          <p:cNvPr id="3" name="Content Placeholder 2"/>
          <p:cNvSpPr>
            <a:spLocks noGrp="1"/>
          </p:cNvSpPr>
          <p:nvPr>
            <p:ph sz="half" idx="1"/>
          </p:nvPr>
        </p:nvSpPr>
        <p:spPr>
          <a:xfrm>
            <a:off x="116114" y="777875"/>
            <a:ext cx="4455886" cy="5405438"/>
          </a:xfrm>
        </p:spPr>
        <p:txBody>
          <a:bodyPr/>
          <a:lstStyle/>
          <a:p>
            <a:endParaRPr lang="en-US" dirty="0" smtClean="0"/>
          </a:p>
          <a:p>
            <a:r>
              <a:rPr lang="en-US" dirty="0" smtClean="0"/>
              <a:t>Attack strategy run for fixed computation limit</a:t>
            </a:r>
          </a:p>
          <a:p>
            <a:pPr lvl="1"/>
            <a:r>
              <a:rPr lang="en-US" dirty="0" smtClean="0"/>
              <a:t>Impractical to completely search large MILP</a:t>
            </a:r>
          </a:p>
          <a:p>
            <a:pPr lvl="2"/>
            <a:r>
              <a:rPr lang="en-US" dirty="0" smtClean="0"/>
              <a:t>Best found solution used</a:t>
            </a:r>
          </a:p>
          <a:p>
            <a:endParaRPr lang="en-US" dirty="0" smtClean="0"/>
          </a:p>
          <a:p>
            <a:r>
              <a:rPr lang="en-US" dirty="0" smtClean="0"/>
              <a:t>Attack saturated at high budgets</a:t>
            </a:r>
          </a:p>
          <a:p>
            <a:pPr lvl="1"/>
            <a:r>
              <a:rPr lang="en-US" dirty="0" smtClean="0"/>
              <a:t>Target value is imbalanced</a:t>
            </a:r>
            <a:endParaRPr lang="en-US" dirty="0"/>
          </a:p>
          <a:p>
            <a:endParaRPr lang="en-US" dirty="0"/>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1599" y="1601935"/>
            <a:ext cx="4562475" cy="3676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00899" y="1740002"/>
            <a:ext cx="1605830" cy="59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37873" y="5278585"/>
            <a:ext cx="3209925"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6989763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Defensive Strategy</a:t>
            </a:r>
            <a:endParaRPr lang="en-US" dirty="0"/>
          </a:p>
        </p:txBody>
      </p:sp>
      <p:sp>
        <p:nvSpPr>
          <p:cNvPr id="3" name="Content Placeholder 2"/>
          <p:cNvSpPr>
            <a:spLocks noGrp="1"/>
          </p:cNvSpPr>
          <p:nvPr>
            <p:ph sz="half" idx="1"/>
          </p:nvPr>
        </p:nvSpPr>
        <p:spPr/>
        <p:txBody>
          <a:bodyPr/>
          <a:lstStyle/>
          <a:p>
            <a:endParaRPr lang="en-US" dirty="0" smtClean="0"/>
          </a:p>
          <a:p>
            <a:r>
              <a:rPr lang="en-US" dirty="0" smtClean="0"/>
              <a:t>The defensive strategy is tested with increasing defensive budgets</a:t>
            </a:r>
          </a:p>
          <a:p>
            <a:pPr lvl="1"/>
            <a:r>
              <a:rPr lang="en-US" dirty="0" smtClean="0"/>
              <a:t>With 100% defense the attacker has no success</a:t>
            </a:r>
          </a:p>
          <a:p>
            <a:pPr lvl="1"/>
            <a:r>
              <a:rPr lang="en-US" dirty="0" smtClean="0"/>
              <a:t>The attacker is unaware of defensive maneuvers</a:t>
            </a:r>
          </a:p>
          <a:p>
            <a:pPr lvl="1"/>
            <a:r>
              <a:rPr lang="en-US" dirty="0" smtClean="0"/>
              <a:t>Defenders have imperfect system knowledge</a:t>
            </a:r>
          </a:p>
          <a:p>
            <a:endParaRPr lang="en-US" dirty="0" smtClean="0"/>
          </a:p>
          <a:p>
            <a:endParaRPr lang="en-US" dirty="0" smtClean="0"/>
          </a:p>
        </p:txBody>
      </p:sp>
      <p:pic>
        <p:nvPicPr>
          <p:cNvPr id="1638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54550" y="1469325"/>
            <a:ext cx="4292600" cy="26717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2781" y="4619452"/>
            <a:ext cx="4393125" cy="703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954304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618"/>
            <a:ext cx="8229600" cy="738628"/>
          </a:xfrm>
        </p:spPr>
        <p:txBody>
          <a:bodyPr/>
          <a:lstStyle/>
          <a:p>
            <a:r>
              <a:rPr lang="en-US" dirty="0"/>
              <a:t>Game Theoretic Model for Attack/Defense</a:t>
            </a:r>
          </a:p>
        </p:txBody>
      </p:sp>
      <p:sp>
        <p:nvSpPr>
          <p:cNvPr id="3" name="Text Placeholder 2"/>
          <p:cNvSpPr>
            <a:spLocks noGrp="1"/>
          </p:cNvSpPr>
          <p:nvPr>
            <p:ph type="body" idx="1"/>
          </p:nvPr>
        </p:nvSpPr>
        <p:spPr>
          <a:xfrm>
            <a:off x="457200" y="494018"/>
            <a:ext cx="4040188" cy="639762"/>
          </a:xfrm>
        </p:spPr>
        <p:txBody>
          <a:bodyPr/>
          <a:lstStyle/>
          <a:p>
            <a:r>
              <a:rPr lang="en-US" dirty="0" smtClean="0"/>
              <a:t>Strategic Adversary Model</a:t>
            </a:r>
            <a:endParaRPr lang="en-US" dirty="0"/>
          </a:p>
        </p:txBody>
      </p:sp>
      <p:sp>
        <p:nvSpPr>
          <p:cNvPr id="4" name="Content Placeholder 3"/>
          <p:cNvSpPr>
            <a:spLocks noGrp="1"/>
          </p:cNvSpPr>
          <p:nvPr>
            <p:ph sz="half" idx="2"/>
          </p:nvPr>
        </p:nvSpPr>
        <p:spPr>
          <a:xfrm>
            <a:off x="457200" y="1133780"/>
            <a:ext cx="4040188" cy="3951288"/>
          </a:xfrm>
        </p:spPr>
        <p:txBody>
          <a:bodyPr/>
          <a:lstStyle/>
          <a:p>
            <a:r>
              <a:rPr lang="en-US" dirty="0" smtClean="0"/>
              <a:t>Translation of physical system into graph model</a:t>
            </a:r>
          </a:p>
          <a:p>
            <a:pPr lvl="1"/>
            <a:r>
              <a:rPr lang="en-US" dirty="0" smtClean="0"/>
              <a:t>High-speed computation</a:t>
            </a:r>
          </a:p>
          <a:p>
            <a:r>
              <a:rPr lang="en-US" dirty="0" smtClean="0"/>
              <a:t>Profit distribution method</a:t>
            </a:r>
          </a:p>
          <a:p>
            <a:pPr lvl="1"/>
            <a:r>
              <a:rPr lang="en-US" dirty="0" smtClean="0"/>
              <a:t>Competitor’s advantage</a:t>
            </a:r>
          </a:p>
          <a:p>
            <a:r>
              <a:rPr lang="en-US" dirty="0" smtClean="0"/>
              <a:t>Attacker motivation</a:t>
            </a:r>
          </a:p>
          <a:p>
            <a:pPr lvl="1"/>
            <a:r>
              <a:rPr lang="en-US" dirty="0" smtClean="0"/>
              <a:t>Profit-seeking via competitor elimination</a:t>
            </a:r>
          </a:p>
          <a:p>
            <a:r>
              <a:rPr lang="en-US" dirty="0" smtClean="0"/>
              <a:t>Application to RTP system</a:t>
            </a:r>
            <a:endParaRPr lang="en-US" dirty="0"/>
          </a:p>
        </p:txBody>
      </p:sp>
      <p:sp>
        <p:nvSpPr>
          <p:cNvPr id="5" name="Text Placeholder 4"/>
          <p:cNvSpPr>
            <a:spLocks noGrp="1"/>
          </p:cNvSpPr>
          <p:nvPr>
            <p:ph type="body" sz="quarter" idx="3"/>
          </p:nvPr>
        </p:nvSpPr>
        <p:spPr>
          <a:xfrm>
            <a:off x="4645025" y="494018"/>
            <a:ext cx="4498975" cy="639762"/>
          </a:xfrm>
        </p:spPr>
        <p:txBody>
          <a:bodyPr/>
          <a:lstStyle/>
          <a:p>
            <a:r>
              <a:rPr lang="en-US" dirty="0" smtClean="0"/>
              <a:t>Defensive Investment Games</a:t>
            </a:r>
            <a:endParaRPr lang="en-US" dirty="0"/>
          </a:p>
        </p:txBody>
      </p:sp>
      <p:sp>
        <p:nvSpPr>
          <p:cNvPr id="6" name="Content Placeholder 5"/>
          <p:cNvSpPr>
            <a:spLocks noGrp="1"/>
          </p:cNvSpPr>
          <p:nvPr>
            <p:ph sz="quarter" idx="4"/>
          </p:nvPr>
        </p:nvSpPr>
        <p:spPr>
          <a:xfrm>
            <a:off x="4645025" y="1133780"/>
            <a:ext cx="4041775" cy="3951288"/>
          </a:xfrm>
        </p:spPr>
        <p:txBody>
          <a:bodyPr/>
          <a:lstStyle/>
          <a:p>
            <a:r>
              <a:rPr lang="en-US" dirty="0" smtClean="0"/>
              <a:t>Asset selection</a:t>
            </a:r>
          </a:p>
          <a:p>
            <a:pPr lvl="1"/>
            <a:r>
              <a:rPr lang="en-US" dirty="0" smtClean="0"/>
              <a:t>Target values, selection in the face of adversary</a:t>
            </a:r>
          </a:p>
          <a:p>
            <a:r>
              <a:rPr lang="en-US" dirty="0" smtClean="0"/>
              <a:t>Knowledge levels</a:t>
            </a:r>
          </a:p>
          <a:p>
            <a:pPr lvl="1"/>
            <a:r>
              <a:rPr lang="en-US" dirty="0" smtClean="0"/>
              <a:t>Model for independent actors and deception</a:t>
            </a:r>
          </a:p>
          <a:p>
            <a:r>
              <a:rPr lang="en-US" dirty="0" smtClean="0"/>
              <a:t>Application to network links</a:t>
            </a:r>
          </a:p>
        </p:txBody>
      </p:sp>
      <p:sp>
        <p:nvSpPr>
          <p:cNvPr id="7" name="TextBox 6"/>
          <p:cNvSpPr txBox="1"/>
          <p:nvPr/>
        </p:nvSpPr>
        <p:spPr>
          <a:xfrm>
            <a:off x="757382" y="4698106"/>
            <a:ext cx="7729393" cy="2123658"/>
          </a:xfrm>
          <a:prstGeom prst="rect">
            <a:avLst/>
          </a:prstGeom>
          <a:noFill/>
        </p:spPr>
        <p:txBody>
          <a:bodyPr wrap="square" rtlCol="0">
            <a:spAutoFit/>
          </a:bodyPr>
          <a:lstStyle/>
          <a:p>
            <a:pPr marL="342900" indent="-342900">
              <a:buFont typeface="+mj-lt"/>
              <a:buAutoNum type="arabicPeriod"/>
            </a:pPr>
            <a:r>
              <a:rPr lang="en-US" sz="1400" dirty="0" smtClean="0"/>
              <a:t>Preliminary work presented March 24</a:t>
            </a:r>
            <a:r>
              <a:rPr lang="en-US" sz="1400" baseline="30000" dirty="0" smtClean="0"/>
              <a:t>th</a:t>
            </a:r>
            <a:r>
              <a:rPr lang="en-US" sz="1400" dirty="0" smtClean="0"/>
              <a:t>, 2015 at AAAI Spring Symposia</a:t>
            </a:r>
          </a:p>
          <a:p>
            <a:pPr marL="342900" indent="-342900">
              <a:buFont typeface="+mj-lt"/>
              <a:buAutoNum type="arabicPeriod"/>
            </a:pPr>
            <a:r>
              <a:rPr lang="en-US" sz="1400" dirty="0" smtClean="0"/>
              <a:t>Wood</a:t>
            </a:r>
            <a:r>
              <a:rPr lang="en-US" sz="1400" dirty="0"/>
              <a:t>, Paul, Saurabh </a:t>
            </a:r>
            <a:r>
              <a:rPr lang="en-US" sz="1400" dirty="0" err="1"/>
              <a:t>Bagchi</a:t>
            </a:r>
            <a:r>
              <a:rPr lang="en-US" sz="1400" dirty="0"/>
              <a:t>, and </a:t>
            </a:r>
            <a:r>
              <a:rPr lang="en-US" sz="1400" dirty="0" err="1"/>
              <a:t>Alefiya</a:t>
            </a:r>
            <a:r>
              <a:rPr lang="en-US" sz="1400" dirty="0"/>
              <a:t> Hussain. "Optimizing Defensive Investments in Energy-Based Cyber-Physical Systems." Parallel and Distributed Processing Symposium Workshop (IPDPSW), 2015 IEEE International. IEEE, 2015. </a:t>
            </a:r>
            <a:r>
              <a:rPr lang="en-US" sz="1400" b="1" dirty="0"/>
              <a:t>(DPDNS ‘15</a:t>
            </a:r>
            <a:r>
              <a:rPr lang="en-US" sz="1400" b="1" dirty="0" smtClean="0"/>
              <a:t>)</a:t>
            </a:r>
          </a:p>
          <a:p>
            <a:pPr marL="342900" indent="-342900">
              <a:buFont typeface="+mj-lt"/>
              <a:buAutoNum type="arabicPeriod"/>
            </a:pPr>
            <a:r>
              <a:rPr lang="en-US" sz="1400" dirty="0"/>
              <a:t>Wood, Paul, Saurabh </a:t>
            </a:r>
            <a:r>
              <a:rPr lang="en-US" sz="1400" dirty="0" err="1"/>
              <a:t>Bagchi</a:t>
            </a:r>
            <a:r>
              <a:rPr lang="en-US" sz="1400" dirty="0"/>
              <a:t>, and </a:t>
            </a:r>
            <a:r>
              <a:rPr lang="en-US" sz="1400" dirty="0" err="1"/>
              <a:t>Alefiya</a:t>
            </a:r>
            <a:r>
              <a:rPr lang="en-US" sz="1400" dirty="0"/>
              <a:t> Hussain. "Defending against strategic adversaries in dynamic pricing markets for smart grids." 2016 8th International Conference on Communication Systems and Networks. IEEE, 2016. </a:t>
            </a:r>
            <a:r>
              <a:rPr lang="en-US" sz="1400" b="1" dirty="0"/>
              <a:t>(COMSNETS ‘16)</a:t>
            </a:r>
          </a:p>
          <a:p>
            <a:r>
              <a:rPr lang="en-US" sz="1600" dirty="0" smtClean="0"/>
              <a:t/>
            </a:r>
            <a:br>
              <a:rPr lang="en-US" sz="1600" dirty="0" smtClean="0"/>
            </a:br>
            <a:endParaRPr lang="en-US" sz="1600" dirty="0"/>
          </a:p>
        </p:txBody>
      </p:sp>
    </p:spTree>
    <p:extLst>
      <p:ext uri="{BB962C8B-B14F-4D97-AF65-F5344CB8AC3E}">
        <p14:creationId xmlns:p14="http://schemas.microsoft.com/office/powerpoint/2010/main" val="1731951841"/>
      </p:ext>
    </p:extLst>
  </p:cSld>
  <p:clrMapOvr>
    <a:masterClrMapping/>
  </p:clrMapOvr>
  <mc:AlternateContent xmlns:mc="http://schemas.openxmlformats.org/markup-compatibility/2006" xmlns:p14="http://schemas.microsoft.com/office/powerpoint/2010/main">
    <mc:Choice Requires="p14">
      <p:transition spd="slow" p14:dur="2000" advTm="28209"/>
    </mc:Choice>
    <mc:Fallback xmlns="">
      <p:transition spd="slow" advTm="28209"/>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Research Questions</a:t>
            </a:r>
            <a:endParaRPr lang="en-US" dirty="0"/>
          </a:p>
        </p:txBody>
      </p:sp>
      <p:sp>
        <p:nvSpPr>
          <p:cNvPr id="6" name="Content Placeholder 5"/>
          <p:cNvSpPr>
            <a:spLocks noGrp="1"/>
          </p:cNvSpPr>
          <p:nvPr>
            <p:ph idx="1"/>
          </p:nvPr>
        </p:nvSpPr>
        <p:spPr/>
        <p:txBody>
          <a:bodyPr/>
          <a:lstStyle/>
          <a:p>
            <a:r>
              <a:rPr lang="en-US" dirty="0" smtClean="0"/>
              <a:t>Who attacks where and what is the impact</a:t>
            </a:r>
            <a:r>
              <a:rPr lang="en-US" dirty="0" smtClean="0"/>
              <a:t>?</a:t>
            </a:r>
            <a:endParaRPr lang="en-US" i="1" dirty="0" smtClean="0"/>
          </a:p>
          <a:p>
            <a:pPr lvl="1"/>
            <a:r>
              <a:rPr lang="en-US" dirty="0" smtClean="0"/>
              <a:t>Game theoretic model for attack/defense in energy CPS</a:t>
            </a:r>
          </a:p>
          <a:p>
            <a:pPr lvl="1"/>
            <a:r>
              <a:rPr lang="en-US" dirty="0" smtClean="0"/>
              <a:t>Application </a:t>
            </a:r>
            <a:r>
              <a:rPr lang="en-US" dirty="0"/>
              <a:t>of model to power market </a:t>
            </a:r>
            <a:r>
              <a:rPr lang="en-US" dirty="0" smtClean="0"/>
              <a:t>system</a:t>
            </a:r>
          </a:p>
          <a:p>
            <a:r>
              <a:rPr lang="en-US" dirty="0" smtClean="0"/>
              <a:t>How can random and targeted network outages impact market mechanisms?</a:t>
            </a:r>
          </a:p>
          <a:p>
            <a:pPr lvl="1"/>
            <a:r>
              <a:rPr lang="en-US" dirty="0" smtClean="0"/>
              <a:t>Latency impacts on market mechanisms</a:t>
            </a:r>
          </a:p>
          <a:p>
            <a:pPr lvl="1"/>
            <a:r>
              <a:rPr lang="en-US" dirty="0" smtClean="0"/>
              <a:t>Attacks </a:t>
            </a:r>
            <a:r>
              <a:rPr lang="en-US" dirty="0" smtClean="0"/>
              <a:t>in</a:t>
            </a:r>
            <a:r>
              <a:rPr lang="en-US" dirty="0" smtClean="0"/>
              <a:t> real-time on </a:t>
            </a:r>
            <a:r>
              <a:rPr lang="en-US" dirty="0" smtClean="0"/>
              <a:t>pricing systems</a:t>
            </a:r>
          </a:p>
          <a:p>
            <a:r>
              <a:rPr lang="en-US" dirty="0" smtClean="0"/>
              <a:t>What can be done to mitigate attacks?</a:t>
            </a:r>
          </a:p>
          <a:p>
            <a:pPr lvl="1"/>
            <a:r>
              <a:rPr lang="en-US" dirty="0"/>
              <a:t>Defense </a:t>
            </a:r>
            <a:r>
              <a:rPr lang="en-US" dirty="0" smtClean="0"/>
              <a:t>optimization</a:t>
            </a:r>
            <a:endParaRPr lang="en-US" dirty="0" smtClean="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51318" y="4309447"/>
            <a:ext cx="2701979" cy="1862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009710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Attacks in </a:t>
            </a:r>
            <a:r>
              <a:rPr lang="en-US" dirty="0"/>
              <a:t>real-time on pricing systems</a:t>
            </a:r>
          </a:p>
        </p:txBody>
      </p:sp>
      <p:sp>
        <p:nvSpPr>
          <p:cNvPr id="3" name="Content Placeholder 2"/>
          <p:cNvSpPr>
            <a:spLocks noGrp="1"/>
          </p:cNvSpPr>
          <p:nvPr>
            <p:ph idx="1"/>
          </p:nvPr>
        </p:nvSpPr>
        <p:spPr>
          <a:xfrm>
            <a:off x="209550" y="732610"/>
            <a:ext cx="8737600" cy="5405438"/>
          </a:xfrm>
        </p:spPr>
        <p:txBody>
          <a:bodyPr/>
          <a:lstStyle/>
          <a:p>
            <a:r>
              <a:rPr lang="en-US" dirty="0" smtClean="0"/>
              <a:t>Goal:</a:t>
            </a:r>
          </a:p>
          <a:p>
            <a:pPr lvl="1"/>
            <a:r>
              <a:rPr lang="en-US" dirty="0" smtClean="0"/>
              <a:t>Shift strategy from planning phase to real-time system</a:t>
            </a:r>
          </a:p>
          <a:p>
            <a:r>
              <a:rPr lang="en-US" dirty="0" smtClean="0"/>
              <a:t>Approach:</a:t>
            </a:r>
          </a:p>
          <a:p>
            <a:pPr marL="914400" lvl="1" indent="-457200">
              <a:buFont typeface="+mj-lt"/>
              <a:buAutoNum type="arabicPeriod"/>
            </a:pPr>
            <a:r>
              <a:rPr lang="en-US" dirty="0" smtClean="0"/>
              <a:t>Select market mechanism and evaluate network interdependence</a:t>
            </a:r>
          </a:p>
          <a:p>
            <a:pPr marL="914400" lvl="1" indent="-457200">
              <a:buFont typeface="+mj-lt"/>
              <a:buAutoNum type="arabicPeriod"/>
            </a:pPr>
            <a:r>
              <a:rPr lang="en-US" dirty="0" smtClean="0"/>
              <a:t>Create real-time, online strategy for attacks</a:t>
            </a:r>
          </a:p>
          <a:p>
            <a:pPr marL="914400" lvl="1" indent="-457200">
              <a:buFont typeface="+mj-lt"/>
              <a:buAutoNum type="arabicPeriod"/>
            </a:pPr>
            <a:r>
              <a:rPr lang="en-US" dirty="0" smtClean="0"/>
              <a:t>Evaluate attacks on real-time energy market</a:t>
            </a:r>
          </a:p>
          <a:p>
            <a:pPr marL="514350" indent="-457200"/>
            <a:r>
              <a:rPr lang="en-US" dirty="0" smtClean="0"/>
              <a:t>What’s New:</a:t>
            </a:r>
          </a:p>
          <a:p>
            <a:pPr marL="914400" lvl="1" indent="-457200"/>
            <a:r>
              <a:rPr lang="en-US" dirty="0" smtClean="0"/>
              <a:t>Real-time attack strategy (vs. advanced planning)</a:t>
            </a:r>
          </a:p>
          <a:p>
            <a:pPr marL="914400" lvl="1" indent="-457200"/>
            <a:r>
              <a:rPr lang="en-US" dirty="0" smtClean="0"/>
              <a:t>Attack and defense on network targets in a real-time market</a:t>
            </a:r>
          </a:p>
          <a:p>
            <a:pPr marL="1314450" lvl="2" indent="-457200"/>
            <a:r>
              <a:rPr lang="en-US" dirty="0" smtClean="0"/>
              <a:t>Finer grained strategy space</a:t>
            </a:r>
            <a:endParaRPr lang="en-US" dirty="0"/>
          </a:p>
        </p:txBody>
      </p:sp>
    </p:spTree>
    <p:extLst>
      <p:ext uri="{BB962C8B-B14F-4D97-AF65-F5344CB8AC3E}">
        <p14:creationId xmlns:p14="http://schemas.microsoft.com/office/powerpoint/2010/main" val="42169038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Contributions</a:t>
            </a:r>
            <a:endParaRPr lang="en-US" dirty="0"/>
          </a:p>
        </p:txBody>
      </p:sp>
      <p:sp>
        <p:nvSpPr>
          <p:cNvPr id="3" name="Content Placeholder 2"/>
          <p:cNvSpPr>
            <a:spLocks noGrp="1"/>
          </p:cNvSpPr>
          <p:nvPr>
            <p:ph idx="1"/>
          </p:nvPr>
        </p:nvSpPr>
        <p:spPr/>
        <p:txBody>
          <a:bodyPr/>
          <a:lstStyle/>
          <a:p>
            <a:r>
              <a:rPr lang="en-US" dirty="0" smtClean="0"/>
              <a:t>Model for Optimizing Defensive Investments in CPS</a:t>
            </a:r>
          </a:p>
          <a:p>
            <a:pPr lvl="1"/>
            <a:r>
              <a:rPr lang="en-US" dirty="0" smtClean="0"/>
              <a:t>Developed model for multi-actor attack/defense games</a:t>
            </a:r>
          </a:p>
          <a:p>
            <a:pPr lvl="1"/>
            <a:r>
              <a:rPr lang="en-US" dirty="0" smtClean="0"/>
              <a:t>Created framework for optimizing defensive investments</a:t>
            </a:r>
          </a:p>
          <a:p>
            <a:pPr lvl="1"/>
            <a:r>
              <a:rPr lang="en-US" dirty="0" smtClean="0"/>
              <a:t>Accepted to </a:t>
            </a:r>
            <a:r>
              <a:rPr lang="en-US" b="1" dirty="0" smtClean="0"/>
              <a:t>DPDNS 2015</a:t>
            </a:r>
          </a:p>
          <a:p>
            <a:r>
              <a:rPr lang="en-US" dirty="0" smtClean="0"/>
              <a:t>Application of Defensive Model to Market Layer</a:t>
            </a:r>
          </a:p>
          <a:p>
            <a:pPr lvl="1"/>
            <a:r>
              <a:rPr lang="en-US" dirty="0" smtClean="0"/>
              <a:t>Optimized network-layer attack/defense planning for power market algorithms</a:t>
            </a:r>
          </a:p>
          <a:p>
            <a:pPr lvl="1"/>
            <a:r>
              <a:rPr lang="en-US" dirty="0" smtClean="0"/>
              <a:t>Accepted to </a:t>
            </a:r>
            <a:r>
              <a:rPr lang="en-US" b="1" dirty="0" smtClean="0"/>
              <a:t>COMSNETS 2016</a:t>
            </a:r>
          </a:p>
          <a:p>
            <a:r>
              <a:rPr lang="en-US" dirty="0" smtClean="0"/>
              <a:t>Real-Time Attack Strategies on Market Layer</a:t>
            </a:r>
          </a:p>
          <a:p>
            <a:pPr lvl="1"/>
            <a:r>
              <a:rPr lang="en-US" dirty="0" smtClean="0"/>
              <a:t>Created strategy for online real-time attacks</a:t>
            </a:r>
          </a:p>
          <a:p>
            <a:pPr lvl="1"/>
            <a:r>
              <a:rPr lang="en-US" dirty="0" smtClean="0"/>
              <a:t>Evaluated against real-time pricing model</a:t>
            </a:r>
          </a:p>
          <a:p>
            <a:pPr lvl="1"/>
            <a:r>
              <a:rPr lang="en-US" dirty="0" smtClean="0"/>
              <a:t>Submitted to </a:t>
            </a:r>
            <a:r>
              <a:rPr lang="en-US" b="1" dirty="0" smtClean="0"/>
              <a:t>CNS 2016</a:t>
            </a:r>
          </a:p>
          <a:p>
            <a:pPr lvl="1"/>
            <a:endParaRPr lang="en-US" dirty="0"/>
          </a:p>
        </p:txBody>
      </p:sp>
      <p:pic>
        <p:nvPicPr>
          <p:cNvPr id="4" name="Picture 2" descr="C:\Users\Ranadose\Downloads\Book-Sketched-800px.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3473" y="4835563"/>
            <a:ext cx="2027977" cy="1303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536288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Work</a:t>
            </a:r>
            <a:endParaRPr lang="en-US" dirty="0"/>
          </a:p>
        </p:txBody>
      </p:sp>
      <p:sp>
        <p:nvSpPr>
          <p:cNvPr id="10" name="Content Placeholder 9"/>
          <p:cNvSpPr>
            <a:spLocks noGrp="1"/>
          </p:cNvSpPr>
          <p:nvPr>
            <p:ph idx="1"/>
          </p:nvPr>
        </p:nvSpPr>
        <p:spPr>
          <a:xfrm>
            <a:off x="209550" y="777875"/>
            <a:ext cx="8737600" cy="3814907"/>
          </a:xfrm>
        </p:spPr>
        <p:txBody>
          <a:bodyPr/>
          <a:lstStyle/>
          <a:p>
            <a:endParaRPr lang="en-US" sz="2400" dirty="0"/>
          </a:p>
          <a:p>
            <a:r>
              <a:rPr lang="en-US" sz="2400" dirty="0" smtClean="0"/>
              <a:t>In [3], latency impacts in real-time communication in DR is evaluated but without any economic incentives</a:t>
            </a:r>
          </a:p>
          <a:p>
            <a:r>
              <a:rPr lang="en-US" sz="2400" dirty="0" smtClean="0"/>
              <a:t>In [4], network outages impact real-time negotiations but at a very slow timescale, and with no strategy</a:t>
            </a:r>
          </a:p>
          <a:p>
            <a:r>
              <a:rPr lang="en-US" sz="2400" dirty="0" smtClean="0"/>
              <a:t>This work applies a real-time strategy to power </a:t>
            </a:r>
            <a:r>
              <a:rPr lang="en-US" sz="2400" dirty="0" smtClean="0"/>
              <a:t>market attacks</a:t>
            </a:r>
            <a:endParaRPr lang="en-US" sz="2400" dirty="0" smtClean="0"/>
          </a:p>
        </p:txBody>
      </p:sp>
      <p:sp>
        <p:nvSpPr>
          <p:cNvPr id="4" name="TextBox 3"/>
          <p:cNvSpPr txBox="1"/>
          <p:nvPr/>
        </p:nvSpPr>
        <p:spPr>
          <a:xfrm>
            <a:off x="586410" y="5174178"/>
            <a:ext cx="8219660" cy="1169551"/>
          </a:xfrm>
          <a:prstGeom prst="rect">
            <a:avLst/>
          </a:prstGeom>
          <a:noFill/>
        </p:spPr>
        <p:txBody>
          <a:bodyPr wrap="square" rtlCol="0">
            <a:spAutoFit/>
          </a:bodyPr>
          <a:lstStyle/>
          <a:p>
            <a:r>
              <a:rPr lang="en-US" sz="1400" dirty="0" smtClean="0"/>
              <a:t>[3] </a:t>
            </a:r>
            <a:r>
              <a:rPr lang="en-US" sz="1400" dirty="0"/>
              <a:t>Tan, </a:t>
            </a:r>
            <a:r>
              <a:rPr lang="en-US" sz="1400" dirty="0" err="1"/>
              <a:t>Rui</a:t>
            </a:r>
            <a:r>
              <a:rPr lang="en-US" sz="1400" dirty="0"/>
              <a:t>, et al. "Impact of integrity attacks on real-time pricing in smart grids." </a:t>
            </a:r>
            <a:r>
              <a:rPr lang="en-US" sz="1400" i="1" dirty="0"/>
              <a:t>Proceedings of the 2013 ACM SIGSAC conference on Computer &amp; communications </a:t>
            </a:r>
            <a:r>
              <a:rPr lang="en-US" sz="1400" i="1" dirty="0" smtClean="0"/>
              <a:t>security (CCS)</a:t>
            </a:r>
            <a:r>
              <a:rPr lang="en-US" sz="1400" dirty="0" smtClean="0"/>
              <a:t>. </a:t>
            </a:r>
            <a:r>
              <a:rPr lang="en-US" sz="1400" dirty="0"/>
              <a:t>ACM, 2013</a:t>
            </a:r>
            <a:r>
              <a:rPr lang="en-US" sz="1400" dirty="0" smtClean="0"/>
              <a:t>.</a:t>
            </a:r>
          </a:p>
          <a:p>
            <a:endParaRPr lang="en-US" sz="1400" dirty="0" smtClean="0"/>
          </a:p>
          <a:p>
            <a:r>
              <a:rPr lang="en-US" sz="1400" dirty="0" smtClean="0"/>
              <a:t>[4] </a:t>
            </a:r>
            <a:r>
              <a:rPr lang="en-US" sz="1400" dirty="0"/>
              <a:t>N. </a:t>
            </a:r>
            <a:r>
              <a:rPr lang="en-US" sz="1400" dirty="0" err="1"/>
              <a:t>Gatsis</a:t>
            </a:r>
            <a:r>
              <a:rPr lang="en-US" sz="1400" dirty="0"/>
              <a:t> and G. B. </a:t>
            </a:r>
            <a:r>
              <a:rPr lang="en-US" sz="1400" dirty="0" err="1"/>
              <a:t>Giannakis</a:t>
            </a:r>
            <a:r>
              <a:rPr lang="en-US" sz="1400" dirty="0"/>
              <a:t>. </a:t>
            </a:r>
            <a:r>
              <a:rPr lang="en-US" sz="1400" dirty="0" smtClean="0"/>
              <a:t>“Residential </a:t>
            </a:r>
            <a:r>
              <a:rPr lang="en-US" sz="1400" dirty="0"/>
              <a:t>load control: Distributed scheduling and convergence with lost AMI messages</a:t>
            </a:r>
            <a:r>
              <a:rPr lang="en-US" sz="1400" dirty="0" smtClean="0"/>
              <a:t>.” </a:t>
            </a:r>
            <a:r>
              <a:rPr lang="en-US" sz="1400" i="1" dirty="0"/>
              <a:t>Smart Grid, IEEE Transactions on, </a:t>
            </a:r>
            <a:r>
              <a:rPr lang="en-US" sz="1400" i="1" dirty="0" smtClean="0"/>
              <a:t>2012</a:t>
            </a:r>
            <a:r>
              <a:rPr lang="en-US" sz="1400" dirty="0" smtClean="0"/>
              <a:t>.</a:t>
            </a:r>
            <a:endParaRPr lang="en-US" sz="1400" dirty="0"/>
          </a:p>
        </p:txBody>
      </p:sp>
    </p:spTree>
    <p:extLst>
      <p:ext uri="{BB962C8B-B14F-4D97-AF65-F5344CB8AC3E}">
        <p14:creationId xmlns:p14="http://schemas.microsoft.com/office/powerpoint/2010/main" val="30823873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508313" y="615470"/>
            <a:ext cx="4292600" cy="3920874"/>
          </a:xfrm>
        </p:spPr>
        <p:txBody>
          <a:bodyPr/>
          <a:lstStyle/>
          <a:p>
            <a:r>
              <a:rPr lang="en-US" dirty="0" smtClean="0"/>
              <a:t>Purpose</a:t>
            </a:r>
          </a:p>
          <a:p>
            <a:pPr lvl="1"/>
            <a:r>
              <a:rPr lang="en-US" dirty="0" smtClean="0"/>
              <a:t>Optimize generation</a:t>
            </a:r>
            <a:endParaRPr lang="en-US" dirty="0"/>
          </a:p>
          <a:p>
            <a:r>
              <a:rPr lang="en-US" dirty="0" smtClean="0"/>
              <a:t>Deregulation</a:t>
            </a:r>
          </a:p>
          <a:p>
            <a:pPr lvl="1"/>
            <a:r>
              <a:rPr lang="en-US" dirty="0" smtClean="0"/>
              <a:t>Price negotiation</a:t>
            </a:r>
          </a:p>
          <a:p>
            <a:r>
              <a:rPr lang="en-US" dirty="0" smtClean="0"/>
              <a:t>Smart grid</a:t>
            </a:r>
          </a:p>
          <a:p>
            <a:pPr lvl="1"/>
            <a:r>
              <a:rPr lang="en-US" dirty="0" smtClean="0"/>
              <a:t>Negotiation speed</a:t>
            </a:r>
          </a:p>
          <a:p>
            <a:r>
              <a:rPr lang="en-US" dirty="0" smtClean="0"/>
              <a:t>Renewables</a:t>
            </a:r>
          </a:p>
          <a:p>
            <a:pPr lvl="1"/>
            <a:r>
              <a:rPr lang="en-US" dirty="0" smtClean="0"/>
              <a:t>Real-time necessity</a:t>
            </a:r>
            <a:endParaRPr lang="en-US" dirty="0"/>
          </a:p>
        </p:txBody>
      </p:sp>
      <p:pic>
        <p:nvPicPr>
          <p:cNvPr id="1026"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791546" y="677744"/>
            <a:ext cx="4000500" cy="3324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descr="C:\Users\Ranadose\Dropbox\research\Final\presentation\pptsources\sharelatex\DSN16_DOSAttacks\figures\supplyDemand1.ep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8077" y="4032562"/>
            <a:ext cx="4562646" cy="2259596"/>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lstStyle/>
          <a:p>
            <a:r>
              <a:rPr lang="en-US" dirty="0" smtClean="0"/>
              <a:t>Power Markets</a:t>
            </a:r>
            <a:endParaRPr lang="en-US" dirty="0"/>
          </a:p>
        </p:txBody>
      </p:sp>
    </p:spTree>
    <p:extLst>
      <p:ext uri="{BB962C8B-B14F-4D97-AF65-F5344CB8AC3E}">
        <p14:creationId xmlns:p14="http://schemas.microsoft.com/office/powerpoint/2010/main" val="2946434617"/>
      </p:ext>
    </p:extLst>
  </p:cSld>
  <p:clrMapOvr>
    <a:masterClrMapping/>
  </p:clrMapOvr>
  <mc:AlternateContent xmlns:mc="http://schemas.openxmlformats.org/markup-compatibility/2006" xmlns:p14="http://schemas.microsoft.com/office/powerpoint/2010/main">
    <mc:Choice Requires="p14">
      <p:transition spd="slow" p14:dur="2000" advTm="36865"/>
    </mc:Choice>
    <mc:Fallback xmlns="">
      <p:transition spd="slow" advTm="36865"/>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C:\Users\Ranadose\Dropbox\sharelatex\CPS_COMSNETS16\figures\cnexp1_baselin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682" y="3436145"/>
            <a:ext cx="3994945" cy="2757488"/>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442478" y="690549"/>
            <a:ext cx="7984549" cy="283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Iterative Market Negotiation</a:t>
            </a:r>
            <a:endParaRPr lang="en-US" dirty="0"/>
          </a:p>
        </p:txBody>
      </p:sp>
      <p:sp>
        <p:nvSpPr>
          <p:cNvPr id="4" name="Right Brace 3"/>
          <p:cNvSpPr/>
          <p:nvPr/>
        </p:nvSpPr>
        <p:spPr bwMode="auto">
          <a:xfrm rot="16200000">
            <a:off x="6122843" y="3147796"/>
            <a:ext cx="332509" cy="576695"/>
          </a:xfrm>
          <a:prstGeom prst="rightBrac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7" name="Right Brace 6"/>
          <p:cNvSpPr/>
          <p:nvPr/>
        </p:nvSpPr>
        <p:spPr bwMode="auto">
          <a:xfrm rot="16200000">
            <a:off x="7179252" y="3151475"/>
            <a:ext cx="332509" cy="576695"/>
          </a:xfrm>
          <a:prstGeom prst="rightBrac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10" name="Content Placeholder 2"/>
          <p:cNvSpPr txBox="1">
            <a:spLocks/>
          </p:cNvSpPr>
          <p:nvPr/>
        </p:nvSpPr>
        <p:spPr bwMode="auto">
          <a:xfrm>
            <a:off x="130892" y="4090707"/>
            <a:ext cx="4893393" cy="2112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7" tIns="44450" rIns="90487" bIns="44450" numCol="1" anchor="t" anchorCtr="0" compatLnSpc="1">
            <a:prstTxWarp prst="textNoShape">
              <a:avLst/>
            </a:prstTxWarp>
          </a:bodyPr>
          <a:lstStyle>
            <a:lvl1pPr marL="342900" indent="-342900" algn="l" rtl="0" eaLnBrk="1" fontAlgn="base" hangingPunct="1">
              <a:spcBef>
                <a:spcPct val="20000"/>
              </a:spcBef>
              <a:spcAft>
                <a:spcPct val="0"/>
              </a:spcAft>
              <a:buSzPct val="100000"/>
              <a:buChar char="•"/>
              <a:defRPr sz="2800">
                <a:solidFill>
                  <a:srgbClr val="CC0000"/>
                </a:solidFill>
                <a:latin typeface="+mn-lt"/>
                <a:ea typeface="+mn-ea"/>
                <a:cs typeface="+mn-cs"/>
              </a:defRPr>
            </a:lvl1pPr>
            <a:lvl2pPr marL="742950" indent="-285750" algn="l" rtl="0" eaLnBrk="1" fontAlgn="base" hangingPunct="1">
              <a:spcBef>
                <a:spcPct val="20000"/>
              </a:spcBef>
              <a:spcAft>
                <a:spcPct val="0"/>
              </a:spcAft>
              <a:buSzPct val="100000"/>
              <a:buChar char="–"/>
              <a:defRPr sz="2400">
                <a:solidFill>
                  <a:srgbClr val="0000FF"/>
                </a:solidFill>
                <a:latin typeface="+mn-lt"/>
              </a:defRPr>
            </a:lvl2pPr>
            <a:lvl3pPr marL="1143000" indent="-228600" algn="l" rtl="0" eaLnBrk="1" fontAlgn="base" hangingPunct="1">
              <a:spcBef>
                <a:spcPct val="20000"/>
              </a:spcBef>
              <a:spcAft>
                <a:spcPct val="0"/>
              </a:spcAft>
              <a:buSzPct val="100000"/>
              <a:buChar char="•"/>
              <a:defRPr sz="2000">
                <a:solidFill>
                  <a:srgbClr val="FF0000"/>
                </a:solidFill>
                <a:latin typeface="+mn-lt"/>
              </a:defRPr>
            </a:lvl3pPr>
            <a:lvl4pPr marL="1600200" indent="-228600" algn="l" rtl="0" eaLnBrk="1" fontAlgn="base" hangingPunct="1">
              <a:spcBef>
                <a:spcPct val="20000"/>
              </a:spcBef>
              <a:spcAft>
                <a:spcPct val="0"/>
              </a:spcAft>
              <a:buSzPct val="100000"/>
              <a:buChar char="–"/>
              <a:defRPr sz="2000">
                <a:solidFill>
                  <a:schemeClr val="tx1"/>
                </a:solidFill>
                <a:latin typeface="+mn-lt"/>
              </a:defRPr>
            </a:lvl4pPr>
            <a:lvl5pPr marL="2057400" indent="-228600" algn="l" rtl="0" eaLnBrk="1" fontAlgn="base" hangingPunct="1">
              <a:spcBef>
                <a:spcPct val="20000"/>
              </a:spcBef>
              <a:spcAft>
                <a:spcPct val="0"/>
              </a:spcAft>
              <a:buSzPct val="100000"/>
              <a:buChar char="•"/>
              <a:defRPr sz="2000">
                <a:solidFill>
                  <a:schemeClr val="tx1"/>
                </a:solidFill>
                <a:latin typeface="+mn-lt"/>
              </a:defRPr>
            </a:lvl5pPr>
            <a:lvl6pPr marL="2514600" indent="-228600" algn="l" rtl="0" eaLnBrk="1" fontAlgn="base" hangingPunct="1">
              <a:spcBef>
                <a:spcPct val="20000"/>
              </a:spcBef>
              <a:spcAft>
                <a:spcPct val="0"/>
              </a:spcAft>
              <a:buSzPct val="100000"/>
              <a:buChar char="•"/>
              <a:defRPr sz="2000">
                <a:solidFill>
                  <a:schemeClr val="tx1"/>
                </a:solidFill>
                <a:latin typeface="+mn-lt"/>
              </a:defRPr>
            </a:lvl6pPr>
            <a:lvl7pPr marL="2971800" indent="-228600" algn="l" rtl="0" eaLnBrk="1" fontAlgn="base" hangingPunct="1">
              <a:spcBef>
                <a:spcPct val="20000"/>
              </a:spcBef>
              <a:spcAft>
                <a:spcPct val="0"/>
              </a:spcAft>
              <a:buSzPct val="100000"/>
              <a:buChar char="•"/>
              <a:defRPr sz="2000">
                <a:solidFill>
                  <a:schemeClr val="tx1"/>
                </a:solidFill>
                <a:latin typeface="+mn-lt"/>
              </a:defRPr>
            </a:lvl7pPr>
            <a:lvl8pPr marL="3429000" indent="-228600" algn="l" rtl="0" eaLnBrk="1" fontAlgn="base" hangingPunct="1">
              <a:spcBef>
                <a:spcPct val="20000"/>
              </a:spcBef>
              <a:spcAft>
                <a:spcPct val="0"/>
              </a:spcAft>
              <a:buSzPct val="100000"/>
              <a:buChar char="•"/>
              <a:defRPr sz="2000">
                <a:solidFill>
                  <a:schemeClr val="tx1"/>
                </a:solidFill>
                <a:latin typeface="+mn-lt"/>
              </a:defRPr>
            </a:lvl8pPr>
            <a:lvl9pPr marL="3886200" indent="-228600" algn="l" rtl="0" eaLnBrk="1" fontAlgn="base" hangingPunct="1">
              <a:spcBef>
                <a:spcPct val="20000"/>
              </a:spcBef>
              <a:spcAft>
                <a:spcPct val="0"/>
              </a:spcAft>
              <a:buSzPct val="100000"/>
              <a:buChar char="•"/>
              <a:defRPr sz="2000">
                <a:solidFill>
                  <a:schemeClr val="tx1"/>
                </a:solidFill>
                <a:latin typeface="+mn-lt"/>
              </a:defRPr>
            </a:lvl9pPr>
          </a:lstStyle>
          <a:p>
            <a:pPr>
              <a:buFont typeface="Arial" panose="020B0604020202020204" pitchFamily="34" charset="0"/>
              <a:buChar char="•"/>
            </a:pPr>
            <a:r>
              <a:rPr lang="en-US" sz="2400" dirty="0" smtClean="0"/>
              <a:t>Real-time </a:t>
            </a:r>
            <a:r>
              <a:rPr lang="en-US" sz="2400" dirty="0"/>
              <a:t>communication of price signal by ISO to consumers used for controlling the market</a:t>
            </a:r>
          </a:p>
          <a:p>
            <a:pPr marL="800100" lvl="1" indent="-342900">
              <a:buFont typeface="Arial" panose="020B0604020202020204" pitchFamily="34" charset="0"/>
              <a:buChar char="•"/>
            </a:pPr>
            <a:r>
              <a:rPr lang="en-US" sz="2000" dirty="0"/>
              <a:t>Lower latency means better </a:t>
            </a:r>
            <a:r>
              <a:rPr lang="en-US" sz="2000" dirty="0" smtClean="0"/>
              <a:t>efficiency</a:t>
            </a:r>
            <a:endParaRPr lang="en-US" kern="0" dirty="0"/>
          </a:p>
        </p:txBody>
      </p:sp>
    </p:spTree>
    <p:extLst>
      <p:ext uri="{BB962C8B-B14F-4D97-AF65-F5344CB8AC3E}">
        <p14:creationId xmlns:p14="http://schemas.microsoft.com/office/powerpoint/2010/main" val="41579442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Solving for Market Price</a:t>
            </a:r>
            <a:endParaRPr lang="en-US" dirty="0"/>
          </a:p>
        </p:txBody>
      </p:sp>
      <p:sp>
        <p:nvSpPr>
          <p:cNvPr id="5" name="Content Placeholder 4"/>
          <p:cNvSpPr>
            <a:spLocks noGrp="1"/>
          </p:cNvSpPr>
          <p:nvPr>
            <p:ph idx="1"/>
          </p:nvPr>
        </p:nvSpPr>
        <p:spPr/>
        <p:txBody>
          <a:bodyPr/>
          <a:lstStyle/>
          <a:p>
            <a:r>
              <a:rPr lang="en-US" dirty="0" smtClean="0"/>
              <a:t>Linear feedback control (Tan et. al</a:t>
            </a:r>
            <a:r>
              <a:rPr lang="en-US" dirty="0" smtClean="0"/>
              <a:t>.)</a:t>
            </a:r>
            <a:endParaRPr lang="en-US" dirty="0" smtClean="0"/>
          </a:p>
          <a:p>
            <a:r>
              <a:rPr lang="en-US" dirty="0" smtClean="0"/>
              <a:t>Interior point or gradient descent</a:t>
            </a:r>
          </a:p>
          <a:p>
            <a:pPr lvl="1"/>
            <a:r>
              <a:rPr lang="en-US" dirty="0" smtClean="0"/>
              <a:t>E.g. Dynamic Market Mechanism (DMM)</a:t>
            </a:r>
          </a:p>
          <a:p>
            <a:pPr lvl="2"/>
            <a:r>
              <a:rPr lang="en-US" sz="1400" dirty="0"/>
              <a:t>D. J. </a:t>
            </a:r>
            <a:r>
              <a:rPr lang="en-US" sz="1400" dirty="0" err="1"/>
              <a:t>Shiltz</a:t>
            </a:r>
            <a:r>
              <a:rPr lang="en-US" sz="1400" dirty="0"/>
              <a:t>, M. </a:t>
            </a:r>
            <a:r>
              <a:rPr lang="en-US" sz="1400" dirty="0" err="1"/>
              <a:t>Cvetković</a:t>
            </a:r>
            <a:r>
              <a:rPr lang="en-US" sz="1400" dirty="0"/>
              <a:t> and A. M. </a:t>
            </a:r>
            <a:r>
              <a:rPr lang="en-US" sz="1400" dirty="0" err="1"/>
              <a:t>Annaswamy</a:t>
            </a:r>
            <a:r>
              <a:rPr lang="en-US" sz="1400" dirty="0"/>
              <a:t>, "An Integrated Dynamic Market Mechanism for Real-Time Markets and Frequency Regulation," in IEEE Transactions on Sustainable Energy, vol. 7, no. 2, pp. 875-885, April 2016</a:t>
            </a:r>
            <a:r>
              <a:rPr lang="en-US" sz="1400" dirty="0" smtClean="0"/>
              <a:t>.</a:t>
            </a:r>
          </a:p>
          <a:p>
            <a:r>
              <a:rPr lang="en-US" dirty="0" smtClean="0"/>
              <a:t>Derivative free search</a:t>
            </a:r>
          </a:p>
          <a:p>
            <a:pPr lvl="1"/>
            <a:r>
              <a:rPr lang="en-US" dirty="0" smtClean="0"/>
              <a:t>E.g. </a:t>
            </a:r>
            <a:r>
              <a:rPr lang="en-US" dirty="0" err="1" smtClean="0"/>
              <a:t>Nelder</a:t>
            </a:r>
            <a:r>
              <a:rPr lang="en-US" dirty="0" smtClean="0"/>
              <a:t> Mead (chosen for this section)</a:t>
            </a:r>
            <a:endParaRPr lang="en-US" dirty="0"/>
          </a:p>
        </p:txBody>
      </p:sp>
      <p:pic>
        <p:nvPicPr>
          <p:cNvPr id="1026" name="Picture 2" descr="C:\Users\pwood\Dropbox\research\Final\presentation\pptsources\sharelatex\SmartGrid_FaultTolerance\figures\comm_loop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68634" y="3978771"/>
            <a:ext cx="6126399" cy="2118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892779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Dynamic Market Mechanism</a:t>
            </a:r>
            <a:endParaRPr lang="en-US" dirty="0"/>
          </a:p>
        </p:txBody>
      </p:sp>
      <p:sp>
        <p:nvSpPr>
          <p:cNvPr id="3" name="Content Placeholder 2"/>
          <p:cNvSpPr>
            <a:spLocks noGrp="1"/>
          </p:cNvSpPr>
          <p:nvPr>
            <p:ph idx="1"/>
          </p:nvPr>
        </p:nvSpPr>
        <p:spPr/>
        <p:txBody>
          <a:bodyPr/>
          <a:lstStyle/>
          <a:p>
            <a:r>
              <a:rPr lang="en-US" dirty="0" smtClean="0"/>
              <a:t>Newton-</a:t>
            </a:r>
            <a:r>
              <a:rPr lang="en-US" dirty="0" err="1" smtClean="0"/>
              <a:t>Rhapson</a:t>
            </a:r>
            <a:r>
              <a:rPr lang="en-US" dirty="0" smtClean="0"/>
              <a:t>-like primal-dual interior point method</a:t>
            </a:r>
          </a:p>
          <a:p>
            <a:pPr lvl="1"/>
            <a:r>
              <a:rPr lang="en-US" dirty="0" smtClean="0"/>
              <a:t>Converges quickly with access to gradient functions</a:t>
            </a:r>
          </a:p>
          <a:p>
            <a:r>
              <a:rPr lang="en-US" dirty="0" smtClean="0"/>
              <a:t>Assumes access to derivative functions from connected clients</a:t>
            </a:r>
          </a:p>
          <a:p>
            <a:pPr lvl="1"/>
            <a:r>
              <a:rPr lang="en-US" dirty="0" smtClean="0"/>
              <a:t>Misbehaving clients or network latency can break assumptions</a:t>
            </a:r>
          </a:p>
          <a:p>
            <a:r>
              <a:rPr lang="en-US" dirty="0" smtClean="0"/>
              <a:t>Designed to solve stationary problems</a:t>
            </a:r>
          </a:p>
          <a:p>
            <a:pPr lvl="1"/>
            <a:r>
              <a:rPr lang="en-US" dirty="0" smtClean="0"/>
              <a:t>Non-stationary markets may violate gradient requirements</a:t>
            </a:r>
            <a:endParaRPr lang="en-US" dirty="0"/>
          </a:p>
        </p:txBody>
      </p:sp>
      <p:pic>
        <p:nvPicPr>
          <p:cNvPr id="2050" name="Picture 2" descr="C:\Users\pwood\Dropbox\research\Final\presentation\pptsources\sharelatex\IEEE Trans Power Grid Resilience\figures\market_model_network_scal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41730" y="4074057"/>
            <a:ext cx="4734575" cy="2172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270029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Impact of Latency on DMM</a:t>
            </a:r>
            <a:endParaRPr lang="en-US" dirty="0"/>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6901" y="3197623"/>
            <a:ext cx="4955548" cy="2266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6900" y="946750"/>
            <a:ext cx="4936497" cy="22146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Content Placeholder 2"/>
          <p:cNvSpPr txBox="1">
            <a:spLocks/>
          </p:cNvSpPr>
          <p:nvPr/>
        </p:nvSpPr>
        <p:spPr bwMode="auto">
          <a:xfrm>
            <a:off x="130893" y="759026"/>
            <a:ext cx="3906008" cy="4259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7" tIns="44450" rIns="90487" bIns="44450" numCol="1" anchor="t" anchorCtr="0" compatLnSpc="1">
            <a:prstTxWarp prst="textNoShape">
              <a:avLst/>
            </a:prstTxWarp>
          </a:bodyPr>
          <a:lstStyle>
            <a:lvl1pPr marL="342900" indent="-342900" algn="l" rtl="0" eaLnBrk="1" fontAlgn="base" hangingPunct="1">
              <a:spcBef>
                <a:spcPct val="20000"/>
              </a:spcBef>
              <a:spcAft>
                <a:spcPct val="0"/>
              </a:spcAft>
              <a:buSzPct val="100000"/>
              <a:buChar char="•"/>
              <a:defRPr sz="2800">
                <a:solidFill>
                  <a:srgbClr val="CC0000"/>
                </a:solidFill>
                <a:latin typeface="+mn-lt"/>
                <a:ea typeface="+mn-ea"/>
                <a:cs typeface="+mn-cs"/>
              </a:defRPr>
            </a:lvl1pPr>
            <a:lvl2pPr marL="742950" indent="-285750" algn="l" rtl="0" eaLnBrk="1" fontAlgn="base" hangingPunct="1">
              <a:spcBef>
                <a:spcPct val="20000"/>
              </a:spcBef>
              <a:spcAft>
                <a:spcPct val="0"/>
              </a:spcAft>
              <a:buSzPct val="100000"/>
              <a:buChar char="–"/>
              <a:defRPr sz="2400">
                <a:solidFill>
                  <a:srgbClr val="0000FF"/>
                </a:solidFill>
                <a:latin typeface="+mn-lt"/>
              </a:defRPr>
            </a:lvl2pPr>
            <a:lvl3pPr marL="1143000" indent="-228600" algn="l" rtl="0" eaLnBrk="1" fontAlgn="base" hangingPunct="1">
              <a:spcBef>
                <a:spcPct val="20000"/>
              </a:spcBef>
              <a:spcAft>
                <a:spcPct val="0"/>
              </a:spcAft>
              <a:buSzPct val="100000"/>
              <a:buChar char="•"/>
              <a:defRPr sz="2000">
                <a:solidFill>
                  <a:srgbClr val="FF0000"/>
                </a:solidFill>
                <a:latin typeface="+mn-lt"/>
              </a:defRPr>
            </a:lvl3pPr>
            <a:lvl4pPr marL="1600200" indent="-228600" algn="l" rtl="0" eaLnBrk="1" fontAlgn="base" hangingPunct="1">
              <a:spcBef>
                <a:spcPct val="20000"/>
              </a:spcBef>
              <a:spcAft>
                <a:spcPct val="0"/>
              </a:spcAft>
              <a:buSzPct val="100000"/>
              <a:buChar char="–"/>
              <a:defRPr sz="2000">
                <a:solidFill>
                  <a:schemeClr val="tx1"/>
                </a:solidFill>
                <a:latin typeface="+mn-lt"/>
              </a:defRPr>
            </a:lvl4pPr>
            <a:lvl5pPr marL="2057400" indent="-228600" algn="l" rtl="0" eaLnBrk="1" fontAlgn="base" hangingPunct="1">
              <a:spcBef>
                <a:spcPct val="20000"/>
              </a:spcBef>
              <a:spcAft>
                <a:spcPct val="0"/>
              </a:spcAft>
              <a:buSzPct val="100000"/>
              <a:buChar char="•"/>
              <a:defRPr sz="2000">
                <a:solidFill>
                  <a:schemeClr val="tx1"/>
                </a:solidFill>
                <a:latin typeface="+mn-lt"/>
              </a:defRPr>
            </a:lvl5pPr>
            <a:lvl6pPr marL="2514600" indent="-228600" algn="l" rtl="0" eaLnBrk="1" fontAlgn="base" hangingPunct="1">
              <a:spcBef>
                <a:spcPct val="20000"/>
              </a:spcBef>
              <a:spcAft>
                <a:spcPct val="0"/>
              </a:spcAft>
              <a:buSzPct val="100000"/>
              <a:buChar char="•"/>
              <a:defRPr sz="2000">
                <a:solidFill>
                  <a:schemeClr val="tx1"/>
                </a:solidFill>
                <a:latin typeface="+mn-lt"/>
              </a:defRPr>
            </a:lvl6pPr>
            <a:lvl7pPr marL="2971800" indent="-228600" algn="l" rtl="0" eaLnBrk="1" fontAlgn="base" hangingPunct="1">
              <a:spcBef>
                <a:spcPct val="20000"/>
              </a:spcBef>
              <a:spcAft>
                <a:spcPct val="0"/>
              </a:spcAft>
              <a:buSzPct val="100000"/>
              <a:buChar char="•"/>
              <a:defRPr sz="2000">
                <a:solidFill>
                  <a:schemeClr val="tx1"/>
                </a:solidFill>
                <a:latin typeface="+mn-lt"/>
              </a:defRPr>
            </a:lvl7pPr>
            <a:lvl8pPr marL="3429000" indent="-228600" algn="l" rtl="0" eaLnBrk="1" fontAlgn="base" hangingPunct="1">
              <a:spcBef>
                <a:spcPct val="20000"/>
              </a:spcBef>
              <a:spcAft>
                <a:spcPct val="0"/>
              </a:spcAft>
              <a:buSzPct val="100000"/>
              <a:buChar char="•"/>
              <a:defRPr sz="2000">
                <a:solidFill>
                  <a:schemeClr val="tx1"/>
                </a:solidFill>
                <a:latin typeface="+mn-lt"/>
              </a:defRPr>
            </a:lvl8pPr>
            <a:lvl9pPr marL="3886200" indent="-228600" algn="l" rtl="0" eaLnBrk="1" fontAlgn="base" hangingPunct="1">
              <a:spcBef>
                <a:spcPct val="20000"/>
              </a:spcBef>
              <a:spcAft>
                <a:spcPct val="0"/>
              </a:spcAft>
              <a:buSzPct val="100000"/>
              <a:buChar char="•"/>
              <a:defRPr sz="2000">
                <a:solidFill>
                  <a:schemeClr val="tx1"/>
                </a:solidFill>
                <a:latin typeface="+mn-lt"/>
              </a:defRPr>
            </a:lvl9pPr>
          </a:lstStyle>
          <a:p>
            <a:pPr>
              <a:buFont typeface="Arial" panose="020B0604020202020204" pitchFamily="34" charset="0"/>
              <a:buChar char="•"/>
            </a:pPr>
            <a:endParaRPr lang="en-US" sz="2400" dirty="0"/>
          </a:p>
          <a:p>
            <a:pPr>
              <a:buFont typeface="Arial" panose="020B0604020202020204" pitchFamily="34" charset="0"/>
              <a:buChar char="•"/>
            </a:pPr>
            <a:r>
              <a:rPr lang="en-US" sz="2400" dirty="0" smtClean="0"/>
              <a:t>Jitter destabilizes DMM</a:t>
            </a:r>
          </a:p>
          <a:p>
            <a:pPr lvl="1">
              <a:buFont typeface="Arial" panose="020B0604020202020204" pitchFamily="34" charset="0"/>
              <a:buChar char="•"/>
            </a:pPr>
            <a:r>
              <a:rPr lang="en-US" sz="2000" dirty="0" smtClean="0"/>
              <a:t>Gradient functions become non-continuous</a:t>
            </a:r>
          </a:p>
          <a:p>
            <a:pPr marL="0" indent="0">
              <a:buNone/>
            </a:pPr>
            <a:endParaRPr lang="en-US" dirty="0" smtClean="0"/>
          </a:p>
          <a:p>
            <a:pPr marL="0" indent="0">
              <a:buNone/>
            </a:pPr>
            <a:endParaRPr lang="en-US" dirty="0" smtClean="0"/>
          </a:p>
          <a:p>
            <a:pPr>
              <a:buFont typeface="Arial" panose="020B0604020202020204" pitchFamily="34" charset="0"/>
              <a:buChar char="•"/>
            </a:pPr>
            <a:r>
              <a:rPr lang="en-US" dirty="0" smtClean="0"/>
              <a:t>Constant latency slows convergence process</a:t>
            </a:r>
          </a:p>
          <a:p>
            <a:pPr lvl="1">
              <a:buFont typeface="Arial" panose="020B0604020202020204" pitchFamily="34" charset="0"/>
              <a:buChar char="•"/>
            </a:pPr>
            <a:r>
              <a:rPr lang="en-US" sz="2000" dirty="0" smtClean="0"/>
              <a:t>Iterations stalled</a:t>
            </a:r>
            <a:endParaRPr lang="en-US" sz="2000" dirty="0"/>
          </a:p>
          <a:p>
            <a:pPr>
              <a:buFont typeface="Arial" panose="020B0604020202020204" pitchFamily="34" charset="0"/>
              <a:buChar char="•"/>
            </a:pPr>
            <a:endParaRPr lang="en-US" dirty="0" smtClean="0"/>
          </a:p>
        </p:txBody>
      </p:sp>
      <p:sp>
        <p:nvSpPr>
          <p:cNvPr id="5" name="TextBox 4"/>
          <p:cNvSpPr txBox="1"/>
          <p:nvPr/>
        </p:nvSpPr>
        <p:spPr>
          <a:xfrm>
            <a:off x="236335" y="5386842"/>
            <a:ext cx="8756114" cy="830997"/>
          </a:xfrm>
          <a:prstGeom prst="rect">
            <a:avLst/>
          </a:prstGeom>
          <a:noFill/>
        </p:spPr>
        <p:txBody>
          <a:bodyPr wrap="square" rtlCol="0">
            <a:spAutoFit/>
          </a:bodyPr>
          <a:lstStyle/>
          <a:p>
            <a:r>
              <a:rPr lang="en-US" sz="1600" u="sng" dirty="0" smtClean="0"/>
              <a:t>Journal article under review</a:t>
            </a:r>
            <a:r>
              <a:rPr lang="en-US" sz="1600" dirty="0" smtClean="0"/>
              <a:t>: Wood, Paul, Dylan </a:t>
            </a:r>
            <a:r>
              <a:rPr lang="en-US" sz="1600" dirty="0" err="1" smtClean="0"/>
              <a:t>Shiltz</a:t>
            </a:r>
            <a:r>
              <a:rPr lang="en-US" sz="1600" dirty="0" smtClean="0"/>
              <a:t>, Thomas R. </a:t>
            </a:r>
            <a:r>
              <a:rPr lang="en-US" sz="1600" dirty="0" err="1" smtClean="0"/>
              <a:t>Nudell</a:t>
            </a:r>
            <a:r>
              <a:rPr lang="en-US" sz="1600" dirty="0" smtClean="0"/>
              <a:t>, </a:t>
            </a:r>
            <a:r>
              <a:rPr lang="en-US" sz="1600" dirty="0" err="1" smtClean="0"/>
              <a:t>Alefiya</a:t>
            </a:r>
            <a:r>
              <a:rPr lang="en-US" sz="1600" dirty="0" smtClean="0"/>
              <a:t> Hussain, and </a:t>
            </a:r>
            <a:r>
              <a:rPr lang="en-US" sz="1600" dirty="0" err="1" smtClean="0"/>
              <a:t>Anuradha</a:t>
            </a:r>
            <a:r>
              <a:rPr lang="en-US" sz="1600" dirty="0" smtClean="0"/>
              <a:t> M. </a:t>
            </a:r>
            <a:r>
              <a:rPr lang="en-US" sz="1600" dirty="0" err="1" smtClean="0"/>
              <a:t>Annaswamy</a:t>
            </a:r>
            <a:r>
              <a:rPr lang="en-US" sz="1600" dirty="0" smtClean="0"/>
              <a:t> “A </a:t>
            </a:r>
            <a:r>
              <a:rPr lang="en-US" sz="1600" dirty="0"/>
              <a:t>Framework for Evaluating the </a:t>
            </a:r>
            <a:r>
              <a:rPr lang="en-US" sz="1600" dirty="0" smtClean="0"/>
              <a:t>Resilience of Dynamic </a:t>
            </a:r>
            <a:r>
              <a:rPr lang="en-US" sz="1600" dirty="0"/>
              <a:t>Real-Time Market </a:t>
            </a:r>
            <a:r>
              <a:rPr lang="en-US" sz="1600" dirty="0" smtClean="0"/>
              <a:t>Mechanisms” IEEE Transactions on Smart Grid, Special Issue on Power Grid Resilience</a:t>
            </a:r>
            <a:endParaRPr lang="en-US" sz="1600" dirty="0"/>
          </a:p>
        </p:txBody>
      </p:sp>
    </p:spTree>
    <p:extLst>
      <p:ext uri="{BB962C8B-B14F-4D97-AF65-F5344CB8AC3E}">
        <p14:creationId xmlns:p14="http://schemas.microsoft.com/office/powerpoint/2010/main" val="186390332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Nelder</a:t>
            </a:r>
            <a:r>
              <a:rPr lang="en-US" dirty="0" smtClean="0"/>
              <a:t> Mead Method</a:t>
            </a:r>
            <a:endParaRPr lang="en-US" dirty="0"/>
          </a:p>
        </p:txBody>
      </p:sp>
      <p:sp>
        <p:nvSpPr>
          <p:cNvPr id="3" name="Content Placeholder 2"/>
          <p:cNvSpPr>
            <a:spLocks noGrp="1"/>
          </p:cNvSpPr>
          <p:nvPr>
            <p:ph idx="1"/>
          </p:nvPr>
        </p:nvSpPr>
        <p:spPr/>
        <p:txBody>
          <a:bodyPr/>
          <a:lstStyle/>
          <a:p>
            <a:endParaRPr lang="en-US" dirty="0" smtClean="0"/>
          </a:p>
          <a:p>
            <a:r>
              <a:rPr lang="en-US" dirty="0" smtClean="0"/>
              <a:t>Iterative searching heuristic</a:t>
            </a:r>
          </a:p>
          <a:p>
            <a:pPr lvl="1"/>
            <a:r>
              <a:rPr lang="en-US" dirty="0" smtClean="0"/>
              <a:t>Contracts a simplex around optimal point</a:t>
            </a:r>
          </a:p>
          <a:p>
            <a:r>
              <a:rPr lang="en-US" dirty="0" smtClean="0"/>
              <a:t>Requires no information about client behaviors</a:t>
            </a:r>
          </a:p>
          <a:p>
            <a:pPr lvl="1"/>
            <a:r>
              <a:rPr lang="en-US" dirty="0" smtClean="0"/>
              <a:t>Derivative free</a:t>
            </a:r>
          </a:p>
          <a:p>
            <a:pPr lvl="1"/>
            <a:r>
              <a:rPr lang="en-US" dirty="0" smtClean="0"/>
              <a:t>No assumptions on client price-to-power functions</a:t>
            </a:r>
          </a:p>
          <a:p>
            <a:r>
              <a:rPr lang="en-US" dirty="0" smtClean="0"/>
              <a:t>Will not work with non-stationary functions by default</a:t>
            </a:r>
          </a:p>
          <a:p>
            <a:pPr lvl="1"/>
            <a:r>
              <a:rPr lang="en-US" dirty="0" smtClean="0"/>
              <a:t>Modified to support time-varying objective functions</a:t>
            </a:r>
          </a:p>
          <a:p>
            <a:r>
              <a:rPr lang="en-US" dirty="0" err="1" smtClean="0"/>
              <a:t>fminsearch</a:t>
            </a:r>
            <a:r>
              <a:rPr lang="en-US" dirty="0" smtClean="0"/>
              <a:t> in MATLAB</a:t>
            </a:r>
            <a:endParaRPr lang="en-US" dirty="0"/>
          </a:p>
        </p:txBody>
      </p:sp>
    </p:spTree>
    <p:extLst>
      <p:ext uri="{BB962C8B-B14F-4D97-AF65-F5344CB8AC3E}">
        <p14:creationId xmlns:p14="http://schemas.microsoft.com/office/powerpoint/2010/main" val="171615933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7087" y="869133"/>
            <a:ext cx="2440342" cy="20278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Time of Use (DMM) Vs. Online</a:t>
            </a:r>
            <a:endParaRPr lang="en-US" dirty="0"/>
          </a:p>
        </p:txBody>
      </p:sp>
      <p:pic>
        <p:nvPicPr>
          <p:cNvPr id="1026" name="Picture 2" descr="C:\Users\Ranadose\Dropbox\research\Final\presentation\pptsources\sharelatex\SmartGrid_FaultTolerance\figures\exp1_1shift_price.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41746" y="714885"/>
            <a:ext cx="4547950" cy="356918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Ranadose\Dropbox\research\Final\presentation\pptsources\sharelatex\SmartGrid_FaultTolerance\figures\exp1_1shift_residual.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4171" y="3041965"/>
            <a:ext cx="4295274" cy="3230248"/>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4"/>
          <p:cNvSpPr txBox="1">
            <a:spLocks/>
          </p:cNvSpPr>
          <p:nvPr/>
        </p:nvSpPr>
        <p:spPr bwMode="auto">
          <a:xfrm>
            <a:off x="209550" y="4227963"/>
            <a:ext cx="4292600" cy="2045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7" tIns="44450" rIns="90487" bIns="44450" numCol="1" anchor="t" anchorCtr="0" compatLnSpc="1">
            <a:prstTxWarp prst="textNoShape">
              <a:avLst/>
            </a:prstTxWarp>
          </a:bodyPr>
          <a:lstStyle>
            <a:lvl1pPr marL="342900" indent="-342900" algn="l" rtl="0" eaLnBrk="1" fontAlgn="base" hangingPunct="1">
              <a:spcBef>
                <a:spcPct val="20000"/>
              </a:spcBef>
              <a:spcAft>
                <a:spcPct val="0"/>
              </a:spcAft>
              <a:buSzPct val="100000"/>
              <a:buChar char="•"/>
              <a:defRPr sz="2800">
                <a:solidFill>
                  <a:srgbClr val="CC0000"/>
                </a:solidFill>
                <a:latin typeface="+mn-lt"/>
                <a:ea typeface="+mn-ea"/>
                <a:cs typeface="+mn-cs"/>
              </a:defRPr>
            </a:lvl1pPr>
            <a:lvl2pPr marL="742950" indent="-285750" algn="l" rtl="0" eaLnBrk="1" fontAlgn="base" hangingPunct="1">
              <a:spcBef>
                <a:spcPct val="20000"/>
              </a:spcBef>
              <a:spcAft>
                <a:spcPct val="0"/>
              </a:spcAft>
              <a:buSzPct val="100000"/>
              <a:buChar char="–"/>
              <a:defRPr sz="2400">
                <a:solidFill>
                  <a:srgbClr val="0000FF"/>
                </a:solidFill>
                <a:latin typeface="+mn-lt"/>
              </a:defRPr>
            </a:lvl2pPr>
            <a:lvl3pPr marL="1143000" indent="-228600" algn="l" rtl="0" eaLnBrk="1" fontAlgn="base" hangingPunct="1">
              <a:spcBef>
                <a:spcPct val="20000"/>
              </a:spcBef>
              <a:spcAft>
                <a:spcPct val="0"/>
              </a:spcAft>
              <a:buSzPct val="100000"/>
              <a:buChar char="•"/>
              <a:defRPr sz="2000">
                <a:solidFill>
                  <a:srgbClr val="FF0000"/>
                </a:solidFill>
                <a:latin typeface="+mn-lt"/>
              </a:defRPr>
            </a:lvl3pPr>
            <a:lvl4pPr marL="1600200" indent="-228600" algn="l" rtl="0" eaLnBrk="1" fontAlgn="base" hangingPunct="1">
              <a:spcBef>
                <a:spcPct val="20000"/>
              </a:spcBef>
              <a:spcAft>
                <a:spcPct val="0"/>
              </a:spcAft>
              <a:buSzPct val="100000"/>
              <a:buChar char="–"/>
              <a:defRPr sz="2000">
                <a:solidFill>
                  <a:schemeClr val="tx1"/>
                </a:solidFill>
                <a:latin typeface="+mn-lt"/>
              </a:defRPr>
            </a:lvl4pPr>
            <a:lvl5pPr marL="2057400" indent="-228600" algn="l" rtl="0" eaLnBrk="1" fontAlgn="base" hangingPunct="1">
              <a:spcBef>
                <a:spcPct val="20000"/>
              </a:spcBef>
              <a:spcAft>
                <a:spcPct val="0"/>
              </a:spcAft>
              <a:buSzPct val="100000"/>
              <a:buChar char="•"/>
              <a:defRPr sz="2000">
                <a:solidFill>
                  <a:schemeClr val="tx1"/>
                </a:solidFill>
                <a:latin typeface="+mn-lt"/>
              </a:defRPr>
            </a:lvl5pPr>
            <a:lvl6pPr marL="2514600" indent="-228600" algn="l" rtl="0" eaLnBrk="1" fontAlgn="base" hangingPunct="1">
              <a:spcBef>
                <a:spcPct val="20000"/>
              </a:spcBef>
              <a:spcAft>
                <a:spcPct val="0"/>
              </a:spcAft>
              <a:buSzPct val="100000"/>
              <a:buChar char="•"/>
              <a:defRPr sz="2000">
                <a:solidFill>
                  <a:schemeClr val="tx1"/>
                </a:solidFill>
                <a:latin typeface="+mn-lt"/>
              </a:defRPr>
            </a:lvl6pPr>
            <a:lvl7pPr marL="2971800" indent="-228600" algn="l" rtl="0" eaLnBrk="1" fontAlgn="base" hangingPunct="1">
              <a:spcBef>
                <a:spcPct val="20000"/>
              </a:spcBef>
              <a:spcAft>
                <a:spcPct val="0"/>
              </a:spcAft>
              <a:buSzPct val="100000"/>
              <a:buChar char="•"/>
              <a:defRPr sz="2000">
                <a:solidFill>
                  <a:schemeClr val="tx1"/>
                </a:solidFill>
                <a:latin typeface="+mn-lt"/>
              </a:defRPr>
            </a:lvl7pPr>
            <a:lvl8pPr marL="3429000" indent="-228600" algn="l" rtl="0" eaLnBrk="1" fontAlgn="base" hangingPunct="1">
              <a:spcBef>
                <a:spcPct val="20000"/>
              </a:spcBef>
              <a:spcAft>
                <a:spcPct val="0"/>
              </a:spcAft>
              <a:buSzPct val="100000"/>
              <a:buChar char="•"/>
              <a:defRPr sz="2000">
                <a:solidFill>
                  <a:schemeClr val="tx1"/>
                </a:solidFill>
                <a:latin typeface="+mn-lt"/>
              </a:defRPr>
            </a:lvl8pPr>
            <a:lvl9pPr marL="3886200" indent="-228600" algn="l" rtl="0" eaLnBrk="1" fontAlgn="base" hangingPunct="1">
              <a:spcBef>
                <a:spcPct val="20000"/>
              </a:spcBef>
              <a:spcAft>
                <a:spcPct val="0"/>
              </a:spcAft>
              <a:buSzPct val="100000"/>
              <a:buChar char="•"/>
              <a:defRPr sz="2000">
                <a:solidFill>
                  <a:schemeClr val="tx1"/>
                </a:solidFill>
                <a:latin typeface="+mn-lt"/>
              </a:defRPr>
            </a:lvl9pPr>
          </a:lstStyle>
          <a:p>
            <a:r>
              <a:rPr lang="en-US" kern="0" dirty="0" smtClean="0"/>
              <a:t>Online price setting</a:t>
            </a:r>
          </a:p>
          <a:p>
            <a:pPr lvl="1"/>
            <a:r>
              <a:rPr lang="en-US" kern="0" dirty="0" smtClean="0"/>
              <a:t>Near-optimal with NM</a:t>
            </a:r>
          </a:p>
          <a:p>
            <a:pPr lvl="1"/>
            <a:endParaRPr lang="en-US" kern="0" dirty="0"/>
          </a:p>
        </p:txBody>
      </p:sp>
    </p:spTree>
    <p:extLst>
      <p:ext uri="{BB962C8B-B14F-4D97-AF65-F5344CB8AC3E}">
        <p14:creationId xmlns:p14="http://schemas.microsoft.com/office/powerpoint/2010/main" val="280572983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of Latency on NM</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4060" y="2661717"/>
            <a:ext cx="4414671" cy="35698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2"/>
          <p:cNvSpPr txBox="1">
            <a:spLocks/>
          </p:cNvSpPr>
          <p:nvPr/>
        </p:nvSpPr>
        <p:spPr bwMode="auto">
          <a:xfrm>
            <a:off x="158052" y="1081304"/>
            <a:ext cx="3906008" cy="4259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7" tIns="44450" rIns="90487" bIns="44450" numCol="1" anchor="t" anchorCtr="0" compatLnSpc="1">
            <a:prstTxWarp prst="textNoShape">
              <a:avLst/>
            </a:prstTxWarp>
          </a:bodyPr>
          <a:lstStyle>
            <a:lvl1pPr marL="342900" indent="-342900" algn="l" rtl="0" eaLnBrk="1" fontAlgn="base" hangingPunct="1">
              <a:spcBef>
                <a:spcPct val="20000"/>
              </a:spcBef>
              <a:spcAft>
                <a:spcPct val="0"/>
              </a:spcAft>
              <a:buSzPct val="100000"/>
              <a:buChar char="•"/>
              <a:defRPr sz="2800">
                <a:solidFill>
                  <a:srgbClr val="CC0000"/>
                </a:solidFill>
                <a:latin typeface="+mn-lt"/>
                <a:ea typeface="+mn-ea"/>
                <a:cs typeface="+mn-cs"/>
              </a:defRPr>
            </a:lvl1pPr>
            <a:lvl2pPr marL="742950" indent="-285750" algn="l" rtl="0" eaLnBrk="1" fontAlgn="base" hangingPunct="1">
              <a:spcBef>
                <a:spcPct val="20000"/>
              </a:spcBef>
              <a:spcAft>
                <a:spcPct val="0"/>
              </a:spcAft>
              <a:buSzPct val="100000"/>
              <a:buChar char="–"/>
              <a:defRPr sz="2400">
                <a:solidFill>
                  <a:srgbClr val="0000FF"/>
                </a:solidFill>
                <a:latin typeface="+mn-lt"/>
              </a:defRPr>
            </a:lvl2pPr>
            <a:lvl3pPr marL="1143000" indent="-228600" algn="l" rtl="0" eaLnBrk="1" fontAlgn="base" hangingPunct="1">
              <a:spcBef>
                <a:spcPct val="20000"/>
              </a:spcBef>
              <a:spcAft>
                <a:spcPct val="0"/>
              </a:spcAft>
              <a:buSzPct val="100000"/>
              <a:buChar char="•"/>
              <a:defRPr sz="2000">
                <a:solidFill>
                  <a:srgbClr val="FF0000"/>
                </a:solidFill>
                <a:latin typeface="+mn-lt"/>
              </a:defRPr>
            </a:lvl3pPr>
            <a:lvl4pPr marL="1600200" indent="-228600" algn="l" rtl="0" eaLnBrk="1" fontAlgn="base" hangingPunct="1">
              <a:spcBef>
                <a:spcPct val="20000"/>
              </a:spcBef>
              <a:spcAft>
                <a:spcPct val="0"/>
              </a:spcAft>
              <a:buSzPct val="100000"/>
              <a:buChar char="–"/>
              <a:defRPr sz="2000">
                <a:solidFill>
                  <a:schemeClr val="tx1"/>
                </a:solidFill>
                <a:latin typeface="+mn-lt"/>
              </a:defRPr>
            </a:lvl4pPr>
            <a:lvl5pPr marL="2057400" indent="-228600" algn="l" rtl="0" eaLnBrk="1" fontAlgn="base" hangingPunct="1">
              <a:spcBef>
                <a:spcPct val="20000"/>
              </a:spcBef>
              <a:spcAft>
                <a:spcPct val="0"/>
              </a:spcAft>
              <a:buSzPct val="100000"/>
              <a:buChar char="•"/>
              <a:defRPr sz="2000">
                <a:solidFill>
                  <a:schemeClr val="tx1"/>
                </a:solidFill>
                <a:latin typeface="+mn-lt"/>
              </a:defRPr>
            </a:lvl5pPr>
            <a:lvl6pPr marL="2514600" indent="-228600" algn="l" rtl="0" eaLnBrk="1" fontAlgn="base" hangingPunct="1">
              <a:spcBef>
                <a:spcPct val="20000"/>
              </a:spcBef>
              <a:spcAft>
                <a:spcPct val="0"/>
              </a:spcAft>
              <a:buSzPct val="100000"/>
              <a:buChar char="•"/>
              <a:defRPr sz="2000">
                <a:solidFill>
                  <a:schemeClr val="tx1"/>
                </a:solidFill>
                <a:latin typeface="+mn-lt"/>
              </a:defRPr>
            </a:lvl6pPr>
            <a:lvl7pPr marL="2971800" indent="-228600" algn="l" rtl="0" eaLnBrk="1" fontAlgn="base" hangingPunct="1">
              <a:spcBef>
                <a:spcPct val="20000"/>
              </a:spcBef>
              <a:spcAft>
                <a:spcPct val="0"/>
              </a:spcAft>
              <a:buSzPct val="100000"/>
              <a:buChar char="•"/>
              <a:defRPr sz="2000">
                <a:solidFill>
                  <a:schemeClr val="tx1"/>
                </a:solidFill>
                <a:latin typeface="+mn-lt"/>
              </a:defRPr>
            </a:lvl7pPr>
            <a:lvl8pPr marL="3429000" indent="-228600" algn="l" rtl="0" eaLnBrk="1" fontAlgn="base" hangingPunct="1">
              <a:spcBef>
                <a:spcPct val="20000"/>
              </a:spcBef>
              <a:spcAft>
                <a:spcPct val="0"/>
              </a:spcAft>
              <a:buSzPct val="100000"/>
              <a:buChar char="•"/>
              <a:defRPr sz="2000">
                <a:solidFill>
                  <a:schemeClr val="tx1"/>
                </a:solidFill>
                <a:latin typeface="+mn-lt"/>
              </a:defRPr>
            </a:lvl8pPr>
            <a:lvl9pPr marL="3886200" indent="-228600" algn="l" rtl="0" eaLnBrk="1" fontAlgn="base" hangingPunct="1">
              <a:spcBef>
                <a:spcPct val="20000"/>
              </a:spcBef>
              <a:spcAft>
                <a:spcPct val="0"/>
              </a:spcAft>
              <a:buSzPct val="100000"/>
              <a:buChar char="•"/>
              <a:defRPr sz="2000">
                <a:solidFill>
                  <a:schemeClr val="tx1"/>
                </a:solidFill>
                <a:latin typeface="+mn-lt"/>
              </a:defRPr>
            </a:lvl9pPr>
          </a:lstStyle>
          <a:p>
            <a:pPr>
              <a:buFont typeface="Arial" panose="020B0604020202020204" pitchFamily="34" charset="0"/>
              <a:buChar char="•"/>
            </a:pPr>
            <a:r>
              <a:rPr lang="en-US" sz="2400" dirty="0" smtClean="0"/>
              <a:t>Client delays reduce controllability of loads</a:t>
            </a:r>
            <a:endParaRPr lang="en-US" dirty="0"/>
          </a:p>
          <a:p>
            <a:pPr lvl="1">
              <a:buFont typeface="Arial" panose="020B0604020202020204" pitchFamily="34" charset="0"/>
              <a:buChar char="•"/>
            </a:pPr>
            <a:r>
              <a:rPr lang="en-US" sz="2000" dirty="0" smtClean="0"/>
              <a:t>Less clients respond to pricing signals</a:t>
            </a:r>
            <a:endParaRPr lang="en-US" dirty="0" smtClean="0"/>
          </a:p>
          <a:p>
            <a:pPr>
              <a:buFont typeface="Arial" panose="020B0604020202020204" pitchFamily="34" charset="0"/>
              <a:buChar char="•"/>
            </a:pPr>
            <a:r>
              <a:rPr lang="en-US" sz="2400" dirty="0" smtClean="0"/>
              <a:t>Sufficient disruptions can underperform fixed prices</a:t>
            </a:r>
          </a:p>
          <a:p>
            <a:pPr lvl="1">
              <a:buFont typeface="Arial" panose="020B0604020202020204" pitchFamily="34" charset="0"/>
              <a:buChar char="•"/>
            </a:pPr>
            <a:r>
              <a:rPr lang="en-US" sz="2000" dirty="0" smtClean="0"/>
              <a:t>Well-selected fixed price better than poorly selected fault-time price</a:t>
            </a:r>
            <a:endParaRPr lang="en-US" sz="2000" dirty="0"/>
          </a:p>
          <a:p>
            <a:pPr>
              <a:buFont typeface="Arial" panose="020B0604020202020204" pitchFamily="34" charset="0"/>
              <a:buChar char="•"/>
            </a:pPr>
            <a:r>
              <a:rPr lang="en-US" sz="2400" dirty="0" smtClean="0"/>
              <a:t>Delay-based attacks can disrupt power market</a:t>
            </a:r>
          </a:p>
        </p:txBody>
      </p:sp>
      <p:pic>
        <p:nvPicPr>
          <p:cNvPr id="6" name="Picture 2" descr="C:\Users\Ranadose\Dropbox\research\Final\presentation\pptsources\sharelatex\SmartGrid_FaultTolerance\figures\exp1_1shift_pric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0285" y="668176"/>
            <a:ext cx="2644049" cy="20750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683052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Real-Time Adversary</a:t>
            </a:r>
            <a:endParaRPr lang="en-US"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485" y="1117600"/>
            <a:ext cx="2772099" cy="4851173"/>
          </a:xfrm>
          <a:prstGeom prst="rect">
            <a:avLst/>
          </a:prstGeom>
        </p:spPr>
      </p:pic>
      <p:pic>
        <p:nvPicPr>
          <p:cNvPr id="12" name="Picture 11"/>
          <p:cNvPicPr>
            <a:picLocks noChangeAspect="1"/>
          </p:cNvPicPr>
          <p:nvPr/>
        </p:nvPicPr>
        <p:blipFill>
          <a:blip r:embed="rId3"/>
          <a:stretch>
            <a:fillRect/>
          </a:stretch>
        </p:blipFill>
        <p:spPr>
          <a:xfrm>
            <a:off x="3256858" y="3306778"/>
            <a:ext cx="5687117" cy="2674030"/>
          </a:xfrm>
          <a:prstGeom prst="rect">
            <a:avLst/>
          </a:prstGeom>
        </p:spPr>
      </p:pic>
      <p:sp>
        <p:nvSpPr>
          <p:cNvPr id="13" name="TextBox 12"/>
          <p:cNvSpPr txBox="1"/>
          <p:nvPr/>
        </p:nvSpPr>
        <p:spPr>
          <a:xfrm>
            <a:off x="3558662" y="969539"/>
            <a:ext cx="5083508" cy="1938992"/>
          </a:xfrm>
          <a:prstGeom prst="rect">
            <a:avLst/>
          </a:prstGeom>
          <a:noFill/>
        </p:spPr>
        <p:txBody>
          <a:bodyPr wrap="none" rtlCol="0">
            <a:spAutoFit/>
          </a:bodyPr>
          <a:lstStyle/>
          <a:p>
            <a:r>
              <a:rPr lang="en-US" dirty="0" smtClean="0">
                <a:solidFill>
                  <a:srgbClr val="3333FF"/>
                </a:solidFill>
              </a:rPr>
              <a:t>Arbitrage</a:t>
            </a:r>
            <a:r>
              <a:rPr lang="en-US" dirty="0" smtClean="0">
                <a:solidFill>
                  <a:srgbClr val="3333FF"/>
                </a:solidFill>
              </a:rPr>
              <a:t>:</a:t>
            </a:r>
            <a:br>
              <a:rPr lang="en-US" dirty="0" smtClean="0">
                <a:solidFill>
                  <a:srgbClr val="3333FF"/>
                </a:solidFill>
              </a:rPr>
            </a:br>
            <a:r>
              <a:rPr lang="en-US" dirty="0" smtClean="0">
                <a:solidFill>
                  <a:srgbClr val="3333FF"/>
                </a:solidFill>
              </a:rPr>
              <a:t>Charge / Discharge to </a:t>
            </a:r>
            <a:r>
              <a:rPr lang="en-US" dirty="0" smtClean="0">
                <a:solidFill>
                  <a:srgbClr val="3333FF"/>
                </a:solidFill>
              </a:rPr>
              <a:t>maximize profits</a:t>
            </a:r>
            <a:endParaRPr lang="en-US" dirty="0" smtClean="0">
              <a:solidFill>
                <a:srgbClr val="3333FF"/>
              </a:solidFill>
            </a:endParaRPr>
          </a:p>
          <a:p>
            <a:endParaRPr lang="en-US" dirty="0">
              <a:solidFill>
                <a:srgbClr val="3333FF"/>
              </a:solidFill>
            </a:endParaRPr>
          </a:p>
          <a:p>
            <a:r>
              <a:rPr lang="en-US" dirty="0" smtClean="0">
                <a:solidFill>
                  <a:srgbClr val="3333FF"/>
                </a:solidFill>
              </a:rPr>
              <a:t>Attack:</a:t>
            </a:r>
          </a:p>
          <a:p>
            <a:r>
              <a:rPr lang="en-US" dirty="0" smtClean="0">
                <a:solidFill>
                  <a:srgbClr val="3333FF"/>
                </a:solidFill>
              </a:rPr>
              <a:t>Disrupt end-user communication links</a:t>
            </a:r>
            <a:endParaRPr lang="en-US" dirty="0">
              <a:solidFill>
                <a:srgbClr val="3333FF"/>
              </a:solidFill>
            </a:endParaRPr>
          </a:p>
        </p:txBody>
      </p:sp>
    </p:spTree>
    <p:extLst>
      <p:ext uri="{BB962C8B-B14F-4D97-AF65-F5344CB8AC3E}">
        <p14:creationId xmlns:p14="http://schemas.microsoft.com/office/powerpoint/2010/main" val="22665174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Contributions (Continued)</a:t>
            </a:r>
            <a:endParaRPr lang="en-US" dirty="0"/>
          </a:p>
        </p:txBody>
      </p:sp>
      <p:sp>
        <p:nvSpPr>
          <p:cNvPr id="3" name="Content Placeholder 2"/>
          <p:cNvSpPr>
            <a:spLocks noGrp="1"/>
          </p:cNvSpPr>
          <p:nvPr>
            <p:ph idx="1"/>
          </p:nvPr>
        </p:nvSpPr>
        <p:spPr/>
        <p:txBody>
          <a:bodyPr/>
          <a:lstStyle/>
          <a:p>
            <a:r>
              <a:rPr lang="en-US" dirty="0" smtClean="0"/>
              <a:t>A Framework for Evaluating the Resilience of Dynamic Real-Time Market Mechanisms</a:t>
            </a:r>
          </a:p>
          <a:p>
            <a:pPr lvl="1"/>
            <a:r>
              <a:rPr lang="en-US" dirty="0" smtClean="0"/>
              <a:t>Created a model for applying network effects to market operations and observing resilience</a:t>
            </a:r>
          </a:p>
          <a:p>
            <a:pPr lvl="1"/>
            <a:r>
              <a:rPr lang="en-US" dirty="0" smtClean="0"/>
              <a:t>Measured power-level impacts on IEEE 118 bus test cases</a:t>
            </a:r>
          </a:p>
          <a:p>
            <a:pPr lvl="1"/>
            <a:r>
              <a:rPr lang="en-US" dirty="0" smtClean="0"/>
              <a:t>Joint work, Submitted to IEEE Transactions on Smart Grid </a:t>
            </a:r>
          </a:p>
          <a:p>
            <a:r>
              <a:rPr lang="en-US" dirty="0" smtClean="0"/>
              <a:t>Low Cost Denial-of-Service Defense</a:t>
            </a:r>
          </a:p>
          <a:p>
            <a:pPr lvl="1"/>
            <a:r>
              <a:rPr lang="en-US" dirty="0" smtClean="0"/>
              <a:t>Designed a cloud-based algorithm for mitigating DDoS via overlay networks</a:t>
            </a:r>
          </a:p>
          <a:p>
            <a:pPr lvl="1"/>
            <a:r>
              <a:rPr lang="en-US" dirty="0" smtClean="0"/>
              <a:t>Accepted </a:t>
            </a:r>
            <a:r>
              <a:rPr lang="en-US" b="1" dirty="0" smtClean="0"/>
              <a:t>SRDS 2015</a:t>
            </a:r>
            <a:endParaRPr lang="en-US" b="1" dirty="0"/>
          </a:p>
        </p:txBody>
      </p:sp>
      <p:pic>
        <p:nvPicPr>
          <p:cNvPr id="5" name="Picture 2" descr="C:\Users\Ranadose\Downloads\Book-Sketched-800px.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3473" y="4835563"/>
            <a:ext cx="2027977" cy="1303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585495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Real-Time Attacks</a:t>
            </a:r>
            <a:endParaRPr lang="en-US" dirty="0"/>
          </a:p>
        </p:txBody>
      </p:sp>
      <p:pic>
        <p:nvPicPr>
          <p:cNvPr id="4" name="Picture 3"/>
          <p:cNvPicPr>
            <a:picLocks noChangeAspect="1"/>
          </p:cNvPicPr>
          <p:nvPr/>
        </p:nvPicPr>
        <p:blipFill>
          <a:blip r:embed="rId2"/>
          <a:stretch>
            <a:fillRect/>
          </a:stretch>
        </p:blipFill>
        <p:spPr>
          <a:xfrm>
            <a:off x="1211207" y="2692401"/>
            <a:ext cx="7298684" cy="3544132"/>
          </a:xfrm>
          <a:prstGeom prst="rect">
            <a:avLst/>
          </a:prstGeom>
        </p:spPr>
      </p:pic>
      <p:pic>
        <p:nvPicPr>
          <p:cNvPr id="5" name="Picture 4"/>
          <p:cNvPicPr>
            <a:picLocks noChangeAspect="1"/>
          </p:cNvPicPr>
          <p:nvPr/>
        </p:nvPicPr>
        <p:blipFill>
          <a:blip r:embed="rId3"/>
          <a:stretch>
            <a:fillRect/>
          </a:stretch>
        </p:blipFill>
        <p:spPr>
          <a:xfrm>
            <a:off x="2615464" y="1612606"/>
            <a:ext cx="2888343" cy="918099"/>
          </a:xfrm>
          <a:prstGeom prst="rect">
            <a:avLst/>
          </a:prstGeom>
        </p:spPr>
      </p:pic>
      <p:pic>
        <p:nvPicPr>
          <p:cNvPr id="6" name="Picture 5"/>
          <p:cNvPicPr>
            <a:picLocks noChangeAspect="1"/>
          </p:cNvPicPr>
          <p:nvPr/>
        </p:nvPicPr>
        <p:blipFill>
          <a:blip r:embed="rId4"/>
          <a:stretch>
            <a:fillRect/>
          </a:stretch>
        </p:blipFill>
        <p:spPr>
          <a:xfrm>
            <a:off x="291645" y="894942"/>
            <a:ext cx="6681560" cy="351455"/>
          </a:xfrm>
          <a:prstGeom prst="rect">
            <a:avLst/>
          </a:prstGeom>
        </p:spPr>
      </p:pic>
      <p:pic>
        <p:nvPicPr>
          <p:cNvPr id="7" name="Picture 6"/>
          <p:cNvPicPr>
            <a:picLocks noChangeAspect="1"/>
          </p:cNvPicPr>
          <p:nvPr/>
        </p:nvPicPr>
        <p:blipFill>
          <a:blip r:embed="rId5"/>
          <a:stretch>
            <a:fillRect/>
          </a:stretch>
        </p:blipFill>
        <p:spPr>
          <a:xfrm>
            <a:off x="357867" y="1242522"/>
            <a:ext cx="8338929" cy="337500"/>
          </a:xfrm>
          <a:prstGeom prst="rect">
            <a:avLst/>
          </a:prstGeom>
        </p:spPr>
      </p:pic>
    </p:spTree>
    <p:extLst>
      <p:ext uri="{BB962C8B-B14F-4D97-AF65-F5344CB8AC3E}">
        <p14:creationId xmlns:p14="http://schemas.microsoft.com/office/powerpoint/2010/main" val="41909927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Real-Time Attack Strategies</a:t>
            </a:r>
            <a:endParaRPr lang="en-US" dirty="0"/>
          </a:p>
        </p:txBody>
      </p:sp>
      <p:pic>
        <p:nvPicPr>
          <p:cNvPr id="11" name="Content Placeholder 10"/>
          <p:cNvPicPr>
            <a:picLocks noGrp="1" noChangeAspect="1"/>
          </p:cNvPicPr>
          <p:nvPr>
            <p:ph idx="1"/>
          </p:nvPr>
        </p:nvPicPr>
        <p:blipFill>
          <a:blip r:embed="rId2"/>
          <a:stretch>
            <a:fillRect/>
          </a:stretch>
        </p:blipFill>
        <p:spPr>
          <a:xfrm>
            <a:off x="2117202" y="750888"/>
            <a:ext cx="5504594" cy="3624691"/>
          </a:xfrm>
          <a:prstGeom prst="rect">
            <a:avLst/>
          </a:prstGeom>
        </p:spPr>
      </p:pic>
      <p:pic>
        <p:nvPicPr>
          <p:cNvPr id="12" name="Picture 11"/>
          <p:cNvPicPr>
            <a:picLocks noChangeAspect="1"/>
          </p:cNvPicPr>
          <p:nvPr/>
        </p:nvPicPr>
        <p:blipFill>
          <a:blip r:embed="rId3"/>
          <a:stretch>
            <a:fillRect/>
          </a:stretch>
        </p:blipFill>
        <p:spPr>
          <a:xfrm>
            <a:off x="652985" y="4375579"/>
            <a:ext cx="4506800" cy="1822500"/>
          </a:xfrm>
          <a:prstGeom prst="rect">
            <a:avLst/>
          </a:prstGeom>
        </p:spPr>
      </p:pic>
      <p:pic>
        <p:nvPicPr>
          <p:cNvPr id="13" name="Picture 12"/>
          <p:cNvPicPr>
            <a:picLocks noChangeAspect="1"/>
          </p:cNvPicPr>
          <p:nvPr/>
        </p:nvPicPr>
        <p:blipFill>
          <a:blip r:embed="rId4"/>
          <a:stretch>
            <a:fillRect/>
          </a:stretch>
        </p:blipFill>
        <p:spPr>
          <a:xfrm>
            <a:off x="5786517" y="5112175"/>
            <a:ext cx="3157458" cy="816750"/>
          </a:xfrm>
          <a:prstGeom prst="rect">
            <a:avLst/>
          </a:prstGeom>
        </p:spPr>
      </p:pic>
    </p:spTree>
    <p:extLst>
      <p:ext uri="{BB962C8B-B14F-4D97-AF65-F5344CB8AC3E}">
        <p14:creationId xmlns:p14="http://schemas.microsoft.com/office/powerpoint/2010/main" val="7228681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Impacts of Attacks</a:t>
            </a:r>
            <a:endParaRPr lang="en-US" dirty="0"/>
          </a:p>
        </p:txBody>
      </p:sp>
      <p:pic>
        <p:nvPicPr>
          <p:cNvPr id="6" name="Content Placeholder 5"/>
          <p:cNvPicPr>
            <a:picLocks noGrp="1" noChangeAspect="1"/>
          </p:cNvPicPr>
          <p:nvPr>
            <p:ph idx="1"/>
          </p:nvPr>
        </p:nvPicPr>
        <p:blipFill>
          <a:blip r:embed="rId2"/>
          <a:stretch>
            <a:fillRect/>
          </a:stretch>
        </p:blipFill>
        <p:spPr>
          <a:xfrm>
            <a:off x="219075" y="1115190"/>
            <a:ext cx="8728935" cy="4298637"/>
          </a:xfrm>
          <a:prstGeom prst="rect">
            <a:avLst/>
          </a:prstGeom>
        </p:spPr>
      </p:pic>
      <p:sp>
        <p:nvSpPr>
          <p:cNvPr id="3" name="TextBox 2"/>
          <p:cNvSpPr txBox="1"/>
          <p:nvPr/>
        </p:nvSpPr>
        <p:spPr>
          <a:xfrm>
            <a:off x="3302000" y="5547296"/>
            <a:ext cx="3166251" cy="461665"/>
          </a:xfrm>
          <a:prstGeom prst="rect">
            <a:avLst/>
          </a:prstGeom>
          <a:noFill/>
        </p:spPr>
        <p:txBody>
          <a:bodyPr wrap="none" rtlCol="0">
            <a:spAutoFit/>
          </a:bodyPr>
          <a:lstStyle/>
          <a:p>
            <a:r>
              <a:rPr lang="en-US" dirty="0" smtClean="0">
                <a:solidFill>
                  <a:srgbClr val="3333FF"/>
                </a:solidFill>
              </a:rPr>
              <a:t>Profit increased by 68%</a:t>
            </a:r>
            <a:endParaRPr lang="en-US" dirty="0">
              <a:solidFill>
                <a:srgbClr val="3333FF"/>
              </a:solidFill>
            </a:endParaRPr>
          </a:p>
        </p:txBody>
      </p:sp>
    </p:spTree>
    <p:extLst>
      <p:ext uri="{BB962C8B-B14F-4D97-AF65-F5344CB8AC3E}">
        <p14:creationId xmlns:p14="http://schemas.microsoft.com/office/powerpoint/2010/main" val="23171070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Moving Target Defense</a:t>
            </a:r>
            <a:endParaRPr lang="en-US" dirty="0"/>
          </a:p>
        </p:txBody>
      </p:sp>
      <p:pic>
        <p:nvPicPr>
          <p:cNvPr id="9" name="Picture 8"/>
          <p:cNvPicPr>
            <a:picLocks noChangeAspect="1"/>
          </p:cNvPicPr>
          <p:nvPr/>
        </p:nvPicPr>
        <p:blipFill>
          <a:blip r:embed="rId2"/>
          <a:stretch>
            <a:fillRect/>
          </a:stretch>
        </p:blipFill>
        <p:spPr>
          <a:xfrm>
            <a:off x="1923323" y="1096697"/>
            <a:ext cx="5316404" cy="1761750"/>
          </a:xfrm>
          <a:prstGeom prst="rect">
            <a:avLst/>
          </a:prstGeom>
        </p:spPr>
      </p:pic>
      <p:pic>
        <p:nvPicPr>
          <p:cNvPr id="10" name="Picture 9"/>
          <p:cNvPicPr>
            <a:picLocks noChangeAspect="1"/>
          </p:cNvPicPr>
          <p:nvPr/>
        </p:nvPicPr>
        <p:blipFill>
          <a:blip r:embed="rId3"/>
          <a:stretch>
            <a:fillRect/>
          </a:stretch>
        </p:blipFill>
        <p:spPr>
          <a:xfrm>
            <a:off x="1263139" y="2858447"/>
            <a:ext cx="6861959" cy="3432655"/>
          </a:xfrm>
          <a:prstGeom prst="rect">
            <a:avLst/>
          </a:prstGeom>
        </p:spPr>
      </p:pic>
    </p:spTree>
    <p:extLst>
      <p:ext uri="{BB962C8B-B14F-4D97-AF65-F5344CB8AC3E}">
        <p14:creationId xmlns:p14="http://schemas.microsoft.com/office/powerpoint/2010/main" val="68669446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618"/>
            <a:ext cx="8229600" cy="738628"/>
          </a:xfrm>
        </p:spPr>
        <p:txBody>
          <a:bodyPr/>
          <a:lstStyle/>
          <a:p>
            <a:r>
              <a:rPr lang="en-US" dirty="0" smtClean="0"/>
              <a:t>Contribution Summary</a:t>
            </a:r>
            <a:endParaRPr lang="en-US" dirty="0"/>
          </a:p>
        </p:txBody>
      </p:sp>
      <p:sp>
        <p:nvSpPr>
          <p:cNvPr id="3" name="Text Placeholder 2"/>
          <p:cNvSpPr>
            <a:spLocks noGrp="1"/>
          </p:cNvSpPr>
          <p:nvPr>
            <p:ph type="body" idx="1"/>
          </p:nvPr>
        </p:nvSpPr>
        <p:spPr>
          <a:xfrm>
            <a:off x="457200" y="494018"/>
            <a:ext cx="4040188" cy="639762"/>
          </a:xfrm>
        </p:spPr>
        <p:txBody>
          <a:bodyPr/>
          <a:lstStyle/>
          <a:p>
            <a:r>
              <a:rPr lang="en-US" dirty="0" smtClean="0"/>
              <a:t>Latency Impacts on RTP</a:t>
            </a:r>
            <a:endParaRPr lang="en-US" dirty="0"/>
          </a:p>
        </p:txBody>
      </p:sp>
      <p:sp>
        <p:nvSpPr>
          <p:cNvPr id="4" name="Content Placeholder 3"/>
          <p:cNvSpPr>
            <a:spLocks noGrp="1"/>
          </p:cNvSpPr>
          <p:nvPr>
            <p:ph sz="half" idx="2"/>
          </p:nvPr>
        </p:nvSpPr>
        <p:spPr>
          <a:xfrm>
            <a:off x="457200" y="1133780"/>
            <a:ext cx="4040188" cy="3951288"/>
          </a:xfrm>
        </p:spPr>
        <p:txBody>
          <a:bodyPr/>
          <a:lstStyle/>
          <a:p>
            <a:r>
              <a:rPr lang="en-US" dirty="0" smtClean="0"/>
              <a:t>Latency model for interactions in RTP systems</a:t>
            </a:r>
          </a:p>
          <a:p>
            <a:r>
              <a:rPr lang="en-US" dirty="0" smtClean="0"/>
              <a:t>Model for solving RTP using </a:t>
            </a:r>
            <a:r>
              <a:rPr lang="en-US" dirty="0" err="1" smtClean="0"/>
              <a:t>Nelder</a:t>
            </a:r>
            <a:r>
              <a:rPr lang="en-US" dirty="0" smtClean="0"/>
              <a:t> Mead</a:t>
            </a:r>
          </a:p>
          <a:p>
            <a:pPr lvl="1"/>
            <a:r>
              <a:rPr lang="en-US" dirty="0" smtClean="0"/>
              <a:t>Non-stationary adaptation</a:t>
            </a:r>
          </a:p>
          <a:p>
            <a:r>
              <a:rPr lang="en-US" dirty="0" smtClean="0"/>
              <a:t>Analysis of latency on DMM</a:t>
            </a:r>
            <a:endParaRPr lang="en-US" dirty="0"/>
          </a:p>
        </p:txBody>
      </p:sp>
      <p:sp>
        <p:nvSpPr>
          <p:cNvPr id="5" name="Text Placeholder 4"/>
          <p:cNvSpPr>
            <a:spLocks noGrp="1"/>
          </p:cNvSpPr>
          <p:nvPr>
            <p:ph type="body" sz="quarter" idx="3"/>
          </p:nvPr>
        </p:nvSpPr>
        <p:spPr>
          <a:xfrm>
            <a:off x="4645025" y="494018"/>
            <a:ext cx="4498975" cy="639762"/>
          </a:xfrm>
        </p:spPr>
        <p:txBody>
          <a:bodyPr/>
          <a:lstStyle/>
          <a:p>
            <a:r>
              <a:rPr lang="en-US" dirty="0" smtClean="0"/>
              <a:t>Real-Time Attacks</a:t>
            </a:r>
            <a:endParaRPr lang="en-US" dirty="0"/>
          </a:p>
        </p:txBody>
      </p:sp>
      <p:sp>
        <p:nvSpPr>
          <p:cNvPr id="6" name="Content Placeholder 5"/>
          <p:cNvSpPr>
            <a:spLocks noGrp="1"/>
          </p:cNvSpPr>
          <p:nvPr>
            <p:ph sz="quarter" idx="4"/>
          </p:nvPr>
        </p:nvSpPr>
        <p:spPr>
          <a:xfrm>
            <a:off x="4645025" y="1133780"/>
            <a:ext cx="4041775" cy="3951288"/>
          </a:xfrm>
        </p:spPr>
        <p:txBody>
          <a:bodyPr/>
          <a:lstStyle/>
          <a:p>
            <a:r>
              <a:rPr lang="en-US" dirty="0" smtClean="0"/>
              <a:t>Algorithm for launching attacks on RTP</a:t>
            </a:r>
          </a:p>
          <a:p>
            <a:r>
              <a:rPr lang="en-US" dirty="0" smtClean="0"/>
              <a:t>Strategy for maximizing profits in real-time</a:t>
            </a:r>
          </a:p>
          <a:p>
            <a:r>
              <a:rPr lang="en-US" dirty="0" smtClean="0"/>
              <a:t>Algorithm for moving target defense</a:t>
            </a:r>
          </a:p>
        </p:txBody>
      </p:sp>
      <p:sp>
        <p:nvSpPr>
          <p:cNvPr id="7" name="TextBox 6"/>
          <p:cNvSpPr txBox="1"/>
          <p:nvPr/>
        </p:nvSpPr>
        <p:spPr>
          <a:xfrm>
            <a:off x="757381" y="4200165"/>
            <a:ext cx="7729393" cy="2308324"/>
          </a:xfrm>
          <a:prstGeom prst="rect">
            <a:avLst/>
          </a:prstGeom>
          <a:noFill/>
        </p:spPr>
        <p:txBody>
          <a:bodyPr wrap="square" rtlCol="0">
            <a:spAutoFit/>
          </a:bodyPr>
          <a:lstStyle/>
          <a:p>
            <a:r>
              <a:rPr lang="en-US" sz="1600" dirty="0" smtClean="0"/>
              <a:t>Under Review:</a:t>
            </a:r>
          </a:p>
          <a:p>
            <a:pPr marL="342900" indent="-342900">
              <a:buFont typeface="+mj-lt"/>
              <a:buAutoNum type="arabicPeriod"/>
            </a:pPr>
            <a:r>
              <a:rPr lang="en-US" sz="1600" dirty="0"/>
              <a:t>Wood, Paul, Dylan </a:t>
            </a:r>
            <a:r>
              <a:rPr lang="en-US" sz="1600" dirty="0" err="1"/>
              <a:t>Shiltz</a:t>
            </a:r>
            <a:r>
              <a:rPr lang="en-US" sz="1600" dirty="0"/>
              <a:t>, Thomas R. </a:t>
            </a:r>
            <a:r>
              <a:rPr lang="en-US" sz="1600" dirty="0" err="1"/>
              <a:t>Nudell</a:t>
            </a:r>
            <a:r>
              <a:rPr lang="en-US" sz="1600" dirty="0"/>
              <a:t>, </a:t>
            </a:r>
            <a:r>
              <a:rPr lang="en-US" sz="1600" dirty="0" err="1"/>
              <a:t>Alefiya</a:t>
            </a:r>
            <a:r>
              <a:rPr lang="en-US" sz="1600" dirty="0"/>
              <a:t> Hussain, and </a:t>
            </a:r>
            <a:r>
              <a:rPr lang="en-US" sz="1600" dirty="0" err="1"/>
              <a:t>Anuradha</a:t>
            </a:r>
            <a:r>
              <a:rPr lang="en-US" sz="1600" dirty="0"/>
              <a:t> M. </a:t>
            </a:r>
            <a:r>
              <a:rPr lang="en-US" sz="1600" dirty="0" err="1"/>
              <a:t>Annaswamy</a:t>
            </a:r>
            <a:r>
              <a:rPr lang="en-US" sz="1600" dirty="0"/>
              <a:t> “A Framework for Evaluating the Resilience of Dynamic Real-Time Market Mechanisms” IEEE Transactions on Smart Grid, Special Issue on Power Grid </a:t>
            </a:r>
            <a:r>
              <a:rPr lang="en-US" sz="1600" dirty="0" smtClean="0"/>
              <a:t>Resilience, 2016</a:t>
            </a:r>
          </a:p>
          <a:p>
            <a:pPr marL="342900" indent="-342900">
              <a:buFont typeface="+mj-lt"/>
              <a:buAutoNum type="arabicPeriod"/>
            </a:pPr>
            <a:r>
              <a:rPr lang="en-US" sz="1600" dirty="0" smtClean="0"/>
              <a:t>Wood, Paul, Saurabh </a:t>
            </a:r>
            <a:r>
              <a:rPr lang="en-US" sz="1600" dirty="0" err="1" smtClean="0"/>
              <a:t>Bagchi</a:t>
            </a:r>
            <a:r>
              <a:rPr lang="en-US" sz="1600" dirty="0" smtClean="0"/>
              <a:t>, </a:t>
            </a:r>
            <a:r>
              <a:rPr lang="en-US" sz="1600" dirty="0" err="1" smtClean="0"/>
              <a:t>Alefiya</a:t>
            </a:r>
            <a:r>
              <a:rPr lang="en-US" sz="1600" dirty="0" smtClean="0"/>
              <a:t> </a:t>
            </a:r>
            <a:r>
              <a:rPr lang="en-US" sz="1600" dirty="0"/>
              <a:t>Hussain “Profiting from Attacks on Real-Time Price Signals in Smart Grids” IEEE Conference on Communications and Network </a:t>
            </a:r>
            <a:r>
              <a:rPr lang="en-US" sz="1600" dirty="0" smtClean="0"/>
              <a:t>Security (CNS), 2016</a:t>
            </a:r>
            <a:br>
              <a:rPr lang="en-US" sz="1600" dirty="0" smtClean="0"/>
            </a:br>
            <a:endParaRPr lang="en-US" sz="1600" dirty="0"/>
          </a:p>
        </p:txBody>
      </p:sp>
    </p:spTree>
    <p:extLst>
      <p:ext uri="{BB962C8B-B14F-4D97-AF65-F5344CB8AC3E}">
        <p14:creationId xmlns:p14="http://schemas.microsoft.com/office/powerpoint/2010/main" val="3268508744"/>
      </p:ext>
    </p:extLst>
  </p:cSld>
  <p:clrMapOvr>
    <a:masterClrMapping/>
  </p:clrMapOvr>
  <mc:AlternateContent xmlns:mc="http://schemas.openxmlformats.org/markup-compatibility/2006" xmlns:p14="http://schemas.microsoft.com/office/powerpoint/2010/main">
    <mc:Choice Requires="p14">
      <p:transition spd="slow" p14:dur="2000" advTm="28209"/>
    </mc:Choice>
    <mc:Fallback xmlns="">
      <p:transition spd="slow" advTm="28209"/>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Thesis Conclusions</a:t>
            </a:r>
            <a:endParaRPr lang="en-US" dirty="0"/>
          </a:p>
        </p:txBody>
      </p:sp>
      <p:sp>
        <p:nvSpPr>
          <p:cNvPr id="3" name="Content Placeholder 2"/>
          <p:cNvSpPr>
            <a:spLocks noGrp="1"/>
          </p:cNvSpPr>
          <p:nvPr>
            <p:ph idx="1"/>
          </p:nvPr>
        </p:nvSpPr>
        <p:spPr/>
        <p:txBody>
          <a:bodyPr/>
          <a:lstStyle/>
          <a:p>
            <a:r>
              <a:rPr lang="en-US" dirty="0" smtClean="0"/>
              <a:t>Smart Grid systems are vulnerable to availability attacks</a:t>
            </a:r>
          </a:p>
          <a:p>
            <a:pPr lvl="1"/>
            <a:r>
              <a:rPr lang="en-US" dirty="0" smtClean="0"/>
              <a:t>Multi-agent models for CPS create new target value assessment</a:t>
            </a:r>
          </a:p>
          <a:p>
            <a:pPr lvl="1"/>
            <a:r>
              <a:rPr lang="en-US" dirty="0" smtClean="0"/>
              <a:t>Profit-motivated adversaries can use </a:t>
            </a:r>
            <a:r>
              <a:rPr lang="en-US" dirty="0" err="1" smtClean="0"/>
              <a:t>DoS</a:t>
            </a:r>
            <a:r>
              <a:rPr lang="en-US" dirty="0" smtClean="0"/>
              <a:t> to extract profits</a:t>
            </a:r>
          </a:p>
          <a:p>
            <a:pPr lvl="1"/>
            <a:r>
              <a:rPr lang="en-US" dirty="0" smtClean="0"/>
              <a:t>Low-level network behaviors can destabilize market systems</a:t>
            </a:r>
          </a:p>
          <a:p>
            <a:r>
              <a:rPr lang="en-US" dirty="0" smtClean="0"/>
              <a:t>Well-placed defenses can minimize protection costs</a:t>
            </a:r>
          </a:p>
          <a:p>
            <a:pPr lvl="1"/>
            <a:r>
              <a:rPr lang="en-US" dirty="0" smtClean="0"/>
              <a:t>Most-vulnerable network links can be secured</a:t>
            </a:r>
          </a:p>
          <a:p>
            <a:pPr lvl="1"/>
            <a:r>
              <a:rPr lang="en-US" dirty="0" smtClean="0"/>
              <a:t>Cost sharing constructs can optimize even in multi-agent case</a:t>
            </a:r>
          </a:p>
          <a:p>
            <a:r>
              <a:rPr lang="en-US" dirty="0" smtClean="0"/>
              <a:t>Moving target defense can protect some SG applications</a:t>
            </a:r>
          </a:p>
          <a:p>
            <a:pPr lvl="1"/>
            <a:r>
              <a:rPr lang="en-US" dirty="0" smtClean="0"/>
              <a:t>Swapping high and low valued targets can reduce defense costs</a:t>
            </a:r>
          </a:p>
          <a:p>
            <a:pPr lvl="1"/>
            <a:r>
              <a:rPr lang="en-US" dirty="0" smtClean="0"/>
              <a:t>Deception </a:t>
            </a:r>
            <a:r>
              <a:rPr lang="en-US" smtClean="0"/>
              <a:t>can cause </a:t>
            </a:r>
            <a:r>
              <a:rPr lang="en-US" dirty="0" smtClean="0"/>
              <a:t>economic denial of sustainability</a:t>
            </a:r>
            <a:endParaRPr lang="en-US" dirty="0"/>
          </a:p>
        </p:txBody>
      </p:sp>
    </p:spTree>
    <p:extLst>
      <p:ext uri="{BB962C8B-B14F-4D97-AF65-F5344CB8AC3E}">
        <p14:creationId xmlns:p14="http://schemas.microsoft.com/office/powerpoint/2010/main" val="330845605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Work Directions</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Expanded game theoretic planning</a:t>
            </a:r>
          </a:p>
          <a:p>
            <a:pPr marL="914400" lvl="1" indent="-514350"/>
            <a:r>
              <a:rPr lang="en-US" dirty="0" smtClean="0"/>
              <a:t>Strategy can be adapted to multiple rounds of negotiation</a:t>
            </a:r>
          </a:p>
          <a:p>
            <a:pPr marL="914400" lvl="1" indent="-514350"/>
            <a:r>
              <a:rPr lang="en-US" dirty="0" smtClean="0"/>
              <a:t>Time dimension can be added to solution space</a:t>
            </a:r>
          </a:p>
          <a:p>
            <a:pPr marL="514350" indent="-514350">
              <a:buFont typeface="+mj-lt"/>
              <a:buAutoNum type="arabicPeriod"/>
            </a:pPr>
            <a:r>
              <a:rPr lang="en-US" dirty="0" smtClean="0"/>
              <a:t>Improved solution space searching for planning</a:t>
            </a:r>
          </a:p>
          <a:p>
            <a:pPr marL="914400" lvl="1" indent="-514350"/>
            <a:r>
              <a:rPr lang="en-US" dirty="0" smtClean="0"/>
              <a:t>Strategy space becomes too large with time dimension</a:t>
            </a:r>
          </a:p>
          <a:p>
            <a:pPr marL="914400" lvl="1" indent="-514350"/>
            <a:r>
              <a:rPr lang="en-US" dirty="0" smtClean="0"/>
              <a:t>Solution via surrogate models, genetic algorithms, or learning algorithms may improve quality</a:t>
            </a:r>
          </a:p>
          <a:p>
            <a:pPr marL="514350" indent="-514350">
              <a:buFont typeface="+mj-lt"/>
              <a:buAutoNum type="arabicPeriod"/>
            </a:pPr>
            <a:r>
              <a:rPr lang="en-US" dirty="0" smtClean="0"/>
              <a:t>Resilient operational modes during network outages</a:t>
            </a:r>
          </a:p>
          <a:p>
            <a:pPr marL="914400" lvl="1" indent="-514350"/>
            <a:r>
              <a:rPr lang="en-US" dirty="0" smtClean="0"/>
              <a:t>Zero-order hold may be inefficient model of operation</a:t>
            </a:r>
          </a:p>
          <a:p>
            <a:pPr marL="514350" indent="-514350">
              <a:buFont typeface="+mj-lt"/>
              <a:buAutoNum type="arabicPeriod"/>
            </a:pPr>
            <a:r>
              <a:rPr lang="en-US" dirty="0" smtClean="0"/>
              <a:t>Improved network defense for consumer networks</a:t>
            </a:r>
          </a:p>
          <a:p>
            <a:pPr marL="914400" lvl="1" indent="-514350"/>
            <a:r>
              <a:rPr lang="en-US" dirty="0" err="1" smtClean="0"/>
              <a:t>DoSE</a:t>
            </a:r>
            <a:r>
              <a:rPr lang="en-US" dirty="0" smtClean="0"/>
              <a:t> can be applied directly to the RTP systems</a:t>
            </a:r>
          </a:p>
          <a:p>
            <a:pPr marL="514350" indent="-514350">
              <a:buFont typeface="+mj-lt"/>
              <a:buAutoNum type="arabicPeriod"/>
            </a:pPr>
            <a:r>
              <a:rPr lang="en-US" dirty="0" err="1" smtClean="0"/>
              <a:t>Microgrid</a:t>
            </a:r>
            <a:r>
              <a:rPr lang="en-US" dirty="0" smtClean="0"/>
              <a:t> and Peer-to-Peer market systems</a:t>
            </a:r>
          </a:p>
        </p:txBody>
      </p:sp>
    </p:spTree>
    <p:extLst>
      <p:ext uri="{BB962C8B-B14F-4D97-AF65-F5344CB8AC3E}">
        <p14:creationId xmlns:p14="http://schemas.microsoft.com/office/powerpoint/2010/main" val="138005536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3733940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688602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68860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jaist.ac.jp/is/labs/lim-lab/image/4.CP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450" y="542925"/>
            <a:ext cx="7468271" cy="558323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Cyber-Physical Systems</a:t>
            </a:r>
            <a:endParaRPr lang="en-US" dirty="0"/>
          </a:p>
        </p:txBody>
      </p:sp>
      <p:sp>
        <p:nvSpPr>
          <p:cNvPr id="9" name="TextBox 8"/>
          <p:cNvSpPr txBox="1"/>
          <p:nvPr/>
        </p:nvSpPr>
        <p:spPr>
          <a:xfrm>
            <a:off x="1969115" y="5932012"/>
            <a:ext cx="5549340" cy="369332"/>
          </a:xfrm>
          <a:prstGeom prst="rect">
            <a:avLst/>
          </a:prstGeom>
          <a:noFill/>
        </p:spPr>
        <p:txBody>
          <a:bodyPr wrap="none" rtlCol="0">
            <a:spAutoFit/>
          </a:bodyPr>
          <a:lstStyle/>
          <a:p>
            <a:r>
              <a:rPr lang="en-US" sz="1800" dirty="0"/>
              <a:t>Source: http://www.jaist.ac.jp/is/labs/lim-lab/research.php</a:t>
            </a:r>
          </a:p>
        </p:txBody>
      </p:sp>
    </p:spTree>
    <p:extLst>
      <p:ext uri="{BB962C8B-B14F-4D97-AF65-F5344CB8AC3E}">
        <p14:creationId xmlns:p14="http://schemas.microsoft.com/office/powerpoint/2010/main" val="214924225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Research Questions</a:t>
            </a:r>
            <a:endParaRPr lang="en-US" dirty="0"/>
          </a:p>
        </p:txBody>
      </p:sp>
      <p:sp>
        <p:nvSpPr>
          <p:cNvPr id="6" name="Content Placeholder 5"/>
          <p:cNvSpPr>
            <a:spLocks noGrp="1"/>
          </p:cNvSpPr>
          <p:nvPr>
            <p:ph idx="1"/>
          </p:nvPr>
        </p:nvSpPr>
        <p:spPr/>
        <p:txBody>
          <a:bodyPr/>
          <a:lstStyle/>
          <a:p>
            <a:r>
              <a:rPr lang="en-US" dirty="0" smtClean="0"/>
              <a:t>Who attacks where and what is the impact? </a:t>
            </a:r>
            <a:r>
              <a:rPr lang="en-US" i="1" dirty="0" smtClean="0"/>
              <a:t>(Prelim)</a:t>
            </a:r>
          </a:p>
          <a:p>
            <a:pPr lvl="1"/>
            <a:r>
              <a:rPr lang="en-US" dirty="0"/>
              <a:t>Game </a:t>
            </a:r>
            <a:r>
              <a:rPr lang="en-US" dirty="0" smtClean="0"/>
              <a:t>theoretic </a:t>
            </a:r>
            <a:r>
              <a:rPr lang="en-US" dirty="0"/>
              <a:t>model for attack/defense in energy </a:t>
            </a:r>
            <a:r>
              <a:rPr lang="en-US" dirty="0" smtClean="0"/>
              <a:t>CPS</a:t>
            </a:r>
          </a:p>
          <a:p>
            <a:pPr lvl="1"/>
            <a:r>
              <a:rPr lang="en-US" dirty="0"/>
              <a:t>Application of model to power market </a:t>
            </a:r>
            <a:r>
              <a:rPr lang="en-US" dirty="0" smtClean="0"/>
              <a:t>system</a:t>
            </a:r>
          </a:p>
          <a:p>
            <a:r>
              <a:rPr lang="en-US" dirty="0" smtClean="0"/>
              <a:t>How can random and targeted network outages impact market mechanisms?</a:t>
            </a:r>
          </a:p>
          <a:p>
            <a:pPr lvl="1"/>
            <a:r>
              <a:rPr lang="en-US" dirty="0" smtClean="0"/>
              <a:t>Latency impacts on market mechanisms</a:t>
            </a:r>
          </a:p>
          <a:p>
            <a:pPr lvl="1"/>
            <a:r>
              <a:rPr lang="en-US" dirty="0" smtClean="0"/>
              <a:t>Attacks on </a:t>
            </a:r>
            <a:r>
              <a:rPr lang="en-US" dirty="0"/>
              <a:t>real-time </a:t>
            </a:r>
            <a:r>
              <a:rPr lang="en-US" dirty="0" smtClean="0"/>
              <a:t>pricing systems</a:t>
            </a:r>
          </a:p>
          <a:p>
            <a:r>
              <a:rPr lang="en-US" b="1" dirty="0" smtClean="0"/>
              <a:t>What can be done to mitigate attacks?</a:t>
            </a:r>
          </a:p>
          <a:p>
            <a:pPr lvl="1"/>
            <a:r>
              <a:rPr lang="en-US" dirty="0"/>
              <a:t>Defense in real-time on pricing </a:t>
            </a:r>
            <a:r>
              <a:rPr lang="en-US" dirty="0" smtClean="0"/>
              <a:t>systems</a:t>
            </a:r>
          </a:p>
          <a:p>
            <a:pPr lvl="1"/>
            <a:r>
              <a:rPr lang="en-US" dirty="0"/>
              <a:t>Low-cost moving target DDoS defense</a:t>
            </a:r>
          </a:p>
        </p:txBody>
      </p:sp>
    </p:spTree>
    <p:extLst>
      <p:ext uri="{BB962C8B-B14F-4D97-AF65-F5344CB8AC3E}">
        <p14:creationId xmlns:p14="http://schemas.microsoft.com/office/powerpoint/2010/main" val="5294205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Defenses</a:t>
            </a:r>
            <a:endParaRPr lang="en-US" dirty="0"/>
          </a:p>
        </p:txBody>
      </p:sp>
      <p:sp>
        <p:nvSpPr>
          <p:cNvPr id="4" name="Text Placeholder 3"/>
          <p:cNvSpPr>
            <a:spLocks noGrp="1"/>
          </p:cNvSpPr>
          <p:nvPr>
            <p:ph type="body" idx="1"/>
          </p:nvPr>
        </p:nvSpPr>
        <p:spPr/>
        <p:txBody>
          <a:bodyPr/>
          <a:lstStyle/>
          <a:p>
            <a:r>
              <a:rPr lang="en-US" dirty="0" smtClean="0"/>
              <a:t>Filtering</a:t>
            </a:r>
            <a:endParaRPr lang="en-US" dirty="0"/>
          </a:p>
        </p:txBody>
      </p:sp>
      <p:sp>
        <p:nvSpPr>
          <p:cNvPr id="5" name="Content Placeholder 4"/>
          <p:cNvSpPr>
            <a:spLocks noGrp="1"/>
          </p:cNvSpPr>
          <p:nvPr>
            <p:ph sz="half" idx="2"/>
          </p:nvPr>
        </p:nvSpPr>
        <p:spPr/>
        <p:txBody>
          <a:bodyPr/>
          <a:lstStyle/>
          <a:p>
            <a:r>
              <a:rPr lang="en-US" dirty="0" smtClean="0"/>
              <a:t>Drops attack traffic</a:t>
            </a:r>
          </a:p>
          <a:p>
            <a:r>
              <a:rPr lang="en-US" dirty="0" smtClean="0"/>
              <a:t>Expensive to deploy deep in distributed system</a:t>
            </a:r>
          </a:p>
          <a:p>
            <a:pPr lvl="1"/>
            <a:r>
              <a:rPr lang="en-US" dirty="0" smtClean="0"/>
              <a:t>High layer 2 support burden</a:t>
            </a:r>
          </a:p>
          <a:p>
            <a:r>
              <a:rPr lang="en-US" dirty="0" smtClean="0"/>
              <a:t>Easily controlled</a:t>
            </a:r>
            <a:endParaRPr lang="en-US" dirty="0"/>
          </a:p>
        </p:txBody>
      </p:sp>
      <p:sp>
        <p:nvSpPr>
          <p:cNvPr id="6" name="Text Placeholder 5"/>
          <p:cNvSpPr>
            <a:spLocks noGrp="1"/>
          </p:cNvSpPr>
          <p:nvPr>
            <p:ph type="body" sz="quarter" idx="3"/>
          </p:nvPr>
        </p:nvSpPr>
        <p:spPr/>
        <p:txBody>
          <a:bodyPr/>
          <a:lstStyle/>
          <a:p>
            <a:r>
              <a:rPr lang="en-US" dirty="0" smtClean="0"/>
              <a:t>Moving Targets</a:t>
            </a:r>
            <a:endParaRPr lang="en-US" dirty="0"/>
          </a:p>
        </p:txBody>
      </p:sp>
      <p:sp>
        <p:nvSpPr>
          <p:cNvPr id="7" name="Content Placeholder 6"/>
          <p:cNvSpPr>
            <a:spLocks noGrp="1"/>
          </p:cNvSpPr>
          <p:nvPr>
            <p:ph sz="quarter" idx="4"/>
          </p:nvPr>
        </p:nvSpPr>
        <p:spPr/>
        <p:txBody>
          <a:bodyPr/>
          <a:lstStyle/>
          <a:p>
            <a:r>
              <a:rPr lang="en-US" dirty="0" smtClean="0"/>
              <a:t>Evades attack traffic</a:t>
            </a:r>
          </a:p>
          <a:p>
            <a:r>
              <a:rPr lang="en-US" dirty="0" smtClean="0"/>
              <a:t>Less expensive to deploy</a:t>
            </a:r>
          </a:p>
          <a:p>
            <a:pPr lvl="1"/>
            <a:r>
              <a:rPr lang="en-US" dirty="0" smtClean="0"/>
              <a:t>Overlay networks</a:t>
            </a:r>
          </a:p>
          <a:p>
            <a:pPr lvl="1"/>
            <a:r>
              <a:rPr lang="en-US" dirty="0" smtClean="0"/>
              <a:t>DHCP modifications</a:t>
            </a:r>
          </a:p>
          <a:p>
            <a:r>
              <a:rPr lang="en-US" dirty="0" smtClean="0"/>
              <a:t>Supports deception</a:t>
            </a:r>
          </a:p>
          <a:p>
            <a:pPr lvl="1"/>
            <a:r>
              <a:rPr lang="en-US" dirty="0" smtClean="0"/>
              <a:t>Honeypots</a:t>
            </a:r>
          </a:p>
          <a:p>
            <a:pPr lvl="1"/>
            <a:r>
              <a:rPr lang="en-US" dirty="0" smtClean="0"/>
              <a:t>Economic Denial of Sustainability</a:t>
            </a:r>
            <a:endParaRPr lang="en-US" dirty="0"/>
          </a:p>
        </p:txBody>
      </p:sp>
    </p:spTree>
    <p:extLst>
      <p:ext uri="{BB962C8B-B14F-4D97-AF65-F5344CB8AC3E}">
        <p14:creationId xmlns:p14="http://schemas.microsoft.com/office/powerpoint/2010/main" val="17687596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Summary of Contributions</a:t>
            </a:r>
            <a:endParaRPr lang="en-US" dirty="0"/>
          </a:p>
        </p:txBody>
      </p:sp>
      <p:sp>
        <p:nvSpPr>
          <p:cNvPr id="6" name="Content Placeholder 5"/>
          <p:cNvSpPr>
            <a:spLocks noGrp="1"/>
          </p:cNvSpPr>
          <p:nvPr>
            <p:ph idx="1"/>
          </p:nvPr>
        </p:nvSpPr>
        <p:spPr/>
        <p:txBody>
          <a:bodyPr/>
          <a:lstStyle/>
          <a:p>
            <a:r>
              <a:rPr lang="en-US" dirty="0" smtClean="0"/>
              <a:t>Game theoretic model for attack/defense in energy CPS</a:t>
            </a:r>
          </a:p>
          <a:p>
            <a:pPr lvl="1"/>
            <a:r>
              <a:rPr lang="en-US" sz="1600" dirty="0"/>
              <a:t>Wood, Paul, Saurabh </a:t>
            </a:r>
            <a:r>
              <a:rPr lang="en-US" sz="1600" dirty="0" err="1"/>
              <a:t>Bagchi</a:t>
            </a:r>
            <a:r>
              <a:rPr lang="en-US" sz="1600" dirty="0"/>
              <a:t>, and </a:t>
            </a:r>
            <a:r>
              <a:rPr lang="en-US" sz="1600" dirty="0" err="1"/>
              <a:t>Alefiya</a:t>
            </a:r>
            <a:r>
              <a:rPr lang="en-US" sz="1600" dirty="0"/>
              <a:t> Hussain. "Optimizing Defensive Investments in Energy-Based Cyber-Physical Systems." Parallel and Distributed Processing Symposium Workshop (IPDPSW), </a:t>
            </a:r>
            <a:r>
              <a:rPr lang="en-US" sz="1600" dirty="0" smtClean="0"/>
              <a:t>2015 </a:t>
            </a:r>
            <a:r>
              <a:rPr lang="en-US" sz="1600" dirty="0"/>
              <a:t>IEEE International. IEEE, 2015</a:t>
            </a:r>
            <a:r>
              <a:rPr lang="en-US" sz="1600" dirty="0" smtClean="0"/>
              <a:t>. </a:t>
            </a:r>
            <a:r>
              <a:rPr lang="en-US" sz="1600" b="1" dirty="0" smtClean="0"/>
              <a:t>(DPDNS ‘15)</a:t>
            </a:r>
            <a:endParaRPr lang="en-US" sz="1600" dirty="0" smtClean="0"/>
          </a:p>
          <a:p>
            <a:r>
              <a:rPr lang="en-US" dirty="0" smtClean="0"/>
              <a:t>Application of model to power market system</a:t>
            </a:r>
            <a:endParaRPr lang="en-US" dirty="0"/>
          </a:p>
          <a:p>
            <a:pPr lvl="1"/>
            <a:r>
              <a:rPr lang="en-US" sz="1600" dirty="0"/>
              <a:t>Wood, Paul, Saurabh </a:t>
            </a:r>
            <a:r>
              <a:rPr lang="en-US" sz="1600" dirty="0" err="1"/>
              <a:t>Bagchi</a:t>
            </a:r>
            <a:r>
              <a:rPr lang="en-US" sz="1600" dirty="0"/>
              <a:t>, and </a:t>
            </a:r>
            <a:r>
              <a:rPr lang="en-US" sz="1600" dirty="0" err="1"/>
              <a:t>Alefiya</a:t>
            </a:r>
            <a:r>
              <a:rPr lang="en-US" sz="1600" dirty="0"/>
              <a:t> Hussain. "Defending against strategic adversaries in dynamic pricing markets for smart grids." 2016 8th International Conference on Communication Systems and </a:t>
            </a:r>
            <a:r>
              <a:rPr lang="en-US" sz="1600" dirty="0" smtClean="0"/>
              <a:t>Networks. </a:t>
            </a:r>
            <a:r>
              <a:rPr lang="en-US" sz="1600" dirty="0"/>
              <a:t>IEEE, 2016</a:t>
            </a:r>
            <a:r>
              <a:rPr lang="en-US" sz="1600" dirty="0" smtClean="0"/>
              <a:t>. </a:t>
            </a:r>
            <a:r>
              <a:rPr lang="en-US" sz="1600" b="1" dirty="0" smtClean="0"/>
              <a:t>(COMSNETS ‘16)</a:t>
            </a:r>
          </a:p>
          <a:p>
            <a:r>
              <a:rPr lang="en-US" dirty="0" smtClean="0"/>
              <a:t>Attack/defense in real-time on pricing systems</a:t>
            </a:r>
            <a:endParaRPr lang="en-US" dirty="0"/>
          </a:p>
          <a:p>
            <a:pPr lvl="1"/>
            <a:r>
              <a:rPr lang="en-US" sz="1600" u="sng" dirty="0" smtClean="0"/>
              <a:t>Under Review</a:t>
            </a:r>
            <a:r>
              <a:rPr lang="en-US" sz="1600" dirty="0" smtClean="0"/>
              <a:t>: Wood</a:t>
            </a:r>
            <a:r>
              <a:rPr lang="en-US" sz="1600" dirty="0"/>
              <a:t>, Paul, Saurabh </a:t>
            </a:r>
            <a:r>
              <a:rPr lang="en-US" sz="1600" dirty="0" err="1"/>
              <a:t>Bagchi</a:t>
            </a:r>
            <a:r>
              <a:rPr lang="en-US" sz="1600" dirty="0"/>
              <a:t>, and </a:t>
            </a:r>
            <a:r>
              <a:rPr lang="en-US" sz="1600" dirty="0" err="1"/>
              <a:t>Alefiya</a:t>
            </a:r>
            <a:r>
              <a:rPr lang="en-US" sz="1600" dirty="0"/>
              <a:t> Hussain. "Profiting from Attacks on Real-Time Price Signals in Smart </a:t>
            </a:r>
            <a:r>
              <a:rPr lang="en-US" sz="1600" dirty="0" smtClean="0"/>
              <a:t>Grids." </a:t>
            </a:r>
            <a:r>
              <a:rPr lang="en-US" sz="1600" dirty="0"/>
              <a:t>2016 IEEE Conference on Communications and Network </a:t>
            </a:r>
            <a:r>
              <a:rPr lang="en-US" sz="1600" dirty="0" smtClean="0"/>
              <a:t>Security. </a:t>
            </a:r>
            <a:r>
              <a:rPr lang="en-US" sz="1600" dirty="0"/>
              <a:t>IEEE, 2016. </a:t>
            </a:r>
            <a:r>
              <a:rPr lang="en-US" sz="1600" b="1" dirty="0" smtClean="0"/>
              <a:t>(CNS ‘16)</a:t>
            </a:r>
            <a:endParaRPr lang="en-US" sz="1600" dirty="0"/>
          </a:p>
          <a:p>
            <a:r>
              <a:rPr lang="en-US" dirty="0" smtClean="0"/>
              <a:t>Low-cost moving target DDoS defense</a:t>
            </a:r>
            <a:endParaRPr lang="en-US" dirty="0"/>
          </a:p>
          <a:p>
            <a:pPr lvl="1"/>
            <a:r>
              <a:rPr lang="en-US" sz="1600" dirty="0"/>
              <a:t>Wood, Paul, Christopher Gutierrez, and Saurabh </a:t>
            </a:r>
            <a:r>
              <a:rPr lang="en-US" sz="1600" dirty="0" err="1"/>
              <a:t>Bagchi</a:t>
            </a:r>
            <a:r>
              <a:rPr lang="en-US" sz="1600" dirty="0"/>
              <a:t>. "Denial of Service Elusion (</a:t>
            </a:r>
            <a:r>
              <a:rPr lang="en-US" sz="1600" dirty="0" err="1"/>
              <a:t>DoSE</a:t>
            </a:r>
            <a:r>
              <a:rPr lang="en-US" sz="1600" dirty="0"/>
              <a:t>): Keeping Clients Connected for Less." Reliable Distributed </a:t>
            </a:r>
            <a:r>
              <a:rPr lang="en-US" sz="1600" dirty="0" smtClean="0"/>
              <a:t>Systems, </a:t>
            </a:r>
            <a:r>
              <a:rPr lang="en-US" sz="1600" dirty="0"/>
              <a:t>2015 IEEE 34th Symposium on. IEEE, 2015</a:t>
            </a:r>
            <a:r>
              <a:rPr lang="en-US" sz="1600" dirty="0" smtClean="0"/>
              <a:t>. </a:t>
            </a:r>
            <a:r>
              <a:rPr lang="en-US" sz="1600" b="1" dirty="0" smtClean="0"/>
              <a:t>(SRDS ‘15</a:t>
            </a:r>
            <a:r>
              <a:rPr lang="en-US" sz="1600" b="1" dirty="0"/>
              <a:t>)</a:t>
            </a:r>
            <a:endParaRPr lang="en-US" sz="1600" dirty="0"/>
          </a:p>
          <a:p>
            <a:pPr marL="0" indent="0">
              <a:buNone/>
            </a:pPr>
            <a:endParaRPr lang="en-US" sz="2000" dirty="0"/>
          </a:p>
        </p:txBody>
      </p:sp>
    </p:spTree>
    <p:extLst>
      <p:ext uri="{BB962C8B-B14F-4D97-AF65-F5344CB8AC3E}">
        <p14:creationId xmlns:p14="http://schemas.microsoft.com/office/powerpoint/2010/main" val="4165802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Secondary Research at Purdue</a:t>
            </a:r>
            <a:endParaRPr lang="en-US" dirty="0"/>
          </a:p>
        </p:txBody>
      </p:sp>
      <p:sp>
        <p:nvSpPr>
          <p:cNvPr id="5" name="Content Placeholder 4"/>
          <p:cNvSpPr>
            <a:spLocks noGrp="1"/>
          </p:cNvSpPr>
          <p:nvPr>
            <p:ph idx="1"/>
          </p:nvPr>
        </p:nvSpPr>
        <p:spPr/>
        <p:txBody>
          <a:bodyPr/>
          <a:lstStyle/>
          <a:p>
            <a:endParaRPr lang="en-US" dirty="0" smtClean="0"/>
          </a:p>
          <a:p>
            <a:r>
              <a:rPr lang="en-US" dirty="0" smtClean="0"/>
              <a:t>Missile Defense Simulation</a:t>
            </a:r>
          </a:p>
          <a:p>
            <a:pPr lvl="1"/>
            <a:r>
              <a:rPr lang="en-US" dirty="0" smtClean="0"/>
              <a:t>Object-Oriented MATLAB</a:t>
            </a:r>
          </a:p>
          <a:p>
            <a:pPr lvl="1"/>
            <a:r>
              <a:rPr lang="en-US" dirty="0" smtClean="0"/>
              <a:t>Agent-Based Modeling</a:t>
            </a:r>
          </a:p>
          <a:p>
            <a:pPr lvl="2"/>
            <a:r>
              <a:rPr lang="en-US" dirty="0" smtClean="0"/>
              <a:t>Communication</a:t>
            </a:r>
          </a:p>
          <a:p>
            <a:pPr lvl="2"/>
            <a:r>
              <a:rPr lang="en-US" dirty="0" smtClean="0"/>
              <a:t>Computation</a:t>
            </a:r>
          </a:p>
          <a:p>
            <a:pPr lvl="1"/>
            <a:r>
              <a:rPr lang="en-US" dirty="0" smtClean="0"/>
              <a:t>Locked environment</a:t>
            </a:r>
          </a:p>
          <a:p>
            <a:pPr lvl="2"/>
            <a:r>
              <a:rPr lang="en-US" dirty="0" smtClean="0"/>
              <a:t>No admin access</a:t>
            </a:r>
          </a:p>
          <a:p>
            <a:pPr lvl="2"/>
            <a:r>
              <a:rPr lang="en-US" dirty="0" smtClean="0"/>
              <a:t>No external software</a:t>
            </a:r>
          </a:p>
          <a:p>
            <a:pPr lvl="1"/>
            <a:r>
              <a:rPr lang="en-US" dirty="0" smtClean="0"/>
              <a:t>Embarrassingly parallel batch scheduling and CI testing</a:t>
            </a:r>
          </a:p>
          <a:p>
            <a:endParaRPr lang="en-US" dirty="0"/>
          </a:p>
        </p:txBody>
      </p:sp>
    </p:spTree>
    <p:extLst>
      <p:ext uri="{BB962C8B-B14F-4D97-AF65-F5344CB8AC3E}">
        <p14:creationId xmlns:p14="http://schemas.microsoft.com/office/powerpoint/2010/main" val="14512055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Limited-Knowledge Attacker</a:t>
            </a:r>
            <a:endParaRPr lang="en-US" dirty="0"/>
          </a:p>
        </p:txBody>
      </p:sp>
      <p:sp>
        <p:nvSpPr>
          <p:cNvPr id="3" name="Content Placeholder 2"/>
          <p:cNvSpPr>
            <a:spLocks noGrp="1"/>
          </p:cNvSpPr>
          <p:nvPr>
            <p:ph sz="half" idx="1"/>
          </p:nvPr>
        </p:nvSpPr>
        <p:spPr>
          <a:xfrm>
            <a:off x="209550" y="777875"/>
            <a:ext cx="4292600" cy="2442997"/>
          </a:xfrm>
        </p:spPr>
        <p:txBody>
          <a:bodyPr/>
          <a:lstStyle/>
          <a:p>
            <a:r>
              <a:rPr lang="en-US" dirty="0" smtClean="0"/>
              <a:t>Attacker’s view of model perturbed</a:t>
            </a:r>
          </a:p>
          <a:p>
            <a:pPr lvl="1"/>
            <a:r>
              <a:rPr lang="en-US" dirty="0" smtClean="0"/>
              <a:t>Gaussian noise added to flow graph model</a:t>
            </a:r>
          </a:p>
          <a:p>
            <a:pPr lvl="1"/>
            <a:endParaRPr lang="en-US" dirty="0" smtClean="0"/>
          </a:p>
          <a:p>
            <a:endParaRPr lang="en-US" dirty="0"/>
          </a:p>
        </p:txBody>
      </p:sp>
      <p:pic>
        <p:nvPicPr>
          <p:cNvPr id="12290" name="Picture 2" descr="C:\Users\Ranadose\Dropbox\ISI\GitHub\cpscapabilities\Papers\Archive\CPS_CPSWeek15\figures\exp2_noise_w_actor.pn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27254" y="697025"/>
            <a:ext cx="4292600" cy="3219449"/>
          </a:xfrm>
          <a:prstGeom prst="rect">
            <a:avLst/>
          </a:prstGeom>
          <a:noFill/>
          <a:extLst>
            <a:ext uri="{909E8E84-426E-40DD-AFC4-6F175D3DCCD1}">
              <a14:hiddenFill xmlns:a14="http://schemas.microsoft.com/office/drawing/2010/main">
                <a:solidFill>
                  <a:srgbClr val="FFFFFF"/>
                </a:solidFill>
              </a14:hiddenFill>
            </a:ext>
          </a:extLst>
        </p:spPr>
      </p:pic>
      <p:pic>
        <p:nvPicPr>
          <p:cNvPr id="12291" name="Picture 3" descr="C:\Users\Ranadose\Dropbox\ISI\GitHub\cpscapabilities\Papers\Archive\CPS_CPSWeek15\figures\exp2_obs_anticp.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6049" y="3012743"/>
            <a:ext cx="4332026" cy="3249020"/>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txBox="1">
            <a:spLocks/>
          </p:cNvSpPr>
          <p:nvPr/>
        </p:nvSpPr>
        <p:spPr bwMode="auto">
          <a:xfrm>
            <a:off x="4227617" y="4107596"/>
            <a:ext cx="5094514" cy="2442997"/>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lvl1pPr marL="342900" indent="-342900" algn="l" rtl="0" eaLnBrk="1" fontAlgn="base" hangingPunct="1">
              <a:spcBef>
                <a:spcPct val="20000"/>
              </a:spcBef>
              <a:spcAft>
                <a:spcPct val="0"/>
              </a:spcAft>
              <a:buSzPct val="100000"/>
              <a:buChar char="•"/>
              <a:defRPr sz="2800">
                <a:solidFill>
                  <a:srgbClr val="CC0000"/>
                </a:solidFill>
                <a:latin typeface="+mn-lt"/>
                <a:ea typeface="+mn-ea"/>
                <a:cs typeface="+mn-cs"/>
              </a:defRPr>
            </a:lvl1pPr>
            <a:lvl2pPr marL="742950" indent="-285750" algn="l" rtl="0" eaLnBrk="1" fontAlgn="base" hangingPunct="1">
              <a:spcBef>
                <a:spcPct val="20000"/>
              </a:spcBef>
              <a:spcAft>
                <a:spcPct val="0"/>
              </a:spcAft>
              <a:buSzPct val="100000"/>
              <a:buChar char="–"/>
              <a:defRPr sz="2400">
                <a:solidFill>
                  <a:srgbClr val="0000FF"/>
                </a:solidFill>
                <a:latin typeface="+mn-lt"/>
              </a:defRPr>
            </a:lvl2pPr>
            <a:lvl3pPr marL="1143000" indent="-228600" algn="l" rtl="0" eaLnBrk="1" fontAlgn="base" hangingPunct="1">
              <a:spcBef>
                <a:spcPct val="20000"/>
              </a:spcBef>
              <a:spcAft>
                <a:spcPct val="0"/>
              </a:spcAft>
              <a:buSzPct val="100000"/>
              <a:buChar char="•"/>
              <a:defRPr sz="2000">
                <a:solidFill>
                  <a:srgbClr val="FF0000"/>
                </a:solidFill>
                <a:latin typeface="+mn-lt"/>
              </a:defRPr>
            </a:lvl3pPr>
            <a:lvl4pPr marL="1600200" indent="-228600" algn="l" rtl="0" eaLnBrk="1" fontAlgn="base" hangingPunct="1">
              <a:spcBef>
                <a:spcPct val="20000"/>
              </a:spcBef>
              <a:spcAft>
                <a:spcPct val="0"/>
              </a:spcAft>
              <a:buSzPct val="100000"/>
              <a:buChar char="–"/>
              <a:defRPr sz="1800">
                <a:solidFill>
                  <a:schemeClr val="tx1"/>
                </a:solidFill>
                <a:latin typeface="+mn-lt"/>
              </a:defRPr>
            </a:lvl4pPr>
            <a:lvl5pPr marL="2057400" indent="-228600" algn="l" rtl="0" eaLnBrk="1" fontAlgn="base" hangingPunct="1">
              <a:spcBef>
                <a:spcPct val="20000"/>
              </a:spcBef>
              <a:spcAft>
                <a:spcPct val="0"/>
              </a:spcAft>
              <a:buSzPct val="100000"/>
              <a:buChar char="•"/>
              <a:defRPr sz="1800">
                <a:solidFill>
                  <a:schemeClr val="tx1"/>
                </a:solidFill>
                <a:latin typeface="+mn-lt"/>
              </a:defRPr>
            </a:lvl5pPr>
            <a:lvl6pPr marL="2514600" indent="-228600" algn="l" rtl="0" eaLnBrk="1" fontAlgn="base" hangingPunct="1">
              <a:spcBef>
                <a:spcPct val="20000"/>
              </a:spcBef>
              <a:spcAft>
                <a:spcPct val="0"/>
              </a:spcAft>
              <a:buSzPct val="100000"/>
              <a:buChar char="•"/>
              <a:defRPr sz="1800">
                <a:solidFill>
                  <a:schemeClr val="tx1"/>
                </a:solidFill>
                <a:latin typeface="+mn-lt"/>
              </a:defRPr>
            </a:lvl6pPr>
            <a:lvl7pPr marL="2971800" indent="-228600" algn="l" rtl="0" eaLnBrk="1" fontAlgn="base" hangingPunct="1">
              <a:spcBef>
                <a:spcPct val="20000"/>
              </a:spcBef>
              <a:spcAft>
                <a:spcPct val="0"/>
              </a:spcAft>
              <a:buSzPct val="100000"/>
              <a:buChar char="•"/>
              <a:defRPr sz="1800">
                <a:solidFill>
                  <a:schemeClr val="tx1"/>
                </a:solidFill>
                <a:latin typeface="+mn-lt"/>
              </a:defRPr>
            </a:lvl7pPr>
            <a:lvl8pPr marL="3429000" indent="-228600" algn="l" rtl="0" eaLnBrk="1" fontAlgn="base" hangingPunct="1">
              <a:spcBef>
                <a:spcPct val="20000"/>
              </a:spcBef>
              <a:spcAft>
                <a:spcPct val="0"/>
              </a:spcAft>
              <a:buSzPct val="100000"/>
              <a:buChar char="•"/>
              <a:defRPr sz="1800">
                <a:solidFill>
                  <a:schemeClr val="tx1"/>
                </a:solidFill>
                <a:latin typeface="+mn-lt"/>
              </a:defRPr>
            </a:lvl8pPr>
            <a:lvl9pPr marL="3886200" indent="-228600" algn="l" rtl="0" eaLnBrk="1" fontAlgn="base" hangingPunct="1">
              <a:spcBef>
                <a:spcPct val="20000"/>
              </a:spcBef>
              <a:spcAft>
                <a:spcPct val="0"/>
              </a:spcAft>
              <a:buSzPct val="100000"/>
              <a:buChar char="•"/>
              <a:defRPr sz="1800">
                <a:solidFill>
                  <a:schemeClr val="tx1"/>
                </a:solidFill>
                <a:latin typeface="+mn-lt"/>
              </a:defRPr>
            </a:lvl9pPr>
          </a:lstStyle>
          <a:p>
            <a:r>
              <a:rPr lang="en-US" kern="0" dirty="0" smtClean="0"/>
              <a:t>Anticipated return misleading</a:t>
            </a:r>
          </a:p>
          <a:p>
            <a:pPr lvl="1"/>
            <a:r>
              <a:rPr lang="en-US" kern="0" dirty="0" smtClean="0"/>
              <a:t>Deception potential</a:t>
            </a:r>
          </a:p>
          <a:p>
            <a:pPr lvl="1"/>
            <a:endParaRPr lang="en-US" kern="0" dirty="0" smtClean="0"/>
          </a:p>
          <a:p>
            <a:endParaRPr lang="en-US" kern="0" dirty="0"/>
          </a:p>
        </p:txBody>
      </p:sp>
    </p:spTree>
    <p:extLst>
      <p:ext uri="{BB962C8B-B14F-4D97-AF65-F5344CB8AC3E}">
        <p14:creationId xmlns:p14="http://schemas.microsoft.com/office/powerpoint/2010/main" val="890023908"/>
      </p:ext>
    </p:extLst>
  </p:cSld>
  <p:clrMapOvr>
    <a:masterClrMapping/>
  </p:clrMapOvr>
  <mc:AlternateContent xmlns:mc="http://schemas.openxmlformats.org/markup-compatibility/2006" xmlns:p14="http://schemas.microsoft.com/office/powerpoint/2010/main">
    <mc:Choice Requires="p14">
      <p:transition spd="slow" p14:dur="2000" advTm="44033"/>
    </mc:Choice>
    <mc:Fallback xmlns="">
      <p:transition spd="slow" advTm="44033"/>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8"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39932" y="598849"/>
            <a:ext cx="7524750" cy="518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6"/>
          <p:cNvSpPr>
            <a:spLocks noGrp="1"/>
          </p:cNvSpPr>
          <p:nvPr>
            <p:ph type="title"/>
          </p:nvPr>
        </p:nvSpPr>
        <p:spPr/>
        <p:txBody>
          <a:bodyPr/>
          <a:lstStyle/>
          <a:p>
            <a:r>
              <a:rPr lang="en-US" dirty="0" smtClean="0"/>
              <a:t>Network Topology</a:t>
            </a:r>
            <a:endParaRPr lang="en-US" dirty="0"/>
          </a:p>
        </p:txBody>
      </p:sp>
      <p:sp>
        <p:nvSpPr>
          <p:cNvPr id="10" name="TextBox 9"/>
          <p:cNvSpPr txBox="1"/>
          <p:nvPr/>
        </p:nvSpPr>
        <p:spPr>
          <a:xfrm>
            <a:off x="5808518" y="935182"/>
            <a:ext cx="2556164" cy="461665"/>
          </a:xfrm>
          <a:prstGeom prst="rect">
            <a:avLst/>
          </a:prstGeom>
          <a:noFill/>
        </p:spPr>
        <p:txBody>
          <a:bodyPr wrap="square" rtlCol="0">
            <a:spAutoFit/>
          </a:bodyPr>
          <a:lstStyle/>
          <a:p>
            <a:pPr algn="ctr"/>
            <a:r>
              <a:rPr lang="en-US" dirty="0" smtClean="0"/>
              <a:t>ISO: Find Optimal</a:t>
            </a:r>
            <a:endParaRPr lang="en-US" dirty="0"/>
          </a:p>
        </p:txBody>
      </p:sp>
      <p:sp>
        <p:nvSpPr>
          <p:cNvPr id="15" name="TextBox 14"/>
          <p:cNvSpPr txBox="1"/>
          <p:nvPr/>
        </p:nvSpPr>
        <p:spPr>
          <a:xfrm>
            <a:off x="6894368" y="1261764"/>
            <a:ext cx="384464" cy="646331"/>
          </a:xfrm>
          <a:prstGeom prst="rect">
            <a:avLst/>
          </a:prstGeom>
          <a:noFill/>
        </p:spPr>
        <p:txBody>
          <a:bodyPr wrap="square" rtlCol="0">
            <a:spAutoFit/>
          </a:bodyPr>
          <a:lstStyle/>
          <a:p>
            <a:r>
              <a:rPr lang="en-US" sz="3600" dirty="0" smtClean="0">
                <a:solidFill>
                  <a:srgbClr val="00B050"/>
                </a:solidFill>
              </a:rPr>
              <a:t>$</a:t>
            </a:r>
            <a:endParaRPr lang="en-US" sz="3600" dirty="0">
              <a:solidFill>
                <a:srgbClr val="00B050"/>
              </a:solidFill>
            </a:endParaRPr>
          </a:p>
        </p:txBody>
      </p:sp>
      <p:pic>
        <p:nvPicPr>
          <p:cNvPr id="8"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27331" y="4977978"/>
            <a:ext cx="587736" cy="5339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35290" y="4277023"/>
            <a:ext cx="254533" cy="3725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03202" y="4787756"/>
            <a:ext cx="254533" cy="3725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1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30484" y="3604978"/>
            <a:ext cx="497465" cy="4974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51949" y="3052906"/>
            <a:ext cx="254533" cy="3725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23633" y="5356826"/>
            <a:ext cx="510398" cy="462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38311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Attacker/Defender Games</a:t>
            </a:r>
            <a:endParaRPr lang="en-US" dirty="0"/>
          </a:p>
        </p:txBody>
      </p:sp>
      <p:sp>
        <p:nvSpPr>
          <p:cNvPr id="3" name="Content Placeholder 2"/>
          <p:cNvSpPr>
            <a:spLocks noGrp="1"/>
          </p:cNvSpPr>
          <p:nvPr>
            <p:ph sz="half" idx="1"/>
          </p:nvPr>
        </p:nvSpPr>
        <p:spPr>
          <a:xfrm>
            <a:off x="209550" y="777875"/>
            <a:ext cx="4280564" cy="5405438"/>
          </a:xfrm>
        </p:spPr>
        <p:txBody>
          <a:bodyPr/>
          <a:lstStyle/>
          <a:p>
            <a:endParaRPr lang="en-US" dirty="0" smtClean="0"/>
          </a:p>
          <a:p>
            <a:r>
              <a:rPr lang="en-US" dirty="0" smtClean="0"/>
              <a:t>Attacker</a:t>
            </a:r>
          </a:p>
          <a:p>
            <a:pPr lvl="1"/>
            <a:r>
              <a:rPr lang="en-US" dirty="0" smtClean="0"/>
              <a:t>Selects profitable targets</a:t>
            </a:r>
          </a:p>
          <a:p>
            <a:pPr lvl="2"/>
            <a:r>
              <a:rPr lang="en-US" dirty="0" smtClean="0"/>
              <a:t>Subset of actors</a:t>
            </a:r>
          </a:p>
          <a:p>
            <a:r>
              <a:rPr lang="en-US" dirty="0" smtClean="0"/>
              <a:t>Defender</a:t>
            </a:r>
          </a:p>
          <a:p>
            <a:pPr lvl="1"/>
            <a:r>
              <a:rPr lang="en-US" dirty="0" smtClean="0"/>
              <a:t>Pretends to be attacker</a:t>
            </a:r>
          </a:p>
          <a:p>
            <a:pPr lvl="2"/>
            <a:r>
              <a:rPr lang="en-US" dirty="0" smtClean="0"/>
              <a:t>Uses probability of attack to drive defenses</a:t>
            </a:r>
          </a:p>
          <a:p>
            <a:r>
              <a:rPr lang="en-US" dirty="0" smtClean="0"/>
              <a:t>Mixed strategies</a:t>
            </a:r>
          </a:p>
          <a:p>
            <a:pPr lvl="1"/>
            <a:r>
              <a:rPr lang="en-US" dirty="0" smtClean="0"/>
              <a:t>Equilibrium reached with probabilistic strategy</a:t>
            </a:r>
          </a:p>
          <a:p>
            <a:pPr lvl="1"/>
            <a:endParaRPr lang="en-US" dirty="0" smtClean="0"/>
          </a:p>
        </p:txBody>
      </p:sp>
      <p:pic>
        <p:nvPicPr>
          <p:cNvPr id="14338" name="Picture 2" descr="C:\Users\Ranadose\Dropbox\ISI\GitHub\cpscapabilities\Papers\Archive\CPS_CPSWeek15\figures\exp3_attacker_noise_4actor.pn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4654550" y="1870869"/>
            <a:ext cx="4292600" cy="3219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9812004"/>
      </p:ext>
    </p:extLst>
  </p:cSld>
  <p:clrMapOvr>
    <a:masterClrMapping/>
  </p:clrMapOvr>
  <mc:AlternateContent xmlns:mc="http://schemas.openxmlformats.org/markup-compatibility/2006" xmlns:p14="http://schemas.microsoft.com/office/powerpoint/2010/main">
    <mc:Choice Requires="p14">
      <p:transition spd="slow" p14:dur="2000" advTm="21257"/>
    </mc:Choice>
    <mc:Fallback xmlns="">
      <p:transition spd="slow" advTm="21257"/>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Optimal Power Flow (OPF)</a:t>
            </a:r>
            <a:endParaRPr lang="en-US" dirty="0"/>
          </a:p>
        </p:txBody>
      </p:sp>
      <p:sp>
        <p:nvSpPr>
          <p:cNvPr id="13" name="Content Placeholder 12"/>
          <p:cNvSpPr>
            <a:spLocks noGrp="1"/>
          </p:cNvSpPr>
          <p:nvPr>
            <p:ph sz="half" idx="1"/>
          </p:nvPr>
        </p:nvSpPr>
        <p:spPr>
          <a:xfrm>
            <a:off x="209549" y="777875"/>
            <a:ext cx="4430689" cy="5405438"/>
          </a:xfrm>
        </p:spPr>
        <p:txBody>
          <a:bodyPr/>
          <a:lstStyle/>
          <a:p>
            <a:endParaRPr lang="en-US" dirty="0" smtClean="0"/>
          </a:p>
          <a:p>
            <a:r>
              <a:rPr lang="en-US" dirty="0" smtClean="0"/>
              <a:t>Single company</a:t>
            </a:r>
          </a:p>
          <a:p>
            <a:r>
              <a:rPr lang="en-US" dirty="0" smtClean="0"/>
              <a:t>Wide area negotiation</a:t>
            </a:r>
          </a:p>
          <a:p>
            <a:pPr lvl="1"/>
            <a:r>
              <a:rPr lang="en-US" dirty="0" smtClean="0"/>
              <a:t>Locational Marginal Price</a:t>
            </a:r>
            <a:br>
              <a:rPr lang="en-US" dirty="0" smtClean="0"/>
            </a:br>
            <a:r>
              <a:rPr lang="en-US" dirty="0" smtClean="0"/>
              <a:t>(LMP)</a:t>
            </a:r>
          </a:p>
          <a:p>
            <a:r>
              <a:rPr lang="en-US" dirty="0" smtClean="0"/>
              <a:t>Regulated consumer</a:t>
            </a:r>
          </a:p>
          <a:p>
            <a:r>
              <a:rPr lang="en-US" dirty="0" smtClean="0"/>
              <a:t>Goal: </a:t>
            </a:r>
            <a:br>
              <a:rPr lang="en-US" dirty="0" smtClean="0"/>
            </a:br>
            <a:r>
              <a:rPr lang="en-US" dirty="0" smtClean="0"/>
              <a:t>maximize social welfare</a:t>
            </a:r>
          </a:p>
          <a:p>
            <a:pPr lvl="1"/>
            <a:r>
              <a:rPr lang="en-US" dirty="0" smtClean="0"/>
              <a:t>Minimize costs</a:t>
            </a:r>
          </a:p>
          <a:p>
            <a:pPr lvl="1"/>
            <a:r>
              <a:rPr lang="en-US" dirty="0" smtClean="0"/>
              <a:t>Maximize revenues</a:t>
            </a:r>
          </a:p>
        </p:txBody>
      </p:sp>
      <p:pic>
        <p:nvPicPr>
          <p:cNvPr id="4099" name="Picture 3" descr="C:\Users\Ranadose\Dropbox\sharelatex\DMM Energy Economic Attacks\figures\threefuel.pn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54550" y="1199872"/>
            <a:ext cx="4292600" cy="4031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3038592"/>
      </p:ext>
    </p:extLst>
  </p:cSld>
  <p:clrMapOvr>
    <a:masterClrMapping/>
  </p:clrMapOvr>
  <mc:AlternateContent xmlns:mc="http://schemas.openxmlformats.org/markup-compatibility/2006" xmlns:p14="http://schemas.microsoft.com/office/powerpoint/2010/main">
    <mc:Choice Requires="p14">
      <p:transition spd="slow" p14:dur="2000" advTm="23315"/>
    </mc:Choice>
    <mc:Fallback xmlns="">
      <p:transition spd="slow" advTm="23315"/>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Multiple-Actor Negotiation Algorithm</a:t>
            </a:r>
            <a:endParaRPr lang="en-US" dirty="0"/>
          </a:p>
        </p:txBody>
      </p:sp>
      <p:pic>
        <p:nvPicPr>
          <p:cNvPr id="12293" name="Picture 5"/>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599131" y="815218"/>
            <a:ext cx="4292600" cy="4037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09308" y="4776683"/>
            <a:ext cx="3429000" cy="7316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5" name="Picture 7"/>
          <p:cNvPicPr>
            <a:picLocks noGrp="1" noChangeAspect="1" noChangeArrowheads="1"/>
          </p:cNvPicPr>
          <p:nvPr>
            <p:ph sz="half" idx="1"/>
          </p:nvPr>
        </p:nvPicPr>
        <p:blipFill>
          <a:blip r:embed="rId5">
            <a:extLst>
              <a:ext uri="{28A0092B-C50C-407E-A947-70E740481C1C}">
                <a14:useLocalDpi xmlns:a14="http://schemas.microsoft.com/office/drawing/2010/main" val="0"/>
              </a:ext>
            </a:extLst>
          </a:blip>
          <a:srcRect/>
          <a:stretch>
            <a:fillRect/>
          </a:stretch>
        </p:blipFill>
        <p:spPr bwMode="auto">
          <a:xfrm>
            <a:off x="260350" y="969890"/>
            <a:ext cx="4191000" cy="2028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369455" y="3288145"/>
            <a:ext cx="4544290" cy="1569660"/>
          </a:xfrm>
          <a:prstGeom prst="rect">
            <a:avLst/>
          </a:prstGeom>
          <a:noFill/>
        </p:spPr>
        <p:txBody>
          <a:bodyPr wrap="square" rtlCol="0">
            <a:spAutoFit/>
          </a:bodyPr>
          <a:lstStyle/>
          <a:p>
            <a:pPr algn="l"/>
            <a:r>
              <a:rPr lang="en-US" dirty="0" smtClean="0">
                <a:latin typeface="Arial" panose="020B0604020202020204" pitchFamily="34" charset="0"/>
                <a:cs typeface="Arial" panose="020B0604020202020204" pitchFamily="34" charset="0"/>
              </a:rPr>
              <a:t>Solve via Linear Programming</a:t>
            </a:r>
          </a:p>
          <a:p>
            <a:pPr algn="l"/>
            <a:endParaRPr lang="en-US" dirty="0">
              <a:latin typeface="Arial" panose="020B0604020202020204" pitchFamily="34" charset="0"/>
              <a:cs typeface="Arial" panose="020B0604020202020204" pitchFamily="34" charset="0"/>
            </a:endParaRPr>
          </a:p>
          <a:p>
            <a:pPr algn="l"/>
            <a:r>
              <a:rPr lang="en-US" dirty="0" smtClean="0">
                <a:latin typeface="Arial" panose="020B0604020202020204" pitchFamily="34" charset="0"/>
                <a:cs typeface="Arial" panose="020B0604020202020204" pitchFamily="34" charset="0"/>
              </a:rPr>
              <a:t>Multi-Actor Algorithm:</a:t>
            </a:r>
          </a:p>
          <a:p>
            <a:pPr algn="l"/>
            <a:r>
              <a:rPr lang="en-US" dirty="0" smtClean="0">
                <a:latin typeface="Arial" panose="020B0604020202020204" pitchFamily="34" charset="0"/>
                <a:cs typeface="Arial" panose="020B0604020202020204" pitchFamily="34" charset="0"/>
              </a:rPr>
              <a:t>a’=</a:t>
            </a:r>
            <a:r>
              <a:rPr lang="en-US" dirty="0" err="1" smtClean="0">
                <a:latin typeface="Arial" panose="020B0604020202020204" pitchFamily="34" charset="0"/>
                <a:cs typeface="Arial" panose="020B0604020202020204" pitchFamily="34" charset="0"/>
              </a:rPr>
              <a:t>a+margin</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s.t.</a:t>
            </a:r>
            <a:r>
              <a:rPr lang="en-US" dirty="0" smtClean="0">
                <a:latin typeface="Arial" panose="020B0604020202020204" pitchFamily="34" charset="0"/>
                <a:cs typeface="Arial" panose="020B0604020202020204" pitchFamily="34" charset="0"/>
              </a:rPr>
              <a:t> f’=f, Utility -&gt; 0</a:t>
            </a:r>
          </a:p>
        </p:txBody>
      </p:sp>
    </p:spTree>
    <p:extLst>
      <p:ext uri="{BB962C8B-B14F-4D97-AF65-F5344CB8AC3E}">
        <p14:creationId xmlns:p14="http://schemas.microsoft.com/office/powerpoint/2010/main" val="2035482700"/>
      </p:ext>
    </p:extLst>
  </p:cSld>
  <p:clrMapOvr>
    <a:masterClrMapping/>
  </p:clrMapOvr>
  <mc:AlternateContent xmlns:mc="http://schemas.openxmlformats.org/markup-compatibility/2006" xmlns:p14="http://schemas.microsoft.com/office/powerpoint/2010/main">
    <mc:Choice Requires="p14">
      <p:transition spd="slow" p14:dur="2000" advTm="33776"/>
    </mc:Choice>
    <mc:Fallback xmlns="">
      <p:transition spd="slow" advTm="33776"/>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Modeling Attacks and Defenses</a:t>
            </a:r>
            <a:endParaRPr lang="en-US" dirty="0"/>
          </a:p>
        </p:txBody>
      </p:sp>
      <p:pic>
        <p:nvPicPr>
          <p:cNvPr id="7171"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89314" y="1074738"/>
            <a:ext cx="6778072" cy="5094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8215013"/>
      </p:ext>
    </p:extLst>
  </p:cSld>
  <p:clrMapOvr>
    <a:masterClrMapping/>
  </p:clrMapOvr>
  <mc:AlternateContent xmlns:mc="http://schemas.openxmlformats.org/markup-compatibility/2006" xmlns:p14="http://schemas.microsoft.com/office/powerpoint/2010/main">
    <mc:Choice Requires="p14">
      <p:transition spd="slow" p14:dur="2000" advTm="12045"/>
    </mc:Choice>
    <mc:Fallback xmlns="">
      <p:transition spd="slow" advTm="12045"/>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CPS Security: CIA</a:t>
            </a:r>
            <a:endParaRPr lang="en-US" dirty="0"/>
          </a:p>
        </p:txBody>
      </p:sp>
      <p:sp>
        <p:nvSpPr>
          <p:cNvPr id="3" name="Content Placeholder 2"/>
          <p:cNvSpPr>
            <a:spLocks noGrp="1"/>
          </p:cNvSpPr>
          <p:nvPr>
            <p:ph idx="1"/>
          </p:nvPr>
        </p:nvSpPr>
        <p:spPr/>
        <p:txBody>
          <a:bodyPr/>
          <a:lstStyle/>
          <a:p>
            <a:r>
              <a:rPr lang="en-US" sz="2000" dirty="0" smtClean="0"/>
              <a:t>Confidentiality</a:t>
            </a:r>
          </a:p>
          <a:p>
            <a:pPr lvl="1"/>
            <a:r>
              <a:rPr lang="en-US" sz="1800" dirty="0" smtClean="0"/>
              <a:t>Privacy of physical processes</a:t>
            </a:r>
          </a:p>
          <a:p>
            <a:pPr lvl="1"/>
            <a:r>
              <a:rPr lang="en-US" sz="1800" dirty="0" smtClean="0"/>
              <a:t>Unique control programs</a:t>
            </a:r>
          </a:p>
          <a:p>
            <a:pPr lvl="1"/>
            <a:r>
              <a:rPr lang="en-US" sz="1800" dirty="0" smtClean="0"/>
              <a:t>Proprietary process protection</a:t>
            </a:r>
          </a:p>
          <a:p>
            <a:pPr lvl="2"/>
            <a:r>
              <a:rPr lang="en-US" sz="1600" dirty="0" smtClean="0"/>
              <a:t>How do they make cheese puff snacks?</a:t>
            </a:r>
          </a:p>
          <a:p>
            <a:pPr lvl="1"/>
            <a:r>
              <a:rPr lang="en-US" sz="1800" dirty="0" smtClean="0"/>
              <a:t>Competitive information</a:t>
            </a:r>
          </a:p>
          <a:p>
            <a:pPr lvl="2"/>
            <a:r>
              <a:rPr lang="en-US" sz="1600" dirty="0" smtClean="0"/>
              <a:t>Current production levels</a:t>
            </a:r>
          </a:p>
          <a:p>
            <a:r>
              <a:rPr lang="en-US" sz="2000" dirty="0" smtClean="0"/>
              <a:t>Integrity</a:t>
            </a:r>
          </a:p>
          <a:p>
            <a:pPr lvl="1"/>
            <a:r>
              <a:rPr lang="en-US" sz="1800" dirty="0" smtClean="0"/>
              <a:t>Physical process corruption</a:t>
            </a:r>
          </a:p>
          <a:p>
            <a:pPr lvl="2"/>
            <a:r>
              <a:rPr lang="en-US" sz="1600" dirty="0" err="1" smtClean="0"/>
              <a:t>Stuxnet</a:t>
            </a:r>
            <a:r>
              <a:rPr lang="en-US" sz="1600" dirty="0"/>
              <a:t> </a:t>
            </a:r>
            <a:r>
              <a:rPr lang="en-US" sz="1600" dirty="0" smtClean="0"/>
              <a:t>/ equipment damage</a:t>
            </a:r>
          </a:p>
          <a:p>
            <a:pPr lvl="1"/>
            <a:r>
              <a:rPr lang="en-US" sz="1800" dirty="0" smtClean="0"/>
              <a:t>Deception</a:t>
            </a:r>
          </a:p>
          <a:p>
            <a:pPr lvl="2"/>
            <a:r>
              <a:rPr lang="en-US" sz="1600" dirty="0" err="1" smtClean="0"/>
              <a:t>Underfilling</a:t>
            </a:r>
            <a:r>
              <a:rPr lang="en-US" sz="1600" dirty="0" smtClean="0"/>
              <a:t> cheese puff bags</a:t>
            </a:r>
          </a:p>
          <a:p>
            <a:r>
              <a:rPr lang="en-US" sz="2000" dirty="0" smtClean="0"/>
              <a:t>Availability</a:t>
            </a:r>
          </a:p>
          <a:p>
            <a:pPr lvl="1"/>
            <a:r>
              <a:rPr lang="en-US" sz="1800" i="1" u="sng" dirty="0" smtClean="0"/>
              <a:t>Focus of this research</a:t>
            </a:r>
          </a:p>
          <a:p>
            <a:pPr lvl="1"/>
            <a:r>
              <a:rPr lang="en-US" sz="1800" dirty="0" smtClean="0"/>
              <a:t>Real-time system constraints</a:t>
            </a:r>
          </a:p>
          <a:p>
            <a:pPr lvl="2"/>
            <a:r>
              <a:rPr lang="en-US" sz="1600" dirty="0" smtClean="0"/>
              <a:t>Damage by delay</a:t>
            </a:r>
          </a:p>
          <a:p>
            <a:pPr lvl="2"/>
            <a:r>
              <a:rPr lang="en-US" sz="1600" dirty="0" smtClean="0"/>
              <a:t>Power systems</a:t>
            </a:r>
            <a:endParaRPr lang="en-US" sz="1600" dirty="0"/>
          </a:p>
        </p:txBody>
      </p:sp>
      <p:pic>
        <p:nvPicPr>
          <p:cNvPr id="3074" name="Picture 2" descr="https://upload.wikimedia.org/wikipedia/commons/9/9a/CIAJMK1209.png"/>
          <p:cNvPicPr>
            <a:picLocks noChangeAspect="1" noChangeArrowheads="1"/>
          </p:cNvPicPr>
          <p:nvPr/>
        </p:nvPicPr>
        <p:blipFill rotWithShape="1">
          <a:blip r:embed="rId3">
            <a:extLst>
              <a:ext uri="{28A0092B-C50C-407E-A947-70E740481C1C}">
                <a14:useLocalDpi xmlns:a14="http://schemas.microsoft.com/office/drawing/2010/main" val="0"/>
              </a:ext>
            </a:extLst>
          </a:blip>
          <a:srcRect l="5358" t="10778" r="9186" b="8834"/>
          <a:stretch/>
        </p:blipFill>
        <p:spPr bwMode="auto">
          <a:xfrm>
            <a:off x="4034580" y="1466850"/>
            <a:ext cx="4995120" cy="4610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713008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Multi-Actor Impact</a:t>
            </a:r>
            <a:endParaRPr lang="en-US" dirty="0"/>
          </a:p>
        </p:txBody>
      </p:sp>
      <p:sp>
        <p:nvSpPr>
          <p:cNvPr id="11" name="Content Placeholder 10"/>
          <p:cNvSpPr>
            <a:spLocks noGrp="1"/>
          </p:cNvSpPr>
          <p:nvPr>
            <p:ph sz="half" idx="1"/>
          </p:nvPr>
        </p:nvSpPr>
        <p:spPr/>
        <p:txBody>
          <a:bodyPr/>
          <a:lstStyle/>
          <a:p>
            <a:endParaRPr lang="en-US" dirty="0" smtClean="0"/>
          </a:p>
          <a:p>
            <a:endParaRPr lang="en-US" dirty="0" smtClean="0"/>
          </a:p>
          <a:p>
            <a:r>
              <a:rPr lang="en-US" dirty="0" smtClean="0"/>
              <a:t>Total gain/loss summed across all actors</a:t>
            </a:r>
          </a:p>
          <a:p>
            <a:r>
              <a:rPr lang="en-US" dirty="0" smtClean="0"/>
              <a:t>Multi-actor model creates profit elements</a:t>
            </a:r>
          </a:p>
          <a:p>
            <a:pPr lvl="1"/>
            <a:r>
              <a:rPr lang="en-US" dirty="0" smtClean="0"/>
              <a:t>Diminishing impact as actor count approaches # competition points</a:t>
            </a:r>
          </a:p>
        </p:txBody>
      </p:sp>
      <p:pic>
        <p:nvPicPr>
          <p:cNvPr id="10242" name="Picture 2" descr="C:\Users\Ranadose\Dropbox\ISI\GitHub\cpscapabilities\Papers\Archive\CPS_CPSWeek15\figures\exp1_gains_in_system.pn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490113" y="1671555"/>
            <a:ext cx="4558353" cy="341876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229983" y="1181397"/>
            <a:ext cx="2497800" cy="461665"/>
          </a:xfrm>
          <a:prstGeom prst="rect">
            <a:avLst/>
          </a:prstGeom>
          <a:noFill/>
        </p:spPr>
        <p:txBody>
          <a:bodyPr wrap="none" rtlCol="0">
            <a:spAutoFit/>
          </a:bodyPr>
          <a:lstStyle/>
          <a:p>
            <a:r>
              <a:rPr lang="en-US" dirty="0" smtClean="0">
                <a:latin typeface="Arial" panose="020B0604020202020204" pitchFamily="34" charset="0"/>
                <a:cs typeface="Arial" panose="020B0604020202020204" pitchFamily="34" charset="0"/>
              </a:rPr>
              <a:t>Interdependence</a:t>
            </a:r>
            <a:endParaRPr lang="en-US" dirty="0">
              <a:latin typeface="Arial" panose="020B0604020202020204" pitchFamily="34" charset="0"/>
              <a:cs typeface="Arial" panose="020B0604020202020204" pitchFamily="34" charset="0"/>
            </a:endParaRPr>
          </a:p>
        </p:txBody>
      </p:sp>
      <p:cxnSp>
        <p:nvCxnSpPr>
          <p:cNvPr id="5" name="Straight Arrow Connector 4"/>
          <p:cNvCxnSpPr/>
          <p:nvPr/>
        </p:nvCxnSpPr>
        <p:spPr bwMode="auto">
          <a:xfrm>
            <a:off x="7843838" y="1412229"/>
            <a:ext cx="800100" cy="0"/>
          </a:xfrm>
          <a:prstGeom prst="straightConnector1">
            <a:avLst/>
          </a:prstGeom>
          <a:ln>
            <a:headEnd type="none" w="med" len="med"/>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650556060"/>
      </p:ext>
    </p:extLst>
  </p:cSld>
  <p:clrMapOvr>
    <a:masterClrMapping/>
  </p:clrMapOvr>
  <mc:AlternateContent xmlns:mc="http://schemas.openxmlformats.org/markup-compatibility/2006" xmlns:p14="http://schemas.microsoft.com/office/powerpoint/2010/main">
    <mc:Choice Requires="p14">
      <p:transition spd="slow" p14:dur="2000" advTm="36718"/>
    </mc:Choice>
    <mc:Fallback xmlns="">
      <p:transition spd="slow" advTm="36718"/>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 Mechanisms</a:t>
            </a:r>
            <a:endParaRPr lang="en-US" dirty="0"/>
          </a:p>
        </p:txBody>
      </p:sp>
      <p:sp>
        <p:nvSpPr>
          <p:cNvPr id="3" name="Text Placeholder 2"/>
          <p:cNvSpPr>
            <a:spLocks noGrp="1"/>
          </p:cNvSpPr>
          <p:nvPr>
            <p:ph type="body" idx="1"/>
          </p:nvPr>
        </p:nvSpPr>
        <p:spPr/>
        <p:txBody>
          <a:bodyPr/>
          <a:lstStyle/>
          <a:p>
            <a:r>
              <a:rPr lang="en-US" dirty="0" smtClean="0"/>
              <a:t>DMM (Gradient Descent)</a:t>
            </a:r>
            <a:endParaRPr lang="en-US" dirty="0"/>
          </a:p>
        </p:txBody>
      </p:sp>
      <p:sp>
        <p:nvSpPr>
          <p:cNvPr id="4" name="Content Placeholder 3"/>
          <p:cNvSpPr>
            <a:spLocks noGrp="1"/>
          </p:cNvSpPr>
          <p:nvPr>
            <p:ph sz="half" idx="2"/>
          </p:nvPr>
        </p:nvSpPr>
        <p:spPr/>
        <p:txBody>
          <a:bodyPr/>
          <a:lstStyle/>
          <a:p>
            <a:r>
              <a:rPr lang="en-US" dirty="0" smtClean="0"/>
              <a:t>Optimizes price via gradient information (marginal $)</a:t>
            </a:r>
          </a:p>
          <a:p>
            <a:r>
              <a:rPr lang="en-US" dirty="0" smtClean="0"/>
              <a:t>Quick to converge</a:t>
            </a:r>
          </a:p>
          <a:p>
            <a:r>
              <a:rPr lang="en-US" dirty="0" smtClean="0"/>
              <a:t>Assumes</a:t>
            </a:r>
          </a:p>
          <a:p>
            <a:pPr lvl="1"/>
            <a:r>
              <a:rPr lang="en-US" dirty="0" smtClean="0"/>
              <a:t>Continuous functions</a:t>
            </a:r>
          </a:p>
          <a:p>
            <a:pPr lvl="1"/>
            <a:r>
              <a:rPr lang="en-US" dirty="0" smtClean="0"/>
              <a:t>Smooth gradients</a:t>
            </a:r>
          </a:p>
          <a:p>
            <a:pPr lvl="1"/>
            <a:endParaRPr lang="en-US" dirty="0"/>
          </a:p>
        </p:txBody>
      </p:sp>
      <p:sp>
        <p:nvSpPr>
          <p:cNvPr id="5" name="Text Placeholder 4"/>
          <p:cNvSpPr>
            <a:spLocks noGrp="1"/>
          </p:cNvSpPr>
          <p:nvPr>
            <p:ph type="body" sz="quarter" idx="3"/>
          </p:nvPr>
        </p:nvSpPr>
        <p:spPr/>
        <p:txBody>
          <a:bodyPr/>
          <a:lstStyle/>
          <a:p>
            <a:r>
              <a:rPr lang="en-US" dirty="0" err="1" smtClean="0"/>
              <a:t>Nelder</a:t>
            </a:r>
            <a:r>
              <a:rPr lang="en-US" dirty="0" smtClean="0"/>
              <a:t>-Mead</a:t>
            </a:r>
            <a:endParaRPr lang="en-US" dirty="0"/>
          </a:p>
        </p:txBody>
      </p:sp>
      <p:sp>
        <p:nvSpPr>
          <p:cNvPr id="6" name="Content Placeholder 5"/>
          <p:cNvSpPr>
            <a:spLocks noGrp="1"/>
          </p:cNvSpPr>
          <p:nvPr>
            <p:ph sz="quarter" idx="4"/>
          </p:nvPr>
        </p:nvSpPr>
        <p:spPr/>
        <p:txBody>
          <a:bodyPr/>
          <a:lstStyle/>
          <a:p>
            <a:r>
              <a:rPr lang="en-US" dirty="0" smtClean="0"/>
              <a:t>Optimizes via set and test</a:t>
            </a:r>
          </a:p>
          <a:p>
            <a:r>
              <a:rPr lang="en-US" dirty="0" smtClean="0"/>
              <a:t>Slower to converge</a:t>
            </a:r>
          </a:p>
          <a:p>
            <a:r>
              <a:rPr lang="en-US" dirty="0" smtClean="0"/>
              <a:t>Assumes</a:t>
            </a:r>
          </a:p>
          <a:p>
            <a:pPr lvl="1"/>
            <a:r>
              <a:rPr lang="en-US" dirty="0" smtClean="0"/>
              <a:t>Nothing about clients</a:t>
            </a:r>
            <a:endParaRPr lang="en-US" dirty="0"/>
          </a:p>
        </p:txBody>
      </p:sp>
      <p:pic>
        <p:nvPicPr>
          <p:cNvPr id="7" name="Picture 6"/>
          <p:cNvPicPr>
            <a:picLocks noChangeAspect="1"/>
          </p:cNvPicPr>
          <p:nvPr/>
        </p:nvPicPr>
        <p:blipFill>
          <a:blip r:embed="rId2"/>
          <a:stretch>
            <a:fillRect/>
          </a:stretch>
        </p:blipFill>
        <p:spPr>
          <a:xfrm>
            <a:off x="2645804" y="4734473"/>
            <a:ext cx="4020108" cy="1259926"/>
          </a:xfrm>
          <a:prstGeom prst="rect">
            <a:avLst/>
          </a:prstGeom>
        </p:spPr>
      </p:pic>
    </p:spTree>
    <p:extLst>
      <p:ext uri="{BB962C8B-B14F-4D97-AF65-F5344CB8AC3E}">
        <p14:creationId xmlns:p14="http://schemas.microsoft.com/office/powerpoint/2010/main" val="25845702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174" name="Picture 6" descr="C:\Users\Ranadose\Dropbox\sharelatex\CPS_COMSNETS16\figures\im_calc_overview.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7428" y="1025239"/>
            <a:ext cx="8774908" cy="4191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Attack and Defense</a:t>
            </a:r>
            <a:endParaRPr lang="en-US" dirty="0"/>
          </a:p>
        </p:txBody>
      </p:sp>
      <p:sp>
        <p:nvSpPr>
          <p:cNvPr id="3" name="TextBox 2"/>
          <p:cNvSpPr txBox="1"/>
          <p:nvPr/>
        </p:nvSpPr>
        <p:spPr>
          <a:xfrm>
            <a:off x="810492" y="4779702"/>
            <a:ext cx="4239490" cy="400110"/>
          </a:xfrm>
          <a:prstGeom prst="rect">
            <a:avLst/>
          </a:prstGeom>
          <a:noFill/>
        </p:spPr>
        <p:txBody>
          <a:bodyPr wrap="square" rtlCol="0">
            <a:spAutoFit/>
          </a:bodyPr>
          <a:lstStyle/>
          <a:p>
            <a:r>
              <a:rPr lang="en-US" sz="2000" dirty="0" smtClean="0">
                <a:solidFill>
                  <a:srgbClr val="FF0000"/>
                </a:solidFill>
              </a:rPr>
              <a:t>Maximize profit for subset of players</a:t>
            </a:r>
            <a:endParaRPr lang="en-US" sz="2000" dirty="0">
              <a:solidFill>
                <a:srgbClr val="FF0000"/>
              </a:solidFill>
            </a:endParaRPr>
          </a:p>
        </p:txBody>
      </p:sp>
      <p:sp>
        <p:nvSpPr>
          <p:cNvPr id="4" name="TextBox 3"/>
          <p:cNvSpPr txBox="1"/>
          <p:nvPr/>
        </p:nvSpPr>
        <p:spPr>
          <a:xfrm>
            <a:off x="5600701" y="5309758"/>
            <a:ext cx="3179618" cy="400110"/>
          </a:xfrm>
          <a:prstGeom prst="rect">
            <a:avLst/>
          </a:prstGeom>
          <a:noFill/>
        </p:spPr>
        <p:txBody>
          <a:bodyPr wrap="square" rtlCol="0">
            <a:spAutoFit/>
          </a:bodyPr>
          <a:lstStyle/>
          <a:p>
            <a:r>
              <a:rPr lang="en-US" sz="2000" dirty="0" smtClean="0">
                <a:solidFill>
                  <a:srgbClr val="0070C0"/>
                </a:solidFill>
              </a:rPr>
              <a:t>Minimize losses from attacks</a:t>
            </a:r>
            <a:endParaRPr lang="en-US" sz="2000" dirty="0">
              <a:solidFill>
                <a:srgbClr val="0070C0"/>
              </a:solidFill>
            </a:endParaRPr>
          </a:p>
        </p:txBody>
      </p:sp>
      <p:cxnSp>
        <p:nvCxnSpPr>
          <p:cNvPr id="6" name="Straight Arrow Connector 5"/>
          <p:cNvCxnSpPr/>
          <p:nvPr/>
        </p:nvCxnSpPr>
        <p:spPr bwMode="auto">
          <a:xfrm flipH="1">
            <a:off x="3065318" y="4291449"/>
            <a:ext cx="852055" cy="488253"/>
          </a:xfrm>
          <a:prstGeom prst="straightConnector1">
            <a:avLst/>
          </a:prstGeom>
          <a:noFill/>
          <a:ln w="19050"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Straight Arrow Connector 7"/>
          <p:cNvCxnSpPr/>
          <p:nvPr/>
        </p:nvCxnSpPr>
        <p:spPr bwMode="auto">
          <a:xfrm>
            <a:off x="7107382" y="5179812"/>
            <a:ext cx="0" cy="254637"/>
          </a:xfrm>
          <a:prstGeom prst="straightConnector1">
            <a:avLst/>
          </a:prstGeom>
          <a:noFill/>
          <a:ln w="19050"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4688873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3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777" y="581332"/>
            <a:ext cx="4800600" cy="571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219075" y="158496"/>
            <a:ext cx="8724900" cy="533400"/>
          </a:xfrm>
        </p:spPr>
        <p:txBody>
          <a:bodyPr/>
          <a:lstStyle/>
          <a:p>
            <a:r>
              <a:rPr lang="en-US" dirty="0" smtClean="0"/>
              <a:t>Mixed Defender Strategies</a:t>
            </a:r>
            <a:endParaRPr lang="en-US" dirty="0"/>
          </a:p>
        </p:txBody>
      </p:sp>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0353" y="2036614"/>
            <a:ext cx="3462461" cy="11581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36635" y="3511275"/>
            <a:ext cx="4349895" cy="8161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Straight Arrow Connector 3"/>
          <p:cNvCxnSpPr/>
          <p:nvPr/>
        </p:nvCxnSpPr>
        <p:spPr bwMode="auto">
          <a:xfrm>
            <a:off x="5481370" y="2896245"/>
            <a:ext cx="758536" cy="810491"/>
          </a:xfrm>
          <a:prstGeom prst="straightConnector1">
            <a:avLst/>
          </a:prstGeom>
          <a:noFill/>
          <a:ln w="19050"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TextBox 4"/>
          <p:cNvSpPr txBox="1"/>
          <p:nvPr/>
        </p:nvSpPr>
        <p:spPr>
          <a:xfrm>
            <a:off x="4991865" y="4570504"/>
            <a:ext cx="3855027" cy="1015663"/>
          </a:xfrm>
          <a:prstGeom prst="rect">
            <a:avLst/>
          </a:prstGeom>
          <a:noFill/>
        </p:spPr>
        <p:txBody>
          <a:bodyPr wrap="square" rtlCol="0">
            <a:spAutoFit/>
          </a:bodyPr>
          <a:lstStyle/>
          <a:p>
            <a:pPr algn="ctr"/>
            <a:r>
              <a:rPr lang="en-US" sz="2000" dirty="0">
                <a:solidFill>
                  <a:srgbClr val="0000FF"/>
                </a:solidFill>
              </a:rPr>
              <a:t>Each A1-A3 has a different market view, thus different view on probability of attack</a:t>
            </a:r>
          </a:p>
        </p:txBody>
      </p:sp>
      <p:sp>
        <p:nvSpPr>
          <p:cNvPr id="14" name="TextBox 13"/>
          <p:cNvSpPr txBox="1"/>
          <p:nvPr/>
        </p:nvSpPr>
        <p:spPr>
          <a:xfrm>
            <a:off x="5375999" y="1445953"/>
            <a:ext cx="3086755" cy="369332"/>
          </a:xfrm>
          <a:prstGeom prst="rect">
            <a:avLst/>
          </a:prstGeom>
          <a:noFill/>
        </p:spPr>
        <p:txBody>
          <a:bodyPr wrap="square" rtlCol="0">
            <a:spAutoFit/>
          </a:bodyPr>
          <a:lstStyle/>
          <a:p>
            <a:pPr algn="ctr"/>
            <a:r>
              <a:rPr lang="en-US" sz="1800" i="1" dirty="0" smtClean="0"/>
              <a:t>N samples of underlying game</a:t>
            </a:r>
            <a:endParaRPr lang="en-US" sz="1800" i="1" dirty="0"/>
          </a:p>
        </p:txBody>
      </p:sp>
      <p:sp>
        <p:nvSpPr>
          <p:cNvPr id="15" name="Right Brace 14"/>
          <p:cNvSpPr/>
          <p:nvPr/>
        </p:nvSpPr>
        <p:spPr bwMode="auto">
          <a:xfrm rot="16200000">
            <a:off x="6578976" y="1491535"/>
            <a:ext cx="382298" cy="1090158"/>
          </a:xfrm>
          <a:prstGeom prst="rightBrac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Tree>
    <p:extLst>
      <p:ext uri="{BB962C8B-B14F-4D97-AF65-F5344CB8AC3E}">
        <p14:creationId xmlns:p14="http://schemas.microsoft.com/office/powerpoint/2010/main" val="3185320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Sampling for Mixed Strategies</a:t>
            </a:r>
            <a:endParaRPr lang="en-US"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779" y="1448233"/>
            <a:ext cx="8117694" cy="3955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99103" y="1077926"/>
            <a:ext cx="3972232" cy="1015663"/>
          </a:xfrm>
          <a:prstGeom prst="rect">
            <a:avLst/>
          </a:prstGeom>
          <a:noFill/>
        </p:spPr>
        <p:txBody>
          <a:bodyPr wrap="square" rtlCol="0">
            <a:spAutoFit/>
          </a:bodyPr>
          <a:lstStyle/>
          <a:p>
            <a:pPr lvl="1"/>
            <a:r>
              <a:rPr lang="en-US" sz="2000" dirty="0">
                <a:solidFill>
                  <a:srgbClr val="0000FF"/>
                </a:solidFill>
              </a:rPr>
              <a:t>The real system is sampled</a:t>
            </a:r>
            <a:br>
              <a:rPr lang="en-US" sz="2000" dirty="0">
                <a:solidFill>
                  <a:srgbClr val="0000FF"/>
                </a:solidFill>
              </a:rPr>
            </a:br>
            <a:r>
              <a:rPr lang="en-US" sz="2000" dirty="0">
                <a:solidFill>
                  <a:srgbClr val="0000FF"/>
                </a:solidFill>
              </a:rPr>
              <a:t>to provide mixed strategies</a:t>
            </a:r>
            <a:br>
              <a:rPr lang="en-US" sz="2000" dirty="0">
                <a:solidFill>
                  <a:srgbClr val="0000FF"/>
                </a:solidFill>
              </a:rPr>
            </a:br>
            <a:r>
              <a:rPr lang="en-US" sz="2000" dirty="0">
                <a:solidFill>
                  <a:srgbClr val="0000FF"/>
                </a:solidFill>
              </a:rPr>
              <a:t>for the attackers and defenders</a:t>
            </a:r>
          </a:p>
        </p:txBody>
      </p:sp>
      <p:sp>
        <p:nvSpPr>
          <p:cNvPr id="4" name="TextBox 3"/>
          <p:cNvSpPr txBox="1"/>
          <p:nvPr/>
        </p:nvSpPr>
        <p:spPr>
          <a:xfrm>
            <a:off x="1367270" y="2608118"/>
            <a:ext cx="1957822" cy="369332"/>
          </a:xfrm>
          <a:prstGeom prst="rect">
            <a:avLst/>
          </a:prstGeom>
          <a:noFill/>
        </p:spPr>
        <p:txBody>
          <a:bodyPr wrap="square" rtlCol="0">
            <a:spAutoFit/>
          </a:bodyPr>
          <a:lstStyle/>
          <a:p>
            <a:pPr algn="ctr"/>
            <a:r>
              <a:rPr lang="en-US" sz="1800" i="1" dirty="0" smtClean="0"/>
              <a:t>Knowledge level</a:t>
            </a:r>
            <a:endParaRPr lang="en-US" sz="1800" i="1" dirty="0"/>
          </a:p>
        </p:txBody>
      </p:sp>
      <p:cxnSp>
        <p:nvCxnSpPr>
          <p:cNvPr id="6" name="Straight Arrow Connector 5"/>
          <p:cNvCxnSpPr/>
          <p:nvPr/>
        </p:nvCxnSpPr>
        <p:spPr bwMode="auto">
          <a:xfrm flipH="1">
            <a:off x="2026227" y="2977450"/>
            <a:ext cx="207818" cy="358032"/>
          </a:xfrm>
          <a:prstGeom prst="straightConnector1">
            <a:avLst/>
          </a:prstGeom>
          <a:noFill/>
          <a:ln w="19050"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TextBox 7"/>
          <p:cNvSpPr txBox="1"/>
          <p:nvPr/>
        </p:nvSpPr>
        <p:spPr>
          <a:xfrm>
            <a:off x="1182397" y="4752655"/>
            <a:ext cx="2589502" cy="369332"/>
          </a:xfrm>
          <a:prstGeom prst="rect">
            <a:avLst/>
          </a:prstGeom>
          <a:noFill/>
        </p:spPr>
        <p:txBody>
          <a:bodyPr wrap="square" rtlCol="0">
            <a:spAutoFit/>
          </a:bodyPr>
          <a:lstStyle/>
          <a:p>
            <a:pPr algn="ctr"/>
            <a:r>
              <a:rPr lang="en-US" sz="1800" i="1" dirty="0" smtClean="0"/>
              <a:t>Constraint maintenance</a:t>
            </a:r>
            <a:endParaRPr lang="en-US" sz="1800" i="1" dirty="0"/>
          </a:p>
        </p:txBody>
      </p:sp>
      <p:sp>
        <p:nvSpPr>
          <p:cNvPr id="7" name="Right Brace 6"/>
          <p:cNvSpPr/>
          <p:nvPr/>
        </p:nvSpPr>
        <p:spPr bwMode="auto">
          <a:xfrm rot="5400000">
            <a:off x="2281888" y="2795051"/>
            <a:ext cx="382298" cy="3595255"/>
          </a:xfrm>
          <a:prstGeom prst="rightBrac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pic>
        <p:nvPicPr>
          <p:cNvPr id="10"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23094" y="1792008"/>
            <a:ext cx="2174947" cy="408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59619" y="1448233"/>
            <a:ext cx="1301895" cy="3399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440502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Market Mechanism Details</a:t>
            </a:r>
            <a:endParaRPr lang="en-US" dirty="0"/>
          </a:p>
        </p:txBody>
      </p:sp>
      <p:pic>
        <p:nvPicPr>
          <p:cNvPr id="9" name="Picture 8"/>
          <p:cNvPicPr>
            <a:picLocks noChangeAspect="1"/>
          </p:cNvPicPr>
          <p:nvPr/>
        </p:nvPicPr>
        <p:blipFill>
          <a:blip r:embed="rId2"/>
          <a:stretch>
            <a:fillRect/>
          </a:stretch>
        </p:blipFill>
        <p:spPr>
          <a:xfrm>
            <a:off x="87084" y="1162553"/>
            <a:ext cx="9003317" cy="4556075"/>
          </a:xfrm>
          <a:prstGeom prst="rect">
            <a:avLst/>
          </a:prstGeom>
        </p:spPr>
      </p:pic>
    </p:spTree>
    <p:extLst>
      <p:ext uri="{BB962C8B-B14F-4D97-AF65-F5344CB8AC3E}">
        <p14:creationId xmlns:p14="http://schemas.microsoft.com/office/powerpoint/2010/main" val="15604206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Energy Market Domains</a:t>
            </a:r>
            <a:endParaRPr lang="en-US"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8230" y="741951"/>
            <a:ext cx="5098330" cy="55399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97600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Real-Time Control</a:t>
            </a:r>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997" y="1325496"/>
            <a:ext cx="8836041" cy="3807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2147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System as a Graph</a:t>
            </a:r>
            <a:endParaRPr lang="en-US" dirty="0"/>
          </a:p>
        </p:txBody>
      </p:sp>
      <p:sp>
        <p:nvSpPr>
          <p:cNvPr id="3" name="Content Placeholder 2"/>
          <p:cNvSpPr>
            <a:spLocks noGrp="1"/>
          </p:cNvSpPr>
          <p:nvPr>
            <p:ph idx="1"/>
          </p:nvPr>
        </p:nvSpPr>
        <p:spPr/>
        <p:txBody>
          <a:bodyPr/>
          <a:lstStyle/>
          <a:p>
            <a:r>
              <a:rPr lang="en-US" dirty="0" smtClean="0"/>
              <a:t>Physical (Logical) assets</a:t>
            </a:r>
          </a:p>
          <a:p>
            <a:pPr lvl="1"/>
            <a:r>
              <a:rPr lang="en-US" dirty="0" smtClean="0"/>
              <a:t>Generators (Sources)</a:t>
            </a:r>
          </a:p>
          <a:p>
            <a:pPr lvl="1"/>
            <a:r>
              <a:rPr lang="en-US" dirty="0" smtClean="0"/>
              <a:t>Wells (Sources)</a:t>
            </a:r>
          </a:p>
          <a:p>
            <a:pPr lvl="1"/>
            <a:r>
              <a:rPr lang="en-US" dirty="0" smtClean="0"/>
              <a:t>Transmission (Edges)</a:t>
            </a:r>
          </a:p>
          <a:p>
            <a:pPr lvl="1"/>
            <a:r>
              <a:rPr lang="en-US" dirty="0" smtClean="0"/>
              <a:t>Consumers (Sinks)</a:t>
            </a:r>
          </a:p>
          <a:p>
            <a:r>
              <a:rPr lang="en-US" dirty="0" smtClean="0"/>
              <a:t>Ownership</a:t>
            </a:r>
          </a:p>
          <a:p>
            <a:pPr lvl="1"/>
            <a:r>
              <a:rPr lang="en-US" dirty="0" smtClean="0"/>
              <a:t>Actors own assets</a:t>
            </a:r>
          </a:p>
          <a:p>
            <a:r>
              <a:rPr lang="en-US" dirty="0" smtClean="0"/>
              <a:t>Constraints</a:t>
            </a:r>
          </a:p>
          <a:p>
            <a:pPr lvl="1"/>
            <a:r>
              <a:rPr lang="en-US" dirty="0" smtClean="0"/>
              <a:t>Capacity</a:t>
            </a:r>
          </a:p>
          <a:p>
            <a:pPr lvl="1"/>
            <a:r>
              <a:rPr lang="en-US" dirty="0" smtClean="0"/>
              <a:t>Losses</a:t>
            </a:r>
          </a:p>
          <a:p>
            <a:r>
              <a:rPr lang="en-US" dirty="0" smtClean="0"/>
              <a:t>Costs</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3311" y="1078176"/>
            <a:ext cx="4367037" cy="46909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49752528"/>
      </p:ext>
    </p:extLst>
  </p:cSld>
  <p:clrMapOvr>
    <a:masterClrMapping/>
  </p:clrMapOvr>
  <mc:AlternateContent xmlns:mc="http://schemas.openxmlformats.org/markup-compatibility/2006" xmlns:p14="http://schemas.microsoft.com/office/powerpoint/2010/main">
    <mc:Choice Requires="p14">
      <p:transition spd="slow" p14:dur="2000" advTm="253"/>
    </mc:Choice>
    <mc:Fallback xmlns="">
      <p:transition spd="slow" advTm="253"/>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DMM: Impact of Networking</a:t>
            </a:r>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4034" y="2116028"/>
            <a:ext cx="8474982" cy="3389993"/>
          </a:xfrm>
          <a:prstGeom prst="rect">
            <a:avLst/>
          </a:prstGeom>
        </p:spPr>
      </p:pic>
      <p:sp>
        <p:nvSpPr>
          <p:cNvPr id="10" name="TextBox 9"/>
          <p:cNvSpPr txBox="1"/>
          <p:nvPr/>
        </p:nvSpPr>
        <p:spPr>
          <a:xfrm>
            <a:off x="1169987" y="5573484"/>
            <a:ext cx="7649029" cy="461665"/>
          </a:xfrm>
          <a:prstGeom prst="rect">
            <a:avLst/>
          </a:prstGeom>
          <a:noFill/>
        </p:spPr>
        <p:txBody>
          <a:bodyPr wrap="square" rtlCol="0">
            <a:spAutoFit/>
          </a:bodyPr>
          <a:lstStyle/>
          <a:p>
            <a:r>
              <a:rPr lang="en-US" dirty="0" smtClean="0">
                <a:solidFill>
                  <a:srgbClr val="3333FF"/>
                </a:solidFill>
              </a:rPr>
              <a:t>Moderate latency increases convergence time</a:t>
            </a:r>
            <a:endParaRPr lang="en-US" dirty="0">
              <a:solidFill>
                <a:srgbClr val="3333FF"/>
              </a:solidFill>
            </a:endParaRPr>
          </a:p>
        </p:txBody>
      </p:sp>
      <p:pic>
        <p:nvPicPr>
          <p:cNvPr id="12" name="Picture 11"/>
          <p:cNvPicPr>
            <a:picLocks noChangeAspect="1"/>
          </p:cNvPicPr>
          <p:nvPr/>
        </p:nvPicPr>
        <p:blipFill>
          <a:blip r:embed="rId3"/>
          <a:stretch>
            <a:fillRect/>
          </a:stretch>
        </p:blipFill>
        <p:spPr>
          <a:xfrm>
            <a:off x="5773023" y="702665"/>
            <a:ext cx="3170952" cy="1377000"/>
          </a:xfrm>
          <a:prstGeom prst="rect">
            <a:avLst/>
          </a:prstGeom>
        </p:spPr>
      </p:pic>
    </p:spTree>
    <p:extLst>
      <p:ext uri="{BB962C8B-B14F-4D97-AF65-F5344CB8AC3E}">
        <p14:creationId xmlns:p14="http://schemas.microsoft.com/office/powerpoint/2010/main" val="30635952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CPS: Smart Grid</a:t>
            </a:r>
            <a:endParaRPr lang="en-US" dirty="0"/>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089" y="2716685"/>
            <a:ext cx="994929" cy="9949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46288" y="2096078"/>
            <a:ext cx="1175472" cy="1067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3011" y="4063874"/>
            <a:ext cx="962025" cy="676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0" name="Straight Arrow Connector 9"/>
          <p:cNvCxnSpPr>
            <a:stCxn id="5" idx="3"/>
          </p:cNvCxnSpPr>
          <p:nvPr/>
        </p:nvCxnSpPr>
        <p:spPr bwMode="auto">
          <a:xfrm flipV="1">
            <a:off x="1629018" y="2947659"/>
            <a:ext cx="1546137" cy="266491"/>
          </a:xfrm>
          <a:prstGeom prst="straightConnector1">
            <a:avLst/>
          </a:prstGeom>
          <a:noFill/>
          <a:ln w="19050"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Arrow Connector 10"/>
          <p:cNvCxnSpPr>
            <a:endCxn id="21" idx="1"/>
          </p:cNvCxnSpPr>
          <p:nvPr/>
        </p:nvCxnSpPr>
        <p:spPr bwMode="auto">
          <a:xfrm flipV="1">
            <a:off x="4750458" y="1551415"/>
            <a:ext cx="1347359" cy="1188014"/>
          </a:xfrm>
          <a:prstGeom prst="straightConnector1">
            <a:avLst/>
          </a:prstGeom>
          <a:noFill/>
          <a:ln w="19050"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1"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7817" y="1158973"/>
            <a:ext cx="536207" cy="7848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34622" y="608368"/>
            <a:ext cx="955790" cy="1335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5" name="Straight Arrow Connector 24"/>
          <p:cNvCxnSpPr>
            <a:stCxn id="21" idx="3"/>
            <a:endCxn id="1026" idx="1"/>
          </p:cNvCxnSpPr>
          <p:nvPr/>
        </p:nvCxnSpPr>
        <p:spPr bwMode="auto">
          <a:xfrm flipV="1">
            <a:off x="6634024" y="1276112"/>
            <a:ext cx="900598" cy="275303"/>
          </a:xfrm>
          <a:prstGeom prst="straightConnector1">
            <a:avLst/>
          </a:prstGeom>
          <a:noFill/>
          <a:ln w="19050"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027" name="Picture 3" descr="C:\Users\Ranadose\Downloads\powerlines-800px.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324929" y="2541847"/>
            <a:ext cx="1279471" cy="1244286"/>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10081" y="4339468"/>
            <a:ext cx="536207" cy="7848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14682" y="4799143"/>
            <a:ext cx="1239880" cy="1233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1" name="Straight Arrow Connector 30"/>
          <p:cNvCxnSpPr>
            <a:endCxn id="29" idx="1"/>
          </p:cNvCxnSpPr>
          <p:nvPr/>
        </p:nvCxnSpPr>
        <p:spPr bwMode="auto">
          <a:xfrm>
            <a:off x="4604400" y="3496099"/>
            <a:ext cx="905681" cy="1235811"/>
          </a:xfrm>
          <a:prstGeom prst="straightConnector1">
            <a:avLst/>
          </a:prstGeom>
          <a:noFill/>
          <a:ln w="19050"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Straight Arrow Connector 33"/>
          <p:cNvCxnSpPr>
            <a:stCxn id="29" idx="3"/>
            <a:endCxn id="1028" idx="1"/>
          </p:cNvCxnSpPr>
          <p:nvPr/>
        </p:nvCxnSpPr>
        <p:spPr bwMode="auto">
          <a:xfrm>
            <a:off x="6046288" y="4731910"/>
            <a:ext cx="868394" cy="683961"/>
          </a:xfrm>
          <a:prstGeom prst="straightConnector1">
            <a:avLst/>
          </a:prstGeom>
          <a:noFill/>
          <a:ln w="19050"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029" name="Picture 5" descr="C:\Users\Ranadose\Downloads\Kitchen-Appliances-800px.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307643" y="2200638"/>
            <a:ext cx="1259946" cy="1295461"/>
          </a:xfrm>
          <a:prstGeom prst="rect">
            <a:avLst/>
          </a:prstGeom>
          <a:noFill/>
          <a:extLst>
            <a:ext uri="{909E8E84-426E-40DD-AFC4-6F175D3DCCD1}">
              <a14:hiddenFill xmlns:a14="http://schemas.microsoft.com/office/drawing/2010/main">
                <a:solidFill>
                  <a:srgbClr val="FFFFFF"/>
                </a:solidFill>
              </a14:hiddenFill>
            </a:ext>
          </a:extLst>
        </p:spPr>
      </p:pic>
      <p:cxnSp>
        <p:nvCxnSpPr>
          <p:cNvPr id="41" name="Straight Arrow Connector 40"/>
          <p:cNvCxnSpPr>
            <a:stCxn id="21" idx="3"/>
          </p:cNvCxnSpPr>
          <p:nvPr/>
        </p:nvCxnSpPr>
        <p:spPr bwMode="auto">
          <a:xfrm>
            <a:off x="6634024" y="1551415"/>
            <a:ext cx="673619" cy="695714"/>
          </a:xfrm>
          <a:prstGeom prst="straightConnector1">
            <a:avLst/>
          </a:prstGeom>
          <a:noFill/>
          <a:ln w="19050"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51"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29018" y="3329121"/>
            <a:ext cx="536207" cy="7848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descr="C:\Users\Ranadose\Downloads\1404739551-800px.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097180" y="1250072"/>
            <a:ext cx="1227749" cy="895350"/>
          </a:xfrm>
          <a:prstGeom prst="rect">
            <a:avLst/>
          </a:prstGeom>
          <a:noFill/>
          <a:extLst>
            <a:ext uri="{909E8E84-426E-40DD-AFC4-6F175D3DCCD1}">
              <a14:hiddenFill xmlns:a14="http://schemas.microsoft.com/office/drawing/2010/main">
                <a:solidFill>
                  <a:srgbClr val="FFFFFF"/>
                </a:solidFill>
              </a14:hiddenFill>
            </a:ext>
          </a:extLst>
        </p:spPr>
      </p:pic>
      <p:cxnSp>
        <p:nvCxnSpPr>
          <p:cNvPr id="48" name="Straight Arrow Connector 47"/>
          <p:cNvCxnSpPr>
            <a:stCxn id="51" idx="0"/>
            <a:endCxn id="1030" idx="2"/>
          </p:cNvCxnSpPr>
          <p:nvPr/>
        </p:nvCxnSpPr>
        <p:spPr bwMode="auto">
          <a:xfrm flipV="1">
            <a:off x="1897122" y="2145422"/>
            <a:ext cx="813933" cy="1183699"/>
          </a:xfrm>
          <a:prstGeom prst="straightConnector1">
            <a:avLst/>
          </a:prstGeom>
          <a:noFill/>
          <a:ln w="25400" cap="flat" cmpd="sng" algn="ctr">
            <a:solidFill>
              <a:srgbClr val="3333FF"/>
            </a:solidFill>
            <a:prstDash val="solid"/>
            <a:round/>
            <a:headEnd type="arrow"/>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Straight Arrow Connector 54"/>
          <p:cNvCxnSpPr>
            <a:stCxn id="1030" idx="3"/>
          </p:cNvCxnSpPr>
          <p:nvPr/>
        </p:nvCxnSpPr>
        <p:spPr bwMode="auto">
          <a:xfrm flipV="1">
            <a:off x="3324929" y="1413763"/>
            <a:ext cx="2620587" cy="283984"/>
          </a:xfrm>
          <a:prstGeom prst="straightConnector1">
            <a:avLst/>
          </a:prstGeom>
          <a:noFill/>
          <a:ln w="25400" cap="flat" cmpd="sng" algn="ctr">
            <a:solidFill>
              <a:srgbClr val="3333FF"/>
            </a:solidFill>
            <a:prstDash val="solid"/>
            <a:round/>
            <a:headEnd type="arrow"/>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 name="Straight Arrow Connector 58"/>
          <p:cNvCxnSpPr/>
          <p:nvPr/>
        </p:nvCxnSpPr>
        <p:spPr bwMode="auto">
          <a:xfrm flipV="1">
            <a:off x="4080502" y="4840367"/>
            <a:ext cx="1429579" cy="461193"/>
          </a:xfrm>
          <a:prstGeom prst="straightConnector1">
            <a:avLst/>
          </a:prstGeom>
          <a:noFill/>
          <a:ln w="25400" cap="flat" cmpd="sng" algn="ctr">
            <a:solidFill>
              <a:srgbClr val="3333FF"/>
            </a:solidFill>
            <a:prstDash val="solid"/>
            <a:round/>
            <a:headEnd type="arrow"/>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031" name="Picture 7" descr="C:\Users\Ranadose\Downloads\AX11-WLAN-router-800px.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144470" y="4840367"/>
            <a:ext cx="1107204" cy="654991"/>
          </a:xfrm>
          <a:prstGeom prst="rect">
            <a:avLst/>
          </a:prstGeom>
          <a:noFill/>
          <a:extLst>
            <a:ext uri="{909E8E84-426E-40DD-AFC4-6F175D3DCCD1}">
              <a14:hiddenFill xmlns:a14="http://schemas.microsoft.com/office/drawing/2010/main">
                <a:solidFill>
                  <a:srgbClr val="FFFFFF"/>
                </a:solidFill>
              </a14:hiddenFill>
            </a:ext>
          </a:extLst>
        </p:spPr>
      </p:pic>
      <p:cxnSp>
        <p:nvCxnSpPr>
          <p:cNvPr id="62" name="Straight Arrow Connector 61"/>
          <p:cNvCxnSpPr>
            <a:endCxn id="1031" idx="1"/>
          </p:cNvCxnSpPr>
          <p:nvPr/>
        </p:nvCxnSpPr>
        <p:spPr bwMode="auto">
          <a:xfrm>
            <a:off x="2025365" y="4114004"/>
            <a:ext cx="1119105" cy="1053859"/>
          </a:xfrm>
          <a:prstGeom prst="straightConnector1">
            <a:avLst/>
          </a:prstGeom>
          <a:noFill/>
          <a:ln w="25400" cap="flat" cmpd="sng" algn="ctr">
            <a:solidFill>
              <a:srgbClr val="3333FF"/>
            </a:solidFill>
            <a:prstDash val="solid"/>
            <a:round/>
            <a:headEnd type="arrow"/>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65" name="Picture 7" descr="C:\Users\Ranadose\Downloads\AX11-WLAN-router-800px.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908230" y="2753408"/>
            <a:ext cx="1107204" cy="654991"/>
          </a:xfrm>
          <a:prstGeom prst="rect">
            <a:avLst/>
          </a:prstGeom>
          <a:noFill/>
          <a:extLst>
            <a:ext uri="{909E8E84-426E-40DD-AFC4-6F175D3DCCD1}">
              <a14:hiddenFill xmlns:a14="http://schemas.microsoft.com/office/drawing/2010/main">
                <a:solidFill>
                  <a:srgbClr val="FFFFFF"/>
                </a:solidFill>
              </a14:hiddenFill>
            </a:ext>
          </a:extLst>
        </p:spPr>
      </p:pic>
      <p:cxnSp>
        <p:nvCxnSpPr>
          <p:cNvPr id="66" name="Straight Arrow Connector 65"/>
          <p:cNvCxnSpPr>
            <a:stCxn id="65" idx="2"/>
            <a:endCxn id="29" idx="0"/>
          </p:cNvCxnSpPr>
          <p:nvPr/>
        </p:nvCxnSpPr>
        <p:spPr bwMode="auto">
          <a:xfrm>
            <a:off x="5461832" y="3408399"/>
            <a:ext cx="316353" cy="931069"/>
          </a:xfrm>
          <a:prstGeom prst="straightConnector1">
            <a:avLst/>
          </a:prstGeom>
          <a:noFill/>
          <a:ln w="25400" cap="flat" cmpd="sng" algn="ctr">
            <a:solidFill>
              <a:srgbClr val="3333FF"/>
            </a:solidFill>
            <a:prstDash val="solid"/>
            <a:round/>
            <a:headEnd type="arrow"/>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0" name="Straight Arrow Connector 69"/>
          <p:cNvCxnSpPr>
            <a:endCxn id="65" idx="0"/>
          </p:cNvCxnSpPr>
          <p:nvPr/>
        </p:nvCxnSpPr>
        <p:spPr bwMode="auto">
          <a:xfrm flipH="1">
            <a:off x="5461832" y="1899272"/>
            <a:ext cx="635985" cy="854136"/>
          </a:xfrm>
          <a:prstGeom prst="straightConnector1">
            <a:avLst/>
          </a:prstGeom>
          <a:noFill/>
          <a:ln w="25400" cap="flat" cmpd="sng" algn="ctr">
            <a:solidFill>
              <a:srgbClr val="3333FF"/>
            </a:solidFill>
            <a:prstDash val="solid"/>
            <a:round/>
            <a:headEnd type="arrow"/>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3" name="TextBox 72"/>
          <p:cNvSpPr txBox="1"/>
          <p:nvPr/>
        </p:nvSpPr>
        <p:spPr>
          <a:xfrm>
            <a:off x="598988" y="5704195"/>
            <a:ext cx="5438248" cy="400110"/>
          </a:xfrm>
          <a:prstGeom prst="rect">
            <a:avLst/>
          </a:prstGeom>
          <a:noFill/>
        </p:spPr>
        <p:txBody>
          <a:bodyPr wrap="square" rtlCol="0">
            <a:spAutoFit/>
          </a:bodyPr>
          <a:lstStyle/>
          <a:p>
            <a:r>
              <a:rPr lang="en-US" sz="2000" dirty="0" smtClean="0">
                <a:solidFill>
                  <a:srgbClr val="0000FF"/>
                </a:solidFill>
              </a:rPr>
              <a:t>Efficiency through coordination</a:t>
            </a:r>
            <a:endParaRPr lang="en-US" sz="2000" dirty="0">
              <a:solidFill>
                <a:srgbClr val="0000FF"/>
              </a:solidFill>
            </a:endParaRPr>
          </a:p>
        </p:txBody>
      </p:sp>
    </p:spTree>
    <p:extLst>
      <p:ext uri="{BB962C8B-B14F-4D97-AF65-F5344CB8AC3E}">
        <p14:creationId xmlns:p14="http://schemas.microsoft.com/office/powerpoint/2010/main" val="3578121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3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3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Lst>
  </p:timing>
</p:sld>
</file>

<file path=ppt/slides/slide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DMM: Impact of Jitter</a:t>
            </a: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075" y="1766887"/>
            <a:ext cx="8737304" cy="4009798"/>
          </a:xfrm>
          <a:prstGeom prst="rect">
            <a:avLst/>
          </a:prstGeom>
        </p:spPr>
      </p:pic>
      <p:sp>
        <p:nvSpPr>
          <p:cNvPr id="4" name="TextBox 3"/>
          <p:cNvSpPr txBox="1"/>
          <p:nvPr/>
        </p:nvSpPr>
        <p:spPr>
          <a:xfrm>
            <a:off x="1169987" y="5817995"/>
            <a:ext cx="7649029" cy="461665"/>
          </a:xfrm>
          <a:prstGeom prst="rect">
            <a:avLst/>
          </a:prstGeom>
          <a:noFill/>
        </p:spPr>
        <p:txBody>
          <a:bodyPr wrap="square" rtlCol="0">
            <a:spAutoFit/>
          </a:bodyPr>
          <a:lstStyle/>
          <a:p>
            <a:r>
              <a:rPr lang="en-US" dirty="0" smtClean="0">
                <a:solidFill>
                  <a:srgbClr val="3333FF"/>
                </a:solidFill>
              </a:rPr>
              <a:t>Moderate jitter destabilizes DMM, violates constraints</a:t>
            </a:r>
            <a:endParaRPr lang="en-US" dirty="0">
              <a:solidFill>
                <a:srgbClr val="3333FF"/>
              </a:solidFill>
            </a:endParaRPr>
          </a:p>
        </p:txBody>
      </p:sp>
      <p:pic>
        <p:nvPicPr>
          <p:cNvPr id="5" name="Picture 4"/>
          <p:cNvPicPr>
            <a:picLocks noChangeAspect="1"/>
          </p:cNvPicPr>
          <p:nvPr/>
        </p:nvPicPr>
        <p:blipFill>
          <a:blip r:embed="rId3"/>
          <a:stretch>
            <a:fillRect/>
          </a:stretch>
        </p:blipFill>
        <p:spPr>
          <a:xfrm>
            <a:off x="5773023" y="702665"/>
            <a:ext cx="3170952" cy="1377000"/>
          </a:xfrm>
          <a:prstGeom prst="rect">
            <a:avLst/>
          </a:prstGeom>
        </p:spPr>
      </p:pic>
    </p:spTree>
    <p:extLst>
      <p:ext uri="{BB962C8B-B14F-4D97-AF65-F5344CB8AC3E}">
        <p14:creationId xmlns:p14="http://schemas.microsoft.com/office/powerpoint/2010/main" val="16176534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Comparison to Communication Networks</a:t>
            </a:r>
            <a:endParaRPr lang="en-US" dirty="0"/>
          </a:p>
        </p:txBody>
      </p:sp>
      <p:sp>
        <p:nvSpPr>
          <p:cNvPr id="3" name="Text Placeholder 2"/>
          <p:cNvSpPr>
            <a:spLocks noGrp="1"/>
          </p:cNvSpPr>
          <p:nvPr>
            <p:ph type="body" idx="1"/>
          </p:nvPr>
        </p:nvSpPr>
        <p:spPr/>
        <p:txBody>
          <a:bodyPr/>
          <a:lstStyle/>
          <a:p>
            <a:r>
              <a:rPr lang="en-US" dirty="0" smtClean="0"/>
              <a:t>Power Flow</a:t>
            </a:r>
            <a:endParaRPr lang="en-US" dirty="0"/>
          </a:p>
        </p:txBody>
      </p:sp>
      <p:sp>
        <p:nvSpPr>
          <p:cNvPr id="4" name="Content Placeholder 3"/>
          <p:cNvSpPr>
            <a:spLocks noGrp="1"/>
          </p:cNvSpPr>
          <p:nvPr>
            <p:ph sz="half" idx="2"/>
          </p:nvPr>
        </p:nvSpPr>
        <p:spPr/>
        <p:txBody>
          <a:bodyPr/>
          <a:lstStyle/>
          <a:p>
            <a:r>
              <a:rPr lang="en-US" dirty="0" smtClean="0"/>
              <a:t>Fungible</a:t>
            </a:r>
          </a:p>
          <a:p>
            <a:pPr lvl="1"/>
            <a:r>
              <a:rPr lang="en-US" dirty="0" smtClean="0"/>
              <a:t>Power at A identical to B</a:t>
            </a:r>
          </a:p>
          <a:p>
            <a:r>
              <a:rPr lang="en-US" dirty="0" smtClean="0"/>
              <a:t>Tightly controlled</a:t>
            </a:r>
          </a:p>
          <a:p>
            <a:pPr lvl="1"/>
            <a:r>
              <a:rPr lang="en-US" dirty="0" smtClean="0"/>
              <a:t>Imbalances can damage equipment</a:t>
            </a:r>
          </a:p>
          <a:p>
            <a:r>
              <a:rPr lang="en-US" dirty="0" smtClean="0"/>
              <a:t>High-impact during shortage</a:t>
            </a:r>
          </a:p>
          <a:p>
            <a:pPr lvl="1"/>
            <a:r>
              <a:rPr lang="en-US" dirty="0" smtClean="0"/>
              <a:t>Brownouts</a:t>
            </a:r>
            <a:endParaRPr lang="en-US" dirty="0"/>
          </a:p>
        </p:txBody>
      </p:sp>
      <p:sp>
        <p:nvSpPr>
          <p:cNvPr id="5" name="Text Placeholder 4"/>
          <p:cNvSpPr>
            <a:spLocks noGrp="1"/>
          </p:cNvSpPr>
          <p:nvPr>
            <p:ph type="body" sz="quarter" idx="3"/>
          </p:nvPr>
        </p:nvSpPr>
        <p:spPr/>
        <p:txBody>
          <a:bodyPr/>
          <a:lstStyle/>
          <a:p>
            <a:r>
              <a:rPr lang="en-US" dirty="0" smtClean="0"/>
              <a:t>Data Flow</a:t>
            </a:r>
            <a:endParaRPr lang="en-US" dirty="0"/>
          </a:p>
        </p:txBody>
      </p:sp>
      <p:sp>
        <p:nvSpPr>
          <p:cNvPr id="6" name="Content Placeholder 5"/>
          <p:cNvSpPr>
            <a:spLocks noGrp="1"/>
          </p:cNvSpPr>
          <p:nvPr>
            <p:ph sz="quarter" idx="4"/>
          </p:nvPr>
        </p:nvSpPr>
        <p:spPr/>
        <p:txBody>
          <a:bodyPr/>
          <a:lstStyle/>
          <a:p>
            <a:r>
              <a:rPr lang="en-US" dirty="0" smtClean="0"/>
              <a:t>Unique data</a:t>
            </a:r>
          </a:p>
          <a:p>
            <a:pPr lvl="1"/>
            <a:r>
              <a:rPr lang="en-US" dirty="0" smtClean="0"/>
              <a:t>End-to-end path maintenance</a:t>
            </a:r>
          </a:p>
          <a:p>
            <a:r>
              <a:rPr lang="en-US" dirty="0" smtClean="0"/>
              <a:t>Best-effort</a:t>
            </a:r>
          </a:p>
          <a:p>
            <a:pPr lvl="1"/>
            <a:r>
              <a:rPr lang="en-US" dirty="0" smtClean="0"/>
              <a:t>Imbalances degrade quality of service, but not permeant damage</a:t>
            </a:r>
          </a:p>
          <a:p>
            <a:r>
              <a:rPr lang="en-US" dirty="0" smtClean="0"/>
              <a:t>Becoming high-impact</a:t>
            </a:r>
            <a:endParaRPr lang="en-US" dirty="0"/>
          </a:p>
        </p:txBody>
      </p:sp>
    </p:spTree>
    <p:extLst>
      <p:ext uri="{BB962C8B-B14F-4D97-AF65-F5344CB8AC3E}">
        <p14:creationId xmlns:p14="http://schemas.microsoft.com/office/powerpoint/2010/main" val="4208969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Nelder</a:t>
            </a:r>
            <a:r>
              <a:rPr lang="en-US" dirty="0" smtClean="0"/>
              <a:t> Meade Modified Algorithm</a:t>
            </a:r>
            <a:endParaRPr 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550289" y="723555"/>
            <a:ext cx="3162277" cy="5405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9692" y="2619141"/>
            <a:ext cx="2943225" cy="714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44132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DOSE</a:t>
            </a:r>
            <a:endParaRPr lang="en-US" dirty="0"/>
          </a:p>
        </p:txBody>
      </p:sp>
      <p:sp>
        <p:nvSpPr>
          <p:cNvPr id="3" name="Content Placeholder 2"/>
          <p:cNvSpPr>
            <a:spLocks noGrp="1"/>
          </p:cNvSpPr>
          <p:nvPr>
            <p:ph idx="1"/>
          </p:nvPr>
        </p:nvSpPr>
        <p:spPr/>
        <p:txBody>
          <a:bodyPr/>
          <a:lstStyle/>
          <a:p>
            <a:r>
              <a:rPr lang="en-US" dirty="0" smtClean="0"/>
              <a:t>DOSE</a:t>
            </a:r>
          </a:p>
          <a:p>
            <a:r>
              <a:rPr lang="en-US" dirty="0"/>
              <a:t>DOSE</a:t>
            </a:r>
          </a:p>
        </p:txBody>
      </p:sp>
    </p:spTree>
    <p:extLst>
      <p:ext uri="{BB962C8B-B14F-4D97-AF65-F5344CB8AC3E}">
        <p14:creationId xmlns:p14="http://schemas.microsoft.com/office/powerpoint/2010/main" val="219617543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Defense for General Computing Services</a:t>
            </a:r>
            <a:endParaRPr lang="en-US" dirty="0"/>
          </a:p>
        </p:txBody>
      </p:sp>
      <p:sp>
        <p:nvSpPr>
          <p:cNvPr id="3" name="Content Placeholder 2"/>
          <p:cNvSpPr>
            <a:spLocks noGrp="1"/>
          </p:cNvSpPr>
          <p:nvPr>
            <p:ph idx="1"/>
          </p:nvPr>
        </p:nvSpPr>
        <p:spPr>
          <a:xfrm>
            <a:off x="209550" y="732610"/>
            <a:ext cx="8737600" cy="5405438"/>
          </a:xfrm>
        </p:spPr>
        <p:txBody>
          <a:bodyPr/>
          <a:lstStyle/>
          <a:p>
            <a:r>
              <a:rPr lang="en-US" dirty="0" smtClean="0"/>
              <a:t>Goal:</a:t>
            </a:r>
          </a:p>
          <a:p>
            <a:pPr lvl="1"/>
            <a:r>
              <a:rPr lang="en-US" dirty="0" smtClean="0"/>
              <a:t>Reduce costs to mitigate attacks on networked services</a:t>
            </a:r>
          </a:p>
          <a:p>
            <a:r>
              <a:rPr lang="en-US" dirty="0" smtClean="0"/>
              <a:t>Approach:</a:t>
            </a:r>
          </a:p>
          <a:p>
            <a:pPr marL="914400" lvl="1" indent="-457200">
              <a:buFont typeface="+mj-lt"/>
              <a:buAutoNum type="arabicPeriod"/>
            </a:pPr>
            <a:r>
              <a:rPr lang="en-US" dirty="0" smtClean="0"/>
              <a:t>Use overlay networks to mask true service identities</a:t>
            </a:r>
          </a:p>
          <a:p>
            <a:pPr marL="914400" lvl="1" indent="-457200">
              <a:buFont typeface="+mj-lt"/>
              <a:buAutoNum type="arabicPeriod"/>
            </a:pPr>
            <a:r>
              <a:rPr lang="en-US" dirty="0" smtClean="0"/>
              <a:t>Adapt network when under attack</a:t>
            </a:r>
          </a:p>
          <a:p>
            <a:pPr marL="914400" lvl="1" indent="-457200">
              <a:buFont typeface="+mj-lt"/>
              <a:buAutoNum type="arabicPeriod"/>
            </a:pPr>
            <a:r>
              <a:rPr lang="en-US" dirty="0" smtClean="0"/>
              <a:t>Profile and identify high-risk clients</a:t>
            </a:r>
          </a:p>
          <a:p>
            <a:pPr marL="514350" indent="-457200"/>
            <a:r>
              <a:rPr lang="en-US" dirty="0" smtClean="0"/>
              <a:t>What’s New:</a:t>
            </a:r>
          </a:p>
          <a:p>
            <a:pPr marL="914400" lvl="1" indent="-457200"/>
            <a:r>
              <a:rPr lang="en-US" dirty="0" smtClean="0"/>
              <a:t>Cost management for overlay-based DDoS defense</a:t>
            </a:r>
          </a:p>
          <a:p>
            <a:pPr marL="914400" lvl="1" indent="-457200"/>
            <a:r>
              <a:rPr lang="en-US" dirty="0" smtClean="0"/>
              <a:t>In-band, attack-resilient entry node assignment service</a:t>
            </a:r>
          </a:p>
        </p:txBody>
      </p:sp>
    </p:spTree>
    <p:extLst>
      <p:ext uri="{BB962C8B-B14F-4D97-AF65-F5344CB8AC3E}">
        <p14:creationId xmlns:p14="http://schemas.microsoft.com/office/powerpoint/2010/main" val="27812531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7096" r="2796" b="2132"/>
          <a:stretch/>
        </p:blipFill>
        <p:spPr bwMode="auto">
          <a:xfrm>
            <a:off x="165722" y="704838"/>
            <a:ext cx="5321300" cy="50431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Prior Work for </a:t>
            </a:r>
            <a:r>
              <a:rPr lang="en-US" dirty="0" err="1" smtClean="0"/>
              <a:t>DoS</a:t>
            </a:r>
            <a:r>
              <a:rPr lang="en-US" dirty="0" smtClean="0"/>
              <a:t> Protection: Overlay Networks</a:t>
            </a:r>
            <a:endParaRPr lang="en-US" dirty="0"/>
          </a:p>
        </p:txBody>
      </p:sp>
      <p:sp>
        <p:nvSpPr>
          <p:cNvPr id="5" name="TextBox 4"/>
          <p:cNvSpPr txBox="1"/>
          <p:nvPr/>
        </p:nvSpPr>
        <p:spPr>
          <a:xfrm>
            <a:off x="419100" y="5748019"/>
            <a:ext cx="5836854" cy="461665"/>
          </a:xfrm>
          <a:prstGeom prst="rect">
            <a:avLst/>
          </a:prstGeom>
          <a:noFill/>
        </p:spPr>
        <p:txBody>
          <a:bodyPr wrap="none" rtlCol="0">
            <a:spAutoFit/>
          </a:bodyPr>
          <a:lstStyle/>
          <a:p>
            <a:r>
              <a:rPr lang="en-US" sz="1200" dirty="0" smtClean="0"/>
              <a:t>Source: </a:t>
            </a:r>
            <a:r>
              <a:rPr lang="en-US" sz="1200" dirty="0" err="1"/>
              <a:t>Angelos</a:t>
            </a:r>
            <a:r>
              <a:rPr lang="en-US" sz="1200" dirty="0"/>
              <a:t> D. </a:t>
            </a:r>
            <a:r>
              <a:rPr lang="en-US" sz="1200" dirty="0" err="1"/>
              <a:t>Keromytis</a:t>
            </a:r>
            <a:r>
              <a:rPr lang="en-US" sz="1200" dirty="0"/>
              <a:t>, Vishal </a:t>
            </a:r>
            <a:r>
              <a:rPr lang="en-US" sz="1200" dirty="0" err="1"/>
              <a:t>Misra</a:t>
            </a:r>
            <a:r>
              <a:rPr lang="en-US" sz="1200" dirty="0"/>
              <a:t>, and Dan Rubenstein. 2002. </a:t>
            </a:r>
            <a:r>
              <a:rPr lang="en-US" sz="1200" dirty="0" smtClean="0"/>
              <a:t/>
            </a:r>
            <a:br>
              <a:rPr lang="en-US" sz="1200" dirty="0" smtClean="0"/>
            </a:br>
            <a:r>
              <a:rPr lang="en-US" sz="1200" dirty="0" smtClean="0"/>
              <a:t>SOS</a:t>
            </a:r>
            <a:r>
              <a:rPr lang="en-US" sz="1200" dirty="0"/>
              <a:t>: secure overlay services</a:t>
            </a:r>
            <a:r>
              <a:rPr lang="en-US" sz="1200" dirty="0" smtClean="0"/>
              <a:t>. </a:t>
            </a:r>
            <a:r>
              <a:rPr lang="en-US" sz="1200" i="1" dirty="0" smtClean="0"/>
              <a:t>SIGCOMM </a:t>
            </a:r>
            <a:r>
              <a:rPr lang="en-US" sz="1200" i="1" dirty="0" err="1"/>
              <a:t>Comput</a:t>
            </a:r>
            <a:r>
              <a:rPr lang="en-US" sz="1200" i="1" dirty="0"/>
              <a:t>. </a:t>
            </a:r>
            <a:r>
              <a:rPr lang="en-US" sz="1200" i="1" dirty="0" err="1"/>
              <a:t>Commun</a:t>
            </a:r>
            <a:r>
              <a:rPr lang="en-US" sz="1200" i="1" dirty="0"/>
              <a:t>. Rev.</a:t>
            </a:r>
            <a:r>
              <a:rPr lang="en-US" sz="1200" dirty="0"/>
              <a:t> 32, 4 (August 2002), 61-72.</a:t>
            </a:r>
          </a:p>
        </p:txBody>
      </p:sp>
      <p:sp>
        <p:nvSpPr>
          <p:cNvPr id="6" name="TextBox 5"/>
          <p:cNvSpPr txBox="1"/>
          <p:nvPr/>
        </p:nvSpPr>
        <p:spPr>
          <a:xfrm>
            <a:off x="4829796" y="1166166"/>
            <a:ext cx="2957861" cy="400110"/>
          </a:xfrm>
          <a:prstGeom prst="rect">
            <a:avLst/>
          </a:prstGeom>
          <a:noFill/>
        </p:spPr>
        <p:txBody>
          <a:bodyPr wrap="none" rtlCol="0">
            <a:spAutoFit/>
          </a:bodyPr>
          <a:lstStyle/>
          <a:p>
            <a:r>
              <a:rPr lang="en-US" sz="2000" dirty="0" smtClean="0"/>
              <a:t>Protection via Proxy/Relay</a:t>
            </a:r>
            <a:endParaRPr lang="en-US" sz="2000" dirty="0"/>
          </a:p>
        </p:txBody>
      </p:sp>
      <p:sp>
        <p:nvSpPr>
          <p:cNvPr id="7" name="TextBox 6"/>
          <p:cNvSpPr txBox="1"/>
          <p:nvPr/>
        </p:nvSpPr>
        <p:spPr>
          <a:xfrm>
            <a:off x="5321922" y="2715567"/>
            <a:ext cx="3719288" cy="707886"/>
          </a:xfrm>
          <a:prstGeom prst="rect">
            <a:avLst/>
          </a:prstGeom>
          <a:noFill/>
        </p:spPr>
        <p:txBody>
          <a:bodyPr wrap="none" rtlCol="0">
            <a:spAutoFit/>
          </a:bodyPr>
          <a:lstStyle/>
          <a:p>
            <a:r>
              <a:rPr lang="en-US" sz="2000" dirty="0" smtClean="0"/>
              <a:t>Lacks entry point (SOAP)</a:t>
            </a:r>
            <a:br>
              <a:rPr lang="en-US" sz="2000" dirty="0" smtClean="0"/>
            </a:br>
            <a:r>
              <a:rPr lang="en-US" sz="2000" dirty="0" smtClean="0"/>
              <a:t>management, beacon management</a:t>
            </a:r>
            <a:endParaRPr lang="en-US" sz="2000" dirty="0"/>
          </a:p>
        </p:txBody>
      </p:sp>
      <p:sp>
        <p:nvSpPr>
          <p:cNvPr id="8" name="TextBox 7"/>
          <p:cNvSpPr txBox="1"/>
          <p:nvPr/>
        </p:nvSpPr>
        <p:spPr>
          <a:xfrm>
            <a:off x="4575060" y="3989575"/>
            <a:ext cx="4882812" cy="400110"/>
          </a:xfrm>
          <a:prstGeom prst="rect">
            <a:avLst/>
          </a:prstGeom>
          <a:noFill/>
        </p:spPr>
        <p:txBody>
          <a:bodyPr wrap="square" rtlCol="0">
            <a:spAutoFit/>
          </a:bodyPr>
          <a:lstStyle/>
          <a:p>
            <a:r>
              <a:rPr lang="en-US" sz="2000" b="1" dirty="0" err="1" smtClean="0"/>
              <a:t>DoSE</a:t>
            </a:r>
            <a:r>
              <a:rPr lang="en-US" sz="2000" b="1" dirty="0" smtClean="0"/>
              <a:t>: Cloud-Based Relay Management</a:t>
            </a:r>
            <a:endParaRPr lang="en-US" sz="2000" b="1" dirty="0"/>
          </a:p>
        </p:txBody>
      </p:sp>
    </p:spTree>
    <p:extLst>
      <p:ext uri="{BB962C8B-B14F-4D97-AF65-F5344CB8AC3E}">
        <p14:creationId xmlns:p14="http://schemas.microsoft.com/office/powerpoint/2010/main" val="10217440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4000" y="801687"/>
            <a:ext cx="6577749" cy="4684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Prior Work: MOTAG</a:t>
            </a:r>
            <a:endParaRPr lang="en-US" dirty="0"/>
          </a:p>
        </p:txBody>
      </p:sp>
      <p:sp>
        <p:nvSpPr>
          <p:cNvPr id="4" name="TextBox 3"/>
          <p:cNvSpPr txBox="1"/>
          <p:nvPr/>
        </p:nvSpPr>
        <p:spPr>
          <a:xfrm>
            <a:off x="393700" y="5575300"/>
            <a:ext cx="8666540" cy="523220"/>
          </a:xfrm>
          <a:prstGeom prst="rect">
            <a:avLst/>
          </a:prstGeom>
          <a:noFill/>
        </p:spPr>
        <p:txBody>
          <a:bodyPr wrap="none" rtlCol="0">
            <a:spAutoFit/>
          </a:bodyPr>
          <a:lstStyle/>
          <a:p>
            <a:r>
              <a:rPr lang="en-US" sz="1400" dirty="0"/>
              <a:t>Q. </a:t>
            </a:r>
            <a:r>
              <a:rPr lang="en-US" sz="1400" dirty="0" err="1"/>
              <a:t>Jia</a:t>
            </a:r>
            <a:r>
              <a:rPr lang="en-US" sz="1400" dirty="0"/>
              <a:t>, H. Wang, D. Fleck, F. Li, A. </a:t>
            </a:r>
            <a:r>
              <a:rPr lang="en-US" sz="1400" dirty="0" err="1"/>
              <a:t>Stavrou</a:t>
            </a:r>
            <a:r>
              <a:rPr lang="en-US" sz="1400" dirty="0"/>
              <a:t>, and W. Powell</a:t>
            </a:r>
            <a:r>
              <a:rPr lang="en-US" sz="1400" dirty="0" smtClean="0"/>
              <a:t>, “</a:t>
            </a:r>
            <a:r>
              <a:rPr lang="en-US" sz="1400" dirty="0"/>
              <a:t>Catch me if you can: A cloud-enabled </a:t>
            </a:r>
            <a:r>
              <a:rPr lang="en-US" sz="1400" dirty="0" err="1"/>
              <a:t>ddos</a:t>
            </a:r>
            <a:r>
              <a:rPr lang="en-US" sz="1400" dirty="0"/>
              <a:t> defense</a:t>
            </a:r>
            <a:r>
              <a:rPr lang="en-US" sz="1400" dirty="0" smtClean="0"/>
              <a:t>,” in </a:t>
            </a:r>
            <a:br>
              <a:rPr lang="en-US" sz="1400" dirty="0" smtClean="0"/>
            </a:br>
            <a:r>
              <a:rPr lang="en-US" sz="1400" dirty="0" smtClean="0"/>
              <a:t>Dependable Systems </a:t>
            </a:r>
            <a:r>
              <a:rPr lang="en-US" sz="1400" dirty="0"/>
              <a:t>and Networks (DSN), 2014 </a:t>
            </a:r>
          </a:p>
        </p:txBody>
      </p:sp>
      <p:cxnSp>
        <p:nvCxnSpPr>
          <p:cNvPr id="6" name="Straight Arrow Connector 5"/>
          <p:cNvCxnSpPr/>
          <p:nvPr/>
        </p:nvCxnSpPr>
        <p:spPr bwMode="auto">
          <a:xfrm flipH="1">
            <a:off x="2730500" y="952500"/>
            <a:ext cx="3810000" cy="800100"/>
          </a:xfrm>
          <a:prstGeom prst="straightConnector1">
            <a:avLst/>
          </a:prstGeom>
          <a:ln>
            <a:solidFill>
              <a:srgbClr val="FF3300"/>
            </a:solidFill>
            <a:headEnd type="none" w="med" len="med"/>
            <a:tailEnd type="arrow"/>
          </a:ln>
          <a:ex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6527800" y="721667"/>
            <a:ext cx="2270173" cy="461665"/>
          </a:xfrm>
          <a:prstGeom prst="rect">
            <a:avLst/>
          </a:prstGeom>
          <a:noFill/>
        </p:spPr>
        <p:txBody>
          <a:bodyPr wrap="none" rtlCol="0">
            <a:spAutoFit/>
          </a:bodyPr>
          <a:lstStyle/>
          <a:p>
            <a:r>
              <a:rPr lang="en-US" dirty="0" smtClean="0"/>
              <a:t>Subject to DDoS</a:t>
            </a:r>
            <a:endParaRPr lang="en-US" dirty="0"/>
          </a:p>
        </p:txBody>
      </p:sp>
      <p:cxnSp>
        <p:nvCxnSpPr>
          <p:cNvPr id="12" name="Straight Arrow Connector 11"/>
          <p:cNvCxnSpPr/>
          <p:nvPr/>
        </p:nvCxnSpPr>
        <p:spPr bwMode="auto">
          <a:xfrm flipH="1" flipV="1">
            <a:off x="4597400" y="2463800"/>
            <a:ext cx="2336800" cy="1155700"/>
          </a:xfrm>
          <a:prstGeom prst="straightConnector1">
            <a:avLst/>
          </a:prstGeom>
          <a:ln>
            <a:solidFill>
              <a:srgbClr val="FF3300"/>
            </a:solidFill>
            <a:headEnd type="none" w="med" len="med"/>
            <a:tailEnd type="arrow"/>
          </a:ln>
          <a:extLst/>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6895865" y="3388667"/>
            <a:ext cx="1935145" cy="461665"/>
          </a:xfrm>
          <a:prstGeom prst="rect">
            <a:avLst/>
          </a:prstGeom>
          <a:noFill/>
        </p:spPr>
        <p:txBody>
          <a:bodyPr wrap="none" rtlCol="0">
            <a:spAutoFit/>
          </a:bodyPr>
          <a:lstStyle/>
          <a:p>
            <a:r>
              <a:rPr lang="en-US" dirty="0" smtClean="0"/>
              <a:t>1000 Replicas</a:t>
            </a:r>
            <a:endParaRPr lang="en-US" dirty="0"/>
          </a:p>
        </p:txBody>
      </p:sp>
      <p:sp>
        <p:nvSpPr>
          <p:cNvPr id="16" name="TextBox 15"/>
          <p:cNvSpPr txBox="1"/>
          <p:nvPr/>
        </p:nvSpPr>
        <p:spPr>
          <a:xfrm>
            <a:off x="5930900" y="4740532"/>
            <a:ext cx="3006840" cy="707886"/>
          </a:xfrm>
          <a:prstGeom prst="rect">
            <a:avLst/>
          </a:prstGeom>
          <a:noFill/>
        </p:spPr>
        <p:txBody>
          <a:bodyPr wrap="square" rtlCol="0">
            <a:spAutoFit/>
          </a:bodyPr>
          <a:lstStyle/>
          <a:p>
            <a:r>
              <a:rPr lang="en-US" sz="2000" b="1" dirty="0" err="1" smtClean="0"/>
              <a:t>DoSE</a:t>
            </a:r>
            <a:r>
              <a:rPr lang="en-US" sz="2000" b="1" dirty="0" smtClean="0"/>
              <a:t>: Cost-Effective Replica Management</a:t>
            </a:r>
            <a:endParaRPr lang="en-US" sz="2000" b="1" dirty="0"/>
          </a:p>
        </p:txBody>
      </p:sp>
    </p:spTree>
    <p:extLst>
      <p:ext uri="{BB962C8B-B14F-4D97-AF65-F5344CB8AC3E}">
        <p14:creationId xmlns:p14="http://schemas.microsoft.com/office/powerpoint/2010/main" val="12405257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DoSE</a:t>
            </a:r>
            <a:r>
              <a:rPr lang="en-US" dirty="0" smtClean="0"/>
              <a:t> Overview</a:t>
            </a:r>
            <a:endParaRPr lang="en-US" dirty="0"/>
          </a:p>
        </p:txBody>
      </p:sp>
      <p:pic>
        <p:nvPicPr>
          <p:cNvPr id="4098" name="Picture 2" descr="C:\Users\Ranadose\Dropbox\research\DoSE_SRDS\Presentation\network_overview.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98734" y="777875"/>
            <a:ext cx="7559232" cy="5405438"/>
          </a:xfrm>
          <a:prstGeom prst="rect">
            <a:avLst/>
          </a:prstGeom>
          <a:noFill/>
          <a:extLst>
            <a:ext uri="{909E8E84-426E-40DD-AFC4-6F175D3DCCD1}">
              <a14:hiddenFill xmlns:a14="http://schemas.microsoft.com/office/drawing/2010/main">
                <a:solidFill>
                  <a:srgbClr val="FFFFFF"/>
                </a:solidFill>
              </a14:hiddenFill>
            </a:ext>
          </a:extLst>
        </p:spPr>
      </p:pic>
      <p:sp>
        <p:nvSpPr>
          <p:cNvPr id="4" name="Freeform 3"/>
          <p:cNvSpPr/>
          <p:nvPr/>
        </p:nvSpPr>
        <p:spPr bwMode="auto">
          <a:xfrm>
            <a:off x="1800225" y="1170572"/>
            <a:ext cx="6146448" cy="4268203"/>
          </a:xfrm>
          <a:custGeom>
            <a:avLst/>
            <a:gdLst>
              <a:gd name="connsiteX0" fmla="*/ 0 w 6146448"/>
              <a:gd name="connsiteY0" fmla="*/ 96253 h 4268203"/>
              <a:gd name="connsiteX1" fmla="*/ 2676525 w 6146448"/>
              <a:gd name="connsiteY1" fmla="*/ 791578 h 4268203"/>
              <a:gd name="connsiteX2" fmla="*/ 6010275 w 6146448"/>
              <a:gd name="connsiteY2" fmla="*/ 1003 h 4268203"/>
              <a:gd name="connsiteX3" fmla="*/ 5267325 w 6146448"/>
              <a:gd name="connsiteY3" fmla="*/ 991603 h 4268203"/>
              <a:gd name="connsiteX4" fmla="*/ 3105150 w 6146448"/>
              <a:gd name="connsiteY4" fmla="*/ 2258428 h 4268203"/>
              <a:gd name="connsiteX5" fmla="*/ 4762500 w 6146448"/>
              <a:gd name="connsiteY5" fmla="*/ 4268203 h 4268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46448" h="4268203">
                <a:moveTo>
                  <a:pt x="0" y="96253"/>
                </a:moveTo>
                <a:cubicBezTo>
                  <a:pt x="837406" y="451853"/>
                  <a:pt x="1674813" y="807453"/>
                  <a:pt x="2676525" y="791578"/>
                </a:cubicBezTo>
                <a:cubicBezTo>
                  <a:pt x="3678237" y="775703"/>
                  <a:pt x="5578475" y="-32334"/>
                  <a:pt x="6010275" y="1003"/>
                </a:cubicBezTo>
                <a:cubicBezTo>
                  <a:pt x="6442075" y="34340"/>
                  <a:pt x="5751512" y="615366"/>
                  <a:pt x="5267325" y="991603"/>
                </a:cubicBezTo>
                <a:cubicBezTo>
                  <a:pt x="4783138" y="1367840"/>
                  <a:pt x="3189287" y="1712328"/>
                  <a:pt x="3105150" y="2258428"/>
                </a:cubicBezTo>
                <a:cubicBezTo>
                  <a:pt x="3021013" y="2804528"/>
                  <a:pt x="4122738" y="4133266"/>
                  <a:pt x="4762500" y="4268203"/>
                </a:cubicBezTo>
              </a:path>
            </a:pathLst>
          </a:custGeom>
          <a:ln>
            <a:solidFill>
              <a:srgbClr val="00B050"/>
            </a:solidFill>
            <a:headEnd type="none" w="med" len="med"/>
            <a:tailEnd type="none" w="med" len="med"/>
          </a:ln>
          <a:ex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6" name="&quot;No&quot; Symbol 5"/>
          <p:cNvSpPr/>
          <p:nvPr/>
        </p:nvSpPr>
        <p:spPr bwMode="auto">
          <a:xfrm>
            <a:off x="7772400" y="3467100"/>
            <a:ext cx="552450" cy="552450"/>
          </a:xfrm>
          <a:prstGeom prst="noSmoking">
            <a:avLst/>
          </a:prstGeom>
          <a:noFill/>
          <a:ln w="571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8" name="Freeform 7"/>
          <p:cNvSpPr/>
          <p:nvPr/>
        </p:nvSpPr>
        <p:spPr bwMode="auto">
          <a:xfrm>
            <a:off x="1219200" y="2996870"/>
            <a:ext cx="6696075" cy="651205"/>
          </a:xfrm>
          <a:custGeom>
            <a:avLst/>
            <a:gdLst>
              <a:gd name="connsiteX0" fmla="*/ 0 w 6696075"/>
              <a:gd name="connsiteY0" fmla="*/ 241630 h 651205"/>
              <a:gd name="connsiteX1" fmla="*/ 342900 w 6696075"/>
              <a:gd name="connsiteY1" fmla="*/ 517855 h 651205"/>
              <a:gd name="connsiteX2" fmla="*/ 1447800 w 6696075"/>
              <a:gd name="connsiteY2" fmla="*/ 174955 h 651205"/>
              <a:gd name="connsiteX3" fmla="*/ 3324225 w 6696075"/>
              <a:gd name="connsiteY3" fmla="*/ 22555 h 651205"/>
              <a:gd name="connsiteX4" fmla="*/ 6696075 w 6696075"/>
              <a:gd name="connsiteY4" fmla="*/ 651205 h 6512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96075" h="651205">
                <a:moveTo>
                  <a:pt x="0" y="241630"/>
                </a:moveTo>
                <a:cubicBezTo>
                  <a:pt x="50800" y="385298"/>
                  <a:pt x="101600" y="528967"/>
                  <a:pt x="342900" y="517855"/>
                </a:cubicBezTo>
                <a:cubicBezTo>
                  <a:pt x="584200" y="506743"/>
                  <a:pt x="950913" y="257505"/>
                  <a:pt x="1447800" y="174955"/>
                </a:cubicBezTo>
                <a:cubicBezTo>
                  <a:pt x="1944687" y="92405"/>
                  <a:pt x="2449512" y="-56820"/>
                  <a:pt x="3324225" y="22555"/>
                </a:cubicBezTo>
                <a:cubicBezTo>
                  <a:pt x="4198938" y="101930"/>
                  <a:pt x="5447506" y="376567"/>
                  <a:pt x="6696075" y="651205"/>
                </a:cubicBezTo>
              </a:path>
            </a:pathLst>
          </a:cu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10" name="TextBox 9"/>
          <p:cNvSpPr txBox="1"/>
          <p:nvPr/>
        </p:nvSpPr>
        <p:spPr>
          <a:xfrm>
            <a:off x="190500" y="5181600"/>
            <a:ext cx="5943600" cy="1292662"/>
          </a:xfrm>
          <a:prstGeom prst="rect">
            <a:avLst/>
          </a:prstGeom>
          <a:noFill/>
        </p:spPr>
        <p:txBody>
          <a:bodyPr wrap="square" rtlCol="0">
            <a:spAutoFit/>
          </a:bodyPr>
          <a:lstStyle/>
          <a:p>
            <a:pPr marL="342900" indent="-342900">
              <a:buFont typeface="Arial" panose="020B0604020202020204" pitchFamily="34" charset="0"/>
              <a:buChar char="•"/>
            </a:pPr>
            <a:r>
              <a:rPr lang="en-US" sz="1800" b="1" dirty="0" smtClean="0"/>
              <a:t>Clients access Protected Services via Relays</a:t>
            </a:r>
          </a:p>
          <a:p>
            <a:pPr marL="800100" lvl="1" indent="-342900">
              <a:buFont typeface="Arial" panose="020B0604020202020204" pitchFamily="34" charset="0"/>
              <a:buChar char="•"/>
            </a:pPr>
            <a:r>
              <a:rPr lang="en-US" sz="1800" b="1" dirty="0" smtClean="0"/>
              <a:t>Relays are assigned via CDN Interface</a:t>
            </a:r>
          </a:p>
          <a:p>
            <a:pPr marL="342900" indent="-342900">
              <a:buFont typeface="Arial" panose="020B0604020202020204" pitchFamily="34" charset="0"/>
              <a:buChar char="•"/>
            </a:pPr>
            <a:r>
              <a:rPr lang="en-US" sz="1800" b="1" dirty="0" smtClean="0"/>
              <a:t>Attacks are filtered in remote datacenters</a:t>
            </a:r>
          </a:p>
          <a:p>
            <a:endParaRPr lang="en-US" dirty="0"/>
          </a:p>
        </p:txBody>
      </p:sp>
    </p:spTree>
    <p:extLst>
      <p:ext uri="{BB962C8B-B14F-4D97-AF65-F5344CB8AC3E}">
        <p14:creationId xmlns:p14="http://schemas.microsoft.com/office/powerpoint/2010/main" val="6108544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Relays</a:t>
            </a:r>
            <a:endParaRPr lang="en-US" dirty="0"/>
          </a:p>
        </p:txBody>
      </p:sp>
      <p:pic>
        <p:nvPicPr>
          <p:cNvPr id="11266" name="Picture 2" descr="C:\Users\Ranadose\Dropbox\research\DoSE_SRDS\Presentation\relay_diagram.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825486" y="1475430"/>
            <a:ext cx="3772427" cy="216247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581400" y="3998267"/>
            <a:ext cx="1952779" cy="461665"/>
          </a:xfrm>
          <a:prstGeom prst="rect">
            <a:avLst/>
          </a:prstGeom>
          <a:noFill/>
        </p:spPr>
        <p:txBody>
          <a:bodyPr wrap="none" rtlCol="0">
            <a:spAutoFit/>
          </a:bodyPr>
          <a:lstStyle/>
          <a:p>
            <a:r>
              <a:rPr lang="en-US" dirty="0" smtClean="0"/>
              <a:t>EC2 Instances</a:t>
            </a:r>
            <a:endParaRPr lang="en-US" dirty="0"/>
          </a:p>
        </p:txBody>
      </p:sp>
      <p:sp>
        <p:nvSpPr>
          <p:cNvPr id="3" name="TextBox 2"/>
          <p:cNvSpPr txBox="1"/>
          <p:nvPr/>
        </p:nvSpPr>
        <p:spPr>
          <a:xfrm>
            <a:off x="1970381" y="4714875"/>
            <a:ext cx="5174815" cy="1200329"/>
          </a:xfrm>
          <a:prstGeom prst="rect">
            <a:avLst/>
          </a:prstGeom>
          <a:noFill/>
        </p:spPr>
        <p:txBody>
          <a:bodyPr wrap="none" rtlCol="0">
            <a:spAutoFit/>
          </a:bodyPr>
          <a:lstStyle/>
          <a:p>
            <a:r>
              <a:rPr lang="en-US" dirty="0" smtClean="0"/>
              <a:t>Goals:</a:t>
            </a:r>
          </a:p>
          <a:p>
            <a:pPr marL="342900" indent="-342900">
              <a:buFont typeface="Arial" panose="020B0604020202020204" pitchFamily="34" charset="0"/>
              <a:buChar char="•"/>
            </a:pPr>
            <a:r>
              <a:rPr lang="en-US" dirty="0" smtClean="0"/>
              <a:t>Hide protected service IP (Relay)</a:t>
            </a:r>
          </a:p>
          <a:p>
            <a:pPr marL="342900" indent="-342900">
              <a:buFont typeface="Arial" panose="020B0604020202020204" pitchFamily="34" charset="0"/>
              <a:buChar char="•"/>
            </a:pPr>
            <a:r>
              <a:rPr lang="en-US" dirty="0" smtClean="0"/>
              <a:t>Shield service from attacks (Firewall)</a:t>
            </a:r>
            <a:endParaRPr lang="en-US" dirty="0"/>
          </a:p>
        </p:txBody>
      </p:sp>
    </p:spTree>
    <p:extLst>
      <p:ext uri="{BB962C8B-B14F-4D97-AF65-F5344CB8AC3E}">
        <p14:creationId xmlns:p14="http://schemas.microsoft.com/office/powerpoint/2010/main" val="33293824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DoSE</a:t>
            </a:r>
            <a:r>
              <a:rPr lang="en-US" dirty="0" smtClean="0"/>
              <a:t> Overview</a:t>
            </a:r>
            <a:endParaRPr lang="en-US"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106737" y="1046956"/>
            <a:ext cx="4791075" cy="5114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09550" y="1323975"/>
            <a:ext cx="3467100" cy="1323439"/>
          </a:xfrm>
          <a:prstGeom prst="rect">
            <a:avLst/>
          </a:prstGeom>
          <a:noFill/>
        </p:spPr>
        <p:txBody>
          <a:bodyPr wrap="square" rtlCol="0">
            <a:spAutoFit/>
          </a:bodyPr>
          <a:lstStyle/>
          <a:p>
            <a:r>
              <a:rPr lang="en-US" sz="2000" dirty="0" smtClean="0"/>
              <a:t>Assumptions:</a:t>
            </a:r>
          </a:p>
          <a:p>
            <a:pPr marL="342900" indent="-342900">
              <a:buFont typeface="Arial" panose="020B0604020202020204" pitchFamily="34" charset="0"/>
              <a:buChar char="•"/>
            </a:pPr>
            <a:r>
              <a:rPr lang="en-US" sz="2000" dirty="0" smtClean="0"/>
              <a:t>CDN </a:t>
            </a:r>
            <a:r>
              <a:rPr lang="en-US" sz="2000" dirty="0" err="1" smtClean="0"/>
              <a:t>DoS</a:t>
            </a:r>
            <a:r>
              <a:rPr lang="en-US" sz="2000" dirty="0" smtClean="0"/>
              <a:t>-Proof</a:t>
            </a:r>
          </a:p>
          <a:p>
            <a:pPr marL="342900" indent="-342900">
              <a:buFont typeface="Arial" panose="020B0604020202020204" pitchFamily="34" charset="0"/>
              <a:buChar char="•"/>
            </a:pPr>
            <a:r>
              <a:rPr lang="en-US" sz="2000" dirty="0" smtClean="0"/>
              <a:t>Independent Relay Faults</a:t>
            </a:r>
          </a:p>
          <a:p>
            <a:pPr marL="342900" indent="-342900">
              <a:buFont typeface="Arial" panose="020B0604020202020204" pitchFamily="34" charset="0"/>
              <a:buChar char="•"/>
            </a:pPr>
            <a:r>
              <a:rPr lang="en-US" sz="2000" dirty="0" smtClean="0"/>
              <a:t>Protected Service IP hidden</a:t>
            </a:r>
            <a:endParaRPr lang="en-US" sz="2000" dirty="0"/>
          </a:p>
        </p:txBody>
      </p:sp>
    </p:spTree>
    <p:extLst>
      <p:ext uri="{BB962C8B-B14F-4D97-AF65-F5344CB8AC3E}">
        <p14:creationId xmlns:p14="http://schemas.microsoft.com/office/powerpoint/2010/main" val="42472310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Grid Challenges: Uncertainty of Renewables</a:t>
            </a:r>
            <a:endParaRPr lang="en-US" dirty="0"/>
          </a:p>
        </p:txBody>
      </p:sp>
      <p:pic>
        <p:nvPicPr>
          <p:cNvPr id="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38466" y="1167760"/>
            <a:ext cx="2270161" cy="12171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2386" y="848123"/>
            <a:ext cx="1716080" cy="1556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5510" y="920237"/>
            <a:ext cx="1382575" cy="1382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88085" y="1182046"/>
            <a:ext cx="2235084" cy="1198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9378" y="2617624"/>
            <a:ext cx="6068335" cy="3428720"/>
          </a:xfrm>
          <a:prstGeom prst="rect">
            <a:avLst/>
          </a:prstGeom>
        </p:spPr>
      </p:pic>
      <p:sp>
        <p:nvSpPr>
          <p:cNvPr id="9" name="TextBox 8"/>
          <p:cNvSpPr txBox="1"/>
          <p:nvPr/>
        </p:nvSpPr>
        <p:spPr>
          <a:xfrm>
            <a:off x="2249235" y="5909889"/>
            <a:ext cx="2473754" cy="461665"/>
          </a:xfrm>
          <a:prstGeom prst="rect">
            <a:avLst/>
          </a:prstGeom>
          <a:noFill/>
        </p:spPr>
        <p:txBody>
          <a:bodyPr wrap="none" rtlCol="0">
            <a:spAutoFit/>
          </a:bodyPr>
          <a:lstStyle/>
          <a:p>
            <a:r>
              <a:rPr lang="en-US" dirty="0" smtClean="0"/>
              <a:t>Source: nyiso.com</a:t>
            </a:r>
            <a:endParaRPr lang="en-US" dirty="0"/>
          </a:p>
        </p:txBody>
      </p:sp>
      <p:sp>
        <p:nvSpPr>
          <p:cNvPr id="10" name="Rectangle 9"/>
          <p:cNvSpPr/>
          <p:nvPr/>
        </p:nvSpPr>
        <p:spPr>
          <a:xfrm>
            <a:off x="6305739" y="3108501"/>
            <a:ext cx="2666245" cy="2031325"/>
          </a:xfrm>
          <a:prstGeom prst="rect">
            <a:avLst/>
          </a:prstGeom>
        </p:spPr>
        <p:txBody>
          <a:bodyPr wrap="square">
            <a:spAutoFit/>
          </a:bodyPr>
          <a:lstStyle/>
          <a:p>
            <a:r>
              <a:rPr lang="en-US" sz="1800" dirty="0"/>
              <a:t>Coal = 33%</a:t>
            </a:r>
          </a:p>
          <a:p>
            <a:r>
              <a:rPr lang="en-US" sz="1800" dirty="0"/>
              <a:t>Natural gas = 33%</a:t>
            </a:r>
          </a:p>
          <a:p>
            <a:r>
              <a:rPr lang="en-US" sz="1800" dirty="0"/>
              <a:t>Nuclear = 20%</a:t>
            </a:r>
          </a:p>
          <a:p>
            <a:r>
              <a:rPr lang="en-US" sz="1800" dirty="0"/>
              <a:t>Hydropower = 6%</a:t>
            </a:r>
          </a:p>
          <a:p>
            <a:r>
              <a:rPr lang="en-US" sz="1800" dirty="0"/>
              <a:t>Other renewables = 7</a:t>
            </a:r>
            <a:r>
              <a:rPr lang="en-US" sz="1800" dirty="0" smtClean="0"/>
              <a:t>% </a:t>
            </a:r>
            <a:endParaRPr lang="en-US" sz="1800" dirty="0" smtClean="0"/>
          </a:p>
          <a:p>
            <a:pPr lvl="1"/>
            <a:r>
              <a:rPr lang="en-US" sz="1800" dirty="0" smtClean="0"/>
              <a:t>Wind </a:t>
            </a:r>
            <a:r>
              <a:rPr lang="en-US" sz="1800" dirty="0" smtClean="0"/>
              <a:t>4.7</a:t>
            </a:r>
            <a:r>
              <a:rPr lang="en-US" sz="1800" dirty="0" smtClean="0"/>
              <a:t>%</a:t>
            </a:r>
            <a:endParaRPr lang="en-US" sz="1800" dirty="0" smtClean="0"/>
          </a:p>
          <a:p>
            <a:r>
              <a:rPr lang="en-US" sz="1800" dirty="0" smtClean="0"/>
              <a:t>Source: eia.gov</a:t>
            </a:r>
            <a:endParaRPr lang="en-US" sz="1800" dirty="0"/>
          </a:p>
        </p:txBody>
      </p:sp>
    </p:spTree>
    <p:extLst>
      <p:ext uri="{BB962C8B-B14F-4D97-AF65-F5344CB8AC3E}">
        <p14:creationId xmlns:p14="http://schemas.microsoft.com/office/powerpoint/2010/main" val="383016292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Attacker Model</a:t>
            </a:r>
            <a:endParaRPr lang="en-US" dirty="0"/>
          </a:p>
        </p:txBody>
      </p:sp>
      <p:pic>
        <p:nvPicPr>
          <p:cNvPr id="2051"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54125" y="799306"/>
            <a:ext cx="6648450" cy="5362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977616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Client Assignment Service</a:t>
            </a:r>
            <a:endParaRPr lang="en-US" dirty="0"/>
          </a:p>
        </p:txBody>
      </p:sp>
      <p:pic>
        <p:nvPicPr>
          <p:cNvPr id="6146" name="Picture 2" descr="C:\Users\Ranadose\Dropbox\research\DoSE_SRDS\Presentation\client_assignment.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09550" y="804177"/>
            <a:ext cx="8737600" cy="426698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800225" y="5200650"/>
            <a:ext cx="6231193" cy="830997"/>
          </a:xfrm>
          <a:prstGeom prst="rect">
            <a:avLst/>
          </a:prstGeom>
          <a:noFill/>
        </p:spPr>
        <p:txBody>
          <a:bodyPr wrap="none" rtlCol="0">
            <a:spAutoFit/>
          </a:bodyPr>
          <a:lstStyle/>
          <a:p>
            <a:r>
              <a:rPr lang="en-US" dirty="0" smtClean="0"/>
              <a:t>Goal: Resilient Client-Relay Assignments</a:t>
            </a:r>
          </a:p>
          <a:p>
            <a:pPr marL="342900" indent="-342900">
              <a:buFont typeface="Arial" panose="020B0604020202020204" pitchFamily="34" charset="0"/>
              <a:buChar char="•"/>
            </a:pPr>
            <a:r>
              <a:rPr lang="en-US" dirty="0" smtClean="0"/>
              <a:t>Puzzles rate-limit assignments (repeat attacks)</a:t>
            </a:r>
          </a:p>
        </p:txBody>
      </p:sp>
    </p:spTree>
    <p:extLst>
      <p:ext uri="{BB962C8B-B14F-4D97-AF65-F5344CB8AC3E}">
        <p14:creationId xmlns:p14="http://schemas.microsoft.com/office/powerpoint/2010/main" val="25557500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3200" y="571500"/>
            <a:ext cx="3715657" cy="568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Attack Mitigation: Risk Assignment</a:t>
            </a:r>
            <a:endParaRPr lang="en-US" dirty="0"/>
          </a:p>
        </p:txBody>
      </p:sp>
      <p:sp>
        <p:nvSpPr>
          <p:cNvPr id="3" name="Content Placeholder 2"/>
          <p:cNvSpPr>
            <a:spLocks noGrp="1"/>
          </p:cNvSpPr>
          <p:nvPr>
            <p:ph idx="1"/>
          </p:nvPr>
        </p:nvSpPr>
        <p:spPr>
          <a:xfrm>
            <a:off x="209550" y="777875"/>
            <a:ext cx="5129374" cy="5405438"/>
          </a:xfrm>
        </p:spPr>
        <p:txBody>
          <a:bodyPr/>
          <a:lstStyle/>
          <a:p>
            <a:endParaRPr lang="en-US" sz="2400" dirty="0" smtClean="0"/>
          </a:p>
          <a:p>
            <a:endParaRPr lang="en-US" sz="2400" dirty="0"/>
          </a:p>
          <a:p>
            <a:endParaRPr lang="en-US" sz="2400" dirty="0" smtClean="0"/>
          </a:p>
          <a:p>
            <a:endParaRPr lang="en-US" sz="2400" dirty="0" smtClean="0"/>
          </a:p>
          <a:p>
            <a:r>
              <a:rPr lang="en-US" sz="2400" dirty="0" smtClean="0"/>
              <a:t>Risk: Likelihood client is malicious</a:t>
            </a:r>
          </a:p>
          <a:p>
            <a:r>
              <a:rPr lang="en-US" sz="2400" dirty="0" smtClean="0"/>
              <a:t>Risk-Proportional Relay Assignment</a:t>
            </a:r>
          </a:p>
          <a:p>
            <a:r>
              <a:rPr lang="en-US" sz="2400" dirty="0" smtClean="0"/>
              <a:t>One unit of risk evenly divided</a:t>
            </a:r>
          </a:p>
          <a:p>
            <a:r>
              <a:rPr lang="en-US" sz="2400" dirty="0" smtClean="0"/>
              <a:t>Attacker eventually singled</a:t>
            </a:r>
            <a:endParaRPr lang="en-US" sz="2400" dirty="0"/>
          </a:p>
        </p:txBody>
      </p:sp>
      <p:sp>
        <p:nvSpPr>
          <p:cNvPr id="4" name="Rectangle 3"/>
          <p:cNvSpPr/>
          <p:nvPr/>
        </p:nvSpPr>
        <p:spPr bwMode="auto">
          <a:xfrm>
            <a:off x="5283200" y="2505075"/>
            <a:ext cx="3432175" cy="1905000"/>
          </a:xfrm>
          <a:prstGeom prst="rect">
            <a:avLst/>
          </a:prstGeom>
          <a:solidFill>
            <a:schemeClr val="bg1"/>
          </a:solidFill>
          <a:ln w="19050"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6" name="Rectangle 5"/>
          <p:cNvSpPr/>
          <p:nvPr/>
        </p:nvSpPr>
        <p:spPr bwMode="auto">
          <a:xfrm>
            <a:off x="5566681" y="4410075"/>
            <a:ext cx="3432175" cy="1771650"/>
          </a:xfrm>
          <a:prstGeom prst="rect">
            <a:avLst/>
          </a:prstGeom>
          <a:solidFill>
            <a:schemeClr val="bg1"/>
          </a:solidFill>
          <a:ln w="19050"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7" name="Rectangle 6"/>
          <p:cNvSpPr/>
          <p:nvPr/>
        </p:nvSpPr>
        <p:spPr bwMode="auto">
          <a:xfrm>
            <a:off x="5266643" y="2233612"/>
            <a:ext cx="3432175" cy="314325"/>
          </a:xfrm>
          <a:prstGeom prst="rect">
            <a:avLst/>
          </a:prstGeom>
          <a:solidFill>
            <a:schemeClr val="bg1"/>
          </a:solidFill>
          <a:ln w="19050"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5" name="TextBox 4"/>
          <p:cNvSpPr txBox="1"/>
          <p:nvPr/>
        </p:nvSpPr>
        <p:spPr>
          <a:xfrm>
            <a:off x="295275" y="5229225"/>
            <a:ext cx="6845753" cy="830997"/>
          </a:xfrm>
          <a:prstGeom prst="rect">
            <a:avLst/>
          </a:prstGeom>
          <a:noFill/>
        </p:spPr>
        <p:txBody>
          <a:bodyPr wrap="square" rtlCol="0">
            <a:spAutoFit/>
          </a:bodyPr>
          <a:lstStyle/>
          <a:p>
            <a:r>
              <a:rPr lang="en-US" dirty="0" smtClean="0"/>
              <a:t>Problem: Growth </a:t>
            </a:r>
            <a:r>
              <a:rPr lang="en-US" dirty="0"/>
              <a:t>during non-contiguous </a:t>
            </a:r>
            <a:r>
              <a:rPr lang="en-US" dirty="0" smtClean="0"/>
              <a:t>attacks</a:t>
            </a:r>
          </a:p>
          <a:p>
            <a:r>
              <a:rPr lang="en-US" dirty="0" smtClean="0"/>
              <a:t>Solution: Consolidation with Risk Memory</a:t>
            </a:r>
            <a:endParaRPr lang="en-US" dirty="0"/>
          </a:p>
        </p:txBody>
      </p:sp>
    </p:spTree>
    <p:extLst>
      <p:ext uri="{BB962C8B-B14F-4D97-AF65-F5344CB8AC3E}">
        <p14:creationId xmlns:p14="http://schemas.microsoft.com/office/powerpoint/2010/main" val="19367179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5" grpId="0"/>
    </p:bldLst>
  </p:timing>
</p:sld>
</file>

<file path=ppt/slides/slide9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 Reduction via Consolidation</a:t>
            </a:r>
            <a:endParaRPr lang="en-US"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76" y="673893"/>
            <a:ext cx="3220588" cy="5486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33975" y="616743"/>
            <a:ext cx="3282439" cy="5555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333500" y="5929459"/>
            <a:ext cx="2181225" cy="461665"/>
          </a:xfrm>
          <a:prstGeom prst="rect">
            <a:avLst/>
          </a:prstGeom>
          <a:noFill/>
        </p:spPr>
        <p:txBody>
          <a:bodyPr wrap="square" rtlCol="0">
            <a:spAutoFit/>
          </a:bodyPr>
          <a:lstStyle/>
          <a:p>
            <a:r>
              <a:rPr lang="en-US" b="1" i="1" dirty="0" smtClean="0"/>
              <a:t>Consolidation</a:t>
            </a:r>
            <a:endParaRPr lang="en-US" b="1" i="1" dirty="0"/>
          </a:p>
        </p:txBody>
      </p:sp>
      <p:sp>
        <p:nvSpPr>
          <p:cNvPr id="7" name="TextBox 6"/>
          <p:cNvSpPr txBox="1"/>
          <p:nvPr/>
        </p:nvSpPr>
        <p:spPr>
          <a:xfrm>
            <a:off x="5695950" y="5929459"/>
            <a:ext cx="2181225" cy="461665"/>
          </a:xfrm>
          <a:prstGeom prst="rect">
            <a:avLst/>
          </a:prstGeom>
          <a:noFill/>
        </p:spPr>
        <p:txBody>
          <a:bodyPr wrap="square" rtlCol="0">
            <a:spAutoFit/>
          </a:bodyPr>
          <a:lstStyle/>
          <a:p>
            <a:r>
              <a:rPr lang="en-US" b="1" i="1" dirty="0" smtClean="0"/>
              <a:t>Consolidation</a:t>
            </a:r>
            <a:endParaRPr lang="en-US" b="1" i="1" dirty="0"/>
          </a:p>
        </p:txBody>
      </p:sp>
      <p:sp>
        <p:nvSpPr>
          <p:cNvPr id="9" name="Rectangle 8"/>
          <p:cNvSpPr/>
          <p:nvPr/>
        </p:nvSpPr>
        <p:spPr bwMode="auto">
          <a:xfrm>
            <a:off x="608582" y="2625325"/>
            <a:ext cx="3432175" cy="1784750"/>
          </a:xfrm>
          <a:prstGeom prst="rect">
            <a:avLst/>
          </a:prstGeom>
          <a:solidFill>
            <a:schemeClr val="bg1"/>
          </a:solidFill>
          <a:ln w="19050"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10" name="Rectangle 9"/>
          <p:cNvSpPr/>
          <p:nvPr/>
        </p:nvSpPr>
        <p:spPr bwMode="auto">
          <a:xfrm>
            <a:off x="608582" y="4410075"/>
            <a:ext cx="3432175" cy="1873450"/>
          </a:xfrm>
          <a:prstGeom prst="rect">
            <a:avLst/>
          </a:prstGeom>
          <a:solidFill>
            <a:schemeClr val="bg1"/>
          </a:solidFill>
          <a:ln w="19050"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11" name="Rectangle 10"/>
          <p:cNvSpPr/>
          <p:nvPr/>
        </p:nvSpPr>
        <p:spPr bwMode="auto">
          <a:xfrm>
            <a:off x="5070474" y="702468"/>
            <a:ext cx="3432175" cy="1784750"/>
          </a:xfrm>
          <a:prstGeom prst="rect">
            <a:avLst/>
          </a:prstGeom>
          <a:solidFill>
            <a:schemeClr val="bg1"/>
          </a:solidFill>
          <a:ln w="19050"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12" name="Rectangle 11"/>
          <p:cNvSpPr/>
          <p:nvPr/>
        </p:nvSpPr>
        <p:spPr bwMode="auto">
          <a:xfrm>
            <a:off x="5070473" y="2634850"/>
            <a:ext cx="3432175" cy="1784750"/>
          </a:xfrm>
          <a:prstGeom prst="rect">
            <a:avLst/>
          </a:prstGeom>
          <a:solidFill>
            <a:schemeClr val="bg1"/>
          </a:solidFill>
          <a:ln w="19050"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13" name="Rectangle 12"/>
          <p:cNvSpPr/>
          <p:nvPr/>
        </p:nvSpPr>
        <p:spPr bwMode="auto">
          <a:xfrm>
            <a:off x="5203314" y="4410075"/>
            <a:ext cx="3432175" cy="1873450"/>
          </a:xfrm>
          <a:prstGeom prst="rect">
            <a:avLst/>
          </a:prstGeom>
          <a:solidFill>
            <a:schemeClr val="bg1"/>
          </a:solidFill>
          <a:ln w="19050"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Tree>
    <p:extLst>
      <p:ext uri="{BB962C8B-B14F-4D97-AF65-F5344CB8AC3E}">
        <p14:creationId xmlns:p14="http://schemas.microsoft.com/office/powerpoint/2010/main" val="32600420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Lst>
  </p:timing>
</p:sld>
</file>

<file path=ppt/slides/slide9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Controlling Growth</a:t>
            </a:r>
            <a:endParaRPr lang="en-US" dirty="0"/>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9175" y="2362200"/>
            <a:ext cx="2466392" cy="3776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19788" y="2609850"/>
            <a:ext cx="2229407" cy="2700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2252371" y="765601"/>
            <a:ext cx="4666277" cy="830997"/>
          </a:xfrm>
          <a:prstGeom prst="rect">
            <a:avLst/>
          </a:prstGeom>
          <a:noFill/>
        </p:spPr>
        <p:txBody>
          <a:bodyPr wrap="none" rtlCol="0">
            <a:spAutoFit/>
          </a:bodyPr>
          <a:lstStyle/>
          <a:p>
            <a:pPr algn="ctr"/>
            <a:r>
              <a:rPr lang="en-US" dirty="0" smtClean="0"/>
              <a:t>Cumulative Risk per Attack (CRPA)</a:t>
            </a:r>
          </a:p>
          <a:p>
            <a:pPr algn="ctr"/>
            <a:r>
              <a:rPr lang="en-US" dirty="0" smtClean="0"/>
              <a:t>Risk per Relay (RPR)</a:t>
            </a:r>
            <a:endParaRPr lang="en-US" dirty="0"/>
          </a:p>
        </p:txBody>
      </p:sp>
      <p:sp>
        <p:nvSpPr>
          <p:cNvPr id="7" name="TextBox 6"/>
          <p:cNvSpPr txBox="1"/>
          <p:nvPr/>
        </p:nvSpPr>
        <p:spPr>
          <a:xfrm>
            <a:off x="1118988" y="1800224"/>
            <a:ext cx="1750479" cy="646331"/>
          </a:xfrm>
          <a:prstGeom prst="rect">
            <a:avLst/>
          </a:prstGeom>
          <a:noFill/>
        </p:spPr>
        <p:txBody>
          <a:bodyPr wrap="none" rtlCol="0">
            <a:spAutoFit/>
          </a:bodyPr>
          <a:lstStyle/>
          <a:p>
            <a:pPr algn="ctr"/>
            <a:r>
              <a:rPr lang="en-US" sz="1800" dirty="0" smtClean="0"/>
              <a:t>CRPA=1 RPR=1</a:t>
            </a:r>
            <a:br>
              <a:rPr lang="en-US" sz="1800" dirty="0" smtClean="0"/>
            </a:br>
            <a:r>
              <a:rPr lang="en-US" sz="1800" dirty="0" smtClean="0"/>
              <a:t>CRPA/RPR=2</a:t>
            </a:r>
            <a:endParaRPr lang="en-US" sz="1800" dirty="0"/>
          </a:p>
        </p:txBody>
      </p:sp>
      <p:sp>
        <p:nvSpPr>
          <p:cNvPr id="12" name="TextBox 11"/>
          <p:cNvSpPr txBox="1"/>
          <p:nvPr/>
        </p:nvSpPr>
        <p:spPr>
          <a:xfrm>
            <a:off x="5775519" y="1800224"/>
            <a:ext cx="2039020" cy="646331"/>
          </a:xfrm>
          <a:prstGeom prst="rect">
            <a:avLst/>
          </a:prstGeom>
          <a:noFill/>
        </p:spPr>
        <p:txBody>
          <a:bodyPr wrap="none" rtlCol="0">
            <a:spAutoFit/>
          </a:bodyPr>
          <a:lstStyle/>
          <a:p>
            <a:pPr algn="ctr"/>
            <a:r>
              <a:rPr lang="en-US" sz="1800" dirty="0" smtClean="0"/>
              <a:t>CRPA=1 RPR=0.25</a:t>
            </a:r>
            <a:br>
              <a:rPr lang="en-US" sz="1800" dirty="0" smtClean="0"/>
            </a:br>
            <a:r>
              <a:rPr lang="en-US" sz="1800" dirty="0" smtClean="0"/>
              <a:t>CRPA/RPR=4</a:t>
            </a:r>
            <a:endParaRPr lang="en-US" sz="1800" dirty="0"/>
          </a:p>
        </p:txBody>
      </p:sp>
    </p:spTree>
    <p:extLst>
      <p:ext uri="{BB962C8B-B14F-4D97-AF65-F5344CB8AC3E}">
        <p14:creationId xmlns:p14="http://schemas.microsoft.com/office/powerpoint/2010/main" val="14612064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Stopping Large Attacks</a:t>
            </a:r>
            <a:endParaRPr lang="en-US"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452562"/>
            <a:ext cx="5410200" cy="2847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064404" y="4886325"/>
            <a:ext cx="5250796" cy="461665"/>
          </a:xfrm>
          <a:prstGeom prst="rect">
            <a:avLst/>
          </a:prstGeom>
          <a:noFill/>
        </p:spPr>
        <p:txBody>
          <a:bodyPr wrap="none" rtlCol="0">
            <a:spAutoFit/>
          </a:bodyPr>
          <a:lstStyle/>
          <a:p>
            <a:r>
              <a:rPr lang="en-US" dirty="0" smtClean="0"/>
              <a:t>Attack Absorbed by Full Relay Exposure</a:t>
            </a:r>
            <a:endParaRPr lang="en-US" dirty="0"/>
          </a:p>
        </p:txBody>
      </p:sp>
    </p:spTree>
    <p:extLst>
      <p:ext uri="{BB962C8B-B14F-4D97-AF65-F5344CB8AC3E}">
        <p14:creationId xmlns:p14="http://schemas.microsoft.com/office/powerpoint/2010/main" val="23564776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Experimental Results: </a:t>
            </a:r>
            <a:r>
              <a:rPr lang="en-US" dirty="0"/>
              <a:t>Defending Against Single Attacker</a:t>
            </a:r>
          </a:p>
        </p:txBody>
      </p:sp>
      <p:sp>
        <p:nvSpPr>
          <p:cNvPr id="3" name="TextBox 2"/>
          <p:cNvSpPr txBox="1"/>
          <p:nvPr/>
        </p:nvSpPr>
        <p:spPr>
          <a:xfrm>
            <a:off x="5495926" y="1947863"/>
            <a:ext cx="3486150" cy="2677656"/>
          </a:xfrm>
          <a:prstGeom prst="rect">
            <a:avLst/>
          </a:prstGeom>
          <a:noFill/>
        </p:spPr>
        <p:txBody>
          <a:bodyPr wrap="square" rtlCol="0">
            <a:spAutoFit/>
          </a:bodyPr>
          <a:lstStyle/>
          <a:p>
            <a:pPr marL="342900" indent="-342900">
              <a:buFont typeface="Arial" panose="020B0604020202020204" pitchFamily="34" charset="0"/>
              <a:buChar char="•"/>
            </a:pPr>
            <a:r>
              <a:rPr lang="en-US" dirty="0" smtClean="0"/>
              <a:t>Agent-Based MATLAB</a:t>
            </a:r>
            <a:br>
              <a:rPr lang="en-US" dirty="0" smtClean="0"/>
            </a:br>
            <a:r>
              <a:rPr lang="en-US" dirty="0" smtClean="0"/>
              <a:t>(Source Available)</a:t>
            </a:r>
          </a:p>
          <a:p>
            <a:pPr marL="342900" indent="-342900">
              <a:buFont typeface="Arial" panose="020B0604020202020204" pitchFamily="34" charset="0"/>
              <a:buChar char="•"/>
            </a:pPr>
            <a:r>
              <a:rPr lang="en-US" dirty="0" smtClean="0"/>
              <a:t>Relay Start Time: 40s</a:t>
            </a:r>
          </a:p>
          <a:p>
            <a:pPr marL="342900" indent="-342900">
              <a:buFont typeface="Arial" panose="020B0604020202020204" pitchFamily="34" charset="0"/>
              <a:buChar char="•"/>
            </a:pPr>
            <a:r>
              <a:rPr lang="en-US" dirty="0" smtClean="0"/>
              <a:t>CPRA/RPR=3</a:t>
            </a:r>
          </a:p>
          <a:p>
            <a:pPr marL="342900" indent="-342900">
              <a:buFont typeface="Arial" panose="020B0604020202020204" pitchFamily="34" charset="0"/>
              <a:buChar char="•"/>
            </a:pPr>
            <a:r>
              <a:rPr lang="en-US" dirty="0" smtClean="0"/>
              <a:t>1000 Clients</a:t>
            </a:r>
            <a:endParaRPr lang="en-US" dirty="0"/>
          </a:p>
          <a:p>
            <a:pPr marL="342900" indent="-342900">
              <a:buFont typeface="Arial" panose="020B0604020202020204" pitchFamily="34" charset="0"/>
              <a:buChar char="•"/>
            </a:pPr>
            <a:r>
              <a:rPr lang="en-US" dirty="0" smtClean="0"/>
              <a:t>Single Attack Source</a:t>
            </a:r>
          </a:p>
          <a:p>
            <a:pPr marL="342900" indent="-342900">
              <a:buFont typeface="Arial" panose="020B0604020202020204" pitchFamily="34" charset="0"/>
              <a:buChar char="•"/>
            </a:pPr>
            <a:r>
              <a:rPr lang="en-US" dirty="0" smtClean="0"/>
              <a:t>UDP Stream</a:t>
            </a:r>
            <a:endParaRPr lang="en-US" dirty="0"/>
          </a:p>
        </p:txBody>
      </p:sp>
      <p:pic>
        <p:nvPicPr>
          <p:cNvPr id="12291" name="Picture 3" descr="C:\Users\Ranadose\Dropbox\sharelatex\DoSE_SRDS\Figures\pft_1atk_1000c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 y="1576387"/>
            <a:ext cx="4724400" cy="37052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95350" y="5381625"/>
            <a:ext cx="6657975" cy="830997"/>
          </a:xfrm>
          <a:prstGeom prst="rect">
            <a:avLst/>
          </a:prstGeom>
          <a:noFill/>
        </p:spPr>
        <p:txBody>
          <a:bodyPr wrap="square" rtlCol="0">
            <a:spAutoFit/>
          </a:bodyPr>
          <a:lstStyle/>
          <a:p>
            <a:pPr marL="457200" indent="-457200">
              <a:buFont typeface="+mj-lt"/>
              <a:buAutoNum type="arabicPeriod"/>
            </a:pPr>
            <a:r>
              <a:rPr lang="en-US" i="1" dirty="0" smtClean="0"/>
              <a:t>Attacker identified in 300 seconds</a:t>
            </a:r>
          </a:p>
          <a:p>
            <a:pPr marL="457200" indent="-457200">
              <a:buFont typeface="+mj-lt"/>
              <a:buAutoNum type="arabicPeriod"/>
            </a:pPr>
            <a:r>
              <a:rPr lang="en-US" i="1" dirty="0" smtClean="0"/>
              <a:t>Majority of clients kept online during attack</a:t>
            </a:r>
            <a:endParaRPr lang="en-US" i="1" dirty="0"/>
          </a:p>
        </p:txBody>
      </p:sp>
    </p:spTree>
    <p:extLst>
      <p:ext uri="{BB962C8B-B14F-4D97-AF65-F5344CB8AC3E}">
        <p14:creationId xmlns:p14="http://schemas.microsoft.com/office/powerpoint/2010/main" val="32787053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Defending Against Single Attacker: Cost</a:t>
            </a:r>
            <a:endParaRPr lang="en-US" dirty="0"/>
          </a:p>
        </p:txBody>
      </p:sp>
      <p:sp>
        <p:nvSpPr>
          <p:cNvPr id="5" name="TextBox 4"/>
          <p:cNvSpPr txBox="1"/>
          <p:nvPr/>
        </p:nvSpPr>
        <p:spPr>
          <a:xfrm>
            <a:off x="5029200" y="1318960"/>
            <a:ext cx="4114800" cy="3785652"/>
          </a:xfrm>
          <a:prstGeom prst="rect">
            <a:avLst/>
          </a:prstGeom>
          <a:noFill/>
        </p:spPr>
        <p:txBody>
          <a:bodyPr wrap="square" rtlCol="0">
            <a:spAutoFit/>
          </a:bodyPr>
          <a:lstStyle/>
          <a:p>
            <a:pPr marL="342900" indent="-342900">
              <a:buFont typeface="Arial" panose="020B0604020202020204" pitchFamily="34" charset="0"/>
              <a:buChar char="•"/>
            </a:pPr>
            <a:r>
              <a:rPr lang="en-US" dirty="0" smtClean="0"/>
              <a:t>Attacker found in 3 rounds</a:t>
            </a:r>
          </a:p>
          <a:p>
            <a:pPr marL="800100" lvl="1" indent="-342900">
              <a:buFont typeface="Arial" panose="020B0604020202020204" pitchFamily="34" charset="0"/>
              <a:buChar char="•"/>
            </a:pPr>
            <a:r>
              <a:rPr lang="en-US" dirty="0" smtClean="0"/>
              <a:t>1000 clients</a:t>
            </a:r>
          </a:p>
          <a:p>
            <a:pPr marL="800100" lvl="1" indent="-342900">
              <a:buFont typeface="Arial" panose="020B0604020202020204" pitchFamily="34" charset="0"/>
              <a:buChar char="•"/>
            </a:pPr>
            <a:r>
              <a:rPr lang="en-US" dirty="0" smtClean="0"/>
              <a:t>CRPA/RPR=30</a:t>
            </a:r>
          </a:p>
          <a:p>
            <a:pPr marL="342900" indent="-342900">
              <a:buFont typeface="Arial" panose="020B0604020202020204" pitchFamily="34" charset="0"/>
              <a:buChar char="•"/>
            </a:pPr>
            <a:r>
              <a:rPr lang="en-US" dirty="0" smtClean="0"/>
              <a:t>21 Relays Consumed</a:t>
            </a:r>
          </a:p>
          <a:p>
            <a:pPr marL="800100" lvl="1" indent="-342900">
              <a:buFont typeface="Arial" panose="020B0604020202020204" pitchFamily="34" charset="0"/>
              <a:buChar char="•"/>
            </a:pPr>
            <a:r>
              <a:rPr lang="en-US" dirty="0" smtClean="0"/>
              <a:t>$0.07 EC2 Spot (Micro)</a:t>
            </a: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smtClean="0"/>
              <a:t>Higher CPRA</a:t>
            </a:r>
          </a:p>
          <a:p>
            <a:pPr marL="800100" lvl="1" indent="-342900">
              <a:buFont typeface="Arial" panose="020B0604020202020204" pitchFamily="34" charset="0"/>
              <a:buChar char="•"/>
            </a:pPr>
            <a:r>
              <a:rPr lang="en-US" dirty="0" smtClean="0"/>
              <a:t>Faster isolation</a:t>
            </a:r>
          </a:p>
          <a:p>
            <a:pPr marL="342900" indent="-342900">
              <a:buFont typeface="Arial" panose="020B0604020202020204" pitchFamily="34" charset="0"/>
              <a:buChar char="•"/>
            </a:pPr>
            <a:r>
              <a:rPr lang="en-US" dirty="0" smtClean="0"/>
              <a:t>Lower CRPA</a:t>
            </a:r>
          </a:p>
          <a:p>
            <a:pPr marL="800100" lvl="1" indent="-342900">
              <a:buFont typeface="Arial" panose="020B0604020202020204" pitchFamily="34" charset="0"/>
              <a:buChar char="•"/>
            </a:pPr>
            <a:r>
              <a:rPr lang="en-US" dirty="0" smtClean="0"/>
              <a:t>Economic sustainability</a:t>
            </a:r>
            <a:endParaRPr lang="en-US" dirty="0"/>
          </a:p>
        </p:txBody>
      </p:sp>
      <p:pic>
        <p:nvPicPr>
          <p:cNvPr id="13317" name="Picture 5" descr="C:\Users\Ranadose\Dropbox\sharelatex\DoSE_SRDS\Figures\numRelay_1atk_1000c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326" y="757487"/>
            <a:ext cx="3390490" cy="2709613"/>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C:\Users\Ranadose\Dropbox\sharelatex\DoSE_SRDS\Figures\cpra_sen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4647" y="3467100"/>
            <a:ext cx="3527811" cy="277841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543425" y="5439347"/>
            <a:ext cx="4524375" cy="830997"/>
          </a:xfrm>
          <a:prstGeom prst="rect">
            <a:avLst/>
          </a:prstGeom>
        </p:spPr>
        <p:txBody>
          <a:bodyPr wrap="square">
            <a:spAutoFit/>
          </a:bodyPr>
          <a:lstStyle/>
          <a:p>
            <a:r>
              <a:rPr lang="en-US" i="1" dirty="0"/>
              <a:t>Attacker </a:t>
            </a:r>
            <a:r>
              <a:rPr lang="en-US" i="1" dirty="0" smtClean="0"/>
              <a:t>identified faster with larger CRPA/RPR</a:t>
            </a:r>
            <a:endParaRPr lang="en-US" i="1" dirty="0"/>
          </a:p>
        </p:txBody>
      </p:sp>
    </p:spTree>
    <p:extLst>
      <p:ext uri="{BB962C8B-B14F-4D97-AF65-F5344CB8AC3E}">
        <p14:creationId xmlns:p14="http://schemas.microsoft.com/office/powerpoint/2010/main" val="14790705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Repeated Attacks</a:t>
            </a:r>
            <a:endParaRPr lang="en-US" dirty="0"/>
          </a:p>
        </p:txBody>
      </p:sp>
      <p:pic>
        <p:nvPicPr>
          <p:cNvPr id="14338" name="Picture 2" descr="C:\Users\Ranadose\Dropbox\sharelatex\DoSE_SRDS\Figures\pft_attack_stream_10atk_1000c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775" y="1576388"/>
            <a:ext cx="4743450" cy="37052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029200" y="2274838"/>
            <a:ext cx="4114800" cy="3046988"/>
          </a:xfrm>
          <a:prstGeom prst="rect">
            <a:avLst/>
          </a:prstGeom>
          <a:noFill/>
        </p:spPr>
        <p:txBody>
          <a:bodyPr wrap="square" rtlCol="0">
            <a:spAutoFit/>
          </a:bodyPr>
          <a:lstStyle/>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r>
              <a:rPr lang="en-US" dirty="0" err="1" smtClean="0"/>
              <a:t>Clients:Attackers</a:t>
            </a:r>
            <a:r>
              <a:rPr lang="en-US" dirty="0" smtClean="0"/>
              <a:t> = 100:1</a:t>
            </a:r>
          </a:p>
          <a:p>
            <a:pPr marL="342900" indent="-342900">
              <a:buFont typeface="Arial" panose="020B0604020202020204" pitchFamily="34" charset="0"/>
              <a:buChar char="•"/>
            </a:pPr>
            <a:r>
              <a:rPr lang="en-US" dirty="0" smtClean="0"/>
              <a:t>New clients every 1.6 s</a:t>
            </a:r>
          </a:p>
          <a:p>
            <a:pPr marL="800100" lvl="1" indent="-342900">
              <a:buFont typeface="Arial" panose="020B0604020202020204" pitchFamily="34" charset="0"/>
              <a:buChar char="•"/>
            </a:pPr>
            <a:r>
              <a:rPr lang="en-US" dirty="0" smtClean="0"/>
              <a:t>Connected for 400 s</a:t>
            </a:r>
          </a:p>
          <a:p>
            <a:pPr marL="342900" indent="-342900">
              <a:buFont typeface="Arial" panose="020B0604020202020204" pitchFamily="34" charset="0"/>
              <a:buChar char="•"/>
            </a:pPr>
            <a:r>
              <a:rPr lang="en-US" dirty="0" smtClean="0"/>
              <a:t>New attacks every 160 s</a:t>
            </a:r>
          </a:p>
          <a:p>
            <a:pPr marL="800100" lvl="1" indent="-342900">
              <a:buFont typeface="Arial" panose="020B0604020202020204" pitchFamily="34" charset="0"/>
              <a:buChar char="•"/>
            </a:pPr>
            <a:r>
              <a:rPr lang="en-US" dirty="0" smtClean="0"/>
              <a:t>Fresh insiders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
        <p:nvSpPr>
          <p:cNvPr id="5" name="Rectangle 4"/>
          <p:cNvSpPr/>
          <p:nvPr/>
        </p:nvSpPr>
        <p:spPr>
          <a:xfrm>
            <a:off x="1042987" y="5582222"/>
            <a:ext cx="7610475" cy="461665"/>
          </a:xfrm>
          <a:prstGeom prst="rect">
            <a:avLst/>
          </a:prstGeom>
        </p:spPr>
        <p:txBody>
          <a:bodyPr wrap="square">
            <a:spAutoFit/>
          </a:bodyPr>
          <a:lstStyle/>
          <a:p>
            <a:r>
              <a:rPr lang="en-US" i="1" dirty="0" smtClean="0"/>
              <a:t>Risk-history minimizes disruptions for connected clients</a:t>
            </a:r>
            <a:endParaRPr lang="en-US" i="1" dirty="0"/>
          </a:p>
        </p:txBody>
      </p:sp>
    </p:spTree>
    <p:extLst>
      <p:ext uri="{BB962C8B-B14F-4D97-AF65-F5344CB8AC3E}">
        <p14:creationId xmlns:p14="http://schemas.microsoft.com/office/powerpoint/2010/main" val="2614088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DCSL_template">
  <a:themeElements>
    <a:clrScheme name="untitled 15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untitled 15">
      <a:majorFont>
        <a:latin typeface="Helvetica"/>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untitled 15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15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15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15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15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15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15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DCSL_template</Template>
  <TotalTime>3545</TotalTime>
  <Pages>22</Pages>
  <Words>5280</Words>
  <Application>Microsoft Office PowerPoint</Application>
  <PresentationFormat>On-screen Show (4:3)</PresentationFormat>
  <Paragraphs>903</Paragraphs>
  <Slides>98</Slides>
  <Notes>64</Notes>
  <HiddenSlides>39</HiddenSlides>
  <MMClips>0</MMClips>
  <ScaleCrop>false</ScaleCrop>
  <HeadingPairs>
    <vt:vector size="4" baseType="variant">
      <vt:variant>
        <vt:lpstr>Theme</vt:lpstr>
      </vt:variant>
      <vt:variant>
        <vt:i4>1</vt:i4>
      </vt:variant>
      <vt:variant>
        <vt:lpstr>Slide Titles</vt:lpstr>
      </vt:variant>
      <vt:variant>
        <vt:i4>98</vt:i4>
      </vt:variant>
    </vt:vector>
  </HeadingPairs>
  <TitlesOfParts>
    <vt:vector size="99" baseType="lpstr">
      <vt:lpstr>DCSL_template</vt:lpstr>
      <vt:lpstr>Improving the Resilience of  Cyber-Physical Systems under  Strategic Adversaries</vt:lpstr>
      <vt:lpstr>My Background</vt:lpstr>
      <vt:lpstr>Presentation Roadmap</vt:lpstr>
      <vt:lpstr>Research Contributions</vt:lpstr>
      <vt:lpstr>Research Contributions (Continued)</vt:lpstr>
      <vt:lpstr>Cyber-Physical Systems</vt:lpstr>
      <vt:lpstr>CPS Security: CIA</vt:lpstr>
      <vt:lpstr>CPS: Smart Grid</vt:lpstr>
      <vt:lpstr>Grid Challenges: Uncertainty of Renewables</vt:lpstr>
      <vt:lpstr>The Grid and Demand Side Management</vt:lpstr>
      <vt:lpstr>PowerPoint Presentation</vt:lpstr>
      <vt:lpstr>Network Topology</vt:lpstr>
      <vt:lpstr>CPS Security: Faults and Attacks</vt:lpstr>
      <vt:lpstr>Research Questions</vt:lpstr>
      <vt:lpstr>Game Theoretic Model for Attack/Defense</vt:lpstr>
      <vt:lpstr>Related Work</vt:lpstr>
      <vt:lpstr>Assumptions and Models</vt:lpstr>
      <vt:lpstr>Optimal Power Flow: ISO Emulation</vt:lpstr>
      <vt:lpstr>Multiple-Actor Negotiation: Getting the Prices</vt:lpstr>
      <vt:lpstr>Impact of Attack Calculation</vt:lpstr>
      <vt:lpstr>Impact Matrix</vt:lpstr>
      <vt:lpstr>Attacker Strategy</vt:lpstr>
      <vt:lpstr>Defender Strategy</vt:lpstr>
      <vt:lpstr>Knowledge Levels</vt:lpstr>
      <vt:lpstr>Limited-Knowledge Attacker</vt:lpstr>
      <vt:lpstr>Attacker/Defender Games</vt:lpstr>
      <vt:lpstr>Collaborating Defenders</vt:lpstr>
      <vt:lpstr>Application of Strategy to Networked Power Market</vt:lpstr>
      <vt:lpstr>Related Work</vt:lpstr>
      <vt:lpstr>Faults and Attacks</vt:lpstr>
      <vt:lpstr>Target Impact Matrix</vt:lpstr>
      <vt:lpstr>Attacker Strategy</vt:lpstr>
      <vt:lpstr>Defender Strategy</vt:lpstr>
      <vt:lpstr>Experimentation Topology</vt:lpstr>
      <vt:lpstr>Attack Profits – Leaf Attacks</vt:lpstr>
      <vt:lpstr>Defensive Strategy</vt:lpstr>
      <vt:lpstr>Game Theoretic Model for Attack/Defense</vt:lpstr>
      <vt:lpstr>Research Questions</vt:lpstr>
      <vt:lpstr>Attacks in real-time on pricing systems</vt:lpstr>
      <vt:lpstr>Related Work</vt:lpstr>
      <vt:lpstr>Power Markets</vt:lpstr>
      <vt:lpstr>Iterative Market Negotiation</vt:lpstr>
      <vt:lpstr>Solving for Market Price</vt:lpstr>
      <vt:lpstr>Dynamic Market Mechanism</vt:lpstr>
      <vt:lpstr>Impact of Latency on DMM</vt:lpstr>
      <vt:lpstr>Nelder Mead Method</vt:lpstr>
      <vt:lpstr>Time of Use (DMM) Vs. Online</vt:lpstr>
      <vt:lpstr>Impact of Latency on NM</vt:lpstr>
      <vt:lpstr>Real-Time Adversary</vt:lpstr>
      <vt:lpstr>Real-Time Attacks</vt:lpstr>
      <vt:lpstr>Real-Time Attack Strategies</vt:lpstr>
      <vt:lpstr>Impacts of Attacks</vt:lpstr>
      <vt:lpstr>Moving Target Defense</vt:lpstr>
      <vt:lpstr>Contribution Summary</vt:lpstr>
      <vt:lpstr>Thesis Conclusions</vt:lpstr>
      <vt:lpstr>Future Work Directions</vt:lpstr>
      <vt:lpstr>Questions?</vt:lpstr>
      <vt:lpstr>Questions?</vt:lpstr>
      <vt:lpstr>Questions?</vt:lpstr>
      <vt:lpstr>Research Questions</vt:lpstr>
      <vt:lpstr>Defenses</vt:lpstr>
      <vt:lpstr>Summary of Contributions</vt:lpstr>
      <vt:lpstr>Secondary Research at Purdue</vt:lpstr>
      <vt:lpstr>Limited-Knowledge Attacker</vt:lpstr>
      <vt:lpstr>Network Topology</vt:lpstr>
      <vt:lpstr>Attacker/Defender Games</vt:lpstr>
      <vt:lpstr>Optimal Power Flow (OPF)</vt:lpstr>
      <vt:lpstr>Multiple-Actor Negotiation Algorithm</vt:lpstr>
      <vt:lpstr>Modeling Attacks and Defenses</vt:lpstr>
      <vt:lpstr>Multi-Actor Impact</vt:lpstr>
      <vt:lpstr>Market Mechanisms</vt:lpstr>
      <vt:lpstr>Attack and Defense</vt:lpstr>
      <vt:lpstr>Mixed Defender Strategies</vt:lpstr>
      <vt:lpstr>Sampling for Mixed Strategies</vt:lpstr>
      <vt:lpstr>Market Mechanism Details</vt:lpstr>
      <vt:lpstr>Energy Market Domains</vt:lpstr>
      <vt:lpstr>Real-Time Control</vt:lpstr>
      <vt:lpstr>Physical System as a Graph</vt:lpstr>
      <vt:lpstr>DMM: Impact of Networking</vt:lpstr>
      <vt:lpstr>DMM: Impact of Jitter</vt:lpstr>
      <vt:lpstr>Comparison to Communication Networks</vt:lpstr>
      <vt:lpstr>Nelder Meade Modified Algorithm</vt:lpstr>
      <vt:lpstr>DOSE</vt:lpstr>
      <vt:lpstr>Defense for General Computing Services</vt:lpstr>
      <vt:lpstr>Prior Work for DoS Protection: Overlay Networks</vt:lpstr>
      <vt:lpstr>Prior Work: MOTAG</vt:lpstr>
      <vt:lpstr>DoSE Overview</vt:lpstr>
      <vt:lpstr>Relays</vt:lpstr>
      <vt:lpstr>DoSE Overview</vt:lpstr>
      <vt:lpstr>Attacker Model</vt:lpstr>
      <vt:lpstr>Client Assignment Service</vt:lpstr>
      <vt:lpstr>Attack Mitigation: Risk Assignment</vt:lpstr>
      <vt:lpstr>Cost Reduction via Consolidation</vt:lpstr>
      <vt:lpstr>Controlling Growth</vt:lpstr>
      <vt:lpstr>Stopping Large Attacks</vt:lpstr>
      <vt:lpstr>Experimental Results: Defending Against Single Attacker</vt:lpstr>
      <vt:lpstr>Defending Against Single Attacker: Cost</vt:lpstr>
      <vt:lpstr>Repeated Attacks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Defending Against Strategic Adversaries in Dynamic Pricing Markets for Smart Grids</dc:title>
  <dc:creator>dm1</dc:creator>
  <cp:lastModifiedBy>Ranadose</cp:lastModifiedBy>
  <cp:revision>440</cp:revision>
  <cp:lastPrinted>2000-04-05T22:40:32Z</cp:lastPrinted>
  <dcterms:created xsi:type="dcterms:W3CDTF">2015-09-24T18:13:52Z</dcterms:created>
  <dcterms:modified xsi:type="dcterms:W3CDTF">2016-06-09T15:09:23Z</dcterms:modified>
</cp:coreProperties>
</file>