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88"/>
  </p:notesMasterIdLst>
  <p:handoutMasterIdLst>
    <p:handoutMasterId r:id="rId89"/>
  </p:handoutMasterIdLst>
  <p:sldIdLst>
    <p:sldId id="457" r:id="rId2"/>
    <p:sldId id="520" r:id="rId3"/>
    <p:sldId id="489" r:id="rId4"/>
    <p:sldId id="519" r:id="rId5"/>
    <p:sldId id="463" r:id="rId6"/>
    <p:sldId id="460" r:id="rId7"/>
    <p:sldId id="464" r:id="rId8"/>
    <p:sldId id="466" r:id="rId9"/>
    <p:sldId id="537" r:id="rId10"/>
    <p:sldId id="458" r:id="rId11"/>
    <p:sldId id="495" r:id="rId12"/>
    <p:sldId id="529" r:id="rId13"/>
    <p:sldId id="538" r:id="rId14"/>
    <p:sldId id="490" r:id="rId15"/>
    <p:sldId id="493" r:id="rId16"/>
    <p:sldId id="467" r:id="rId17"/>
    <p:sldId id="468" r:id="rId18"/>
    <p:sldId id="469" r:id="rId19"/>
    <p:sldId id="470" r:id="rId20"/>
    <p:sldId id="573" r:id="rId21"/>
    <p:sldId id="576" r:id="rId22"/>
    <p:sldId id="539" r:id="rId23"/>
    <p:sldId id="491" r:id="rId24"/>
    <p:sldId id="497" r:id="rId25"/>
    <p:sldId id="545" r:id="rId26"/>
    <p:sldId id="546" r:id="rId27"/>
    <p:sldId id="547" r:id="rId28"/>
    <p:sldId id="577" r:id="rId29"/>
    <p:sldId id="548" r:id="rId30"/>
    <p:sldId id="549" r:id="rId31"/>
    <p:sldId id="550" r:id="rId32"/>
    <p:sldId id="551" r:id="rId33"/>
    <p:sldId id="552" r:id="rId34"/>
    <p:sldId id="572" r:id="rId35"/>
    <p:sldId id="553" r:id="rId36"/>
    <p:sldId id="554" r:id="rId37"/>
    <p:sldId id="555" r:id="rId38"/>
    <p:sldId id="556" r:id="rId39"/>
    <p:sldId id="557" r:id="rId40"/>
    <p:sldId id="558" r:id="rId41"/>
    <p:sldId id="559" r:id="rId42"/>
    <p:sldId id="560" r:id="rId43"/>
    <p:sldId id="561" r:id="rId44"/>
    <p:sldId id="562" r:id="rId45"/>
    <p:sldId id="563" r:id="rId46"/>
    <p:sldId id="564" r:id="rId47"/>
    <p:sldId id="565" r:id="rId48"/>
    <p:sldId id="570" r:id="rId49"/>
    <p:sldId id="566" r:id="rId50"/>
    <p:sldId id="574" r:id="rId51"/>
    <p:sldId id="567" r:id="rId52"/>
    <p:sldId id="568" r:id="rId53"/>
    <p:sldId id="480" r:id="rId54"/>
    <p:sldId id="472" r:id="rId55"/>
    <p:sldId id="473" r:id="rId56"/>
    <p:sldId id="476" r:id="rId57"/>
    <p:sldId id="474" r:id="rId58"/>
    <p:sldId id="475" r:id="rId59"/>
    <p:sldId id="477" r:id="rId60"/>
    <p:sldId id="478" r:id="rId61"/>
    <p:sldId id="479" r:id="rId62"/>
    <p:sldId id="481" r:id="rId63"/>
    <p:sldId id="482" r:id="rId64"/>
    <p:sldId id="483" r:id="rId65"/>
    <p:sldId id="484" r:id="rId66"/>
    <p:sldId id="485" r:id="rId67"/>
    <p:sldId id="569" r:id="rId68"/>
    <p:sldId id="526" r:id="rId69"/>
    <p:sldId id="528" r:id="rId70"/>
    <p:sldId id="525" r:id="rId71"/>
    <p:sldId id="534" r:id="rId72"/>
    <p:sldId id="530" r:id="rId73"/>
    <p:sldId id="535" r:id="rId74"/>
    <p:sldId id="531" r:id="rId75"/>
    <p:sldId id="542" r:id="rId76"/>
    <p:sldId id="508" r:id="rId77"/>
    <p:sldId id="509" r:id="rId78"/>
    <p:sldId id="510" r:id="rId79"/>
    <p:sldId id="511" r:id="rId80"/>
    <p:sldId id="512" r:id="rId81"/>
    <p:sldId id="513" r:id="rId82"/>
    <p:sldId id="514" r:id="rId83"/>
    <p:sldId id="517" r:id="rId84"/>
    <p:sldId id="515" r:id="rId85"/>
    <p:sldId id="516" r:id="rId86"/>
    <p:sldId id="518" r:id="rId87"/>
  </p:sldIdLst>
  <p:sldSz cx="9144000" cy="6858000" type="screen4x3"/>
  <p:notesSz cx="6985000" cy="9271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mn-cs"/>
      </a:defRPr>
    </a:lvl5pPr>
    <a:lvl6pPr marL="2286000" algn="l" defTabSz="457200" rtl="0" eaLnBrk="1" latinLnBrk="0" hangingPunct="1">
      <a:defRPr sz="2400" kern="1200">
        <a:solidFill>
          <a:schemeClr val="tx1"/>
        </a:solidFill>
        <a:latin typeface="Times" charset="0"/>
        <a:ea typeface="ＭＳ Ｐゴシック" charset="0"/>
        <a:cs typeface="+mn-cs"/>
      </a:defRPr>
    </a:lvl6pPr>
    <a:lvl7pPr marL="2743200" algn="l" defTabSz="457200" rtl="0" eaLnBrk="1" latinLnBrk="0" hangingPunct="1">
      <a:defRPr sz="2400" kern="1200">
        <a:solidFill>
          <a:schemeClr val="tx1"/>
        </a:solidFill>
        <a:latin typeface="Times" charset="0"/>
        <a:ea typeface="ＭＳ Ｐゴシック" charset="0"/>
        <a:cs typeface="+mn-cs"/>
      </a:defRPr>
    </a:lvl7pPr>
    <a:lvl8pPr marL="3200400" algn="l" defTabSz="457200" rtl="0" eaLnBrk="1" latinLnBrk="0" hangingPunct="1">
      <a:defRPr sz="2400" kern="1200">
        <a:solidFill>
          <a:schemeClr val="tx1"/>
        </a:solidFill>
        <a:latin typeface="Times" charset="0"/>
        <a:ea typeface="ＭＳ Ｐゴシック" charset="0"/>
        <a:cs typeface="+mn-cs"/>
      </a:defRPr>
    </a:lvl8pPr>
    <a:lvl9pPr marL="3657600" algn="l" defTabSz="457200" rtl="0" eaLnBrk="1" latinLnBrk="0" hangingPunct="1">
      <a:defRPr sz="2400" kern="1200">
        <a:solidFill>
          <a:schemeClr val="tx1"/>
        </a:solidFill>
        <a:latin typeface="Times"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BF0010"/>
    <a:srgbClr val="A8A1FF"/>
    <a:srgbClr val="FFB69D"/>
    <a:srgbClr val="FF99CC"/>
    <a:srgbClr val="660066"/>
    <a:srgbClr val="008000"/>
    <a:srgbClr val="FF3300"/>
    <a:srgbClr val="FFFF00"/>
    <a:srgbClr val="CC33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97" autoAdjust="0"/>
    <p:restoredTop sz="79524" autoAdjust="0"/>
  </p:normalViewPr>
  <p:slideViewPr>
    <p:cSldViewPr snapToGrid="0">
      <p:cViewPr>
        <p:scale>
          <a:sx n="105" d="100"/>
          <a:sy n="105" d="100"/>
        </p:scale>
        <p:origin x="-1336" y="-408"/>
      </p:cViewPr>
      <p:guideLst>
        <p:guide orient="horz" pos="2160"/>
        <p:guide pos="2880"/>
      </p:guideLst>
    </p:cSldViewPr>
  </p:slideViewPr>
  <p:outlineViewPr>
    <p:cViewPr>
      <p:scale>
        <a:sx n="33" d="100"/>
        <a:sy n="33" d="100"/>
      </p:scale>
      <p:origin x="0" y="0"/>
    </p:cViewPr>
  </p:outlineViewPr>
  <p:notesTextViewPr>
    <p:cViewPr>
      <p:scale>
        <a:sx n="185" d="100"/>
        <a:sy n="18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printerSettings" Target="printerSettings/printerSettings1.bin"/><Relationship Id="rId91" Type="http://schemas.openxmlformats.org/officeDocument/2006/relationships/presProps" Target="presProps.xml"/><Relationship Id="rId92" Type="http://schemas.openxmlformats.org/officeDocument/2006/relationships/viewProps" Target="viewProps.xml"/><Relationship Id="rId93" Type="http://schemas.openxmlformats.org/officeDocument/2006/relationships/theme" Target="theme/theme1.xml"/><Relationship Id="rId94"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notesMaster" Target="notesMasters/notesMaster1.xml"/><Relationship Id="rId8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63078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28688" y="4400550"/>
            <a:ext cx="5124450" cy="417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5481" tIns="46932" rIns="95481" bIns="4693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1" name="Rectangle 3"/>
          <p:cNvSpPr>
            <a:spLocks noGrp="1" noRot="1" noChangeAspect="1" noChangeArrowheads="1" noTextEdit="1"/>
          </p:cNvSpPr>
          <p:nvPr>
            <p:ph type="sldImg" idx="2"/>
          </p:nvPr>
        </p:nvSpPr>
        <p:spPr bwMode="auto">
          <a:xfrm>
            <a:off x="1185863" y="701675"/>
            <a:ext cx="4616450" cy="3462338"/>
          </a:xfrm>
          <a:prstGeom prst="rect">
            <a:avLst/>
          </a:prstGeom>
          <a:noFill/>
          <a:ln w="12700">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Tree>
    <p:extLst>
      <p:ext uri="{BB962C8B-B14F-4D97-AF65-F5344CB8AC3E}">
        <p14:creationId xmlns:p14="http://schemas.microsoft.com/office/powerpoint/2010/main" val="10624844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869379" name="Rectangle 3"/>
          <p:cNvSpPr>
            <a:spLocks noGrp="1" noChangeArrowheads="1"/>
          </p:cNvSpPr>
          <p:nvPr>
            <p:ph type="body" idx="1"/>
          </p:nvPr>
        </p:nvSpPr>
        <p:spPr/>
        <p:txBody>
          <a:bodyPr/>
          <a:lstStyle/>
          <a:p>
            <a:pPr marL="171450" indent="-171450">
              <a:buFont typeface="Wingdings" charset="0"/>
              <a:buChar char="Ø"/>
            </a:pPr>
            <a:r>
              <a:rPr lang="en-US" dirty="0" smtClean="0"/>
              <a:t>I’m Matthew Tan Creti and my topic is Record and Replay</a:t>
            </a:r>
            <a:r>
              <a:rPr lang="en-US" baseline="0" dirty="0" smtClean="0"/>
              <a:t> of Wireless Sensor Networks.</a:t>
            </a:r>
          </a:p>
          <a:p>
            <a:pPr marL="0" indent="0">
              <a:buFont typeface="Wingdings" charset="0"/>
              <a:buNone/>
            </a:pP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0"/>
              <a:buChar char="Ø"/>
            </a:pPr>
            <a:r>
              <a:rPr lang="en-US" dirty="0" smtClean="0"/>
              <a:t>However, is it feasible</a:t>
            </a:r>
            <a:r>
              <a:rPr lang="en-US" baseline="0" dirty="0" smtClean="0"/>
              <a:t> to record complete executions in WSN? There are many challenges…</a:t>
            </a:r>
          </a:p>
        </p:txBody>
      </p:sp>
    </p:spTree>
    <p:extLst>
      <p:ext uri="{BB962C8B-B14F-4D97-AF65-F5344CB8AC3E}">
        <p14:creationId xmlns:p14="http://schemas.microsoft.com/office/powerpoint/2010/main" val="1239795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0"/>
              <a:buChar char="Ø"/>
            </a:pPr>
            <a:r>
              <a:rPr lang="en-US" dirty="0" smtClean="0"/>
              <a:t>The objectives are:…</a:t>
            </a:r>
          </a:p>
          <a:p>
            <a:pPr marL="0" indent="0">
              <a:buFont typeface="Wingdings" charset="0"/>
              <a:buNone/>
            </a:pPr>
            <a:endParaRPr lang="en-US" dirty="0"/>
          </a:p>
        </p:txBody>
      </p:sp>
    </p:spTree>
    <p:extLst>
      <p:ext uri="{BB962C8B-B14F-4D97-AF65-F5344CB8AC3E}">
        <p14:creationId xmlns:p14="http://schemas.microsoft.com/office/powerpoint/2010/main" val="25944720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0"/>
              <a:buChar char="Ø"/>
            </a:pPr>
            <a:r>
              <a:rPr lang="en-US" dirty="0" smtClean="0"/>
              <a:t>The related work includes…</a:t>
            </a:r>
          </a:p>
          <a:p>
            <a:pPr marL="0" indent="0">
              <a:buFont typeface="Wingdings" charset="0"/>
              <a:buNone/>
            </a:pPr>
            <a:endParaRPr lang="en-US" dirty="0"/>
          </a:p>
        </p:txBody>
      </p:sp>
    </p:spTree>
    <p:extLst>
      <p:ext uri="{BB962C8B-B14F-4D97-AF65-F5344CB8AC3E}">
        <p14:creationId xmlns:p14="http://schemas.microsoft.com/office/powerpoint/2010/main" val="27893180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0"/>
              <a:buChar char="Ø"/>
            </a:pPr>
            <a:r>
              <a:rPr lang="en-US" dirty="0" smtClean="0"/>
              <a:t>The first work is a hardware</a:t>
            </a:r>
            <a:r>
              <a:rPr lang="en-US" baseline="0" dirty="0" smtClean="0"/>
              <a:t> approach.</a:t>
            </a:r>
          </a:p>
          <a:p>
            <a:pPr marL="0" indent="0">
              <a:buFont typeface="Wingdings" charset="0"/>
              <a:buNone/>
            </a:pPr>
            <a:endParaRPr lang="en-US" dirty="0"/>
          </a:p>
        </p:txBody>
      </p:sp>
    </p:spTree>
    <p:extLst>
      <p:ext uri="{BB962C8B-B14F-4D97-AF65-F5344CB8AC3E}">
        <p14:creationId xmlns:p14="http://schemas.microsoft.com/office/powerpoint/2010/main" val="1653761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0"/>
              <a:buChar char="Ø"/>
              <a:defRPr/>
            </a:pPr>
            <a:r>
              <a:rPr lang="en-US" dirty="0" smtClean="0"/>
              <a:t>The problem</a:t>
            </a:r>
            <a:r>
              <a:rPr lang="en-US" baseline="0" dirty="0" smtClean="0"/>
              <a:t> is</a:t>
            </a:r>
          </a:p>
          <a:p>
            <a:pPr marL="0" indent="0">
              <a:buFont typeface="Wingdings" charset="0"/>
              <a:buNone/>
              <a:defRPr/>
            </a:pP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0"/>
              <a:buChar char="Ø"/>
              <a:defRPr/>
            </a:pPr>
            <a:r>
              <a:rPr lang="en-US" dirty="0" smtClean="0"/>
              <a:t>Our strategy is a combination of hardware and software.</a:t>
            </a:r>
          </a:p>
          <a:p>
            <a:pPr marL="0" indent="0">
              <a:buFont typeface="Wingdings" charset="0"/>
              <a:buNone/>
              <a:defRPr/>
            </a:pPr>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0"/>
              <a:buChar char="Ø"/>
              <a:defRPr/>
            </a:pPr>
            <a:r>
              <a:rPr lang="en-US" dirty="0" smtClean="0"/>
              <a:t>To test or approach we built a hardware device called the </a:t>
            </a:r>
            <a:r>
              <a:rPr lang="en-US" dirty="0" err="1" smtClean="0"/>
              <a:t>Telos</a:t>
            </a:r>
            <a:r>
              <a:rPr lang="en-US" dirty="0" smtClean="0"/>
              <a:t> Debug Board (TDB).</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0"/>
              <a:buChar char="Ø"/>
            </a:pPr>
            <a:r>
              <a:rPr lang="en-US" dirty="0" smtClean="0"/>
              <a:t>Our </a:t>
            </a:r>
            <a:r>
              <a:rPr lang="en-US" dirty="0"/>
              <a:t>key </a:t>
            </a:r>
            <a:r>
              <a:rPr lang="en-US" dirty="0" smtClean="0"/>
              <a:t>contributions</a:t>
            </a:r>
            <a:r>
              <a:rPr lang="en-US" baseline="0" dirty="0" smtClean="0"/>
              <a:t> are…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0"/>
              <a:buChar char="Ø"/>
              <a:defRPr/>
            </a:pPr>
            <a:r>
              <a:rPr lang="en-US" dirty="0" smtClean="0"/>
              <a:t>This first case study shows using </a:t>
            </a:r>
            <a:r>
              <a:rPr lang="en-US" dirty="0" err="1" smtClean="0"/>
              <a:t>watchpoints</a:t>
            </a:r>
            <a:r>
              <a:rPr lang="en-US" dirty="0" smtClean="0"/>
              <a:t> to trace </a:t>
            </a:r>
            <a:r>
              <a:rPr lang="en-US" dirty="0" err="1" smtClean="0"/>
              <a:t>TinyOS</a:t>
            </a:r>
            <a:r>
              <a:rPr lang="en-US" dirty="0" smtClean="0"/>
              <a:t> states</a:t>
            </a:r>
          </a:p>
          <a:p>
            <a:pPr>
              <a:defRPr/>
            </a:pPr>
            <a:endParaRPr lang="en-US" dirty="0" smtClean="0"/>
          </a:p>
          <a:p>
            <a:pPr marL="228600" indent="-228600">
              <a:buAutoNum type="arabicPeriod"/>
              <a:defRPr/>
            </a:pPr>
            <a:r>
              <a:rPr lang="en-US" dirty="0" smtClean="0"/>
              <a:t>Timer fired</a:t>
            </a:r>
          </a:p>
          <a:p>
            <a:pPr marL="228600" indent="-228600">
              <a:buAutoNum type="arabicPeriod"/>
              <a:defRPr/>
            </a:pPr>
            <a:r>
              <a:rPr lang="en-US" dirty="0" smtClean="0"/>
              <a:t>Radio startup</a:t>
            </a:r>
          </a:p>
          <a:p>
            <a:pPr marL="228600" indent="-228600">
              <a:buAutoNum type="arabicPeriod"/>
              <a:defRPr/>
            </a:pPr>
            <a:r>
              <a:rPr lang="en-US" dirty="0" smtClean="0"/>
              <a:t>Message sent</a:t>
            </a:r>
          </a:p>
          <a:p>
            <a:pPr marL="228600" indent="-228600">
              <a:buAutoNum type="arabicPeriod"/>
              <a:defRPr/>
            </a:pPr>
            <a:r>
              <a:rPr lang="en-US" dirty="0" smtClean="0"/>
              <a:t>Acknowledgement received</a:t>
            </a:r>
          </a:p>
          <a:p>
            <a:pPr marL="0" indent="0">
              <a:buNone/>
              <a:defRPr/>
            </a:pPr>
            <a:endParaRPr lang="en-US"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a:t>
            </a:r>
            <a:r>
              <a:rPr lang="en-US" baseline="0" dirty="0" smtClean="0"/>
              <a:t> high level the </a:t>
            </a:r>
            <a:r>
              <a:rPr lang="en-US" dirty="0" smtClean="0"/>
              <a:t>objective of TARDIS is to provide the ability to record traces on</a:t>
            </a:r>
            <a:r>
              <a:rPr lang="en-US" baseline="0" dirty="0" smtClean="0"/>
              <a:t> deployed nodes, such that they can be replayed in an emulator.</a:t>
            </a:r>
          </a:p>
          <a:p>
            <a:r>
              <a:rPr lang="en-US" baseline="0" dirty="0" smtClean="0"/>
              <a:t>The emulator provides a GDB like debugging interface.</a:t>
            </a:r>
            <a:endParaRPr lang="en-US" dirty="0" smtClean="0"/>
          </a:p>
          <a:p>
            <a:r>
              <a:rPr lang="en-US" dirty="0" smtClean="0"/>
              <a:t>The programmer write in</a:t>
            </a:r>
            <a:r>
              <a:rPr lang="en-US" baseline="0" dirty="0" smtClean="0"/>
              <a:t> regular </a:t>
            </a:r>
            <a:r>
              <a:rPr lang="en-US" dirty="0" smtClean="0"/>
              <a:t>C code</a:t>
            </a:r>
            <a:r>
              <a:rPr lang="en-US" baseline="0" dirty="0" smtClean="0"/>
              <a:t>, which is then automatically instrumented by a source-to-source compiler.</a:t>
            </a:r>
          </a:p>
          <a:p>
            <a:r>
              <a:rPr lang="en-US" baseline="0" dirty="0" smtClean="0"/>
              <a:t>In deployment each node records to its flash everything needed for replay.</a:t>
            </a:r>
          </a:p>
          <a:p>
            <a:r>
              <a:rPr lang="en-US" baseline="0" dirty="0" smtClean="0"/>
              <a:t>Finally, on request (for example, when a bug is detected) the log is transmitted to a debugger tool.</a:t>
            </a:r>
          </a:p>
          <a:p>
            <a:r>
              <a:rPr lang="en-US" baseline="0" dirty="0" smtClean="0"/>
              <a:t>Our debugger goes beyond replay of select events, it reproduces every instruction and memory access that was performed on the node.</a:t>
            </a:r>
          </a:p>
          <a:p>
            <a:pPr defTabSz="464424" eaLnBrk="1" fontAlgn="auto" hangingPunct="1">
              <a:spcBef>
                <a:spcPts val="0"/>
              </a:spcBef>
              <a:spcAft>
                <a:spcPts val="0"/>
              </a:spcAft>
            </a:pPr>
            <a:r>
              <a:rPr lang="en-US" dirty="0" smtClean="0"/>
              <a:t>&gt;&gt;&gt; Providing</a:t>
            </a:r>
            <a:r>
              <a:rPr lang="en-US" baseline="0" dirty="0" smtClean="0"/>
              <a:t> such detailed replay has many challenges.</a:t>
            </a:r>
          </a:p>
          <a:p>
            <a:endParaRPr lang="en-US" dirty="0"/>
          </a:p>
        </p:txBody>
      </p:sp>
      <p:sp>
        <p:nvSpPr>
          <p:cNvPr id="4" name="Slide Number Placeholder 3"/>
          <p:cNvSpPr>
            <a:spLocks noGrp="1"/>
          </p:cNvSpPr>
          <p:nvPr>
            <p:ph type="sldNum" sz="quarter" idx="10"/>
          </p:nvPr>
        </p:nvSpPr>
        <p:spPr>
          <a:xfrm>
            <a:off x="3956550" y="8805841"/>
            <a:ext cx="3026833" cy="463550"/>
          </a:xfrm>
          <a:prstGeom prst="rect">
            <a:avLst/>
          </a:prstGeom>
        </p:spPr>
        <p:txBody>
          <a:bodyPr lIns="92885" tIns="46442" rIns="92885" bIns="46442"/>
          <a:lstStyle/>
          <a:p>
            <a:fld id="{3984B34C-E357-234B-8CE8-04B284506D33}" type="slidenum">
              <a:rPr lang="en-US" smtClean="0"/>
              <a:t>25</a:t>
            </a:fld>
            <a:endParaRPr lang="en-US"/>
          </a:p>
        </p:txBody>
      </p:sp>
    </p:spTree>
    <p:extLst>
      <p:ext uri="{BB962C8B-B14F-4D97-AF65-F5344CB8AC3E}">
        <p14:creationId xmlns:p14="http://schemas.microsoft.com/office/powerpoint/2010/main" val="952952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0"/>
              <a:buChar char="Ø"/>
            </a:pPr>
            <a:r>
              <a:rPr lang="en-US" dirty="0" smtClean="0"/>
              <a:t>The outline for this talk is:</a:t>
            </a:r>
            <a:r>
              <a:rPr lang="en-US" baseline="0" dirty="0" smtClean="0"/>
              <a:t> Motivation, a hardware based approach to the problem, a software based approach, and proposed work.</a:t>
            </a:r>
          </a:p>
          <a:p>
            <a:pPr marL="0" indent="0">
              <a:buFont typeface="Wingdings" charset="0"/>
              <a:buNone/>
            </a:pPr>
            <a:endParaRPr lang="en-US" dirty="0"/>
          </a:p>
        </p:txBody>
      </p:sp>
    </p:spTree>
    <p:extLst>
      <p:ext uri="{BB962C8B-B14F-4D97-AF65-F5344CB8AC3E}">
        <p14:creationId xmlns:p14="http://schemas.microsoft.com/office/powerpoint/2010/main" val="38507666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Providing</a:t>
            </a:r>
            <a:r>
              <a:rPr lang="en-US" baseline="0" dirty="0" smtClean="0"/>
              <a:t> such detailed replay has many challenges.</a:t>
            </a:r>
            <a:endParaRPr lang="en-US" dirty="0" smtClean="0"/>
          </a:p>
          <a:p>
            <a:r>
              <a:rPr lang="en-US" dirty="0" smtClean="0"/>
              <a:t>In order to achieve instruction level record and</a:t>
            </a:r>
            <a:r>
              <a:rPr lang="en-US" baseline="0" dirty="0" smtClean="0"/>
              <a:t> replay all sources of non-determinism must be recorded.</a:t>
            </a:r>
          </a:p>
          <a:p>
            <a:r>
              <a:rPr lang="en-US" baseline="0" dirty="0" smtClean="0"/>
              <a:t>There are basically two sources of non-determinism:</a:t>
            </a:r>
          </a:p>
          <a:p>
            <a:r>
              <a:rPr lang="en-US" baseline="0" dirty="0" smtClean="0"/>
              <a:t>1) Reads from peripheral registers. These are registers that are controlled from external sources, for example ADC, I2C, and timer registers</a:t>
            </a:r>
          </a:p>
          <a:p>
            <a:r>
              <a:rPr lang="en-US" baseline="0" dirty="0" smtClean="0"/>
              <a:t>2) The timing of interrupts.</a:t>
            </a:r>
          </a:p>
          <a:p>
            <a:r>
              <a:rPr lang="en-US" baseline="0" dirty="0" smtClean="0"/>
              <a:t>Our target platform, the </a:t>
            </a:r>
            <a:r>
              <a:rPr lang="en-US" baseline="0" dirty="0" err="1" smtClean="0"/>
              <a:t>TelosB</a:t>
            </a:r>
            <a:r>
              <a:rPr lang="en-US" baseline="0" dirty="0" smtClean="0"/>
              <a:t>, has only 1MB of flash, 10KB of RAM, and an 8MHz clock.</a:t>
            </a:r>
          </a:p>
          <a:p>
            <a:r>
              <a:rPr lang="en-US" baseline="0" dirty="0" smtClean="0"/>
              <a:t>To get an idea, a typical application, for example, </a:t>
            </a:r>
            <a:r>
              <a:rPr lang="en-US" baseline="0" dirty="0" err="1" smtClean="0"/>
              <a:t>MultihopOscilloscope</a:t>
            </a:r>
            <a:r>
              <a:rPr lang="en-US" baseline="0" dirty="0" smtClean="0"/>
              <a:t>, generates 12.9 KB/sec of non-determinism, which fills the flash in about 1 minute</a:t>
            </a:r>
          </a:p>
          <a:p>
            <a:r>
              <a:rPr lang="en-US" baseline="0" dirty="0" smtClean="0"/>
              <a:t>Also, we want to be carful not interfere with real-time constraints of the application.</a:t>
            </a:r>
          </a:p>
          <a:p>
            <a:r>
              <a:rPr lang="en-US" baseline="0" dirty="0" smtClean="0"/>
              <a:t>&gt;&gt;&gt; At a high level our solution approach is to use a source-to-source compiler to instrument recording of regular C code.</a:t>
            </a:r>
          </a:p>
        </p:txBody>
      </p:sp>
      <p:sp>
        <p:nvSpPr>
          <p:cNvPr id="4" name="Slide Number Placeholder 3"/>
          <p:cNvSpPr>
            <a:spLocks noGrp="1"/>
          </p:cNvSpPr>
          <p:nvPr>
            <p:ph type="sldNum" sz="quarter" idx="10"/>
          </p:nvPr>
        </p:nvSpPr>
        <p:spPr>
          <a:xfrm>
            <a:off x="3956550" y="8805841"/>
            <a:ext cx="3026833" cy="463550"/>
          </a:xfrm>
          <a:prstGeom prst="rect">
            <a:avLst/>
          </a:prstGeom>
        </p:spPr>
        <p:txBody>
          <a:bodyPr lIns="92885" tIns="46442" rIns="92885" bIns="46442"/>
          <a:lstStyle/>
          <a:p>
            <a:fld id="{3984B34C-E357-234B-8CE8-04B284506D33}" type="slidenum">
              <a:rPr lang="en-US" smtClean="0"/>
              <a:t>26</a:t>
            </a:fld>
            <a:endParaRPr lang="en-US"/>
          </a:p>
        </p:txBody>
      </p:sp>
    </p:spTree>
    <p:extLst>
      <p:ext uri="{BB962C8B-B14F-4D97-AF65-F5344CB8AC3E}">
        <p14:creationId xmlns:p14="http://schemas.microsoft.com/office/powerpoint/2010/main" val="2094210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 high level our solution approach</a:t>
            </a:r>
            <a:r>
              <a:rPr lang="en-US" baseline="0" dirty="0" smtClean="0"/>
              <a:t> is to use a source-to-source compiler to instrument recording of regular C code.</a:t>
            </a:r>
          </a:p>
          <a:p>
            <a:r>
              <a:rPr lang="en-US" baseline="0" dirty="0" smtClean="0"/>
              <a:t>The advantage of this approach is that it is automated and OS agnostic (we demonstrate it for both </a:t>
            </a:r>
            <a:r>
              <a:rPr lang="en-US" baseline="0" dirty="0" err="1" smtClean="0"/>
              <a:t>TinyOS</a:t>
            </a:r>
            <a:r>
              <a:rPr lang="en-US" baseline="0" dirty="0" smtClean="0"/>
              <a:t> and </a:t>
            </a:r>
            <a:r>
              <a:rPr lang="en-US" baseline="0" dirty="0" err="1" smtClean="0"/>
              <a:t>Contiki</a:t>
            </a:r>
            <a:r>
              <a:rPr lang="en-US" baseline="0" dirty="0" smtClean="0"/>
              <a:t>).</a:t>
            </a:r>
          </a:p>
          <a:p>
            <a:r>
              <a:rPr lang="en-US" baseline="0" dirty="0" smtClean="0"/>
              <a:t>We reduce the amount of information that need to be logged by carefully identifying only what is truly non-deterministic.</a:t>
            </a:r>
          </a:p>
          <a:p>
            <a:r>
              <a:rPr lang="en-US" baseline="0" dirty="0" smtClean="0"/>
              <a:t>And by using efficient compression techniques which we tailor specifically to each source of non-determinism.</a:t>
            </a:r>
          </a:p>
          <a:p>
            <a:r>
              <a:rPr lang="en-US" baseline="0" dirty="0" smtClean="0"/>
              <a:t>Our main contribution is that this is the first system-level record and replay for sensor networks.</a:t>
            </a:r>
          </a:p>
          <a:p>
            <a:r>
              <a:rPr lang="en-US" baseline="0" dirty="0" smtClean="0"/>
              <a:t>We demonstrate this with both </a:t>
            </a:r>
            <a:r>
              <a:rPr lang="en-US" baseline="0" dirty="0" err="1" smtClean="0"/>
              <a:t>TinyOS</a:t>
            </a:r>
            <a:r>
              <a:rPr lang="en-US" baseline="0" dirty="0" smtClean="0"/>
              <a:t> and </a:t>
            </a:r>
            <a:r>
              <a:rPr lang="en-US" baseline="0" dirty="0" err="1" smtClean="0"/>
              <a:t>Contiki</a:t>
            </a:r>
            <a:r>
              <a:rPr lang="en-US" baseline="0" dirty="0" smtClean="0"/>
              <a:t>.</a:t>
            </a:r>
          </a:p>
          <a:p>
            <a:r>
              <a:rPr lang="en-US" baseline="0" dirty="0" smtClean="0"/>
              <a:t>Prior work has look only at record and replay for control flow or specific events.</a:t>
            </a:r>
          </a:p>
          <a:p>
            <a:r>
              <a:rPr lang="en-US" baseline="0" dirty="0" smtClean="0"/>
              <a:t>&gt;&gt;&gt; This talk will cover…</a:t>
            </a:r>
          </a:p>
          <a:p>
            <a:endParaRPr lang="en-US" dirty="0"/>
          </a:p>
        </p:txBody>
      </p:sp>
      <p:sp>
        <p:nvSpPr>
          <p:cNvPr id="4" name="Slide Number Placeholder 3"/>
          <p:cNvSpPr>
            <a:spLocks noGrp="1"/>
          </p:cNvSpPr>
          <p:nvPr>
            <p:ph type="sldNum" sz="quarter" idx="10"/>
          </p:nvPr>
        </p:nvSpPr>
        <p:spPr>
          <a:xfrm>
            <a:off x="3956550" y="8805841"/>
            <a:ext cx="3026833" cy="463550"/>
          </a:xfrm>
          <a:prstGeom prst="rect">
            <a:avLst/>
          </a:prstGeom>
        </p:spPr>
        <p:txBody>
          <a:bodyPr lIns="92885" tIns="46442" rIns="92885" bIns="46442"/>
          <a:lstStyle/>
          <a:p>
            <a:fld id="{3984B34C-E357-234B-8CE8-04B284506D33}" type="slidenum">
              <a:rPr lang="en-US" smtClean="0"/>
              <a:t>27</a:t>
            </a:fld>
            <a:endParaRPr lang="en-US"/>
          </a:p>
        </p:txBody>
      </p:sp>
    </p:spTree>
    <p:extLst>
      <p:ext uri="{BB962C8B-B14F-4D97-AF65-F5344CB8AC3E}">
        <p14:creationId xmlns:p14="http://schemas.microsoft.com/office/powerpoint/2010/main" val="21023115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talk will cover</a:t>
            </a:r>
            <a:r>
              <a:rPr lang="en-US" baseline="0" dirty="0" smtClean="0"/>
              <a:t> the design of TARDIS.</a:t>
            </a:r>
          </a:p>
          <a:p>
            <a:r>
              <a:rPr lang="en-US" baseline="0" dirty="0" smtClean="0"/>
              <a:t>The 7 compression techniques used to improve the performance of TARDIS.</a:t>
            </a:r>
          </a:p>
          <a:p>
            <a:r>
              <a:rPr lang="en-US" baseline="0" dirty="0" smtClean="0"/>
              <a:t>An evaluation of the performance.</a:t>
            </a:r>
          </a:p>
          <a:p>
            <a:r>
              <a:rPr lang="en-US" baseline="0" dirty="0" smtClean="0"/>
              <a:t>A case study of diagnosing a bug in CTP.</a:t>
            </a:r>
          </a:p>
          <a:p>
            <a:endParaRPr lang="en-US" dirty="0"/>
          </a:p>
        </p:txBody>
      </p:sp>
      <p:sp>
        <p:nvSpPr>
          <p:cNvPr id="4" name="Slide Number Placeholder 3"/>
          <p:cNvSpPr>
            <a:spLocks noGrp="1"/>
          </p:cNvSpPr>
          <p:nvPr>
            <p:ph type="sldNum" sz="quarter" idx="10"/>
          </p:nvPr>
        </p:nvSpPr>
        <p:spPr>
          <a:xfrm>
            <a:off x="3956550" y="8805841"/>
            <a:ext cx="3026833" cy="463550"/>
          </a:xfrm>
          <a:prstGeom prst="rect">
            <a:avLst/>
          </a:prstGeom>
        </p:spPr>
        <p:txBody>
          <a:bodyPr lIns="92885" tIns="46442" rIns="92885" bIns="46442"/>
          <a:lstStyle/>
          <a:p>
            <a:fld id="{3984B34C-E357-234B-8CE8-04B284506D33}" type="slidenum">
              <a:rPr lang="en-US" smtClean="0"/>
              <a:t>29</a:t>
            </a:fld>
            <a:endParaRPr lang="en-US"/>
          </a:p>
        </p:txBody>
      </p:sp>
    </p:spTree>
    <p:extLst>
      <p:ext uri="{BB962C8B-B14F-4D97-AF65-F5344CB8AC3E}">
        <p14:creationId xmlns:p14="http://schemas.microsoft.com/office/powerpoint/2010/main" val="41795949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compiler</a:t>
            </a:r>
            <a:r>
              <a:rPr lang="en-US" baseline="0" dirty="0" smtClean="0"/>
              <a:t> needs to instrument code to record the two sources of non-determinism: peripheral registers and interrupt timings.</a:t>
            </a:r>
          </a:p>
          <a:p>
            <a:r>
              <a:rPr lang="en-US" baseline="0" dirty="0" smtClean="0"/>
              <a:t>TARDIS-CIL makes the simplifying assumption that peripheral registers are addressed statically, with only a few exceptions this is true in common operating systems </a:t>
            </a:r>
            <a:r>
              <a:rPr lang="en-US" baseline="0" dirty="0" err="1" smtClean="0"/>
              <a:t>TinyOS</a:t>
            </a:r>
            <a:r>
              <a:rPr lang="en-US" baseline="0" dirty="0" smtClean="0"/>
              <a:t> and </a:t>
            </a:r>
            <a:r>
              <a:rPr lang="en-US" baseline="0" dirty="0" err="1" smtClean="0"/>
              <a:t>Contiki</a:t>
            </a:r>
            <a:r>
              <a:rPr lang="en-US" baseline="0" dirty="0" smtClean="0"/>
              <a:t>.</a:t>
            </a:r>
          </a:p>
          <a:p>
            <a:r>
              <a:rPr lang="en-US" baseline="0" dirty="0" smtClean="0"/>
              <a:t>Each read is instrumented to store the value of the read.</a:t>
            </a:r>
          </a:p>
          <a:p>
            <a:r>
              <a:rPr lang="en-US" baseline="0" dirty="0" smtClean="0"/>
              <a:t>A mapping file is created so that the replay emulator will know the location of each instrumentation in the binary and how it was compressed.</a:t>
            </a:r>
          </a:p>
          <a:p>
            <a:r>
              <a:rPr lang="en-US" baseline="0" dirty="0" smtClean="0"/>
              <a:t>For interrupt timing, a hardware instruction counter is not available on the micro-controller, so we use a software approach.</a:t>
            </a:r>
          </a:p>
          <a:p>
            <a:r>
              <a:rPr lang="en-US" baseline="0" dirty="0" smtClean="0"/>
              <a:t>A loop counter is incremented in each loop and repeated function call, to uniquely identify the time of an interrupt.</a:t>
            </a:r>
          </a:p>
          <a:p>
            <a:endParaRPr lang="en-US" baseline="0" dirty="0" smtClean="0"/>
          </a:p>
        </p:txBody>
      </p:sp>
      <p:sp>
        <p:nvSpPr>
          <p:cNvPr id="4" name="Slide Number Placeholder 3"/>
          <p:cNvSpPr>
            <a:spLocks noGrp="1"/>
          </p:cNvSpPr>
          <p:nvPr>
            <p:ph type="sldNum" sz="quarter" idx="10"/>
          </p:nvPr>
        </p:nvSpPr>
        <p:spPr>
          <a:xfrm>
            <a:off x="3956550" y="8805841"/>
            <a:ext cx="3026833" cy="463550"/>
          </a:xfrm>
          <a:prstGeom prst="rect">
            <a:avLst/>
          </a:prstGeom>
        </p:spPr>
        <p:txBody>
          <a:bodyPr lIns="92885" tIns="46442" rIns="92885" bIns="46442"/>
          <a:lstStyle/>
          <a:p>
            <a:fld id="{3984B34C-E357-234B-8CE8-04B284506D33}" type="slidenum">
              <a:rPr lang="en-US" smtClean="0"/>
              <a:t>30</a:t>
            </a:fld>
            <a:endParaRPr lang="en-US"/>
          </a:p>
        </p:txBody>
      </p:sp>
    </p:spTree>
    <p:extLst>
      <p:ext uri="{BB962C8B-B14F-4D97-AF65-F5344CB8AC3E}">
        <p14:creationId xmlns:p14="http://schemas.microsoft.com/office/powerpoint/2010/main" val="13748339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During runtime TARDIS logs into RAM buffers, which are then flushed into flash storage.</a:t>
            </a:r>
          </a:p>
          <a:p>
            <a:r>
              <a:rPr lang="en-US" dirty="0" smtClean="0"/>
              <a:t>Some of the compression and the writing to flash occur during slack time,</a:t>
            </a:r>
            <a:r>
              <a:rPr lang="en-US" baseline="0" dirty="0" smtClean="0"/>
              <a:t> before the node enters sleep mode.</a:t>
            </a:r>
          </a:p>
          <a:p>
            <a:r>
              <a:rPr lang="en-US" dirty="0" smtClean="0"/>
              <a:t>Flash acts as a circular buffer, similar to a black</a:t>
            </a:r>
            <a:r>
              <a:rPr lang="en-US" baseline="0" dirty="0" smtClean="0"/>
              <a:t> box recorder.</a:t>
            </a:r>
            <a:endParaRPr lang="en-US" dirty="0"/>
          </a:p>
        </p:txBody>
      </p:sp>
      <p:sp>
        <p:nvSpPr>
          <p:cNvPr id="4" name="Slide Number Placeholder 3"/>
          <p:cNvSpPr>
            <a:spLocks noGrp="1"/>
          </p:cNvSpPr>
          <p:nvPr>
            <p:ph type="sldNum" sz="quarter" idx="10"/>
          </p:nvPr>
        </p:nvSpPr>
        <p:spPr>
          <a:xfrm>
            <a:off x="3956550" y="8805841"/>
            <a:ext cx="3026833" cy="463550"/>
          </a:xfrm>
          <a:prstGeom prst="rect">
            <a:avLst/>
          </a:prstGeom>
        </p:spPr>
        <p:txBody>
          <a:bodyPr lIns="92885" tIns="46442" rIns="92885" bIns="46442"/>
          <a:lstStyle/>
          <a:p>
            <a:fld id="{3984B34C-E357-234B-8CE8-04B284506D33}" type="slidenum">
              <a:rPr lang="en-US" smtClean="0"/>
              <a:t>31</a:t>
            </a:fld>
            <a:endParaRPr lang="en-US"/>
          </a:p>
        </p:txBody>
      </p:sp>
    </p:spTree>
    <p:extLst>
      <p:ext uri="{BB962C8B-B14F-4D97-AF65-F5344CB8AC3E}">
        <p14:creationId xmlns:p14="http://schemas.microsoft.com/office/powerpoint/2010/main" val="22196675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replay we modified</a:t>
            </a:r>
            <a:r>
              <a:rPr lang="en-US" baseline="0" dirty="0" smtClean="0"/>
              <a:t> the </a:t>
            </a:r>
            <a:r>
              <a:rPr lang="en-US" baseline="0" dirty="0" err="1" smtClean="0"/>
              <a:t>mspsim</a:t>
            </a:r>
            <a:r>
              <a:rPr lang="en-US" baseline="0" dirty="0" smtClean="0"/>
              <a:t> emulator.</a:t>
            </a:r>
          </a:p>
          <a:p>
            <a:r>
              <a:rPr lang="en-US" baseline="0" dirty="0" smtClean="0"/>
              <a:t>The emulator starts from a known state or checkpoint and executes the code.</a:t>
            </a:r>
          </a:p>
          <a:p>
            <a:r>
              <a:rPr lang="en-US" baseline="0" dirty="0" smtClean="0"/>
              <a:t>Whenever it reaches a read from a peripheral register it uses the value from the log.</a:t>
            </a:r>
          </a:p>
          <a:p>
            <a:r>
              <a:rPr lang="en-US" baseline="0" dirty="0" smtClean="0"/>
              <a:t>Also, all interrupts are delivered based on the log.</a:t>
            </a:r>
            <a:endParaRPr lang="en-US" dirty="0"/>
          </a:p>
        </p:txBody>
      </p:sp>
      <p:sp>
        <p:nvSpPr>
          <p:cNvPr id="4" name="Slide Number Placeholder 3"/>
          <p:cNvSpPr>
            <a:spLocks noGrp="1"/>
          </p:cNvSpPr>
          <p:nvPr>
            <p:ph type="sldNum" sz="quarter" idx="10"/>
          </p:nvPr>
        </p:nvSpPr>
        <p:spPr>
          <a:xfrm>
            <a:off x="3956550" y="8805841"/>
            <a:ext cx="3026833" cy="463550"/>
          </a:xfrm>
          <a:prstGeom prst="rect">
            <a:avLst/>
          </a:prstGeom>
        </p:spPr>
        <p:txBody>
          <a:bodyPr lIns="92885" tIns="46442" rIns="92885" bIns="46442"/>
          <a:lstStyle/>
          <a:p>
            <a:fld id="{3984B34C-E357-234B-8CE8-04B284506D33}" type="slidenum">
              <a:rPr lang="en-US" smtClean="0"/>
              <a:t>32</a:t>
            </a:fld>
            <a:endParaRPr lang="en-US"/>
          </a:p>
        </p:txBody>
      </p:sp>
    </p:spTree>
    <p:extLst>
      <p:ext uri="{BB962C8B-B14F-4D97-AF65-F5344CB8AC3E}">
        <p14:creationId xmlns:p14="http://schemas.microsoft.com/office/powerpoint/2010/main" val="33895457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7 techniques to efficient compression of the log, which I will now briefly describe.</a:t>
            </a:r>
            <a:endParaRPr lang="en-US" dirty="0"/>
          </a:p>
        </p:txBody>
      </p:sp>
      <p:sp>
        <p:nvSpPr>
          <p:cNvPr id="4" name="Slide Number Placeholder 3"/>
          <p:cNvSpPr>
            <a:spLocks noGrp="1"/>
          </p:cNvSpPr>
          <p:nvPr>
            <p:ph type="sldNum" sz="quarter" idx="10"/>
          </p:nvPr>
        </p:nvSpPr>
        <p:spPr>
          <a:xfrm>
            <a:off x="3956550" y="8805841"/>
            <a:ext cx="3026833" cy="463550"/>
          </a:xfrm>
          <a:prstGeom prst="rect">
            <a:avLst/>
          </a:prstGeom>
        </p:spPr>
        <p:txBody>
          <a:bodyPr lIns="92885" tIns="46442" rIns="92885" bIns="46442"/>
          <a:lstStyle/>
          <a:p>
            <a:fld id="{3984B34C-E357-234B-8CE8-04B284506D33}" type="slidenum">
              <a:rPr lang="en-US" smtClean="0"/>
              <a:t>33</a:t>
            </a:fld>
            <a:endParaRPr lang="en-US"/>
          </a:p>
        </p:txBody>
      </p:sp>
    </p:spTree>
    <p:extLst>
      <p:ext uri="{BB962C8B-B14F-4D97-AF65-F5344CB8AC3E}">
        <p14:creationId xmlns:p14="http://schemas.microsoft.com/office/powerpoint/2010/main" val="7660896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we only want to record what</a:t>
            </a:r>
            <a:r>
              <a:rPr lang="en-US" baseline="0" dirty="0" smtClean="0"/>
              <a:t> is truly non-deterministic.</a:t>
            </a:r>
          </a:p>
          <a:p>
            <a:r>
              <a:rPr lang="en-US" baseline="0" dirty="0" smtClean="0"/>
              <a:t>Not all peripheral registers are non-deterministic, for example, a configuration register.</a:t>
            </a:r>
          </a:p>
          <a:p>
            <a:r>
              <a:rPr lang="en-US" dirty="0" smtClean="0"/>
              <a:t>Some registers are</a:t>
            </a:r>
            <a:r>
              <a:rPr lang="en-US" baseline="0" dirty="0" smtClean="0"/>
              <a:t> deterministic except for a single bit.</a:t>
            </a:r>
          </a:p>
          <a:p>
            <a:r>
              <a:rPr lang="en-US" baseline="0" dirty="0" smtClean="0"/>
              <a:t>For example, the Timer B Control Register has an interrupt flag bit.</a:t>
            </a:r>
          </a:p>
          <a:p>
            <a:r>
              <a:rPr lang="en-US" baseline="0" dirty="0" smtClean="0"/>
              <a:t>In this case we record only that bit when the register is read.</a:t>
            </a:r>
          </a:p>
          <a:p>
            <a:r>
              <a:rPr lang="en-US" baseline="0" dirty="0" smtClean="0"/>
              <a:t>This reduces the log by about 27%.</a:t>
            </a:r>
            <a:endParaRPr lang="en-US" dirty="0"/>
          </a:p>
        </p:txBody>
      </p:sp>
      <p:sp>
        <p:nvSpPr>
          <p:cNvPr id="4" name="Slide Number Placeholder 3"/>
          <p:cNvSpPr>
            <a:spLocks noGrp="1"/>
          </p:cNvSpPr>
          <p:nvPr>
            <p:ph type="sldNum" sz="quarter" idx="10"/>
          </p:nvPr>
        </p:nvSpPr>
        <p:spPr>
          <a:xfrm>
            <a:off x="3956550" y="8805841"/>
            <a:ext cx="3026833" cy="463550"/>
          </a:xfrm>
          <a:prstGeom prst="rect">
            <a:avLst/>
          </a:prstGeom>
        </p:spPr>
        <p:txBody>
          <a:bodyPr lIns="92885" tIns="46442" rIns="92885" bIns="46442"/>
          <a:lstStyle/>
          <a:p>
            <a:fld id="{3984B34C-E357-234B-8CE8-04B284506D33}" type="slidenum">
              <a:rPr lang="en-US" smtClean="0"/>
              <a:t>35</a:t>
            </a:fld>
            <a:endParaRPr lang="en-US"/>
          </a:p>
        </p:txBody>
      </p:sp>
    </p:spTree>
    <p:extLst>
      <p:ext uri="{BB962C8B-B14F-4D97-AF65-F5344CB8AC3E}">
        <p14:creationId xmlns:p14="http://schemas.microsoft.com/office/powerpoint/2010/main" val="8973598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common occurrence in embed code is polling loops.</a:t>
            </a:r>
          </a:p>
          <a:p>
            <a:r>
              <a:rPr lang="en-US" dirty="0" smtClean="0"/>
              <a:t>Polling</a:t>
            </a:r>
            <a:r>
              <a:rPr lang="en-US" baseline="0" dirty="0" smtClean="0"/>
              <a:t> loops contain peripheral register reads that could be costly to logging.</a:t>
            </a:r>
            <a:endParaRPr lang="en-US" dirty="0" smtClean="0"/>
          </a:p>
          <a:p>
            <a:r>
              <a:rPr lang="en-US" dirty="0" smtClean="0"/>
              <a:t>Take for example this polling loop in the </a:t>
            </a:r>
            <a:r>
              <a:rPr lang="en-US" dirty="0" err="1" smtClean="0"/>
              <a:t>Contiki</a:t>
            </a:r>
            <a:r>
              <a:rPr lang="en-US" dirty="0" smtClean="0"/>
              <a:t> operating</a:t>
            </a:r>
            <a:r>
              <a:rPr lang="en-US" baseline="0" dirty="0" smtClean="0"/>
              <a:t> system</a:t>
            </a:r>
            <a:r>
              <a:rPr lang="en-US" dirty="0" smtClean="0"/>
              <a:t>.</a:t>
            </a:r>
          </a:p>
          <a:p>
            <a:r>
              <a:rPr lang="en-US" dirty="0" smtClean="0"/>
              <a:t>The interrupt register</a:t>
            </a:r>
            <a:r>
              <a:rPr lang="en-US" baseline="0" dirty="0" smtClean="0"/>
              <a:t> is polled until the transmit flag is cleared.</a:t>
            </a:r>
            <a:endParaRPr lang="en-US" dirty="0" smtClean="0"/>
          </a:p>
          <a:p>
            <a:r>
              <a:rPr lang="en-US" dirty="0" smtClean="0"/>
              <a:t>For the purposes of debugging, there is no need to replay these loops,</a:t>
            </a:r>
            <a:r>
              <a:rPr lang="en-US" baseline="0" dirty="0" smtClean="0"/>
              <a:t> so we ignore them.</a:t>
            </a:r>
          </a:p>
          <a:p>
            <a:r>
              <a:rPr lang="en-US" baseline="0" dirty="0" smtClean="0"/>
              <a:t>This reduces the log by about 26%.</a:t>
            </a:r>
            <a:endParaRPr lang="en-US" dirty="0" smtClean="0"/>
          </a:p>
        </p:txBody>
      </p:sp>
      <p:sp>
        <p:nvSpPr>
          <p:cNvPr id="4" name="Slide Number Placeholder 3"/>
          <p:cNvSpPr>
            <a:spLocks noGrp="1"/>
          </p:cNvSpPr>
          <p:nvPr>
            <p:ph type="sldNum" sz="quarter" idx="10"/>
          </p:nvPr>
        </p:nvSpPr>
        <p:spPr>
          <a:xfrm>
            <a:off x="3956550" y="8805841"/>
            <a:ext cx="3026833" cy="463550"/>
          </a:xfrm>
          <a:prstGeom prst="rect">
            <a:avLst/>
          </a:prstGeom>
        </p:spPr>
        <p:txBody>
          <a:bodyPr lIns="92885" tIns="46442" rIns="92885" bIns="46442"/>
          <a:lstStyle/>
          <a:p>
            <a:fld id="{3984B34C-E357-234B-8CE8-04B284506D33}" type="slidenum">
              <a:rPr lang="en-US" smtClean="0"/>
              <a:t>36</a:t>
            </a:fld>
            <a:endParaRPr lang="en-US"/>
          </a:p>
        </p:txBody>
      </p:sp>
    </p:spTree>
    <p:extLst>
      <p:ext uri="{BB962C8B-B14F-4D97-AF65-F5344CB8AC3E}">
        <p14:creationId xmlns:p14="http://schemas.microsoft.com/office/powerpoint/2010/main" val="8768543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Register masking is another</a:t>
            </a:r>
            <a:r>
              <a:rPr lang="en-US" baseline="0" dirty="0" smtClean="0"/>
              <a:t> common pattern in embedded code.</a:t>
            </a:r>
          </a:p>
          <a:p>
            <a:r>
              <a:rPr lang="en-US" dirty="0" smtClean="0"/>
              <a:t>In this example the interrupt register IFG is being masked to revile only the transmit flag bit.</a:t>
            </a:r>
          </a:p>
          <a:p>
            <a:r>
              <a:rPr lang="en-US" dirty="0" smtClean="0"/>
              <a:t>Because only the unmasked bit is relevant</a:t>
            </a:r>
            <a:r>
              <a:rPr lang="en-US" baseline="0" dirty="0" smtClean="0"/>
              <a:t> to the execution of the code, we log only that bit.</a:t>
            </a:r>
          </a:p>
          <a:p>
            <a:r>
              <a:rPr lang="en-US" baseline="0" dirty="0" smtClean="0"/>
              <a:t>This technique reduces the log by about 57%.</a:t>
            </a:r>
            <a:endParaRPr lang="en-US" dirty="0"/>
          </a:p>
        </p:txBody>
      </p:sp>
      <p:sp>
        <p:nvSpPr>
          <p:cNvPr id="4" name="Slide Number Placeholder 3"/>
          <p:cNvSpPr>
            <a:spLocks noGrp="1"/>
          </p:cNvSpPr>
          <p:nvPr>
            <p:ph type="sldNum" sz="quarter" idx="10"/>
          </p:nvPr>
        </p:nvSpPr>
        <p:spPr>
          <a:xfrm>
            <a:off x="3956550" y="8805841"/>
            <a:ext cx="3026833" cy="463550"/>
          </a:xfrm>
          <a:prstGeom prst="rect">
            <a:avLst/>
          </a:prstGeom>
        </p:spPr>
        <p:txBody>
          <a:bodyPr lIns="92885" tIns="46442" rIns="92885" bIns="46442"/>
          <a:lstStyle/>
          <a:p>
            <a:fld id="{3984B34C-E357-234B-8CE8-04B284506D33}" type="slidenum">
              <a:rPr lang="en-US" smtClean="0"/>
              <a:t>37</a:t>
            </a:fld>
            <a:endParaRPr lang="en-US"/>
          </a:p>
        </p:txBody>
      </p:sp>
    </p:spTree>
    <p:extLst>
      <p:ext uri="{BB962C8B-B14F-4D97-AF65-F5344CB8AC3E}">
        <p14:creationId xmlns:p14="http://schemas.microsoft.com/office/powerpoint/2010/main" val="3479295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0"/>
              <a:buChar char="Ø"/>
            </a:pPr>
            <a:r>
              <a:rPr lang="en-US" dirty="0" smtClean="0"/>
              <a:t>First, motivation.</a:t>
            </a:r>
          </a:p>
        </p:txBody>
      </p:sp>
    </p:spTree>
    <p:extLst>
      <p:ext uri="{BB962C8B-B14F-4D97-AF65-F5344CB8AC3E}">
        <p14:creationId xmlns:p14="http://schemas.microsoft.com/office/powerpoint/2010/main" val="8939580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Sleep-wake</a:t>
            </a:r>
            <a:r>
              <a:rPr lang="en-US" baseline="0" dirty="0" smtClean="0"/>
              <a:t> cycling is a key feature of sensor networks for energy conservation.</a:t>
            </a:r>
          </a:p>
          <a:p>
            <a:r>
              <a:rPr lang="en-US" dirty="0" smtClean="0"/>
              <a:t>Normally recording the timing of an interrupt requires logging</a:t>
            </a:r>
            <a:r>
              <a:rPr lang="en-US" baseline="0" dirty="0" smtClean="0"/>
              <a:t> the 16-bit return address and the 16-bit loop counter.</a:t>
            </a:r>
          </a:p>
          <a:p>
            <a:r>
              <a:rPr lang="en-US" baseline="0" dirty="0" smtClean="0"/>
              <a:t>However, the only way to exit sleep mode is for an interrupt to execute, so during replay we can deliver the next interrupt whenever sleep mode is entered without having recorded the return address and loop counter.</a:t>
            </a:r>
          </a:p>
          <a:p>
            <a:r>
              <a:rPr lang="en-US" baseline="0" dirty="0" smtClean="0"/>
              <a:t>This reduces the interrupt log by about 13%.</a:t>
            </a:r>
            <a:endParaRPr lang="en-US" dirty="0"/>
          </a:p>
        </p:txBody>
      </p:sp>
      <p:sp>
        <p:nvSpPr>
          <p:cNvPr id="4" name="Slide Number Placeholder 3"/>
          <p:cNvSpPr>
            <a:spLocks noGrp="1"/>
          </p:cNvSpPr>
          <p:nvPr>
            <p:ph type="sldNum" sz="quarter" idx="10"/>
          </p:nvPr>
        </p:nvSpPr>
        <p:spPr>
          <a:xfrm>
            <a:off x="3956550" y="8805841"/>
            <a:ext cx="3026833" cy="463550"/>
          </a:xfrm>
          <a:prstGeom prst="rect">
            <a:avLst/>
          </a:prstGeom>
        </p:spPr>
        <p:txBody>
          <a:bodyPr lIns="92885" tIns="46442" rIns="92885" bIns="46442"/>
          <a:lstStyle/>
          <a:p>
            <a:fld id="{3984B34C-E357-234B-8CE8-04B284506D33}" type="slidenum">
              <a:rPr lang="en-US" smtClean="0"/>
              <a:t>38</a:t>
            </a:fld>
            <a:endParaRPr lang="en-US"/>
          </a:p>
        </p:txBody>
      </p:sp>
    </p:spTree>
    <p:extLst>
      <p:ext uri="{BB962C8B-B14F-4D97-AF65-F5344CB8AC3E}">
        <p14:creationId xmlns:p14="http://schemas.microsoft.com/office/powerpoint/2010/main" val="24033047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Timer registers typically</a:t>
            </a:r>
            <a:r>
              <a:rPr lang="en-US" baseline="0" dirty="0" smtClean="0"/>
              <a:t> change very little between consecutive reads.</a:t>
            </a:r>
          </a:p>
          <a:p>
            <a:r>
              <a:rPr lang="en-US" baseline="0" dirty="0" smtClean="0"/>
              <a:t>Also, following an interrupt the value of a time is likely to be close to the value of the capture/compare register that cased the interrupt.</a:t>
            </a:r>
          </a:p>
          <a:p>
            <a:r>
              <a:rPr lang="en-US" baseline="0" dirty="0" smtClean="0"/>
              <a:t>We record only the delta between timer reads.</a:t>
            </a:r>
          </a:p>
          <a:p>
            <a:r>
              <a:rPr lang="en-US" baseline="0" dirty="0" smtClean="0"/>
              <a:t>This reduces the timer log by about 73%.</a:t>
            </a:r>
            <a:endParaRPr lang="en-US" dirty="0"/>
          </a:p>
        </p:txBody>
      </p:sp>
      <p:sp>
        <p:nvSpPr>
          <p:cNvPr id="4" name="Slide Number Placeholder 3"/>
          <p:cNvSpPr>
            <a:spLocks noGrp="1"/>
          </p:cNvSpPr>
          <p:nvPr>
            <p:ph type="sldNum" sz="quarter" idx="10"/>
          </p:nvPr>
        </p:nvSpPr>
        <p:spPr>
          <a:xfrm>
            <a:off x="3956550" y="8805841"/>
            <a:ext cx="3026833" cy="463550"/>
          </a:xfrm>
          <a:prstGeom prst="rect">
            <a:avLst/>
          </a:prstGeom>
        </p:spPr>
        <p:txBody>
          <a:bodyPr lIns="92885" tIns="46442" rIns="92885" bIns="46442"/>
          <a:lstStyle/>
          <a:p>
            <a:fld id="{3984B34C-E357-234B-8CE8-04B284506D33}" type="slidenum">
              <a:rPr lang="en-US" smtClean="0"/>
              <a:t>39</a:t>
            </a:fld>
            <a:endParaRPr lang="en-US"/>
          </a:p>
        </p:txBody>
      </p:sp>
    </p:spTree>
    <p:extLst>
      <p:ext uri="{BB962C8B-B14F-4D97-AF65-F5344CB8AC3E}">
        <p14:creationId xmlns:p14="http://schemas.microsoft.com/office/powerpoint/2010/main" val="34949229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State registers report a state,</a:t>
            </a:r>
            <a:r>
              <a:rPr lang="en-US" baseline="0" dirty="0" smtClean="0"/>
              <a:t> for example an interrupt flag indicating a pending interrupt.</a:t>
            </a:r>
          </a:p>
          <a:p>
            <a:r>
              <a:rPr lang="en-US" baseline="0" dirty="0" smtClean="0"/>
              <a:t>We have observed that consecutive reads often repeat values.</a:t>
            </a:r>
          </a:p>
          <a:p>
            <a:r>
              <a:rPr lang="en-US" baseline="0" dirty="0" smtClean="0"/>
              <a:t>For this reason we use the very simple compression method of run-length encoding.</a:t>
            </a:r>
          </a:p>
          <a:p>
            <a:r>
              <a:rPr lang="en-US" baseline="0" dirty="0" smtClean="0"/>
              <a:t>This reduces the state log by about 48%.</a:t>
            </a:r>
          </a:p>
        </p:txBody>
      </p:sp>
      <p:sp>
        <p:nvSpPr>
          <p:cNvPr id="4" name="Slide Number Placeholder 3"/>
          <p:cNvSpPr>
            <a:spLocks noGrp="1"/>
          </p:cNvSpPr>
          <p:nvPr>
            <p:ph type="sldNum" sz="quarter" idx="10"/>
          </p:nvPr>
        </p:nvSpPr>
        <p:spPr>
          <a:xfrm>
            <a:off x="3956550" y="8805841"/>
            <a:ext cx="3026833" cy="463550"/>
          </a:xfrm>
          <a:prstGeom prst="rect">
            <a:avLst/>
          </a:prstGeom>
        </p:spPr>
        <p:txBody>
          <a:bodyPr lIns="92885" tIns="46442" rIns="92885" bIns="46442"/>
          <a:lstStyle/>
          <a:p>
            <a:fld id="{3984B34C-E357-234B-8CE8-04B284506D33}" type="slidenum">
              <a:rPr lang="en-US" smtClean="0"/>
              <a:t>40</a:t>
            </a:fld>
            <a:endParaRPr lang="en-US"/>
          </a:p>
        </p:txBody>
      </p:sp>
    </p:spTree>
    <p:extLst>
      <p:ext uri="{BB962C8B-B14F-4D97-AF65-F5344CB8AC3E}">
        <p14:creationId xmlns:p14="http://schemas.microsoft.com/office/powerpoint/2010/main" val="19677977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some peripheral</a:t>
            </a:r>
            <a:r>
              <a:rPr lang="en-US" baseline="0" dirty="0" smtClean="0"/>
              <a:t> registers that contain generic data, such as an I2C register that is used for sensor and radio data.</a:t>
            </a:r>
          </a:p>
          <a:p>
            <a:r>
              <a:rPr lang="en-US" baseline="0" dirty="0" smtClean="0"/>
              <a:t>For this we use a generic light-weight compression algorithm, LZRW-T.</a:t>
            </a:r>
          </a:p>
          <a:p>
            <a:r>
              <a:rPr lang="en-US" baseline="0" dirty="0" smtClean="0"/>
              <a:t>This reduces the data log by about 66%.</a:t>
            </a:r>
            <a:endParaRPr lang="en-US" dirty="0"/>
          </a:p>
        </p:txBody>
      </p:sp>
      <p:sp>
        <p:nvSpPr>
          <p:cNvPr id="4" name="Slide Number Placeholder 3"/>
          <p:cNvSpPr>
            <a:spLocks noGrp="1"/>
          </p:cNvSpPr>
          <p:nvPr>
            <p:ph type="sldNum" sz="quarter" idx="10"/>
          </p:nvPr>
        </p:nvSpPr>
        <p:spPr>
          <a:xfrm>
            <a:off x="3956550" y="8805841"/>
            <a:ext cx="3026833" cy="463550"/>
          </a:xfrm>
          <a:prstGeom prst="rect">
            <a:avLst/>
          </a:prstGeom>
        </p:spPr>
        <p:txBody>
          <a:bodyPr lIns="92885" tIns="46442" rIns="92885" bIns="46442"/>
          <a:lstStyle/>
          <a:p>
            <a:fld id="{3984B34C-E357-234B-8CE8-04B284506D33}" type="slidenum">
              <a:rPr lang="en-US" smtClean="0"/>
              <a:t>41</a:t>
            </a:fld>
            <a:endParaRPr lang="en-US"/>
          </a:p>
        </p:txBody>
      </p:sp>
    </p:spTree>
    <p:extLst>
      <p:ext uri="{BB962C8B-B14F-4D97-AF65-F5344CB8AC3E}">
        <p14:creationId xmlns:p14="http://schemas.microsoft.com/office/powerpoint/2010/main" val="12270385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evaluation</a:t>
            </a:r>
            <a:r>
              <a:rPr lang="en-US" baseline="0" dirty="0" smtClean="0"/>
              <a:t> we used at the </a:t>
            </a:r>
            <a:r>
              <a:rPr lang="en-US" baseline="0" dirty="0" err="1" smtClean="0"/>
              <a:t>TinyOS</a:t>
            </a:r>
            <a:r>
              <a:rPr lang="en-US" baseline="0" dirty="0" smtClean="0"/>
              <a:t> application </a:t>
            </a:r>
            <a:r>
              <a:rPr lang="en-US" baseline="0" dirty="0" err="1" smtClean="0"/>
              <a:t>Multihop</a:t>
            </a:r>
            <a:r>
              <a:rPr lang="en-US" baseline="0" dirty="0" smtClean="0"/>
              <a:t> Oscilloscope to represent a common data collection application.</a:t>
            </a:r>
          </a:p>
          <a:p>
            <a:r>
              <a:rPr lang="en-US" baseline="0" dirty="0" smtClean="0"/>
              <a:t>We evaluate </a:t>
            </a:r>
            <a:r>
              <a:rPr lang="en-US" baseline="0" dirty="0" err="1" smtClean="0"/>
              <a:t>Multihop</a:t>
            </a:r>
            <a:r>
              <a:rPr lang="en-US" baseline="0" dirty="0" smtClean="0"/>
              <a:t> Oscilloscope as a single node to represent a network without radio traffic and in a network of 9 nodes where all nodes are sending sensor readings.</a:t>
            </a:r>
          </a:p>
          <a:p>
            <a:r>
              <a:rPr lang="en-US" baseline="0" dirty="0" smtClean="0"/>
              <a:t>We used an earthquake monitor application to represent an application with a high sample rate of 100Hz.</a:t>
            </a:r>
          </a:p>
          <a:p>
            <a:r>
              <a:rPr lang="en-US" baseline="0" dirty="0" smtClean="0"/>
              <a:t>We also show that our approach works in other operating systems by sowing Collect in </a:t>
            </a:r>
            <a:r>
              <a:rPr lang="en-US" baseline="0" dirty="0" err="1" smtClean="0"/>
              <a:t>Contiki</a:t>
            </a:r>
            <a:r>
              <a:rPr lang="en-US" baseline="0" dirty="0" smtClean="0"/>
              <a:t>.</a:t>
            </a:r>
            <a:endParaRPr lang="en-US" dirty="0"/>
          </a:p>
        </p:txBody>
      </p:sp>
      <p:sp>
        <p:nvSpPr>
          <p:cNvPr id="4" name="Slide Number Placeholder 3"/>
          <p:cNvSpPr>
            <a:spLocks noGrp="1"/>
          </p:cNvSpPr>
          <p:nvPr>
            <p:ph type="sldNum" sz="quarter" idx="10"/>
          </p:nvPr>
        </p:nvSpPr>
        <p:spPr>
          <a:xfrm>
            <a:off x="3956550" y="8805841"/>
            <a:ext cx="3026833" cy="463550"/>
          </a:xfrm>
          <a:prstGeom prst="rect">
            <a:avLst/>
          </a:prstGeom>
        </p:spPr>
        <p:txBody>
          <a:bodyPr lIns="92885" tIns="46442" rIns="92885" bIns="46442"/>
          <a:lstStyle/>
          <a:p>
            <a:fld id="{3984B34C-E357-234B-8CE8-04B284506D33}" type="slidenum">
              <a:rPr lang="en-US" smtClean="0"/>
              <a:t>42</a:t>
            </a:fld>
            <a:endParaRPr lang="en-US"/>
          </a:p>
        </p:txBody>
      </p:sp>
    </p:spTree>
    <p:extLst>
      <p:ext uri="{BB962C8B-B14F-4D97-AF65-F5344CB8AC3E}">
        <p14:creationId xmlns:p14="http://schemas.microsoft.com/office/powerpoint/2010/main" val="24048284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static overhead</a:t>
            </a:r>
            <a:r>
              <a:rPr lang="en-US" baseline="0" dirty="0" smtClean="0"/>
              <a:t> of TARDIS.</a:t>
            </a:r>
            <a:endParaRPr lang="en-US" dirty="0" smtClean="0"/>
          </a:p>
          <a:p>
            <a:r>
              <a:rPr lang="en-US" dirty="0" smtClean="0"/>
              <a:t>The program size is increased about 10KB due to added instrumentation and logging code.</a:t>
            </a:r>
          </a:p>
          <a:p>
            <a:r>
              <a:rPr lang="en-US" dirty="0" smtClean="0"/>
              <a:t>This depends</a:t>
            </a:r>
            <a:r>
              <a:rPr lang="en-US" baseline="0" dirty="0" smtClean="0"/>
              <a:t> on the number of locations in the code that read from peripheral registers, because this is abstracted away in the OS it is not highly application dependent.</a:t>
            </a:r>
            <a:endParaRPr lang="en-US" dirty="0" smtClean="0"/>
          </a:p>
          <a:p>
            <a:r>
              <a:rPr lang="en-US" dirty="0" smtClean="0"/>
              <a:t>The RAM usage is increased about 2KB due to compression and logging buffers.</a:t>
            </a:r>
          </a:p>
          <a:p>
            <a:endParaRPr lang="en-US" dirty="0"/>
          </a:p>
        </p:txBody>
      </p:sp>
      <p:sp>
        <p:nvSpPr>
          <p:cNvPr id="4" name="Slide Number Placeholder 3"/>
          <p:cNvSpPr>
            <a:spLocks noGrp="1"/>
          </p:cNvSpPr>
          <p:nvPr>
            <p:ph type="sldNum" sz="quarter" idx="10"/>
          </p:nvPr>
        </p:nvSpPr>
        <p:spPr>
          <a:xfrm>
            <a:off x="3956550" y="8805841"/>
            <a:ext cx="3026833" cy="463550"/>
          </a:xfrm>
          <a:prstGeom prst="rect">
            <a:avLst/>
          </a:prstGeom>
        </p:spPr>
        <p:txBody>
          <a:bodyPr lIns="92885" tIns="46442" rIns="92885" bIns="46442"/>
          <a:lstStyle/>
          <a:p>
            <a:fld id="{3984B34C-E357-234B-8CE8-04B284506D33}" type="slidenum">
              <a:rPr lang="en-US" smtClean="0"/>
              <a:t>43</a:t>
            </a:fld>
            <a:endParaRPr lang="en-US"/>
          </a:p>
        </p:txBody>
      </p:sp>
    </p:spTree>
    <p:extLst>
      <p:ext uri="{BB962C8B-B14F-4D97-AF65-F5344CB8AC3E}">
        <p14:creationId xmlns:p14="http://schemas.microsoft.com/office/powerpoint/2010/main" val="15270470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log size in flash we compare to an uncompressed trace of non-deterministic registers and interrupts.</a:t>
            </a:r>
          </a:p>
          <a:p>
            <a:r>
              <a:rPr lang="en-US" baseline="0" dirty="0" smtClean="0"/>
              <a:t>We see that the logging rate increases with LPL mode due to more interrupts and timer events.</a:t>
            </a:r>
          </a:p>
          <a:p>
            <a:r>
              <a:rPr lang="en-US" baseline="0" dirty="0" smtClean="0"/>
              <a:t>Logging increases the most when radio traffic is present.</a:t>
            </a:r>
            <a:endParaRPr lang="en-US" dirty="0"/>
          </a:p>
        </p:txBody>
      </p:sp>
      <p:sp>
        <p:nvSpPr>
          <p:cNvPr id="4" name="Slide Number Placeholder 3"/>
          <p:cNvSpPr>
            <a:spLocks noGrp="1"/>
          </p:cNvSpPr>
          <p:nvPr>
            <p:ph type="sldNum" sz="quarter" idx="10"/>
          </p:nvPr>
        </p:nvSpPr>
        <p:spPr>
          <a:xfrm>
            <a:off x="3956550" y="8805841"/>
            <a:ext cx="3026833" cy="463550"/>
          </a:xfrm>
          <a:prstGeom prst="rect">
            <a:avLst/>
          </a:prstGeom>
        </p:spPr>
        <p:txBody>
          <a:bodyPr lIns="92885" tIns="46442" rIns="92885" bIns="46442"/>
          <a:lstStyle/>
          <a:p>
            <a:fld id="{3984B34C-E357-234B-8CE8-04B284506D33}" type="slidenum">
              <a:rPr lang="en-US" smtClean="0"/>
              <a:t>44</a:t>
            </a:fld>
            <a:endParaRPr lang="en-US"/>
          </a:p>
        </p:txBody>
      </p:sp>
    </p:spTree>
    <p:extLst>
      <p:ext uri="{BB962C8B-B14F-4D97-AF65-F5344CB8AC3E}">
        <p14:creationId xmlns:p14="http://schemas.microsoft.com/office/powerpoint/2010/main" val="8706820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 see the size in log by type of register</a:t>
            </a:r>
            <a:r>
              <a:rPr lang="en-US" baseline="0" dirty="0" smtClean="0"/>
              <a:t> or interrupt.</a:t>
            </a:r>
          </a:p>
          <a:p>
            <a:r>
              <a:rPr lang="en-US" baseline="0" dirty="0" smtClean="0"/>
              <a:t>Currently interrupts and timer registers take the most log space.</a:t>
            </a:r>
          </a:p>
          <a:p>
            <a:r>
              <a:rPr lang="en-US" dirty="0" smtClean="0"/>
              <a:t>For interrupts, the log</a:t>
            </a:r>
            <a:r>
              <a:rPr lang="en-US" baseline="0" dirty="0" smtClean="0"/>
              <a:t> increases in conditions where the nodes are not sleeping often, for example, in heavy network traffic with low power listening mode.</a:t>
            </a:r>
          </a:p>
          <a:p>
            <a:r>
              <a:rPr lang="en-US" baseline="0" dirty="0" smtClean="0"/>
              <a:t>Timer compression can be improved by taking advantage of capture/compare register knowledge.</a:t>
            </a:r>
          </a:p>
          <a:p>
            <a:r>
              <a:rPr lang="en-US" baseline="0" dirty="0" smtClean="0"/>
              <a:t>This is the register that is used to trigger the next timer interrupt.</a:t>
            </a:r>
            <a:endParaRPr lang="en-US" dirty="0"/>
          </a:p>
        </p:txBody>
      </p:sp>
      <p:sp>
        <p:nvSpPr>
          <p:cNvPr id="4" name="Slide Number Placeholder 3"/>
          <p:cNvSpPr>
            <a:spLocks noGrp="1"/>
          </p:cNvSpPr>
          <p:nvPr>
            <p:ph type="sldNum" sz="quarter" idx="10"/>
          </p:nvPr>
        </p:nvSpPr>
        <p:spPr>
          <a:xfrm>
            <a:off x="3956550" y="8805841"/>
            <a:ext cx="3026833" cy="463550"/>
          </a:xfrm>
          <a:prstGeom prst="rect">
            <a:avLst/>
          </a:prstGeom>
        </p:spPr>
        <p:txBody>
          <a:bodyPr lIns="92885" tIns="46442" rIns="92885" bIns="46442"/>
          <a:lstStyle/>
          <a:p>
            <a:fld id="{3984B34C-E357-234B-8CE8-04B284506D33}" type="slidenum">
              <a:rPr lang="en-US" smtClean="0"/>
              <a:t>45</a:t>
            </a:fld>
            <a:endParaRPr lang="en-US"/>
          </a:p>
        </p:txBody>
      </p:sp>
    </p:spTree>
    <p:extLst>
      <p:ext uri="{BB962C8B-B14F-4D97-AF65-F5344CB8AC3E}">
        <p14:creationId xmlns:p14="http://schemas.microsoft.com/office/powerpoint/2010/main" val="17984799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 to be careful that TARDIS does not interfere with the timing of the application.</a:t>
            </a:r>
          </a:p>
          <a:p>
            <a:r>
              <a:rPr lang="en-US" dirty="0" smtClean="0"/>
              <a:t>TARDIS preforms some of its compression and writes to flash during slack time, when the node would be sleeping.</a:t>
            </a:r>
          </a:p>
          <a:p>
            <a:r>
              <a:rPr lang="en-US" dirty="0" smtClean="0"/>
              <a:t>We</a:t>
            </a:r>
            <a:r>
              <a:rPr lang="en-US" baseline="0" dirty="0" smtClean="0"/>
              <a:t> see that 64ms LPL has the largest increase in duty cycle because TARDIS is keeping the node awake longer on clear channel assessments.</a:t>
            </a:r>
            <a:endParaRPr lang="en-US" dirty="0"/>
          </a:p>
        </p:txBody>
      </p:sp>
      <p:sp>
        <p:nvSpPr>
          <p:cNvPr id="4" name="Slide Number Placeholder 3"/>
          <p:cNvSpPr>
            <a:spLocks noGrp="1"/>
          </p:cNvSpPr>
          <p:nvPr>
            <p:ph type="sldNum" sz="quarter" idx="10"/>
          </p:nvPr>
        </p:nvSpPr>
        <p:spPr>
          <a:xfrm>
            <a:off x="3956550" y="8805841"/>
            <a:ext cx="3026833" cy="463550"/>
          </a:xfrm>
          <a:prstGeom prst="rect">
            <a:avLst/>
          </a:prstGeom>
        </p:spPr>
        <p:txBody>
          <a:bodyPr lIns="92885" tIns="46442" rIns="92885" bIns="46442"/>
          <a:lstStyle/>
          <a:p>
            <a:fld id="{3984B34C-E357-234B-8CE8-04B284506D33}" type="slidenum">
              <a:rPr lang="en-US" smtClean="0"/>
              <a:t>46</a:t>
            </a:fld>
            <a:endParaRPr lang="en-US"/>
          </a:p>
        </p:txBody>
      </p:sp>
    </p:spTree>
    <p:extLst>
      <p:ext uri="{BB962C8B-B14F-4D97-AF65-F5344CB8AC3E}">
        <p14:creationId xmlns:p14="http://schemas.microsoft.com/office/powerpoint/2010/main" val="40299076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change in power consumption is only noticeable when using low-power listening mode, this is because the radio dominates power consumption.</a:t>
            </a:r>
          </a:p>
          <a:p>
            <a:r>
              <a:rPr lang="en-US" baseline="0" dirty="0" smtClean="0"/>
              <a:t>In the previous slide we saw that for 64ms LPL mode the amount logged is lower.</a:t>
            </a:r>
          </a:p>
          <a:p>
            <a:r>
              <a:rPr lang="en-US" baseline="0" dirty="0" smtClean="0"/>
              <a:t>The increase in power consumption is due to the radio being on longer during clear channel assessment.</a:t>
            </a:r>
            <a:endParaRPr lang="en-US" dirty="0"/>
          </a:p>
        </p:txBody>
      </p:sp>
      <p:sp>
        <p:nvSpPr>
          <p:cNvPr id="4" name="Slide Number Placeholder 3"/>
          <p:cNvSpPr>
            <a:spLocks noGrp="1"/>
          </p:cNvSpPr>
          <p:nvPr>
            <p:ph type="sldNum" sz="quarter" idx="10"/>
          </p:nvPr>
        </p:nvSpPr>
        <p:spPr>
          <a:xfrm>
            <a:off x="3956550" y="8805841"/>
            <a:ext cx="3026833" cy="463550"/>
          </a:xfrm>
          <a:prstGeom prst="rect">
            <a:avLst/>
          </a:prstGeom>
        </p:spPr>
        <p:txBody>
          <a:bodyPr lIns="92885" tIns="46442" rIns="92885" bIns="46442"/>
          <a:lstStyle/>
          <a:p>
            <a:fld id="{3984B34C-E357-234B-8CE8-04B284506D33}" type="slidenum">
              <a:rPr lang="en-US" smtClean="0"/>
              <a:t>47</a:t>
            </a:fld>
            <a:endParaRPr lang="en-US"/>
          </a:p>
        </p:txBody>
      </p:sp>
    </p:spTree>
    <p:extLst>
      <p:ext uri="{BB962C8B-B14F-4D97-AF65-F5344CB8AC3E}">
        <p14:creationId xmlns:p14="http://schemas.microsoft.com/office/powerpoint/2010/main" val="63666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0"/>
              <a:buChar char="Ø"/>
            </a:pPr>
            <a:r>
              <a:rPr lang="en-US" dirty="0" smtClean="0"/>
              <a:t>Wireless Sensor Networks have many applications</a:t>
            </a:r>
            <a:r>
              <a:rPr lang="en-US" baseline="0" dirty="0" smtClean="0"/>
              <a:t> including…</a:t>
            </a:r>
            <a:endParaRPr lang="en-US" dirty="0" smtClean="0"/>
          </a:p>
        </p:txBody>
      </p:sp>
    </p:spTree>
    <p:extLst>
      <p:ext uri="{BB962C8B-B14F-4D97-AF65-F5344CB8AC3E}">
        <p14:creationId xmlns:p14="http://schemas.microsoft.com/office/powerpoint/2010/main" val="30856356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64424" eaLnBrk="1" fontAlgn="auto" hangingPunct="1">
              <a:spcBef>
                <a:spcPts val="0"/>
              </a:spcBef>
              <a:spcAft>
                <a:spcPts val="0"/>
              </a:spcAft>
            </a:pPr>
            <a:r>
              <a:rPr lang="en-US" dirty="0" smtClean="0"/>
              <a:t>We have demonstrated using TARDIS to diagnose a new bug in the CPT routing protocol.</a:t>
            </a:r>
          </a:p>
          <a:p>
            <a:pPr defTabSz="464424" eaLnBrk="1" fontAlgn="auto" hangingPunct="1">
              <a:spcBef>
                <a:spcPts val="0"/>
              </a:spcBef>
              <a:spcAft>
                <a:spcPts val="0"/>
              </a:spcAft>
            </a:pPr>
            <a:r>
              <a:rPr lang="en-US" dirty="0" smtClean="0"/>
              <a:t>When the network becomes partitioned for longer than 30 seconds,</a:t>
            </a:r>
            <a:r>
              <a:rPr lang="en-US" baseline="0" dirty="0" smtClean="0"/>
              <a:t> it often takes the network 30 minutes to heal.</a:t>
            </a:r>
          </a:p>
          <a:p>
            <a:pPr defTabSz="464424" eaLnBrk="1" fontAlgn="auto" hangingPunct="1">
              <a:spcBef>
                <a:spcPts val="0"/>
              </a:spcBef>
              <a:spcAft>
                <a:spcPts val="0"/>
              </a:spcAft>
            </a:pPr>
            <a:r>
              <a:rPr lang="en-US" baseline="0" dirty="0" smtClean="0"/>
              <a:t>This goes against the CTP principal of quick recovery from broken links.</a:t>
            </a:r>
          </a:p>
          <a:p>
            <a:pPr defTabSz="464424" eaLnBrk="1" fontAlgn="auto" hangingPunct="1">
              <a:spcBef>
                <a:spcPts val="0"/>
              </a:spcBef>
              <a:spcAft>
                <a:spcPts val="0"/>
              </a:spcAft>
            </a:pPr>
            <a:r>
              <a:rPr lang="en-US" baseline="0" dirty="0" smtClean="0"/>
              <a:t>Because TARDIS can replay all memory state we can see ETX increasing due to polling loops that are not being resolved.</a:t>
            </a:r>
            <a:endParaRPr lang="en-US" dirty="0"/>
          </a:p>
        </p:txBody>
      </p:sp>
      <p:sp>
        <p:nvSpPr>
          <p:cNvPr id="4" name="Slide Number Placeholder 3"/>
          <p:cNvSpPr>
            <a:spLocks noGrp="1"/>
          </p:cNvSpPr>
          <p:nvPr>
            <p:ph type="sldNum" sz="quarter" idx="10"/>
          </p:nvPr>
        </p:nvSpPr>
        <p:spPr>
          <a:xfrm>
            <a:off x="3956550" y="8805841"/>
            <a:ext cx="3026833" cy="463550"/>
          </a:xfrm>
          <a:prstGeom prst="rect">
            <a:avLst/>
          </a:prstGeom>
        </p:spPr>
        <p:txBody>
          <a:bodyPr lIns="92885" tIns="46442" rIns="92885" bIns="46442"/>
          <a:lstStyle/>
          <a:p>
            <a:fld id="{3984B34C-E357-234B-8CE8-04B284506D33}" type="slidenum">
              <a:rPr lang="en-US" smtClean="0"/>
              <a:t>49</a:t>
            </a:fld>
            <a:endParaRPr lang="en-US"/>
          </a:p>
        </p:txBody>
      </p:sp>
    </p:spTree>
    <p:extLst>
      <p:ext uri="{BB962C8B-B14F-4D97-AF65-F5344CB8AC3E}">
        <p14:creationId xmlns:p14="http://schemas.microsoft.com/office/powerpoint/2010/main" val="14745514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conclusion</a:t>
            </a:r>
            <a:r>
              <a:rPr lang="en-US" baseline="0" dirty="0" smtClean="0"/>
              <a:t> we have developed the first system-level record and replay for sensor networks.</a:t>
            </a:r>
          </a:p>
          <a:p>
            <a:r>
              <a:rPr lang="en-US" dirty="0" smtClean="0"/>
              <a:t>The programmer</a:t>
            </a:r>
            <a:r>
              <a:rPr lang="en-US" baseline="0" dirty="0" smtClean="0"/>
              <a:t> can write applications in normal C code.</a:t>
            </a:r>
          </a:p>
          <a:p>
            <a:r>
              <a:rPr lang="en-US" baseline="0" dirty="0" smtClean="0"/>
              <a:t>The debugger is able to reproduce every instruction and memory access, which means any software bug can be reproduced.</a:t>
            </a:r>
          </a:p>
          <a:p>
            <a:r>
              <a:rPr lang="en-US" dirty="0" smtClean="0"/>
              <a:t>This provides a GDB like interface to the user.</a:t>
            </a:r>
          </a:p>
          <a:p>
            <a:endParaRPr lang="en-US" dirty="0" smtClean="0"/>
          </a:p>
          <a:p>
            <a:r>
              <a:rPr lang="en-US" dirty="0" smtClean="0"/>
              <a:t>Thank you.</a:t>
            </a:r>
            <a:endParaRPr lang="en-US" dirty="0"/>
          </a:p>
        </p:txBody>
      </p:sp>
      <p:sp>
        <p:nvSpPr>
          <p:cNvPr id="4" name="Slide Number Placeholder 3"/>
          <p:cNvSpPr>
            <a:spLocks noGrp="1"/>
          </p:cNvSpPr>
          <p:nvPr>
            <p:ph type="sldNum" sz="quarter" idx="10"/>
          </p:nvPr>
        </p:nvSpPr>
        <p:spPr>
          <a:xfrm>
            <a:off x="3956550" y="8805841"/>
            <a:ext cx="3026833" cy="463550"/>
          </a:xfrm>
          <a:prstGeom prst="rect">
            <a:avLst/>
          </a:prstGeom>
        </p:spPr>
        <p:txBody>
          <a:bodyPr lIns="92885" tIns="46442" rIns="92885" bIns="46442"/>
          <a:lstStyle/>
          <a:p>
            <a:fld id="{3984B34C-E357-234B-8CE8-04B284506D33}" type="slidenum">
              <a:rPr lang="en-US" smtClean="0"/>
              <a:t>51</a:t>
            </a:fld>
            <a:endParaRPr lang="en-US"/>
          </a:p>
        </p:txBody>
      </p:sp>
    </p:spTree>
    <p:extLst>
      <p:ext uri="{BB962C8B-B14F-4D97-AF65-F5344CB8AC3E}">
        <p14:creationId xmlns:p14="http://schemas.microsoft.com/office/powerpoint/2010/main" val="36230622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0"/>
              <a:buChar char="Ø"/>
            </a:pPr>
            <a:r>
              <a:rPr lang="en-US" dirty="0" smtClean="0"/>
              <a:t>Other features of the board are…</a:t>
            </a:r>
          </a:p>
          <a:p>
            <a:pPr marL="0" indent="0">
              <a:buFont typeface="Wingdings" charset="0"/>
              <a:buNone/>
            </a:pPr>
            <a:endParaRPr lang="en-US" dirty="0"/>
          </a:p>
        </p:txBody>
      </p:sp>
    </p:spTree>
    <p:extLst>
      <p:ext uri="{BB962C8B-B14F-4D97-AF65-F5344CB8AC3E}">
        <p14:creationId xmlns:p14="http://schemas.microsoft.com/office/powerpoint/2010/main" val="38849740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0"/>
              <a:buChar char="Ø"/>
              <a:defRPr/>
            </a:pPr>
            <a:r>
              <a:rPr lang="en-US" dirty="0" smtClean="0"/>
              <a:t>JTAG is how our board interfaces with the mote. The JTAG commands include…</a:t>
            </a:r>
          </a:p>
          <a:p>
            <a:pPr marL="0" indent="0">
              <a:buFont typeface="Wingdings" charset="0"/>
              <a:buNone/>
              <a:defRPr/>
            </a:pPr>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0"/>
              <a:buChar char="Ø"/>
              <a:defRPr/>
            </a:pPr>
            <a:r>
              <a:rPr lang="en-US" dirty="0" smtClean="0"/>
              <a:t>First I will cover </a:t>
            </a:r>
            <a:r>
              <a:rPr lang="en-US" dirty="0" err="1" smtClean="0"/>
              <a:t>watchpoint</a:t>
            </a:r>
            <a:r>
              <a:rPr lang="en-US" dirty="0" smtClean="0"/>
              <a:t> and breakpoint polling modes.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In order to map a PC value  to a code block we need to know the start address of each code block.</a:t>
            </a:r>
          </a:p>
          <a:p>
            <a:pPr>
              <a:defRPr/>
            </a:pPr>
            <a:r>
              <a:rPr lang="en-US" dirty="0" smtClean="0"/>
              <a:t>NEXT: Both </a:t>
            </a:r>
            <a:r>
              <a:rPr lang="en-US" dirty="0" err="1" smtClean="0"/>
              <a:t>watchpoint</a:t>
            </a:r>
            <a:r>
              <a:rPr lang="en-US" dirty="0" smtClean="0"/>
              <a:t> polling and PC polling have limitations.</a:t>
            </a:r>
          </a:p>
          <a:p>
            <a:pPr>
              <a:defRPr/>
            </a:pPr>
            <a:endParaRPr lang="en-US" dirty="0" smtClean="0"/>
          </a:p>
          <a:p>
            <a:pPr>
              <a:defRPr/>
            </a:pPr>
            <a:r>
              <a:rPr lang="en-US" dirty="0" smtClean="0"/>
              <a:t>Now I will discuss the overall steps of the system. When the TDB is connected to a mote it uses JTAG to halt the motes processor. It then reads the program from the mote and performs disassembly. This is used to discover the location of function pointers. The function pointer table is used to lookup what function a PC address belongs to. The advantage of disassembly is that the TDB does not need to be setup ahead of time (just plug it into a mote an it starts working). This aids in ease of use. Next, </a:t>
            </a:r>
            <a:r>
              <a:rPr lang="en-US" dirty="0" err="1" smtClean="0"/>
              <a:t>watchpoint</a:t>
            </a:r>
            <a:r>
              <a:rPr lang="en-US" dirty="0" smtClean="0"/>
              <a:t> trigger are set. Then, the mote is restarted. Then, the polling of the state storage buffer or PC address begins. When events are triggered they are sent though a filter recorded if they are important.</a:t>
            </a:r>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0"/>
              <a:buChar char="Ø"/>
              <a:defRPr/>
            </a:pPr>
            <a:r>
              <a:rPr lang="en-US" dirty="0" smtClean="0"/>
              <a:t>Here are examples of triggers that can be used in the first two modes (</a:t>
            </a:r>
            <a:r>
              <a:rPr lang="en-US" baseline="0" dirty="0" err="1" smtClean="0"/>
              <a:t>Watchpoint</a:t>
            </a:r>
            <a:r>
              <a:rPr lang="en-US" baseline="0" dirty="0" smtClean="0"/>
              <a:t> and Breakpoint)</a:t>
            </a:r>
          </a:p>
          <a:p>
            <a:pPr marL="0" indent="0">
              <a:buFont typeface="Wingdings" charset="0"/>
              <a:buNone/>
              <a:defRPr/>
            </a:pPr>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0"/>
              <a:buChar char="Ø"/>
              <a:defRPr/>
            </a:pPr>
            <a:r>
              <a:rPr lang="en-US" dirty="0" smtClean="0"/>
              <a:t>The final</a:t>
            </a:r>
            <a:r>
              <a:rPr lang="en-US" baseline="0" dirty="0" smtClean="0"/>
              <a:t> mode is </a:t>
            </a:r>
            <a:r>
              <a:rPr lang="en-US" dirty="0" smtClean="0"/>
              <a:t>PC polling.</a:t>
            </a:r>
          </a:p>
          <a:p>
            <a:pPr marL="0" indent="0">
              <a:buFont typeface="Wingdings" charset="0"/>
              <a:buNone/>
              <a:defRPr/>
            </a:pPr>
            <a:endParaRPr lang="en-US" dirty="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0"/>
              <a:buChar char="Ø"/>
              <a:defRPr/>
            </a:pPr>
            <a:r>
              <a:rPr lang="en-US" dirty="0" smtClean="0"/>
              <a:t>Both </a:t>
            </a:r>
            <a:r>
              <a:rPr lang="en-US" dirty="0" err="1" smtClean="0"/>
              <a:t>watchpoint</a:t>
            </a:r>
            <a:r>
              <a:rPr lang="en-US" dirty="0" smtClean="0"/>
              <a:t> polling and PC polling have limitations.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0"/>
              <a:buChar char="Ø"/>
              <a:defRPr/>
            </a:pPr>
            <a:r>
              <a:rPr lang="en-US" dirty="0" smtClean="0"/>
              <a:t>If…</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0"/>
              <a:buChar char="Ø"/>
            </a:pPr>
            <a:r>
              <a:rPr lang="en-US" dirty="0" smtClean="0"/>
              <a:t>However, they do have some disadvantages. One is difficulty in debugging</a:t>
            </a:r>
            <a:r>
              <a:rPr lang="en-US" baseline="0" dirty="0" smtClean="0"/>
              <a:t> failures. Here are a few real world deployment experiences.</a:t>
            </a:r>
            <a:endParaRPr lang="en-US" dirty="0" smtClean="0"/>
          </a:p>
          <a:p>
            <a:pPr marL="0" indent="0">
              <a:buFont typeface="Wingdings" charset="0"/>
              <a:buNone/>
            </a:pPr>
            <a:endParaRPr lang="en-US" dirty="0"/>
          </a:p>
        </p:txBody>
      </p:sp>
    </p:spTree>
    <p:extLst>
      <p:ext uri="{BB962C8B-B14F-4D97-AF65-F5344CB8AC3E}">
        <p14:creationId xmlns:p14="http://schemas.microsoft.com/office/powerpoint/2010/main" val="4844097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0"/>
              <a:buChar char="Ø"/>
              <a:defRPr/>
            </a:pPr>
            <a:r>
              <a:rPr lang="en-US" dirty="0" smtClean="0"/>
              <a:t>To get around this limitation</a:t>
            </a:r>
            <a:r>
              <a:rPr lang="en-US" baseline="0" dirty="0" smtClean="0"/>
              <a:t> we…</a:t>
            </a:r>
          </a:p>
          <a:p>
            <a:pPr marL="0" indent="0">
              <a:buFont typeface="Wingdings" charset="0"/>
              <a:buNone/>
              <a:defRPr/>
            </a:pPr>
            <a:endParaRPr lang="en-US" dirty="0" smtClean="0"/>
          </a:p>
          <a:p>
            <a:pPr>
              <a:defRPr/>
            </a:pPr>
            <a:endParaRPr lang="en-US" dirty="0" smtClean="0"/>
          </a:p>
          <a:p>
            <a:pPr>
              <a:defRPr/>
            </a:pPr>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0"/>
              <a:buChar char="Ø"/>
              <a:defRPr/>
            </a:pPr>
            <a:r>
              <a:rPr lang="en-US" dirty="0" smtClean="0"/>
              <a:t>This first case study shows using </a:t>
            </a:r>
            <a:r>
              <a:rPr lang="en-US" dirty="0" err="1" smtClean="0"/>
              <a:t>watchpoints</a:t>
            </a:r>
            <a:r>
              <a:rPr lang="en-US" dirty="0" smtClean="0"/>
              <a:t> to trace </a:t>
            </a:r>
            <a:r>
              <a:rPr lang="en-US" dirty="0" err="1" smtClean="0"/>
              <a:t>TinyOS</a:t>
            </a:r>
            <a:r>
              <a:rPr lang="en-US" dirty="0" smtClean="0"/>
              <a:t> states</a:t>
            </a:r>
          </a:p>
          <a:p>
            <a:pPr>
              <a:defRPr/>
            </a:pPr>
            <a:endParaRPr lang="en-US" dirty="0" smtClean="0"/>
          </a:p>
          <a:p>
            <a:pPr marL="228600" indent="-228600">
              <a:buAutoNum type="arabicPeriod"/>
              <a:defRPr/>
            </a:pPr>
            <a:r>
              <a:rPr lang="en-US" dirty="0" smtClean="0"/>
              <a:t>Timer fired</a:t>
            </a:r>
          </a:p>
          <a:p>
            <a:pPr marL="228600" indent="-228600">
              <a:buAutoNum type="arabicPeriod"/>
              <a:defRPr/>
            </a:pPr>
            <a:r>
              <a:rPr lang="en-US" dirty="0" smtClean="0"/>
              <a:t>Radio startup</a:t>
            </a:r>
          </a:p>
          <a:p>
            <a:pPr marL="228600" indent="-228600">
              <a:buAutoNum type="arabicPeriod"/>
              <a:defRPr/>
            </a:pPr>
            <a:r>
              <a:rPr lang="en-US" dirty="0" smtClean="0"/>
              <a:t>Message sent</a:t>
            </a:r>
          </a:p>
          <a:p>
            <a:pPr marL="228600" indent="-228600">
              <a:buAutoNum type="arabicPeriod"/>
              <a:defRPr/>
            </a:pPr>
            <a:r>
              <a:rPr lang="en-US" dirty="0" smtClean="0"/>
              <a:t>Acknowledgement received</a:t>
            </a:r>
          </a:p>
          <a:p>
            <a:pPr marL="0" indent="0">
              <a:buNone/>
              <a:defRPr/>
            </a:pPr>
            <a:endParaRPr lang="en-US" dirty="0"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0"/>
              <a:buChar char="Ø"/>
            </a:pPr>
            <a:r>
              <a:rPr lang="en-US" dirty="0" smtClean="0"/>
              <a:t>We also discovered</a:t>
            </a:r>
            <a:r>
              <a:rPr lang="en-US" baseline="0" dirty="0" smtClean="0"/>
              <a:t> a resource consumption bug</a:t>
            </a:r>
          </a:p>
          <a:p>
            <a:pPr marL="0" indent="0">
              <a:buFont typeface="Wingdings" charset="0"/>
              <a:buNone/>
            </a:pPr>
            <a:endParaRPr lang="en-US" dirty="0"/>
          </a:p>
        </p:txBody>
      </p:sp>
    </p:spTree>
    <p:extLst>
      <p:ext uri="{BB962C8B-B14F-4D97-AF65-F5344CB8AC3E}">
        <p14:creationId xmlns:p14="http://schemas.microsoft.com/office/powerpoint/2010/main" val="22120414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Providing this visibility, we believe that our board provides more powerful forms of debugging.</a:t>
            </a:r>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0"/>
              <a:buChar char="Ø"/>
            </a:pPr>
            <a:r>
              <a:rPr lang="en-US" dirty="0" smtClean="0"/>
              <a:t>To demonstrate</a:t>
            </a:r>
            <a:r>
              <a:rPr lang="en-US" baseline="0" dirty="0" smtClean="0"/>
              <a:t> that our approach is OS agnostic we also traced a </a:t>
            </a:r>
            <a:r>
              <a:rPr lang="en-US" baseline="0" dirty="0" err="1" smtClean="0"/>
              <a:t>Contiki</a:t>
            </a:r>
            <a:r>
              <a:rPr lang="en-US" baseline="0" dirty="0" smtClean="0"/>
              <a:t> application</a:t>
            </a:r>
          </a:p>
        </p:txBody>
      </p:sp>
    </p:spTree>
    <p:extLst>
      <p:ext uri="{BB962C8B-B14F-4D97-AF65-F5344CB8AC3E}">
        <p14:creationId xmlns:p14="http://schemas.microsoft.com/office/powerpoint/2010/main" val="13263481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0"/>
              <a:buChar char="Ø"/>
            </a:pPr>
            <a:r>
              <a:rPr lang="en-US" dirty="0" smtClean="0"/>
              <a:t>Deterministic replay requires…</a:t>
            </a:r>
          </a:p>
          <a:p>
            <a:pPr marL="0" indent="0">
              <a:buFont typeface="Wingdings" charset="0"/>
              <a:buNone/>
            </a:pPr>
            <a:endParaRPr lang="en-US" dirty="0"/>
          </a:p>
        </p:txBody>
      </p:sp>
    </p:spTree>
    <p:extLst>
      <p:ext uri="{BB962C8B-B14F-4D97-AF65-F5344CB8AC3E}">
        <p14:creationId xmlns:p14="http://schemas.microsoft.com/office/powerpoint/2010/main" val="42191025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0"/>
              <a:buChar char="Ø"/>
            </a:pPr>
            <a:r>
              <a:rPr lang="en-US" dirty="0" smtClean="0"/>
              <a:t>One key insight is to classify</a:t>
            </a:r>
            <a:r>
              <a:rPr lang="en-US" baseline="0" dirty="0" smtClean="0"/>
              <a:t> registers into types. </a:t>
            </a:r>
            <a:r>
              <a:rPr lang="en-US" dirty="0" smtClean="0"/>
              <a:t>It is typical on microcontrollers that all</a:t>
            </a:r>
            <a:r>
              <a:rPr lang="en-US" baseline="0" dirty="0" smtClean="0"/>
              <a:t> non-deterministic I/O passes through peripheral registers.</a:t>
            </a:r>
          </a:p>
          <a:p>
            <a:pPr marL="0" indent="0">
              <a:buFont typeface="Wingdings" charset="0"/>
              <a:buNone/>
            </a:pPr>
            <a:endParaRPr lang="en-US" baseline="0" dirty="0" smtClean="0"/>
          </a:p>
          <a:p>
            <a:pPr marL="0" indent="0">
              <a:buFont typeface="Wingdings" charset="0"/>
              <a:buNone/>
            </a:pPr>
            <a:endParaRPr lang="en-US" dirty="0"/>
          </a:p>
        </p:txBody>
      </p:sp>
    </p:spTree>
    <p:extLst>
      <p:ext uri="{BB962C8B-B14F-4D97-AF65-F5344CB8AC3E}">
        <p14:creationId xmlns:p14="http://schemas.microsoft.com/office/powerpoint/2010/main" val="5964554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0"/>
              <a:buChar char="Ø"/>
            </a:pPr>
            <a:r>
              <a:rPr lang="en-US" dirty="0" smtClean="0"/>
              <a:t>Another key insight is to only record</a:t>
            </a:r>
            <a:r>
              <a:rPr lang="en-US" baseline="0" dirty="0" smtClean="0"/>
              <a:t> the necessary non-determinism.</a:t>
            </a:r>
          </a:p>
          <a:p>
            <a:pPr marL="0" indent="0">
              <a:buFont typeface="Wingdings" charset="0"/>
              <a:buNone/>
            </a:pPr>
            <a:endParaRPr lang="en-US" dirty="0"/>
          </a:p>
        </p:txBody>
      </p:sp>
    </p:spTree>
    <p:extLst>
      <p:ext uri="{BB962C8B-B14F-4D97-AF65-F5344CB8AC3E}">
        <p14:creationId xmlns:p14="http://schemas.microsoft.com/office/powerpoint/2010/main" val="213534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0"/>
              <a:buChar char="Ø"/>
            </a:pPr>
            <a:r>
              <a:rPr lang="en-US" dirty="0" smtClean="0"/>
              <a:t>So how can WSN debugging be performed?</a:t>
            </a:r>
          </a:p>
          <a:p>
            <a:pPr marL="0" indent="0">
              <a:buFont typeface="Wingdings" charset="0"/>
              <a:buNone/>
            </a:pPr>
            <a:endParaRPr lang="en-US" dirty="0"/>
          </a:p>
        </p:txBody>
      </p:sp>
    </p:spTree>
    <p:extLst>
      <p:ext uri="{BB962C8B-B14F-4D97-AF65-F5344CB8AC3E}">
        <p14:creationId xmlns:p14="http://schemas.microsoft.com/office/powerpoint/2010/main" val="3022424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charset="0"/>
              <a:buChar char="Ø"/>
            </a:pPr>
            <a:r>
              <a:rPr lang="en-US" dirty="0" smtClean="0"/>
              <a:t>The Hitchhiker’s Guide gives</a:t>
            </a:r>
            <a:r>
              <a:rPr lang="en-US" baseline="0" dirty="0" smtClean="0"/>
              <a:t> the following advice “Do not throw away even a single byte of raw data”.</a:t>
            </a:r>
          </a:p>
          <a:p>
            <a:pPr marL="0" indent="0">
              <a:buFont typeface="Wingdings" charset="0"/>
              <a:buNone/>
            </a:pPr>
            <a:endParaRPr lang="en-US" dirty="0"/>
          </a:p>
        </p:txBody>
      </p:sp>
    </p:spTree>
    <p:extLst>
      <p:ext uri="{BB962C8B-B14F-4D97-AF65-F5344CB8AC3E}">
        <p14:creationId xmlns:p14="http://schemas.microsoft.com/office/powerpoint/2010/main" val="3163214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&gt; Motivated by the Hitchhiker’s Guide the motivating principle of this thesis is to “Maintain as much detailed information as possible about the execution of the WSN in</a:t>
            </a:r>
            <a:r>
              <a:rPr lang="en-US" baseline="0" dirty="0" smtClean="0"/>
              <a:t> deployment”.</a:t>
            </a:r>
            <a:endParaRPr lang="en-US" dirty="0"/>
          </a:p>
        </p:txBody>
      </p:sp>
    </p:spTree>
    <p:extLst>
      <p:ext uri="{BB962C8B-B14F-4D97-AF65-F5344CB8AC3E}">
        <p14:creationId xmlns:p14="http://schemas.microsoft.com/office/powerpoint/2010/main" val="1717159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84779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66433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0953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2750" y="217488"/>
            <a:ext cx="2184400" cy="59658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9550" y="217488"/>
            <a:ext cx="6400800" cy="59658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7860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13526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92387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9550" y="777875"/>
            <a:ext cx="4292600" cy="5405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4550" y="777875"/>
            <a:ext cx="4292600" cy="54054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8563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32444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5122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4695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83072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2986871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9075" y="217487"/>
            <a:ext cx="8724900" cy="568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209550" y="986729"/>
            <a:ext cx="8737600" cy="5372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7" tIns="44450" rIns="90487"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9" name="Rectangle 5"/>
          <p:cNvSpPr>
            <a:spLocks noChangeArrowheads="1"/>
          </p:cNvSpPr>
          <p:nvPr/>
        </p:nvSpPr>
        <p:spPr bwMode="auto">
          <a:xfrm>
            <a:off x="8226581" y="6472238"/>
            <a:ext cx="584744" cy="274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fld id="{E809959A-8AD0-0E40-AF78-62919C88E9C0}" type="slidenum">
              <a:rPr lang="en-US" sz="1200" smtClean="0">
                <a:latin typeface="Arial" charset="0"/>
              </a:rPr>
              <a:pPr/>
              <a:t>‹#›</a:t>
            </a:fld>
            <a:r>
              <a:rPr lang="en-US" sz="1200" dirty="0" smtClean="0">
                <a:latin typeface="Arial" charset="0"/>
              </a:rPr>
              <a:t>/</a:t>
            </a:r>
            <a:r>
              <a:rPr lang="en-US" sz="1200" dirty="0" smtClean="0">
                <a:latin typeface="Arial" charset="0"/>
                <a:ea typeface="新細明體" charset="0"/>
                <a:cs typeface="新細明體" charset="0"/>
              </a:rPr>
              <a:t>51</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3200" b="0">
          <a:solidFill>
            <a:schemeClr val="accent1"/>
          </a:solidFill>
          <a:latin typeface="Calibri"/>
          <a:ea typeface="+mj-ea"/>
          <a:cs typeface="Calibri"/>
        </a:defRPr>
      </a:lvl1pPr>
      <a:lvl2pPr algn="ctr" rtl="0" eaLnBrk="0" fontAlgn="base" hangingPunct="0">
        <a:spcBef>
          <a:spcPct val="0"/>
        </a:spcBef>
        <a:spcAft>
          <a:spcPct val="0"/>
        </a:spcAft>
        <a:defRPr sz="2800" b="1">
          <a:solidFill>
            <a:srgbClr val="009900"/>
          </a:solidFill>
          <a:latin typeface="Helvetica" charset="0"/>
          <a:ea typeface="ＭＳ Ｐゴシック" charset="0"/>
        </a:defRPr>
      </a:lvl2pPr>
      <a:lvl3pPr algn="ctr" rtl="0" eaLnBrk="0" fontAlgn="base" hangingPunct="0">
        <a:spcBef>
          <a:spcPct val="0"/>
        </a:spcBef>
        <a:spcAft>
          <a:spcPct val="0"/>
        </a:spcAft>
        <a:defRPr sz="2800" b="1">
          <a:solidFill>
            <a:srgbClr val="009900"/>
          </a:solidFill>
          <a:latin typeface="Helvetica" charset="0"/>
          <a:ea typeface="ＭＳ Ｐゴシック" charset="0"/>
        </a:defRPr>
      </a:lvl3pPr>
      <a:lvl4pPr algn="ctr" rtl="0" eaLnBrk="0" fontAlgn="base" hangingPunct="0">
        <a:spcBef>
          <a:spcPct val="0"/>
        </a:spcBef>
        <a:spcAft>
          <a:spcPct val="0"/>
        </a:spcAft>
        <a:defRPr sz="2800" b="1">
          <a:solidFill>
            <a:srgbClr val="009900"/>
          </a:solidFill>
          <a:latin typeface="Helvetica" charset="0"/>
          <a:ea typeface="ＭＳ Ｐゴシック" charset="0"/>
        </a:defRPr>
      </a:lvl4pPr>
      <a:lvl5pPr algn="ctr" rtl="0" eaLnBrk="0" fontAlgn="base" hangingPunct="0">
        <a:spcBef>
          <a:spcPct val="0"/>
        </a:spcBef>
        <a:spcAft>
          <a:spcPct val="0"/>
        </a:spcAft>
        <a:defRPr sz="2800" b="1">
          <a:solidFill>
            <a:srgbClr val="009900"/>
          </a:solidFill>
          <a:latin typeface="Helvetica" charset="0"/>
          <a:ea typeface="ＭＳ Ｐゴシック" charset="0"/>
        </a:defRPr>
      </a:lvl5pPr>
      <a:lvl6pPr marL="457200" algn="ctr" rtl="0" eaLnBrk="0" fontAlgn="base" hangingPunct="0">
        <a:spcBef>
          <a:spcPct val="0"/>
        </a:spcBef>
        <a:spcAft>
          <a:spcPct val="0"/>
        </a:spcAft>
        <a:defRPr sz="2800" b="1">
          <a:solidFill>
            <a:srgbClr val="009900"/>
          </a:solidFill>
          <a:latin typeface="Helvetica" charset="0"/>
          <a:ea typeface="ＭＳ Ｐゴシック" charset="0"/>
        </a:defRPr>
      </a:lvl6pPr>
      <a:lvl7pPr marL="914400" algn="ctr" rtl="0" eaLnBrk="0" fontAlgn="base" hangingPunct="0">
        <a:spcBef>
          <a:spcPct val="0"/>
        </a:spcBef>
        <a:spcAft>
          <a:spcPct val="0"/>
        </a:spcAft>
        <a:defRPr sz="2800" b="1">
          <a:solidFill>
            <a:srgbClr val="009900"/>
          </a:solidFill>
          <a:latin typeface="Helvetica" charset="0"/>
          <a:ea typeface="ＭＳ Ｐゴシック" charset="0"/>
        </a:defRPr>
      </a:lvl7pPr>
      <a:lvl8pPr marL="1371600" algn="ctr" rtl="0" eaLnBrk="0" fontAlgn="base" hangingPunct="0">
        <a:spcBef>
          <a:spcPct val="0"/>
        </a:spcBef>
        <a:spcAft>
          <a:spcPct val="0"/>
        </a:spcAft>
        <a:defRPr sz="2800" b="1">
          <a:solidFill>
            <a:srgbClr val="009900"/>
          </a:solidFill>
          <a:latin typeface="Helvetica" charset="0"/>
          <a:ea typeface="ＭＳ Ｐゴシック" charset="0"/>
        </a:defRPr>
      </a:lvl8pPr>
      <a:lvl9pPr marL="1828800" algn="ctr" rtl="0" eaLnBrk="0" fontAlgn="base" hangingPunct="0">
        <a:spcBef>
          <a:spcPct val="0"/>
        </a:spcBef>
        <a:spcAft>
          <a:spcPct val="0"/>
        </a:spcAft>
        <a:defRPr sz="2800" b="1">
          <a:solidFill>
            <a:srgbClr val="009900"/>
          </a:solidFill>
          <a:latin typeface="Helvetica" charset="0"/>
          <a:ea typeface="ＭＳ Ｐゴシック" charset="0"/>
        </a:defRPr>
      </a:lvl9pPr>
    </p:titleStyle>
    <p:bodyStyle>
      <a:lvl1pPr marL="342900" indent="-342900" algn="l" rtl="0" eaLnBrk="0" fontAlgn="base" hangingPunct="0">
        <a:spcBef>
          <a:spcPct val="20000"/>
        </a:spcBef>
        <a:spcAft>
          <a:spcPct val="0"/>
        </a:spcAft>
        <a:buSzPct val="100000"/>
        <a:buChar char="•"/>
        <a:defRPr sz="2800">
          <a:solidFill>
            <a:srgbClr val="000000"/>
          </a:solidFill>
          <a:latin typeface="+mn-lt"/>
          <a:ea typeface="+mn-ea"/>
          <a:cs typeface="+mn-cs"/>
        </a:defRPr>
      </a:lvl1pPr>
      <a:lvl2pPr marL="742950" indent="-285750" algn="l" rtl="0" eaLnBrk="0" fontAlgn="base" hangingPunct="0">
        <a:spcBef>
          <a:spcPct val="20000"/>
        </a:spcBef>
        <a:spcAft>
          <a:spcPct val="0"/>
        </a:spcAft>
        <a:buSzPct val="100000"/>
        <a:buChar char="–"/>
        <a:defRPr sz="2400">
          <a:solidFill>
            <a:srgbClr val="000000"/>
          </a:solidFill>
          <a:latin typeface="+mn-lt"/>
          <a:ea typeface="+mn-ea"/>
        </a:defRPr>
      </a:lvl2pPr>
      <a:lvl3pPr marL="1143000" indent="-228600" algn="l" rtl="0" eaLnBrk="0" fontAlgn="base" hangingPunct="0">
        <a:spcBef>
          <a:spcPct val="20000"/>
        </a:spcBef>
        <a:spcAft>
          <a:spcPct val="0"/>
        </a:spcAft>
        <a:buSzPct val="100000"/>
        <a:buChar char="•"/>
        <a:defRPr sz="2000">
          <a:solidFill>
            <a:srgbClr val="000000"/>
          </a:solidFill>
          <a:latin typeface="+mn-lt"/>
          <a:ea typeface="+mn-ea"/>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5" Type="http://schemas.openxmlformats.org/officeDocument/2006/relationships/image" Target="../media/image1.png"/><Relationship Id="rId6" Type="http://schemas.openxmlformats.org/officeDocument/2006/relationships/image" Target="../media/image4.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emf"/><Relationship Id="rId3" Type="http://schemas.openxmlformats.org/officeDocument/2006/relationships/image" Target="../media/image6.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5.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6.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7.e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8.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9.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0.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1.e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2.e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49.xml.rels><?xml version="1.0" encoding="UTF-8" standalone="yes"?>
<Relationships xmlns="http://schemas.openxmlformats.org/package/2006/relationships"><Relationship Id="rId3" Type="http://schemas.openxmlformats.org/officeDocument/2006/relationships/image" Target="../media/image24.emf"/><Relationship Id="rId4" Type="http://schemas.openxmlformats.org/officeDocument/2006/relationships/image" Target="../media/image25.emf"/><Relationship Id="rId5" Type="http://schemas.openxmlformats.org/officeDocument/2006/relationships/image" Target="../media/image26.emf"/><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8.png"/><Relationship Id="rId5"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5.xml.rels><?xml version="1.0" encoding="UTF-8" standalone="yes"?>
<Relationships xmlns="http://schemas.openxmlformats.org/package/2006/relationships"><Relationship Id="rId3" Type="http://schemas.openxmlformats.org/officeDocument/2006/relationships/image" Target="../media/image29.emf"/><Relationship Id="rId4" Type="http://schemas.openxmlformats.org/officeDocument/2006/relationships/image" Target="../media/image30.emf"/><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2.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9.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3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3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90" name="Rectangle 2"/>
          <p:cNvSpPr>
            <a:spLocks noGrp="1" noChangeArrowheads="1"/>
          </p:cNvSpPr>
          <p:nvPr>
            <p:ph type="ctrTitle"/>
          </p:nvPr>
        </p:nvSpPr>
        <p:spPr>
          <a:xfrm>
            <a:off x="240643" y="370371"/>
            <a:ext cx="8621713" cy="2558760"/>
          </a:xfrm>
          <a:noFill/>
          <a:ln/>
        </p:spPr>
        <p:txBody>
          <a:bodyPr lIns="85725" tIns="41275" rIns="85725" bIns="41275"/>
          <a:lstStyle/>
          <a:p>
            <a:pPr>
              <a:spcAft>
                <a:spcPct val="60000"/>
              </a:spcAft>
            </a:pPr>
            <a:r>
              <a:rPr lang="en-US" sz="2000" dirty="0"/>
              <a:t> </a:t>
            </a:r>
            <a:r>
              <a:rPr lang="en-US" sz="4000" dirty="0">
                <a:latin typeface="Arial" charset="0"/>
              </a:rPr>
              <a:t>Software and Hardware Approaches for Record and Replay of Wireless Sensor Networks</a:t>
            </a:r>
          </a:p>
        </p:txBody>
      </p:sp>
      <p:sp>
        <p:nvSpPr>
          <p:cNvPr id="831492" name="Rectangle 4"/>
          <p:cNvSpPr>
            <a:spLocks noChangeArrowheads="1"/>
          </p:cNvSpPr>
          <p:nvPr/>
        </p:nvSpPr>
        <p:spPr bwMode="auto">
          <a:xfrm>
            <a:off x="400424" y="3135252"/>
            <a:ext cx="8305967" cy="304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0487" tIns="44450" rIns="90487" bIns="44450">
            <a:spAutoFit/>
          </a:bodyPr>
          <a:lstStyle/>
          <a:p>
            <a:pPr algn="ctr"/>
            <a:r>
              <a:rPr lang="en-US" dirty="0" smtClean="0"/>
              <a:t>Matthew Tan Creti</a:t>
            </a:r>
          </a:p>
          <a:p>
            <a:pPr algn="ctr"/>
            <a:endParaRPr lang="en-US" dirty="0" smtClean="0"/>
          </a:p>
          <a:p>
            <a:pPr algn="ctr"/>
            <a:r>
              <a:rPr lang="en-US" dirty="0" smtClean="0"/>
              <a:t>Final Exam for Ph.D.</a:t>
            </a:r>
            <a:endParaRPr lang="en-US" dirty="0"/>
          </a:p>
          <a:p>
            <a:pPr algn="ctr"/>
            <a:r>
              <a:rPr lang="en-US" dirty="0" smtClean="0"/>
              <a:t>Purdue University</a:t>
            </a:r>
          </a:p>
          <a:p>
            <a:pPr algn="ctr"/>
            <a:r>
              <a:rPr lang="en-US" dirty="0"/>
              <a:t>April 22, </a:t>
            </a:r>
            <a:r>
              <a:rPr lang="en-US" dirty="0" smtClean="0"/>
              <a:t>2015</a:t>
            </a:r>
          </a:p>
          <a:p>
            <a:pPr algn="ctr"/>
            <a:r>
              <a:rPr lang="en-US" dirty="0" smtClean="0"/>
              <a:t> </a:t>
            </a:r>
            <a:endParaRPr lang="en-US" dirty="0"/>
          </a:p>
          <a:p>
            <a:pPr algn="ctr"/>
            <a:r>
              <a:rPr lang="en-US" dirty="0"/>
              <a:t>Major Professor: </a:t>
            </a:r>
            <a:r>
              <a:rPr lang="en-US" dirty="0" err="1"/>
              <a:t>Saurabh</a:t>
            </a:r>
            <a:r>
              <a:rPr lang="en-US" dirty="0"/>
              <a:t> </a:t>
            </a:r>
            <a:r>
              <a:rPr lang="en-US" dirty="0" err="1" smtClean="0"/>
              <a:t>Bagchi</a:t>
            </a:r>
            <a:endParaRPr lang="en-US" dirty="0" smtClean="0"/>
          </a:p>
          <a:p>
            <a:pPr algn="ctr"/>
            <a:r>
              <a:rPr lang="en-US" dirty="0" smtClean="0"/>
              <a:t>Advisors: Vijay </a:t>
            </a:r>
            <a:r>
              <a:rPr lang="en-US" dirty="0" err="1" smtClean="0"/>
              <a:t>Raghunathan</a:t>
            </a:r>
            <a:r>
              <a:rPr lang="en-US" dirty="0" smtClean="0"/>
              <a:t>, Yung-Hsiang Lu, </a:t>
            </a:r>
            <a:r>
              <a:rPr lang="en-US" dirty="0" err="1" smtClean="0"/>
              <a:t>Zhiyuan</a:t>
            </a:r>
            <a:r>
              <a:rPr lang="en-US" dirty="0" smtClean="0"/>
              <a:t> Li</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record and replay </a:t>
            </a:r>
            <a:r>
              <a:rPr lang="en-US" dirty="0"/>
              <a:t>f</a:t>
            </a:r>
            <a:r>
              <a:rPr lang="en-US" dirty="0" smtClean="0"/>
              <a:t>easible? Challenges of WSN</a:t>
            </a:r>
            <a:endParaRPr lang="en-US" dirty="0"/>
          </a:p>
        </p:txBody>
      </p:sp>
      <p:sp>
        <p:nvSpPr>
          <p:cNvPr id="4" name="TextBox 3"/>
          <p:cNvSpPr txBox="1"/>
          <p:nvPr/>
        </p:nvSpPr>
        <p:spPr>
          <a:xfrm>
            <a:off x="4947413" y="1178567"/>
            <a:ext cx="2860128" cy="461665"/>
          </a:xfrm>
          <a:prstGeom prst="rect">
            <a:avLst/>
          </a:prstGeom>
          <a:noFill/>
        </p:spPr>
        <p:txBody>
          <a:bodyPr wrap="none" rtlCol="0">
            <a:spAutoFit/>
          </a:bodyPr>
          <a:lstStyle/>
          <a:p>
            <a:r>
              <a:rPr lang="en-US" dirty="0" smtClean="0">
                <a:solidFill>
                  <a:srgbClr val="FF0000"/>
                </a:solidFill>
              </a:rPr>
              <a:t>Remote Deployments</a:t>
            </a:r>
            <a:endParaRPr lang="en-US" dirty="0">
              <a:solidFill>
                <a:srgbClr val="FF0000"/>
              </a:solidFill>
            </a:endParaRPr>
          </a:p>
        </p:txBody>
      </p:sp>
      <p:sp>
        <p:nvSpPr>
          <p:cNvPr id="5" name="TextBox 4"/>
          <p:cNvSpPr txBox="1"/>
          <p:nvPr/>
        </p:nvSpPr>
        <p:spPr>
          <a:xfrm>
            <a:off x="203022" y="2735451"/>
            <a:ext cx="2090687" cy="461665"/>
          </a:xfrm>
          <a:prstGeom prst="rect">
            <a:avLst/>
          </a:prstGeom>
          <a:noFill/>
        </p:spPr>
        <p:txBody>
          <a:bodyPr wrap="none" rtlCol="0">
            <a:spAutoFit/>
          </a:bodyPr>
          <a:lstStyle/>
          <a:p>
            <a:r>
              <a:rPr lang="en-US" dirty="0" smtClean="0">
                <a:solidFill>
                  <a:srgbClr val="FF0000"/>
                </a:solidFill>
              </a:rPr>
              <a:t>Low Resources</a:t>
            </a:r>
            <a:endParaRPr lang="en-US" dirty="0">
              <a:solidFill>
                <a:srgbClr val="FF0000"/>
              </a:solidFill>
            </a:endParaRPr>
          </a:p>
        </p:txBody>
      </p:sp>
      <p:sp>
        <p:nvSpPr>
          <p:cNvPr id="7" name="TextBox 6"/>
          <p:cNvSpPr txBox="1"/>
          <p:nvPr/>
        </p:nvSpPr>
        <p:spPr>
          <a:xfrm>
            <a:off x="1940234" y="1174734"/>
            <a:ext cx="2176497" cy="461665"/>
          </a:xfrm>
          <a:prstGeom prst="rect">
            <a:avLst/>
          </a:prstGeom>
          <a:noFill/>
        </p:spPr>
        <p:txBody>
          <a:bodyPr wrap="none" rtlCol="0">
            <a:spAutoFit/>
          </a:bodyPr>
          <a:lstStyle/>
          <a:p>
            <a:r>
              <a:rPr lang="en-US" dirty="0" smtClean="0">
                <a:solidFill>
                  <a:srgbClr val="FF0000"/>
                </a:solidFill>
              </a:rPr>
              <a:t>Low Bandwidth</a:t>
            </a:r>
            <a:endParaRPr lang="en-US" dirty="0">
              <a:solidFill>
                <a:srgbClr val="FF0000"/>
              </a:solidFill>
            </a:endParaRPr>
          </a:p>
        </p:txBody>
      </p:sp>
      <p:sp>
        <p:nvSpPr>
          <p:cNvPr id="8" name="TextBox 7"/>
          <p:cNvSpPr txBox="1"/>
          <p:nvPr/>
        </p:nvSpPr>
        <p:spPr>
          <a:xfrm>
            <a:off x="4812352" y="3967660"/>
            <a:ext cx="3506088" cy="461665"/>
          </a:xfrm>
          <a:prstGeom prst="rect">
            <a:avLst/>
          </a:prstGeom>
          <a:noFill/>
        </p:spPr>
        <p:txBody>
          <a:bodyPr wrap="none" rtlCol="0">
            <a:spAutoFit/>
          </a:bodyPr>
          <a:lstStyle/>
          <a:p>
            <a:r>
              <a:rPr lang="en-US" dirty="0" smtClean="0">
                <a:solidFill>
                  <a:srgbClr val="FF0000"/>
                </a:solidFill>
              </a:rPr>
              <a:t>Limited Hardware Support</a:t>
            </a:r>
            <a:endParaRPr lang="en-US" dirty="0">
              <a:solidFill>
                <a:srgbClr val="FF0000"/>
              </a:solidFill>
            </a:endParaRPr>
          </a:p>
        </p:txBody>
      </p:sp>
      <p:sp>
        <p:nvSpPr>
          <p:cNvPr id="9" name="TextBox 8"/>
          <p:cNvSpPr txBox="1"/>
          <p:nvPr/>
        </p:nvSpPr>
        <p:spPr>
          <a:xfrm>
            <a:off x="887361" y="4453312"/>
            <a:ext cx="2729383" cy="461665"/>
          </a:xfrm>
          <a:prstGeom prst="rect">
            <a:avLst/>
          </a:prstGeom>
          <a:noFill/>
        </p:spPr>
        <p:txBody>
          <a:bodyPr wrap="none" rtlCol="0">
            <a:spAutoFit/>
          </a:bodyPr>
          <a:lstStyle/>
          <a:p>
            <a:r>
              <a:rPr lang="en-US" dirty="0" smtClean="0">
                <a:solidFill>
                  <a:srgbClr val="FF0000"/>
                </a:solidFill>
              </a:rPr>
              <a:t>Real-Time Demands</a:t>
            </a:r>
            <a:endParaRPr lang="en-US" dirty="0">
              <a:solidFill>
                <a:srgbClr val="FF0000"/>
              </a:solidFill>
            </a:endParaRPr>
          </a:p>
        </p:txBody>
      </p:sp>
      <p:pic>
        <p:nvPicPr>
          <p:cNvPr id="10" name="Picture 9" descr="remote-ws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5161" y="1750754"/>
            <a:ext cx="1965134" cy="1922414"/>
          </a:xfrm>
          <a:prstGeom prst="rect">
            <a:avLst/>
          </a:prstGeom>
        </p:spPr>
      </p:pic>
      <p:sp>
        <p:nvSpPr>
          <p:cNvPr id="12" name="TextBox 11"/>
          <p:cNvSpPr txBox="1"/>
          <p:nvPr/>
        </p:nvSpPr>
        <p:spPr>
          <a:xfrm>
            <a:off x="2223833" y="1657627"/>
            <a:ext cx="1107545" cy="646331"/>
          </a:xfrm>
          <a:prstGeom prst="rect">
            <a:avLst/>
          </a:prstGeom>
          <a:noFill/>
        </p:spPr>
        <p:txBody>
          <a:bodyPr wrap="none" rtlCol="0">
            <a:spAutoFit/>
          </a:bodyPr>
          <a:lstStyle/>
          <a:p>
            <a:r>
              <a:rPr lang="en-US" sz="1800" dirty="0" smtClean="0">
                <a:solidFill>
                  <a:schemeClr val="accent2"/>
                </a:solidFill>
              </a:rPr>
              <a:t>250 kbps</a:t>
            </a:r>
          </a:p>
          <a:p>
            <a:r>
              <a:rPr lang="en-US" sz="1800" dirty="0" smtClean="0">
                <a:solidFill>
                  <a:schemeClr val="accent2"/>
                </a:solidFill>
              </a:rPr>
              <a:t>unreliable</a:t>
            </a:r>
            <a:endParaRPr lang="en-US" sz="1800" dirty="0">
              <a:solidFill>
                <a:schemeClr val="accent2"/>
              </a:solidFill>
            </a:endParaRPr>
          </a:p>
        </p:txBody>
      </p:sp>
      <p:sp>
        <p:nvSpPr>
          <p:cNvPr id="13" name="TextBox 12"/>
          <p:cNvSpPr txBox="1"/>
          <p:nvPr/>
        </p:nvSpPr>
        <p:spPr>
          <a:xfrm>
            <a:off x="498887" y="3227478"/>
            <a:ext cx="1377488" cy="923330"/>
          </a:xfrm>
          <a:prstGeom prst="rect">
            <a:avLst/>
          </a:prstGeom>
          <a:noFill/>
        </p:spPr>
        <p:txBody>
          <a:bodyPr wrap="none" rtlCol="0">
            <a:spAutoFit/>
          </a:bodyPr>
          <a:lstStyle/>
          <a:p>
            <a:r>
              <a:rPr lang="en-US" sz="1800" dirty="0" smtClean="0">
                <a:solidFill>
                  <a:schemeClr val="accent2"/>
                </a:solidFill>
              </a:rPr>
              <a:t>8 </a:t>
            </a:r>
            <a:r>
              <a:rPr lang="en-US" sz="1800" dirty="0" err="1" smtClean="0">
                <a:solidFill>
                  <a:schemeClr val="accent2"/>
                </a:solidFill>
              </a:rPr>
              <a:t>Mhz</a:t>
            </a:r>
            <a:r>
              <a:rPr lang="en-US" sz="1800" dirty="0" smtClean="0">
                <a:solidFill>
                  <a:schemeClr val="accent2"/>
                </a:solidFill>
              </a:rPr>
              <a:t> CPU</a:t>
            </a:r>
          </a:p>
          <a:p>
            <a:r>
              <a:rPr lang="en-US" sz="1800" dirty="0" smtClean="0">
                <a:solidFill>
                  <a:schemeClr val="accent2"/>
                </a:solidFill>
              </a:rPr>
              <a:t>10 KB RAM</a:t>
            </a:r>
          </a:p>
          <a:p>
            <a:r>
              <a:rPr lang="en-US" sz="1800" dirty="0" smtClean="0">
                <a:solidFill>
                  <a:schemeClr val="accent2"/>
                </a:solidFill>
              </a:rPr>
              <a:t>1 MB Flash</a:t>
            </a:r>
            <a:endParaRPr lang="en-US" sz="1800" dirty="0">
              <a:solidFill>
                <a:schemeClr val="accent2"/>
              </a:solidFill>
            </a:endParaRPr>
          </a:p>
        </p:txBody>
      </p:sp>
      <p:pic>
        <p:nvPicPr>
          <p:cNvPr id="3" name="Picture 2" descr="tmote_sk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7530" y="3184849"/>
            <a:ext cx="1575454" cy="1008416"/>
          </a:xfrm>
          <a:prstGeom prst="rect">
            <a:avLst/>
          </a:prstGeom>
        </p:spPr>
      </p:pic>
      <p:pic>
        <p:nvPicPr>
          <p:cNvPr id="18" name="Picture 17" descr="applications.png"/>
          <p:cNvPicPr>
            <a:picLocks noChangeAspect="1"/>
          </p:cNvPicPr>
          <p:nvPr/>
        </p:nvPicPr>
        <p:blipFill rotWithShape="1">
          <a:blip r:embed="rId5">
            <a:extLst>
              <a:ext uri="{28A0092B-C50C-407E-A947-70E740481C1C}">
                <a14:useLocalDpi xmlns:a14="http://schemas.microsoft.com/office/drawing/2010/main" val="0"/>
              </a:ext>
            </a:extLst>
          </a:blip>
          <a:srcRect t="20858" r="77138"/>
          <a:stretch/>
        </p:blipFill>
        <p:spPr>
          <a:xfrm>
            <a:off x="3309576" y="4955271"/>
            <a:ext cx="1231757" cy="1234781"/>
          </a:xfrm>
          <a:prstGeom prst="rect">
            <a:avLst/>
          </a:prstGeom>
        </p:spPr>
      </p:pic>
      <p:pic>
        <p:nvPicPr>
          <p:cNvPr id="19" name="Picture 18" descr="applications.png"/>
          <p:cNvPicPr>
            <a:picLocks noChangeAspect="1"/>
          </p:cNvPicPr>
          <p:nvPr/>
        </p:nvPicPr>
        <p:blipFill rotWithShape="1">
          <a:blip r:embed="rId5">
            <a:extLst>
              <a:ext uri="{28A0092B-C50C-407E-A947-70E740481C1C}">
                <a14:useLocalDpi xmlns:a14="http://schemas.microsoft.com/office/drawing/2010/main" val="0"/>
              </a:ext>
            </a:extLst>
          </a:blip>
          <a:srcRect l="67270" r="17105" b="12118"/>
          <a:stretch/>
        </p:blipFill>
        <p:spPr>
          <a:xfrm>
            <a:off x="3367512" y="1696126"/>
            <a:ext cx="827446" cy="1347680"/>
          </a:xfrm>
          <a:prstGeom prst="rect">
            <a:avLst/>
          </a:prstGeom>
        </p:spPr>
      </p:pic>
      <p:sp>
        <p:nvSpPr>
          <p:cNvPr id="20" name="TextBox 19"/>
          <p:cNvSpPr txBox="1"/>
          <p:nvPr/>
        </p:nvSpPr>
        <p:spPr>
          <a:xfrm>
            <a:off x="1199710" y="4871272"/>
            <a:ext cx="2283259" cy="923330"/>
          </a:xfrm>
          <a:prstGeom prst="rect">
            <a:avLst/>
          </a:prstGeom>
          <a:noFill/>
        </p:spPr>
        <p:txBody>
          <a:bodyPr wrap="square" rtlCol="0">
            <a:spAutoFit/>
          </a:bodyPr>
          <a:lstStyle/>
          <a:p>
            <a:r>
              <a:rPr lang="en-US" sz="1800" dirty="0" smtClean="0">
                <a:solidFill>
                  <a:schemeClr val="accent2"/>
                </a:solidFill>
              </a:rPr>
              <a:t>Reactive systems must respond to physical events</a:t>
            </a:r>
            <a:endParaRPr lang="en-US" sz="1800" dirty="0">
              <a:solidFill>
                <a:schemeClr val="accent2"/>
              </a:solidFill>
            </a:endParaRPr>
          </a:p>
        </p:txBody>
      </p:sp>
      <p:pic>
        <p:nvPicPr>
          <p:cNvPr id="6" name="Picture 5" descr="msp430.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4725" y="4637749"/>
            <a:ext cx="1562667" cy="1462420"/>
          </a:xfrm>
          <a:prstGeom prst="rect">
            <a:avLst/>
          </a:prstGeom>
        </p:spPr>
      </p:pic>
      <p:sp>
        <p:nvSpPr>
          <p:cNvPr id="11" name="TextBox 10"/>
          <p:cNvSpPr txBox="1"/>
          <p:nvPr/>
        </p:nvSpPr>
        <p:spPr>
          <a:xfrm>
            <a:off x="5189710" y="4375311"/>
            <a:ext cx="3954290" cy="369332"/>
          </a:xfrm>
          <a:prstGeom prst="rect">
            <a:avLst/>
          </a:prstGeom>
          <a:noFill/>
        </p:spPr>
        <p:txBody>
          <a:bodyPr wrap="none" rtlCol="0">
            <a:spAutoFit/>
          </a:bodyPr>
          <a:lstStyle/>
          <a:p>
            <a:r>
              <a:rPr lang="en-US" sz="1800" dirty="0" smtClean="0">
                <a:solidFill>
                  <a:schemeClr val="accent2"/>
                </a:solidFill>
              </a:rPr>
              <a:t>No Memory Management Unit (MMU)</a:t>
            </a:r>
            <a:endParaRPr lang="en-US" sz="1800" dirty="0">
              <a:solidFill>
                <a:schemeClr val="accent2"/>
              </a:solidFill>
            </a:endParaRPr>
          </a:p>
        </p:txBody>
      </p:sp>
    </p:spTree>
    <p:extLst>
      <p:ext uri="{BB962C8B-B14F-4D97-AF65-F5344CB8AC3E}">
        <p14:creationId xmlns:p14="http://schemas.microsoft.com/office/powerpoint/2010/main" val="366597451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9550" y="981431"/>
            <a:ext cx="8737600" cy="5201881"/>
          </a:xfrm>
        </p:spPr>
        <p:txBody>
          <a:bodyPr/>
          <a:lstStyle/>
          <a:p>
            <a:r>
              <a:rPr lang="en-US" sz="2400" dirty="0" smtClean="0"/>
              <a:t>Objectives</a:t>
            </a:r>
          </a:p>
          <a:p>
            <a:pPr lvl="1"/>
            <a:r>
              <a:rPr lang="en-US" sz="2000" dirty="0" smtClean="0"/>
              <a:t>Record as detailed information on execution as possible</a:t>
            </a:r>
          </a:p>
          <a:p>
            <a:pPr lvl="1"/>
            <a:r>
              <a:rPr lang="en-US" sz="2000" dirty="0" smtClean="0"/>
              <a:t>Do not interfere with </a:t>
            </a:r>
            <a:r>
              <a:rPr lang="en-US" sz="2000" i="1" dirty="0" smtClean="0"/>
              <a:t>real-time</a:t>
            </a:r>
            <a:r>
              <a:rPr lang="en-US" sz="2000" dirty="0" smtClean="0"/>
              <a:t> constraints</a:t>
            </a:r>
          </a:p>
          <a:p>
            <a:pPr lvl="1"/>
            <a:r>
              <a:rPr lang="en-US" sz="2000" dirty="0"/>
              <a:t>F</a:t>
            </a:r>
            <a:r>
              <a:rPr lang="en-US" sz="2000" dirty="0" smtClean="0"/>
              <a:t>it enough recording into memory or flash to diagnose failures</a:t>
            </a:r>
          </a:p>
          <a:p>
            <a:pPr lvl="1"/>
            <a:r>
              <a:rPr lang="en-US" sz="2000" dirty="0" smtClean="0"/>
              <a:t>Be energy efficient</a:t>
            </a:r>
          </a:p>
          <a:p>
            <a:r>
              <a:rPr lang="en-US" sz="2400" dirty="0" smtClean="0"/>
              <a:t>Hardware approach</a:t>
            </a:r>
          </a:p>
          <a:p>
            <a:pPr lvl="1"/>
            <a:r>
              <a:rPr lang="en-US" sz="2000" dirty="0" smtClean="0"/>
              <a:t>Use FPGA to poll the debug port (JTAG) for events</a:t>
            </a:r>
          </a:p>
          <a:p>
            <a:pPr lvl="1"/>
            <a:r>
              <a:rPr lang="en-US" sz="2000" dirty="0" smtClean="0"/>
              <a:t>Set </a:t>
            </a:r>
            <a:r>
              <a:rPr lang="en-US" sz="2000" dirty="0" err="1" smtClean="0"/>
              <a:t>watchpoint</a:t>
            </a:r>
            <a:r>
              <a:rPr lang="en-US" sz="2000" dirty="0" smtClean="0"/>
              <a:t> triggers to record useful trace data</a:t>
            </a:r>
          </a:p>
          <a:p>
            <a:r>
              <a:rPr lang="en-US" sz="2400" dirty="0" smtClean="0"/>
              <a:t>Software approach</a:t>
            </a:r>
          </a:p>
          <a:p>
            <a:pPr lvl="1"/>
            <a:r>
              <a:rPr lang="en-US" sz="2000" dirty="0" smtClean="0"/>
              <a:t>Use efficient compression techniques</a:t>
            </a:r>
          </a:p>
          <a:p>
            <a:pPr lvl="1"/>
            <a:r>
              <a:rPr lang="en-US" sz="2000" dirty="0" smtClean="0"/>
              <a:t>Record only the non-deterministic data</a:t>
            </a:r>
          </a:p>
          <a:p>
            <a:pPr lvl="1"/>
            <a:r>
              <a:rPr lang="en-US" sz="2000" dirty="0" smtClean="0"/>
              <a:t>Observing common characteristics of </a:t>
            </a:r>
            <a:r>
              <a:rPr lang="el-GR" sz="2000" dirty="0" smtClean="0"/>
              <a:t>μ</a:t>
            </a:r>
            <a:r>
              <a:rPr lang="en-US" sz="2000" dirty="0" smtClean="0"/>
              <a:t>C and WSN</a:t>
            </a:r>
            <a:endParaRPr lang="en-US" sz="2000" dirty="0"/>
          </a:p>
        </p:txBody>
      </p:sp>
      <p:sp>
        <p:nvSpPr>
          <p:cNvPr id="7" name="Title 6"/>
          <p:cNvSpPr>
            <a:spLocks noGrp="1"/>
          </p:cNvSpPr>
          <p:nvPr>
            <p:ph type="title"/>
          </p:nvPr>
        </p:nvSpPr>
        <p:spPr/>
        <p:txBody>
          <a:bodyPr/>
          <a:lstStyle/>
          <a:p>
            <a:r>
              <a:rPr lang="en-US" dirty="0"/>
              <a:t>Problem: execution </a:t>
            </a:r>
            <a:r>
              <a:rPr lang="en-US" dirty="0" smtClean="0"/>
              <a:t>recording</a:t>
            </a:r>
            <a:endParaRPr lang="en-US" dirty="0"/>
          </a:p>
        </p:txBody>
      </p:sp>
    </p:spTree>
    <p:extLst>
      <p:ext uri="{BB962C8B-B14F-4D97-AF65-F5344CB8AC3E}">
        <p14:creationId xmlns:p14="http://schemas.microsoft.com/office/powerpoint/2010/main" val="219879158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work</a:t>
            </a:r>
            <a:endParaRPr lang="en-US" dirty="0"/>
          </a:p>
        </p:txBody>
      </p:sp>
      <p:sp>
        <p:nvSpPr>
          <p:cNvPr id="3" name="Content Placeholder 2"/>
          <p:cNvSpPr>
            <a:spLocks noGrp="1"/>
          </p:cNvSpPr>
          <p:nvPr>
            <p:ph idx="1"/>
          </p:nvPr>
        </p:nvSpPr>
        <p:spPr>
          <a:xfrm>
            <a:off x="209550" y="986729"/>
            <a:ext cx="8737600" cy="5609987"/>
          </a:xfrm>
        </p:spPr>
        <p:txBody>
          <a:bodyPr/>
          <a:lstStyle/>
          <a:p>
            <a:pPr marL="0" indent="0">
              <a:buNone/>
            </a:pPr>
            <a:r>
              <a:rPr lang="en-US" sz="2000" dirty="0" smtClean="0"/>
              <a:t>WSN energy estimation:</a:t>
            </a:r>
          </a:p>
          <a:p>
            <a:r>
              <a:rPr lang="en-US" sz="2000" dirty="0" err="1" smtClean="0"/>
              <a:t>Quanto</a:t>
            </a:r>
            <a:r>
              <a:rPr lang="en-US" sz="2000" dirty="0" smtClean="0"/>
              <a:t> </a:t>
            </a:r>
            <a:r>
              <a:rPr lang="en-US" sz="2000" dirty="0"/>
              <a:t>[</a:t>
            </a:r>
            <a:r>
              <a:rPr lang="en-US" sz="2000" dirty="0" smtClean="0"/>
              <a:t>Fonseca OSDI08]</a:t>
            </a:r>
          </a:p>
          <a:p>
            <a:pPr lvl="1"/>
            <a:r>
              <a:rPr lang="en-US" sz="1800" dirty="0" smtClean="0"/>
              <a:t>Estimates energy based on trace of activities</a:t>
            </a:r>
          </a:p>
          <a:p>
            <a:pPr marL="0" indent="0">
              <a:buNone/>
            </a:pPr>
            <a:r>
              <a:rPr lang="en-US" sz="2000" dirty="0" smtClean="0"/>
              <a:t>WSN Record and Replay:</a:t>
            </a:r>
          </a:p>
          <a:p>
            <a:r>
              <a:rPr lang="en-US" sz="2000" dirty="0" err="1" smtClean="0"/>
              <a:t>Envirolog</a:t>
            </a:r>
            <a:r>
              <a:rPr lang="en-US" sz="2000" dirty="0" smtClean="0"/>
              <a:t> </a:t>
            </a:r>
            <a:r>
              <a:rPr lang="en-US" sz="2000" dirty="0"/>
              <a:t>[</a:t>
            </a:r>
            <a:r>
              <a:rPr lang="en-US" sz="2000" dirty="0" err="1"/>
              <a:t>Luo</a:t>
            </a:r>
            <a:r>
              <a:rPr lang="en-US" sz="2000" dirty="0"/>
              <a:t> Infocom06]</a:t>
            </a:r>
            <a:endParaRPr lang="en-US" sz="2000" dirty="0" smtClean="0"/>
          </a:p>
          <a:p>
            <a:pPr lvl="1"/>
            <a:r>
              <a:rPr lang="en-US" sz="1800" dirty="0" smtClean="0"/>
              <a:t>Logs specified functions and variables (e.g., sensor and radio events)</a:t>
            </a:r>
          </a:p>
          <a:p>
            <a:pPr lvl="1"/>
            <a:r>
              <a:rPr lang="en-US" sz="1800" dirty="0" smtClean="0"/>
              <a:t>Can replay events in network under different conditions</a:t>
            </a:r>
          </a:p>
          <a:p>
            <a:pPr lvl="1"/>
            <a:r>
              <a:rPr lang="en-US" sz="1800" dirty="0" smtClean="0"/>
              <a:t>Targeted at performance debugging</a:t>
            </a:r>
          </a:p>
          <a:p>
            <a:r>
              <a:rPr lang="en-US" sz="2000" dirty="0" err="1" smtClean="0"/>
              <a:t>TinyTracer</a:t>
            </a:r>
            <a:r>
              <a:rPr lang="en-US" sz="2000" dirty="0"/>
              <a:t> [</a:t>
            </a:r>
            <a:r>
              <a:rPr lang="en-US" sz="2000" dirty="0" err="1" smtClean="0"/>
              <a:t>Sundaram</a:t>
            </a:r>
            <a:r>
              <a:rPr lang="en-US" sz="2000" dirty="0" smtClean="0"/>
              <a:t> SenSys10]</a:t>
            </a:r>
            <a:endParaRPr lang="en-US" sz="2000" dirty="0"/>
          </a:p>
          <a:p>
            <a:pPr lvl="1"/>
            <a:r>
              <a:rPr lang="en-US" sz="1800" dirty="0" smtClean="0"/>
              <a:t>Records control flow for WSN</a:t>
            </a:r>
          </a:p>
          <a:p>
            <a:pPr lvl="1"/>
            <a:r>
              <a:rPr lang="en-US" sz="1800" dirty="0" smtClean="0"/>
              <a:t>Does not replay memory states</a:t>
            </a:r>
          </a:p>
          <a:p>
            <a:pPr marL="0" indent="0">
              <a:buNone/>
            </a:pPr>
            <a:r>
              <a:rPr lang="en-US" sz="2200" dirty="0" smtClean="0"/>
              <a:t>Distributed Record and Replay:</a:t>
            </a:r>
          </a:p>
          <a:p>
            <a:r>
              <a:rPr lang="en-US" sz="2000" dirty="0" err="1" smtClean="0"/>
              <a:t>Liblog</a:t>
            </a:r>
            <a:r>
              <a:rPr lang="en-US" sz="2000" dirty="0" smtClean="0"/>
              <a:t> [</a:t>
            </a:r>
            <a:r>
              <a:rPr lang="en-US" sz="2000" dirty="0" err="1"/>
              <a:t>Geels</a:t>
            </a:r>
            <a:r>
              <a:rPr lang="en-US" sz="2000" dirty="0"/>
              <a:t> </a:t>
            </a:r>
            <a:r>
              <a:rPr lang="en-US" sz="2000" dirty="0" smtClean="0"/>
              <a:t>USENIX-ATC06]</a:t>
            </a:r>
          </a:p>
          <a:p>
            <a:pPr lvl="1"/>
            <a:r>
              <a:rPr lang="en-US" sz="1800" dirty="0" smtClean="0"/>
              <a:t>Application record and replay</a:t>
            </a:r>
            <a:endParaRPr lang="en-US" sz="1800" dirty="0"/>
          </a:p>
          <a:p>
            <a:pPr lvl="1"/>
            <a:r>
              <a:rPr lang="en-US" sz="1800" dirty="0" smtClean="0"/>
              <a:t>Record non-determinism by intercepting system calls</a:t>
            </a:r>
          </a:p>
          <a:p>
            <a:pPr lvl="1"/>
            <a:r>
              <a:rPr lang="en-US" sz="1800" dirty="0" smtClean="0"/>
              <a:t>Replay network using </a:t>
            </a:r>
            <a:r>
              <a:rPr lang="en-US" sz="1800" dirty="0" err="1" smtClean="0"/>
              <a:t>Lamport</a:t>
            </a:r>
            <a:r>
              <a:rPr lang="en-US" sz="1800" dirty="0" smtClean="0"/>
              <a:t> clocks</a:t>
            </a:r>
            <a:endParaRPr lang="en-US" sz="1800" dirty="0"/>
          </a:p>
        </p:txBody>
      </p:sp>
    </p:spTree>
    <p:extLst>
      <p:ext uri="{BB962C8B-B14F-4D97-AF65-F5344CB8AC3E}">
        <p14:creationId xmlns:p14="http://schemas.microsoft.com/office/powerpoint/2010/main" val="188046558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Two approaches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668606337"/>
              </p:ext>
            </p:extLst>
          </p:nvPr>
        </p:nvGraphicFramePr>
        <p:xfrm>
          <a:off x="511531" y="1302276"/>
          <a:ext cx="8068707" cy="4544545"/>
        </p:xfrm>
        <a:graphic>
          <a:graphicData uri="http://schemas.openxmlformats.org/drawingml/2006/table">
            <a:tbl>
              <a:tblPr firstRow="1" bandRow="1">
                <a:tableStyleId>{2D5ABB26-0587-4C30-8999-92F81FD0307C}</a:tableStyleId>
              </a:tblPr>
              <a:tblGrid>
                <a:gridCol w="2689569"/>
                <a:gridCol w="2689569"/>
                <a:gridCol w="2689569"/>
              </a:tblGrid>
              <a:tr h="449006">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err="1" smtClean="0"/>
                        <a:t>Aveksha</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TARDIS</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465286">
                <a:tc>
                  <a:txBody>
                    <a:bodyPr/>
                    <a:lstStyle/>
                    <a:p>
                      <a:pPr algn="ctr"/>
                      <a:r>
                        <a:rPr lang="en-US" dirty="0" smtClean="0"/>
                        <a:t>Implementation</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Hardware</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a:r>
                        <a:rPr lang="en-US" dirty="0" smtClean="0"/>
                        <a:t>Software</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noFill/>
                      <a:prstDash val="solid"/>
                      <a:round/>
                      <a:headEnd type="none" w="med" len="med"/>
                      <a:tailEnd type="none" w="med" len="med"/>
                    </a:lnB>
                  </a:tcPr>
                </a:tc>
              </a:tr>
              <a:tr h="2315100">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675073">
                <a:tc>
                  <a:txBody>
                    <a:bodyPr/>
                    <a:lstStyle/>
                    <a:p>
                      <a:pPr algn="ctr"/>
                      <a:r>
                        <a:rPr lang="en-US" dirty="0" smtClean="0"/>
                        <a:t>System-level</a:t>
                      </a:r>
                      <a:r>
                        <a:rPr lang="en-US" baseline="0" dirty="0" smtClean="0"/>
                        <a:t> record and replay</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No</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Yes</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617864">
                <a:tc>
                  <a:txBody>
                    <a:bodyPr/>
                    <a:lstStyle/>
                    <a:p>
                      <a:pPr algn="ctr"/>
                      <a:r>
                        <a:rPr lang="en-US" dirty="0" smtClean="0"/>
                        <a:t>Non-interfering to CPU</a:t>
                      </a:r>
                      <a:r>
                        <a:rPr lang="en-US" baseline="0" dirty="0" smtClean="0"/>
                        <a:t> timing</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Yes</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dirty="0" smtClean="0"/>
                        <a:t>No</a:t>
                      </a:r>
                      <a:endParaRPr lang="en-US"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pic>
        <p:nvPicPr>
          <p:cNvPr id="6" name="Content Placeholder 3" descr="tdb.pdf"/>
          <p:cNvPicPr>
            <a:picLocks noGrp="1" noChangeAspect="1"/>
          </p:cNvPicPr>
          <p:nvPr>
            <p:ph idx="1"/>
          </p:nvPr>
        </p:nvPicPr>
        <p:blipFill rotWithShape="1">
          <a:blip r:embed="rId2">
            <a:extLst>
              <a:ext uri="{28A0092B-C50C-407E-A947-70E740481C1C}">
                <a14:useLocalDpi xmlns:a14="http://schemas.microsoft.com/office/drawing/2010/main" val="0"/>
              </a:ext>
            </a:extLst>
          </a:blip>
          <a:srcRect l="1627" t="21757" r="25225" b="2084"/>
          <a:stretch/>
        </p:blipFill>
        <p:spPr>
          <a:xfrm>
            <a:off x="3404652" y="2623304"/>
            <a:ext cx="2241307" cy="1005124"/>
          </a:xfrm>
        </p:spPr>
      </p:pic>
      <p:pic>
        <p:nvPicPr>
          <p:cNvPr id="7" name="Picture 6"/>
          <p:cNvPicPr>
            <a:picLocks noChangeAspect="1"/>
          </p:cNvPicPr>
          <p:nvPr/>
        </p:nvPicPr>
        <p:blipFill>
          <a:blip r:embed="rId3"/>
          <a:stretch>
            <a:fillRect/>
          </a:stretch>
        </p:blipFill>
        <p:spPr>
          <a:xfrm>
            <a:off x="6224687" y="2219730"/>
            <a:ext cx="2127043" cy="2136891"/>
          </a:xfrm>
          <a:prstGeom prst="rect">
            <a:avLst/>
          </a:prstGeom>
        </p:spPr>
      </p:pic>
    </p:spTree>
    <p:extLst>
      <p:ext uri="{BB962C8B-B14F-4D97-AF65-F5344CB8AC3E}">
        <p14:creationId xmlns:p14="http://schemas.microsoft.com/office/powerpoint/2010/main" val="348620051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307" y="1693405"/>
            <a:ext cx="8237322" cy="1899358"/>
          </a:xfrm>
        </p:spPr>
        <p:txBody>
          <a:bodyPr/>
          <a:lstStyle/>
          <a:p>
            <a:pPr algn="l"/>
            <a:r>
              <a:rPr lang="en-US" sz="6000" dirty="0" smtClean="0"/>
              <a:t>Hardware based trace and profiling of WSNs</a:t>
            </a:r>
            <a:endParaRPr lang="en-US" sz="6000" dirty="0"/>
          </a:p>
        </p:txBody>
      </p:sp>
    </p:spTree>
    <p:extLst>
      <p:ext uri="{BB962C8B-B14F-4D97-AF65-F5344CB8AC3E}">
        <p14:creationId xmlns:p14="http://schemas.microsoft.com/office/powerpoint/2010/main" val="353069991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a:t>
            </a:r>
            <a:endParaRPr lang="en-US" dirty="0"/>
          </a:p>
        </p:txBody>
      </p:sp>
      <p:sp>
        <p:nvSpPr>
          <p:cNvPr id="3" name="Content Placeholder 2"/>
          <p:cNvSpPr>
            <a:spLocks noGrp="1"/>
          </p:cNvSpPr>
          <p:nvPr>
            <p:ph idx="1"/>
          </p:nvPr>
        </p:nvSpPr>
        <p:spPr>
          <a:xfrm>
            <a:off x="288314" y="2057524"/>
            <a:ext cx="8737600" cy="1240420"/>
          </a:xfrm>
        </p:spPr>
        <p:txBody>
          <a:bodyPr/>
          <a:lstStyle/>
          <a:p>
            <a:pPr marL="0" indent="0">
              <a:buNone/>
            </a:pPr>
            <a:r>
              <a:rPr lang="en-US" sz="1800" dirty="0">
                <a:solidFill>
                  <a:schemeClr val="accent2"/>
                </a:solidFill>
              </a:rPr>
              <a:t>Matthew </a:t>
            </a:r>
            <a:r>
              <a:rPr lang="en-US" sz="1800" dirty="0" err="1">
                <a:solidFill>
                  <a:schemeClr val="accent2"/>
                </a:solidFill>
              </a:rPr>
              <a:t>Tancreti</a:t>
            </a:r>
            <a:r>
              <a:rPr lang="en-US" sz="1800" dirty="0">
                <a:solidFill>
                  <a:schemeClr val="accent2"/>
                </a:solidFill>
              </a:rPr>
              <a:t>, Mohammad </a:t>
            </a:r>
            <a:r>
              <a:rPr lang="en-US" sz="1800" dirty="0" err="1">
                <a:solidFill>
                  <a:schemeClr val="accent2"/>
                </a:solidFill>
              </a:rPr>
              <a:t>Hossain</a:t>
            </a:r>
            <a:r>
              <a:rPr lang="en-US" sz="1800" dirty="0">
                <a:solidFill>
                  <a:schemeClr val="accent2"/>
                </a:solidFill>
              </a:rPr>
              <a:t>, </a:t>
            </a:r>
            <a:r>
              <a:rPr lang="en-US" sz="1800" dirty="0" err="1">
                <a:solidFill>
                  <a:schemeClr val="accent2"/>
                </a:solidFill>
              </a:rPr>
              <a:t>Saurabh</a:t>
            </a:r>
            <a:r>
              <a:rPr lang="en-US" sz="1800" dirty="0">
                <a:solidFill>
                  <a:schemeClr val="accent2"/>
                </a:solidFill>
              </a:rPr>
              <a:t> </a:t>
            </a:r>
            <a:r>
              <a:rPr lang="en-US" sz="1800" dirty="0" err="1">
                <a:solidFill>
                  <a:schemeClr val="accent2"/>
                </a:solidFill>
              </a:rPr>
              <a:t>Bagchi</a:t>
            </a:r>
            <a:r>
              <a:rPr lang="en-US" sz="1800" dirty="0">
                <a:solidFill>
                  <a:schemeClr val="accent2"/>
                </a:solidFill>
              </a:rPr>
              <a:t>, and Vijay </a:t>
            </a:r>
            <a:r>
              <a:rPr lang="en-US" sz="1800" dirty="0" err="1" smtClean="0">
                <a:solidFill>
                  <a:schemeClr val="accent2"/>
                </a:solidFill>
              </a:rPr>
              <a:t>Raghunathan</a:t>
            </a:r>
            <a:r>
              <a:rPr lang="en-US" sz="1800" dirty="0" smtClean="0">
                <a:solidFill>
                  <a:schemeClr val="accent2"/>
                </a:solidFill>
              </a:rPr>
              <a:t>. </a:t>
            </a:r>
            <a:r>
              <a:rPr lang="en-US" sz="1800" i="1" dirty="0" err="1" smtClean="0">
                <a:solidFill>
                  <a:schemeClr val="accent2"/>
                </a:solidFill>
              </a:rPr>
              <a:t>Aveksha</a:t>
            </a:r>
            <a:r>
              <a:rPr lang="en-US" sz="1800" i="1" dirty="0">
                <a:solidFill>
                  <a:schemeClr val="accent2"/>
                </a:solidFill>
              </a:rPr>
              <a:t>: A Hardware-Software Approach for Non-intrusive Tracing and Profiling of Wireless Embedded Systems. </a:t>
            </a:r>
            <a:r>
              <a:rPr lang="en-US" sz="1800" dirty="0">
                <a:solidFill>
                  <a:schemeClr val="accent2"/>
                </a:solidFill>
              </a:rPr>
              <a:t>In 9th ACM Conference on Embedded Networked Sensor Systems (</a:t>
            </a:r>
            <a:r>
              <a:rPr lang="en-US" sz="1800" dirty="0" err="1">
                <a:solidFill>
                  <a:schemeClr val="accent2"/>
                </a:solidFill>
              </a:rPr>
              <a:t>SenSys</a:t>
            </a:r>
            <a:r>
              <a:rPr lang="en-US" sz="1800" dirty="0">
                <a:solidFill>
                  <a:schemeClr val="accent2"/>
                </a:solidFill>
              </a:rPr>
              <a:t>), 14 pages, Seattle, Washington, November 1-4, 2011</a:t>
            </a:r>
            <a:r>
              <a:rPr lang="en-US" sz="1800" dirty="0" smtClean="0">
                <a:solidFill>
                  <a:schemeClr val="accent2"/>
                </a:solidFill>
              </a:rPr>
              <a:t>.</a:t>
            </a:r>
            <a:endParaRPr lang="en-US" sz="1800" dirty="0">
              <a:solidFill>
                <a:schemeClr val="accent2"/>
              </a:solidFill>
            </a:endParaRPr>
          </a:p>
        </p:txBody>
      </p:sp>
      <p:sp>
        <p:nvSpPr>
          <p:cNvPr id="4" name="Content Placeholder 2"/>
          <p:cNvSpPr txBox="1">
            <a:spLocks/>
          </p:cNvSpPr>
          <p:nvPr/>
        </p:nvSpPr>
        <p:spPr bwMode="auto">
          <a:xfrm>
            <a:off x="283187" y="1358556"/>
            <a:ext cx="8737600" cy="890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SzPct val="100000"/>
              <a:buChar char="•"/>
              <a:defRPr sz="2800">
                <a:solidFill>
                  <a:srgbClr val="CC0000"/>
                </a:solidFill>
                <a:latin typeface="+mn-lt"/>
                <a:ea typeface="+mn-ea"/>
                <a:cs typeface="+mn-cs"/>
              </a:defRPr>
            </a:lvl1pPr>
            <a:lvl2pPr marL="742950" indent="-285750" algn="l" rtl="0" eaLnBrk="0" fontAlgn="base" hangingPunct="0">
              <a:spcBef>
                <a:spcPct val="20000"/>
              </a:spcBef>
              <a:spcAft>
                <a:spcPct val="0"/>
              </a:spcAft>
              <a:buSzPct val="100000"/>
              <a:buChar char="–"/>
              <a:defRPr sz="2400">
                <a:solidFill>
                  <a:srgbClr val="0000FF"/>
                </a:solidFill>
                <a:latin typeface="+mn-lt"/>
                <a:ea typeface="+mn-ea"/>
              </a:defRPr>
            </a:lvl2pPr>
            <a:lvl3pPr marL="1143000" indent="-228600" algn="l" rtl="0" eaLnBrk="0" fontAlgn="base" hangingPunct="0">
              <a:spcBef>
                <a:spcPct val="20000"/>
              </a:spcBef>
              <a:spcAft>
                <a:spcPct val="0"/>
              </a:spcAft>
              <a:buSzPct val="100000"/>
              <a:buChar char="•"/>
              <a:defRPr sz="2000">
                <a:solidFill>
                  <a:srgbClr val="FF0000"/>
                </a:solidFill>
                <a:latin typeface="+mn-lt"/>
                <a:ea typeface="+mn-ea"/>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a:lstStyle>
          <a:p>
            <a:pPr marL="0" indent="0">
              <a:buFontTx/>
              <a:buNone/>
            </a:pPr>
            <a:r>
              <a:rPr lang="en-US" dirty="0" err="1" smtClean="0"/>
              <a:t>SenSys</a:t>
            </a:r>
            <a:r>
              <a:rPr lang="en-US" dirty="0" smtClean="0"/>
              <a:t> 2011 Best Paper</a:t>
            </a:r>
            <a:endParaRPr lang="en-US" dirty="0"/>
          </a:p>
        </p:txBody>
      </p:sp>
    </p:spTree>
    <p:extLst>
      <p:ext uri="{BB962C8B-B14F-4D97-AF65-F5344CB8AC3E}">
        <p14:creationId xmlns:p14="http://schemas.microsoft.com/office/powerpoint/2010/main" val="335461801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cs typeface="+mj-cs"/>
              </a:rPr>
              <a:t>Problem statement</a:t>
            </a:r>
          </a:p>
        </p:txBody>
      </p:sp>
      <p:sp>
        <p:nvSpPr>
          <p:cNvPr id="3" name="Content Placeholder 2"/>
          <p:cNvSpPr>
            <a:spLocks noGrp="1"/>
          </p:cNvSpPr>
          <p:nvPr>
            <p:ph idx="1"/>
          </p:nvPr>
        </p:nvSpPr>
        <p:spPr>
          <a:xfrm>
            <a:off x="209550" y="1152559"/>
            <a:ext cx="8737600" cy="5030753"/>
          </a:xfrm>
        </p:spPr>
        <p:txBody>
          <a:bodyPr/>
          <a:lstStyle/>
          <a:p>
            <a:pPr>
              <a:defRPr/>
            </a:pPr>
            <a:r>
              <a:rPr lang="en-US" sz="2400" dirty="0" smtClean="0">
                <a:cs typeface="+mn-cs"/>
              </a:rPr>
              <a:t>How to perform tracing and profiling of software</a:t>
            </a:r>
          </a:p>
          <a:p>
            <a:pPr lvl="1">
              <a:defRPr/>
            </a:pPr>
            <a:r>
              <a:rPr lang="en-US" sz="2000" dirty="0" smtClean="0"/>
              <a:t>Non-intrusively</a:t>
            </a:r>
          </a:p>
          <a:p>
            <a:pPr lvl="1">
              <a:defRPr/>
            </a:pPr>
            <a:r>
              <a:rPr lang="en-US" sz="2000" dirty="0" smtClean="0"/>
              <a:t>With high spatial and temporal granularity</a:t>
            </a:r>
            <a:endParaRPr lang="en-US" sz="2000" dirty="0"/>
          </a:p>
          <a:p>
            <a:pPr lvl="1">
              <a:defRPr/>
            </a:pPr>
            <a:r>
              <a:rPr lang="en-US" sz="2000" dirty="0" smtClean="0"/>
              <a:t>Low energy</a:t>
            </a:r>
          </a:p>
          <a:p>
            <a:pPr lvl="1">
              <a:defRPr/>
            </a:pPr>
            <a:r>
              <a:rPr lang="en-US" sz="2000" dirty="0" smtClean="0"/>
              <a:t>Low cost</a:t>
            </a:r>
          </a:p>
          <a:p>
            <a:pPr lvl="1">
              <a:defRPr/>
            </a:pPr>
            <a:r>
              <a:rPr lang="en-US" sz="2000" dirty="0" smtClean="0"/>
              <a:t>Easy to integrate and deploy</a:t>
            </a:r>
          </a:p>
          <a:p>
            <a:pPr>
              <a:defRPr/>
            </a:pPr>
            <a:r>
              <a:rPr lang="en-US" sz="2400" i="1" dirty="0" smtClean="0"/>
              <a:t>Tracing</a:t>
            </a:r>
            <a:r>
              <a:rPr lang="en-US" sz="2400" dirty="0" smtClean="0"/>
              <a:t> provides a sequence of events useful for debugging</a:t>
            </a:r>
          </a:p>
          <a:p>
            <a:pPr>
              <a:defRPr/>
            </a:pPr>
            <a:r>
              <a:rPr lang="en-US" sz="2400" i="1" dirty="0" smtClean="0"/>
              <a:t>Profiling</a:t>
            </a:r>
            <a:r>
              <a:rPr lang="en-US" sz="2400" dirty="0" smtClean="0"/>
              <a:t> provides energy consumption and time per event</a:t>
            </a:r>
          </a:p>
        </p:txBody>
      </p:sp>
    </p:spTree>
    <p:extLst>
      <p:ext uri="{BB962C8B-B14F-4D97-AF65-F5344CB8AC3E}">
        <p14:creationId xmlns:p14="http://schemas.microsoft.com/office/powerpoint/2010/main" val="402112122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cs typeface="+mj-cs"/>
              </a:rPr>
              <a:t>Solution approach: </a:t>
            </a:r>
            <a:r>
              <a:rPr lang="en-US" dirty="0"/>
              <a:t>AVEKSHA</a:t>
            </a:r>
            <a:endParaRPr lang="en-US" dirty="0" smtClean="0">
              <a:cs typeface="+mj-cs"/>
            </a:endParaRPr>
          </a:p>
        </p:txBody>
      </p:sp>
      <p:sp>
        <p:nvSpPr>
          <p:cNvPr id="3" name="Content Placeholder 2"/>
          <p:cNvSpPr>
            <a:spLocks noGrp="1"/>
          </p:cNvSpPr>
          <p:nvPr>
            <p:ph idx="1"/>
          </p:nvPr>
        </p:nvSpPr>
        <p:spPr>
          <a:xfrm>
            <a:off x="198438" y="2887663"/>
            <a:ext cx="8737600" cy="3208337"/>
          </a:xfrm>
        </p:spPr>
        <p:txBody>
          <a:bodyPr/>
          <a:lstStyle/>
          <a:p>
            <a:pPr>
              <a:defRPr/>
            </a:pPr>
            <a:r>
              <a:rPr lang="en-US" dirty="0" smtClean="0">
                <a:cs typeface="+mn-cs"/>
              </a:rPr>
              <a:t>AVEKSHA is a hardware/software approach</a:t>
            </a:r>
          </a:p>
          <a:p>
            <a:pPr>
              <a:defRPr/>
            </a:pPr>
            <a:r>
              <a:rPr lang="en-US" dirty="0" smtClean="0">
                <a:cs typeface="+mn-cs"/>
              </a:rPr>
              <a:t>Exploit on-chip debug module (OCDM)</a:t>
            </a:r>
          </a:p>
          <a:p>
            <a:pPr lvl="1">
              <a:defRPr/>
            </a:pPr>
            <a:r>
              <a:rPr lang="en-US" dirty="0" smtClean="0"/>
              <a:t>Comes free on most </a:t>
            </a:r>
            <a:r>
              <a:rPr lang="el-GR" dirty="0" smtClean="0"/>
              <a:t>μ</a:t>
            </a:r>
            <a:r>
              <a:rPr lang="en-US" dirty="0" smtClean="0"/>
              <a:t>Cs</a:t>
            </a:r>
          </a:p>
          <a:p>
            <a:pPr lvl="1">
              <a:defRPr/>
            </a:pPr>
            <a:r>
              <a:rPr lang="en-US" dirty="0"/>
              <a:t>Exposed through </a:t>
            </a:r>
            <a:r>
              <a:rPr lang="en-US" dirty="0" smtClean="0"/>
              <a:t>JTAG interface</a:t>
            </a:r>
          </a:p>
          <a:p>
            <a:pPr lvl="1">
              <a:defRPr/>
            </a:pPr>
            <a:r>
              <a:rPr lang="en-US" dirty="0" smtClean="0"/>
              <a:t>Asynchronous with </a:t>
            </a:r>
            <a:r>
              <a:rPr lang="el-GR" dirty="0"/>
              <a:t>μ</a:t>
            </a:r>
            <a:r>
              <a:rPr lang="en-US" dirty="0"/>
              <a:t>C </a:t>
            </a:r>
            <a:r>
              <a:rPr lang="en-US" dirty="0" smtClean="0"/>
              <a:t>operation (therefore non-interfering)</a:t>
            </a:r>
          </a:p>
          <a:p>
            <a:pPr lvl="1">
              <a:defRPr/>
            </a:pPr>
            <a:r>
              <a:rPr lang="en-US" dirty="0" smtClean="0"/>
              <a:t>Advanced features: complex triggers for breakpoints and </a:t>
            </a:r>
            <a:r>
              <a:rPr lang="en-US" dirty="0" err="1" smtClean="0"/>
              <a:t>watchpoints</a:t>
            </a:r>
            <a:r>
              <a:rPr lang="en-US" dirty="0" smtClean="0"/>
              <a:t>, store state on trigger</a:t>
            </a:r>
          </a:p>
        </p:txBody>
      </p:sp>
      <p:pic>
        <p:nvPicPr>
          <p:cNvPr id="8195" name="Picture 3" descr="1010.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2688" y="1071563"/>
            <a:ext cx="158115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6" descr="telosb.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57650" y="1049338"/>
            <a:ext cx="627063"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ight Arrow 13"/>
          <p:cNvSpPr/>
          <p:nvPr/>
        </p:nvSpPr>
        <p:spPr bwMode="auto">
          <a:xfrm>
            <a:off x="4694238" y="1700213"/>
            <a:ext cx="1258887" cy="328612"/>
          </a:xfrm>
          <a:prstGeom prst="rightArrow">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200">
              <a:solidFill>
                <a:srgbClr val="000000"/>
              </a:solidFill>
            </a:endParaRPr>
          </a:p>
        </p:txBody>
      </p:sp>
      <p:sp>
        <p:nvSpPr>
          <p:cNvPr id="8198" name="TextBox 14"/>
          <p:cNvSpPr txBox="1">
            <a:spLocks noChangeArrowheads="1"/>
          </p:cNvSpPr>
          <p:nvPr/>
        </p:nvSpPr>
        <p:spPr bwMode="auto">
          <a:xfrm>
            <a:off x="4627563" y="1722438"/>
            <a:ext cx="12446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200"/>
              <a:t>10010011011100</a:t>
            </a:r>
          </a:p>
        </p:txBody>
      </p:sp>
      <p:cxnSp>
        <p:nvCxnSpPr>
          <p:cNvPr id="5" name="Straight Connector 4"/>
          <p:cNvCxnSpPr>
            <a:endCxn id="8196" idx="1"/>
          </p:cNvCxnSpPr>
          <p:nvPr/>
        </p:nvCxnSpPr>
        <p:spPr bwMode="auto">
          <a:xfrm>
            <a:off x="2814638" y="1139825"/>
            <a:ext cx="1243012" cy="701675"/>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p:cNvCxnSpPr>
            <a:endCxn id="8196" idx="1"/>
          </p:cNvCxnSpPr>
          <p:nvPr/>
        </p:nvCxnSpPr>
        <p:spPr bwMode="auto">
          <a:xfrm flipV="1">
            <a:off x="2814638" y="1841500"/>
            <a:ext cx="1243012" cy="698500"/>
          </a:xfrm>
          <a:prstGeom prst="line">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 name="Rounded Rectangle 10"/>
          <p:cNvSpPr/>
          <p:nvPr/>
        </p:nvSpPr>
        <p:spPr bwMode="auto">
          <a:xfrm>
            <a:off x="5983288" y="1112838"/>
            <a:ext cx="1074737" cy="1506537"/>
          </a:xfrm>
          <a:prstGeom prst="round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en-US" sz="1600" dirty="0">
                <a:solidFill>
                  <a:srgbClr val="000000"/>
                </a:solidFill>
              </a:rPr>
              <a:t>Debug</a:t>
            </a:r>
          </a:p>
          <a:p>
            <a:pPr algn="ctr">
              <a:defRPr/>
            </a:pPr>
            <a:r>
              <a:rPr lang="en-US" sz="1600" dirty="0">
                <a:solidFill>
                  <a:srgbClr val="000000"/>
                </a:solidFill>
              </a:rPr>
              <a:t>Board</a:t>
            </a:r>
          </a:p>
        </p:txBody>
      </p:sp>
      <p:sp>
        <p:nvSpPr>
          <p:cNvPr id="8202" name="TextBox 3"/>
          <p:cNvSpPr txBox="1">
            <a:spLocks noChangeArrowheads="1"/>
          </p:cNvSpPr>
          <p:nvPr/>
        </p:nvSpPr>
        <p:spPr bwMode="auto">
          <a:xfrm>
            <a:off x="4962525" y="1516063"/>
            <a:ext cx="609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JTAG</a:t>
            </a:r>
          </a:p>
        </p:txBody>
      </p:sp>
    </p:spTree>
    <p:extLst>
      <p:ext uri="{BB962C8B-B14F-4D97-AF65-F5344CB8AC3E}">
        <p14:creationId xmlns:p14="http://schemas.microsoft.com/office/powerpoint/2010/main" val="2103055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87325" y="4440238"/>
            <a:ext cx="8737600" cy="164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0487" tIns="44450" rIns="90487" bIns="44450"/>
          <a:lstStyle>
            <a:lvl1pPr marL="342900" indent="-342900" algn="l" rtl="0" eaLnBrk="0" fontAlgn="base" hangingPunct="0">
              <a:spcBef>
                <a:spcPct val="20000"/>
              </a:spcBef>
              <a:spcAft>
                <a:spcPct val="0"/>
              </a:spcAft>
              <a:buSzPct val="100000"/>
              <a:buChar char="•"/>
              <a:defRPr sz="2800">
                <a:solidFill>
                  <a:srgbClr val="CC0000"/>
                </a:solidFill>
                <a:latin typeface="+mn-lt"/>
                <a:ea typeface="+mn-ea"/>
                <a:cs typeface="+mn-cs"/>
              </a:defRPr>
            </a:lvl1pPr>
            <a:lvl2pPr marL="742950" indent="-285750" algn="l" rtl="0" eaLnBrk="0" fontAlgn="base" hangingPunct="0">
              <a:spcBef>
                <a:spcPct val="20000"/>
              </a:spcBef>
              <a:spcAft>
                <a:spcPct val="0"/>
              </a:spcAft>
              <a:buSzPct val="100000"/>
              <a:buChar char="–"/>
              <a:defRPr sz="2400">
                <a:solidFill>
                  <a:srgbClr val="0000FF"/>
                </a:solidFill>
                <a:latin typeface="+mn-lt"/>
                <a:ea typeface="+mn-ea"/>
              </a:defRPr>
            </a:lvl2pPr>
            <a:lvl3pPr marL="1143000" indent="-228600" algn="l" rtl="0" eaLnBrk="0" fontAlgn="base" hangingPunct="0">
              <a:spcBef>
                <a:spcPct val="20000"/>
              </a:spcBef>
              <a:spcAft>
                <a:spcPct val="0"/>
              </a:spcAft>
              <a:buSzPct val="100000"/>
              <a:buChar char="•"/>
              <a:defRPr sz="2000">
                <a:solidFill>
                  <a:srgbClr val="FF0000"/>
                </a:solidFill>
                <a:latin typeface="+mn-lt"/>
                <a:ea typeface="+mn-ea"/>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a:lstStyle>
          <a:p>
            <a:pPr>
              <a:defRPr/>
            </a:pPr>
            <a:r>
              <a:rPr lang="en-US" dirty="0"/>
              <a:t>Connects to mote </a:t>
            </a:r>
            <a:r>
              <a:rPr lang="en-US" dirty="0" smtClean="0"/>
              <a:t>I/O </a:t>
            </a:r>
            <a:r>
              <a:rPr lang="en-US" dirty="0"/>
              <a:t>and </a:t>
            </a:r>
            <a:r>
              <a:rPr lang="en-US" dirty="0" smtClean="0"/>
              <a:t>JTAG</a:t>
            </a:r>
          </a:p>
          <a:p>
            <a:pPr>
              <a:defRPr/>
            </a:pPr>
            <a:r>
              <a:rPr lang="en-US" dirty="0" smtClean="0"/>
              <a:t>Has an </a:t>
            </a:r>
            <a:r>
              <a:rPr lang="el-GR" dirty="0" smtClean="0"/>
              <a:t>μ</a:t>
            </a:r>
            <a:r>
              <a:rPr lang="en-US" dirty="0"/>
              <a:t>C</a:t>
            </a:r>
            <a:r>
              <a:rPr lang="en-US" dirty="0" smtClean="0"/>
              <a:t> for initialization and configuration</a:t>
            </a:r>
          </a:p>
          <a:p>
            <a:pPr>
              <a:defRPr/>
            </a:pPr>
            <a:r>
              <a:rPr lang="en-US" dirty="0" smtClean="0"/>
              <a:t>Has an FPGA for high speed polling of JTAG</a:t>
            </a:r>
          </a:p>
        </p:txBody>
      </p:sp>
      <p:sp>
        <p:nvSpPr>
          <p:cNvPr id="2" name="Title 1"/>
          <p:cNvSpPr>
            <a:spLocks noGrp="1"/>
          </p:cNvSpPr>
          <p:nvPr>
            <p:ph type="title"/>
          </p:nvPr>
        </p:nvSpPr>
        <p:spPr/>
        <p:txBody>
          <a:bodyPr/>
          <a:lstStyle/>
          <a:p>
            <a:pPr>
              <a:defRPr/>
            </a:pPr>
            <a:r>
              <a:rPr lang="en-US" dirty="0" smtClean="0">
                <a:cs typeface="+mj-cs"/>
              </a:rPr>
              <a:t>What We Built: The </a:t>
            </a:r>
            <a:r>
              <a:rPr lang="en-US" dirty="0" err="1" smtClean="0">
                <a:cs typeface="+mj-cs"/>
              </a:rPr>
              <a:t>Telos</a:t>
            </a:r>
            <a:r>
              <a:rPr lang="en-US" dirty="0" smtClean="0">
                <a:cs typeface="+mj-cs"/>
              </a:rPr>
              <a:t> Debug Board</a:t>
            </a:r>
          </a:p>
        </p:txBody>
      </p:sp>
      <p:pic>
        <p:nvPicPr>
          <p:cNvPr id="4" name="Content Placeholder 3" descr="tdb.pdf"/>
          <p:cNvPicPr>
            <a:picLocks noGrp="1" noChangeAspect="1"/>
          </p:cNvPicPr>
          <p:nvPr>
            <p:ph idx="1"/>
          </p:nvPr>
        </p:nvPicPr>
        <p:blipFill>
          <a:blip r:embed="rId3">
            <a:extLst>
              <a:ext uri="{28A0092B-C50C-407E-A947-70E740481C1C}">
                <a14:useLocalDpi xmlns:a14="http://schemas.microsoft.com/office/drawing/2010/main" val="0"/>
              </a:ext>
            </a:extLst>
          </a:blip>
          <a:srcRect t="-21796" b="-21796"/>
          <a:stretch>
            <a:fillRect/>
          </a:stretch>
        </p:blipFill>
        <p:spPr>
          <a:xfrm>
            <a:off x="1212850" y="474663"/>
            <a:ext cx="6799263" cy="4205287"/>
          </a:xfrm>
        </p:spPr>
      </p:pic>
    </p:spTree>
    <p:extLst>
      <p:ext uri="{BB962C8B-B14F-4D97-AF65-F5344CB8AC3E}">
        <p14:creationId xmlns:p14="http://schemas.microsoft.com/office/powerpoint/2010/main" val="3476565771"/>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cs typeface="+mj-cs"/>
              </a:rPr>
              <a:t>Our contributions</a:t>
            </a:r>
          </a:p>
        </p:txBody>
      </p:sp>
      <p:sp>
        <p:nvSpPr>
          <p:cNvPr id="3" name="Content Placeholder 2"/>
          <p:cNvSpPr>
            <a:spLocks noGrp="1"/>
          </p:cNvSpPr>
          <p:nvPr>
            <p:ph idx="1"/>
          </p:nvPr>
        </p:nvSpPr>
        <p:spPr/>
        <p:txBody>
          <a:bodyPr/>
          <a:lstStyle/>
          <a:p>
            <a:pPr>
              <a:defRPr/>
            </a:pPr>
            <a:r>
              <a:rPr lang="en-US" sz="2400" dirty="0" smtClean="0">
                <a:cs typeface="+mn-cs"/>
              </a:rPr>
              <a:t>Reverse engineered important JTAG protocol (MSP430)</a:t>
            </a:r>
          </a:p>
          <a:p>
            <a:pPr lvl="1">
              <a:defRPr/>
            </a:pPr>
            <a:r>
              <a:rPr lang="en-US" sz="2000" dirty="0" smtClean="0">
                <a:cs typeface="+mn-cs"/>
              </a:rPr>
              <a:t>Common low-power sensor network </a:t>
            </a:r>
            <a:r>
              <a:rPr lang="el-GR" sz="2000" dirty="0" smtClean="0"/>
              <a:t>μ</a:t>
            </a:r>
            <a:r>
              <a:rPr lang="en-US" sz="2000" dirty="0">
                <a:cs typeface="+mn-cs"/>
              </a:rPr>
              <a:t>C</a:t>
            </a:r>
            <a:endParaRPr lang="en-US" sz="2000" dirty="0" smtClean="0">
              <a:cs typeface="+mn-cs"/>
            </a:endParaRPr>
          </a:p>
          <a:p>
            <a:pPr lvl="1">
              <a:defRPr/>
            </a:pPr>
            <a:r>
              <a:rPr lang="en-US" sz="2000" dirty="0" smtClean="0">
                <a:cs typeface="+mn-cs"/>
              </a:rPr>
              <a:t>Enables profiling and tracing for this class of </a:t>
            </a:r>
            <a:r>
              <a:rPr lang="el-GR" sz="2000" dirty="0" smtClean="0"/>
              <a:t>μ</a:t>
            </a:r>
            <a:r>
              <a:rPr lang="en-US" sz="2000" dirty="0" smtClean="0">
                <a:cs typeface="+mn-cs"/>
              </a:rPr>
              <a:t>C chips</a:t>
            </a:r>
          </a:p>
          <a:p>
            <a:pPr>
              <a:defRPr/>
            </a:pPr>
            <a:r>
              <a:rPr lang="en-US" sz="2400" dirty="0"/>
              <a:t>Designed a </a:t>
            </a:r>
            <a:r>
              <a:rPr lang="en-US" sz="2400" dirty="0" smtClean="0"/>
              <a:t>H</a:t>
            </a:r>
            <a:r>
              <a:rPr lang="en-US" sz="2400" dirty="0"/>
              <a:t>W</a:t>
            </a:r>
            <a:r>
              <a:rPr lang="en-US" sz="2400" dirty="0" smtClean="0"/>
              <a:t>/S</a:t>
            </a:r>
            <a:r>
              <a:rPr lang="en-US" sz="2400" dirty="0"/>
              <a:t>W</a:t>
            </a:r>
            <a:r>
              <a:rPr lang="en-US" sz="2400" dirty="0" smtClean="0"/>
              <a:t> debugger </a:t>
            </a:r>
            <a:r>
              <a:rPr lang="en-US" sz="2400" dirty="0"/>
              <a:t>suitable for deployed </a:t>
            </a:r>
            <a:r>
              <a:rPr lang="en-US" sz="2400" dirty="0" smtClean="0"/>
              <a:t>WSN</a:t>
            </a:r>
            <a:endParaRPr lang="en-US" sz="2400" dirty="0" smtClean="0">
              <a:cs typeface="+mn-cs"/>
            </a:endParaRPr>
          </a:p>
          <a:p>
            <a:pPr lvl="1">
              <a:defRPr/>
            </a:pPr>
            <a:r>
              <a:rPr lang="en-US" sz="2000" dirty="0" smtClean="0">
                <a:cs typeface="+mn-cs"/>
              </a:rPr>
              <a:t>Non-intrusive (does not alter software timing)</a:t>
            </a:r>
          </a:p>
          <a:p>
            <a:pPr lvl="1">
              <a:defRPr/>
            </a:pPr>
            <a:r>
              <a:rPr lang="en-US" sz="2000" dirty="0" smtClean="0">
                <a:cs typeface="+mn-cs"/>
              </a:rPr>
              <a:t>OS and compiler agnostic</a:t>
            </a:r>
          </a:p>
          <a:p>
            <a:pPr lvl="1">
              <a:defRPr/>
            </a:pPr>
            <a:r>
              <a:rPr lang="en-US" sz="2000" dirty="0" smtClean="0">
                <a:cs typeface="+mn-cs"/>
              </a:rPr>
              <a:t>Low power</a:t>
            </a:r>
          </a:p>
          <a:p>
            <a:pPr lvl="1">
              <a:defRPr/>
            </a:pPr>
            <a:r>
              <a:rPr lang="en-US" sz="2000" dirty="0" smtClean="0">
                <a:cs typeface="+mn-cs"/>
              </a:rPr>
              <a:t>No significant hardware modification to mote</a:t>
            </a:r>
          </a:p>
          <a:p>
            <a:pPr lvl="1">
              <a:defRPr/>
            </a:pPr>
            <a:r>
              <a:rPr lang="en-US" sz="2000" dirty="0" smtClean="0">
                <a:cs typeface="+mn-cs"/>
              </a:rPr>
              <a:t>Easy to deploy (does not need to be customized per application)</a:t>
            </a:r>
          </a:p>
          <a:p>
            <a:pPr>
              <a:defRPr/>
            </a:pPr>
            <a:r>
              <a:rPr lang="en-US" sz="2400" dirty="0" smtClean="0">
                <a:cs typeface="+mn-cs"/>
              </a:rPr>
              <a:t>Validated design through case studies</a:t>
            </a:r>
          </a:p>
          <a:p>
            <a:pPr lvl="1">
              <a:defRPr/>
            </a:pPr>
            <a:r>
              <a:rPr lang="en-US" sz="2000" dirty="0" smtClean="0">
                <a:cs typeface="+mn-cs"/>
              </a:rPr>
              <a:t>Tracing and profiling in </a:t>
            </a:r>
            <a:r>
              <a:rPr lang="en-US" sz="2000" dirty="0" err="1" smtClean="0">
                <a:cs typeface="+mn-cs"/>
              </a:rPr>
              <a:t>TinyOS</a:t>
            </a:r>
            <a:r>
              <a:rPr lang="en-US" sz="2000" dirty="0" smtClean="0">
                <a:cs typeface="+mn-cs"/>
              </a:rPr>
              <a:t> and </a:t>
            </a:r>
            <a:r>
              <a:rPr lang="en-US" sz="2000" dirty="0" err="1" smtClean="0">
                <a:cs typeface="+mn-cs"/>
              </a:rPr>
              <a:t>Contiki</a:t>
            </a:r>
            <a:endParaRPr lang="en-US" sz="2000" dirty="0" smtClean="0">
              <a:cs typeface="+mn-cs"/>
            </a:endParaRPr>
          </a:p>
          <a:p>
            <a:pPr lvl="1">
              <a:defRPr/>
            </a:pPr>
            <a:r>
              <a:rPr lang="en-US" sz="2000" dirty="0" smtClean="0">
                <a:cs typeface="+mn-cs"/>
              </a:rPr>
              <a:t>Found resource consuming bug in </a:t>
            </a:r>
            <a:r>
              <a:rPr lang="en-US" sz="2000" dirty="0" err="1" smtClean="0">
                <a:cs typeface="+mn-cs"/>
              </a:rPr>
              <a:t>TinyOS</a:t>
            </a:r>
            <a:r>
              <a:rPr lang="en-US" sz="2000" dirty="0" smtClean="0">
                <a:cs typeface="+mn-cs"/>
              </a:rPr>
              <a:t> low-power-listening radio stack</a:t>
            </a:r>
          </a:p>
        </p:txBody>
      </p:sp>
    </p:spTree>
    <p:extLst>
      <p:ext uri="{BB962C8B-B14F-4D97-AF65-F5344CB8AC3E}">
        <p14:creationId xmlns:p14="http://schemas.microsoft.com/office/powerpoint/2010/main" val="85469793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209550" y="1109866"/>
            <a:ext cx="8737600" cy="5249058"/>
          </a:xfrm>
        </p:spPr>
        <p:txBody>
          <a:bodyPr/>
          <a:lstStyle/>
          <a:p>
            <a:pPr marL="514350" indent="-514350">
              <a:buFont typeface="+mj-lt"/>
              <a:buAutoNum type="arabicPeriod"/>
            </a:pPr>
            <a:r>
              <a:rPr lang="en-US" dirty="0" smtClean="0"/>
              <a:t>Motivation</a:t>
            </a:r>
          </a:p>
          <a:p>
            <a:pPr marL="514350" indent="-514350">
              <a:buFont typeface="+mj-lt"/>
              <a:buAutoNum type="arabicPeriod"/>
            </a:pPr>
            <a:r>
              <a:rPr lang="en-US" dirty="0" smtClean="0"/>
              <a:t>Related work</a:t>
            </a:r>
          </a:p>
          <a:p>
            <a:pPr marL="514350" indent="-514350">
              <a:buFont typeface="+mj-lt"/>
              <a:buAutoNum type="arabicPeriod"/>
            </a:pPr>
            <a:r>
              <a:rPr lang="en-US" dirty="0" smtClean="0"/>
              <a:t>Review: Hardware based tracing and profiling of WSNs</a:t>
            </a:r>
          </a:p>
          <a:p>
            <a:pPr marL="514350" indent="-514350">
              <a:buFont typeface="+mj-lt"/>
              <a:buAutoNum type="arabicPeriod"/>
            </a:pPr>
            <a:r>
              <a:rPr lang="en-US" dirty="0" smtClean="0"/>
              <a:t>Software based record and replay of WSNs</a:t>
            </a:r>
          </a:p>
          <a:p>
            <a:pPr marL="514350" indent="-514350">
              <a:buFont typeface="+mj-lt"/>
              <a:buAutoNum type="arabicPeriod"/>
            </a:pPr>
            <a:r>
              <a:rPr lang="en-US" dirty="0" smtClean="0"/>
              <a:t>Conclusion</a:t>
            </a:r>
          </a:p>
        </p:txBody>
      </p:sp>
    </p:spTree>
    <p:extLst>
      <p:ext uri="{BB962C8B-B14F-4D97-AF65-F5344CB8AC3E}">
        <p14:creationId xmlns:p14="http://schemas.microsoft.com/office/powerpoint/2010/main" val="263251623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209550" y="777875"/>
            <a:ext cx="8737600" cy="540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0487" tIns="44450" rIns="90487" bIns="44450"/>
          <a:lstStyle>
            <a:lvl1pPr marL="342900" indent="-342900" algn="l" rtl="0" eaLnBrk="0" fontAlgn="base" hangingPunct="0">
              <a:spcBef>
                <a:spcPct val="20000"/>
              </a:spcBef>
              <a:spcAft>
                <a:spcPct val="0"/>
              </a:spcAft>
              <a:buSzPct val="100000"/>
              <a:buChar char="•"/>
              <a:defRPr sz="2800">
                <a:solidFill>
                  <a:srgbClr val="CC0000"/>
                </a:solidFill>
                <a:latin typeface="+mn-lt"/>
                <a:ea typeface="+mn-ea"/>
                <a:cs typeface="+mn-cs"/>
              </a:defRPr>
            </a:lvl1pPr>
            <a:lvl2pPr marL="742950" indent="-285750" algn="l" rtl="0" eaLnBrk="0" fontAlgn="base" hangingPunct="0">
              <a:spcBef>
                <a:spcPct val="20000"/>
              </a:spcBef>
              <a:spcAft>
                <a:spcPct val="0"/>
              </a:spcAft>
              <a:buSzPct val="100000"/>
              <a:buChar char="–"/>
              <a:defRPr sz="2400">
                <a:solidFill>
                  <a:srgbClr val="0000FF"/>
                </a:solidFill>
                <a:latin typeface="+mn-lt"/>
                <a:ea typeface="+mn-ea"/>
              </a:defRPr>
            </a:lvl2pPr>
            <a:lvl3pPr marL="1143000" indent="-228600" algn="l" rtl="0" eaLnBrk="0" fontAlgn="base" hangingPunct="0">
              <a:spcBef>
                <a:spcPct val="20000"/>
              </a:spcBef>
              <a:spcAft>
                <a:spcPct val="0"/>
              </a:spcAft>
              <a:buSzPct val="100000"/>
              <a:buChar char="•"/>
              <a:defRPr sz="2000">
                <a:solidFill>
                  <a:srgbClr val="FF0000"/>
                </a:solidFill>
                <a:latin typeface="+mn-lt"/>
                <a:ea typeface="+mn-ea"/>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a:lstStyle>
          <a:p>
            <a:pPr>
              <a:defRPr/>
            </a:pPr>
            <a:r>
              <a:rPr lang="en-US" sz="2400" dirty="0" smtClean="0">
                <a:solidFill>
                  <a:schemeClr val="tx1"/>
                </a:solidFill>
              </a:rPr>
              <a:t>Instrumented</a:t>
            </a:r>
          </a:p>
          <a:p>
            <a:pPr lvl="1">
              <a:defRPr/>
            </a:pPr>
            <a:r>
              <a:rPr lang="en-US" sz="2000" dirty="0" smtClean="0">
                <a:solidFill>
                  <a:schemeClr val="tx1"/>
                </a:solidFill>
              </a:rPr>
              <a:t>Each state transition (indicated by an assignment to variables *</a:t>
            </a:r>
            <a:r>
              <a:rPr lang="en-US" sz="2000" dirty="0" err="1" smtClean="0">
                <a:solidFill>
                  <a:schemeClr val="tx1"/>
                </a:solidFill>
              </a:rPr>
              <a:t>m_state</a:t>
            </a:r>
            <a:r>
              <a:rPr lang="en-US" sz="2000" dirty="0" smtClean="0">
                <a:solidFill>
                  <a:schemeClr val="tx1"/>
                </a:solidFill>
              </a:rPr>
              <a:t>)</a:t>
            </a:r>
          </a:p>
          <a:p>
            <a:pPr lvl="1">
              <a:defRPr/>
            </a:pPr>
            <a:r>
              <a:rPr lang="en-US" sz="2000" dirty="0" smtClean="0">
                <a:solidFill>
                  <a:schemeClr val="tx1"/>
                </a:solidFill>
              </a:rPr>
              <a:t>Each task handler</a:t>
            </a:r>
          </a:p>
          <a:p>
            <a:pPr lvl="1">
              <a:defRPr/>
            </a:pPr>
            <a:endParaRPr lang="en-US" sz="2000" dirty="0">
              <a:solidFill>
                <a:schemeClr val="tx1"/>
              </a:solidFill>
            </a:endParaRPr>
          </a:p>
          <a:p>
            <a:pPr lvl="1">
              <a:defRPr/>
            </a:pPr>
            <a:endParaRPr lang="en-US" sz="2000" dirty="0" smtClean="0">
              <a:solidFill>
                <a:schemeClr val="tx1"/>
              </a:solidFill>
            </a:endParaRPr>
          </a:p>
          <a:p>
            <a:pPr lvl="1">
              <a:defRPr/>
            </a:pPr>
            <a:endParaRPr lang="en-US" sz="2000" dirty="0">
              <a:solidFill>
                <a:schemeClr val="tx1"/>
              </a:solidFill>
            </a:endParaRPr>
          </a:p>
          <a:p>
            <a:pPr lvl="1">
              <a:defRPr/>
            </a:pPr>
            <a:endParaRPr lang="en-US" sz="2000" dirty="0" smtClean="0">
              <a:solidFill>
                <a:schemeClr val="tx1"/>
              </a:solidFill>
            </a:endParaRPr>
          </a:p>
          <a:p>
            <a:pPr lvl="1">
              <a:defRPr/>
            </a:pPr>
            <a:endParaRPr lang="en-US" sz="2000" dirty="0">
              <a:solidFill>
                <a:schemeClr val="tx1"/>
              </a:solidFill>
            </a:endParaRPr>
          </a:p>
          <a:p>
            <a:pPr lvl="1">
              <a:defRPr/>
            </a:pPr>
            <a:endParaRPr lang="en-US" sz="2000" dirty="0" smtClean="0">
              <a:solidFill>
                <a:schemeClr val="tx1"/>
              </a:solidFill>
            </a:endParaRPr>
          </a:p>
          <a:p>
            <a:pPr lvl="1">
              <a:defRPr/>
            </a:pPr>
            <a:endParaRPr lang="en-US" sz="2000" dirty="0">
              <a:solidFill>
                <a:schemeClr val="tx1"/>
              </a:solidFill>
            </a:endParaRPr>
          </a:p>
          <a:p>
            <a:pPr lvl="1">
              <a:defRPr/>
            </a:pPr>
            <a:endParaRPr lang="en-US" sz="2000" dirty="0" smtClean="0">
              <a:solidFill>
                <a:schemeClr val="tx1"/>
              </a:solidFill>
            </a:endParaRPr>
          </a:p>
          <a:p>
            <a:pPr lvl="1">
              <a:defRPr/>
            </a:pPr>
            <a:endParaRPr lang="en-US" sz="2000" dirty="0">
              <a:solidFill>
                <a:schemeClr val="tx1"/>
              </a:solidFill>
            </a:endParaRPr>
          </a:p>
          <a:p>
            <a:pPr marL="457200" lvl="1" indent="0">
              <a:buFontTx/>
              <a:buNone/>
              <a:defRPr/>
            </a:pPr>
            <a:endParaRPr lang="en-US" sz="2000" dirty="0" smtClean="0">
              <a:solidFill>
                <a:schemeClr val="tx1"/>
              </a:solidFill>
            </a:endParaRPr>
          </a:p>
          <a:p>
            <a:pPr>
              <a:defRPr/>
            </a:pPr>
            <a:r>
              <a:rPr lang="en-US" sz="2400" dirty="0" smtClean="0">
                <a:solidFill>
                  <a:schemeClr val="tx1"/>
                </a:solidFill>
              </a:rPr>
              <a:t>Gives visibility of fine grained events</a:t>
            </a:r>
          </a:p>
        </p:txBody>
      </p:sp>
      <p:sp>
        <p:nvSpPr>
          <p:cNvPr id="2" name="Title 1"/>
          <p:cNvSpPr>
            <a:spLocks noGrp="1"/>
          </p:cNvSpPr>
          <p:nvPr>
            <p:ph type="title"/>
          </p:nvPr>
        </p:nvSpPr>
        <p:spPr/>
        <p:txBody>
          <a:bodyPr/>
          <a:lstStyle/>
          <a:p>
            <a:pPr>
              <a:defRPr/>
            </a:pPr>
            <a:r>
              <a:rPr lang="en-US" sz="2400" dirty="0" smtClean="0">
                <a:cs typeface="+mj-cs"/>
              </a:rPr>
              <a:t>Case </a:t>
            </a:r>
            <a:r>
              <a:rPr lang="en-US" sz="2400" dirty="0">
                <a:cs typeface="+mj-cs"/>
              </a:rPr>
              <a:t>s</a:t>
            </a:r>
            <a:r>
              <a:rPr lang="en-US" sz="2400" dirty="0" smtClean="0">
                <a:cs typeface="+mj-cs"/>
              </a:rPr>
              <a:t>tudy: </a:t>
            </a:r>
            <a:r>
              <a:rPr lang="en-US" sz="2400" dirty="0">
                <a:cs typeface="+mj-cs"/>
              </a:rPr>
              <a:t>u</a:t>
            </a:r>
            <a:r>
              <a:rPr lang="en-US" sz="2400" dirty="0" smtClean="0">
                <a:cs typeface="+mj-cs"/>
              </a:rPr>
              <a:t>sing </a:t>
            </a:r>
            <a:r>
              <a:rPr lang="en-US" sz="2400" dirty="0" err="1">
                <a:cs typeface="+mj-cs"/>
              </a:rPr>
              <a:t>w</a:t>
            </a:r>
            <a:r>
              <a:rPr lang="en-US" sz="2400" dirty="0" err="1" smtClean="0">
                <a:cs typeface="+mj-cs"/>
              </a:rPr>
              <a:t>atchpoints</a:t>
            </a:r>
            <a:r>
              <a:rPr lang="en-US" sz="2400" dirty="0" smtClean="0">
                <a:cs typeface="+mj-cs"/>
              </a:rPr>
              <a:t> to trace </a:t>
            </a:r>
            <a:r>
              <a:rPr lang="en-US" sz="2400" dirty="0" err="1" smtClean="0">
                <a:cs typeface="+mj-cs"/>
              </a:rPr>
              <a:t>TinyOS</a:t>
            </a:r>
            <a:r>
              <a:rPr lang="en-US" sz="2400" dirty="0" smtClean="0">
                <a:cs typeface="+mj-cs"/>
              </a:rPr>
              <a:t> states</a:t>
            </a:r>
          </a:p>
        </p:txBody>
      </p:sp>
      <p:pic>
        <p:nvPicPr>
          <p:cNvPr id="33795" name="Picture 5" descr="ttttttttt.png"/>
          <p:cNvPicPr>
            <a:picLocks noChangeAspect="1"/>
          </p:cNvPicPr>
          <p:nvPr/>
        </p:nvPicPr>
        <p:blipFill>
          <a:blip r:embed="rId3">
            <a:extLst>
              <a:ext uri="{28A0092B-C50C-407E-A947-70E740481C1C}">
                <a14:useLocalDpi xmlns:a14="http://schemas.microsoft.com/office/drawing/2010/main" val="0"/>
              </a:ext>
            </a:extLst>
          </a:blip>
          <a:srcRect b="25565"/>
          <a:stretch>
            <a:fillRect/>
          </a:stretch>
        </p:blipFill>
        <p:spPr bwMode="auto">
          <a:xfrm>
            <a:off x="1993900" y="2166938"/>
            <a:ext cx="51435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bwMode="auto">
          <a:xfrm>
            <a:off x="3779838" y="3884613"/>
            <a:ext cx="104775" cy="388937"/>
          </a:xfrm>
          <a:prstGeom prst="straightConnector1">
            <a:avLst/>
          </a:prstGeom>
          <a:noFill/>
          <a:ln w="2540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Arrow Connector 8"/>
          <p:cNvCxnSpPr/>
          <p:nvPr/>
        </p:nvCxnSpPr>
        <p:spPr bwMode="auto">
          <a:xfrm>
            <a:off x="4003675" y="4467225"/>
            <a:ext cx="60325" cy="328613"/>
          </a:xfrm>
          <a:prstGeom prst="straightConnector1">
            <a:avLst/>
          </a:prstGeom>
          <a:noFill/>
          <a:ln w="2540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a:off x="4829175" y="4918075"/>
            <a:ext cx="60325" cy="328613"/>
          </a:xfrm>
          <a:prstGeom prst="straightConnector1">
            <a:avLst/>
          </a:prstGeom>
          <a:noFill/>
          <a:ln w="2540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Arrow Connector 13"/>
          <p:cNvCxnSpPr/>
          <p:nvPr/>
        </p:nvCxnSpPr>
        <p:spPr bwMode="auto">
          <a:xfrm flipV="1">
            <a:off x="4981575" y="3644900"/>
            <a:ext cx="53975" cy="1546225"/>
          </a:xfrm>
          <a:prstGeom prst="straightConnector1">
            <a:avLst/>
          </a:prstGeom>
          <a:noFill/>
          <a:ln w="2540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9501987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Community impact</a:t>
            </a:r>
            <a:endParaRPr lang="en-US" dirty="0"/>
          </a:p>
        </p:txBody>
      </p:sp>
      <p:sp>
        <p:nvSpPr>
          <p:cNvPr id="3" name="Content Placeholder 2"/>
          <p:cNvSpPr>
            <a:spLocks noGrp="1"/>
          </p:cNvSpPr>
          <p:nvPr>
            <p:ph idx="1"/>
          </p:nvPr>
        </p:nvSpPr>
        <p:spPr>
          <a:xfrm>
            <a:off x="209550" y="1146809"/>
            <a:ext cx="8737600" cy="1051593"/>
          </a:xfrm>
        </p:spPr>
        <p:txBody>
          <a:bodyPr/>
          <a:lstStyle/>
          <a:p>
            <a:pPr marL="0" indent="0">
              <a:buNone/>
            </a:pPr>
            <a:r>
              <a:rPr lang="en-US" dirty="0" smtClean="0"/>
              <a:t>Minerva (SenSys13) expands on </a:t>
            </a:r>
            <a:r>
              <a:rPr lang="en-US" dirty="0" err="1" smtClean="0"/>
              <a:t>Aveksha</a:t>
            </a:r>
            <a:r>
              <a:rPr lang="en-US" dirty="0" smtClean="0"/>
              <a:t> concept with event synchronization and debug capabilities</a:t>
            </a:r>
            <a:endParaRPr lang="en-US" dirty="0"/>
          </a:p>
        </p:txBody>
      </p:sp>
      <p:pic>
        <p:nvPicPr>
          <p:cNvPr id="4" name="Picture 3" descr="minerv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758" y="2497216"/>
            <a:ext cx="8194225" cy="3041479"/>
          </a:xfrm>
          <a:prstGeom prst="rect">
            <a:avLst/>
          </a:prstGeom>
        </p:spPr>
      </p:pic>
    </p:spTree>
    <p:extLst>
      <p:ext uri="{BB962C8B-B14F-4D97-AF65-F5344CB8AC3E}">
        <p14:creationId xmlns:p14="http://schemas.microsoft.com/office/powerpoint/2010/main" val="2964635492"/>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Aveksha</a:t>
            </a:r>
            <a:r>
              <a:rPr lang="en-US" dirty="0" smtClean="0"/>
              <a:t> conclusion</a:t>
            </a:r>
            <a:endParaRPr lang="en-US" dirty="0"/>
          </a:p>
        </p:txBody>
      </p:sp>
      <p:sp>
        <p:nvSpPr>
          <p:cNvPr id="3" name="Content Placeholder 2"/>
          <p:cNvSpPr>
            <a:spLocks noGrp="1"/>
          </p:cNvSpPr>
          <p:nvPr>
            <p:ph idx="1"/>
          </p:nvPr>
        </p:nvSpPr>
        <p:spPr>
          <a:xfrm>
            <a:off x="209550" y="4044634"/>
            <a:ext cx="8737600" cy="2650928"/>
          </a:xfrm>
        </p:spPr>
        <p:txBody>
          <a:bodyPr/>
          <a:lstStyle/>
          <a:p>
            <a:r>
              <a:rPr lang="en-US" dirty="0" smtClean="0"/>
              <a:t>Achieved fine grained tracing (tasks and function calls)</a:t>
            </a:r>
          </a:p>
          <a:p>
            <a:r>
              <a:rPr lang="en-US" dirty="0" smtClean="0"/>
              <a:t>Not able to achieve complete execution record and replay</a:t>
            </a:r>
          </a:p>
          <a:p>
            <a:pPr lvl="1"/>
            <a:r>
              <a:rPr lang="en-US" dirty="0" err="1" smtClean="0"/>
              <a:t>Watchpoint</a:t>
            </a:r>
            <a:r>
              <a:rPr lang="en-US" dirty="0" smtClean="0"/>
              <a:t> mode to slow (cannot exceed 8 </a:t>
            </a:r>
            <a:r>
              <a:rPr lang="en-US" dirty="0"/>
              <a:t>events in 976 mote </a:t>
            </a:r>
            <a:r>
              <a:rPr lang="en-US" dirty="0" smtClean="0"/>
              <a:t>cycles)</a:t>
            </a:r>
          </a:p>
          <a:p>
            <a:pPr lvl="1"/>
            <a:r>
              <a:rPr lang="en-US" dirty="0" smtClean="0"/>
              <a:t>PC mode not able to record memory reads (control flow only)</a:t>
            </a:r>
            <a:endParaRPr lang="en-US" dirty="0"/>
          </a:p>
        </p:txBody>
      </p:sp>
      <p:pic>
        <p:nvPicPr>
          <p:cNvPr id="4" name="Content Placeholder 3" descr="124.png"/>
          <p:cNvPicPr>
            <a:picLocks noChangeAspect="1"/>
          </p:cNvPicPr>
          <p:nvPr/>
        </p:nvPicPr>
        <p:blipFill>
          <a:blip r:embed="rId2">
            <a:extLst>
              <a:ext uri="{28A0092B-C50C-407E-A947-70E740481C1C}">
                <a14:useLocalDpi xmlns:a14="http://schemas.microsoft.com/office/drawing/2010/main" val="0"/>
              </a:ext>
            </a:extLst>
          </a:blip>
          <a:srcRect l="-286" r="-286"/>
          <a:stretch>
            <a:fillRect/>
          </a:stretch>
        </p:blipFill>
        <p:spPr bwMode="auto">
          <a:xfrm>
            <a:off x="2400742" y="1122867"/>
            <a:ext cx="3905250" cy="241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Tree>
    <p:extLst>
      <p:ext uri="{BB962C8B-B14F-4D97-AF65-F5344CB8AC3E}">
        <p14:creationId xmlns:p14="http://schemas.microsoft.com/office/powerpoint/2010/main" val="106313114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9594" y="1807822"/>
            <a:ext cx="8186627" cy="1899359"/>
          </a:xfrm>
        </p:spPr>
        <p:txBody>
          <a:bodyPr/>
          <a:lstStyle/>
          <a:p>
            <a:pPr algn="l"/>
            <a:r>
              <a:rPr lang="en-US" sz="6000" dirty="0" smtClean="0"/>
              <a:t>Software record and replay of WSNs</a:t>
            </a:r>
            <a:endParaRPr lang="en-US" sz="6000" dirty="0"/>
          </a:p>
        </p:txBody>
      </p:sp>
    </p:spTree>
    <p:extLst>
      <p:ext uri="{BB962C8B-B14F-4D97-AF65-F5344CB8AC3E}">
        <p14:creationId xmlns:p14="http://schemas.microsoft.com/office/powerpoint/2010/main" val="70616182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a:t>
            </a:r>
            <a:endParaRPr lang="en-US" dirty="0"/>
          </a:p>
        </p:txBody>
      </p:sp>
      <p:sp>
        <p:nvSpPr>
          <p:cNvPr id="3" name="Content Placeholder 2"/>
          <p:cNvSpPr>
            <a:spLocks noGrp="1"/>
          </p:cNvSpPr>
          <p:nvPr>
            <p:ph idx="1"/>
          </p:nvPr>
        </p:nvSpPr>
        <p:spPr>
          <a:xfrm>
            <a:off x="288314" y="2057524"/>
            <a:ext cx="8737600" cy="1240420"/>
          </a:xfrm>
        </p:spPr>
        <p:txBody>
          <a:bodyPr/>
          <a:lstStyle/>
          <a:p>
            <a:pPr marL="0" indent="0">
              <a:buNone/>
            </a:pPr>
            <a:r>
              <a:rPr lang="en-US" sz="1800" dirty="0" smtClean="0">
                <a:solidFill>
                  <a:schemeClr val="accent2"/>
                </a:solidFill>
              </a:rPr>
              <a:t>Matthew </a:t>
            </a:r>
            <a:r>
              <a:rPr lang="en-US" sz="1800" dirty="0" err="1" smtClean="0">
                <a:solidFill>
                  <a:schemeClr val="accent2"/>
                </a:solidFill>
              </a:rPr>
              <a:t>Tancreti</a:t>
            </a:r>
            <a:r>
              <a:rPr lang="en-US" sz="1800" dirty="0" smtClean="0">
                <a:solidFill>
                  <a:schemeClr val="accent2"/>
                </a:solidFill>
              </a:rPr>
              <a:t>, </a:t>
            </a:r>
            <a:r>
              <a:rPr lang="en-US" sz="1800" dirty="0" err="1" smtClean="0">
                <a:solidFill>
                  <a:schemeClr val="accent2"/>
                </a:solidFill>
              </a:rPr>
              <a:t>Vinai</a:t>
            </a:r>
            <a:r>
              <a:rPr lang="en-US" sz="1800" dirty="0" smtClean="0">
                <a:solidFill>
                  <a:schemeClr val="accent2"/>
                </a:solidFill>
              </a:rPr>
              <a:t> </a:t>
            </a:r>
            <a:r>
              <a:rPr lang="en-US" sz="1800" dirty="0" err="1" smtClean="0">
                <a:solidFill>
                  <a:schemeClr val="accent2"/>
                </a:solidFill>
              </a:rPr>
              <a:t>Sundaram</a:t>
            </a:r>
            <a:r>
              <a:rPr lang="en-US" sz="1800" dirty="0">
                <a:solidFill>
                  <a:schemeClr val="accent2"/>
                </a:solidFill>
              </a:rPr>
              <a:t>, </a:t>
            </a:r>
            <a:r>
              <a:rPr lang="en-US" sz="1800" dirty="0" err="1" smtClean="0">
                <a:solidFill>
                  <a:schemeClr val="accent2"/>
                </a:solidFill>
              </a:rPr>
              <a:t>Saurabh</a:t>
            </a:r>
            <a:r>
              <a:rPr lang="en-US" sz="1800" dirty="0" smtClean="0">
                <a:solidFill>
                  <a:schemeClr val="accent2"/>
                </a:solidFill>
              </a:rPr>
              <a:t> </a:t>
            </a:r>
            <a:r>
              <a:rPr lang="en-US" sz="1800" dirty="0" err="1" smtClean="0">
                <a:solidFill>
                  <a:schemeClr val="accent2"/>
                </a:solidFill>
              </a:rPr>
              <a:t>Bagchi</a:t>
            </a:r>
            <a:r>
              <a:rPr lang="en-US" sz="1800" dirty="0" smtClean="0">
                <a:solidFill>
                  <a:schemeClr val="accent2"/>
                </a:solidFill>
              </a:rPr>
              <a:t>, and Patrick </a:t>
            </a:r>
            <a:r>
              <a:rPr lang="en-US" sz="1800" dirty="0" err="1" smtClean="0">
                <a:solidFill>
                  <a:schemeClr val="accent2"/>
                </a:solidFill>
              </a:rPr>
              <a:t>Eugster</a:t>
            </a:r>
            <a:r>
              <a:rPr lang="en-US" sz="1800" dirty="0">
                <a:solidFill>
                  <a:schemeClr val="accent2"/>
                </a:solidFill>
              </a:rPr>
              <a:t>.</a:t>
            </a:r>
            <a:r>
              <a:rPr lang="en-US" sz="1800" i="1" dirty="0" smtClean="0">
                <a:solidFill>
                  <a:schemeClr val="accent2"/>
                </a:solidFill>
              </a:rPr>
              <a:t> </a:t>
            </a:r>
            <a:r>
              <a:rPr lang="en-US" sz="1800" i="1" dirty="0">
                <a:solidFill>
                  <a:schemeClr val="accent2"/>
                </a:solidFill>
              </a:rPr>
              <a:t>TARDIS: Software-Only System-Level Record and Replay in Wireless Sensor Networks</a:t>
            </a:r>
            <a:r>
              <a:rPr lang="en-US" sz="1800" dirty="0">
                <a:solidFill>
                  <a:schemeClr val="accent2"/>
                </a:solidFill>
              </a:rPr>
              <a:t>. In Proceedings of the 14th ACM/IEEE Conference on Information Processing in Sensor Networks (IPSN), 12 pages, Seattle, Washington, April 14-16, 2015</a:t>
            </a:r>
            <a:r>
              <a:rPr lang="en-US" sz="1800" dirty="0" smtClean="0">
                <a:solidFill>
                  <a:schemeClr val="accent2"/>
                </a:solidFill>
              </a:rPr>
              <a:t>.</a:t>
            </a:r>
            <a:endParaRPr lang="en-US" sz="1800" dirty="0">
              <a:solidFill>
                <a:schemeClr val="accent2"/>
              </a:solidFill>
            </a:endParaRPr>
          </a:p>
        </p:txBody>
      </p:sp>
      <p:sp>
        <p:nvSpPr>
          <p:cNvPr id="4" name="Content Placeholder 2"/>
          <p:cNvSpPr txBox="1">
            <a:spLocks/>
          </p:cNvSpPr>
          <p:nvPr/>
        </p:nvSpPr>
        <p:spPr bwMode="auto">
          <a:xfrm>
            <a:off x="283187" y="1358556"/>
            <a:ext cx="8737600" cy="890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SzPct val="100000"/>
              <a:buChar char="•"/>
              <a:defRPr sz="2800">
                <a:solidFill>
                  <a:srgbClr val="CC0000"/>
                </a:solidFill>
                <a:latin typeface="+mn-lt"/>
                <a:ea typeface="+mn-ea"/>
                <a:cs typeface="+mn-cs"/>
              </a:defRPr>
            </a:lvl1pPr>
            <a:lvl2pPr marL="742950" indent="-285750" algn="l" rtl="0" eaLnBrk="0" fontAlgn="base" hangingPunct="0">
              <a:spcBef>
                <a:spcPct val="20000"/>
              </a:spcBef>
              <a:spcAft>
                <a:spcPct val="0"/>
              </a:spcAft>
              <a:buSzPct val="100000"/>
              <a:buChar char="–"/>
              <a:defRPr sz="2400">
                <a:solidFill>
                  <a:srgbClr val="0000FF"/>
                </a:solidFill>
                <a:latin typeface="+mn-lt"/>
                <a:ea typeface="+mn-ea"/>
              </a:defRPr>
            </a:lvl2pPr>
            <a:lvl3pPr marL="1143000" indent="-228600" algn="l" rtl="0" eaLnBrk="0" fontAlgn="base" hangingPunct="0">
              <a:spcBef>
                <a:spcPct val="20000"/>
              </a:spcBef>
              <a:spcAft>
                <a:spcPct val="0"/>
              </a:spcAft>
              <a:buSzPct val="100000"/>
              <a:buChar char="•"/>
              <a:defRPr sz="2000">
                <a:solidFill>
                  <a:srgbClr val="FF0000"/>
                </a:solidFill>
                <a:latin typeface="+mn-lt"/>
                <a:ea typeface="+mn-ea"/>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a:lstStyle>
          <a:p>
            <a:pPr marL="0" indent="0">
              <a:buFontTx/>
              <a:buNone/>
            </a:pPr>
            <a:r>
              <a:rPr lang="en-US" dirty="0" smtClean="0"/>
              <a:t>IPSN 2015</a:t>
            </a:r>
            <a:endParaRPr lang="en-US" dirty="0"/>
          </a:p>
        </p:txBody>
      </p:sp>
    </p:spTree>
    <p:extLst>
      <p:ext uri="{BB962C8B-B14F-4D97-AF65-F5344CB8AC3E}">
        <p14:creationId xmlns:p14="http://schemas.microsoft.com/office/powerpoint/2010/main" val="380128134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a:t>
            </a:r>
            <a:endParaRPr lang="en-US" dirty="0"/>
          </a:p>
        </p:txBody>
      </p:sp>
      <p:pic>
        <p:nvPicPr>
          <p:cNvPr id="12" name="Picture 11" descr="eclip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705" y="3458244"/>
            <a:ext cx="2302138" cy="1720993"/>
          </a:xfrm>
          <a:prstGeom prst="rect">
            <a:avLst/>
          </a:prstGeom>
        </p:spPr>
      </p:pic>
      <p:pic>
        <p:nvPicPr>
          <p:cNvPr id="13" name="Picture 6" descr="telosb.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14518" y="1365014"/>
            <a:ext cx="627063"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mspsi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4047" y="3430632"/>
            <a:ext cx="3299289" cy="2081931"/>
          </a:xfrm>
          <a:prstGeom prst="rect">
            <a:avLst/>
          </a:prstGeom>
        </p:spPr>
      </p:pic>
      <p:sp>
        <p:nvSpPr>
          <p:cNvPr id="15" name="TextBox 14"/>
          <p:cNvSpPr txBox="1"/>
          <p:nvPr/>
        </p:nvSpPr>
        <p:spPr>
          <a:xfrm>
            <a:off x="1906415" y="3090607"/>
            <a:ext cx="726055" cy="400110"/>
          </a:xfrm>
          <a:prstGeom prst="rect">
            <a:avLst/>
          </a:prstGeom>
          <a:noFill/>
        </p:spPr>
        <p:txBody>
          <a:bodyPr wrap="none" rtlCol="0">
            <a:spAutoFit/>
          </a:bodyPr>
          <a:lstStyle/>
          <a:p>
            <a:r>
              <a:rPr lang="en-US" sz="2000" dirty="0" smtClean="0"/>
              <a:t>Code</a:t>
            </a:r>
            <a:endParaRPr lang="en-US" sz="2000" dirty="0"/>
          </a:p>
        </p:txBody>
      </p:sp>
      <p:sp>
        <p:nvSpPr>
          <p:cNvPr id="16" name="TextBox 15"/>
          <p:cNvSpPr txBox="1"/>
          <p:nvPr/>
        </p:nvSpPr>
        <p:spPr>
          <a:xfrm>
            <a:off x="3373134" y="968070"/>
            <a:ext cx="1454244" cy="400110"/>
          </a:xfrm>
          <a:prstGeom prst="rect">
            <a:avLst/>
          </a:prstGeom>
          <a:noFill/>
        </p:spPr>
        <p:txBody>
          <a:bodyPr wrap="none" rtlCol="0">
            <a:spAutoFit/>
          </a:bodyPr>
          <a:lstStyle/>
          <a:p>
            <a:r>
              <a:rPr lang="en-US" sz="2000" dirty="0" smtClean="0"/>
              <a:t>Deployment</a:t>
            </a:r>
            <a:endParaRPr lang="en-US" sz="2000" dirty="0"/>
          </a:p>
        </p:txBody>
      </p:sp>
      <p:sp>
        <p:nvSpPr>
          <p:cNvPr id="17" name="TextBox 16"/>
          <p:cNvSpPr txBox="1"/>
          <p:nvPr/>
        </p:nvSpPr>
        <p:spPr>
          <a:xfrm>
            <a:off x="5305275" y="3090607"/>
            <a:ext cx="1197764" cy="400110"/>
          </a:xfrm>
          <a:prstGeom prst="rect">
            <a:avLst/>
          </a:prstGeom>
          <a:noFill/>
        </p:spPr>
        <p:txBody>
          <a:bodyPr wrap="none" rtlCol="0">
            <a:spAutoFit/>
          </a:bodyPr>
          <a:lstStyle/>
          <a:p>
            <a:r>
              <a:rPr lang="en-US" sz="2000" dirty="0" smtClean="0"/>
              <a:t>Debugger</a:t>
            </a:r>
            <a:endParaRPr lang="en-US" sz="2000" dirty="0"/>
          </a:p>
        </p:txBody>
      </p:sp>
      <p:sp>
        <p:nvSpPr>
          <p:cNvPr id="22" name="Circular Arrow 21"/>
          <p:cNvSpPr/>
          <p:nvPr/>
        </p:nvSpPr>
        <p:spPr>
          <a:xfrm>
            <a:off x="3386734" y="1793196"/>
            <a:ext cx="2734937" cy="2660709"/>
          </a:xfrm>
          <a:prstGeom prst="circularArrow">
            <a:avLst>
              <a:gd name="adj1" fmla="val 12500"/>
              <a:gd name="adj2" fmla="val 1142319"/>
              <a:gd name="adj3" fmla="val 20457681"/>
              <a:gd name="adj4" fmla="val 16138613"/>
              <a:gd name="adj5" fmla="val 125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Circular Arrow 22"/>
          <p:cNvSpPr/>
          <p:nvPr/>
        </p:nvSpPr>
        <p:spPr>
          <a:xfrm rot="16200000">
            <a:off x="1964605" y="1692293"/>
            <a:ext cx="2660709" cy="2738012"/>
          </a:xfrm>
          <a:prstGeom prst="circularArrow">
            <a:avLst>
              <a:gd name="adj1" fmla="val 12500"/>
              <a:gd name="adj2" fmla="val 1142319"/>
              <a:gd name="adj3" fmla="val 20457681"/>
              <a:gd name="adj4" fmla="val 16109830"/>
              <a:gd name="adj5" fmla="val 125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TextBox 17"/>
          <p:cNvSpPr txBox="1"/>
          <p:nvPr/>
        </p:nvSpPr>
        <p:spPr>
          <a:xfrm>
            <a:off x="1020658" y="1854949"/>
            <a:ext cx="1317163" cy="707886"/>
          </a:xfrm>
          <a:prstGeom prst="rect">
            <a:avLst/>
          </a:prstGeom>
          <a:noFill/>
        </p:spPr>
        <p:txBody>
          <a:bodyPr wrap="none" rtlCol="0">
            <a:spAutoFit/>
          </a:bodyPr>
          <a:lstStyle/>
          <a:p>
            <a:r>
              <a:rPr lang="en-US" sz="2000" dirty="0" smtClean="0"/>
              <a:t>Instrument</a:t>
            </a:r>
          </a:p>
          <a:p>
            <a:r>
              <a:rPr lang="en-US" sz="2000" dirty="0" smtClean="0"/>
              <a:t>and deploy</a:t>
            </a:r>
            <a:endParaRPr lang="en-US" sz="2000" dirty="0"/>
          </a:p>
        </p:txBody>
      </p:sp>
      <p:sp>
        <p:nvSpPr>
          <p:cNvPr id="19" name="TextBox 18"/>
          <p:cNvSpPr txBox="1"/>
          <p:nvPr/>
        </p:nvSpPr>
        <p:spPr>
          <a:xfrm>
            <a:off x="5744588" y="1821235"/>
            <a:ext cx="1417100" cy="707886"/>
          </a:xfrm>
          <a:prstGeom prst="rect">
            <a:avLst/>
          </a:prstGeom>
          <a:noFill/>
        </p:spPr>
        <p:txBody>
          <a:bodyPr wrap="none" rtlCol="0">
            <a:spAutoFit/>
          </a:bodyPr>
          <a:lstStyle/>
          <a:p>
            <a:r>
              <a:rPr lang="en-US" sz="2000" dirty="0" smtClean="0"/>
              <a:t>On request</a:t>
            </a:r>
            <a:endParaRPr lang="en-US" sz="2000" dirty="0"/>
          </a:p>
          <a:p>
            <a:r>
              <a:rPr lang="en-US" sz="2000" dirty="0"/>
              <a:t>t</a:t>
            </a:r>
            <a:r>
              <a:rPr lang="en-US" sz="2000" dirty="0" smtClean="0"/>
              <a:t>ransmit log</a:t>
            </a:r>
          </a:p>
        </p:txBody>
      </p:sp>
      <p:sp>
        <p:nvSpPr>
          <p:cNvPr id="20" name="Content Placeholder 2"/>
          <p:cNvSpPr>
            <a:spLocks noGrp="1"/>
          </p:cNvSpPr>
          <p:nvPr>
            <p:ph idx="1"/>
          </p:nvPr>
        </p:nvSpPr>
        <p:spPr>
          <a:xfrm>
            <a:off x="457200" y="5512564"/>
            <a:ext cx="8229600" cy="1218436"/>
          </a:xfrm>
        </p:spPr>
        <p:txBody>
          <a:bodyPr>
            <a:normAutofit fontScale="85000" lnSpcReduction="10000"/>
          </a:bodyPr>
          <a:lstStyle/>
          <a:p>
            <a:r>
              <a:rPr lang="en-US" sz="2400" dirty="0" smtClean="0"/>
              <a:t>Programmer writes normal C code</a:t>
            </a:r>
          </a:p>
          <a:p>
            <a:r>
              <a:rPr lang="en-US" sz="2400" dirty="0" smtClean="0"/>
              <a:t>TARDIS uses flash storage like a black box recorder</a:t>
            </a:r>
          </a:p>
          <a:p>
            <a:r>
              <a:rPr lang="en-US" sz="2400" dirty="0" smtClean="0"/>
              <a:t>Debugger faithfully reproduces every instruction and memory access</a:t>
            </a:r>
            <a:endParaRPr lang="en-US" sz="2400" dirty="0"/>
          </a:p>
        </p:txBody>
      </p:sp>
    </p:spTree>
    <p:extLst>
      <p:ext uri="{BB962C8B-B14F-4D97-AF65-F5344CB8AC3E}">
        <p14:creationId xmlns:p14="http://schemas.microsoft.com/office/powerpoint/2010/main" val="63871899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a:t>
            </a:r>
            <a:endParaRPr lang="en-US" dirty="0"/>
          </a:p>
        </p:txBody>
      </p:sp>
      <p:sp>
        <p:nvSpPr>
          <p:cNvPr id="3" name="Content Placeholder 2"/>
          <p:cNvSpPr>
            <a:spLocks noGrp="1"/>
          </p:cNvSpPr>
          <p:nvPr>
            <p:ph idx="1"/>
          </p:nvPr>
        </p:nvSpPr>
        <p:spPr>
          <a:xfrm>
            <a:off x="457200" y="1318347"/>
            <a:ext cx="8229600" cy="4810523"/>
          </a:xfrm>
        </p:spPr>
        <p:txBody>
          <a:bodyPr>
            <a:normAutofit/>
          </a:bodyPr>
          <a:lstStyle/>
          <a:p>
            <a:r>
              <a:rPr lang="en-US" dirty="0" smtClean="0"/>
              <a:t>Must record all sources of non-determinism</a:t>
            </a:r>
          </a:p>
          <a:p>
            <a:pPr marL="914400" lvl="1" indent="-514350">
              <a:buFont typeface="+mj-lt"/>
              <a:buAutoNum type="arabicPeriod"/>
            </a:pPr>
            <a:r>
              <a:rPr lang="en-US" dirty="0" smtClean="0"/>
              <a:t>Peripheral register reads (e.g., ADC, I2C, and timer)</a:t>
            </a:r>
          </a:p>
          <a:p>
            <a:pPr marL="914400" lvl="1" indent="-514350">
              <a:buFont typeface="+mj-lt"/>
              <a:buAutoNum type="arabicPeriod"/>
            </a:pPr>
            <a:r>
              <a:rPr lang="en-US" dirty="0" smtClean="0"/>
              <a:t>Interrupt timing</a:t>
            </a:r>
          </a:p>
          <a:p>
            <a:r>
              <a:rPr lang="en-US" dirty="0" err="1" smtClean="0"/>
              <a:t>TelosB</a:t>
            </a:r>
            <a:r>
              <a:rPr lang="en-US" dirty="0" smtClean="0"/>
              <a:t> has 1MB flash, 10KB RAM, 8MHz clock</a:t>
            </a:r>
          </a:p>
          <a:p>
            <a:r>
              <a:rPr lang="en-US" dirty="0" smtClean="0"/>
              <a:t>Typical app (MHO) generates 12.9 KB/sec of non-determinism, fills flash in about 1 minute</a:t>
            </a:r>
          </a:p>
          <a:p>
            <a:r>
              <a:rPr lang="en-US" dirty="0" smtClean="0"/>
              <a:t>Solution should not interfere with real-time constraints</a:t>
            </a:r>
          </a:p>
        </p:txBody>
      </p:sp>
    </p:spTree>
    <p:extLst>
      <p:ext uri="{BB962C8B-B14F-4D97-AF65-F5344CB8AC3E}">
        <p14:creationId xmlns:p14="http://schemas.microsoft.com/office/powerpoint/2010/main" val="29040425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approach</a:t>
            </a:r>
            <a:endParaRPr lang="en-US" dirty="0"/>
          </a:p>
        </p:txBody>
      </p:sp>
      <p:sp>
        <p:nvSpPr>
          <p:cNvPr id="3" name="Content Placeholder 2"/>
          <p:cNvSpPr>
            <a:spLocks noGrp="1"/>
          </p:cNvSpPr>
          <p:nvPr>
            <p:ph idx="1"/>
          </p:nvPr>
        </p:nvSpPr>
        <p:spPr/>
        <p:txBody>
          <a:bodyPr>
            <a:normAutofit/>
          </a:bodyPr>
          <a:lstStyle/>
          <a:p>
            <a:r>
              <a:rPr lang="en-US" dirty="0" smtClean="0"/>
              <a:t>Source-to-source compiler instruments C code to record all non-determinism</a:t>
            </a:r>
          </a:p>
          <a:p>
            <a:r>
              <a:rPr lang="en-US" dirty="0" smtClean="0"/>
              <a:t>Reduce log size by</a:t>
            </a:r>
          </a:p>
          <a:p>
            <a:pPr lvl="1"/>
            <a:r>
              <a:rPr lang="en-US" dirty="0" smtClean="0"/>
              <a:t>Carefully identifying only what needs to be recorded</a:t>
            </a:r>
          </a:p>
          <a:p>
            <a:pPr lvl="1"/>
            <a:r>
              <a:rPr lang="en-US" dirty="0" smtClean="0"/>
              <a:t>Efficient compression techniques tailored to each source of non-determinism </a:t>
            </a:r>
          </a:p>
          <a:p>
            <a:r>
              <a:rPr lang="en-US" dirty="0" smtClean="0"/>
              <a:t>Contributions</a:t>
            </a:r>
          </a:p>
          <a:p>
            <a:pPr lvl="1"/>
            <a:r>
              <a:rPr lang="en-US" dirty="0" smtClean="0"/>
              <a:t>first system-level record and replay for sensor networks</a:t>
            </a:r>
          </a:p>
          <a:p>
            <a:pPr lvl="1"/>
            <a:r>
              <a:rPr lang="en-US" dirty="0" smtClean="0"/>
              <a:t>Demonstrate with both </a:t>
            </a:r>
            <a:r>
              <a:rPr lang="en-US" dirty="0" err="1" smtClean="0"/>
              <a:t>TinyOS</a:t>
            </a:r>
            <a:r>
              <a:rPr lang="en-US" dirty="0" smtClean="0"/>
              <a:t> and </a:t>
            </a:r>
            <a:r>
              <a:rPr lang="en-US" dirty="0" err="1" smtClean="0"/>
              <a:t>Contiki</a:t>
            </a:r>
            <a:endParaRPr lang="en-US" dirty="0" smtClean="0"/>
          </a:p>
          <a:p>
            <a:endParaRPr lang="en-US" dirty="0"/>
          </a:p>
        </p:txBody>
      </p:sp>
    </p:spTree>
    <p:extLst>
      <p:ext uri="{BB962C8B-B14F-4D97-AF65-F5344CB8AC3E}">
        <p14:creationId xmlns:p14="http://schemas.microsoft.com/office/powerpoint/2010/main" val="179307401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demo</a:t>
            </a:r>
            <a:endParaRPr lang="en-US" dirty="0"/>
          </a:p>
        </p:txBody>
      </p:sp>
      <p:sp>
        <p:nvSpPr>
          <p:cNvPr id="3" name="Content Placeholder 2"/>
          <p:cNvSpPr>
            <a:spLocks noGrp="1"/>
          </p:cNvSpPr>
          <p:nvPr>
            <p:ph idx="1"/>
          </p:nvPr>
        </p:nvSpPr>
        <p:spPr>
          <a:xfrm>
            <a:off x="209550" y="4813905"/>
            <a:ext cx="8737600" cy="1581304"/>
          </a:xfrm>
        </p:spPr>
        <p:txBody>
          <a:bodyPr/>
          <a:lstStyle/>
          <a:p>
            <a:r>
              <a:rPr lang="en-US" dirty="0" smtClean="0"/>
              <a:t>Demo presented to IPSN 2015</a:t>
            </a:r>
          </a:p>
          <a:p>
            <a:r>
              <a:rPr lang="en-US" dirty="0" smtClean="0"/>
              <a:t>Simple light tracking application</a:t>
            </a:r>
          </a:p>
          <a:p>
            <a:r>
              <a:rPr lang="en-US" dirty="0" smtClean="0"/>
              <a:t>Demonstrates GDB like features</a:t>
            </a:r>
            <a:endParaRPr lang="en-US" dirty="0"/>
          </a:p>
        </p:txBody>
      </p:sp>
      <p:pic>
        <p:nvPicPr>
          <p:cNvPr id="4" name="Picture 3" descr="dem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142" y="815486"/>
            <a:ext cx="7474858" cy="3894261"/>
          </a:xfrm>
          <a:prstGeom prst="rect">
            <a:avLst/>
          </a:prstGeom>
        </p:spPr>
      </p:pic>
    </p:spTree>
    <p:extLst>
      <p:ext uri="{BB962C8B-B14F-4D97-AF65-F5344CB8AC3E}">
        <p14:creationId xmlns:p14="http://schemas.microsoft.com/office/powerpoint/2010/main" val="298685475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pPr marL="514350" indent="-514350">
              <a:buFont typeface="+mj-lt"/>
              <a:buAutoNum type="arabicPeriod"/>
            </a:pPr>
            <a:r>
              <a:rPr lang="en-US" dirty="0" smtClean="0">
                <a:solidFill>
                  <a:schemeClr val="tx1">
                    <a:lumMod val="50000"/>
                    <a:lumOff val="50000"/>
                  </a:schemeClr>
                </a:solidFill>
              </a:rPr>
              <a:t>Objectives, challenges, and approach</a:t>
            </a:r>
          </a:p>
          <a:p>
            <a:pPr marL="514350" indent="-514350">
              <a:buFont typeface="+mj-lt"/>
              <a:buAutoNum type="arabicPeriod"/>
            </a:pPr>
            <a:r>
              <a:rPr lang="en-US" dirty="0" smtClean="0"/>
              <a:t>Design</a:t>
            </a:r>
          </a:p>
          <a:p>
            <a:pPr marL="514350" indent="-514350">
              <a:buFont typeface="+mj-lt"/>
              <a:buAutoNum type="arabicPeriod"/>
            </a:pPr>
            <a:r>
              <a:rPr lang="en-US" dirty="0" smtClean="0"/>
              <a:t>7 compression techniques</a:t>
            </a:r>
          </a:p>
          <a:p>
            <a:pPr marL="514350" indent="-514350">
              <a:buFont typeface="+mj-lt"/>
              <a:buAutoNum type="arabicPeriod"/>
            </a:pPr>
            <a:r>
              <a:rPr lang="en-US" dirty="0" smtClean="0"/>
              <a:t>Performance evaluation</a:t>
            </a:r>
          </a:p>
          <a:p>
            <a:pPr marL="514350" indent="-514350">
              <a:buFont typeface="+mj-lt"/>
              <a:buAutoNum type="arabicPeriod"/>
            </a:pPr>
            <a:r>
              <a:rPr lang="en-US" dirty="0" smtClean="0"/>
              <a:t>Case study: diagnosing CTP bug</a:t>
            </a:r>
          </a:p>
          <a:p>
            <a:pPr marL="514350" indent="-514350">
              <a:buFont typeface="+mj-lt"/>
              <a:buAutoNum type="arabicPeriod"/>
            </a:pPr>
            <a:r>
              <a:rPr lang="en-US" dirty="0" smtClean="0"/>
              <a:t>Conclusions</a:t>
            </a:r>
          </a:p>
        </p:txBody>
      </p:sp>
    </p:spTree>
    <p:extLst>
      <p:ext uri="{BB962C8B-B14F-4D97-AF65-F5344CB8AC3E}">
        <p14:creationId xmlns:p14="http://schemas.microsoft.com/office/powerpoint/2010/main" val="220142394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40532" y="2209224"/>
            <a:ext cx="7669638" cy="533400"/>
          </a:xfrm>
        </p:spPr>
        <p:txBody>
          <a:bodyPr/>
          <a:lstStyle/>
          <a:p>
            <a:pPr algn="l"/>
            <a:r>
              <a:rPr lang="en-US" sz="6000" dirty="0" smtClean="0"/>
              <a:t>Motivation</a:t>
            </a:r>
            <a:endParaRPr lang="en-US" sz="6000" dirty="0"/>
          </a:p>
        </p:txBody>
      </p:sp>
      <p:sp>
        <p:nvSpPr>
          <p:cNvPr id="3" name="Content Placeholder 2"/>
          <p:cNvSpPr>
            <a:spLocks noGrp="1"/>
          </p:cNvSpPr>
          <p:nvPr>
            <p:ph idx="1"/>
          </p:nvPr>
        </p:nvSpPr>
        <p:spPr>
          <a:xfrm>
            <a:off x="1577920" y="2838462"/>
            <a:ext cx="7460242" cy="2261046"/>
          </a:xfrm>
        </p:spPr>
        <p:txBody>
          <a:bodyPr/>
          <a:lstStyle/>
          <a:p>
            <a:pPr marL="0" indent="0">
              <a:spcBef>
                <a:spcPts val="100"/>
              </a:spcBef>
              <a:buNone/>
            </a:pPr>
            <a:r>
              <a:rPr lang="en-US" sz="3200" dirty="0"/>
              <a:t>Why record and replay </a:t>
            </a:r>
            <a:r>
              <a:rPr lang="en-US" sz="3200" dirty="0" smtClean="0"/>
              <a:t>for</a:t>
            </a:r>
          </a:p>
          <a:p>
            <a:pPr marL="0" indent="0">
              <a:spcBef>
                <a:spcPts val="100"/>
              </a:spcBef>
              <a:buNone/>
            </a:pPr>
            <a:r>
              <a:rPr lang="en-US" sz="3200" dirty="0" smtClean="0"/>
              <a:t>wireless sensor networks?</a:t>
            </a:r>
            <a:endParaRPr lang="en-US" sz="3200" dirty="0"/>
          </a:p>
        </p:txBody>
      </p:sp>
    </p:spTree>
    <p:extLst>
      <p:ext uri="{BB962C8B-B14F-4D97-AF65-F5344CB8AC3E}">
        <p14:creationId xmlns:p14="http://schemas.microsoft.com/office/powerpoint/2010/main" val="380737605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Compiler design</a:t>
            </a:r>
            <a:endParaRPr lang="en-US" dirty="0"/>
          </a:p>
        </p:txBody>
      </p:sp>
      <p:sp>
        <p:nvSpPr>
          <p:cNvPr id="3" name="Content Placeholder 2"/>
          <p:cNvSpPr>
            <a:spLocks noGrp="1"/>
          </p:cNvSpPr>
          <p:nvPr>
            <p:ph idx="1"/>
          </p:nvPr>
        </p:nvSpPr>
        <p:spPr>
          <a:xfrm>
            <a:off x="3589129" y="1170609"/>
            <a:ext cx="5201479" cy="5345043"/>
          </a:xfrm>
        </p:spPr>
        <p:txBody>
          <a:bodyPr>
            <a:normAutofit fontScale="92500" lnSpcReduction="10000"/>
          </a:bodyPr>
          <a:lstStyle/>
          <a:p>
            <a:r>
              <a:rPr lang="en-US" dirty="0" smtClean="0"/>
              <a:t>Peripheral registers</a:t>
            </a:r>
          </a:p>
          <a:p>
            <a:pPr lvl="1"/>
            <a:r>
              <a:rPr lang="en-US" dirty="0" smtClean="0"/>
              <a:t>Assumes peripheral registers are addressed statically</a:t>
            </a:r>
          </a:p>
          <a:p>
            <a:pPr lvl="1"/>
            <a:r>
              <a:rPr lang="en-US" dirty="0" smtClean="0"/>
              <a:t>TARDIS-CIL discovers and instruments all reads in code</a:t>
            </a:r>
          </a:p>
          <a:p>
            <a:pPr lvl="1"/>
            <a:r>
              <a:rPr lang="en-US" dirty="0" smtClean="0"/>
              <a:t>Creates mapping file so emulator knows how each register encoded</a:t>
            </a:r>
          </a:p>
          <a:p>
            <a:r>
              <a:rPr lang="en-US" dirty="0" smtClean="0"/>
              <a:t>Interrupt timing</a:t>
            </a:r>
          </a:p>
          <a:p>
            <a:pPr lvl="1"/>
            <a:r>
              <a:rPr lang="en-US" dirty="0" smtClean="0"/>
              <a:t>Instruction counter not available on </a:t>
            </a:r>
            <a:r>
              <a:rPr lang="el-GR" dirty="0" smtClean="0"/>
              <a:t>μC</a:t>
            </a:r>
            <a:endParaRPr lang="en-US" dirty="0" smtClean="0"/>
          </a:p>
          <a:p>
            <a:pPr lvl="1"/>
            <a:r>
              <a:rPr lang="en-US" dirty="0" smtClean="0"/>
              <a:t>Software approach record interrupt return address and loop count</a:t>
            </a:r>
          </a:p>
          <a:p>
            <a:pPr lvl="1"/>
            <a:r>
              <a:rPr lang="en-US" dirty="0" smtClean="0"/>
              <a:t>Loops and functions instrumented to increment loop counter</a:t>
            </a:r>
          </a:p>
          <a:p>
            <a:pPr lvl="1"/>
            <a:endParaRPr lang="en-US" dirty="0"/>
          </a:p>
        </p:txBody>
      </p:sp>
      <p:pic>
        <p:nvPicPr>
          <p:cNvPr id="49" name="Picture 48"/>
          <p:cNvPicPr>
            <a:picLocks noChangeAspect="1"/>
          </p:cNvPicPr>
          <p:nvPr/>
        </p:nvPicPr>
        <p:blipFill>
          <a:blip r:embed="rId3"/>
          <a:stretch>
            <a:fillRect/>
          </a:stretch>
        </p:blipFill>
        <p:spPr>
          <a:xfrm>
            <a:off x="247376" y="1259339"/>
            <a:ext cx="3286539" cy="3301754"/>
          </a:xfrm>
          <a:prstGeom prst="rect">
            <a:avLst/>
          </a:prstGeom>
        </p:spPr>
      </p:pic>
    </p:spTree>
    <p:extLst>
      <p:ext uri="{BB962C8B-B14F-4D97-AF65-F5344CB8AC3E}">
        <p14:creationId xmlns:p14="http://schemas.microsoft.com/office/powerpoint/2010/main" val="376317330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Runtime design</a:t>
            </a:r>
            <a:endParaRPr lang="en-US" dirty="0"/>
          </a:p>
        </p:txBody>
      </p:sp>
      <p:sp>
        <p:nvSpPr>
          <p:cNvPr id="3" name="Content Placeholder 2"/>
          <p:cNvSpPr>
            <a:spLocks noGrp="1"/>
          </p:cNvSpPr>
          <p:nvPr>
            <p:ph idx="1"/>
          </p:nvPr>
        </p:nvSpPr>
        <p:spPr>
          <a:xfrm>
            <a:off x="457200" y="3315865"/>
            <a:ext cx="8229600" cy="2694608"/>
          </a:xfrm>
        </p:spPr>
        <p:txBody>
          <a:bodyPr>
            <a:normAutofit/>
          </a:bodyPr>
          <a:lstStyle/>
          <a:p>
            <a:r>
              <a:rPr lang="en-US" dirty="0" smtClean="0"/>
              <a:t>Record log into buffers in RAM</a:t>
            </a:r>
          </a:p>
          <a:p>
            <a:r>
              <a:rPr lang="en-US" dirty="0" smtClean="0"/>
              <a:t>Buffers compressed and written to flash during down time (before sleep is called)</a:t>
            </a:r>
          </a:p>
          <a:p>
            <a:r>
              <a:rPr lang="en-US" dirty="0" smtClean="0"/>
              <a:t>Flash is a circular buffer, similar to black box recorder</a:t>
            </a:r>
          </a:p>
          <a:p>
            <a:endParaRPr lang="en-US" dirty="0"/>
          </a:p>
        </p:txBody>
      </p:sp>
      <p:pic>
        <p:nvPicPr>
          <p:cNvPr id="39" name="Picture 38"/>
          <p:cNvPicPr>
            <a:picLocks noChangeAspect="1"/>
          </p:cNvPicPr>
          <p:nvPr/>
        </p:nvPicPr>
        <p:blipFill>
          <a:blip r:embed="rId3"/>
          <a:stretch>
            <a:fillRect/>
          </a:stretch>
        </p:blipFill>
        <p:spPr>
          <a:xfrm>
            <a:off x="3294823" y="1196438"/>
            <a:ext cx="2311400" cy="1765300"/>
          </a:xfrm>
          <a:prstGeom prst="rect">
            <a:avLst/>
          </a:prstGeom>
        </p:spPr>
      </p:pic>
    </p:spTree>
    <p:extLst>
      <p:ext uri="{BB962C8B-B14F-4D97-AF65-F5344CB8AC3E}">
        <p14:creationId xmlns:p14="http://schemas.microsoft.com/office/powerpoint/2010/main" val="61732597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Replay design</a:t>
            </a:r>
            <a:endParaRPr lang="en-US" dirty="0"/>
          </a:p>
        </p:txBody>
      </p:sp>
      <p:sp>
        <p:nvSpPr>
          <p:cNvPr id="3" name="Content Placeholder 2"/>
          <p:cNvSpPr>
            <a:spLocks noGrp="1"/>
          </p:cNvSpPr>
          <p:nvPr>
            <p:ph idx="1"/>
          </p:nvPr>
        </p:nvSpPr>
        <p:spPr>
          <a:xfrm>
            <a:off x="457200" y="3357217"/>
            <a:ext cx="8229600" cy="2768946"/>
          </a:xfrm>
        </p:spPr>
        <p:txBody>
          <a:bodyPr>
            <a:normAutofit/>
          </a:bodyPr>
          <a:lstStyle/>
          <a:p>
            <a:r>
              <a:rPr lang="en-US" dirty="0" smtClean="0"/>
              <a:t>Emulator (</a:t>
            </a:r>
            <a:r>
              <a:rPr lang="en-US" dirty="0" err="1" smtClean="0"/>
              <a:t>mspsim</a:t>
            </a:r>
            <a:r>
              <a:rPr lang="en-US" dirty="0" smtClean="0"/>
              <a:t>) executes code</a:t>
            </a:r>
          </a:p>
          <a:p>
            <a:r>
              <a:rPr lang="en-US" dirty="0" smtClean="0"/>
              <a:t>Starts from known state or checkpoint</a:t>
            </a:r>
          </a:p>
          <a:p>
            <a:r>
              <a:rPr lang="en-US" dirty="0" smtClean="0"/>
              <a:t>Whenever peripheral register read encountered, value is taken from log</a:t>
            </a:r>
          </a:p>
          <a:p>
            <a:r>
              <a:rPr lang="en-US" dirty="0" smtClean="0"/>
              <a:t>Interrupts delivered at logged time</a:t>
            </a:r>
            <a:endParaRPr lang="en-US" dirty="0"/>
          </a:p>
        </p:txBody>
      </p:sp>
      <p:pic>
        <p:nvPicPr>
          <p:cNvPr id="15" name="Picture 14"/>
          <p:cNvPicPr>
            <a:picLocks noChangeAspect="1"/>
          </p:cNvPicPr>
          <p:nvPr/>
        </p:nvPicPr>
        <p:blipFill>
          <a:blip r:embed="rId3"/>
          <a:stretch>
            <a:fillRect/>
          </a:stretch>
        </p:blipFill>
        <p:spPr>
          <a:xfrm>
            <a:off x="3195429" y="1428487"/>
            <a:ext cx="2746011" cy="1244049"/>
          </a:xfrm>
          <a:prstGeom prst="rect">
            <a:avLst/>
          </a:prstGeom>
        </p:spPr>
      </p:pic>
    </p:spTree>
    <p:extLst>
      <p:ext uri="{BB962C8B-B14F-4D97-AF65-F5344CB8AC3E}">
        <p14:creationId xmlns:p14="http://schemas.microsoft.com/office/powerpoint/2010/main" val="99436769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 of compression techniques</a:t>
            </a:r>
            <a:endParaRPr lang="en-US" dirty="0"/>
          </a:p>
        </p:txBody>
      </p:sp>
      <p:sp>
        <p:nvSpPr>
          <p:cNvPr id="3" name="Content Placeholder 2"/>
          <p:cNvSpPr>
            <a:spLocks noGrp="1"/>
          </p:cNvSpPr>
          <p:nvPr>
            <p:ph idx="1"/>
          </p:nvPr>
        </p:nvSpPr>
        <p:spPr>
          <a:xfrm>
            <a:off x="457200" y="1505659"/>
            <a:ext cx="8229600" cy="4810523"/>
          </a:xfrm>
        </p:spPr>
        <p:txBody>
          <a:bodyPr/>
          <a:lstStyle/>
          <a:p>
            <a:pPr marL="514350" indent="-514350">
              <a:buFont typeface="+mj-lt"/>
              <a:buAutoNum type="arabicPeriod"/>
            </a:pPr>
            <a:r>
              <a:rPr lang="en-US" dirty="0" smtClean="0"/>
              <a:t>Non-determinism of registers</a:t>
            </a:r>
          </a:p>
          <a:p>
            <a:pPr marL="514350" indent="-514350">
              <a:buFont typeface="+mj-lt"/>
              <a:buAutoNum type="arabicPeriod"/>
            </a:pPr>
            <a:r>
              <a:rPr lang="en-US" dirty="0" smtClean="0"/>
              <a:t>Polling loops</a:t>
            </a:r>
          </a:p>
          <a:p>
            <a:pPr marL="514350" indent="-514350">
              <a:buFont typeface="+mj-lt"/>
              <a:buAutoNum type="arabicPeriod"/>
            </a:pPr>
            <a:r>
              <a:rPr lang="en-US" dirty="0" smtClean="0"/>
              <a:t>Register masking pattern</a:t>
            </a:r>
          </a:p>
          <a:p>
            <a:pPr marL="514350" indent="-514350">
              <a:buFont typeface="+mj-lt"/>
              <a:buAutoNum type="arabicPeriod"/>
            </a:pPr>
            <a:r>
              <a:rPr lang="en-US" dirty="0" smtClean="0"/>
              <a:t>Sleep-wake cycling and interrupts</a:t>
            </a:r>
          </a:p>
          <a:p>
            <a:pPr marL="514350" indent="-514350">
              <a:buFont typeface="+mj-lt"/>
              <a:buAutoNum type="arabicPeriod"/>
            </a:pPr>
            <a:r>
              <a:rPr lang="en-US" dirty="0" smtClean="0"/>
              <a:t>Timer registers</a:t>
            </a:r>
          </a:p>
          <a:p>
            <a:pPr marL="514350" indent="-514350">
              <a:buFont typeface="+mj-lt"/>
              <a:buAutoNum type="arabicPeriod"/>
            </a:pPr>
            <a:r>
              <a:rPr lang="en-US" dirty="0" smtClean="0"/>
              <a:t>State registers</a:t>
            </a:r>
          </a:p>
          <a:p>
            <a:pPr marL="514350" indent="-514350">
              <a:buFont typeface="+mj-lt"/>
              <a:buAutoNum type="arabicPeriod"/>
            </a:pPr>
            <a:r>
              <a:rPr lang="en-US" dirty="0" smtClean="0"/>
              <a:t>Data registers</a:t>
            </a:r>
            <a:endParaRPr lang="en-US" dirty="0"/>
          </a:p>
        </p:txBody>
      </p:sp>
    </p:spTree>
    <p:extLst>
      <p:ext uri="{BB962C8B-B14F-4D97-AF65-F5344CB8AC3E}">
        <p14:creationId xmlns:p14="http://schemas.microsoft.com/office/powerpoint/2010/main" val="124964286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experimental setup</a:t>
            </a:r>
            <a:endParaRPr lang="en-US" dirty="0"/>
          </a:p>
        </p:txBody>
      </p:sp>
      <p:sp>
        <p:nvSpPr>
          <p:cNvPr id="3" name="Content Placeholder 2"/>
          <p:cNvSpPr>
            <a:spLocks noGrp="1"/>
          </p:cNvSpPr>
          <p:nvPr>
            <p:ph idx="1"/>
          </p:nvPr>
        </p:nvSpPr>
        <p:spPr>
          <a:xfrm>
            <a:off x="209550" y="1326086"/>
            <a:ext cx="8737600" cy="5032838"/>
          </a:xfrm>
        </p:spPr>
        <p:txBody>
          <a:bodyPr/>
          <a:lstStyle/>
          <a:p>
            <a:r>
              <a:rPr lang="en-US" dirty="0"/>
              <a:t>MHO (</a:t>
            </a:r>
            <a:r>
              <a:rPr lang="en-US" dirty="0" err="1"/>
              <a:t>Multihop</a:t>
            </a:r>
            <a:r>
              <a:rPr lang="en-US" dirty="0"/>
              <a:t> Oscilloscope) – one node and base </a:t>
            </a:r>
            <a:r>
              <a:rPr lang="en-US" dirty="0" smtClean="0"/>
              <a:t>station</a:t>
            </a:r>
          </a:p>
          <a:p>
            <a:pPr lvl="1"/>
            <a:r>
              <a:rPr lang="en-US" dirty="0" smtClean="0"/>
              <a:t>Typical WSN collection application</a:t>
            </a:r>
          </a:p>
          <a:p>
            <a:pPr lvl="1"/>
            <a:r>
              <a:rPr lang="en-US" dirty="0" smtClean="0"/>
              <a:t>5 node network</a:t>
            </a:r>
          </a:p>
          <a:p>
            <a:pPr lvl="1"/>
            <a:r>
              <a:rPr lang="en-US" dirty="0" smtClean="0"/>
              <a:t>All nodes actively sending sensor readings</a:t>
            </a:r>
            <a:endParaRPr lang="en-US" dirty="0"/>
          </a:p>
        </p:txBody>
      </p:sp>
    </p:spTree>
    <p:extLst>
      <p:ext uri="{BB962C8B-B14F-4D97-AF65-F5344CB8AC3E}">
        <p14:creationId xmlns:p14="http://schemas.microsoft.com/office/powerpoint/2010/main" val="194091001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Only record non-determinism</a:t>
            </a:r>
            <a:endParaRPr lang="en-US" dirty="0"/>
          </a:p>
        </p:txBody>
      </p:sp>
      <p:sp>
        <p:nvSpPr>
          <p:cNvPr id="3" name="Content Placeholder 2"/>
          <p:cNvSpPr>
            <a:spLocks noGrp="1"/>
          </p:cNvSpPr>
          <p:nvPr>
            <p:ph idx="1"/>
          </p:nvPr>
        </p:nvSpPr>
        <p:spPr>
          <a:xfrm>
            <a:off x="457200" y="3917462"/>
            <a:ext cx="8229600" cy="2208701"/>
          </a:xfrm>
        </p:spPr>
        <p:txBody>
          <a:bodyPr>
            <a:normAutofit fontScale="92500" lnSpcReduction="10000"/>
          </a:bodyPr>
          <a:lstStyle/>
          <a:p>
            <a:r>
              <a:rPr lang="en-US" dirty="0" smtClean="0"/>
              <a:t>Not all peripheral registers are non-deterministic</a:t>
            </a:r>
          </a:p>
          <a:p>
            <a:r>
              <a:rPr lang="en-US" dirty="0" smtClean="0"/>
              <a:t>In some registers only particular bits are non-deterministic</a:t>
            </a:r>
          </a:p>
          <a:p>
            <a:r>
              <a:rPr lang="en-US" dirty="0" smtClean="0"/>
              <a:t>Record only the non-deterministic bits, reduces log by 26.8%</a:t>
            </a:r>
            <a:endParaRPr lang="en-US" dirty="0"/>
          </a:p>
        </p:txBody>
      </p:sp>
      <p:pic>
        <p:nvPicPr>
          <p:cNvPr id="4" name="Picture 3"/>
          <p:cNvPicPr>
            <a:picLocks noChangeAspect="1"/>
          </p:cNvPicPr>
          <p:nvPr/>
        </p:nvPicPr>
        <p:blipFill>
          <a:blip r:embed="rId3"/>
          <a:stretch>
            <a:fillRect/>
          </a:stretch>
        </p:blipFill>
        <p:spPr>
          <a:xfrm>
            <a:off x="1203128" y="1590685"/>
            <a:ext cx="5389685" cy="1780192"/>
          </a:xfrm>
          <a:prstGeom prst="rect">
            <a:avLst/>
          </a:prstGeom>
        </p:spPr>
      </p:pic>
      <p:sp>
        <p:nvSpPr>
          <p:cNvPr id="5" name="TextBox 4"/>
          <p:cNvSpPr txBox="1"/>
          <p:nvPr/>
        </p:nvSpPr>
        <p:spPr>
          <a:xfrm>
            <a:off x="1193359" y="1326594"/>
            <a:ext cx="1967205" cy="307777"/>
          </a:xfrm>
          <a:prstGeom prst="rect">
            <a:avLst/>
          </a:prstGeom>
          <a:noFill/>
        </p:spPr>
        <p:txBody>
          <a:bodyPr wrap="none" rtlCol="0">
            <a:spAutoFit/>
          </a:bodyPr>
          <a:lstStyle/>
          <a:p>
            <a:r>
              <a:rPr lang="en-US" sz="1400" dirty="0" smtClean="0"/>
              <a:t>Timer B Control Register</a:t>
            </a:r>
            <a:endParaRPr lang="en-US" sz="1400" dirty="0"/>
          </a:p>
        </p:txBody>
      </p:sp>
      <p:sp>
        <p:nvSpPr>
          <p:cNvPr id="7" name="Rectangle 6"/>
          <p:cNvSpPr/>
          <p:nvPr/>
        </p:nvSpPr>
        <p:spPr>
          <a:xfrm>
            <a:off x="5911898" y="2813538"/>
            <a:ext cx="605693" cy="302847"/>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a:off x="6592813" y="2813538"/>
            <a:ext cx="188547" cy="136770"/>
          </a:xfrm>
          <a:prstGeom prst="straightConnector1">
            <a:avLst/>
          </a:prstGeom>
          <a:ln w="3175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723972" y="2493055"/>
            <a:ext cx="1982422" cy="400110"/>
          </a:xfrm>
          <a:prstGeom prst="rect">
            <a:avLst/>
          </a:prstGeom>
          <a:noFill/>
        </p:spPr>
        <p:txBody>
          <a:bodyPr wrap="square" rtlCol="0">
            <a:spAutoFit/>
          </a:bodyPr>
          <a:lstStyle/>
          <a:p>
            <a:r>
              <a:rPr lang="en-US" sz="2000" dirty="0" smtClean="0"/>
              <a:t>non-deterministic</a:t>
            </a:r>
            <a:endParaRPr lang="en-US" sz="2000" dirty="0"/>
          </a:p>
        </p:txBody>
      </p:sp>
    </p:spTree>
    <p:extLst>
      <p:ext uri="{BB962C8B-B14F-4D97-AF65-F5344CB8AC3E}">
        <p14:creationId xmlns:p14="http://schemas.microsoft.com/office/powerpoint/2010/main" val="357910440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Polling loops</a:t>
            </a:r>
            <a:endParaRPr lang="en-US" dirty="0"/>
          </a:p>
        </p:txBody>
      </p:sp>
      <p:sp>
        <p:nvSpPr>
          <p:cNvPr id="3" name="Content Placeholder 2"/>
          <p:cNvSpPr>
            <a:spLocks noGrp="1"/>
          </p:cNvSpPr>
          <p:nvPr>
            <p:ph idx="1"/>
          </p:nvPr>
        </p:nvSpPr>
        <p:spPr>
          <a:xfrm>
            <a:off x="457200" y="2841927"/>
            <a:ext cx="8229600" cy="3244240"/>
          </a:xfrm>
        </p:spPr>
        <p:txBody>
          <a:bodyPr>
            <a:normAutofit lnSpcReduction="10000"/>
          </a:bodyPr>
          <a:lstStyle/>
          <a:p>
            <a:r>
              <a:rPr lang="en-US" dirty="0" smtClean="0"/>
              <a:t>Example, interrupt register checked until transmitting flag is cleared</a:t>
            </a:r>
          </a:p>
          <a:p>
            <a:r>
              <a:rPr lang="en-US" dirty="0" smtClean="0"/>
              <a:t>TARDIS-CIL identifies loops that have no side effect on execution</a:t>
            </a:r>
          </a:p>
          <a:p>
            <a:r>
              <a:rPr lang="en-US" dirty="0" smtClean="0"/>
              <a:t>We assume polling loops are eventually exited</a:t>
            </a:r>
          </a:p>
          <a:p>
            <a:r>
              <a:rPr lang="en-US" dirty="0" smtClean="0"/>
              <a:t>Therefore, no need to record peripheral register reads in polling loops, reduces log by 25.9%</a:t>
            </a:r>
            <a:endParaRPr lang="en-US" dirty="0"/>
          </a:p>
        </p:txBody>
      </p:sp>
      <p:sp>
        <p:nvSpPr>
          <p:cNvPr id="4" name="TextBox 3"/>
          <p:cNvSpPr txBox="1"/>
          <p:nvPr/>
        </p:nvSpPr>
        <p:spPr>
          <a:xfrm>
            <a:off x="2803769" y="1681725"/>
            <a:ext cx="3275756" cy="400110"/>
          </a:xfrm>
          <a:prstGeom prst="rect">
            <a:avLst/>
          </a:prstGeom>
          <a:noFill/>
        </p:spPr>
        <p:txBody>
          <a:bodyPr wrap="none" rtlCol="0">
            <a:spAutoFit/>
          </a:bodyPr>
          <a:lstStyle/>
          <a:p>
            <a:r>
              <a:rPr lang="en-US" sz="2000" b="1" dirty="0">
                <a:latin typeface="Courier"/>
                <a:cs typeface="Courier"/>
              </a:rPr>
              <a:t>w</a:t>
            </a:r>
            <a:r>
              <a:rPr lang="en-US" sz="2000" b="1" dirty="0" smtClean="0">
                <a:latin typeface="Courier"/>
                <a:cs typeface="Courier"/>
              </a:rPr>
              <a:t>hile </a:t>
            </a:r>
            <a:r>
              <a:rPr lang="en-US" sz="2000" dirty="0" smtClean="0">
                <a:latin typeface="Courier"/>
                <a:cs typeface="Courier"/>
              </a:rPr>
              <a:t>(IFG &amp; TXFLG)</a:t>
            </a:r>
            <a:r>
              <a:rPr lang="en-US" sz="2000" b="1" dirty="0" smtClean="0">
                <a:latin typeface="Courier"/>
                <a:cs typeface="Courier"/>
              </a:rPr>
              <a:t>;</a:t>
            </a:r>
            <a:endParaRPr lang="en-US" sz="2000" b="1" dirty="0">
              <a:latin typeface="Courier"/>
              <a:cs typeface="Courier"/>
            </a:endParaRPr>
          </a:p>
        </p:txBody>
      </p:sp>
      <p:sp>
        <p:nvSpPr>
          <p:cNvPr id="5" name="Rectangle 4"/>
          <p:cNvSpPr/>
          <p:nvPr/>
        </p:nvSpPr>
        <p:spPr>
          <a:xfrm>
            <a:off x="2650074" y="1573430"/>
            <a:ext cx="3530096" cy="700051"/>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775456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3. Register masking pattern</a:t>
            </a:r>
            <a:endParaRPr lang="en-US" dirty="0"/>
          </a:p>
        </p:txBody>
      </p:sp>
      <p:sp>
        <p:nvSpPr>
          <p:cNvPr id="3" name="Content Placeholder 2"/>
          <p:cNvSpPr>
            <a:spLocks noGrp="1"/>
          </p:cNvSpPr>
          <p:nvPr>
            <p:ph idx="1"/>
          </p:nvPr>
        </p:nvSpPr>
        <p:spPr>
          <a:xfrm>
            <a:off x="457200" y="2881923"/>
            <a:ext cx="8229600" cy="3244240"/>
          </a:xfrm>
        </p:spPr>
        <p:txBody>
          <a:bodyPr/>
          <a:lstStyle/>
          <a:p>
            <a:r>
              <a:rPr lang="en-US" dirty="0" smtClean="0"/>
              <a:t>Example, IFG masked except for single flag bit</a:t>
            </a:r>
          </a:p>
          <a:p>
            <a:r>
              <a:rPr lang="en-US" dirty="0" smtClean="0"/>
              <a:t>Masked bits have no relevance to execution of code</a:t>
            </a:r>
          </a:p>
          <a:p>
            <a:r>
              <a:rPr lang="en-US" dirty="0" smtClean="0"/>
              <a:t>Ignore masked bits, reduces log by 56.7%</a:t>
            </a:r>
            <a:endParaRPr lang="en-US" dirty="0"/>
          </a:p>
        </p:txBody>
      </p:sp>
      <p:sp>
        <p:nvSpPr>
          <p:cNvPr id="4" name="TextBox 3"/>
          <p:cNvSpPr txBox="1"/>
          <p:nvPr/>
        </p:nvSpPr>
        <p:spPr>
          <a:xfrm>
            <a:off x="1763748" y="1728424"/>
            <a:ext cx="5725546" cy="400110"/>
          </a:xfrm>
          <a:prstGeom prst="rect">
            <a:avLst/>
          </a:prstGeom>
          <a:noFill/>
        </p:spPr>
        <p:txBody>
          <a:bodyPr wrap="none" rtlCol="0">
            <a:spAutoFit/>
          </a:bodyPr>
          <a:lstStyle/>
          <a:p>
            <a:r>
              <a:rPr lang="en-US" sz="2000" dirty="0" err="1">
                <a:latin typeface="Courier"/>
                <a:cs typeface="Courier"/>
              </a:rPr>
              <a:t>n</a:t>
            </a:r>
            <a:r>
              <a:rPr lang="en-US" sz="2000" dirty="0" err="1" smtClean="0">
                <a:latin typeface="Courier"/>
                <a:cs typeface="Courier"/>
              </a:rPr>
              <a:t>ot_done_transmitting</a:t>
            </a:r>
            <a:r>
              <a:rPr lang="en-US" sz="2000" dirty="0" smtClean="0">
                <a:latin typeface="Courier"/>
                <a:cs typeface="Courier"/>
              </a:rPr>
              <a:t> = IFG &amp; TXFLG;</a:t>
            </a:r>
            <a:endParaRPr lang="en-US" sz="2000" dirty="0">
              <a:latin typeface="Courier"/>
              <a:cs typeface="Courier"/>
            </a:endParaRPr>
          </a:p>
        </p:txBody>
      </p:sp>
      <p:sp>
        <p:nvSpPr>
          <p:cNvPr id="5" name="Rectangle 4"/>
          <p:cNvSpPr/>
          <p:nvPr/>
        </p:nvSpPr>
        <p:spPr>
          <a:xfrm>
            <a:off x="1763748" y="1590126"/>
            <a:ext cx="5725546" cy="700051"/>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091937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a:t>
            </a:r>
            <a:r>
              <a:rPr lang="en-US" dirty="0" smtClean="0"/>
              <a:t>. Sleep-wake cycling and interrupts</a:t>
            </a:r>
            <a:endParaRPr lang="en-US" dirty="0"/>
          </a:p>
        </p:txBody>
      </p:sp>
      <p:sp>
        <p:nvSpPr>
          <p:cNvPr id="3" name="Content Placeholder 2"/>
          <p:cNvSpPr>
            <a:spLocks noGrp="1"/>
          </p:cNvSpPr>
          <p:nvPr>
            <p:ph idx="1"/>
          </p:nvPr>
        </p:nvSpPr>
        <p:spPr>
          <a:xfrm>
            <a:off x="457200" y="1607419"/>
            <a:ext cx="8229600" cy="4461976"/>
          </a:xfrm>
        </p:spPr>
        <p:txBody>
          <a:bodyPr>
            <a:normAutofit/>
          </a:bodyPr>
          <a:lstStyle/>
          <a:p>
            <a:r>
              <a:rPr lang="en-US" dirty="0" smtClean="0"/>
              <a:t>WSNs depend on sleep-wake cycling for energy conservation</a:t>
            </a:r>
          </a:p>
          <a:p>
            <a:r>
              <a:rPr lang="en-US" dirty="0" smtClean="0"/>
              <a:t>Interrupts normally require recording 16-bit return address and 16-bit loop counter</a:t>
            </a:r>
          </a:p>
          <a:p>
            <a:r>
              <a:rPr lang="en-US" dirty="0" smtClean="0"/>
              <a:t>Sleep mode can only exit with an interrupt</a:t>
            </a:r>
          </a:p>
          <a:p>
            <a:r>
              <a:rPr lang="en-US" dirty="0" smtClean="0"/>
              <a:t>Design: interrupts that exit sleep mode do not need timing logged, reduces interrupts log by 12.7%</a:t>
            </a:r>
          </a:p>
        </p:txBody>
      </p:sp>
    </p:spTree>
    <p:extLst>
      <p:ext uri="{BB962C8B-B14F-4D97-AF65-F5344CB8AC3E}">
        <p14:creationId xmlns:p14="http://schemas.microsoft.com/office/powerpoint/2010/main" val="367120051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5. Timer registers</a:t>
            </a:r>
            <a:endParaRPr lang="en-US" dirty="0"/>
          </a:p>
        </p:txBody>
      </p:sp>
      <p:sp>
        <p:nvSpPr>
          <p:cNvPr id="3" name="Content Placeholder 2"/>
          <p:cNvSpPr>
            <a:spLocks noGrp="1"/>
          </p:cNvSpPr>
          <p:nvPr>
            <p:ph idx="1"/>
          </p:nvPr>
        </p:nvSpPr>
        <p:spPr>
          <a:xfrm>
            <a:off x="457200" y="2656417"/>
            <a:ext cx="8229600" cy="3839772"/>
          </a:xfrm>
        </p:spPr>
        <p:txBody>
          <a:bodyPr>
            <a:normAutofit/>
          </a:bodyPr>
          <a:lstStyle/>
          <a:p>
            <a:r>
              <a:rPr lang="en-US" dirty="0" smtClean="0"/>
              <a:t>Delta between timer reads or capture/compare register after interrupt is usually small</a:t>
            </a:r>
          </a:p>
          <a:p>
            <a:r>
              <a:rPr lang="en-US" dirty="0" smtClean="0"/>
              <a:t>Design: record timer delta, reduces timer log by 72.7%</a:t>
            </a:r>
          </a:p>
        </p:txBody>
      </p:sp>
      <p:sp>
        <p:nvSpPr>
          <p:cNvPr id="5" name="TextBox 4"/>
          <p:cNvSpPr txBox="1"/>
          <p:nvPr/>
        </p:nvSpPr>
        <p:spPr>
          <a:xfrm>
            <a:off x="3288975" y="1616135"/>
            <a:ext cx="2339453" cy="400110"/>
          </a:xfrm>
          <a:prstGeom prst="rect">
            <a:avLst/>
          </a:prstGeom>
          <a:noFill/>
        </p:spPr>
        <p:txBody>
          <a:bodyPr wrap="none" rtlCol="0">
            <a:spAutoFit/>
          </a:bodyPr>
          <a:lstStyle/>
          <a:p>
            <a:r>
              <a:rPr lang="en-US" sz="2000" dirty="0" err="1">
                <a:latin typeface="Courier"/>
                <a:cs typeface="Courier"/>
              </a:rPr>
              <a:t>t</a:t>
            </a:r>
            <a:r>
              <a:rPr lang="en-US" sz="2000" dirty="0" err="1" smtClean="0">
                <a:latin typeface="Courier"/>
                <a:cs typeface="Courier"/>
              </a:rPr>
              <a:t>imer_A</a:t>
            </a:r>
            <a:r>
              <a:rPr lang="en-US" sz="2000" dirty="0" smtClean="0">
                <a:latin typeface="Courier"/>
                <a:cs typeface="Courier"/>
              </a:rPr>
              <a:t> = TAR;</a:t>
            </a:r>
            <a:endParaRPr lang="en-US" sz="2000" dirty="0">
              <a:latin typeface="Courier"/>
              <a:cs typeface="Courier"/>
            </a:endParaRPr>
          </a:p>
        </p:txBody>
      </p:sp>
      <p:sp>
        <p:nvSpPr>
          <p:cNvPr id="6" name="Rectangle 5"/>
          <p:cNvSpPr/>
          <p:nvPr/>
        </p:nvSpPr>
        <p:spPr>
          <a:xfrm>
            <a:off x="3288975" y="1477837"/>
            <a:ext cx="2339453" cy="700051"/>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0549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1719"/>
            <a:ext cx="9144000" cy="568241"/>
          </a:xfrm>
        </p:spPr>
        <p:txBody>
          <a:bodyPr/>
          <a:lstStyle/>
          <a:p>
            <a:r>
              <a:rPr lang="en-US" dirty="0" smtClean="0"/>
              <a:t>Motivation: applications of wireless </a:t>
            </a:r>
            <a:r>
              <a:rPr lang="en-US" dirty="0"/>
              <a:t>s</a:t>
            </a:r>
            <a:r>
              <a:rPr lang="en-US" dirty="0" smtClean="0"/>
              <a:t>ensor </a:t>
            </a:r>
            <a:r>
              <a:rPr lang="en-US" dirty="0"/>
              <a:t>n</a:t>
            </a:r>
            <a:r>
              <a:rPr lang="en-US" dirty="0" smtClean="0"/>
              <a:t>etworks</a:t>
            </a:r>
            <a:endParaRPr lang="en-US" dirty="0"/>
          </a:p>
        </p:txBody>
      </p:sp>
      <p:sp>
        <p:nvSpPr>
          <p:cNvPr id="3" name="Content Placeholder 2"/>
          <p:cNvSpPr>
            <a:spLocks noGrp="1"/>
          </p:cNvSpPr>
          <p:nvPr>
            <p:ph idx="1"/>
          </p:nvPr>
        </p:nvSpPr>
        <p:spPr>
          <a:xfrm>
            <a:off x="209550" y="4252874"/>
            <a:ext cx="8737600" cy="2059083"/>
          </a:xfrm>
        </p:spPr>
        <p:txBody>
          <a:bodyPr/>
          <a:lstStyle/>
          <a:p>
            <a:r>
              <a:rPr lang="en-US" sz="2400" dirty="0" smtClean="0"/>
              <a:t>Applications of Wireless </a:t>
            </a:r>
            <a:r>
              <a:rPr lang="en-US" sz="2400" dirty="0"/>
              <a:t>S</a:t>
            </a:r>
            <a:r>
              <a:rPr lang="en-US" sz="2400" dirty="0" smtClean="0"/>
              <a:t>ensor </a:t>
            </a:r>
            <a:r>
              <a:rPr lang="en-US" sz="2400" dirty="0"/>
              <a:t>N</a:t>
            </a:r>
            <a:r>
              <a:rPr lang="en-US" sz="2400" dirty="0" smtClean="0"/>
              <a:t>etworks (WSN) is growing</a:t>
            </a:r>
          </a:p>
          <a:p>
            <a:r>
              <a:rPr lang="en-US" sz="2400" dirty="0" smtClean="0"/>
              <a:t>Advantages over wired embedded systems:</a:t>
            </a:r>
          </a:p>
          <a:p>
            <a:pPr lvl="1"/>
            <a:r>
              <a:rPr lang="en-US" sz="2000" dirty="0" smtClean="0"/>
              <a:t>Less cost to deploy and less costly sensors</a:t>
            </a:r>
          </a:p>
          <a:p>
            <a:pPr lvl="1"/>
            <a:r>
              <a:rPr lang="en-US" sz="2000" dirty="0" smtClean="0"/>
              <a:t>Rapid and flexible deployment</a:t>
            </a:r>
          </a:p>
          <a:p>
            <a:pPr lvl="1"/>
            <a:r>
              <a:rPr lang="en-US" sz="2000" dirty="0" smtClean="0"/>
              <a:t>Deployment in areas with no existing infrastructure</a:t>
            </a:r>
          </a:p>
        </p:txBody>
      </p:sp>
      <p:pic>
        <p:nvPicPr>
          <p:cNvPr id="4" name="Picture 3" descr="applicati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3977" y="1792345"/>
            <a:ext cx="5849851" cy="1694002"/>
          </a:xfrm>
          <a:prstGeom prst="rect">
            <a:avLst/>
          </a:prstGeom>
        </p:spPr>
      </p:pic>
      <p:sp>
        <p:nvSpPr>
          <p:cNvPr id="6" name="TextBox 5"/>
          <p:cNvSpPr txBox="1"/>
          <p:nvPr/>
        </p:nvSpPr>
        <p:spPr>
          <a:xfrm>
            <a:off x="625396" y="3665941"/>
            <a:ext cx="1680719" cy="461665"/>
          </a:xfrm>
          <a:prstGeom prst="rect">
            <a:avLst/>
          </a:prstGeom>
          <a:noFill/>
        </p:spPr>
        <p:txBody>
          <a:bodyPr wrap="none" rtlCol="0">
            <a:spAutoFit/>
          </a:bodyPr>
          <a:lstStyle/>
          <a:p>
            <a:r>
              <a:rPr lang="en-US" dirty="0" smtClean="0"/>
              <a:t>Smart Grids</a:t>
            </a:r>
            <a:endParaRPr lang="en-US" dirty="0"/>
          </a:p>
        </p:txBody>
      </p:sp>
      <p:sp>
        <p:nvSpPr>
          <p:cNvPr id="7" name="TextBox 6"/>
          <p:cNvSpPr txBox="1"/>
          <p:nvPr/>
        </p:nvSpPr>
        <p:spPr>
          <a:xfrm>
            <a:off x="1643727" y="1085723"/>
            <a:ext cx="2843296" cy="461665"/>
          </a:xfrm>
          <a:prstGeom prst="rect">
            <a:avLst/>
          </a:prstGeom>
          <a:noFill/>
        </p:spPr>
        <p:txBody>
          <a:bodyPr wrap="none" rtlCol="0">
            <a:spAutoFit/>
          </a:bodyPr>
          <a:lstStyle/>
          <a:p>
            <a:r>
              <a:rPr lang="en-US" dirty="0" smtClean="0"/>
              <a:t>Industrial Monitoring</a:t>
            </a:r>
            <a:endParaRPr lang="en-US" dirty="0"/>
          </a:p>
        </p:txBody>
      </p:sp>
      <p:sp>
        <p:nvSpPr>
          <p:cNvPr id="8" name="TextBox 7"/>
          <p:cNvSpPr txBox="1"/>
          <p:nvPr/>
        </p:nvSpPr>
        <p:spPr>
          <a:xfrm>
            <a:off x="3451020" y="3682084"/>
            <a:ext cx="2193930" cy="461665"/>
          </a:xfrm>
          <a:prstGeom prst="rect">
            <a:avLst/>
          </a:prstGeom>
          <a:noFill/>
        </p:spPr>
        <p:txBody>
          <a:bodyPr wrap="none" rtlCol="0">
            <a:spAutoFit/>
          </a:bodyPr>
          <a:lstStyle/>
          <a:p>
            <a:r>
              <a:rPr lang="en-US" dirty="0" smtClean="0"/>
              <a:t>Smart Buildings</a:t>
            </a:r>
            <a:endParaRPr lang="en-US" dirty="0"/>
          </a:p>
        </p:txBody>
      </p:sp>
      <p:sp>
        <p:nvSpPr>
          <p:cNvPr id="9" name="TextBox 8"/>
          <p:cNvSpPr txBox="1"/>
          <p:nvPr/>
        </p:nvSpPr>
        <p:spPr>
          <a:xfrm>
            <a:off x="4527081" y="1101867"/>
            <a:ext cx="2808882" cy="461665"/>
          </a:xfrm>
          <a:prstGeom prst="rect">
            <a:avLst/>
          </a:prstGeom>
          <a:noFill/>
        </p:spPr>
        <p:txBody>
          <a:bodyPr wrap="none" rtlCol="0">
            <a:spAutoFit/>
          </a:bodyPr>
          <a:lstStyle/>
          <a:p>
            <a:r>
              <a:rPr lang="en-US" dirty="0" smtClean="0"/>
              <a:t>Precision Agriculture</a:t>
            </a:r>
            <a:endParaRPr lang="en-US" dirty="0"/>
          </a:p>
        </p:txBody>
      </p:sp>
      <p:sp>
        <p:nvSpPr>
          <p:cNvPr id="10" name="TextBox 9"/>
          <p:cNvSpPr txBox="1"/>
          <p:nvPr/>
        </p:nvSpPr>
        <p:spPr>
          <a:xfrm>
            <a:off x="6835434" y="3659739"/>
            <a:ext cx="1722948" cy="461665"/>
          </a:xfrm>
          <a:prstGeom prst="rect">
            <a:avLst/>
          </a:prstGeom>
          <a:noFill/>
        </p:spPr>
        <p:txBody>
          <a:bodyPr wrap="none" rtlCol="0">
            <a:spAutoFit/>
          </a:bodyPr>
          <a:lstStyle/>
          <a:p>
            <a:r>
              <a:rPr lang="en-US" dirty="0" smtClean="0"/>
              <a:t>Surveillance</a:t>
            </a:r>
            <a:endParaRPr lang="en-US" dirty="0"/>
          </a:p>
        </p:txBody>
      </p:sp>
      <p:cxnSp>
        <p:nvCxnSpPr>
          <p:cNvPr id="11" name="Straight Connector 10"/>
          <p:cNvCxnSpPr/>
          <p:nvPr/>
        </p:nvCxnSpPr>
        <p:spPr bwMode="auto">
          <a:xfrm flipV="1">
            <a:off x="1587542" y="3425394"/>
            <a:ext cx="173186" cy="269411"/>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p:cNvCxnSpPr/>
          <p:nvPr/>
        </p:nvCxnSpPr>
        <p:spPr bwMode="auto">
          <a:xfrm flipH="1" flipV="1">
            <a:off x="3173539" y="1509088"/>
            <a:ext cx="78516" cy="261339"/>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Connector 14"/>
          <p:cNvCxnSpPr/>
          <p:nvPr/>
        </p:nvCxnSpPr>
        <p:spPr bwMode="auto">
          <a:xfrm flipV="1">
            <a:off x="4549410" y="3491196"/>
            <a:ext cx="173186" cy="269411"/>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Connector 15"/>
          <p:cNvCxnSpPr/>
          <p:nvPr/>
        </p:nvCxnSpPr>
        <p:spPr bwMode="auto">
          <a:xfrm flipH="1" flipV="1">
            <a:off x="5715150" y="1529880"/>
            <a:ext cx="86594" cy="279035"/>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8" name="Straight Connector 17"/>
          <p:cNvCxnSpPr/>
          <p:nvPr/>
        </p:nvCxnSpPr>
        <p:spPr bwMode="auto">
          <a:xfrm flipH="1" flipV="1">
            <a:off x="7079856" y="3520062"/>
            <a:ext cx="213216" cy="280583"/>
          </a:xfrm>
          <a:prstGeom prst="line">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8873264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a:t>
            </a:r>
            <a:r>
              <a:rPr lang="en-US" dirty="0" smtClean="0"/>
              <a:t>. State registers</a:t>
            </a:r>
            <a:endParaRPr lang="en-US" dirty="0"/>
          </a:p>
        </p:txBody>
      </p:sp>
      <p:sp>
        <p:nvSpPr>
          <p:cNvPr id="3" name="Content Placeholder 2"/>
          <p:cNvSpPr>
            <a:spLocks noGrp="1"/>
          </p:cNvSpPr>
          <p:nvPr>
            <p:ph idx="1"/>
          </p:nvPr>
        </p:nvSpPr>
        <p:spPr>
          <a:xfrm>
            <a:off x="457200" y="2674704"/>
            <a:ext cx="8229600" cy="3565976"/>
          </a:xfrm>
        </p:spPr>
        <p:txBody>
          <a:bodyPr>
            <a:normAutofit/>
          </a:bodyPr>
          <a:lstStyle/>
          <a:p>
            <a:r>
              <a:rPr lang="en-US" dirty="0" smtClean="0"/>
              <a:t>State registers report a state, for example, interrupt flags indicating pending interrupt</a:t>
            </a:r>
          </a:p>
          <a:p>
            <a:r>
              <a:rPr lang="en-US" dirty="0" smtClean="0"/>
              <a:t>Consecutive reads often repeat value</a:t>
            </a:r>
          </a:p>
          <a:p>
            <a:r>
              <a:rPr lang="en-US" dirty="0" smtClean="0"/>
              <a:t>Design: encode state registers with RLE, reduces state log by 47.8%</a:t>
            </a:r>
          </a:p>
        </p:txBody>
      </p:sp>
      <p:sp>
        <p:nvSpPr>
          <p:cNvPr id="5" name="TextBox 4"/>
          <p:cNvSpPr txBox="1"/>
          <p:nvPr/>
        </p:nvSpPr>
        <p:spPr>
          <a:xfrm>
            <a:off x="2325896" y="1616135"/>
            <a:ext cx="4032499" cy="400110"/>
          </a:xfrm>
          <a:prstGeom prst="rect">
            <a:avLst/>
          </a:prstGeom>
          <a:noFill/>
        </p:spPr>
        <p:txBody>
          <a:bodyPr wrap="none" rtlCol="0">
            <a:spAutoFit/>
          </a:bodyPr>
          <a:lstStyle/>
          <a:p>
            <a:r>
              <a:rPr lang="en-US" sz="2000" dirty="0" err="1">
                <a:latin typeface="Courier"/>
                <a:cs typeface="Courier"/>
              </a:rPr>
              <a:t>p</a:t>
            </a:r>
            <a:r>
              <a:rPr lang="en-US" sz="2000" dirty="0" err="1" smtClean="0">
                <a:latin typeface="Courier"/>
                <a:cs typeface="Courier"/>
              </a:rPr>
              <a:t>ending_interrupts</a:t>
            </a:r>
            <a:r>
              <a:rPr lang="en-US" sz="2000" dirty="0" smtClean="0">
                <a:latin typeface="Courier"/>
                <a:cs typeface="Courier"/>
              </a:rPr>
              <a:t> = IFG;</a:t>
            </a:r>
            <a:endParaRPr lang="en-US" sz="2000" dirty="0">
              <a:latin typeface="Courier"/>
              <a:cs typeface="Courier"/>
            </a:endParaRPr>
          </a:p>
        </p:txBody>
      </p:sp>
      <p:sp>
        <p:nvSpPr>
          <p:cNvPr id="6" name="Rectangle 5"/>
          <p:cNvSpPr/>
          <p:nvPr/>
        </p:nvSpPr>
        <p:spPr>
          <a:xfrm>
            <a:off x="2325896" y="1477837"/>
            <a:ext cx="4032499" cy="700051"/>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95936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a:t>
            </a:r>
            <a:r>
              <a:rPr lang="en-US" dirty="0" smtClean="0"/>
              <a:t>. Data registers</a:t>
            </a:r>
            <a:endParaRPr lang="en-US" dirty="0"/>
          </a:p>
        </p:txBody>
      </p:sp>
      <p:sp>
        <p:nvSpPr>
          <p:cNvPr id="3" name="Content Placeholder 2"/>
          <p:cNvSpPr>
            <a:spLocks noGrp="1"/>
          </p:cNvSpPr>
          <p:nvPr>
            <p:ph idx="1"/>
          </p:nvPr>
        </p:nvSpPr>
        <p:spPr>
          <a:xfrm>
            <a:off x="457200" y="2737995"/>
            <a:ext cx="8229600" cy="3388168"/>
          </a:xfrm>
        </p:spPr>
        <p:txBody>
          <a:bodyPr>
            <a:normAutofit/>
          </a:bodyPr>
          <a:lstStyle/>
          <a:p>
            <a:r>
              <a:rPr lang="en-US" dirty="0" smtClean="0"/>
              <a:t>Example</a:t>
            </a:r>
            <a:r>
              <a:rPr lang="en-US" dirty="0"/>
              <a:t>:</a:t>
            </a:r>
            <a:r>
              <a:rPr lang="en-US" dirty="0" smtClean="0"/>
              <a:t> I2C data</a:t>
            </a:r>
          </a:p>
          <a:p>
            <a:r>
              <a:rPr lang="en-US" dirty="0" smtClean="0"/>
              <a:t>Comes from radio and sensors</a:t>
            </a:r>
          </a:p>
          <a:p>
            <a:r>
              <a:rPr lang="en-US" dirty="0" smtClean="0"/>
              <a:t>Design: compression using light-weight generic compression LZRW-T</a:t>
            </a:r>
          </a:p>
          <a:p>
            <a:r>
              <a:rPr lang="en-US" dirty="0" smtClean="0"/>
              <a:t>Reduces data log by 65.7%</a:t>
            </a:r>
          </a:p>
        </p:txBody>
      </p:sp>
      <p:sp>
        <p:nvSpPr>
          <p:cNvPr id="4" name="TextBox 3"/>
          <p:cNvSpPr txBox="1"/>
          <p:nvPr/>
        </p:nvSpPr>
        <p:spPr>
          <a:xfrm>
            <a:off x="2815166" y="1616135"/>
            <a:ext cx="3416846" cy="400110"/>
          </a:xfrm>
          <a:prstGeom prst="rect">
            <a:avLst/>
          </a:prstGeom>
          <a:noFill/>
        </p:spPr>
        <p:txBody>
          <a:bodyPr wrap="none" rtlCol="0">
            <a:spAutoFit/>
          </a:bodyPr>
          <a:lstStyle/>
          <a:p>
            <a:r>
              <a:rPr lang="en-US" sz="2000" dirty="0" err="1">
                <a:latin typeface="Courier"/>
                <a:cs typeface="Courier"/>
              </a:rPr>
              <a:t>r</a:t>
            </a:r>
            <a:r>
              <a:rPr lang="en-US" sz="2000" dirty="0" err="1" smtClean="0">
                <a:latin typeface="Courier"/>
                <a:cs typeface="Courier"/>
              </a:rPr>
              <a:t>eceive_byte</a:t>
            </a:r>
            <a:r>
              <a:rPr lang="en-US" sz="2000" dirty="0" smtClean="0">
                <a:latin typeface="Courier"/>
                <a:cs typeface="Courier"/>
              </a:rPr>
              <a:t> = RXBUF;</a:t>
            </a:r>
            <a:endParaRPr lang="en-US" sz="2000" dirty="0">
              <a:latin typeface="Courier"/>
              <a:cs typeface="Courier"/>
            </a:endParaRPr>
          </a:p>
        </p:txBody>
      </p:sp>
      <p:sp>
        <p:nvSpPr>
          <p:cNvPr id="5" name="Rectangle 4"/>
          <p:cNvSpPr/>
          <p:nvPr/>
        </p:nvSpPr>
        <p:spPr>
          <a:xfrm>
            <a:off x="2815166" y="1477837"/>
            <a:ext cx="3416846" cy="700051"/>
          </a:xfrm>
          <a:prstGeom prst="rect">
            <a:avLst/>
          </a:prstGeom>
          <a:noFill/>
          <a:ln w="127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081203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Evaluation setup</a:t>
            </a:r>
            <a:endParaRPr lang="en-US" dirty="0"/>
          </a:p>
        </p:txBody>
      </p:sp>
      <p:sp>
        <p:nvSpPr>
          <p:cNvPr id="3" name="Content Placeholder 2"/>
          <p:cNvSpPr>
            <a:spLocks noGrp="1"/>
          </p:cNvSpPr>
          <p:nvPr>
            <p:ph idx="1"/>
          </p:nvPr>
        </p:nvSpPr>
        <p:spPr>
          <a:xfrm>
            <a:off x="209550" y="1323310"/>
            <a:ext cx="8737600" cy="5035614"/>
          </a:xfrm>
        </p:spPr>
        <p:txBody>
          <a:bodyPr/>
          <a:lstStyle/>
          <a:p>
            <a:pPr marL="514350" indent="-457200"/>
            <a:r>
              <a:rPr lang="en-US" dirty="0" smtClean="0"/>
              <a:t>MHO (</a:t>
            </a:r>
            <a:r>
              <a:rPr lang="en-US" dirty="0" err="1" smtClean="0"/>
              <a:t>Multihop</a:t>
            </a:r>
            <a:r>
              <a:rPr lang="en-US" dirty="0" smtClean="0"/>
              <a:t> Oscilloscope) – one node and base station</a:t>
            </a:r>
          </a:p>
          <a:p>
            <a:pPr marL="514350" indent="-457200"/>
            <a:r>
              <a:rPr lang="en-US" dirty="0" smtClean="0"/>
              <a:t>MHO network – 9 node network</a:t>
            </a:r>
          </a:p>
          <a:p>
            <a:pPr marL="514350" indent="-457200"/>
            <a:r>
              <a:rPr lang="en-US" dirty="0" smtClean="0"/>
              <a:t>EM (Earthquake Monitor) – 100Hz samples</a:t>
            </a:r>
          </a:p>
          <a:p>
            <a:pPr marL="514350" indent="-457200"/>
            <a:r>
              <a:rPr lang="en-US" dirty="0" smtClean="0"/>
              <a:t>Collect – </a:t>
            </a:r>
            <a:r>
              <a:rPr lang="en-US" dirty="0" err="1" smtClean="0"/>
              <a:t>Contiki</a:t>
            </a:r>
            <a:r>
              <a:rPr lang="en-US" dirty="0" smtClean="0"/>
              <a:t> OS</a:t>
            </a:r>
          </a:p>
        </p:txBody>
      </p:sp>
    </p:spTree>
    <p:extLst>
      <p:ext uri="{BB962C8B-B14F-4D97-AF65-F5344CB8AC3E}">
        <p14:creationId xmlns:p14="http://schemas.microsoft.com/office/powerpoint/2010/main" val="86124237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Static overhead</a:t>
            </a:r>
            <a:endParaRPr lang="en-US" dirty="0"/>
          </a:p>
        </p:txBody>
      </p:sp>
      <p:sp>
        <p:nvSpPr>
          <p:cNvPr id="3" name="Content Placeholder 2"/>
          <p:cNvSpPr>
            <a:spLocks noGrp="1"/>
          </p:cNvSpPr>
          <p:nvPr>
            <p:ph idx="1"/>
          </p:nvPr>
        </p:nvSpPr>
        <p:spPr>
          <a:xfrm>
            <a:off x="457200" y="3960412"/>
            <a:ext cx="8229600" cy="2030413"/>
          </a:xfrm>
        </p:spPr>
        <p:txBody>
          <a:bodyPr>
            <a:normAutofit/>
          </a:bodyPr>
          <a:lstStyle/>
          <a:p>
            <a:r>
              <a:rPr lang="en-US" dirty="0" smtClean="0"/>
              <a:t>Program size increased ~10KB due to added instrumentation and logging code</a:t>
            </a:r>
          </a:p>
          <a:p>
            <a:r>
              <a:rPr lang="en-US" dirty="0" smtClean="0"/>
              <a:t>RAM usage increased ~2KB due to compression and logging buffers</a:t>
            </a:r>
            <a:endParaRPr lang="en-US" dirty="0"/>
          </a:p>
        </p:txBody>
      </p:sp>
      <p:pic>
        <p:nvPicPr>
          <p:cNvPr id="5" name="Picture 4" descr="ROM_RA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9545" y="1347193"/>
            <a:ext cx="7566559" cy="2066432"/>
          </a:xfrm>
          <a:prstGeom prst="rect">
            <a:avLst/>
          </a:prstGeom>
        </p:spPr>
      </p:pic>
    </p:spTree>
    <p:extLst>
      <p:ext uri="{BB962C8B-B14F-4D97-AF65-F5344CB8AC3E}">
        <p14:creationId xmlns:p14="http://schemas.microsoft.com/office/powerpoint/2010/main" val="27082371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Rate of log growth</a:t>
            </a:r>
            <a:endParaRPr lang="en-US" dirty="0"/>
          </a:p>
        </p:txBody>
      </p:sp>
      <p:sp>
        <p:nvSpPr>
          <p:cNvPr id="3" name="Content Placeholder 2"/>
          <p:cNvSpPr>
            <a:spLocks noGrp="1"/>
          </p:cNvSpPr>
          <p:nvPr>
            <p:ph idx="1"/>
          </p:nvPr>
        </p:nvSpPr>
        <p:spPr>
          <a:xfrm>
            <a:off x="457200" y="4299589"/>
            <a:ext cx="8229600" cy="1131173"/>
          </a:xfrm>
        </p:spPr>
        <p:txBody>
          <a:bodyPr>
            <a:normAutofit fontScale="85000" lnSpcReduction="20000"/>
          </a:bodyPr>
          <a:lstStyle/>
          <a:p>
            <a:r>
              <a:rPr lang="en-US" dirty="0" smtClean="0"/>
              <a:t>“Uncompressed” is recording only non-deterministic registers</a:t>
            </a:r>
          </a:p>
          <a:p>
            <a:r>
              <a:rPr lang="en-US" dirty="0" smtClean="0"/>
              <a:t>Logging increases with LPL and with radio traffic due to more interrupts and timer events</a:t>
            </a:r>
          </a:p>
        </p:txBody>
      </p:sp>
      <p:pic>
        <p:nvPicPr>
          <p:cNvPr id="4" name="Picture 3" descr="FlashSiz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2321" y="1144705"/>
            <a:ext cx="6992034" cy="3049303"/>
          </a:xfrm>
          <a:prstGeom prst="rect">
            <a:avLst/>
          </a:prstGeom>
        </p:spPr>
      </p:pic>
      <p:cxnSp>
        <p:nvCxnSpPr>
          <p:cNvPr id="7" name="Straight Arrow Connector 6"/>
          <p:cNvCxnSpPr/>
          <p:nvPr/>
        </p:nvCxnSpPr>
        <p:spPr bwMode="auto">
          <a:xfrm flipV="1">
            <a:off x="5285619" y="2842381"/>
            <a:ext cx="471714" cy="157238"/>
          </a:xfrm>
          <a:prstGeom prst="straightConnector1">
            <a:avLst/>
          </a:prstGeom>
          <a:noFill/>
          <a:ln w="3810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 name="Content Placeholder 2"/>
          <p:cNvSpPr txBox="1">
            <a:spLocks/>
          </p:cNvSpPr>
          <p:nvPr/>
        </p:nvSpPr>
        <p:spPr bwMode="auto">
          <a:xfrm>
            <a:off x="440268" y="5298656"/>
            <a:ext cx="8229600" cy="1131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7" tIns="44450" rIns="90487" bIns="44450" numCol="1" anchor="t" anchorCtr="0" compatLnSpc="1">
            <a:prstTxWarp prst="textNoShape">
              <a:avLst/>
            </a:prstTxWarp>
            <a:normAutofit/>
          </a:bodyPr>
          <a:lstStyle>
            <a:lvl1pPr marL="342900" indent="-342900" algn="l" rtl="0" eaLnBrk="0" fontAlgn="base" hangingPunct="0">
              <a:spcBef>
                <a:spcPct val="20000"/>
              </a:spcBef>
              <a:spcAft>
                <a:spcPct val="0"/>
              </a:spcAft>
              <a:buSzPct val="100000"/>
              <a:buChar char="•"/>
              <a:defRPr sz="2800">
                <a:solidFill>
                  <a:srgbClr val="000000"/>
                </a:solidFill>
                <a:latin typeface="+mn-lt"/>
                <a:ea typeface="+mn-ea"/>
                <a:cs typeface="+mn-cs"/>
              </a:defRPr>
            </a:lvl1pPr>
            <a:lvl2pPr marL="742950" indent="-285750" algn="l" rtl="0" eaLnBrk="0" fontAlgn="base" hangingPunct="0">
              <a:spcBef>
                <a:spcPct val="20000"/>
              </a:spcBef>
              <a:spcAft>
                <a:spcPct val="0"/>
              </a:spcAft>
              <a:buSzPct val="100000"/>
              <a:buChar char="–"/>
              <a:defRPr sz="2400">
                <a:solidFill>
                  <a:srgbClr val="000000"/>
                </a:solidFill>
                <a:latin typeface="+mn-lt"/>
                <a:ea typeface="+mn-ea"/>
              </a:defRPr>
            </a:lvl2pPr>
            <a:lvl3pPr marL="1143000" indent="-228600" algn="l" rtl="0" eaLnBrk="0" fontAlgn="base" hangingPunct="0">
              <a:spcBef>
                <a:spcPct val="20000"/>
              </a:spcBef>
              <a:spcAft>
                <a:spcPct val="0"/>
              </a:spcAft>
              <a:buSzPct val="100000"/>
              <a:buChar char="•"/>
              <a:defRPr sz="2000">
                <a:solidFill>
                  <a:srgbClr val="000000"/>
                </a:solidFill>
                <a:latin typeface="+mn-lt"/>
                <a:ea typeface="+mn-ea"/>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a:lstStyle>
          <a:p>
            <a:r>
              <a:rPr lang="en-US" sz="2400" dirty="0" smtClean="0"/>
              <a:t>Why does TARDIS increase significantly from Network 64ms to Network 512ms?</a:t>
            </a:r>
          </a:p>
        </p:txBody>
      </p:sp>
    </p:spTree>
    <p:extLst>
      <p:ext uri="{BB962C8B-B14F-4D97-AF65-F5344CB8AC3E}">
        <p14:creationId xmlns:p14="http://schemas.microsoft.com/office/powerpoint/2010/main" val="34216449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Size by log component</a:t>
            </a:r>
            <a:endParaRPr lang="en-US" dirty="0"/>
          </a:p>
        </p:txBody>
      </p:sp>
      <p:sp>
        <p:nvSpPr>
          <p:cNvPr id="3" name="Content Placeholder 2"/>
          <p:cNvSpPr>
            <a:spLocks noGrp="1"/>
          </p:cNvSpPr>
          <p:nvPr>
            <p:ph idx="1"/>
          </p:nvPr>
        </p:nvSpPr>
        <p:spPr>
          <a:xfrm>
            <a:off x="457200" y="4135644"/>
            <a:ext cx="8229600" cy="2097939"/>
          </a:xfrm>
        </p:spPr>
        <p:txBody>
          <a:bodyPr>
            <a:normAutofit fontScale="85000" lnSpcReduction="10000"/>
          </a:bodyPr>
          <a:lstStyle/>
          <a:p>
            <a:r>
              <a:rPr lang="en-US" dirty="0" smtClean="0"/>
              <a:t>Currently interrupts and timer registers take the most log space</a:t>
            </a:r>
          </a:p>
          <a:p>
            <a:r>
              <a:rPr lang="en-US" dirty="0" smtClean="0"/>
              <a:t>Interrupt log increases in conditions where nodes not sleeping often (e.g., heavy network traffic with LPL)</a:t>
            </a:r>
          </a:p>
          <a:p>
            <a:r>
              <a:rPr lang="en-US" dirty="0" smtClean="0"/>
              <a:t>Timer compression can be improved by taking advantage of capture/compare register knowledge</a:t>
            </a:r>
            <a:endParaRPr lang="en-US" dirty="0"/>
          </a:p>
        </p:txBody>
      </p:sp>
      <p:pic>
        <p:nvPicPr>
          <p:cNvPr id="5" name="Picture 4" descr="SizePerPageTyp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578" y="1050684"/>
            <a:ext cx="6570133" cy="3084960"/>
          </a:xfrm>
          <a:prstGeom prst="rect">
            <a:avLst/>
          </a:prstGeom>
        </p:spPr>
      </p:pic>
      <p:cxnSp>
        <p:nvCxnSpPr>
          <p:cNvPr id="6" name="Straight Arrow Connector 5"/>
          <p:cNvCxnSpPr/>
          <p:nvPr/>
        </p:nvCxnSpPr>
        <p:spPr bwMode="auto">
          <a:xfrm flipV="1">
            <a:off x="5176762" y="2128762"/>
            <a:ext cx="471714" cy="157238"/>
          </a:xfrm>
          <a:prstGeom prst="straightConnector1">
            <a:avLst/>
          </a:prstGeom>
          <a:noFill/>
          <a:ln w="3810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7362718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Duty cycle</a:t>
            </a:r>
            <a:endParaRPr lang="en-US" dirty="0"/>
          </a:p>
        </p:txBody>
      </p:sp>
      <p:sp>
        <p:nvSpPr>
          <p:cNvPr id="3" name="Content Placeholder 2"/>
          <p:cNvSpPr>
            <a:spLocks noGrp="1"/>
          </p:cNvSpPr>
          <p:nvPr>
            <p:ph idx="1"/>
          </p:nvPr>
        </p:nvSpPr>
        <p:spPr>
          <a:xfrm>
            <a:off x="457200" y="4097660"/>
            <a:ext cx="8229600" cy="1030722"/>
          </a:xfrm>
        </p:spPr>
        <p:txBody>
          <a:bodyPr>
            <a:normAutofit fontScale="77500" lnSpcReduction="20000"/>
          </a:bodyPr>
          <a:lstStyle/>
          <a:p>
            <a:r>
              <a:rPr lang="en-US" dirty="0" smtClean="0"/>
              <a:t>Do not want to interfere with application</a:t>
            </a:r>
          </a:p>
          <a:p>
            <a:r>
              <a:rPr lang="en-US" dirty="0" smtClean="0"/>
              <a:t>TARDIS performs some compression and writes to flash during down time, when node would be sleeping</a:t>
            </a:r>
          </a:p>
        </p:txBody>
      </p:sp>
      <p:pic>
        <p:nvPicPr>
          <p:cNvPr id="4" name="Picture 3" descr="DutyCycl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881" y="1131443"/>
            <a:ext cx="6735735" cy="2929392"/>
          </a:xfrm>
          <a:prstGeom prst="rect">
            <a:avLst/>
          </a:prstGeom>
        </p:spPr>
      </p:pic>
      <p:cxnSp>
        <p:nvCxnSpPr>
          <p:cNvPr id="6" name="Straight Arrow Connector 5"/>
          <p:cNvCxnSpPr/>
          <p:nvPr/>
        </p:nvCxnSpPr>
        <p:spPr bwMode="auto">
          <a:xfrm flipV="1">
            <a:off x="5382380" y="2455333"/>
            <a:ext cx="471714" cy="157238"/>
          </a:xfrm>
          <a:prstGeom prst="straightConnector1">
            <a:avLst/>
          </a:prstGeom>
          <a:noFill/>
          <a:ln w="3810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Arrow Connector 6"/>
          <p:cNvCxnSpPr/>
          <p:nvPr/>
        </p:nvCxnSpPr>
        <p:spPr bwMode="auto">
          <a:xfrm flipH="1" flipV="1">
            <a:off x="5188857" y="1935239"/>
            <a:ext cx="435429" cy="193523"/>
          </a:xfrm>
          <a:prstGeom prst="straightConnector1">
            <a:avLst/>
          </a:prstGeom>
          <a:noFill/>
          <a:ln w="3810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 name="Content Placeholder 2"/>
          <p:cNvSpPr txBox="1">
            <a:spLocks/>
          </p:cNvSpPr>
          <p:nvPr/>
        </p:nvSpPr>
        <p:spPr bwMode="auto">
          <a:xfrm>
            <a:off x="440266" y="5041088"/>
            <a:ext cx="8229600" cy="1296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7" tIns="44450" rIns="90487" bIns="44450" numCol="1" anchor="t" anchorCtr="0" compatLnSpc="1">
            <a:prstTxWarp prst="textNoShape">
              <a:avLst/>
            </a:prstTxWarp>
            <a:normAutofit fontScale="77500" lnSpcReduction="20000"/>
          </a:bodyPr>
          <a:lstStyle>
            <a:lvl1pPr marL="342900" indent="-342900" algn="l" rtl="0" eaLnBrk="0" fontAlgn="base" hangingPunct="0">
              <a:spcBef>
                <a:spcPct val="20000"/>
              </a:spcBef>
              <a:spcAft>
                <a:spcPct val="0"/>
              </a:spcAft>
              <a:buSzPct val="100000"/>
              <a:buChar char="•"/>
              <a:defRPr sz="2800">
                <a:solidFill>
                  <a:srgbClr val="000000"/>
                </a:solidFill>
                <a:latin typeface="+mn-lt"/>
                <a:ea typeface="+mn-ea"/>
                <a:cs typeface="+mn-cs"/>
              </a:defRPr>
            </a:lvl1pPr>
            <a:lvl2pPr marL="742950" indent="-285750" algn="l" rtl="0" eaLnBrk="0" fontAlgn="base" hangingPunct="0">
              <a:spcBef>
                <a:spcPct val="20000"/>
              </a:spcBef>
              <a:spcAft>
                <a:spcPct val="0"/>
              </a:spcAft>
              <a:buSzPct val="100000"/>
              <a:buChar char="–"/>
              <a:defRPr sz="2400">
                <a:solidFill>
                  <a:srgbClr val="000000"/>
                </a:solidFill>
                <a:latin typeface="+mn-lt"/>
                <a:ea typeface="+mn-ea"/>
              </a:defRPr>
            </a:lvl2pPr>
            <a:lvl3pPr marL="1143000" indent="-228600" algn="l" rtl="0" eaLnBrk="0" fontAlgn="base" hangingPunct="0">
              <a:spcBef>
                <a:spcPct val="20000"/>
              </a:spcBef>
              <a:spcAft>
                <a:spcPct val="0"/>
              </a:spcAft>
              <a:buSzPct val="100000"/>
              <a:buChar char="•"/>
              <a:defRPr sz="2000">
                <a:solidFill>
                  <a:srgbClr val="000000"/>
                </a:solidFill>
                <a:latin typeface="+mn-lt"/>
                <a:ea typeface="+mn-ea"/>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a:lstStyle>
          <a:p>
            <a:r>
              <a:rPr lang="en-US" dirty="0" smtClean="0"/>
              <a:t>Unmodified Network 512ms increases over Network 64ms due to longer active time to send and receive messages</a:t>
            </a:r>
          </a:p>
          <a:p>
            <a:r>
              <a:rPr lang="en-US" dirty="0" smtClean="0"/>
              <a:t>TARDIS Network 64ms increases over Network 512ms due to longer radio on time to perform clear channel assessment</a:t>
            </a:r>
          </a:p>
        </p:txBody>
      </p:sp>
    </p:spTree>
    <p:extLst>
      <p:ext uri="{BB962C8B-B14F-4D97-AF65-F5344CB8AC3E}">
        <p14:creationId xmlns:p14="http://schemas.microsoft.com/office/powerpoint/2010/main" val="26913967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Average power consumption</a:t>
            </a:r>
            <a:endParaRPr lang="en-US" dirty="0"/>
          </a:p>
        </p:txBody>
      </p:sp>
      <p:sp>
        <p:nvSpPr>
          <p:cNvPr id="3" name="Content Placeholder 2"/>
          <p:cNvSpPr>
            <a:spLocks noGrp="1"/>
          </p:cNvSpPr>
          <p:nvPr>
            <p:ph idx="1"/>
          </p:nvPr>
        </p:nvSpPr>
        <p:spPr>
          <a:xfrm>
            <a:off x="457200" y="4366380"/>
            <a:ext cx="8229600" cy="2088207"/>
          </a:xfrm>
        </p:spPr>
        <p:txBody>
          <a:bodyPr>
            <a:normAutofit fontScale="92500" lnSpcReduction="10000"/>
          </a:bodyPr>
          <a:lstStyle/>
          <a:p>
            <a:r>
              <a:rPr lang="en-US" dirty="0" smtClean="0"/>
              <a:t>Change in power consumption only noticeable when using LPL</a:t>
            </a:r>
          </a:p>
          <a:p>
            <a:r>
              <a:rPr lang="en-US" dirty="0" smtClean="0"/>
              <a:t>TARDIS power consumption increases when going from 512ms to 64ms</a:t>
            </a:r>
          </a:p>
          <a:p>
            <a:r>
              <a:rPr lang="en-US" dirty="0" smtClean="0"/>
              <a:t>Radio is most significant consumer of energy</a:t>
            </a:r>
            <a:endParaRPr lang="en-US" dirty="0"/>
          </a:p>
        </p:txBody>
      </p:sp>
      <p:pic>
        <p:nvPicPr>
          <p:cNvPr id="4" name="Picture 3" descr="AvgPower.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024" y="1050684"/>
            <a:ext cx="7436999" cy="3243358"/>
          </a:xfrm>
          <a:prstGeom prst="rect">
            <a:avLst/>
          </a:prstGeom>
        </p:spPr>
      </p:pic>
    </p:spTree>
    <p:extLst>
      <p:ext uri="{BB962C8B-B14F-4D97-AF65-F5344CB8AC3E}">
        <p14:creationId xmlns:p14="http://schemas.microsoft.com/office/powerpoint/2010/main" val="82174198"/>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Comparison to other compression techniques</a:t>
            </a:r>
            <a:endParaRPr lang="en-US" dirty="0"/>
          </a:p>
        </p:txBody>
      </p:sp>
      <p:sp>
        <p:nvSpPr>
          <p:cNvPr id="5" name="Content Placeholder 4"/>
          <p:cNvSpPr>
            <a:spLocks noGrp="1"/>
          </p:cNvSpPr>
          <p:nvPr>
            <p:ph idx="1"/>
          </p:nvPr>
        </p:nvSpPr>
        <p:spPr>
          <a:xfrm>
            <a:off x="209550" y="4663777"/>
            <a:ext cx="8737600" cy="1695147"/>
          </a:xfrm>
        </p:spPr>
        <p:txBody>
          <a:bodyPr/>
          <a:lstStyle/>
          <a:p>
            <a:r>
              <a:rPr lang="en-US" dirty="0" smtClean="0"/>
              <a:t>MHO significantly more compressed compared to generic compression (</a:t>
            </a:r>
            <a:r>
              <a:rPr lang="en-US" dirty="0" err="1" smtClean="0"/>
              <a:t>gzip</a:t>
            </a:r>
            <a:r>
              <a:rPr lang="en-US" dirty="0"/>
              <a:t> </a:t>
            </a:r>
            <a:r>
              <a:rPr lang="en-US" dirty="0" smtClean="0"/>
              <a:t>and SLZW)</a:t>
            </a:r>
          </a:p>
          <a:p>
            <a:r>
              <a:rPr lang="en-US" dirty="0" smtClean="0"/>
              <a:t>Also performs well against control flow recording</a:t>
            </a:r>
            <a:endParaRPr lang="en-US" dirty="0"/>
          </a:p>
        </p:txBody>
      </p:sp>
      <p:pic>
        <p:nvPicPr>
          <p:cNvPr id="6" name="Picture 5" descr="TinyTracer.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9674" y="1118707"/>
            <a:ext cx="5641696" cy="3120563"/>
          </a:xfrm>
          <a:prstGeom prst="rect">
            <a:avLst/>
          </a:prstGeom>
        </p:spPr>
      </p:pic>
    </p:spTree>
    <p:extLst>
      <p:ext uri="{BB962C8B-B14F-4D97-AF65-F5344CB8AC3E}">
        <p14:creationId xmlns:p14="http://schemas.microsoft.com/office/powerpoint/2010/main" val="2562867809"/>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Case Study: CTP Bug</a:t>
            </a:r>
            <a:endParaRPr lang="en-US" dirty="0"/>
          </a:p>
        </p:txBody>
      </p:sp>
      <p:sp>
        <p:nvSpPr>
          <p:cNvPr id="3" name="Content Placeholder 2"/>
          <p:cNvSpPr>
            <a:spLocks noGrp="1"/>
          </p:cNvSpPr>
          <p:nvPr>
            <p:ph idx="1"/>
          </p:nvPr>
        </p:nvSpPr>
        <p:spPr>
          <a:xfrm>
            <a:off x="457200" y="4317999"/>
            <a:ext cx="8229600" cy="2440609"/>
          </a:xfrm>
        </p:spPr>
        <p:txBody>
          <a:bodyPr>
            <a:normAutofit fontScale="70000" lnSpcReduction="20000"/>
          </a:bodyPr>
          <a:lstStyle/>
          <a:p>
            <a:r>
              <a:rPr lang="en-US" dirty="0" smtClean="0"/>
              <a:t>When partition forms for longer than 30 seconds, network takes 30 minutes to heal</a:t>
            </a:r>
          </a:p>
          <a:p>
            <a:r>
              <a:rPr lang="en-US" dirty="0" smtClean="0"/>
              <a:t>Goes against CTP principal of quick recovery from broken links</a:t>
            </a:r>
          </a:p>
          <a:p>
            <a:r>
              <a:rPr lang="en-US" dirty="0" smtClean="0"/>
              <a:t>ETX value continues to rise because of routing loops in partitioned nodes</a:t>
            </a:r>
          </a:p>
          <a:p>
            <a:r>
              <a:rPr lang="en-US" dirty="0" smtClean="0"/>
              <a:t>Because TARDIS can replay all memory state we can see ETX increasing</a:t>
            </a:r>
          </a:p>
          <a:p>
            <a:r>
              <a:rPr lang="en-US" dirty="0" smtClean="0"/>
              <a:t>Logging rate is low in healthy network but raises due to high traffic cased by routing loops</a:t>
            </a:r>
          </a:p>
        </p:txBody>
      </p:sp>
      <p:pic>
        <p:nvPicPr>
          <p:cNvPr id="4" name="Picture 3" descr="etx.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3849" y="2374353"/>
            <a:ext cx="3053030" cy="1855303"/>
          </a:xfrm>
          <a:prstGeom prst="rect">
            <a:avLst/>
          </a:prstGeom>
        </p:spPr>
      </p:pic>
      <p:pic>
        <p:nvPicPr>
          <p:cNvPr id="6" name="Picture 5" descr="bug-log-rat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9727" y="2363310"/>
            <a:ext cx="2760362" cy="1833217"/>
          </a:xfrm>
          <a:prstGeom prst="rect">
            <a:avLst/>
          </a:prstGeom>
        </p:spPr>
      </p:pic>
      <p:pic>
        <p:nvPicPr>
          <p:cNvPr id="7" name="Picture 6" descr="bug-topo.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4236" y="985944"/>
            <a:ext cx="2013779" cy="1410495"/>
          </a:xfrm>
          <a:prstGeom prst="rect">
            <a:avLst/>
          </a:prstGeom>
        </p:spPr>
      </p:pic>
    </p:spTree>
    <p:extLst>
      <p:ext uri="{BB962C8B-B14F-4D97-AF65-F5344CB8AC3E}">
        <p14:creationId xmlns:p14="http://schemas.microsoft.com/office/powerpoint/2010/main" val="177164878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Motivation: real </a:t>
            </a:r>
            <a:r>
              <a:rPr lang="en-US" dirty="0"/>
              <a:t>w</a:t>
            </a:r>
            <a:r>
              <a:rPr lang="en-US" dirty="0" smtClean="0"/>
              <a:t>orld </a:t>
            </a:r>
            <a:r>
              <a:rPr lang="en-US" dirty="0"/>
              <a:t>d</a:t>
            </a:r>
            <a:r>
              <a:rPr lang="en-US" dirty="0" smtClean="0"/>
              <a:t>eployment </a:t>
            </a:r>
            <a:r>
              <a:rPr lang="en-US" dirty="0"/>
              <a:t>e</a:t>
            </a:r>
            <a:r>
              <a:rPr lang="en-US" dirty="0" smtClean="0"/>
              <a:t>xperiences</a:t>
            </a:r>
            <a:endParaRPr lang="en-US" dirty="0"/>
          </a:p>
        </p:txBody>
      </p:sp>
      <p:sp>
        <p:nvSpPr>
          <p:cNvPr id="6" name="Content Placeholder 2"/>
          <p:cNvSpPr txBox="1">
            <a:spLocks/>
          </p:cNvSpPr>
          <p:nvPr/>
        </p:nvSpPr>
        <p:spPr bwMode="auto">
          <a:xfrm>
            <a:off x="256111" y="795569"/>
            <a:ext cx="8566769" cy="1600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SzPct val="100000"/>
              <a:buChar char="•"/>
              <a:defRPr sz="2800">
                <a:solidFill>
                  <a:srgbClr val="CC0000"/>
                </a:solidFill>
                <a:latin typeface="+mn-lt"/>
                <a:ea typeface="+mn-ea"/>
                <a:cs typeface="+mn-cs"/>
              </a:defRPr>
            </a:lvl1pPr>
            <a:lvl2pPr marL="742950" indent="-285750" algn="l" rtl="0" eaLnBrk="0" fontAlgn="base" hangingPunct="0">
              <a:spcBef>
                <a:spcPct val="20000"/>
              </a:spcBef>
              <a:spcAft>
                <a:spcPct val="0"/>
              </a:spcAft>
              <a:buSzPct val="100000"/>
              <a:buChar char="–"/>
              <a:defRPr sz="2400">
                <a:solidFill>
                  <a:srgbClr val="0000FF"/>
                </a:solidFill>
                <a:latin typeface="+mn-lt"/>
                <a:ea typeface="+mn-ea"/>
              </a:defRPr>
            </a:lvl2pPr>
            <a:lvl3pPr marL="1143000" indent="-228600" algn="l" rtl="0" eaLnBrk="0" fontAlgn="base" hangingPunct="0">
              <a:spcBef>
                <a:spcPct val="20000"/>
              </a:spcBef>
              <a:spcAft>
                <a:spcPct val="0"/>
              </a:spcAft>
              <a:buSzPct val="100000"/>
              <a:buChar char="•"/>
              <a:defRPr sz="2000">
                <a:solidFill>
                  <a:srgbClr val="FF0000"/>
                </a:solidFill>
                <a:latin typeface="+mn-lt"/>
                <a:ea typeface="+mn-ea"/>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a:lstStyle>
          <a:p>
            <a:pPr marL="0" indent="0">
              <a:buNone/>
            </a:pPr>
            <a:r>
              <a:rPr lang="en-US" sz="2000" i="1" dirty="0" smtClean="0"/>
              <a:t>“</a:t>
            </a:r>
            <a:r>
              <a:rPr lang="en-US" sz="2000" i="1" dirty="0"/>
              <a:t>Without decent debugging </a:t>
            </a:r>
            <a:r>
              <a:rPr lang="en-US" sz="2000" i="1" dirty="0" smtClean="0"/>
              <a:t>tools… </a:t>
            </a:r>
            <a:r>
              <a:rPr lang="en-US" sz="2000" i="1" dirty="0"/>
              <a:t>it </a:t>
            </a:r>
            <a:r>
              <a:rPr lang="en-US" sz="2000" b="1" i="1" dirty="0"/>
              <a:t>proved very hard to diagnose the cause of the lack of incoming data</a:t>
            </a:r>
            <a:r>
              <a:rPr lang="en-US" sz="2000" i="1" dirty="0"/>
              <a:t> at the gateway; trial and error with opening/closing waterproof casings is not to be </a:t>
            </a:r>
            <a:r>
              <a:rPr lang="en-US" sz="2000" i="1" dirty="0" smtClean="0"/>
              <a:t>recommended.”</a:t>
            </a:r>
          </a:p>
          <a:p>
            <a:pPr lvl="1"/>
            <a:r>
              <a:rPr lang="en-US" sz="1400" i="1" dirty="0" smtClean="0"/>
              <a:t>Murphy Loves Potatoes: Experiences from a Pilot Sensor Network Deployment in Precision Agriculture</a:t>
            </a:r>
            <a:r>
              <a:rPr lang="en-US" sz="1400" dirty="0" smtClean="0"/>
              <a:t>. </a:t>
            </a:r>
            <a:r>
              <a:rPr lang="en-US" sz="1400" dirty="0" err="1" smtClean="0"/>
              <a:t>Koen</a:t>
            </a:r>
            <a:r>
              <a:rPr lang="en-US" sz="1400" dirty="0" smtClean="0"/>
              <a:t> </a:t>
            </a:r>
            <a:r>
              <a:rPr lang="en-US" sz="1400" dirty="0" err="1" smtClean="0"/>
              <a:t>Langendon</a:t>
            </a:r>
            <a:r>
              <a:rPr lang="en-US" sz="1400" dirty="0" smtClean="0"/>
              <a:t>, </a:t>
            </a:r>
            <a:r>
              <a:rPr lang="en-US" sz="1400" dirty="0" err="1" smtClean="0"/>
              <a:t>Aline</a:t>
            </a:r>
            <a:r>
              <a:rPr lang="en-US" sz="1400" dirty="0" smtClean="0"/>
              <a:t> </a:t>
            </a:r>
            <a:r>
              <a:rPr lang="en-US" sz="1400" dirty="0" err="1" smtClean="0"/>
              <a:t>Baggio</a:t>
            </a:r>
            <a:r>
              <a:rPr lang="en-US" sz="1400" dirty="0" smtClean="0"/>
              <a:t>, Otto </a:t>
            </a:r>
            <a:r>
              <a:rPr lang="en-US" sz="1400" dirty="0" err="1" smtClean="0"/>
              <a:t>Visser</a:t>
            </a:r>
            <a:r>
              <a:rPr lang="en-US" sz="1400" dirty="0" smtClean="0"/>
              <a:t>. In IPDPS 2007.</a:t>
            </a:r>
            <a:endParaRPr lang="en-US" sz="1400" dirty="0"/>
          </a:p>
        </p:txBody>
      </p:sp>
      <p:sp>
        <p:nvSpPr>
          <p:cNvPr id="8" name="Content Placeholder 2"/>
          <p:cNvSpPr txBox="1">
            <a:spLocks/>
          </p:cNvSpPr>
          <p:nvPr/>
        </p:nvSpPr>
        <p:spPr bwMode="auto">
          <a:xfrm>
            <a:off x="265733" y="2450531"/>
            <a:ext cx="8737600" cy="178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SzPct val="100000"/>
              <a:buChar char="•"/>
              <a:defRPr sz="2800">
                <a:solidFill>
                  <a:srgbClr val="CC0000"/>
                </a:solidFill>
                <a:latin typeface="+mn-lt"/>
                <a:ea typeface="+mn-ea"/>
                <a:cs typeface="+mn-cs"/>
              </a:defRPr>
            </a:lvl1pPr>
            <a:lvl2pPr marL="742950" indent="-285750" algn="l" rtl="0" eaLnBrk="0" fontAlgn="base" hangingPunct="0">
              <a:spcBef>
                <a:spcPct val="20000"/>
              </a:spcBef>
              <a:spcAft>
                <a:spcPct val="0"/>
              </a:spcAft>
              <a:buSzPct val="100000"/>
              <a:buChar char="–"/>
              <a:defRPr sz="2400">
                <a:solidFill>
                  <a:srgbClr val="0000FF"/>
                </a:solidFill>
                <a:latin typeface="+mn-lt"/>
                <a:ea typeface="+mn-ea"/>
              </a:defRPr>
            </a:lvl2pPr>
            <a:lvl3pPr marL="1143000" indent="-228600" algn="l" rtl="0" eaLnBrk="0" fontAlgn="base" hangingPunct="0">
              <a:spcBef>
                <a:spcPct val="20000"/>
              </a:spcBef>
              <a:spcAft>
                <a:spcPct val="0"/>
              </a:spcAft>
              <a:buSzPct val="100000"/>
              <a:buChar char="•"/>
              <a:defRPr sz="2000">
                <a:solidFill>
                  <a:srgbClr val="FF0000"/>
                </a:solidFill>
                <a:latin typeface="+mn-lt"/>
                <a:ea typeface="+mn-ea"/>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a:lstStyle>
          <a:p>
            <a:pPr marL="0" indent="0">
              <a:buNone/>
            </a:pPr>
            <a:r>
              <a:rPr lang="en-US" sz="2000" i="1" dirty="0" smtClean="0"/>
              <a:t>“We </a:t>
            </a:r>
            <a:r>
              <a:rPr lang="en-US" sz="2000" i="1" dirty="0"/>
              <a:t>have experienced various faults during the deployments, such as sensor failure, reading error, packet loss, node failure, etc. Up to now there is </a:t>
            </a:r>
            <a:r>
              <a:rPr lang="en-US" sz="2000" b="1" i="1" dirty="0"/>
              <a:t>not any universal diagnosis tool provided for </a:t>
            </a:r>
            <a:r>
              <a:rPr lang="en-US" sz="2000" b="1" i="1" dirty="0" smtClean="0"/>
              <a:t>WSNs</a:t>
            </a:r>
            <a:r>
              <a:rPr lang="en-US" sz="2000" i="1" dirty="0" smtClean="0"/>
              <a:t>…”</a:t>
            </a:r>
          </a:p>
          <a:p>
            <a:pPr lvl="1"/>
            <a:r>
              <a:rPr lang="en-US" sz="1400" i="1" dirty="0"/>
              <a:t>Landslide Monitoring with Sensor Networks: Experiences and Lessons Learnt from a Real-World </a:t>
            </a:r>
            <a:r>
              <a:rPr lang="en-US" sz="1400" i="1" dirty="0" smtClean="0"/>
              <a:t>Deployment. </a:t>
            </a:r>
            <a:r>
              <a:rPr lang="en-US" sz="1400" dirty="0"/>
              <a:t>A. </a:t>
            </a:r>
            <a:r>
              <a:rPr lang="en-US" sz="1400" dirty="0" err="1"/>
              <a:t>Rosi</a:t>
            </a:r>
            <a:r>
              <a:rPr lang="en-US" sz="1400" dirty="0"/>
              <a:t>, M. </a:t>
            </a:r>
            <a:r>
              <a:rPr lang="en-US" sz="1400" dirty="0" err="1"/>
              <a:t>Berti</a:t>
            </a:r>
            <a:r>
              <a:rPr lang="en-US" sz="1400" dirty="0"/>
              <a:t>, N. </a:t>
            </a:r>
            <a:r>
              <a:rPr lang="en-US" sz="1400" dirty="0" err="1"/>
              <a:t>Bicocchi</a:t>
            </a:r>
            <a:r>
              <a:rPr lang="en-US" sz="1400" dirty="0"/>
              <a:t>, G. </a:t>
            </a:r>
            <a:r>
              <a:rPr lang="en-US" sz="1400" dirty="0" err="1"/>
              <a:t>Castelli</a:t>
            </a:r>
            <a:r>
              <a:rPr lang="en-US" sz="1400" dirty="0"/>
              <a:t>, A. </a:t>
            </a:r>
            <a:r>
              <a:rPr lang="en-US" sz="1400" dirty="0" err="1"/>
              <a:t>Corsini</a:t>
            </a:r>
            <a:r>
              <a:rPr lang="en-US" sz="1400" dirty="0"/>
              <a:t>, M. </a:t>
            </a:r>
            <a:r>
              <a:rPr lang="en-US" sz="1400" dirty="0" err="1"/>
              <a:t>Mamei</a:t>
            </a:r>
            <a:r>
              <a:rPr lang="en-US" sz="1400" dirty="0"/>
              <a:t> and F. </a:t>
            </a:r>
            <a:r>
              <a:rPr lang="en-US" sz="1400" dirty="0" err="1" smtClean="0"/>
              <a:t>Zambonelli</a:t>
            </a:r>
            <a:r>
              <a:rPr lang="en-US" sz="1400" dirty="0"/>
              <a:t>. International Journal of Sensor Networks, Volume 10 Issue 3, August 2011.</a:t>
            </a:r>
          </a:p>
        </p:txBody>
      </p:sp>
      <p:sp>
        <p:nvSpPr>
          <p:cNvPr id="9" name="Content Placeholder 2"/>
          <p:cNvSpPr txBox="1">
            <a:spLocks/>
          </p:cNvSpPr>
          <p:nvPr/>
        </p:nvSpPr>
        <p:spPr bwMode="auto">
          <a:xfrm>
            <a:off x="265732" y="4268214"/>
            <a:ext cx="8737600" cy="194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SzPct val="100000"/>
              <a:buChar char="•"/>
              <a:defRPr sz="2800">
                <a:solidFill>
                  <a:srgbClr val="CC0000"/>
                </a:solidFill>
                <a:latin typeface="+mn-lt"/>
                <a:ea typeface="+mn-ea"/>
                <a:cs typeface="+mn-cs"/>
              </a:defRPr>
            </a:lvl1pPr>
            <a:lvl2pPr marL="742950" indent="-285750" algn="l" rtl="0" eaLnBrk="0" fontAlgn="base" hangingPunct="0">
              <a:spcBef>
                <a:spcPct val="20000"/>
              </a:spcBef>
              <a:spcAft>
                <a:spcPct val="0"/>
              </a:spcAft>
              <a:buSzPct val="100000"/>
              <a:buChar char="–"/>
              <a:defRPr sz="2400">
                <a:solidFill>
                  <a:srgbClr val="0000FF"/>
                </a:solidFill>
                <a:latin typeface="+mn-lt"/>
                <a:ea typeface="+mn-ea"/>
              </a:defRPr>
            </a:lvl2pPr>
            <a:lvl3pPr marL="1143000" indent="-228600" algn="l" rtl="0" eaLnBrk="0" fontAlgn="base" hangingPunct="0">
              <a:spcBef>
                <a:spcPct val="20000"/>
              </a:spcBef>
              <a:spcAft>
                <a:spcPct val="0"/>
              </a:spcAft>
              <a:buSzPct val="100000"/>
              <a:buChar char="•"/>
              <a:defRPr sz="2000">
                <a:solidFill>
                  <a:srgbClr val="FF0000"/>
                </a:solidFill>
                <a:latin typeface="+mn-lt"/>
                <a:ea typeface="+mn-ea"/>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a:lstStyle>
          <a:p>
            <a:pPr marL="0" indent="0">
              <a:buNone/>
            </a:pPr>
            <a:r>
              <a:rPr lang="en-US" sz="2000" i="1" dirty="0" smtClean="0"/>
              <a:t>“It is thus of </a:t>
            </a:r>
            <a:r>
              <a:rPr lang="en-US" sz="2000" b="1" i="1" dirty="0" smtClean="0"/>
              <a:t>great importance to be able to determine what happens inside the network</a:t>
            </a:r>
            <a:r>
              <a:rPr lang="en-US" sz="2000" i="1" dirty="0" smtClean="0"/>
              <a:t>, and not only at the sink. This issue has already been pinpointed—and proved to be of prime importance—in previous work, but is unfortunately </a:t>
            </a:r>
            <a:r>
              <a:rPr lang="en-US" sz="2000" b="1" i="1" dirty="0" smtClean="0"/>
              <a:t>still widely underestimated in the WSN community</a:t>
            </a:r>
            <a:r>
              <a:rPr lang="en-US" sz="2000" i="1" dirty="0" smtClean="0"/>
              <a:t>.”</a:t>
            </a:r>
          </a:p>
          <a:p>
            <a:pPr lvl="1"/>
            <a:r>
              <a:rPr lang="en-US" sz="1400" i="1" dirty="0"/>
              <a:t>The Hitchhiker’s Guide to Successful Wireless Sensor Network </a:t>
            </a:r>
            <a:r>
              <a:rPr lang="en-US" sz="1400" i="1" dirty="0" smtClean="0"/>
              <a:t>Deployments</a:t>
            </a:r>
            <a:r>
              <a:rPr lang="en-US" sz="1400" dirty="0"/>
              <a:t>. Guillermo </a:t>
            </a:r>
            <a:r>
              <a:rPr lang="en-US" sz="1400" dirty="0" err="1"/>
              <a:t>Barrenetxea</a:t>
            </a:r>
            <a:r>
              <a:rPr lang="en-US" sz="1400" dirty="0"/>
              <a:t>, </a:t>
            </a:r>
            <a:r>
              <a:rPr lang="en-US" sz="1400" dirty="0" err="1"/>
              <a:t>François</a:t>
            </a:r>
            <a:r>
              <a:rPr lang="en-US" sz="1400" dirty="0"/>
              <a:t> </a:t>
            </a:r>
            <a:r>
              <a:rPr lang="en-US" sz="1400" dirty="0" err="1"/>
              <a:t>Ingelrest</a:t>
            </a:r>
            <a:r>
              <a:rPr lang="en-US" sz="1400" dirty="0"/>
              <a:t>, Gunnar Schaefer, and Martin </a:t>
            </a:r>
            <a:r>
              <a:rPr lang="en-US" sz="1400" dirty="0" err="1" smtClean="0"/>
              <a:t>Vetterli</a:t>
            </a:r>
            <a:r>
              <a:rPr lang="en-US" sz="1400" dirty="0" smtClean="0"/>
              <a:t>. In </a:t>
            </a:r>
            <a:r>
              <a:rPr lang="en-US" sz="1400" dirty="0" err="1" smtClean="0"/>
              <a:t>SenSys</a:t>
            </a:r>
            <a:r>
              <a:rPr lang="en-US" sz="1400" dirty="0" smtClean="0"/>
              <a:t> 2008.</a:t>
            </a:r>
            <a:endParaRPr lang="en-US" sz="1400" dirty="0"/>
          </a:p>
        </p:txBody>
      </p:sp>
    </p:spTree>
    <p:extLst>
      <p:ext uri="{BB962C8B-B14F-4D97-AF65-F5344CB8AC3E}">
        <p14:creationId xmlns:p14="http://schemas.microsoft.com/office/powerpoint/2010/main" val="237891599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a:xfrm>
            <a:off x="209550" y="1494060"/>
            <a:ext cx="8737600" cy="4864864"/>
          </a:xfrm>
        </p:spPr>
        <p:txBody>
          <a:bodyPr/>
          <a:lstStyle/>
          <a:p>
            <a:r>
              <a:rPr lang="en-US" dirty="0" smtClean="0"/>
              <a:t>Replay of entire network (need to connect messages)</a:t>
            </a:r>
          </a:p>
          <a:p>
            <a:r>
              <a:rPr lang="en-US" dirty="0" smtClean="0"/>
              <a:t>Replay of multiple code versions (</a:t>
            </a:r>
            <a:r>
              <a:rPr lang="en-US" dirty="0" err="1" smtClean="0"/>
              <a:t>Envirolog</a:t>
            </a:r>
            <a:r>
              <a:rPr lang="en-US" dirty="0" smtClean="0"/>
              <a:t> provides conditions under which this is possible)</a:t>
            </a:r>
          </a:p>
          <a:p>
            <a:r>
              <a:rPr lang="en-US" dirty="0" smtClean="0"/>
              <a:t>In-network replay (eliminates need for potentially costly log retrieval)</a:t>
            </a:r>
          </a:p>
        </p:txBody>
      </p:sp>
    </p:spTree>
    <p:extLst>
      <p:ext uri="{BB962C8B-B14F-4D97-AF65-F5344CB8AC3E}">
        <p14:creationId xmlns:p14="http://schemas.microsoft.com/office/powerpoint/2010/main" val="418773379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a:xfrm>
            <a:off x="457200" y="5159303"/>
            <a:ext cx="8229600" cy="1564834"/>
          </a:xfrm>
        </p:spPr>
        <p:txBody>
          <a:bodyPr>
            <a:normAutofit fontScale="70000" lnSpcReduction="20000"/>
          </a:bodyPr>
          <a:lstStyle/>
          <a:p>
            <a:r>
              <a:rPr lang="en-US" dirty="0"/>
              <a:t>F</a:t>
            </a:r>
            <a:r>
              <a:rPr lang="en-US" dirty="0" smtClean="0"/>
              <a:t>irst system-level record and replay for sensor networks</a:t>
            </a:r>
          </a:p>
          <a:p>
            <a:r>
              <a:rPr lang="en-US" dirty="0" smtClean="0"/>
              <a:t>Programmer writes normal C code</a:t>
            </a:r>
          </a:p>
          <a:p>
            <a:r>
              <a:rPr lang="en-US" dirty="0" smtClean="0"/>
              <a:t>Debugger faithfully reproduces every instruction and memory access</a:t>
            </a:r>
          </a:p>
          <a:p>
            <a:r>
              <a:rPr lang="en-US" dirty="0" smtClean="0"/>
              <a:t>Provides GDB like interface for remote nodes</a:t>
            </a:r>
          </a:p>
          <a:p>
            <a:endParaRPr lang="en-US" dirty="0"/>
          </a:p>
        </p:txBody>
      </p:sp>
      <p:pic>
        <p:nvPicPr>
          <p:cNvPr id="5" name="Picture 4" descr="eclips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489" y="3094572"/>
            <a:ext cx="2302138" cy="1720993"/>
          </a:xfrm>
          <a:prstGeom prst="rect">
            <a:avLst/>
          </a:prstGeom>
        </p:spPr>
      </p:pic>
      <p:pic>
        <p:nvPicPr>
          <p:cNvPr id="6" name="Picture 6" descr="telosb.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42302" y="921248"/>
            <a:ext cx="627063"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mspsi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1831" y="3101286"/>
            <a:ext cx="3299289" cy="2081931"/>
          </a:xfrm>
          <a:prstGeom prst="rect">
            <a:avLst/>
          </a:prstGeom>
        </p:spPr>
      </p:pic>
      <p:sp>
        <p:nvSpPr>
          <p:cNvPr id="8" name="TextBox 7"/>
          <p:cNvSpPr txBox="1"/>
          <p:nvPr/>
        </p:nvSpPr>
        <p:spPr>
          <a:xfrm>
            <a:off x="2234199" y="2589631"/>
            <a:ext cx="665604" cy="369332"/>
          </a:xfrm>
          <a:prstGeom prst="rect">
            <a:avLst/>
          </a:prstGeom>
          <a:noFill/>
        </p:spPr>
        <p:txBody>
          <a:bodyPr wrap="none" rtlCol="0">
            <a:spAutoFit/>
          </a:bodyPr>
          <a:lstStyle/>
          <a:p>
            <a:r>
              <a:rPr lang="en-US" dirty="0" smtClean="0"/>
              <a:t>Code</a:t>
            </a:r>
            <a:endParaRPr lang="en-US" dirty="0"/>
          </a:p>
        </p:txBody>
      </p:sp>
      <p:sp>
        <p:nvSpPr>
          <p:cNvPr id="9" name="TextBox 8"/>
          <p:cNvSpPr txBox="1"/>
          <p:nvPr/>
        </p:nvSpPr>
        <p:spPr>
          <a:xfrm>
            <a:off x="3700918" y="444210"/>
            <a:ext cx="1339842" cy="369332"/>
          </a:xfrm>
          <a:prstGeom prst="rect">
            <a:avLst/>
          </a:prstGeom>
          <a:noFill/>
        </p:spPr>
        <p:txBody>
          <a:bodyPr wrap="none" rtlCol="0">
            <a:spAutoFit/>
          </a:bodyPr>
          <a:lstStyle/>
          <a:p>
            <a:r>
              <a:rPr lang="en-US" dirty="0" smtClean="0"/>
              <a:t>Deployment</a:t>
            </a:r>
            <a:endParaRPr lang="en-US" dirty="0"/>
          </a:p>
        </p:txBody>
      </p:sp>
      <p:sp>
        <p:nvSpPr>
          <p:cNvPr id="10" name="TextBox 9"/>
          <p:cNvSpPr txBox="1"/>
          <p:nvPr/>
        </p:nvSpPr>
        <p:spPr>
          <a:xfrm>
            <a:off x="5633059" y="2623957"/>
            <a:ext cx="1096724" cy="369332"/>
          </a:xfrm>
          <a:prstGeom prst="rect">
            <a:avLst/>
          </a:prstGeom>
          <a:noFill/>
        </p:spPr>
        <p:txBody>
          <a:bodyPr wrap="none" rtlCol="0">
            <a:spAutoFit/>
          </a:bodyPr>
          <a:lstStyle/>
          <a:p>
            <a:r>
              <a:rPr lang="en-US" dirty="0" smtClean="0"/>
              <a:t>Debugger</a:t>
            </a:r>
            <a:endParaRPr lang="en-US" dirty="0"/>
          </a:p>
        </p:txBody>
      </p:sp>
      <p:sp>
        <p:nvSpPr>
          <p:cNvPr id="11" name="Circular Arrow 10"/>
          <p:cNvSpPr/>
          <p:nvPr/>
        </p:nvSpPr>
        <p:spPr>
          <a:xfrm>
            <a:off x="3714518" y="1326546"/>
            <a:ext cx="2734937" cy="2660709"/>
          </a:xfrm>
          <a:prstGeom prst="circularArrow">
            <a:avLst>
              <a:gd name="adj1" fmla="val 12500"/>
              <a:gd name="adj2" fmla="val 1142319"/>
              <a:gd name="adj3" fmla="val 20457681"/>
              <a:gd name="adj4" fmla="val 16138613"/>
              <a:gd name="adj5" fmla="val 125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Circular Arrow 11"/>
          <p:cNvSpPr/>
          <p:nvPr/>
        </p:nvSpPr>
        <p:spPr>
          <a:xfrm rot="16200000">
            <a:off x="2292389" y="1225643"/>
            <a:ext cx="2660709" cy="2738012"/>
          </a:xfrm>
          <a:prstGeom prst="circularArrow">
            <a:avLst>
              <a:gd name="adj1" fmla="val 12500"/>
              <a:gd name="adj2" fmla="val 1142319"/>
              <a:gd name="adj3" fmla="val 20457681"/>
              <a:gd name="adj4" fmla="val 16109830"/>
              <a:gd name="adj5" fmla="val 125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1016339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endParaRPr lang="en-US" dirty="0"/>
          </a:p>
        </p:txBody>
      </p:sp>
    </p:spTree>
    <p:extLst>
      <p:ext uri="{BB962C8B-B14F-4D97-AF65-F5344CB8AC3E}">
        <p14:creationId xmlns:p14="http://schemas.microsoft.com/office/powerpoint/2010/main" val="244221886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198438" y="2244725"/>
            <a:ext cx="8737600" cy="401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0487" tIns="44450" rIns="90487" bIns="44450"/>
          <a:lstStyle>
            <a:lvl1pPr marL="342900" indent="-342900" algn="l" rtl="0" eaLnBrk="0" fontAlgn="base" hangingPunct="0">
              <a:spcBef>
                <a:spcPct val="20000"/>
              </a:spcBef>
              <a:spcAft>
                <a:spcPct val="0"/>
              </a:spcAft>
              <a:buSzPct val="100000"/>
              <a:buChar char="•"/>
              <a:defRPr sz="2800">
                <a:solidFill>
                  <a:srgbClr val="CC0000"/>
                </a:solidFill>
                <a:latin typeface="+mn-lt"/>
                <a:ea typeface="+mn-ea"/>
                <a:cs typeface="+mn-cs"/>
              </a:defRPr>
            </a:lvl1pPr>
            <a:lvl2pPr marL="742950" indent="-285750" algn="l" rtl="0" eaLnBrk="0" fontAlgn="base" hangingPunct="0">
              <a:spcBef>
                <a:spcPct val="20000"/>
              </a:spcBef>
              <a:spcAft>
                <a:spcPct val="0"/>
              </a:spcAft>
              <a:buSzPct val="100000"/>
              <a:buChar char="–"/>
              <a:defRPr sz="2400">
                <a:solidFill>
                  <a:srgbClr val="0000FF"/>
                </a:solidFill>
                <a:latin typeface="+mn-lt"/>
                <a:ea typeface="+mn-ea"/>
              </a:defRPr>
            </a:lvl2pPr>
            <a:lvl3pPr marL="1143000" indent="-228600" algn="l" rtl="0" eaLnBrk="0" fontAlgn="base" hangingPunct="0">
              <a:spcBef>
                <a:spcPct val="20000"/>
              </a:spcBef>
              <a:spcAft>
                <a:spcPct val="0"/>
              </a:spcAft>
              <a:buSzPct val="100000"/>
              <a:buChar char="•"/>
              <a:defRPr sz="2000">
                <a:solidFill>
                  <a:srgbClr val="FF0000"/>
                </a:solidFill>
                <a:latin typeface="+mn-lt"/>
                <a:ea typeface="+mn-ea"/>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a:lstStyle>
          <a:p>
            <a:pPr>
              <a:defRPr/>
            </a:pPr>
            <a:r>
              <a:rPr lang="en-US" sz="2400" dirty="0" smtClean="0"/>
              <a:t>Energy monitoring</a:t>
            </a:r>
          </a:p>
          <a:p>
            <a:pPr lvl="1">
              <a:defRPr/>
            </a:pPr>
            <a:r>
              <a:rPr lang="en-US" sz="2000" dirty="0" smtClean="0"/>
              <a:t>Range of 18uA to 30mA</a:t>
            </a:r>
          </a:p>
          <a:p>
            <a:pPr lvl="1">
              <a:defRPr/>
            </a:pPr>
            <a:r>
              <a:rPr lang="en-US" sz="2000" dirty="0" smtClean="0"/>
              <a:t>Two amplifiers x10 and x105</a:t>
            </a:r>
          </a:p>
          <a:p>
            <a:pPr lvl="1">
              <a:defRPr/>
            </a:pPr>
            <a:r>
              <a:rPr lang="en-US" sz="2000" dirty="0" smtClean="0"/>
              <a:t>Inexpensive 12bit ADC (on MSP430)</a:t>
            </a:r>
          </a:p>
          <a:p>
            <a:pPr lvl="1">
              <a:defRPr/>
            </a:pPr>
            <a:r>
              <a:rPr lang="en-US" sz="2000" dirty="0" smtClean="0"/>
              <a:t>Samples at 20kHz</a:t>
            </a:r>
            <a:endParaRPr lang="en-US" sz="1800" dirty="0" smtClean="0"/>
          </a:p>
          <a:p>
            <a:pPr>
              <a:defRPr/>
            </a:pPr>
            <a:r>
              <a:rPr lang="en-US" sz="2400" dirty="0" smtClean="0"/>
              <a:t>Streaming data over USB</a:t>
            </a:r>
          </a:p>
          <a:p>
            <a:pPr lvl="1">
              <a:defRPr/>
            </a:pPr>
            <a:r>
              <a:rPr lang="en-US" sz="2000" dirty="0" smtClean="0"/>
              <a:t>Can also be used as a bench-top debugger</a:t>
            </a:r>
          </a:p>
          <a:p>
            <a:pPr>
              <a:defRPr/>
            </a:pPr>
            <a:r>
              <a:rPr lang="en-US" sz="2400" dirty="0" smtClean="0"/>
              <a:t>Can be powered through USB or battery</a:t>
            </a:r>
          </a:p>
          <a:p>
            <a:pPr lvl="1">
              <a:defRPr/>
            </a:pPr>
            <a:r>
              <a:rPr lang="en-US" sz="2000" dirty="0" smtClean="0"/>
              <a:t>Provides power to the mote</a:t>
            </a:r>
          </a:p>
          <a:p>
            <a:pPr>
              <a:defRPr/>
            </a:pPr>
            <a:r>
              <a:rPr lang="en-US" sz="2400" dirty="0" smtClean="0"/>
              <a:t>Low power, board enters sleep when mote is in sleep</a:t>
            </a:r>
          </a:p>
        </p:txBody>
      </p:sp>
      <p:sp>
        <p:nvSpPr>
          <p:cNvPr id="2" name="Title 1"/>
          <p:cNvSpPr>
            <a:spLocks noGrp="1"/>
          </p:cNvSpPr>
          <p:nvPr>
            <p:ph type="title"/>
          </p:nvPr>
        </p:nvSpPr>
        <p:spPr/>
        <p:txBody>
          <a:bodyPr/>
          <a:lstStyle/>
          <a:p>
            <a:pPr>
              <a:defRPr/>
            </a:pPr>
            <a:r>
              <a:rPr lang="en-US" dirty="0" smtClean="0">
                <a:cs typeface="+mj-cs"/>
              </a:rPr>
              <a:t>Other Features of the Board</a:t>
            </a:r>
          </a:p>
        </p:txBody>
      </p:sp>
      <p:pic>
        <p:nvPicPr>
          <p:cNvPr id="4" name="Content Placeholder 3" descr="sense.pdf"/>
          <p:cNvPicPr>
            <a:picLocks noGrp="1" noChangeAspect="1"/>
          </p:cNvPicPr>
          <p:nvPr>
            <p:ph idx="1"/>
          </p:nvPr>
        </p:nvPicPr>
        <p:blipFill>
          <a:blip r:embed="rId3">
            <a:extLst>
              <a:ext uri="{28A0092B-C50C-407E-A947-70E740481C1C}">
                <a14:useLocalDpi xmlns:a14="http://schemas.microsoft.com/office/drawing/2010/main" val="0"/>
              </a:ext>
            </a:extLst>
          </a:blip>
          <a:srcRect t="-18963" b="-18963"/>
          <a:stretch>
            <a:fillRect/>
          </a:stretch>
        </p:blipFill>
        <p:spPr>
          <a:xfrm>
            <a:off x="4852988" y="498475"/>
            <a:ext cx="3381375" cy="2090738"/>
          </a:xfrm>
        </p:spPr>
      </p:pic>
      <p:pic>
        <p:nvPicPr>
          <p:cNvPr id="32772" name="Picture 2" descr="tdb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5213" y="839788"/>
            <a:ext cx="30099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183211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209550" y="1440699"/>
            <a:ext cx="8737600" cy="474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0487" tIns="44450" rIns="90487" bIns="44450"/>
          <a:lstStyle>
            <a:lvl1pPr marL="342900" indent="-342900" algn="l" rtl="0" eaLnBrk="0" fontAlgn="base" hangingPunct="0">
              <a:spcBef>
                <a:spcPct val="20000"/>
              </a:spcBef>
              <a:spcAft>
                <a:spcPct val="0"/>
              </a:spcAft>
              <a:buSzPct val="100000"/>
              <a:buChar char="•"/>
              <a:defRPr sz="2800">
                <a:solidFill>
                  <a:srgbClr val="CC0000"/>
                </a:solidFill>
                <a:latin typeface="+mn-lt"/>
                <a:ea typeface="+mn-ea"/>
                <a:cs typeface="+mn-cs"/>
              </a:defRPr>
            </a:lvl1pPr>
            <a:lvl2pPr marL="742950" indent="-285750" algn="l" rtl="0" eaLnBrk="0" fontAlgn="base" hangingPunct="0">
              <a:spcBef>
                <a:spcPct val="20000"/>
              </a:spcBef>
              <a:spcAft>
                <a:spcPct val="0"/>
              </a:spcAft>
              <a:buSzPct val="100000"/>
              <a:buChar char="–"/>
              <a:defRPr sz="2400">
                <a:solidFill>
                  <a:srgbClr val="0000FF"/>
                </a:solidFill>
                <a:latin typeface="+mn-lt"/>
                <a:ea typeface="+mn-ea"/>
              </a:defRPr>
            </a:lvl2pPr>
            <a:lvl3pPr marL="1143000" indent="-228600" algn="l" rtl="0" eaLnBrk="0" fontAlgn="base" hangingPunct="0">
              <a:spcBef>
                <a:spcPct val="20000"/>
              </a:spcBef>
              <a:spcAft>
                <a:spcPct val="0"/>
              </a:spcAft>
              <a:buSzPct val="100000"/>
              <a:buChar char="•"/>
              <a:defRPr sz="2000">
                <a:solidFill>
                  <a:srgbClr val="FF0000"/>
                </a:solidFill>
                <a:latin typeface="+mn-lt"/>
                <a:ea typeface="+mn-ea"/>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a:lstStyle>
          <a:p>
            <a:pPr>
              <a:defRPr/>
            </a:pPr>
            <a:r>
              <a:rPr lang="en-US" sz="2400" dirty="0" smtClean="0"/>
              <a:t>JTAG </a:t>
            </a:r>
            <a:r>
              <a:rPr lang="en-US" sz="2400" dirty="0"/>
              <a:t>c</a:t>
            </a:r>
            <a:r>
              <a:rPr lang="en-US" sz="2400" dirty="0" smtClean="0"/>
              <a:t>ommands</a:t>
            </a:r>
          </a:p>
          <a:p>
            <a:pPr lvl="1">
              <a:defRPr/>
            </a:pPr>
            <a:r>
              <a:rPr lang="en-US" sz="2000" dirty="0"/>
              <a:t>Set </a:t>
            </a:r>
            <a:r>
              <a:rPr lang="en-US" sz="2000" dirty="0" err="1"/>
              <a:t>watchpoint</a:t>
            </a:r>
            <a:r>
              <a:rPr lang="en-US" sz="2000" dirty="0"/>
              <a:t> and breakpoint </a:t>
            </a:r>
            <a:r>
              <a:rPr lang="en-US" sz="2000" b="1" i="1" dirty="0" smtClean="0"/>
              <a:t>triggers</a:t>
            </a:r>
          </a:p>
          <a:p>
            <a:pPr lvl="1">
              <a:defRPr/>
            </a:pPr>
            <a:r>
              <a:rPr lang="en-US" sz="2000" dirty="0" smtClean="0"/>
              <a:t>Poll CPU status (e.g., if halted at a breakpoint)</a:t>
            </a:r>
          </a:p>
          <a:p>
            <a:pPr lvl="1">
              <a:defRPr/>
            </a:pPr>
            <a:r>
              <a:rPr lang="en-US" sz="2000" dirty="0" smtClean="0"/>
              <a:t>Poll the </a:t>
            </a:r>
            <a:r>
              <a:rPr lang="en-US" sz="2000" b="1" i="1" dirty="0" smtClean="0"/>
              <a:t>state-storage buffer </a:t>
            </a:r>
            <a:r>
              <a:rPr lang="en-US" sz="2000" dirty="0" smtClean="0"/>
              <a:t>(for information stored at </a:t>
            </a:r>
            <a:r>
              <a:rPr lang="en-US" sz="2000" dirty="0" err="1" smtClean="0"/>
              <a:t>watchpoint</a:t>
            </a:r>
            <a:r>
              <a:rPr lang="en-US" sz="2000" dirty="0" smtClean="0"/>
              <a:t> trigger)</a:t>
            </a:r>
          </a:p>
          <a:p>
            <a:pPr lvl="1">
              <a:defRPr/>
            </a:pPr>
            <a:r>
              <a:rPr lang="en-US" sz="2000" dirty="0"/>
              <a:t>Poll the </a:t>
            </a:r>
            <a:r>
              <a:rPr lang="en-US" sz="2000" b="1" i="1" dirty="0"/>
              <a:t>program counter </a:t>
            </a:r>
            <a:r>
              <a:rPr lang="en-US" sz="2000" dirty="0"/>
              <a:t>(PC</a:t>
            </a:r>
            <a:r>
              <a:rPr lang="en-US" sz="2000" dirty="0" smtClean="0"/>
              <a:t>)</a:t>
            </a:r>
          </a:p>
          <a:p>
            <a:pPr>
              <a:defRPr/>
            </a:pPr>
            <a:r>
              <a:rPr lang="en-US" dirty="0" smtClean="0"/>
              <a:t>These sequences map to 3 operation modes of the debug board: </a:t>
            </a:r>
            <a:r>
              <a:rPr lang="en-US" dirty="0" err="1" smtClean="0"/>
              <a:t>watchpoint</a:t>
            </a:r>
            <a:r>
              <a:rPr lang="en-US" dirty="0" smtClean="0"/>
              <a:t> (WP), breakpoint (BP), and PC polling</a:t>
            </a:r>
            <a:endParaRPr lang="en-US" dirty="0"/>
          </a:p>
        </p:txBody>
      </p:sp>
      <p:sp>
        <p:nvSpPr>
          <p:cNvPr id="2" name="Title 1"/>
          <p:cNvSpPr>
            <a:spLocks noGrp="1"/>
          </p:cNvSpPr>
          <p:nvPr>
            <p:ph type="title"/>
          </p:nvPr>
        </p:nvSpPr>
        <p:spPr/>
        <p:txBody>
          <a:bodyPr/>
          <a:lstStyle/>
          <a:p>
            <a:pPr>
              <a:defRPr/>
            </a:pPr>
            <a:r>
              <a:rPr lang="en-US" dirty="0" smtClean="0">
                <a:cs typeface="+mj-cs"/>
              </a:rPr>
              <a:t>Background: Interfacing to the OCDM over JTAG</a:t>
            </a:r>
          </a:p>
        </p:txBody>
      </p:sp>
    </p:spTree>
    <p:extLst>
      <p:ext uri="{BB962C8B-B14F-4D97-AF65-F5344CB8AC3E}">
        <p14:creationId xmlns:p14="http://schemas.microsoft.com/office/powerpoint/2010/main" val="391363632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WP/BP Mode: MSP430 OCDM Triggers</a:t>
            </a:r>
            <a:endParaRPr lang="en-US" dirty="0"/>
          </a:p>
        </p:txBody>
      </p:sp>
      <p:sp>
        <p:nvSpPr>
          <p:cNvPr id="3" name="Content Placeholder 2"/>
          <p:cNvSpPr>
            <a:spLocks noGrp="1"/>
          </p:cNvSpPr>
          <p:nvPr>
            <p:ph idx="1"/>
          </p:nvPr>
        </p:nvSpPr>
        <p:spPr>
          <a:xfrm>
            <a:off x="209550" y="889000"/>
            <a:ext cx="8737600" cy="2614613"/>
          </a:xfrm>
        </p:spPr>
        <p:txBody>
          <a:bodyPr/>
          <a:lstStyle/>
          <a:p>
            <a:pPr>
              <a:defRPr/>
            </a:pPr>
            <a:r>
              <a:rPr lang="en-US" sz="2000" dirty="0" smtClean="0"/>
              <a:t>Total of 8 triggers can be set</a:t>
            </a:r>
          </a:p>
          <a:p>
            <a:pPr>
              <a:defRPr/>
            </a:pPr>
            <a:r>
              <a:rPr lang="en-US" sz="2000" dirty="0" smtClean="0"/>
              <a:t>Each trigger specifies a condition on</a:t>
            </a:r>
            <a:endParaRPr lang="en-US" sz="2000" dirty="0"/>
          </a:p>
          <a:p>
            <a:pPr lvl="1">
              <a:defRPr/>
            </a:pPr>
            <a:r>
              <a:rPr lang="en-US" sz="1800" dirty="0" smtClean="0"/>
              <a:t>Value present on data </a:t>
            </a:r>
            <a:r>
              <a:rPr lang="en-US" sz="1800" dirty="0"/>
              <a:t>or address bus (MDB/MAB)</a:t>
            </a:r>
          </a:p>
          <a:p>
            <a:pPr lvl="1">
              <a:defRPr/>
            </a:pPr>
            <a:r>
              <a:rPr lang="en-US" sz="1800" dirty="0" smtClean="0"/>
              <a:t>Operation type: read</a:t>
            </a:r>
            <a:r>
              <a:rPr lang="en-US" sz="1800" dirty="0"/>
              <a:t>, write, or instruction fetch (-R/-W/-F)</a:t>
            </a:r>
          </a:p>
          <a:p>
            <a:pPr>
              <a:defRPr/>
            </a:pPr>
            <a:r>
              <a:rPr lang="en-US" sz="2000" dirty="0" smtClean="0"/>
              <a:t>Can combine individual triggers to create complex triggers</a:t>
            </a:r>
          </a:p>
          <a:p>
            <a:pPr>
              <a:defRPr/>
            </a:pPr>
            <a:r>
              <a:rPr lang="en-US" sz="2000" dirty="0" smtClean="0"/>
              <a:t>8 entry state-storage circular buffer stores MDB and MAB when trigger fired; can be read out through JTAG</a:t>
            </a:r>
          </a:p>
        </p:txBody>
      </p:sp>
      <p:pic>
        <p:nvPicPr>
          <p:cNvPr id="18435" name="Picture 3" descr="zap1.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5613" y="3654425"/>
            <a:ext cx="1358900"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4" descr="zap2.pd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64125" y="3113088"/>
            <a:ext cx="2874963"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txBox="1">
            <a:spLocks/>
          </p:cNvSpPr>
          <p:nvPr/>
        </p:nvSpPr>
        <p:spPr bwMode="auto">
          <a:xfrm>
            <a:off x="207963" y="5778500"/>
            <a:ext cx="87376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0487" tIns="44450" rIns="90487" bIns="44450"/>
          <a:lstStyle>
            <a:lvl1pPr marL="342900" indent="-342900" algn="l" rtl="0" eaLnBrk="0" fontAlgn="base" hangingPunct="0">
              <a:spcBef>
                <a:spcPct val="20000"/>
              </a:spcBef>
              <a:spcAft>
                <a:spcPct val="0"/>
              </a:spcAft>
              <a:buSzPct val="100000"/>
              <a:buChar char="•"/>
              <a:defRPr sz="2800">
                <a:solidFill>
                  <a:srgbClr val="CC0000"/>
                </a:solidFill>
                <a:latin typeface="+mn-lt"/>
                <a:ea typeface="+mn-ea"/>
                <a:cs typeface="ＭＳ Ｐゴシック" charset="0"/>
              </a:defRPr>
            </a:lvl1pPr>
            <a:lvl2pPr marL="742950" indent="-285750" algn="l" rtl="0" eaLnBrk="0" fontAlgn="base" hangingPunct="0">
              <a:spcBef>
                <a:spcPct val="20000"/>
              </a:spcBef>
              <a:spcAft>
                <a:spcPct val="0"/>
              </a:spcAft>
              <a:buSzPct val="100000"/>
              <a:buChar char="–"/>
              <a:defRPr sz="2400">
                <a:solidFill>
                  <a:srgbClr val="0000FF"/>
                </a:solidFill>
                <a:latin typeface="+mn-lt"/>
                <a:ea typeface="+mn-ea"/>
              </a:defRPr>
            </a:lvl2pPr>
            <a:lvl3pPr marL="1143000" indent="-228600" algn="l" rtl="0" eaLnBrk="0" fontAlgn="base" hangingPunct="0">
              <a:spcBef>
                <a:spcPct val="20000"/>
              </a:spcBef>
              <a:spcAft>
                <a:spcPct val="0"/>
              </a:spcAft>
              <a:buSzPct val="100000"/>
              <a:buChar char="•"/>
              <a:defRPr sz="2000">
                <a:solidFill>
                  <a:srgbClr val="FF0000"/>
                </a:solidFill>
                <a:latin typeface="+mn-lt"/>
                <a:ea typeface="+mn-ea"/>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a:lstStyle>
          <a:p>
            <a:pPr>
              <a:defRPr/>
            </a:pPr>
            <a:r>
              <a:rPr lang="en-US" sz="2000" b="1" dirty="0" smtClean="0"/>
              <a:t>Key design challenge: </a:t>
            </a:r>
            <a:r>
              <a:rPr lang="en-US" sz="2000" dirty="0" smtClean="0"/>
              <a:t>read buffer at a fast rate to prevent overwritten data</a:t>
            </a:r>
          </a:p>
          <a:p>
            <a:pPr>
              <a:defRPr/>
            </a:pPr>
            <a:endParaRPr lang="en-US" sz="2400" dirty="0" smtClean="0"/>
          </a:p>
        </p:txBody>
      </p:sp>
      <p:sp>
        <p:nvSpPr>
          <p:cNvPr id="18438" name="TextBox 5"/>
          <p:cNvSpPr txBox="1">
            <a:spLocks noChangeArrowheads="1"/>
          </p:cNvSpPr>
          <p:nvPr/>
        </p:nvSpPr>
        <p:spPr bwMode="auto">
          <a:xfrm>
            <a:off x="576263" y="3568700"/>
            <a:ext cx="164623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000">
                <a:latin typeface="Courier" charset="0"/>
                <a:cs typeface="Courier" charset="0"/>
              </a:rPr>
              <a:t>...</a:t>
            </a:r>
          </a:p>
          <a:p>
            <a:r>
              <a:rPr lang="en-US" sz="1000" b="1">
                <a:solidFill>
                  <a:srgbClr val="FF3300"/>
                </a:solidFill>
                <a:latin typeface="Courier" charset="0"/>
                <a:cs typeface="Courier" charset="0"/>
              </a:rPr>
              <a:t>0x4545</a:t>
            </a:r>
            <a:r>
              <a:rPr lang="en-US" sz="1000">
                <a:latin typeface="Courier" charset="0"/>
                <a:cs typeface="Courier" charset="0"/>
              </a:rPr>
              <a:t>: </a:t>
            </a:r>
            <a:r>
              <a:rPr lang="en-US" sz="1000" b="1">
                <a:solidFill>
                  <a:srgbClr val="0000FF"/>
                </a:solidFill>
                <a:latin typeface="Courier" charset="0"/>
                <a:cs typeface="Courier" charset="0"/>
              </a:rPr>
              <a:t>call</a:t>
            </a:r>
            <a:r>
              <a:rPr lang="en-US" sz="1000">
                <a:latin typeface="Courier" charset="0"/>
                <a:cs typeface="Courier" charset="0"/>
              </a:rPr>
              <a:t> 0x5550</a:t>
            </a:r>
          </a:p>
          <a:p>
            <a:r>
              <a:rPr lang="en-US" sz="1000">
                <a:latin typeface="Courier" charset="0"/>
                <a:cs typeface="Courier" charset="0"/>
              </a:rPr>
              <a:t>...</a:t>
            </a:r>
          </a:p>
        </p:txBody>
      </p:sp>
      <p:sp>
        <p:nvSpPr>
          <p:cNvPr id="18439" name="TextBox 9"/>
          <p:cNvSpPr txBox="1">
            <a:spLocks noChangeArrowheads="1"/>
          </p:cNvSpPr>
          <p:nvPr/>
        </p:nvSpPr>
        <p:spPr bwMode="auto">
          <a:xfrm>
            <a:off x="3094038" y="3641725"/>
            <a:ext cx="1185862"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000">
                <a:latin typeface="Courier" charset="0"/>
                <a:cs typeface="Courier" charset="0"/>
              </a:rPr>
              <a:t>MDB-F==</a:t>
            </a:r>
            <a:r>
              <a:rPr lang="en-US" sz="1000" b="1">
                <a:solidFill>
                  <a:srgbClr val="0000FF"/>
                </a:solidFill>
                <a:latin typeface="Courier" charset="0"/>
                <a:cs typeface="Courier" charset="0"/>
              </a:rPr>
              <a:t>0x12B0</a:t>
            </a:r>
          </a:p>
        </p:txBody>
      </p:sp>
      <p:sp>
        <p:nvSpPr>
          <p:cNvPr id="11" name="TextBox 10"/>
          <p:cNvSpPr txBox="1">
            <a:spLocks noChangeArrowheads="1"/>
          </p:cNvSpPr>
          <p:nvPr/>
        </p:nvSpPr>
        <p:spPr bwMode="auto">
          <a:xfrm>
            <a:off x="5548313" y="3341688"/>
            <a:ext cx="1031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000">
                <a:latin typeface="Courier" charset="0"/>
                <a:cs typeface="Courier" charset="0"/>
              </a:rPr>
              <a:t>data=</a:t>
            </a:r>
            <a:r>
              <a:rPr lang="en-US" sz="1000" b="1">
                <a:solidFill>
                  <a:srgbClr val="0000FF"/>
                </a:solidFill>
                <a:latin typeface="Courier" charset="0"/>
                <a:cs typeface="Courier" charset="0"/>
              </a:rPr>
              <a:t>0x12B0</a:t>
            </a:r>
          </a:p>
          <a:p>
            <a:r>
              <a:rPr lang="en-US" sz="1000">
                <a:latin typeface="Courier" charset="0"/>
                <a:cs typeface="Courier" charset="0"/>
              </a:rPr>
              <a:t>addr=</a:t>
            </a:r>
            <a:r>
              <a:rPr lang="en-US" sz="1000" b="1">
                <a:solidFill>
                  <a:srgbClr val="FF3300"/>
                </a:solidFill>
                <a:latin typeface="Courier" charset="0"/>
                <a:cs typeface="Courier" charset="0"/>
              </a:rPr>
              <a:t>0x4545</a:t>
            </a:r>
          </a:p>
        </p:txBody>
      </p:sp>
      <p:sp>
        <p:nvSpPr>
          <p:cNvPr id="18441" name="TextBox 6"/>
          <p:cNvSpPr txBox="1">
            <a:spLocks noChangeArrowheads="1"/>
          </p:cNvSpPr>
          <p:nvPr/>
        </p:nvSpPr>
        <p:spPr bwMode="auto">
          <a:xfrm>
            <a:off x="998538" y="3167063"/>
            <a:ext cx="8334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2D2DB9"/>
                </a:solidFill>
              </a:rPr>
              <a:t>Code</a:t>
            </a:r>
          </a:p>
        </p:txBody>
      </p:sp>
      <p:sp>
        <p:nvSpPr>
          <p:cNvPr id="18442" name="TextBox 12"/>
          <p:cNvSpPr txBox="1">
            <a:spLocks noChangeArrowheads="1"/>
          </p:cNvSpPr>
          <p:nvPr/>
        </p:nvSpPr>
        <p:spPr bwMode="auto">
          <a:xfrm>
            <a:off x="3078163" y="3214688"/>
            <a:ext cx="1216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2D2DB9"/>
                </a:solidFill>
              </a:rPr>
              <a:t>Triggers</a:t>
            </a:r>
          </a:p>
        </p:txBody>
      </p:sp>
      <p:sp>
        <p:nvSpPr>
          <p:cNvPr id="14" name="TextBox 13"/>
          <p:cNvSpPr txBox="1">
            <a:spLocks noChangeArrowheads="1"/>
          </p:cNvSpPr>
          <p:nvPr/>
        </p:nvSpPr>
        <p:spPr bwMode="auto">
          <a:xfrm>
            <a:off x="6716713" y="3382963"/>
            <a:ext cx="4921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000">
                <a:latin typeface="Courier" charset="0"/>
                <a:cs typeface="Courier" charset="0"/>
              </a:rPr>
              <a:t>next</a:t>
            </a:r>
          </a:p>
        </p:txBody>
      </p:sp>
      <p:sp>
        <p:nvSpPr>
          <p:cNvPr id="18444" name="TextBox 14"/>
          <p:cNvSpPr txBox="1">
            <a:spLocks noChangeArrowheads="1"/>
          </p:cNvSpPr>
          <p:nvPr/>
        </p:nvSpPr>
        <p:spPr bwMode="auto">
          <a:xfrm>
            <a:off x="5946775" y="4073525"/>
            <a:ext cx="11255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solidFill>
                  <a:srgbClr val="2D2DB9"/>
                </a:solidFill>
              </a:rPr>
              <a:t>State</a:t>
            </a:r>
          </a:p>
          <a:p>
            <a:pPr algn="ctr"/>
            <a:r>
              <a:rPr lang="en-US">
                <a:solidFill>
                  <a:srgbClr val="2D2DB9"/>
                </a:solidFill>
              </a:rPr>
              <a:t>Storage</a:t>
            </a:r>
          </a:p>
        </p:txBody>
      </p:sp>
      <p:cxnSp>
        <p:nvCxnSpPr>
          <p:cNvPr id="12" name="Straight Arrow Connector 11"/>
          <p:cNvCxnSpPr>
            <a:stCxn id="18438" idx="3"/>
          </p:cNvCxnSpPr>
          <p:nvPr/>
        </p:nvCxnSpPr>
        <p:spPr bwMode="auto">
          <a:xfrm flipV="1">
            <a:off x="2222500" y="3765550"/>
            <a:ext cx="714375" cy="79375"/>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Arrow Connector 16"/>
          <p:cNvCxnSpPr/>
          <p:nvPr/>
        </p:nvCxnSpPr>
        <p:spPr bwMode="auto">
          <a:xfrm flipV="1">
            <a:off x="4406900" y="3489325"/>
            <a:ext cx="1058863" cy="265113"/>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0" name="TextBox 19"/>
          <p:cNvSpPr txBox="1">
            <a:spLocks noChangeArrowheads="1"/>
          </p:cNvSpPr>
          <p:nvPr/>
        </p:nvSpPr>
        <p:spPr bwMode="auto">
          <a:xfrm>
            <a:off x="5830888" y="3414713"/>
            <a:ext cx="4921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000">
                <a:latin typeface="Courier" charset="0"/>
                <a:cs typeface="Courier" charset="0"/>
              </a:rPr>
              <a:t>next</a:t>
            </a:r>
          </a:p>
        </p:txBody>
      </p:sp>
    </p:spTree>
    <p:extLst>
      <p:ext uri="{BB962C8B-B14F-4D97-AF65-F5344CB8AC3E}">
        <p14:creationId xmlns:p14="http://schemas.microsoft.com/office/powerpoint/2010/main" val="16912673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2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cs typeface="+mj-cs"/>
              </a:rPr>
              <a:t>PC Polling: Extracting Function Start Addresses</a:t>
            </a:r>
          </a:p>
        </p:txBody>
      </p:sp>
      <p:sp>
        <p:nvSpPr>
          <p:cNvPr id="3" name="Content Placeholder 2"/>
          <p:cNvSpPr>
            <a:spLocks noGrp="1"/>
          </p:cNvSpPr>
          <p:nvPr>
            <p:ph idx="1"/>
          </p:nvPr>
        </p:nvSpPr>
        <p:spPr/>
        <p:txBody>
          <a:bodyPr/>
          <a:lstStyle/>
          <a:p>
            <a:pPr>
              <a:defRPr/>
            </a:pPr>
            <a:r>
              <a:rPr lang="en-US" dirty="0" smtClean="0">
                <a:cs typeface="+mn-cs"/>
              </a:rPr>
              <a:t>At boot-up, read program binary from mote through JTAG and perform disassembly</a:t>
            </a:r>
          </a:p>
          <a:p>
            <a:pPr lvl="1">
              <a:defRPr/>
            </a:pPr>
            <a:r>
              <a:rPr lang="en-US" dirty="0" smtClean="0"/>
              <a:t>Discover location of function and interrupt start addresses</a:t>
            </a:r>
          </a:p>
          <a:p>
            <a:pPr lvl="1">
              <a:defRPr/>
            </a:pPr>
            <a:r>
              <a:rPr lang="en-US" dirty="0" smtClean="0"/>
              <a:t>Used to lookup what function a PC address belongs to</a:t>
            </a:r>
          </a:p>
          <a:p>
            <a:pPr lvl="1">
              <a:defRPr/>
            </a:pPr>
            <a:r>
              <a:rPr lang="en-US" dirty="0" smtClean="0"/>
              <a:t>Has the advantage of requiring no setup in advance</a:t>
            </a:r>
          </a:p>
        </p:txBody>
      </p:sp>
      <p:sp>
        <p:nvSpPr>
          <p:cNvPr id="24579" name="TextBox 3"/>
          <p:cNvSpPr txBox="1">
            <a:spLocks noChangeArrowheads="1"/>
          </p:cNvSpPr>
          <p:nvPr/>
        </p:nvSpPr>
        <p:spPr bwMode="auto">
          <a:xfrm>
            <a:off x="2386013" y="3003550"/>
            <a:ext cx="3687762" cy="332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000" b="1">
                <a:solidFill>
                  <a:srgbClr val="CC3300"/>
                </a:solidFill>
                <a:latin typeface="Courier" charset="0"/>
                <a:cs typeface="Courier" charset="0"/>
              </a:rPr>
              <a:t>4078</a:t>
            </a:r>
            <a:r>
              <a:rPr lang="en-US" sz="1000">
                <a:latin typeface="Courier" charset="0"/>
                <a:cs typeface="Courier" charset="0"/>
              </a:rPr>
              <a:t> &lt;sig_TIMERA0_VECTOR&gt;:</a:t>
            </a:r>
          </a:p>
          <a:p>
            <a:r>
              <a:rPr lang="en-US" sz="1000">
                <a:latin typeface="Courier" charset="0"/>
                <a:cs typeface="Courier" charset="0"/>
              </a:rPr>
              <a:t>   4078: 0f 12       push r15</a:t>
            </a:r>
          </a:p>
          <a:p>
            <a:r>
              <a:rPr lang="en-US" sz="1000">
                <a:latin typeface="Courier" charset="0"/>
                <a:cs typeface="Courier" charset="0"/>
              </a:rPr>
              <a:t>   407a: 0e 12       push r14</a:t>
            </a:r>
          </a:p>
          <a:p>
            <a:r>
              <a:rPr lang="en-US" sz="1000">
                <a:latin typeface="Courier" charset="0"/>
                <a:cs typeface="Courier" charset="0"/>
              </a:rPr>
              <a:t>   407c: 0d 12       push r13</a:t>
            </a:r>
          </a:p>
          <a:p>
            <a:r>
              <a:rPr lang="en-US" sz="1000">
                <a:latin typeface="Courier" charset="0"/>
                <a:cs typeface="Courier" charset="0"/>
              </a:rPr>
              <a:t>   407e: 0c 12       push r12</a:t>
            </a:r>
          </a:p>
          <a:p>
            <a:r>
              <a:rPr lang="en-US" sz="1000">
                <a:latin typeface="Courier" charset="0"/>
                <a:cs typeface="Courier" charset="0"/>
              </a:rPr>
              <a:t>   </a:t>
            </a:r>
            <a:r>
              <a:rPr lang="en-US" sz="1000" b="1">
                <a:latin typeface="Courier" charset="0"/>
                <a:cs typeface="Courier" charset="0"/>
              </a:rPr>
              <a:t>4080: b0 12 94 40 call #</a:t>
            </a:r>
            <a:r>
              <a:rPr lang="en-US" sz="1000" b="1">
                <a:solidFill>
                  <a:srgbClr val="0000FF"/>
                </a:solidFill>
                <a:latin typeface="Courier" charset="0"/>
                <a:cs typeface="Courier" charset="0"/>
              </a:rPr>
              <a:t>0x4094</a:t>
            </a:r>
          </a:p>
          <a:p>
            <a:r>
              <a:rPr lang="en-US" sz="1000">
                <a:latin typeface="Courier" charset="0"/>
                <a:cs typeface="Courier" charset="0"/>
              </a:rPr>
              <a:t>   4084: 3c 41       pop  r12</a:t>
            </a:r>
          </a:p>
          <a:p>
            <a:r>
              <a:rPr lang="en-US" sz="1000">
                <a:latin typeface="Courier" charset="0"/>
                <a:cs typeface="Courier" charset="0"/>
              </a:rPr>
              <a:t>   4086: 3d 41       pop  r13</a:t>
            </a:r>
          </a:p>
          <a:p>
            <a:r>
              <a:rPr lang="en-US" sz="1000">
                <a:latin typeface="Courier" charset="0"/>
                <a:cs typeface="Courier" charset="0"/>
              </a:rPr>
              <a:t>   4088: 3e 41       pop  r14</a:t>
            </a:r>
          </a:p>
          <a:p>
            <a:r>
              <a:rPr lang="en-US" sz="1000">
                <a:latin typeface="Courier" charset="0"/>
                <a:cs typeface="Courier" charset="0"/>
              </a:rPr>
              <a:t>   408a: 3f 41       pop  r15</a:t>
            </a:r>
          </a:p>
          <a:p>
            <a:r>
              <a:rPr lang="en-US" sz="1000">
                <a:latin typeface="Courier" charset="0"/>
                <a:cs typeface="Courier" charset="0"/>
              </a:rPr>
              <a:t>   408c: b1 c0 f0 00 bic  #240, 0(r1)</a:t>
            </a:r>
          </a:p>
          <a:p>
            <a:r>
              <a:rPr lang="en-US" sz="1000">
                <a:latin typeface="Courier" charset="0"/>
                <a:cs typeface="Courier" charset="0"/>
              </a:rPr>
              <a:t>   4090: 00 00</a:t>
            </a:r>
          </a:p>
          <a:p>
            <a:r>
              <a:rPr lang="en-US" sz="1000">
                <a:latin typeface="Courier" charset="0"/>
                <a:cs typeface="Courier" charset="0"/>
              </a:rPr>
              <a:t>   4092: 00 13       reti</a:t>
            </a:r>
          </a:p>
          <a:p>
            <a:endParaRPr lang="en-US" sz="1000">
              <a:latin typeface="Courier" charset="0"/>
              <a:cs typeface="Courier" charset="0"/>
            </a:endParaRPr>
          </a:p>
          <a:p>
            <a:r>
              <a:rPr lang="en-US" sz="1000" b="1">
                <a:solidFill>
                  <a:srgbClr val="0000FF"/>
                </a:solidFill>
                <a:latin typeface="Courier" charset="0"/>
                <a:cs typeface="Courier" charset="0"/>
              </a:rPr>
              <a:t>4094</a:t>
            </a:r>
            <a:r>
              <a:rPr lang="en-US" sz="1000">
                <a:latin typeface="Courier" charset="0"/>
                <a:cs typeface="Courier" charset="0"/>
              </a:rPr>
              <a:t> &lt;Msp430TimerCapComP__0__Event__fired&gt;:</a:t>
            </a:r>
          </a:p>
          <a:p>
            <a:r>
              <a:rPr lang="en-US" sz="1000">
                <a:latin typeface="Courier" charset="0"/>
                <a:cs typeface="Courier" charset="0"/>
              </a:rPr>
              <a:t>   4094: 1f 42 62 01 mov  &amp;0x0162, r15</a:t>
            </a:r>
          </a:p>
          <a:p>
            <a:r>
              <a:rPr lang="en-US" sz="1000">
                <a:latin typeface="Courier" charset="0"/>
                <a:cs typeface="Courier" charset="0"/>
              </a:rPr>
              <a:t>   4098: 8f 10       swpb r15</a:t>
            </a:r>
          </a:p>
          <a:p>
            <a:r>
              <a:rPr lang="en-US" sz="1000">
                <a:latin typeface="Courier" charset="0"/>
                <a:cs typeface="Courier" charset="0"/>
              </a:rPr>
              <a:t>   409a: 5f f3       and.b #1, r15</a:t>
            </a:r>
          </a:p>
          <a:p>
            <a:r>
              <a:rPr lang="en-US" sz="1000">
                <a:latin typeface="Courier" charset="0"/>
                <a:cs typeface="Courier" charset="0"/>
              </a:rPr>
              <a:t>   409c: 02 24       jz   $+6</a:t>
            </a:r>
          </a:p>
          <a:p>
            <a:r>
              <a:rPr lang="en-US" sz="1000">
                <a:latin typeface="Courier" charset="0"/>
                <a:cs typeface="Courier" charset="0"/>
              </a:rPr>
              <a:t>   409e: 1f 42 72 01 mov  &amp;0x0172,r15</a:t>
            </a:r>
          </a:p>
          <a:p>
            <a:r>
              <a:rPr lang="en-US" sz="1000">
                <a:latin typeface="Courier" charset="0"/>
                <a:cs typeface="Courier" charset="0"/>
              </a:rPr>
              <a:t>   40a2: 30 41       ret</a:t>
            </a:r>
          </a:p>
        </p:txBody>
      </p:sp>
      <p:cxnSp>
        <p:nvCxnSpPr>
          <p:cNvPr id="9" name="Straight Arrow Connector 8"/>
          <p:cNvCxnSpPr/>
          <p:nvPr/>
        </p:nvCxnSpPr>
        <p:spPr bwMode="auto">
          <a:xfrm flipH="1">
            <a:off x="2716213" y="3963988"/>
            <a:ext cx="1679575" cy="1204912"/>
          </a:xfrm>
          <a:prstGeom prst="straightConnector1">
            <a:avLst/>
          </a:prstGeom>
          <a:noFill/>
          <a:ln w="19050" cap="flat" cmpd="sng" algn="ctr">
            <a:solidFill>
              <a:srgbClr val="0000FF">
                <a:alpha val="46000"/>
              </a:srgbClr>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4581" name="TextBox 9"/>
          <p:cNvSpPr txBox="1">
            <a:spLocks noChangeArrowheads="1"/>
          </p:cNvSpPr>
          <p:nvPr/>
        </p:nvSpPr>
        <p:spPr bwMode="auto">
          <a:xfrm>
            <a:off x="174625" y="2990850"/>
            <a:ext cx="208915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fi-FI" sz="1000">
                <a:latin typeface="Courier" charset="0"/>
                <a:cs typeface="Courier" charset="0"/>
              </a:rPr>
              <a:t>ffe0 &lt;InterruptVectors&gt;:</a:t>
            </a:r>
          </a:p>
          <a:p>
            <a:r>
              <a:rPr lang="fi-FI" sz="1000">
                <a:latin typeface="Courier" charset="0"/>
                <a:cs typeface="Courier" charset="0"/>
              </a:rPr>
              <a:t>403a</a:t>
            </a:r>
          </a:p>
          <a:p>
            <a:r>
              <a:rPr lang="fi-FI" sz="1000">
                <a:latin typeface="Courier" charset="0"/>
                <a:cs typeface="Courier" charset="0"/>
              </a:rPr>
              <a:t>8536</a:t>
            </a:r>
          </a:p>
          <a:p>
            <a:r>
              <a:rPr lang="fi-FI" sz="1000">
                <a:latin typeface="Courier" charset="0"/>
                <a:cs typeface="Courier" charset="0"/>
              </a:rPr>
              <a:t>8c24</a:t>
            </a:r>
          </a:p>
          <a:p>
            <a:r>
              <a:rPr lang="fi-FI" sz="1000">
                <a:latin typeface="Courier" charset="0"/>
                <a:cs typeface="Courier" charset="0"/>
              </a:rPr>
              <a:t>8876</a:t>
            </a:r>
          </a:p>
          <a:p>
            <a:r>
              <a:rPr lang="fi-FI" sz="1000">
                <a:latin typeface="Courier" charset="0"/>
                <a:cs typeface="Courier" charset="0"/>
              </a:rPr>
              <a:t>8460</a:t>
            </a:r>
          </a:p>
          <a:p>
            <a:r>
              <a:rPr lang="fi-FI" sz="1000">
                <a:latin typeface="Courier" charset="0"/>
                <a:cs typeface="Courier" charset="0"/>
              </a:rPr>
              <a:t>40c4</a:t>
            </a:r>
          </a:p>
          <a:p>
            <a:r>
              <a:rPr lang="fi-FI" sz="1000" b="1">
                <a:solidFill>
                  <a:srgbClr val="CC3300"/>
                </a:solidFill>
                <a:latin typeface="Courier" charset="0"/>
                <a:cs typeface="Courier" charset="0"/>
              </a:rPr>
              <a:t>4078</a:t>
            </a:r>
          </a:p>
          <a:p>
            <a:r>
              <a:rPr lang="fi-FI" sz="1000">
                <a:latin typeface="Courier" charset="0"/>
                <a:cs typeface="Courier" charset="0"/>
              </a:rPr>
              <a:t>86aa</a:t>
            </a:r>
          </a:p>
        </p:txBody>
      </p:sp>
      <p:cxnSp>
        <p:nvCxnSpPr>
          <p:cNvPr id="11" name="Straight Arrow Connector 10"/>
          <p:cNvCxnSpPr/>
          <p:nvPr/>
        </p:nvCxnSpPr>
        <p:spPr bwMode="auto">
          <a:xfrm flipV="1">
            <a:off x="608013" y="3170238"/>
            <a:ext cx="1854200" cy="1047750"/>
          </a:xfrm>
          <a:prstGeom prst="straightConnector1">
            <a:avLst/>
          </a:prstGeom>
          <a:noFill/>
          <a:ln w="19050" cap="flat" cmpd="sng" algn="ctr">
            <a:solidFill>
              <a:srgbClr val="FF0000">
                <a:alpha val="46000"/>
              </a:srgbClr>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4583" name="TextBox 18"/>
          <p:cNvSpPr txBox="1">
            <a:spLocks noChangeArrowheads="1"/>
          </p:cNvSpPr>
          <p:nvPr/>
        </p:nvSpPr>
        <p:spPr bwMode="auto">
          <a:xfrm>
            <a:off x="6202363" y="3119438"/>
            <a:ext cx="2438400" cy="3397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600"/>
              <a:t>Function start address table</a:t>
            </a:r>
          </a:p>
        </p:txBody>
      </p:sp>
      <p:sp>
        <p:nvSpPr>
          <p:cNvPr id="24584" name="TextBox 19"/>
          <p:cNvSpPr txBox="1">
            <a:spLocks noChangeArrowheads="1"/>
          </p:cNvSpPr>
          <p:nvPr/>
        </p:nvSpPr>
        <p:spPr bwMode="auto">
          <a:xfrm>
            <a:off x="6202363" y="3459163"/>
            <a:ext cx="2438400" cy="738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solidFill>
                  <a:srgbClr val="C01818"/>
                </a:solidFill>
                <a:latin typeface="Courier" charset="0"/>
                <a:cs typeface="Courier" charset="0"/>
              </a:rPr>
              <a:t>0x4078</a:t>
            </a:r>
          </a:p>
          <a:p>
            <a:r>
              <a:rPr lang="en-US" sz="1400">
                <a:solidFill>
                  <a:srgbClr val="0000FF"/>
                </a:solidFill>
                <a:latin typeface="Courier" charset="0"/>
                <a:cs typeface="Courier" charset="0"/>
              </a:rPr>
              <a:t>0x4094</a:t>
            </a:r>
          </a:p>
          <a:p>
            <a:r>
              <a:rPr lang="en-US" sz="1400">
                <a:solidFill>
                  <a:srgbClr val="0000FF"/>
                </a:solidFill>
                <a:latin typeface="Courier" charset="0"/>
                <a:cs typeface="Courier" charset="0"/>
              </a:rPr>
              <a:t>...</a:t>
            </a:r>
            <a:endParaRPr lang="en-US" sz="1400">
              <a:latin typeface="Courier" charset="0"/>
              <a:cs typeface="Courier" charset="0"/>
            </a:endParaRPr>
          </a:p>
        </p:txBody>
      </p:sp>
    </p:spTree>
    <p:extLst>
      <p:ext uri="{BB962C8B-B14F-4D97-AF65-F5344CB8AC3E}">
        <p14:creationId xmlns:p14="http://schemas.microsoft.com/office/powerpoint/2010/main" val="212939854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209550" y="777875"/>
            <a:ext cx="8737600" cy="3630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0487" tIns="44450" rIns="90487" bIns="44450"/>
          <a:lstStyle>
            <a:lvl1pPr marL="342900" indent="-342900" algn="l" rtl="0" eaLnBrk="0" fontAlgn="base" hangingPunct="0">
              <a:spcBef>
                <a:spcPct val="20000"/>
              </a:spcBef>
              <a:spcAft>
                <a:spcPct val="0"/>
              </a:spcAft>
              <a:buSzPct val="100000"/>
              <a:buChar char="•"/>
              <a:defRPr sz="2800">
                <a:solidFill>
                  <a:srgbClr val="CC0000"/>
                </a:solidFill>
                <a:latin typeface="+mn-lt"/>
                <a:ea typeface="+mn-ea"/>
                <a:cs typeface="+mn-cs"/>
              </a:defRPr>
            </a:lvl1pPr>
            <a:lvl2pPr marL="742950" indent="-285750" algn="l" rtl="0" eaLnBrk="0" fontAlgn="base" hangingPunct="0">
              <a:spcBef>
                <a:spcPct val="20000"/>
              </a:spcBef>
              <a:spcAft>
                <a:spcPct val="0"/>
              </a:spcAft>
              <a:buSzPct val="100000"/>
              <a:buChar char="–"/>
              <a:defRPr sz="2400">
                <a:solidFill>
                  <a:srgbClr val="0000FF"/>
                </a:solidFill>
                <a:latin typeface="+mn-lt"/>
                <a:ea typeface="+mn-ea"/>
              </a:defRPr>
            </a:lvl2pPr>
            <a:lvl3pPr marL="1143000" indent="-228600" algn="l" rtl="0" eaLnBrk="0" fontAlgn="base" hangingPunct="0">
              <a:spcBef>
                <a:spcPct val="20000"/>
              </a:spcBef>
              <a:spcAft>
                <a:spcPct val="0"/>
              </a:spcAft>
              <a:buSzPct val="100000"/>
              <a:buChar char="•"/>
              <a:defRPr sz="2000">
                <a:solidFill>
                  <a:srgbClr val="FF0000"/>
                </a:solidFill>
                <a:latin typeface="+mn-lt"/>
                <a:ea typeface="+mn-ea"/>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a:lstStyle>
          <a:p>
            <a:pPr>
              <a:defRPr/>
            </a:pPr>
            <a:r>
              <a:rPr lang="en-US" sz="2400" dirty="0" smtClean="0"/>
              <a:t>Triggers can be set for generic events e.g., function call and return</a:t>
            </a:r>
          </a:p>
        </p:txBody>
      </p:sp>
      <p:sp>
        <p:nvSpPr>
          <p:cNvPr id="2" name="Title 1"/>
          <p:cNvSpPr>
            <a:spLocks noGrp="1"/>
          </p:cNvSpPr>
          <p:nvPr>
            <p:ph type="title"/>
          </p:nvPr>
        </p:nvSpPr>
        <p:spPr/>
        <p:txBody>
          <a:bodyPr/>
          <a:lstStyle/>
          <a:p>
            <a:pPr>
              <a:defRPr/>
            </a:pPr>
            <a:r>
              <a:rPr lang="en-US" sz="2400" dirty="0"/>
              <a:t>WP/BP </a:t>
            </a:r>
            <a:r>
              <a:rPr lang="en-US" sz="2400" dirty="0" smtClean="0"/>
              <a:t>Mode</a:t>
            </a:r>
            <a:r>
              <a:rPr lang="en-US" sz="2700" dirty="0" smtClean="0">
                <a:cs typeface="+mj-cs"/>
              </a:rPr>
              <a:t>: Mapping Software Events to Triggers</a:t>
            </a:r>
          </a:p>
        </p:txBody>
      </p:sp>
      <p:pic>
        <p:nvPicPr>
          <p:cNvPr id="4" name="Content Placeholder 3" descr="123.png"/>
          <p:cNvPicPr>
            <a:picLocks noGrp="1" noChangeAspect="1"/>
          </p:cNvPicPr>
          <p:nvPr>
            <p:ph idx="1"/>
          </p:nvPr>
        </p:nvPicPr>
        <p:blipFill>
          <a:blip r:embed="rId3">
            <a:extLst>
              <a:ext uri="{28A0092B-C50C-407E-A947-70E740481C1C}">
                <a14:useLocalDpi xmlns:a14="http://schemas.microsoft.com/office/drawing/2010/main" val="0"/>
              </a:ext>
            </a:extLst>
          </a:blip>
          <a:srcRect t="-27898" b="-27898"/>
          <a:stretch>
            <a:fillRect/>
          </a:stretch>
        </p:blipFill>
        <p:spPr>
          <a:xfrm>
            <a:off x="1984375" y="868363"/>
            <a:ext cx="4786313" cy="2962275"/>
          </a:xfrm>
        </p:spPr>
      </p:pic>
      <p:sp>
        <p:nvSpPr>
          <p:cNvPr id="7" name="Rectangle 3"/>
          <p:cNvSpPr txBox="1">
            <a:spLocks noChangeArrowheads="1"/>
          </p:cNvSpPr>
          <p:nvPr/>
        </p:nvSpPr>
        <p:spPr bwMode="auto">
          <a:xfrm>
            <a:off x="269875" y="3373438"/>
            <a:ext cx="8737600"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0487" tIns="44450" rIns="90487" bIns="44450"/>
          <a:lstStyle>
            <a:lvl1pPr marL="342900" indent="-342900" algn="l" rtl="0" eaLnBrk="0" fontAlgn="base" hangingPunct="0">
              <a:spcBef>
                <a:spcPct val="20000"/>
              </a:spcBef>
              <a:spcAft>
                <a:spcPct val="0"/>
              </a:spcAft>
              <a:buSzPct val="100000"/>
              <a:buChar char="•"/>
              <a:defRPr sz="2800">
                <a:solidFill>
                  <a:srgbClr val="CC0000"/>
                </a:solidFill>
                <a:latin typeface="+mn-lt"/>
                <a:ea typeface="+mn-ea"/>
                <a:cs typeface="+mn-cs"/>
              </a:defRPr>
            </a:lvl1pPr>
            <a:lvl2pPr marL="742950" indent="-285750" algn="l" rtl="0" eaLnBrk="0" fontAlgn="base" hangingPunct="0">
              <a:spcBef>
                <a:spcPct val="20000"/>
              </a:spcBef>
              <a:spcAft>
                <a:spcPct val="0"/>
              </a:spcAft>
              <a:buSzPct val="100000"/>
              <a:buChar char="–"/>
              <a:defRPr sz="2400">
                <a:solidFill>
                  <a:srgbClr val="0000FF"/>
                </a:solidFill>
                <a:latin typeface="+mn-lt"/>
                <a:ea typeface="+mn-ea"/>
              </a:defRPr>
            </a:lvl2pPr>
            <a:lvl3pPr marL="1143000" indent="-228600" algn="l" rtl="0" eaLnBrk="0" fontAlgn="base" hangingPunct="0">
              <a:spcBef>
                <a:spcPct val="20000"/>
              </a:spcBef>
              <a:spcAft>
                <a:spcPct val="0"/>
              </a:spcAft>
              <a:buSzPct val="100000"/>
              <a:buChar char="•"/>
              <a:defRPr sz="2000">
                <a:solidFill>
                  <a:srgbClr val="FF0000"/>
                </a:solidFill>
                <a:latin typeface="+mn-lt"/>
                <a:ea typeface="+mn-ea"/>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a:lstStyle>
          <a:p>
            <a:pPr>
              <a:defRPr/>
            </a:pPr>
            <a:r>
              <a:rPr lang="en-US" sz="2400" dirty="0" smtClean="0"/>
              <a:t>A </a:t>
            </a:r>
            <a:r>
              <a:rPr lang="en-US" sz="2400" dirty="0" err="1" smtClean="0">
                <a:solidFill>
                  <a:schemeClr val="accent6"/>
                </a:solidFill>
                <a:latin typeface="Courier"/>
                <a:cs typeface="Courier"/>
              </a:rPr>
              <a:t>nop</a:t>
            </a:r>
            <a:r>
              <a:rPr lang="en-US" sz="2400" dirty="0" smtClean="0"/>
              <a:t> instruction can be used by the programmer to specify arbitrary trigger locations in code</a:t>
            </a:r>
          </a:p>
        </p:txBody>
      </p:sp>
      <p:sp>
        <p:nvSpPr>
          <p:cNvPr id="20485" name="TextBox 2"/>
          <p:cNvSpPr txBox="1">
            <a:spLocks noChangeArrowheads="1"/>
          </p:cNvSpPr>
          <p:nvPr/>
        </p:nvSpPr>
        <p:spPr bwMode="auto">
          <a:xfrm>
            <a:off x="3059113" y="4914900"/>
            <a:ext cx="276066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200">
                <a:latin typeface="Courier" charset="0"/>
                <a:cs typeface="Courier" charset="0"/>
              </a:rPr>
              <a:t>if (ready()) {</a:t>
            </a:r>
          </a:p>
          <a:p>
            <a:r>
              <a:rPr lang="en-US" sz="1200">
                <a:latin typeface="Courier" charset="0"/>
                <a:cs typeface="Courier" charset="0"/>
              </a:rPr>
              <a:t>   </a:t>
            </a:r>
            <a:r>
              <a:rPr lang="en-US" sz="1200">
                <a:solidFill>
                  <a:srgbClr val="0000FF"/>
                </a:solidFill>
                <a:latin typeface="Courier" charset="0"/>
                <a:cs typeface="Courier" charset="0"/>
              </a:rPr>
              <a:t>NOP;   // state_m ON</a:t>
            </a:r>
          </a:p>
          <a:p>
            <a:r>
              <a:rPr lang="en-US" sz="1200">
                <a:latin typeface="Courier" charset="0"/>
                <a:cs typeface="Courier" charset="0"/>
              </a:rPr>
              <a:t>   state_m = ON;</a:t>
            </a:r>
          </a:p>
          <a:p>
            <a:r>
              <a:rPr lang="en-US" sz="1200">
                <a:latin typeface="Courier" charset="0"/>
                <a:cs typeface="Courier" charset="0"/>
              </a:rPr>
              <a:t>} else {</a:t>
            </a:r>
          </a:p>
          <a:p>
            <a:r>
              <a:rPr lang="en-US" sz="1200">
                <a:latin typeface="Courier" charset="0"/>
                <a:cs typeface="Courier" charset="0"/>
              </a:rPr>
              <a:t>   </a:t>
            </a:r>
            <a:r>
              <a:rPr lang="en-US" sz="1200">
                <a:solidFill>
                  <a:srgbClr val="0000FF"/>
                </a:solidFill>
                <a:latin typeface="Courier" charset="0"/>
                <a:cs typeface="Courier" charset="0"/>
              </a:rPr>
              <a:t>NOP;   // state_m OFF</a:t>
            </a:r>
          </a:p>
          <a:p>
            <a:r>
              <a:rPr lang="en-US" sz="1200">
                <a:latin typeface="Courier" charset="0"/>
                <a:cs typeface="Courier" charset="0"/>
              </a:rPr>
              <a:t>   state_m = OFF;</a:t>
            </a:r>
          </a:p>
          <a:p>
            <a:r>
              <a:rPr lang="en-US" sz="1200">
                <a:latin typeface="Courier" charset="0"/>
                <a:cs typeface="Courier" charset="0"/>
              </a:rPr>
              <a:t>}	</a:t>
            </a:r>
          </a:p>
        </p:txBody>
      </p:sp>
      <p:sp>
        <p:nvSpPr>
          <p:cNvPr id="20486" name="TextBox 5"/>
          <p:cNvSpPr txBox="1">
            <a:spLocks noChangeArrowheads="1"/>
          </p:cNvSpPr>
          <p:nvPr/>
        </p:nvSpPr>
        <p:spPr bwMode="auto">
          <a:xfrm>
            <a:off x="4538663" y="4627563"/>
            <a:ext cx="10969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name   value</a:t>
            </a:r>
          </a:p>
        </p:txBody>
      </p:sp>
      <p:cxnSp>
        <p:nvCxnSpPr>
          <p:cNvPr id="9" name="Straight Arrow Connector 8"/>
          <p:cNvCxnSpPr/>
          <p:nvPr/>
        </p:nvCxnSpPr>
        <p:spPr bwMode="auto">
          <a:xfrm flipH="1">
            <a:off x="4649788" y="4892675"/>
            <a:ext cx="176212" cy="265113"/>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Arrow Connector 9"/>
          <p:cNvCxnSpPr/>
          <p:nvPr/>
        </p:nvCxnSpPr>
        <p:spPr bwMode="auto">
          <a:xfrm flipH="1">
            <a:off x="5154613" y="4900613"/>
            <a:ext cx="177800" cy="265112"/>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 name="Right Brace 10"/>
          <p:cNvSpPr/>
          <p:nvPr/>
        </p:nvSpPr>
        <p:spPr bwMode="auto">
          <a:xfrm rot="16200000">
            <a:off x="4979988" y="4191000"/>
            <a:ext cx="215900" cy="866775"/>
          </a:xfrm>
          <a:prstGeom prst="rightBrace">
            <a:avLst>
              <a:gd name="adj1" fmla="val 35000"/>
              <a:gd name="adj2" fmla="val 50000"/>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200">
              <a:solidFill>
                <a:srgbClr val="000000"/>
              </a:solidFill>
            </a:endParaRPr>
          </a:p>
        </p:txBody>
      </p:sp>
      <p:sp>
        <p:nvSpPr>
          <p:cNvPr id="20490" name="TextBox 11"/>
          <p:cNvSpPr txBox="1">
            <a:spLocks noChangeArrowheads="1"/>
          </p:cNvSpPr>
          <p:nvPr/>
        </p:nvSpPr>
        <p:spPr bwMode="auto">
          <a:xfrm>
            <a:off x="4384675" y="4227513"/>
            <a:ext cx="1535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400"/>
              <a:t>provided to tracer</a:t>
            </a:r>
          </a:p>
        </p:txBody>
      </p:sp>
    </p:spTree>
    <p:extLst>
      <p:ext uri="{BB962C8B-B14F-4D97-AF65-F5344CB8AC3E}">
        <p14:creationId xmlns:p14="http://schemas.microsoft.com/office/powerpoint/2010/main" val="1894503549"/>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PC Polling Mode</a:t>
            </a:r>
            <a:endParaRPr lang="en-US" dirty="0"/>
          </a:p>
        </p:txBody>
      </p:sp>
      <p:sp>
        <p:nvSpPr>
          <p:cNvPr id="3" name="Content Placeholder 2"/>
          <p:cNvSpPr>
            <a:spLocks noGrp="1"/>
          </p:cNvSpPr>
          <p:nvPr>
            <p:ph idx="1"/>
          </p:nvPr>
        </p:nvSpPr>
        <p:spPr/>
        <p:txBody>
          <a:bodyPr/>
          <a:lstStyle/>
          <a:p>
            <a:pPr>
              <a:defRPr/>
            </a:pPr>
            <a:r>
              <a:rPr lang="en-US" dirty="0" smtClean="0"/>
              <a:t>JTAG allows continuous polling of program counter</a:t>
            </a:r>
          </a:p>
          <a:p>
            <a:pPr>
              <a:defRPr/>
            </a:pPr>
            <a:r>
              <a:rPr lang="en-US" dirty="0" smtClean="0"/>
              <a:t>This provides </a:t>
            </a:r>
            <a:r>
              <a:rPr lang="en-US" dirty="0"/>
              <a:t>information about program control </a:t>
            </a:r>
            <a:r>
              <a:rPr lang="en-US" dirty="0" smtClean="0"/>
              <a:t>flow</a:t>
            </a:r>
            <a:endParaRPr lang="en-US" dirty="0"/>
          </a:p>
          <a:p>
            <a:pPr lvl="1">
              <a:defRPr/>
            </a:pPr>
            <a:r>
              <a:rPr lang="en-US" dirty="0" smtClean="0"/>
              <a:t>PC value can be mapped to a code block or function</a:t>
            </a:r>
          </a:p>
          <a:p>
            <a:pPr lvl="1">
              <a:defRPr/>
            </a:pPr>
            <a:r>
              <a:rPr lang="en-US" dirty="0"/>
              <a:t>Need to know the start address of each code block or </a:t>
            </a:r>
            <a:r>
              <a:rPr lang="en-US" dirty="0" smtClean="0"/>
              <a:t>function</a:t>
            </a:r>
          </a:p>
          <a:p>
            <a:pPr>
              <a:defRPr/>
            </a:pPr>
            <a:r>
              <a:rPr lang="en-US" dirty="0" smtClean="0"/>
              <a:t>Basic use of PC polling</a:t>
            </a:r>
          </a:p>
        </p:txBody>
      </p:sp>
      <p:sp>
        <p:nvSpPr>
          <p:cNvPr id="22531" name="TextBox 3"/>
          <p:cNvSpPr txBox="1">
            <a:spLocks noChangeArrowheads="1"/>
          </p:cNvSpPr>
          <p:nvPr/>
        </p:nvSpPr>
        <p:spPr bwMode="auto">
          <a:xfrm>
            <a:off x="1501775" y="3941763"/>
            <a:ext cx="15906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1200">
                <a:latin typeface="Courier" charset="0"/>
                <a:cs typeface="Courier" charset="0"/>
              </a:rPr>
              <a:t>void f() {</a:t>
            </a:r>
          </a:p>
          <a:p>
            <a:r>
              <a:rPr lang="en-US" sz="1200">
                <a:latin typeface="Courier" charset="0"/>
                <a:cs typeface="Courier" charset="0"/>
              </a:rPr>
              <a:t>   if (x) {</a:t>
            </a:r>
          </a:p>
          <a:p>
            <a:r>
              <a:rPr lang="en-US" sz="1200">
                <a:latin typeface="Courier" charset="0"/>
                <a:cs typeface="Courier" charset="0"/>
              </a:rPr>
              <a:t>      </a:t>
            </a:r>
            <a:r>
              <a:rPr lang="en-US" sz="1200">
                <a:solidFill>
                  <a:srgbClr val="FF0000"/>
                </a:solidFill>
                <a:latin typeface="Courier" charset="0"/>
                <a:cs typeface="Courier" charset="0"/>
              </a:rPr>
              <a:t>a()</a:t>
            </a:r>
            <a:r>
              <a:rPr lang="en-US" sz="1200">
                <a:latin typeface="Courier" charset="0"/>
                <a:cs typeface="Courier" charset="0"/>
              </a:rPr>
              <a:t>;</a:t>
            </a:r>
          </a:p>
          <a:p>
            <a:r>
              <a:rPr lang="en-US" sz="1200">
                <a:latin typeface="Courier" charset="0"/>
                <a:cs typeface="Courier" charset="0"/>
              </a:rPr>
              <a:t>   } else {</a:t>
            </a:r>
          </a:p>
          <a:p>
            <a:r>
              <a:rPr lang="en-US" sz="1200">
                <a:latin typeface="Courier" charset="0"/>
                <a:cs typeface="Courier" charset="0"/>
              </a:rPr>
              <a:t>      </a:t>
            </a:r>
            <a:r>
              <a:rPr lang="en-US" sz="1200">
                <a:solidFill>
                  <a:srgbClr val="0000FF"/>
                </a:solidFill>
                <a:latin typeface="Courier" charset="0"/>
                <a:cs typeface="Courier" charset="0"/>
              </a:rPr>
              <a:t>b()</a:t>
            </a:r>
            <a:r>
              <a:rPr lang="en-US" sz="1200">
                <a:latin typeface="Courier" charset="0"/>
                <a:cs typeface="Courier" charset="0"/>
              </a:rPr>
              <a:t>;</a:t>
            </a:r>
          </a:p>
          <a:p>
            <a:r>
              <a:rPr lang="en-US" sz="1200">
                <a:latin typeface="Courier" charset="0"/>
                <a:cs typeface="Courier" charset="0"/>
              </a:rPr>
              <a:t>   }</a:t>
            </a:r>
          </a:p>
          <a:p>
            <a:r>
              <a:rPr lang="en-US" sz="1200">
                <a:latin typeface="Courier" charset="0"/>
                <a:cs typeface="Courier" charset="0"/>
              </a:rPr>
              <a:t>   ...</a:t>
            </a:r>
          </a:p>
          <a:p>
            <a:r>
              <a:rPr lang="en-US" sz="1200">
                <a:latin typeface="Courier" charset="0"/>
                <a:cs typeface="Courier" charset="0"/>
              </a:rPr>
              <a:t>}</a:t>
            </a:r>
          </a:p>
        </p:txBody>
      </p:sp>
      <p:sp>
        <p:nvSpPr>
          <p:cNvPr id="22532" name="TextBox 7"/>
          <p:cNvSpPr txBox="1">
            <a:spLocks noChangeArrowheads="1"/>
          </p:cNvSpPr>
          <p:nvPr/>
        </p:nvSpPr>
        <p:spPr bwMode="auto">
          <a:xfrm>
            <a:off x="4781550" y="3887788"/>
            <a:ext cx="574675"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t>f</a:t>
            </a:r>
          </a:p>
        </p:txBody>
      </p:sp>
      <p:sp>
        <p:nvSpPr>
          <p:cNvPr id="22533" name="TextBox 8"/>
          <p:cNvSpPr txBox="1">
            <a:spLocks noChangeArrowheads="1"/>
          </p:cNvSpPr>
          <p:nvPr/>
        </p:nvSpPr>
        <p:spPr bwMode="auto">
          <a:xfrm>
            <a:off x="4116388" y="4646613"/>
            <a:ext cx="574675"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t>a</a:t>
            </a:r>
          </a:p>
        </p:txBody>
      </p:sp>
      <p:sp>
        <p:nvSpPr>
          <p:cNvPr id="22534" name="TextBox 9"/>
          <p:cNvSpPr txBox="1">
            <a:spLocks noChangeArrowheads="1"/>
          </p:cNvSpPr>
          <p:nvPr/>
        </p:nvSpPr>
        <p:spPr bwMode="auto">
          <a:xfrm>
            <a:off x="5440363" y="4656138"/>
            <a:ext cx="574675"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t>b</a:t>
            </a:r>
          </a:p>
        </p:txBody>
      </p:sp>
      <p:sp>
        <p:nvSpPr>
          <p:cNvPr id="22535" name="TextBox 10"/>
          <p:cNvSpPr txBox="1">
            <a:spLocks noChangeArrowheads="1"/>
          </p:cNvSpPr>
          <p:nvPr/>
        </p:nvSpPr>
        <p:spPr bwMode="auto">
          <a:xfrm>
            <a:off x="4779963" y="5386388"/>
            <a:ext cx="574675" cy="461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r>
              <a:rPr lang="en-US"/>
              <a:t>f</a:t>
            </a:r>
          </a:p>
        </p:txBody>
      </p:sp>
      <p:cxnSp>
        <p:nvCxnSpPr>
          <p:cNvPr id="13" name="Straight Arrow Connector 12"/>
          <p:cNvCxnSpPr>
            <a:stCxn id="22532" idx="2"/>
            <a:endCxn id="22533" idx="0"/>
          </p:cNvCxnSpPr>
          <p:nvPr/>
        </p:nvCxnSpPr>
        <p:spPr bwMode="auto">
          <a:xfrm flipH="1">
            <a:off x="4403725" y="4349750"/>
            <a:ext cx="665163" cy="296863"/>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Arrow Connector 16"/>
          <p:cNvCxnSpPr>
            <a:stCxn id="22532" idx="2"/>
            <a:endCxn id="22534" idx="0"/>
          </p:cNvCxnSpPr>
          <p:nvPr/>
        </p:nvCxnSpPr>
        <p:spPr bwMode="auto">
          <a:xfrm>
            <a:off x="5068888" y="4349750"/>
            <a:ext cx="658812" cy="306388"/>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Straight Arrow Connector 18"/>
          <p:cNvCxnSpPr>
            <a:stCxn id="22533" idx="2"/>
            <a:endCxn id="22535" idx="0"/>
          </p:cNvCxnSpPr>
          <p:nvPr/>
        </p:nvCxnSpPr>
        <p:spPr bwMode="auto">
          <a:xfrm>
            <a:off x="4403725" y="5108575"/>
            <a:ext cx="663575" cy="277813"/>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Arrow Connector 20"/>
          <p:cNvCxnSpPr>
            <a:stCxn id="22534" idx="2"/>
            <a:endCxn id="22535" idx="0"/>
          </p:cNvCxnSpPr>
          <p:nvPr/>
        </p:nvCxnSpPr>
        <p:spPr bwMode="auto">
          <a:xfrm flipH="1">
            <a:off x="5067300" y="5118100"/>
            <a:ext cx="660400" cy="268288"/>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540" name="Freeform 32"/>
          <p:cNvSpPr>
            <a:spLocks/>
          </p:cNvSpPr>
          <p:nvPr/>
        </p:nvSpPr>
        <p:spPr bwMode="auto">
          <a:xfrm>
            <a:off x="3851275" y="3887788"/>
            <a:ext cx="820738" cy="1898650"/>
          </a:xfrm>
          <a:custGeom>
            <a:avLst/>
            <a:gdLst>
              <a:gd name="T0" fmla="*/ 1332469 w 737133"/>
              <a:gd name="T1" fmla="*/ 0 h 1888435"/>
              <a:gd name="T2" fmla="*/ 1269345 w 737133"/>
              <a:gd name="T3" fmla="*/ 399411 h 1888435"/>
              <a:gd name="T4" fmla="*/ 133074 w 737133"/>
              <a:gd name="T5" fmla="*/ 776000 h 1888435"/>
              <a:gd name="T6" fmla="*/ 154113 w 737133"/>
              <a:gd name="T7" fmla="*/ 1243880 h 1888435"/>
              <a:gd name="T8" fmla="*/ 1311427 w 737133"/>
              <a:gd name="T9" fmla="*/ 1620468 h 1888435"/>
              <a:gd name="T10" fmla="*/ 1332469 w 737133"/>
              <a:gd name="T11" fmla="*/ 1951410 h 18884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7133" h="1888435">
                <a:moveTo>
                  <a:pt x="699318" y="0"/>
                </a:moveTo>
                <a:cubicBezTo>
                  <a:pt x="735209" y="130681"/>
                  <a:pt x="771101" y="261363"/>
                  <a:pt x="666188" y="386522"/>
                </a:cubicBezTo>
                <a:cubicBezTo>
                  <a:pt x="561275" y="511681"/>
                  <a:pt x="167391" y="614754"/>
                  <a:pt x="69840" y="750957"/>
                </a:cubicBezTo>
                <a:cubicBezTo>
                  <a:pt x="-27711" y="887160"/>
                  <a:pt x="-22189" y="1067536"/>
                  <a:pt x="80883" y="1203739"/>
                </a:cubicBezTo>
                <a:cubicBezTo>
                  <a:pt x="183955" y="1339942"/>
                  <a:pt x="585202" y="1454058"/>
                  <a:pt x="688274" y="1568174"/>
                </a:cubicBezTo>
                <a:cubicBezTo>
                  <a:pt x="791346" y="1682290"/>
                  <a:pt x="699318" y="1888435"/>
                  <a:pt x="699318" y="1888435"/>
                </a:cubicBezTo>
              </a:path>
            </a:pathLst>
          </a:cu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41" name="Freeform 33"/>
          <p:cNvSpPr>
            <a:spLocks/>
          </p:cNvSpPr>
          <p:nvPr/>
        </p:nvSpPr>
        <p:spPr bwMode="auto">
          <a:xfrm flipH="1">
            <a:off x="5441950" y="3906838"/>
            <a:ext cx="863600" cy="1900237"/>
          </a:xfrm>
          <a:custGeom>
            <a:avLst/>
            <a:gdLst>
              <a:gd name="T0" fmla="*/ 1808327 w 737133"/>
              <a:gd name="T1" fmla="*/ 0 h 1888435"/>
              <a:gd name="T2" fmla="*/ 1722657 w 737133"/>
              <a:gd name="T3" fmla="*/ 401084 h 1888435"/>
              <a:gd name="T4" fmla="*/ 180595 w 737133"/>
              <a:gd name="T5" fmla="*/ 779249 h 1888435"/>
              <a:gd name="T6" fmla="*/ 209151 w 737133"/>
              <a:gd name="T7" fmla="*/ 1249089 h 1888435"/>
              <a:gd name="T8" fmla="*/ 1779768 w 737133"/>
              <a:gd name="T9" fmla="*/ 1627253 h 1888435"/>
              <a:gd name="T10" fmla="*/ 1808327 w 737133"/>
              <a:gd name="T11" fmla="*/ 1959580 h 18884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7133" h="1888435">
                <a:moveTo>
                  <a:pt x="699318" y="0"/>
                </a:moveTo>
                <a:cubicBezTo>
                  <a:pt x="735209" y="130681"/>
                  <a:pt x="771101" y="261363"/>
                  <a:pt x="666188" y="386522"/>
                </a:cubicBezTo>
                <a:cubicBezTo>
                  <a:pt x="561275" y="511681"/>
                  <a:pt x="167391" y="614754"/>
                  <a:pt x="69840" y="750957"/>
                </a:cubicBezTo>
                <a:cubicBezTo>
                  <a:pt x="-27711" y="887160"/>
                  <a:pt x="-22189" y="1067536"/>
                  <a:pt x="80883" y="1203739"/>
                </a:cubicBezTo>
                <a:cubicBezTo>
                  <a:pt x="183955" y="1339942"/>
                  <a:pt x="585202" y="1454058"/>
                  <a:pt x="688274" y="1568174"/>
                </a:cubicBezTo>
                <a:cubicBezTo>
                  <a:pt x="791346" y="1682290"/>
                  <a:pt x="699318" y="1888435"/>
                  <a:pt x="699318" y="1888435"/>
                </a:cubicBezTo>
              </a:path>
            </a:pathLst>
          </a:custGeom>
          <a:noFill/>
          <a:ln w="9525">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2542" name="TextBox 34"/>
          <p:cNvSpPr txBox="1">
            <a:spLocks noChangeArrowheads="1"/>
          </p:cNvSpPr>
          <p:nvPr/>
        </p:nvSpPr>
        <p:spPr bwMode="auto">
          <a:xfrm>
            <a:off x="3732213" y="3489325"/>
            <a:ext cx="95408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FF0000"/>
                </a:solidFill>
              </a:rPr>
              <a:t>flow a</a:t>
            </a:r>
          </a:p>
        </p:txBody>
      </p:sp>
      <p:sp>
        <p:nvSpPr>
          <p:cNvPr id="22543" name="TextBox 35"/>
          <p:cNvSpPr txBox="1">
            <a:spLocks noChangeArrowheads="1"/>
          </p:cNvSpPr>
          <p:nvPr/>
        </p:nvSpPr>
        <p:spPr bwMode="auto">
          <a:xfrm>
            <a:off x="5441950" y="3532188"/>
            <a:ext cx="9540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a:solidFill>
                  <a:srgbClr val="0000FF"/>
                </a:solidFill>
              </a:rPr>
              <a:t>flow b</a:t>
            </a:r>
          </a:p>
        </p:txBody>
      </p:sp>
      <p:sp>
        <p:nvSpPr>
          <p:cNvPr id="37" name="Right Arrow 36"/>
          <p:cNvSpPr/>
          <p:nvPr/>
        </p:nvSpPr>
        <p:spPr bwMode="auto">
          <a:xfrm>
            <a:off x="2771775" y="4471988"/>
            <a:ext cx="982663" cy="365125"/>
          </a:xfrm>
          <a:prstGeom prst="rightArrow">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200">
              <a:solidFill>
                <a:srgbClr val="000000"/>
              </a:solidFill>
            </a:endParaRPr>
          </a:p>
        </p:txBody>
      </p:sp>
    </p:spTree>
    <p:extLst>
      <p:ext uri="{BB962C8B-B14F-4D97-AF65-F5344CB8AC3E}">
        <p14:creationId xmlns:p14="http://schemas.microsoft.com/office/powerpoint/2010/main" val="178896603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cs typeface="+mj-cs"/>
              </a:rPr>
              <a:t>Limitations of </a:t>
            </a:r>
            <a:r>
              <a:rPr lang="en-US" dirty="0" err="1" smtClean="0">
                <a:cs typeface="+mj-cs"/>
              </a:rPr>
              <a:t>Watchpoint</a:t>
            </a:r>
            <a:r>
              <a:rPr lang="en-US" dirty="0" smtClean="0">
                <a:cs typeface="+mj-cs"/>
              </a:rPr>
              <a:t> and PC Polling Modes</a:t>
            </a:r>
          </a:p>
        </p:txBody>
      </p:sp>
      <p:sp>
        <p:nvSpPr>
          <p:cNvPr id="3" name="Content Placeholder 2"/>
          <p:cNvSpPr>
            <a:spLocks noGrp="1"/>
          </p:cNvSpPr>
          <p:nvPr>
            <p:ph idx="1"/>
          </p:nvPr>
        </p:nvSpPr>
        <p:spPr>
          <a:xfrm>
            <a:off x="209550" y="928451"/>
            <a:ext cx="8737600" cy="5254862"/>
          </a:xfrm>
        </p:spPr>
        <p:txBody>
          <a:bodyPr/>
          <a:lstStyle/>
          <a:p>
            <a:pPr>
              <a:defRPr/>
            </a:pPr>
            <a:r>
              <a:rPr lang="en-US" dirty="0" err="1" smtClean="0">
                <a:cs typeface="+mn-cs"/>
              </a:rPr>
              <a:t>Watchpoint</a:t>
            </a:r>
            <a:r>
              <a:rPr lang="en-US" dirty="0" smtClean="0">
                <a:cs typeface="+mn-cs"/>
              </a:rPr>
              <a:t> </a:t>
            </a:r>
            <a:r>
              <a:rPr lang="en-US" dirty="0">
                <a:cs typeface="+mn-cs"/>
              </a:rPr>
              <a:t>m</a:t>
            </a:r>
            <a:r>
              <a:rPr lang="en-US" dirty="0" smtClean="0">
                <a:cs typeface="+mn-cs"/>
              </a:rPr>
              <a:t>ode</a:t>
            </a:r>
          </a:p>
          <a:p>
            <a:pPr lvl="1">
              <a:defRPr/>
            </a:pPr>
            <a:r>
              <a:rPr lang="en-US" dirty="0" smtClean="0"/>
              <a:t>Circular (black box recorder) state-storage buffer of 8 entries</a:t>
            </a:r>
          </a:p>
          <a:p>
            <a:pPr lvl="1">
              <a:defRPr/>
            </a:pPr>
            <a:r>
              <a:rPr lang="en-US" dirty="0" smtClean="0"/>
              <a:t>Each poll takes 122 mote cycles</a:t>
            </a:r>
          </a:p>
          <a:p>
            <a:pPr lvl="1">
              <a:defRPr/>
            </a:pPr>
            <a:r>
              <a:rPr lang="en-US" dirty="0" smtClean="0"/>
              <a:t>Therefore, cannot exceed burst of 8 events in 976 mote cycles</a:t>
            </a:r>
          </a:p>
          <a:p>
            <a:pPr lvl="1">
              <a:defRPr/>
            </a:pPr>
            <a:r>
              <a:rPr lang="en-US" dirty="0" smtClean="0"/>
              <a:t>For example, suitable for monitoring task execution and state transitions in </a:t>
            </a:r>
            <a:r>
              <a:rPr lang="en-US" dirty="0" err="1" smtClean="0"/>
              <a:t>TinyOS</a:t>
            </a:r>
            <a:r>
              <a:rPr lang="en-US" dirty="0" smtClean="0"/>
              <a:t>, but not function calls</a:t>
            </a:r>
            <a:endParaRPr lang="en-US" dirty="0" smtClean="0">
              <a:cs typeface="+mn-cs"/>
            </a:endParaRPr>
          </a:p>
          <a:p>
            <a:pPr>
              <a:defRPr/>
            </a:pPr>
            <a:r>
              <a:rPr lang="en-US" dirty="0" smtClean="0">
                <a:cs typeface="+mn-cs"/>
              </a:rPr>
              <a:t>PC </a:t>
            </a:r>
            <a:r>
              <a:rPr lang="en-US" dirty="0">
                <a:cs typeface="+mn-cs"/>
              </a:rPr>
              <a:t>p</a:t>
            </a:r>
            <a:r>
              <a:rPr lang="en-US" dirty="0" smtClean="0">
                <a:cs typeface="+mn-cs"/>
              </a:rPr>
              <a:t>olling mode</a:t>
            </a:r>
          </a:p>
          <a:p>
            <a:pPr lvl="1">
              <a:defRPr/>
            </a:pPr>
            <a:r>
              <a:rPr lang="en-US" dirty="0" smtClean="0"/>
              <a:t>Only provides PC values, cannot get MDB and MAB values</a:t>
            </a:r>
          </a:p>
          <a:p>
            <a:pPr lvl="1">
              <a:defRPr/>
            </a:pPr>
            <a:r>
              <a:rPr lang="en-US" dirty="0" smtClean="0"/>
              <a:t>Each PC poll takes 7 mote cycles</a:t>
            </a:r>
          </a:p>
          <a:p>
            <a:pPr lvl="1">
              <a:defRPr/>
            </a:pPr>
            <a:r>
              <a:rPr lang="en-US" dirty="0" smtClean="0"/>
              <a:t>Suitable for task and function call granularity</a:t>
            </a:r>
          </a:p>
        </p:txBody>
      </p:sp>
    </p:spTree>
    <p:extLst>
      <p:ext uri="{BB962C8B-B14F-4D97-AF65-F5344CB8AC3E}">
        <p14:creationId xmlns:p14="http://schemas.microsoft.com/office/powerpoint/2010/main" val="324527396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WSN debugging</a:t>
            </a:r>
            <a:endParaRPr lang="en-US" dirty="0"/>
          </a:p>
        </p:txBody>
      </p:sp>
      <p:sp>
        <p:nvSpPr>
          <p:cNvPr id="3" name="Content Placeholder 2"/>
          <p:cNvSpPr>
            <a:spLocks noGrp="1"/>
          </p:cNvSpPr>
          <p:nvPr>
            <p:ph idx="1"/>
          </p:nvPr>
        </p:nvSpPr>
        <p:spPr/>
        <p:txBody>
          <a:bodyPr/>
          <a:lstStyle/>
          <a:p>
            <a:r>
              <a:rPr lang="en-US" i="1" dirty="0" smtClean="0"/>
              <a:t>Pre-deployment</a:t>
            </a:r>
            <a:r>
              <a:rPr lang="en-US" dirty="0" smtClean="0"/>
              <a:t> techniques for debugging WSNs</a:t>
            </a:r>
          </a:p>
          <a:p>
            <a:pPr lvl="1"/>
            <a:r>
              <a:rPr lang="en-US" dirty="0" smtClean="0"/>
              <a:t>Simulation and emulation (e.g., </a:t>
            </a:r>
            <a:r>
              <a:rPr lang="en-US" dirty="0" err="1" smtClean="0"/>
              <a:t>Cooja</a:t>
            </a:r>
            <a:r>
              <a:rPr lang="en-US" dirty="0" smtClean="0"/>
              <a:t>, TOSSIM)</a:t>
            </a:r>
          </a:p>
          <a:p>
            <a:pPr lvl="1"/>
            <a:r>
              <a:rPr lang="en-US" dirty="0" smtClean="0"/>
              <a:t>Formal testing</a:t>
            </a:r>
          </a:p>
          <a:p>
            <a:pPr lvl="1"/>
            <a:r>
              <a:rPr lang="en-US" dirty="0" smtClean="0"/>
              <a:t>Language enforced safety [</a:t>
            </a:r>
            <a:r>
              <a:rPr lang="en-US" dirty="0" err="1" smtClean="0"/>
              <a:t>SafeTinyOS</a:t>
            </a:r>
            <a:r>
              <a:rPr lang="en-US" dirty="0" smtClean="0"/>
              <a:t> SenSys07] </a:t>
            </a:r>
          </a:p>
          <a:p>
            <a:r>
              <a:rPr lang="en-US" dirty="0" smtClean="0"/>
              <a:t>Experience shows not all bugs found pre-deployment</a:t>
            </a:r>
          </a:p>
          <a:p>
            <a:pPr lvl="1"/>
            <a:r>
              <a:rPr lang="en-US" dirty="0" smtClean="0"/>
              <a:t>171 vulnerabilities reported to ICS-CERT in 2012</a:t>
            </a:r>
          </a:p>
          <a:p>
            <a:pPr lvl="1"/>
            <a:r>
              <a:rPr lang="en-US" dirty="0" smtClean="0"/>
              <a:t>Clearly need for post-deployment debugging tools</a:t>
            </a:r>
          </a:p>
          <a:p>
            <a:r>
              <a:rPr lang="en-US" dirty="0" smtClean="0"/>
              <a:t>This presentation covers the latter category (i.e., post-deployment debugging)</a:t>
            </a:r>
            <a:endParaRPr lang="en-US" dirty="0"/>
          </a:p>
        </p:txBody>
      </p:sp>
    </p:spTree>
    <p:extLst>
      <p:ext uri="{BB962C8B-B14F-4D97-AF65-F5344CB8AC3E}">
        <p14:creationId xmlns:p14="http://schemas.microsoft.com/office/powerpoint/2010/main" val="69998976"/>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124.png"/>
          <p:cNvPicPr>
            <a:picLocks noGrp="1" noChangeAspect="1"/>
          </p:cNvPicPr>
          <p:nvPr>
            <p:ph idx="1"/>
          </p:nvPr>
        </p:nvPicPr>
        <p:blipFill>
          <a:blip r:embed="rId3">
            <a:extLst>
              <a:ext uri="{28A0092B-C50C-407E-A947-70E740481C1C}">
                <a14:useLocalDpi xmlns:a14="http://schemas.microsoft.com/office/drawing/2010/main" val="0"/>
              </a:ext>
            </a:extLst>
          </a:blip>
          <a:srcRect l="-286" r="-286"/>
          <a:stretch>
            <a:fillRect/>
          </a:stretch>
        </p:blipFill>
        <p:spPr>
          <a:xfrm>
            <a:off x="2411413" y="2286100"/>
            <a:ext cx="3905250" cy="2416175"/>
          </a:xfrm>
        </p:spPr>
      </p:pic>
      <p:sp>
        <p:nvSpPr>
          <p:cNvPr id="28674" name="Rectangle 8"/>
          <p:cNvSpPr>
            <a:spLocks noChangeArrowheads="1"/>
          </p:cNvSpPr>
          <p:nvPr/>
        </p:nvSpPr>
        <p:spPr bwMode="auto">
          <a:xfrm>
            <a:off x="4308475" y="4448275"/>
            <a:ext cx="1003300" cy="217488"/>
          </a:xfrm>
          <a:prstGeom prst="rect">
            <a:avLst/>
          </a:prstGeom>
          <a:solidFill>
            <a:srgbClr val="FF0000">
              <a:alpha val="27058"/>
            </a:srgbClr>
          </a:solidFill>
          <a:ln w="19050">
            <a:solidFill>
              <a:schemeClr val="tx1"/>
            </a:solidFill>
            <a:round/>
            <a:headEnd/>
            <a:tailEnd/>
          </a:ln>
        </p:spPr>
        <p:txBody>
          <a:bodyPr/>
          <a:lstStyle/>
          <a:p>
            <a:endParaRPr lang="en-US" sz="1200">
              <a:solidFill>
                <a:srgbClr val="000000"/>
              </a:solidFill>
            </a:endParaRPr>
          </a:p>
        </p:txBody>
      </p:sp>
      <p:sp>
        <p:nvSpPr>
          <p:cNvPr id="28675" name="Rectangle 7"/>
          <p:cNvSpPr>
            <a:spLocks noChangeArrowheads="1"/>
          </p:cNvSpPr>
          <p:nvPr/>
        </p:nvSpPr>
        <p:spPr bwMode="auto">
          <a:xfrm>
            <a:off x="4310063" y="3999013"/>
            <a:ext cx="989012" cy="219075"/>
          </a:xfrm>
          <a:prstGeom prst="rect">
            <a:avLst/>
          </a:prstGeom>
          <a:solidFill>
            <a:srgbClr val="FF0000">
              <a:alpha val="27058"/>
            </a:srgbClr>
          </a:solidFill>
          <a:ln w="19050">
            <a:solidFill>
              <a:schemeClr val="tx1"/>
            </a:solidFill>
            <a:round/>
            <a:headEnd/>
            <a:tailEnd/>
          </a:ln>
        </p:spPr>
        <p:txBody>
          <a:bodyPr/>
          <a:lstStyle/>
          <a:p>
            <a:endParaRPr lang="en-US" sz="1200">
              <a:solidFill>
                <a:srgbClr val="000000"/>
              </a:solidFill>
            </a:endParaRPr>
          </a:p>
        </p:txBody>
      </p:sp>
      <p:sp>
        <p:nvSpPr>
          <p:cNvPr id="5" name="Rectangle 3"/>
          <p:cNvSpPr txBox="1">
            <a:spLocks noChangeArrowheads="1"/>
          </p:cNvSpPr>
          <p:nvPr/>
        </p:nvSpPr>
        <p:spPr bwMode="auto">
          <a:xfrm>
            <a:off x="209550" y="1044675"/>
            <a:ext cx="87376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0487" tIns="44450" rIns="90487" bIns="44450"/>
          <a:lstStyle>
            <a:lvl1pPr marL="342900" indent="-342900" algn="l" rtl="0" eaLnBrk="0" fontAlgn="base" hangingPunct="0">
              <a:spcBef>
                <a:spcPct val="20000"/>
              </a:spcBef>
              <a:spcAft>
                <a:spcPct val="0"/>
              </a:spcAft>
              <a:buSzPct val="100000"/>
              <a:buChar char="•"/>
              <a:defRPr sz="2800">
                <a:solidFill>
                  <a:srgbClr val="CC0000"/>
                </a:solidFill>
                <a:latin typeface="+mn-lt"/>
                <a:ea typeface="+mn-ea"/>
                <a:cs typeface="+mn-cs"/>
              </a:defRPr>
            </a:lvl1pPr>
            <a:lvl2pPr marL="742950" indent="-285750" algn="l" rtl="0" eaLnBrk="0" fontAlgn="base" hangingPunct="0">
              <a:spcBef>
                <a:spcPct val="20000"/>
              </a:spcBef>
              <a:spcAft>
                <a:spcPct val="0"/>
              </a:spcAft>
              <a:buSzPct val="100000"/>
              <a:buChar char="–"/>
              <a:defRPr sz="2400">
                <a:solidFill>
                  <a:srgbClr val="0000FF"/>
                </a:solidFill>
                <a:latin typeface="+mn-lt"/>
                <a:ea typeface="+mn-ea"/>
              </a:defRPr>
            </a:lvl2pPr>
            <a:lvl3pPr marL="1143000" indent="-228600" algn="l" rtl="0" eaLnBrk="0" fontAlgn="base" hangingPunct="0">
              <a:spcBef>
                <a:spcPct val="20000"/>
              </a:spcBef>
              <a:spcAft>
                <a:spcPct val="0"/>
              </a:spcAft>
              <a:buSzPct val="100000"/>
              <a:buChar char="•"/>
              <a:defRPr sz="2000">
                <a:solidFill>
                  <a:srgbClr val="FF0000"/>
                </a:solidFill>
                <a:latin typeface="+mn-lt"/>
                <a:ea typeface="+mn-ea"/>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a:lstStyle>
          <a:p>
            <a:pPr>
              <a:defRPr/>
            </a:pPr>
            <a:r>
              <a:rPr lang="en-US" sz="2000" dirty="0" smtClean="0"/>
              <a:t>If JTAG is controlled by a </a:t>
            </a:r>
            <a:r>
              <a:rPr lang="el-GR" sz="2000" dirty="0" smtClean="0"/>
              <a:t>μC</a:t>
            </a:r>
            <a:r>
              <a:rPr lang="en-US" sz="2000" dirty="0" smtClean="0"/>
              <a:t> on the debug board</a:t>
            </a:r>
          </a:p>
          <a:p>
            <a:pPr lvl="1">
              <a:defRPr/>
            </a:pPr>
            <a:r>
              <a:rPr lang="el-GR" sz="1800" dirty="0" smtClean="0"/>
              <a:t>μ</a:t>
            </a:r>
            <a:r>
              <a:rPr lang="en-US" sz="1800" dirty="0" smtClean="0"/>
              <a:t>C has to generate a JTAG clock signal and process trace data</a:t>
            </a:r>
          </a:p>
          <a:p>
            <a:pPr lvl="1">
              <a:defRPr/>
            </a:pPr>
            <a:r>
              <a:rPr lang="en-US" sz="1800" dirty="0" smtClean="0"/>
              <a:t>Using an MSP430 running at 8MHz would take the time shown</a:t>
            </a:r>
          </a:p>
        </p:txBody>
      </p:sp>
      <p:sp>
        <p:nvSpPr>
          <p:cNvPr id="2" name="Title 1"/>
          <p:cNvSpPr>
            <a:spLocks noGrp="1"/>
          </p:cNvSpPr>
          <p:nvPr>
            <p:ph type="title"/>
          </p:nvPr>
        </p:nvSpPr>
        <p:spPr/>
        <p:txBody>
          <a:bodyPr/>
          <a:lstStyle/>
          <a:p>
            <a:pPr>
              <a:defRPr/>
            </a:pPr>
            <a:r>
              <a:rPr lang="en-US" dirty="0" smtClean="0">
                <a:cs typeface="+mj-cs"/>
              </a:rPr>
              <a:t>Design Challenge: Speed of JTAG Polling</a:t>
            </a:r>
          </a:p>
        </p:txBody>
      </p:sp>
      <p:sp>
        <p:nvSpPr>
          <p:cNvPr id="28679" name="Rectangle 11"/>
          <p:cNvSpPr>
            <a:spLocks noChangeArrowheads="1"/>
          </p:cNvSpPr>
          <p:nvPr/>
        </p:nvSpPr>
        <p:spPr bwMode="auto">
          <a:xfrm>
            <a:off x="5391150" y="4451450"/>
            <a:ext cx="855663" cy="223838"/>
          </a:xfrm>
          <a:prstGeom prst="rect">
            <a:avLst/>
          </a:prstGeom>
          <a:solidFill>
            <a:srgbClr val="FF0000">
              <a:alpha val="27058"/>
            </a:srgbClr>
          </a:solidFill>
          <a:ln w="19050">
            <a:solidFill>
              <a:schemeClr val="tx1"/>
            </a:solidFill>
            <a:round/>
            <a:headEnd/>
            <a:tailEnd/>
          </a:ln>
        </p:spPr>
        <p:txBody>
          <a:bodyPr/>
          <a:lstStyle/>
          <a:p>
            <a:endParaRPr lang="en-US" sz="1200">
              <a:solidFill>
                <a:srgbClr val="000000"/>
              </a:solidFill>
            </a:endParaRPr>
          </a:p>
        </p:txBody>
      </p:sp>
      <p:sp>
        <p:nvSpPr>
          <p:cNvPr id="28680" name="Rectangle 12"/>
          <p:cNvSpPr>
            <a:spLocks noChangeArrowheads="1"/>
          </p:cNvSpPr>
          <p:nvPr/>
        </p:nvSpPr>
        <p:spPr bwMode="auto">
          <a:xfrm>
            <a:off x="5391150" y="3999013"/>
            <a:ext cx="855663" cy="215900"/>
          </a:xfrm>
          <a:prstGeom prst="rect">
            <a:avLst/>
          </a:prstGeom>
          <a:solidFill>
            <a:srgbClr val="FF0000">
              <a:alpha val="27058"/>
            </a:srgbClr>
          </a:solidFill>
          <a:ln w="19050">
            <a:solidFill>
              <a:schemeClr val="tx1"/>
            </a:solidFill>
            <a:round/>
            <a:headEnd/>
            <a:tailEnd/>
          </a:ln>
        </p:spPr>
        <p:txBody>
          <a:bodyPr/>
          <a:lstStyle/>
          <a:p>
            <a:endParaRPr lang="en-US" sz="1200">
              <a:solidFill>
                <a:srgbClr val="000000"/>
              </a:solidFill>
            </a:endParaRPr>
          </a:p>
        </p:txBody>
      </p:sp>
      <p:sp>
        <p:nvSpPr>
          <p:cNvPr id="3" name="Rectangle 2"/>
          <p:cNvSpPr>
            <a:spLocks noChangeArrowheads="1"/>
          </p:cNvSpPr>
          <p:nvPr/>
        </p:nvSpPr>
        <p:spPr bwMode="auto">
          <a:xfrm>
            <a:off x="5376863" y="2238475"/>
            <a:ext cx="1101725" cy="2517775"/>
          </a:xfrm>
          <a:prstGeom prst="rect">
            <a:avLst/>
          </a:prstGeom>
          <a:solidFill>
            <a:schemeClr val="bg1"/>
          </a:solidFill>
          <a:ln w="19050">
            <a:solidFill>
              <a:schemeClr val="bg1"/>
            </a:solidFill>
            <a:round/>
            <a:headEnd/>
            <a:tailEnd/>
          </a:ln>
        </p:spPr>
        <p:txBody>
          <a:bodyPr/>
          <a:lstStyle/>
          <a:p>
            <a:endParaRPr lang="en-US" sz="1200" dirty="0">
              <a:solidFill>
                <a:srgbClr val="000000"/>
              </a:solidFill>
            </a:endParaRPr>
          </a:p>
        </p:txBody>
      </p:sp>
      <p:cxnSp>
        <p:nvCxnSpPr>
          <p:cNvPr id="8" name="Straight Arrow Connector 7"/>
          <p:cNvCxnSpPr/>
          <p:nvPr/>
        </p:nvCxnSpPr>
        <p:spPr bwMode="auto">
          <a:xfrm flipH="1">
            <a:off x="5357793" y="4097995"/>
            <a:ext cx="736428" cy="0"/>
          </a:xfrm>
          <a:prstGeom prst="straightConnector1">
            <a:avLst/>
          </a:prstGeom>
          <a:noFill/>
          <a:ln w="381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Arrow Connector 13"/>
          <p:cNvCxnSpPr/>
          <p:nvPr/>
        </p:nvCxnSpPr>
        <p:spPr bwMode="auto">
          <a:xfrm flipH="1">
            <a:off x="5371446" y="4570550"/>
            <a:ext cx="736428" cy="0"/>
          </a:xfrm>
          <a:prstGeom prst="straightConnector1">
            <a:avLst/>
          </a:prstGeom>
          <a:noFill/>
          <a:ln w="3810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 name="TextBox 9"/>
          <p:cNvSpPr txBox="1"/>
          <p:nvPr/>
        </p:nvSpPr>
        <p:spPr>
          <a:xfrm>
            <a:off x="6062202" y="3799184"/>
            <a:ext cx="1723098" cy="461665"/>
          </a:xfrm>
          <a:prstGeom prst="rect">
            <a:avLst/>
          </a:prstGeom>
          <a:noFill/>
        </p:spPr>
        <p:txBody>
          <a:bodyPr wrap="none" rtlCol="0">
            <a:spAutoFit/>
          </a:bodyPr>
          <a:lstStyle/>
          <a:p>
            <a:r>
              <a:rPr lang="en-US" dirty="0" smtClean="0"/>
              <a:t>1,360 cycles</a:t>
            </a:r>
            <a:endParaRPr lang="en-US" dirty="0"/>
          </a:p>
        </p:txBody>
      </p:sp>
      <p:sp>
        <p:nvSpPr>
          <p:cNvPr id="16" name="TextBox 15"/>
          <p:cNvSpPr txBox="1"/>
          <p:nvPr/>
        </p:nvSpPr>
        <p:spPr>
          <a:xfrm>
            <a:off x="6054509" y="4271739"/>
            <a:ext cx="1492265" cy="461665"/>
          </a:xfrm>
          <a:prstGeom prst="rect">
            <a:avLst/>
          </a:prstGeom>
          <a:noFill/>
        </p:spPr>
        <p:txBody>
          <a:bodyPr wrap="none" rtlCol="0">
            <a:spAutoFit/>
          </a:bodyPr>
          <a:lstStyle/>
          <a:p>
            <a:r>
              <a:rPr lang="en-US" dirty="0" smtClean="0"/>
              <a:t>192 cycles</a:t>
            </a:r>
            <a:endParaRPr lang="en-US" dirty="0"/>
          </a:p>
        </p:txBody>
      </p:sp>
      <p:sp>
        <p:nvSpPr>
          <p:cNvPr id="18" name="Content Placeholder 2"/>
          <p:cNvSpPr txBox="1">
            <a:spLocks/>
          </p:cNvSpPr>
          <p:nvPr/>
        </p:nvSpPr>
        <p:spPr bwMode="auto">
          <a:xfrm>
            <a:off x="310344" y="5142666"/>
            <a:ext cx="8737600" cy="82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SzPct val="100000"/>
              <a:buChar char="•"/>
              <a:defRPr sz="2800">
                <a:solidFill>
                  <a:srgbClr val="CC0000"/>
                </a:solidFill>
                <a:latin typeface="+mn-lt"/>
                <a:ea typeface="+mn-ea"/>
                <a:cs typeface="+mn-cs"/>
              </a:defRPr>
            </a:lvl1pPr>
            <a:lvl2pPr marL="742950" indent="-285750" algn="l" rtl="0" eaLnBrk="0" fontAlgn="base" hangingPunct="0">
              <a:spcBef>
                <a:spcPct val="20000"/>
              </a:spcBef>
              <a:spcAft>
                <a:spcPct val="0"/>
              </a:spcAft>
              <a:buSzPct val="100000"/>
              <a:buChar char="–"/>
              <a:defRPr sz="2400">
                <a:solidFill>
                  <a:srgbClr val="0000FF"/>
                </a:solidFill>
                <a:latin typeface="+mn-lt"/>
                <a:ea typeface="+mn-ea"/>
              </a:defRPr>
            </a:lvl2pPr>
            <a:lvl3pPr marL="1143000" indent="-228600" algn="l" rtl="0" eaLnBrk="0" fontAlgn="base" hangingPunct="0">
              <a:spcBef>
                <a:spcPct val="20000"/>
              </a:spcBef>
              <a:spcAft>
                <a:spcPct val="0"/>
              </a:spcAft>
              <a:buSzPct val="100000"/>
              <a:buChar char="•"/>
              <a:defRPr sz="2000">
                <a:solidFill>
                  <a:srgbClr val="FF0000"/>
                </a:solidFill>
                <a:latin typeface="+mn-lt"/>
                <a:ea typeface="+mn-ea"/>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a:lstStyle>
          <a:p>
            <a:pPr>
              <a:defRPr/>
            </a:pPr>
            <a:r>
              <a:rPr lang="en-US" sz="2000" dirty="0" smtClean="0"/>
              <a:t>Not suitable for fine grained tracing</a:t>
            </a:r>
          </a:p>
        </p:txBody>
      </p:sp>
    </p:spTree>
    <p:extLst>
      <p:ext uri="{BB962C8B-B14F-4D97-AF65-F5344CB8AC3E}">
        <p14:creationId xmlns:p14="http://schemas.microsoft.com/office/powerpoint/2010/main" val="15889824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209550" y="777875"/>
            <a:ext cx="8737600" cy="488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0487" tIns="44450" rIns="90487" bIns="44450"/>
          <a:lstStyle>
            <a:lvl1pPr marL="342900" indent="-342900" algn="l" rtl="0" eaLnBrk="0" fontAlgn="base" hangingPunct="0">
              <a:spcBef>
                <a:spcPct val="20000"/>
              </a:spcBef>
              <a:spcAft>
                <a:spcPct val="0"/>
              </a:spcAft>
              <a:buSzPct val="100000"/>
              <a:buChar char="•"/>
              <a:defRPr sz="2800">
                <a:solidFill>
                  <a:srgbClr val="CC0000"/>
                </a:solidFill>
                <a:latin typeface="+mn-lt"/>
                <a:ea typeface="+mn-ea"/>
                <a:cs typeface="+mn-cs"/>
              </a:defRPr>
            </a:lvl1pPr>
            <a:lvl2pPr marL="742950" indent="-285750" algn="l" rtl="0" eaLnBrk="0" fontAlgn="base" hangingPunct="0">
              <a:spcBef>
                <a:spcPct val="20000"/>
              </a:spcBef>
              <a:spcAft>
                <a:spcPct val="0"/>
              </a:spcAft>
              <a:buSzPct val="100000"/>
              <a:buChar char="–"/>
              <a:defRPr sz="2400">
                <a:solidFill>
                  <a:srgbClr val="0000FF"/>
                </a:solidFill>
                <a:latin typeface="+mn-lt"/>
                <a:ea typeface="+mn-ea"/>
              </a:defRPr>
            </a:lvl2pPr>
            <a:lvl3pPr marL="1143000" indent="-228600" algn="l" rtl="0" eaLnBrk="0" fontAlgn="base" hangingPunct="0">
              <a:spcBef>
                <a:spcPct val="20000"/>
              </a:spcBef>
              <a:spcAft>
                <a:spcPct val="0"/>
              </a:spcAft>
              <a:buSzPct val="100000"/>
              <a:buChar char="•"/>
              <a:defRPr sz="2000">
                <a:solidFill>
                  <a:srgbClr val="FF0000"/>
                </a:solidFill>
                <a:latin typeface="+mn-lt"/>
                <a:ea typeface="+mn-ea"/>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a:lstStyle>
          <a:p>
            <a:pPr>
              <a:defRPr/>
            </a:pPr>
            <a:r>
              <a:rPr lang="en-US" dirty="0" smtClean="0"/>
              <a:t>Implemented a pipelined architecture on an FPGA to improve the throughput</a:t>
            </a:r>
          </a:p>
          <a:p>
            <a:pPr>
              <a:defRPr/>
            </a:pPr>
            <a:r>
              <a:rPr lang="en-US" dirty="0" smtClean="0"/>
              <a:t>For example, PC polling pipeline stages are</a:t>
            </a:r>
          </a:p>
          <a:p>
            <a:pPr lvl="1">
              <a:defRPr/>
            </a:pPr>
            <a:r>
              <a:rPr lang="en-US" dirty="0" smtClean="0"/>
              <a:t>Poll PC address</a:t>
            </a:r>
          </a:p>
          <a:p>
            <a:pPr lvl="1">
              <a:defRPr/>
            </a:pPr>
            <a:r>
              <a:rPr lang="en-US" dirty="0" smtClean="0"/>
              <a:t>Binary search for function pointer</a:t>
            </a:r>
          </a:p>
          <a:p>
            <a:pPr lvl="1">
              <a:defRPr/>
            </a:pPr>
            <a:r>
              <a:rPr lang="en-US" dirty="0" smtClean="0"/>
              <a:t>Filter block: does PC value indicate entry into a new function</a:t>
            </a:r>
          </a:p>
          <a:p>
            <a:pPr lvl="1">
              <a:defRPr/>
            </a:pPr>
            <a:r>
              <a:rPr lang="en-US" dirty="0" smtClean="0"/>
              <a:t>Output buffer interfaces to debug board MCU</a:t>
            </a:r>
          </a:p>
        </p:txBody>
      </p:sp>
      <p:sp>
        <p:nvSpPr>
          <p:cNvPr id="2" name="Title 1"/>
          <p:cNvSpPr>
            <a:spLocks noGrp="1"/>
          </p:cNvSpPr>
          <p:nvPr>
            <p:ph type="title"/>
          </p:nvPr>
        </p:nvSpPr>
        <p:spPr/>
        <p:txBody>
          <a:bodyPr/>
          <a:lstStyle/>
          <a:p>
            <a:pPr>
              <a:defRPr/>
            </a:pPr>
            <a:r>
              <a:rPr lang="en-US" dirty="0" smtClean="0">
                <a:cs typeface="+mj-cs"/>
              </a:rPr>
              <a:t>FPGA Pipeline for Function Profiling</a:t>
            </a:r>
          </a:p>
        </p:txBody>
      </p:sp>
      <p:pic>
        <p:nvPicPr>
          <p:cNvPr id="30724" name="Picture 6" descr="arch.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4325" y="4094786"/>
            <a:ext cx="5853113"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1117733"/>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209550" y="777875"/>
            <a:ext cx="8737600" cy="540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0487" tIns="44450" rIns="90487" bIns="44450"/>
          <a:lstStyle>
            <a:lvl1pPr marL="342900" indent="-342900" algn="l" rtl="0" eaLnBrk="0" fontAlgn="base" hangingPunct="0">
              <a:spcBef>
                <a:spcPct val="20000"/>
              </a:spcBef>
              <a:spcAft>
                <a:spcPct val="0"/>
              </a:spcAft>
              <a:buSzPct val="100000"/>
              <a:buChar char="•"/>
              <a:defRPr sz="2800">
                <a:solidFill>
                  <a:srgbClr val="CC0000"/>
                </a:solidFill>
                <a:latin typeface="+mn-lt"/>
                <a:ea typeface="+mn-ea"/>
                <a:cs typeface="+mn-cs"/>
              </a:defRPr>
            </a:lvl1pPr>
            <a:lvl2pPr marL="742950" indent="-285750" algn="l" rtl="0" eaLnBrk="0" fontAlgn="base" hangingPunct="0">
              <a:spcBef>
                <a:spcPct val="20000"/>
              </a:spcBef>
              <a:spcAft>
                <a:spcPct val="0"/>
              </a:spcAft>
              <a:buSzPct val="100000"/>
              <a:buChar char="–"/>
              <a:defRPr sz="2400">
                <a:solidFill>
                  <a:srgbClr val="0000FF"/>
                </a:solidFill>
                <a:latin typeface="+mn-lt"/>
                <a:ea typeface="+mn-ea"/>
              </a:defRPr>
            </a:lvl2pPr>
            <a:lvl3pPr marL="1143000" indent="-228600" algn="l" rtl="0" eaLnBrk="0" fontAlgn="base" hangingPunct="0">
              <a:spcBef>
                <a:spcPct val="20000"/>
              </a:spcBef>
              <a:spcAft>
                <a:spcPct val="0"/>
              </a:spcAft>
              <a:buSzPct val="100000"/>
              <a:buChar char="•"/>
              <a:defRPr sz="2000">
                <a:solidFill>
                  <a:srgbClr val="FF0000"/>
                </a:solidFill>
                <a:latin typeface="+mn-lt"/>
                <a:ea typeface="+mn-ea"/>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a:lstStyle>
          <a:p>
            <a:pPr>
              <a:defRPr/>
            </a:pPr>
            <a:r>
              <a:rPr lang="en-US" sz="2400" dirty="0" smtClean="0"/>
              <a:t>Instrumented</a:t>
            </a:r>
          </a:p>
          <a:p>
            <a:pPr lvl="1">
              <a:defRPr/>
            </a:pPr>
            <a:r>
              <a:rPr lang="en-US" sz="2000" dirty="0" smtClean="0"/>
              <a:t>Each state transition (indicated by an assignment to variables *</a:t>
            </a:r>
            <a:r>
              <a:rPr lang="en-US" sz="2000" dirty="0" err="1" smtClean="0"/>
              <a:t>m_state</a:t>
            </a:r>
            <a:r>
              <a:rPr lang="en-US" sz="2000" dirty="0" smtClean="0"/>
              <a:t>)</a:t>
            </a:r>
          </a:p>
          <a:p>
            <a:pPr lvl="1">
              <a:defRPr/>
            </a:pPr>
            <a:r>
              <a:rPr lang="en-US" sz="2000" dirty="0" smtClean="0"/>
              <a:t>Each task handler</a:t>
            </a:r>
          </a:p>
          <a:p>
            <a:pPr lvl="1">
              <a:defRPr/>
            </a:pPr>
            <a:endParaRPr lang="en-US" sz="2000" dirty="0"/>
          </a:p>
          <a:p>
            <a:pPr lvl="1">
              <a:defRPr/>
            </a:pPr>
            <a:endParaRPr lang="en-US" sz="2000" dirty="0" smtClean="0"/>
          </a:p>
          <a:p>
            <a:pPr lvl="1">
              <a:defRPr/>
            </a:pPr>
            <a:endParaRPr lang="en-US" sz="2000" dirty="0"/>
          </a:p>
          <a:p>
            <a:pPr lvl="1">
              <a:defRPr/>
            </a:pPr>
            <a:endParaRPr lang="en-US" sz="2000" dirty="0" smtClean="0"/>
          </a:p>
          <a:p>
            <a:pPr lvl="1">
              <a:defRPr/>
            </a:pPr>
            <a:endParaRPr lang="en-US" sz="2000" dirty="0"/>
          </a:p>
          <a:p>
            <a:pPr lvl="1">
              <a:defRPr/>
            </a:pPr>
            <a:endParaRPr lang="en-US" sz="2000" dirty="0" smtClean="0"/>
          </a:p>
          <a:p>
            <a:pPr lvl="1">
              <a:defRPr/>
            </a:pPr>
            <a:endParaRPr lang="en-US" sz="2000" dirty="0"/>
          </a:p>
          <a:p>
            <a:pPr lvl="1">
              <a:defRPr/>
            </a:pPr>
            <a:endParaRPr lang="en-US" sz="2000" dirty="0" smtClean="0"/>
          </a:p>
          <a:p>
            <a:pPr lvl="1">
              <a:defRPr/>
            </a:pPr>
            <a:endParaRPr lang="en-US" sz="2000" dirty="0"/>
          </a:p>
          <a:p>
            <a:pPr marL="457200" lvl="1" indent="0">
              <a:buFontTx/>
              <a:buNone/>
              <a:defRPr/>
            </a:pPr>
            <a:endParaRPr lang="en-US" sz="2000" dirty="0" smtClean="0"/>
          </a:p>
          <a:p>
            <a:pPr>
              <a:defRPr/>
            </a:pPr>
            <a:r>
              <a:rPr lang="en-US" sz="2400" dirty="0" smtClean="0"/>
              <a:t>Gives visibility of fine grained events</a:t>
            </a:r>
          </a:p>
        </p:txBody>
      </p:sp>
      <p:sp>
        <p:nvSpPr>
          <p:cNvPr id="2" name="Title 1"/>
          <p:cNvSpPr>
            <a:spLocks noGrp="1"/>
          </p:cNvSpPr>
          <p:nvPr>
            <p:ph type="title"/>
          </p:nvPr>
        </p:nvSpPr>
        <p:spPr/>
        <p:txBody>
          <a:bodyPr/>
          <a:lstStyle/>
          <a:p>
            <a:pPr>
              <a:defRPr/>
            </a:pPr>
            <a:r>
              <a:rPr lang="en-US" sz="2400" dirty="0" smtClean="0">
                <a:cs typeface="+mj-cs"/>
              </a:rPr>
              <a:t>Case Study 1: Using </a:t>
            </a:r>
            <a:r>
              <a:rPr lang="en-US" sz="2400" dirty="0" err="1" smtClean="0">
                <a:cs typeface="+mj-cs"/>
              </a:rPr>
              <a:t>Watchpoints</a:t>
            </a:r>
            <a:r>
              <a:rPr lang="en-US" sz="2400" dirty="0" smtClean="0">
                <a:cs typeface="+mj-cs"/>
              </a:rPr>
              <a:t> to Trace </a:t>
            </a:r>
            <a:r>
              <a:rPr lang="en-US" sz="2400" dirty="0" err="1" smtClean="0">
                <a:cs typeface="+mj-cs"/>
              </a:rPr>
              <a:t>TinyOS</a:t>
            </a:r>
            <a:r>
              <a:rPr lang="en-US" sz="2400" dirty="0" smtClean="0">
                <a:cs typeface="+mj-cs"/>
              </a:rPr>
              <a:t> States</a:t>
            </a:r>
          </a:p>
        </p:txBody>
      </p:sp>
      <p:pic>
        <p:nvPicPr>
          <p:cNvPr id="33795" name="Picture 5" descr="ttttttttt.png"/>
          <p:cNvPicPr>
            <a:picLocks noChangeAspect="1"/>
          </p:cNvPicPr>
          <p:nvPr/>
        </p:nvPicPr>
        <p:blipFill>
          <a:blip r:embed="rId3">
            <a:extLst>
              <a:ext uri="{28A0092B-C50C-407E-A947-70E740481C1C}">
                <a14:useLocalDpi xmlns:a14="http://schemas.microsoft.com/office/drawing/2010/main" val="0"/>
              </a:ext>
            </a:extLst>
          </a:blip>
          <a:srcRect b="25565"/>
          <a:stretch>
            <a:fillRect/>
          </a:stretch>
        </p:blipFill>
        <p:spPr bwMode="auto">
          <a:xfrm>
            <a:off x="1993900" y="2166938"/>
            <a:ext cx="5143500" cy="334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bwMode="auto">
          <a:xfrm>
            <a:off x="3779838" y="3884613"/>
            <a:ext cx="104775" cy="388937"/>
          </a:xfrm>
          <a:prstGeom prst="straightConnector1">
            <a:avLst/>
          </a:prstGeom>
          <a:noFill/>
          <a:ln w="2540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Arrow Connector 8"/>
          <p:cNvCxnSpPr/>
          <p:nvPr/>
        </p:nvCxnSpPr>
        <p:spPr bwMode="auto">
          <a:xfrm>
            <a:off x="4003675" y="4467225"/>
            <a:ext cx="60325" cy="328613"/>
          </a:xfrm>
          <a:prstGeom prst="straightConnector1">
            <a:avLst/>
          </a:prstGeom>
          <a:noFill/>
          <a:ln w="2540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Arrow Connector 12"/>
          <p:cNvCxnSpPr/>
          <p:nvPr/>
        </p:nvCxnSpPr>
        <p:spPr bwMode="auto">
          <a:xfrm>
            <a:off x="4829175" y="4918075"/>
            <a:ext cx="60325" cy="328613"/>
          </a:xfrm>
          <a:prstGeom prst="straightConnector1">
            <a:avLst/>
          </a:prstGeom>
          <a:noFill/>
          <a:ln w="2540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Arrow Connector 13"/>
          <p:cNvCxnSpPr/>
          <p:nvPr/>
        </p:nvCxnSpPr>
        <p:spPr bwMode="auto">
          <a:xfrm flipV="1">
            <a:off x="4981575" y="3644900"/>
            <a:ext cx="53975" cy="1546225"/>
          </a:xfrm>
          <a:prstGeom prst="straightConnector1">
            <a:avLst/>
          </a:prstGeom>
          <a:noFill/>
          <a:ln w="25400" cap="flat" cmpd="sng" algn="ctr">
            <a:solidFill>
              <a:srgbClr val="FF0000"/>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6309673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209550" y="777875"/>
            <a:ext cx="8737600" cy="540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0487" tIns="44450" rIns="90487" bIns="44450"/>
          <a:lstStyle>
            <a:lvl1pPr marL="342900" indent="-342900" algn="l" rtl="0" eaLnBrk="0" fontAlgn="base" hangingPunct="0">
              <a:spcBef>
                <a:spcPct val="20000"/>
              </a:spcBef>
              <a:spcAft>
                <a:spcPct val="0"/>
              </a:spcAft>
              <a:buSzPct val="100000"/>
              <a:buChar char="•"/>
              <a:defRPr sz="2800">
                <a:solidFill>
                  <a:srgbClr val="CC0000"/>
                </a:solidFill>
                <a:latin typeface="+mn-lt"/>
                <a:ea typeface="+mn-ea"/>
                <a:cs typeface="+mn-cs"/>
              </a:defRPr>
            </a:lvl1pPr>
            <a:lvl2pPr marL="742950" indent="-285750" algn="l" rtl="0" eaLnBrk="0" fontAlgn="base" hangingPunct="0">
              <a:spcBef>
                <a:spcPct val="20000"/>
              </a:spcBef>
              <a:spcAft>
                <a:spcPct val="0"/>
              </a:spcAft>
              <a:buSzPct val="100000"/>
              <a:buChar char="–"/>
              <a:defRPr sz="2400">
                <a:solidFill>
                  <a:srgbClr val="0000FF"/>
                </a:solidFill>
                <a:latin typeface="+mn-lt"/>
                <a:ea typeface="+mn-ea"/>
              </a:defRPr>
            </a:lvl2pPr>
            <a:lvl3pPr marL="1143000" indent="-228600" algn="l" rtl="0" eaLnBrk="0" fontAlgn="base" hangingPunct="0">
              <a:spcBef>
                <a:spcPct val="20000"/>
              </a:spcBef>
              <a:spcAft>
                <a:spcPct val="0"/>
              </a:spcAft>
              <a:buSzPct val="100000"/>
              <a:buChar char="•"/>
              <a:defRPr sz="2000">
                <a:solidFill>
                  <a:srgbClr val="FF0000"/>
                </a:solidFill>
                <a:latin typeface="+mn-lt"/>
                <a:ea typeface="+mn-ea"/>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a:lstStyle>
          <a:p>
            <a:pPr>
              <a:defRPr/>
            </a:pPr>
            <a:r>
              <a:rPr lang="en-US" dirty="0"/>
              <a:t>D</a:t>
            </a:r>
            <a:r>
              <a:rPr lang="en-US" dirty="0" smtClean="0"/>
              <a:t>iscovered a bug in </a:t>
            </a:r>
            <a:r>
              <a:rPr lang="en-US" dirty="0" err="1" smtClean="0"/>
              <a:t>TinyOS</a:t>
            </a:r>
            <a:r>
              <a:rPr lang="en-US" dirty="0" smtClean="0"/>
              <a:t> when tracing tasks</a:t>
            </a:r>
          </a:p>
          <a:p>
            <a:pPr>
              <a:defRPr/>
            </a:pPr>
            <a:r>
              <a:rPr lang="en-US" dirty="0" err="1" smtClean="0"/>
              <a:t>PowerCycleP</a:t>
            </a:r>
            <a:r>
              <a:rPr lang="en-US" dirty="0" smtClean="0"/>
              <a:t>__</a:t>
            </a:r>
            <a:r>
              <a:rPr lang="en-US" dirty="0" err="1" smtClean="0"/>
              <a:t>startRadio</a:t>
            </a:r>
            <a:r>
              <a:rPr lang="en-US" dirty="0" smtClean="0"/>
              <a:t> re-posts itself</a:t>
            </a:r>
          </a:p>
        </p:txBody>
      </p:sp>
      <p:sp>
        <p:nvSpPr>
          <p:cNvPr id="2" name="Title 1"/>
          <p:cNvSpPr>
            <a:spLocks noGrp="1"/>
          </p:cNvSpPr>
          <p:nvPr>
            <p:ph type="title"/>
          </p:nvPr>
        </p:nvSpPr>
        <p:spPr/>
        <p:txBody>
          <a:bodyPr/>
          <a:lstStyle/>
          <a:p>
            <a:pPr>
              <a:defRPr/>
            </a:pPr>
            <a:r>
              <a:rPr lang="en-US" dirty="0" err="1" smtClean="0">
                <a:cs typeface="+mj-cs"/>
              </a:rPr>
              <a:t>PowerCycleP</a:t>
            </a:r>
            <a:r>
              <a:rPr lang="en-US" dirty="0" smtClean="0">
                <a:cs typeface="+mj-cs"/>
              </a:rPr>
              <a:t> Re-post Bug</a:t>
            </a:r>
          </a:p>
        </p:txBody>
      </p:sp>
      <p:pic>
        <p:nvPicPr>
          <p:cNvPr id="4" name="Content Placeholder 3" descr="networklpl-task-numbered.png"/>
          <p:cNvPicPr>
            <a:picLocks noGrp="1" noChangeAspect="1"/>
          </p:cNvPicPr>
          <p:nvPr>
            <p:ph idx="1"/>
          </p:nvPr>
        </p:nvPicPr>
        <p:blipFill>
          <a:blip r:embed="rId3">
            <a:extLst>
              <a:ext uri="{28A0092B-C50C-407E-A947-70E740481C1C}">
                <a14:useLocalDpi xmlns:a14="http://schemas.microsoft.com/office/drawing/2010/main" val="0"/>
              </a:ext>
            </a:extLst>
          </a:blip>
          <a:srcRect l="-514" r="-514"/>
          <a:stretch>
            <a:fillRect/>
          </a:stretch>
        </p:blipFill>
        <p:spPr>
          <a:xfrm>
            <a:off x="784225" y="1946275"/>
            <a:ext cx="6878638" cy="4256088"/>
          </a:xfrm>
        </p:spPr>
      </p:pic>
      <p:sp>
        <p:nvSpPr>
          <p:cNvPr id="6" name="Oval 5"/>
          <p:cNvSpPr/>
          <p:nvPr/>
        </p:nvSpPr>
        <p:spPr bwMode="auto">
          <a:xfrm>
            <a:off x="3675063" y="5765800"/>
            <a:ext cx="3690937" cy="366713"/>
          </a:xfrm>
          <a:prstGeom prst="ellipse">
            <a:avLst/>
          </a:pr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200">
              <a:solidFill>
                <a:srgbClr val="FF0000"/>
              </a:solidFill>
            </a:endParaRPr>
          </a:p>
        </p:txBody>
      </p:sp>
    </p:spTree>
    <p:extLst>
      <p:ext uri="{BB962C8B-B14F-4D97-AF65-F5344CB8AC3E}">
        <p14:creationId xmlns:p14="http://schemas.microsoft.com/office/powerpoint/2010/main" val="1631963912"/>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209550" y="1674323"/>
            <a:ext cx="8737600" cy="80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0487" tIns="44450" rIns="90487" bIns="44450"/>
          <a:lstStyle>
            <a:lvl1pPr marL="342900" indent="-342900" algn="l" rtl="0" eaLnBrk="0" fontAlgn="base" hangingPunct="0">
              <a:spcBef>
                <a:spcPct val="20000"/>
              </a:spcBef>
              <a:spcAft>
                <a:spcPct val="0"/>
              </a:spcAft>
              <a:buSzPct val="100000"/>
              <a:buChar char="•"/>
              <a:defRPr sz="2800">
                <a:solidFill>
                  <a:srgbClr val="CC0000"/>
                </a:solidFill>
                <a:latin typeface="+mn-lt"/>
                <a:ea typeface="+mn-ea"/>
                <a:cs typeface="+mn-cs"/>
              </a:defRPr>
            </a:lvl1pPr>
            <a:lvl2pPr marL="742950" indent="-285750" algn="l" rtl="0" eaLnBrk="0" fontAlgn="base" hangingPunct="0">
              <a:spcBef>
                <a:spcPct val="20000"/>
              </a:spcBef>
              <a:spcAft>
                <a:spcPct val="0"/>
              </a:spcAft>
              <a:buSzPct val="100000"/>
              <a:buChar char="–"/>
              <a:defRPr sz="2400">
                <a:solidFill>
                  <a:srgbClr val="0000FF"/>
                </a:solidFill>
                <a:latin typeface="+mn-lt"/>
                <a:ea typeface="+mn-ea"/>
              </a:defRPr>
            </a:lvl2pPr>
            <a:lvl3pPr marL="1143000" indent="-228600" algn="l" rtl="0" eaLnBrk="0" fontAlgn="base" hangingPunct="0">
              <a:spcBef>
                <a:spcPct val="20000"/>
              </a:spcBef>
              <a:spcAft>
                <a:spcPct val="0"/>
              </a:spcAft>
              <a:buSzPct val="100000"/>
              <a:buChar char="•"/>
              <a:defRPr sz="2000">
                <a:solidFill>
                  <a:srgbClr val="FF0000"/>
                </a:solidFill>
                <a:latin typeface="+mn-lt"/>
                <a:ea typeface="+mn-ea"/>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a:lstStyle>
          <a:p>
            <a:pPr>
              <a:defRPr/>
            </a:pPr>
            <a:r>
              <a:rPr lang="en-US" sz="2000" dirty="0" err="1" smtClean="0"/>
              <a:t>startRadio</a:t>
            </a:r>
            <a:r>
              <a:rPr lang="en-US" sz="2000" dirty="0" smtClean="0"/>
              <a:t> task re-posts if </a:t>
            </a:r>
            <a:r>
              <a:rPr lang="en-US" sz="2000" dirty="0" err="1" smtClean="0"/>
              <a:t>SubControl</a:t>
            </a:r>
            <a:r>
              <a:rPr lang="en-US" sz="2000" dirty="0" smtClean="0"/>
              <a:t>__start() != SUCCESS</a:t>
            </a:r>
          </a:p>
          <a:p>
            <a:pPr>
              <a:defRPr/>
            </a:pPr>
            <a:r>
              <a:rPr lang="en-US" sz="2000" dirty="0" smtClean="0"/>
              <a:t>When radio is already started </a:t>
            </a:r>
            <a:r>
              <a:rPr lang="en-US" sz="2000" dirty="0" err="1" smtClean="0"/>
              <a:t>SubControl</a:t>
            </a:r>
            <a:r>
              <a:rPr lang="en-US" sz="2000" dirty="0" smtClean="0"/>
              <a:t>__start() = EALREADY</a:t>
            </a:r>
          </a:p>
        </p:txBody>
      </p:sp>
      <p:pic>
        <p:nvPicPr>
          <p:cNvPr id="4" name="Content Placeholder 3" descr="111.png"/>
          <p:cNvPicPr>
            <a:picLocks noGrp="1" noChangeAspect="1"/>
          </p:cNvPicPr>
          <p:nvPr>
            <p:ph idx="1"/>
          </p:nvPr>
        </p:nvPicPr>
        <p:blipFill>
          <a:blip r:embed="rId2">
            <a:extLst>
              <a:ext uri="{28A0092B-C50C-407E-A947-70E740481C1C}">
                <a14:useLocalDpi xmlns:a14="http://schemas.microsoft.com/office/drawing/2010/main" val="0"/>
              </a:ext>
            </a:extLst>
          </a:blip>
          <a:srcRect t="-122413" b="-122413"/>
          <a:stretch>
            <a:fillRect/>
          </a:stretch>
        </p:blipFill>
        <p:spPr>
          <a:xfrm>
            <a:off x="919163" y="1669561"/>
            <a:ext cx="3889375" cy="2584450"/>
          </a:xfrm>
        </p:spPr>
      </p:pic>
      <p:sp>
        <p:nvSpPr>
          <p:cNvPr id="2" name="Title 1"/>
          <p:cNvSpPr>
            <a:spLocks noGrp="1"/>
          </p:cNvSpPr>
          <p:nvPr>
            <p:ph type="title"/>
          </p:nvPr>
        </p:nvSpPr>
        <p:spPr/>
        <p:txBody>
          <a:bodyPr/>
          <a:lstStyle/>
          <a:p>
            <a:pPr>
              <a:defRPr/>
            </a:pPr>
            <a:r>
              <a:rPr lang="en-US" dirty="0" err="1" smtClean="0">
                <a:cs typeface="+mj-cs"/>
              </a:rPr>
              <a:t>PowerCycleP</a:t>
            </a:r>
            <a:r>
              <a:rPr lang="en-US" dirty="0" smtClean="0">
                <a:cs typeface="+mj-cs"/>
              </a:rPr>
              <a:t> Bug Explained</a:t>
            </a:r>
          </a:p>
        </p:txBody>
      </p:sp>
      <p:sp>
        <p:nvSpPr>
          <p:cNvPr id="8" name="Content Placeholder 2"/>
          <p:cNvSpPr txBox="1">
            <a:spLocks/>
          </p:cNvSpPr>
          <p:nvPr/>
        </p:nvSpPr>
        <p:spPr bwMode="auto">
          <a:xfrm>
            <a:off x="204788" y="3352575"/>
            <a:ext cx="87376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0487" tIns="44450" rIns="90487" bIns="44450"/>
          <a:lstStyle>
            <a:lvl1pPr marL="342900" indent="-342900" algn="l" rtl="0" eaLnBrk="0" fontAlgn="base" hangingPunct="0">
              <a:spcBef>
                <a:spcPct val="20000"/>
              </a:spcBef>
              <a:spcAft>
                <a:spcPct val="0"/>
              </a:spcAft>
              <a:buSzPct val="100000"/>
              <a:buChar char="•"/>
              <a:defRPr sz="2800">
                <a:solidFill>
                  <a:srgbClr val="CC0000"/>
                </a:solidFill>
                <a:latin typeface="+mn-lt"/>
                <a:ea typeface="+mn-ea"/>
                <a:cs typeface="+mn-cs"/>
              </a:defRPr>
            </a:lvl1pPr>
            <a:lvl2pPr marL="742950" indent="-285750" algn="l" rtl="0" eaLnBrk="0" fontAlgn="base" hangingPunct="0">
              <a:spcBef>
                <a:spcPct val="20000"/>
              </a:spcBef>
              <a:spcAft>
                <a:spcPct val="0"/>
              </a:spcAft>
              <a:buSzPct val="100000"/>
              <a:buChar char="–"/>
              <a:defRPr sz="2400">
                <a:solidFill>
                  <a:srgbClr val="0000FF"/>
                </a:solidFill>
                <a:latin typeface="+mn-lt"/>
                <a:ea typeface="+mn-ea"/>
              </a:defRPr>
            </a:lvl2pPr>
            <a:lvl3pPr marL="1143000" indent="-228600" algn="l" rtl="0" eaLnBrk="0" fontAlgn="base" hangingPunct="0">
              <a:spcBef>
                <a:spcPct val="20000"/>
              </a:spcBef>
              <a:spcAft>
                <a:spcPct val="0"/>
              </a:spcAft>
              <a:buSzPct val="100000"/>
              <a:buChar char="•"/>
              <a:defRPr sz="2000">
                <a:solidFill>
                  <a:srgbClr val="FF0000"/>
                </a:solidFill>
                <a:latin typeface="+mn-lt"/>
                <a:ea typeface="+mn-ea"/>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a:lstStyle>
          <a:p>
            <a:pPr>
              <a:defRPr/>
            </a:pPr>
            <a:r>
              <a:rPr lang="en-US" sz="2000" dirty="0" smtClean="0"/>
              <a:t>Simple fix</a:t>
            </a:r>
          </a:p>
        </p:txBody>
      </p:sp>
      <p:pic>
        <p:nvPicPr>
          <p:cNvPr id="36871" name="Picture 8" descr="11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4238" y="3808187"/>
            <a:ext cx="39147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p:cNvSpPr txBox="1">
            <a:spLocks/>
          </p:cNvSpPr>
          <p:nvPr/>
        </p:nvSpPr>
        <p:spPr bwMode="auto">
          <a:xfrm>
            <a:off x="225425" y="4608287"/>
            <a:ext cx="8737600" cy="571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0487" tIns="44450" rIns="90487" bIns="44450"/>
          <a:lstStyle>
            <a:lvl1pPr marL="342900" indent="-342900" algn="l" rtl="0" eaLnBrk="0" fontAlgn="base" hangingPunct="0">
              <a:spcBef>
                <a:spcPct val="20000"/>
              </a:spcBef>
              <a:spcAft>
                <a:spcPct val="0"/>
              </a:spcAft>
              <a:buSzPct val="100000"/>
              <a:buChar char="•"/>
              <a:defRPr sz="2800">
                <a:solidFill>
                  <a:srgbClr val="CC0000"/>
                </a:solidFill>
                <a:latin typeface="+mn-lt"/>
                <a:ea typeface="+mn-ea"/>
                <a:cs typeface="+mn-cs"/>
              </a:defRPr>
            </a:lvl1pPr>
            <a:lvl2pPr marL="742950" indent="-285750" algn="l" rtl="0" eaLnBrk="0" fontAlgn="base" hangingPunct="0">
              <a:spcBef>
                <a:spcPct val="20000"/>
              </a:spcBef>
              <a:spcAft>
                <a:spcPct val="0"/>
              </a:spcAft>
              <a:buSzPct val="100000"/>
              <a:buChar char="–"/>
              <a:defRPr sz="2400">
                <a:solidFill>
                  <a:srgbClr val="0000FF"/>
                </a:solidFill>
                <a:latin typeface="+mn-lt"/>
                <a:ea typeface="+mn-ea"/>
              </a:defRPr>
            </a:lvl2pPr>
            <a:lvl3pPr marL="1143000" indent="-228600" algn="l" rtl="0" eaLnBrk="0" fontAlgn="base" hangingPunct="0">
              <a:spcBef>
                <a:spcPct val="20000"/>
              </a:spcBef>
              <a:spcAft>
                <a:spcPct val="0"/>
              </a:spcAft>
              <a:buSzPct val="100000"/>
              <a:buChar char="•"/>
              <a:defRPr sz="2000">
                <a:solidFill>
                  <a:srgbClr val="FF0000"/>
                </a:solidFill>
                <a:latin typeface="+mn-lt"/>
                <a:ea typeface="+mn-ea"/>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a:lstStyle>
          <a:p>
            <a:pPr>
              <a:defRPr/>
            </a:pPr>
            <a:r>
              <a:rPr lang="en-US" sz="2000" dirty="0" smtClean="0"/>
              <a:t>Now patched in </a:t>
            </a:r>
            <a:r>
              <a:rPr lang="en-US" sz="2000" dirty="0" err="1" smtClean="0"/>
              <a:t>TinyOS</a:t>
            </a:r>
            <a:r>
              <a:rPr lang="en-US" sz="2000" dirty="0" smtClean="0"/>
              <a:t> repository (</a:t>
            </a:r>
            <a:r>
              <a:rPr lang="en-US" sz="2000" dirty="0"/>
              <a:t>bug tracker issue 51</a:t>
            </a:r>
            <a:r>
              <a:rPr lang="en-US" sz="2000" dirty="0" smtClean="0"/>
              <a:t>)</a:t>
            </a:r>
          </a:p>
        </p:txBody>
      </p:sp>
      <p:sp>
        <p:nvSpPr>
          <p:cNvPr id="36873" name="Rectangle 2"/>
          <p:cNvSpPr>
            <a:spLocks noChangeArrowheads="1"/>
          </p:cNvSpPr>
          <p:nvPr/>
        </p:nvSpPr>
        <p:spPr bwMode="auto">
          <a:xfrm>
            <a:off x="1298575" y="2731598"/>
            <a:ext cx="2849563" cy="127000"/>
          </a:xfrm>
          <a:prstGeom prst="rect">
            <a:avLst/>
          </a:prstGeom>
          <a:solidFill>
            <a:srgbClr val="FF0000">
              <a:alpha val="16078"/>
            </a:srgbClr>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sz="1200">
              <a:solidFill>
                <a:srgbClr val="000000"/>
              </a:solidFill>
            </a:endParaRPr>
          </a:p>
        </p:txBody>
      </p:sp>
      <p:sp>
        <p:nvSpPr>
          <p:cNvPr id="36874" name="Rectangle 10"/>
          <p:cNvSpPr>
            <a:spLocks noChangeArrowheads="1"/>
          </p:cNvSpPr>
          <p:nvPr/>
        </p:nvSpPr>
        <p:spPr bwMode="auto">
          <a:xfrm>
            <a:off x="1281113" y="4093937"/>
            <a:ext cx="2851150" cy="127000"/>
          </a:xfrm>
          <a:prstGeom prst="rect">
            <a:avLst/>
          </a:prstGeom>
          <a:solidFill>
            <a:srgbClr val="FF0000">
              <a:alpha val="16078"/>
            </a:srgbClr>
          </a:solidFill>
          <a:ln>
            <a:noFill/>
          </a:ln>
          <a:extLst>
            <a:ext uri="{91240B29-F687-4f45-9708-019B960494DF}">
              <a14:hiddenLine xmlns:a14="http://schemas.microsoft.com/office/drawing/2010/main" w="19050">
                <a:solidFill>
                  <a:srgbClr val="000000"/>
                </a:solidFill>
                <a:round/>
                <a:headEnd/>
                <a:tailEnd/>
              </a14:hiddenLine>
            </a:ext>
          </a:extLst>
        </p:spPr>
        <p:txBody>
          <a:bodyPr/>
          <a:lstStyle/>
          <a:p>
            <a:endParaRPr lang="en-US" sz="1200">
              <a:solidFill>
                <a:srgbClr val="000000"/>
              </a:solidFill>
            </a:endParaRPr>
          </a:p>
        </p:txBody>
      </p:sp>
    </p:spTree>
    <p:extLst>
      <p:ext uri="{BB962C8B-B14F-4D97-AF65-F5344CB8AC3E}">
        <p14:creationId xmlns:p14="http://schemas.microsoft.com/office/powerpoint/2010/main" val="1611502233"/>
      </p:ext>
    </p:extLst>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etworklpl-taskfix-numbered.png"/>
          <p:cNvPicPr>
            <a:picLocks noGrp="1" noChangeAspect="1"/>
          </p:cNvPicPr>
          <p:nvPr>
            <p:ph idx="1"/>
          </p:nvPr>
        </p:nvPicPr>
        <p:blipFill>
          <a:blip r:embed="rId3">
            <a:extLst>
              <a:ext uri="{28A0092B-C50C-407E-A947-70E740481C1C}">
                <a14:useLocalDpi xmlns:a14="http://schemas.microsoft.com/office/drawing/2010/main" val="0"/>
              </a:ext>
            </a:extLst>
          </a:blip>
          <a:srcRect l="-1721" r="-1721"/>
          <a:stretch>
            <a:fillRect/>
          </a:stretch>
        </p:blipFill>
        <p:spPr>
          <a:xfrm>
            <a:off x="693738" y="1260475"/>
            <a:ext cx="7051675" cy="4362450"/>
          </a:xfrm>
        </p:spPr>
      </p:pic>
      <p:sp>
        <p:nvSpPr>
          <p:cNvPr id="2" name="Title 1"/>
          <p:cNvSpPr>
            <a:spLocks noGrp="1"/>
          </p:cNvSpPr>
          <p:nvPr>
            <p:ph type="title"/>
          </p:nvPr>
        </p:nvSpPr>
        <p:spPr/>
        <p:txBody>
          <a:bodyPr/>
          <a:lstStyle/>
          <a:p>
            <a:pPr>
              <a:defRPr/>
            </a:pPr>
            <a:r>
              <a:rPr lang="en-US" dirty="0" smtClean="0">
                <a:cs typeface="+mj-cs"/>
              </a:rPr>
              <a:t>With Bug Fixed</a:t>
            </a:r>
          </a:p>
        </p:txBody>
      </p:sp>
      <p:sp>
        <p:nvSpPr>
          <p:cNvPr id="3" name="Oval 2"/>
          <p:cNvSpPr/>
          <p:nvPr/>
        </p:nvSpPr>
        <p:spPr bwMode="auto">
          <a:xfrm>
            <a:off x="3954463" y="5199063"/>
            <a:ext cx="3535362" cy="365125"/>
          </a:xfrm>
          <a:prstGeom prst="ellipse">
            <a:avLst/>
          </a:prstGeom>
          <a:noFill/>
          <a:ln w="254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sz="1200">
              <a:solidFill>
                <a:srgbClr val="FF0000"/>
              </a:solidFill>
            </a:endParaRPr>
          </a:p>
        </p:txBody>
      </p:sp>
    </p:spTree>
    <p:extLst>
      <p:ext uri="{BB962C8B-B14F-4D97-AF65-F5344CB8AC3E}">
        <p14:creationId xmlns:p14="http://schemas.microsoft.com/office/powerpoint/2010/main" val="1445700219"/>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209550" y="777875"/>
            <a:ext cx="8737600" cy="5405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lIns="90487" tIns="44450" rIns="90487" bIns="44450"/>
          <a:lstStyle>
            <a:lvl1pPr marL="342900" indent="-342900" algn="l" rtl="0" eaLnBrk="0" fontAlgn="base" hangingPunct="0">
              <a:spcBef>
                <a:spcPct val="20000"/>
              </a:spcBef>
              <a:spcAft>
                <a:spcPct val="0"/>
              </a:spcAft>
              <a:buSzPct val="100000"/>
              <a:buChar char="•"/>
              <a:defRPr sz="2800">
                <a:solidFill>
                  <a:srgbClr val="CC0000"/>
                </a:solidFill>
                <a:latin typeface="+mn-lt"/>
                <a:ea typeface="+mn-ea"/>
                <a:cs typeface="+mn-cs"/>
              </a:defRPr>
            </a:lvl1pPr>
            <a:lvl2pPr marL="742950" indent="-285750" algn="l" rtl="0" eaLnBrk="0" fontAlgn="base" hangingPunct="0">
              <a:spcBef>
                <a:spcPct val="20000"/>
              </a:spcBef>
              <a:spcAft>
                <a:spcPct val="0"/>
              </a:spcAft>
              <a:buSzPct val="100000"/>
              <a:buChar char="–"/>
              <a:defRPr sz="2400">
                <a:solidFill>
                  <a:srgbClr val="0000FF"/>
                </a:solidFill>
                <a:latin typeface="+mn-lt"/>
                <a:ea typeface="+mn-ea"/>
              </a:defRPr>
            </a:lvl2pPr>
            <a:lvl3pPr marL="1143000" indent="-228600" algn="l" rtl="0" eaLnBrk="0" fontAlgn="base" hangingPunct="0">
              <a:spcBef>
                <a:spcPct val="20000"/>
              </a:spcBef>
              <a:spcAft>
                <a:spcPct val="0"/>
              </a:spcAft>
              <a:buSzPct val="100000"/>
              <a:buChar char="•"/>
              <a:defRPr sz="2000">
                <a:solidFill>
                  <a:srgbClr val="FF0000"/>
                </a:solidFill>
                <a:latin typeface="+mn-lt"/>
                <a:ea typeface="+mn-ea"/>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a:lstStyle>
          <a:p>
            <a:pPr>
              <a:defRPr/>
            </a:pPr>
            <a:r>
              <a:rPr lang="en-US" dirty="0" err="1" smtClean="0"/>
              <a:t>LightTracking</a:t>
            </a:r>
            <a:r>
              <a:rPr lang="en-US" dirty="0" smtClean="0"/>
              <a:t> application </a:t>
            </a:r>
            <a:r>
              <a:rPr lang="en-US" dirty="0"/>
              <a:t>[IPSN’11] </a:t>
            </a:r>
            <a:endParaRPr lang="en-US" dirty="0" smtClean="0"/>
          </a:p>
          <a:p>
            <a:pPr>
              <a:defRPr/>
            </a:pPr>
            <a:r>
              <a:rPr lang="en-US" dirty="0" smtClean="0"/>
              <a:t>Trace </a:t>
            </a:r>
            <a:r>
              <a:rPr lang="en-US" dirty="0" err="1" smtClean="0"/>
              <a:t>Contiki</a:t>
            </a:r>
            <a:r>
              <a:rPr lang="en-US" dirty="0" smtClean="0"/>
              <a:t> processes</a:t>
            </a:r>
          </a:p>
          <a:p>
            <a:pPr>
              <a:defRPr/>
            </a:pPr>
            <a:r>
              <a:rPr lang="en-US" dirty="0" smtClean="0"/>
              <a:t>Verifies OS agnostic nature of our architecture</a:t>
            </a:r>
          </a:p>
          <a:p>
            <a:pPr lvl="1">
              <a:defRPr/>
            </a:pPr>
            <a:r>
              <a:rPr lang="en-US" dirty="0" smtClean="0"/>
              <a:t>Required no change of TDB switching from </a:t>
            </a:r>
            <a:r>
              <a:rPr lang="en-US" dirty="0" err="1" smtClean="0"/>
              <a:t>TinyOS</a:t>
            </a:r>
            <a:r>
              <a:rPr lang="en-US" dirty="0" smtClean="0"/>
              <a:t> to </a:t>
            </a:r>
            <a:r>
              <a:rPr lang="en-US" dirty="0" err="1" smtClean="0"/>
              <a:t>Contiki</a:t>
            </a:r>
            <a:r>
              <a:rPr lang="en-US" dirty="0" smtClean="0"/>
              <a:t> application</a:t>
            </a:r>
          </a:p>
        </p:txBody>
      </p:sp>
      <p:sp>
        <p:nvSpPr>
          <p:cNvPr id="2" name="Title 1"/>
          <p:cNvSpPr>
            <a:spLocks noGrp="1"/>
          </p:cNvSpPr>
          <p:nvPr>
            <p:ph type="title"/>
          </p:nvPr>
        </p:nvSpPr>
        <p:spPr/>
        <p:txBody>
          <a:bodyPr/>
          <a:lstStyle/>
          <a:p>
            <a:pPr>
              <a:defRPr/>
            </a:pPr>
            <a:r>
              <a:rPr lang="en-US" dirty="0" smtClean="0">
                <a:cs typeface="+mj-cs"/>
              </a:rPr>
              <a:t>Case Study 2: Monitoring </a:t>
            </a:r>
            <a:r>
              <a:rPr lang="en-US" dirty="0" err="1" smtClean="0">
                <a:cs typeface="+mj-cs"/>
              </a:rPr>
              <a:t>Contiki</a:t>
            </a:r>
            <a:r>
              <a:rPr lang="en-US" dirty="0" smtClean="0">
                <a:cs typeface="+mj-cs"/>
              </a:rPr>
              <a:t> Processes</a:t>
            </a:r>
          </a:p>
        </p:txBody>
      </p:sp>
      <p:pic>
        <p:nvPicPr>
          <p:cNvPr id="4" name="Content Placeholder 3" descr="sender.png"/>
          <p:cNvPicPr>
            <a:picLocks noGrp="1" noChangeAspect="1"/>
          </p:cNvPicPr>
          <p:nvPr>
            <p:ph idx="1"/>
          </p:nvPr>
        </p:nvPicPr>
        <p:blipFill>
          <a:blip r:embed="rId3">
            <a:extLst>
              <a:ext uri="{28A0092B-C50C-407E-A947-70E740481C1C}">
                <a14:useLocalDpi xmlns:a14="http://schemas.microsoft.com/office/drawing/2010/main" val="0"/>
              </a:ext>
            </a:extLst>
          </a:blip>
          <a:srcRect t="-32584" b="-32584"/>
          <a:stretch>
            <a:fillRect/>
          </a:stretch>
        </p:blipFill>
        <p:spPr>
          <a:xfrm>
            <a:off x="1100138" y="2609850"/>
            <a:ext cx="6313487" cy="3905250"/>
          </a:xfrm>
        </p:spPr>
      </p:pic>
    </p:spTree>
    <p:extLst>
      <p:ext uri="{BB962C8B-B14F-4D97-AF65-F5344CB8AC3E}">
        <p14:creationId xmlns:p14="http://schemas.microsoft.com/office/powerpoint/2010/main" val="2551846628"/>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Requirement for record and replay</a:t>
            </a:r>
            <a:endParaRPr lang="en-US" dirty="0"/>
          </a:p>
        </p:txBody>
      </p:sp>
      <p:sp>
        <p:nvSpPr>
          <p:cNvPr id="3" name="Content Placeholder 2"/>
          <p:cNvSpPr>
            <a:spLocks noGrp="1"/>
          </p:cNvSpPr>
          <p:nvPr>
            <p:ph idx="1"/>
          </p:nvPr>
        </p:nvSpPr>
        <p:spPr>
          <a:xfrm>
            <a:off x="457200" y="1395648"/>
            <a:ext cx="8229600" cy="4810523"/>
          </a:xfrm>
        </p:spPr>
        <p:txBody>
          <a:bodyPr>
            <a:normAutofit/>
          </a:bodyPr>
          <a:lstStyle/>
          <a:p>
            <a:pPr marL="0" indent="0">
              <a:buNone/>
            </a:pPr>
            <a:r>
              <a:rPr lang="en-US" dirty="0" smtClean="0"/>
              <a:t>Must record all sources of non-determinism</a:t>
            </a:r>
          </a:p>
          <a:p>
            <a:pPr marL="914400" lvl="1" indent="-514350">
              <a:buFont typeface="+mj-lt"/>
              <a:buAutoNum type="arabicPeriod"/>
            </a:pPr>
            <a:r>
              <a:rPr lang="en-US" dirty="0" smtClean="0"/>
              <a:t>Peripheral register reads</a:t>
            </a:r>
          </a:p>
          <a:p>
            <a:pPr marL="1314450" lvl="2" indent="-514350"/>
            <a:r>
              <a:rPr lang="en-US" dirty="0" smtClean="0"/>
              <a:t>Data from external sources (e.g., ADC, I2C, and timer)</a:t>
            </a:r>
          </a:p>
          <a:p>
            <a:pPr marL="1314450" lvl="2" indent="-514350"/>
            <a:r>
              <a:rPr lang="en-US" dirty="0" smtClean="0"/>
              <a:t>Assume peripheral registers addressed statically (almost always true in </a:t>
            </a:r>
            <a:r>
              <a:rPr lang="en-US" dirty="0" err="1" smtClean="0"/>
              <a:t>TinyOS</a:t>
            </a:r>
            <a:r>
              <a:rPr lang="en-US" dirty="0" smtClean="0"/>
              <a:t> and </a:t>
            </a:r>
            <a:r>
              <a:rPr lang="en-US" dirty="0" err="1" smtClean="0"/>
              <a:t>Contiki</a:t>
            </a:r>
            <a:r>
              <a:rPr lang="en-US" dirty="0" smtClean="0"/>
              <a:t>)</a:t>
            </a:r>
          </a:p>
          <a:p>
            <a:pPr marL="1314450" lvl="2" indent="-514350"/>
            <a:r>
              <a:rPr lang="en-US" dirty="0" smtClean="0"/>
              <a:t>TARDIS-CIL discovers and instruments all reads in code</a:t>
            </a:r>
          </a:p>
          <a:p>
            <a:pPr marL="914400" lvl="1" indent="-514350">
              <a:buFont typeface="+mj-lt"/>
              <a:buAutoNum type="arabicPeriod"/>
            </a:pPr>
            <a:r>
              <a:rPr lang="en-US" dirty="0" smtClean="0"/>
              <a:t>Interrupt timing</a:t>
            </a:r>
          </a:p>
          <a:p>
            <a:pPr marL="1314450" lvl="2" indent="-514350"/>
            <a:r>
              <a:rPr lang="en-US" dirty="0" smtClean="0"/>
              <a:t>Instruction counter not available on </a:t>
            </a:r>
            <a:r>
              <a:rPr lang="el-GR" dirty="0" smtClean="0"/>
              <a:t>μC</a:t>
            </a:r>
            <a:endParaRPr lang="en-US" dirty="0" smtClean="0"/>
          </a:p>
          <a:p>
            <a:pPr marL="1314450" lvl="2" indent="-514350"/>
            <a:r>
              <a:rPr lang="en-US" dirty="0" smtClean="0"/>
              <a:t>Software approach record interrupt return address and loop count</a:t>
            </a:r>
          </a:p>
          <a:p>
            <a:pPr marL="1314450" lvl="2" indent="-514350"/>
            <a:r>
              <a:rPr lang="en-US" dirty="0" smtClean="0"/>
              <a:t>Loops and functions instrumented to increment loop counter</a:t>
            </a:r>
          </a:p>
        </p:txBody>
      </p:sp>
    </p:spTree>
    <p:extLst>
      <p:ext uri="{BB962C8B-B14F-4D97-AF65-F5344CB8AC3E}">
        <p14:creationId xmlns:p14="http://schemas.microsoft.com/office/powerpoint/2010/main" val="37769962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Deterministic Record and Replay</a:t>
            </a:r>
            <a:endParaRPr lang="en-US" dirty="0"/>
          </a:p>
        </p:txBody>
      </p:sp>
      <p:sp>
        <p:nvSpPr>
          <p:cNvPr id="3" name="Content Placeholder 2"/>
          <p:cNvSpPr>
            <a:spLocks noGrp="1"/>
          </p:cNvSpPr>
          <p:nvPr>
            <p:ph idx="1"/>
          </p:nvPr>
        </p:nvSpPr>
        <p:spPr>
          <a:xfrm>
            <a:off x="209550" y="1029541"/>
            <a:ext cx="8737600" cy="5153771"/>
          </a:xfrm>
        </p:spPr>
        <p:txBody>
          <a:bodyPr/>
          <a:lstStyle/>
          <a:p>
            <a:r>
              <a:rPr lang="en-US" b="1" dirty="0" smtClean="0"/>
              <a:t>Deterministic</a:t>
            </a:r>
            <a:r>
              <a:rPr lang="en-US" dirty="0" smtClean="0"/>
              <a:t> replay requires</a:t>
            </a:r>
          </a:p>
          <a:p>
            <a:pPr lvl="1"/>
            <a:r>
              <a:rPr lang="en-US" dirty="0" smtClean="0"/>
              <a:t>A checkpoint of processor state</a:t>
            </a:r>
          </a:p>
          <a:p>
            <a:pPr lvl="1"/>
            <a:r>
              <a:rPr lang="en-US" dirty="0" smtClean="0"/>
              <a:t>A log of all </a:t>
            </a:r>
            <a:r>
              <a:rPr lang="en-US" b="1" dirty="0" smtClean="0"/>
              <a:t>non-deterministic</a:t>
            </a:r>
            <a:r>
              <a:rPr lang="en-US" dirty="0" smtClean="0"/>
              <a:t> processor events</a:t>
            </a:r>
          </a:p>
          <a:p>
            <a:r>
              <a:rPr lang="en-US" dirty="0" smtClean="0"/>
              <a:t>Non-deterministic events</a:t>
            </a:r>
          </a:p>
          <a:p>
            <a:pPr lvl="1"/>
            <a:r>
              <a:rPr lang="en-US" dirty="0" smtClean="0"/>
              <a:t>Interrupts (specifically when in instruction stream they occur)</a:t>
            </a:r>
          </a:p>
          <a:p>
            <a:pPr lvl="1"/>
            <a:r>
              <a:rPr lang="en-US" dirty="0" smtClean="0"/>
              <a:t>Reads from “peripheral registers”</a:t>
            </a:r>
          </a:p>
          <a:p>
            <a:r>
              <a:rPr lang="en-US" dirty="0" smtClean="0"/>
              <a:t>Peripheral registers include</a:t>
            </a:r>
          </a:p>
          <a:p>
            <a:pPr lvl="1"/>
            <a:r>
              <a:rPr lang="en-US" dirty="0" smtClean="0"/>
              <a:t>I2C</a:t>
            </a:r>
          </a:p>
          <a:p>
            <a:pPr lvl="1"/>
            <a:r>
              <a:rPr lang="en-US" dirty="0" smtClean="0"/>
              <a:t>ADC (Analog-to-digital converter)</a:t>
            </a:r>
          </a:p>
          <a:p>
            <a:pPr lvl="1"/>
            <a:r>
              <a:rPr lang="en-US" dirty="0" smtClean="0"/>
              <a:t>Timer</a:t>
            </a:r>
          </a:p>
          <a:p>
            <a:pPr lvl="1"/>
            <a:r>
              <a:rPr lang="en-US" dirty="0" smtClean="0"/>
              <a:t>Interrupt vector</a:t>
            </a:r>
          </a:p>
          <a:p>
            <a:pPr lvl="1"/>
            <a:endParaRPr lang="en-US" dirty="0" smtClean="0"/>
          </a:p>
          <a:p>
            <a:pPr lvl="1"/>
            <a:endParaRPr lang="en-US" dirty="0"/>
          </a:p>
        </p:txBody>
      </p:sp>
    </p:spTree>
    <p:extLst>
      <p:ext uri="{BB962C8B-B14F-4D97-AF65-F5344CB8AC3E}">
        <p14:creationId xmlns:p14="http://schemas.microsoft.com/office/powerpoint/2010/main" val="2321280480"/>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Insight: Register Classification</a:t>
            </a:r>
            <a:endParaRPr lang="en-US" dirty="0"/>
          </a:p>
        </p:txBody>
      </p:sp>
      <p:sp>
        <p:nvSpPr>
          <p:cNvPr id="3" name="Content Placeholder 2"/>
          <p:cNvSpPr>
            <a:spLocks noGrp="1"/>
          </p:cNvSpPr>
          <p:nvPr>
            <p:ph idx="1"/>
          </p:nvPr>
        </p:nvSpPr>
        <p:spPr>
          <a:xfrm>
            <a:off x="209550" y="1058408"/>
            <a:ext cx="8737600" cy="5124904"/>
          </a:xfrm>
        </p:spPr>
        <p:txBody>
          <a:bodyPr/>
          <a:lstStyle/>
          <a:p>
            <a:r>
              <a:rPr lang="en-US" dirty="0" smtClean="0"/>
              <a:t>Typical </a:t>
            </a:r>
            <a:r>
              <a:rPr lang="el-GR" dirty="0" smtClean="0"/>
              <a:t>μ</a:t>
            </a:r>
            <a:r>
              <a:rPr lang="en-US" dirty="0" smtClean="0"/>
              <a:t>C: all non-deterministic I/O passes through peripheral registers</a:t>
            </a:r>
          </a:p>
          <a:p>
            <a:r>
              <a:rPr lang="en-US" dirty="0" smtClean="0"/>
              <a:t>We can observe the common behavior of registers and classify them into three sets that compress well together</a:t>
            </a:r>
          </a:p>
          <a:p>
            <a:pPr lvl="1"/>
            <a:r>
              <a:rPr lang="en-US" dirty="0" smtClean="0"/>
              <a:t>State – </a:t>
            </a:r>
            <a:r>
              <a:rPr lang="en-US" dirty="0"/>
              <a:t>interrupt vectors, interrupt flags, overflow flags, and ready </a:t>
            </a:r>
            <a:r>
              <a:rPr lang="en-US" dirty="0" smtClean="0"/>
              <a:t>flags</a:t>
            </a:r>
          </a:p>
          <a:p>
            <a:pPr lvl="1"/>
            <a:r>
              <a:rPr lang="en-US" dirty="0" smtClean="0"/>
              <a:t>Data – general purpose I/O and </a:t>
            </a:r>
            <a:r>
              <a:rPr lang="en-US" dirty="0" err="1" smtClean="0"/>
              <a:t>tx</a:t>
            </a:r>
            <a:r>
              <a:rPr lang="en-US" dirty="0" smtClean="0"/>
              <a:t>/</a:t>
            </a:r>
            <a:r>
              <a:rPr lang="en-US" dirty="0" err="1" smtClean="0"/>
              <a:t>rx</a:t>
            </a:r>
            <a:r>
              <a:rPr lang="en-US" dirty="0" smtClean="0"/>
              <a:t> communications</a:t>
            </a:r>
          </a:p>
          <a:p>
            <a:pPr lvl="1"/>
            <a:r>
              <a:rPr lang="en-US" dirty="0" smtClean="0"/>
              <a:t>Timer – counters incremented by possibly asynchronous clock</a:t>
            </a:r>
            <a:endParaRPr lang="en-US" dirty="0"/>
          </a:p>
        </p:txBody>
      </p:sp>
    </p:spTree>
    <p:extLst>
      <p:ext uri="{BB962C8B-B14F-4D97-AF65-F5344CB8AC3E}">
        <p14:creationId xmlns:p14="http://schemas.microsoft.com/office/powerpoint/2010/main" val="217689466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Principle from real </a:t>
            </a:r>
            <a:r>
              <a:rPr lang="en-US" dirty="0"/>
              <a:t>w</a:t>
            </a:r>
            <a:r>
              <a:rPr lang="en-US" dirty="0" smtClean="0"/>
              <a:t>orld </a:t>
            </a:r>
            <a:r>
              <a:rPr lang="en-US" dirty="0"/>
              <a:t>e</a:t>
            </a:r>
            <a:r>
              <a:rPr lang="en-US" dirty="0" smtClean="0"/>
              <a:t>xperience</a:t>
            </a:r>
            <a:endParaRPr lang="en-US" dirty="0"/>
          </a:p>
        </p:txBody>
      </p:sp>
      <p:sp>
        <p:nvSpPr>
          <p:cNvPr id="5" name="Content Placeholder 2"/>
          <p:cNvSpPr>
            <a:spLocks noGrp="1"/>
          </p:cNvSpPr>
          <p:nvPr>
            <p:ph idx="1"/>
          </p:nvPr>
        </p:nvSpPr>
        <p:spPr>
          <a:xfrm>
            <a:off x="209550" y="1472716"/>
            <a:ext cx="8737600" cy="4710596"/>
          </a:xfrm>
        </p:spPr>
        <p:txBody>
          <a:bodyPr/>
          <a:lstStyle/>
          <a:p>
            <a:pPr marL="0" indent="0">
              <a:buNone/>
            </a:pPr>
            <a:r>
              <a:rPr lang="en-US" i="1" dirty="0"/>
              <a:t>“Do not throw away even a single byte of raw data.”</a:t>
            </a:r>
          </a:p>
          <a:p>
            <a:pPr lvl="1"/>
            <a:r>
              <a:rPr lang="en-US" sz="1800" i="1" dirty="0"/>
              <a:t>The Hitchhiker’s Guide to Successful Wireless Sensor Network Deployments</a:t>
            </a:r>
            <a:r>
              <a:rPr lang="en-US" sz="1800" dirty="0"/>
              <a:t>. Guillermo </a:t>
            </a:r>
            <a:r>
              <a:rPr lang="en-US" sz="1800" dirty="0" err="1"/>
              <a:t>Barrenetxea</a:t>
            </a:r>
            <a:r>
              <a:rPr lang="en-US" sz="1800" dirty="0"/>
              <a:t>, </a:t>
            </a:r>
            <a:r>
              <a:rPr lang="en-US" sz="1800" dirty="0" err="1"/>
              <a:t>François</a:t>
            </a:r>
            <a:r>
              <a:rPr lang="en-US" sz="1800" dirty="0"/>
              <a:t> </a:t>
            </a:r>
            <a:r>
              <a:rPr lang="en-US" sz="1800" dirty="0" err="1"/>
              <a:t>Ingelrest</a:t>
            </a:r>
            <a:r>
              <a:rPr lang="en-US" sz="1800" dirty="0"/>
              <a:t>, Gunnar Schaefer, and Martin </a:t>
            </a:r>
            <a:r>
              <a:rPr lang="en-US" sz="1800" dirty="0" err="1"/>
              <a:t>Vetterli</a:t>
            </a:r>
            <a:r>
              <a:rPr lang="en-US" sz="1800" dirty="0"/>
              <a:t>. In </a:t>
            </a:r>
            <a:r>
              <a:rPr lang="en-US" sz="1800" dirty="0" err="1"/>
              <a:t>Sensys</a:t>
            </a:r>
            <a:r>
              <a:rPr lang="en-US" sz="1800" dirty="0"/>
              <a:t> 2008.</a:t>
            </a:r>
          </a:p>
          <a:p>
            <a:pPr marL="0" indent="0">
              <a:buNone/>
            </a:pPr>
            <a:endParaRPr lang="en-US" i="1" dirty="0" smtClean="0"/>
          </a:p>
          <a:p>
            <a:pPr marL="0" indent="0">
              <a:buNone/>
            </a:pPr>
            <a:endParaRPr lang="en-US" i="1" dirty="0" smtClean="0"/>
          </a:p>
          <a:p>
            <a:r>
              <a:rPr lang="en-US" dirty="0" smtClean="0"/>
              <a:t>Can’t predict all future uses of collected data</a:t>
            </a:r>
          </a:p>
          <a:p>
            <a:r>
              <a:rPr lang="en-US" dirty="0" smtClean="0"/>
              <a:t>Rerunning experiments is time consuming</a:t>
            </a:r>
          </a:p>
          <a:p>
            <a:r>
              <a:rPr lang="en-US" dirty="0" smtClean="0"/>
              <a:t>May want to process raw data in new way</a:t>
            </a:r>
          </a:p>
        </p:txBody>
      </p:sp>
    </p:spTree>
    <p:extLst>
      <p:ext uri="{BB962C8B-B14F-4D97-AF65-F5344CB8AC3E}">
        <p14:creationId xmlns:p14="http://schemas.microsoft.com/office/powerpoint/2010/main" val="264534204"/>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Insight:</a:t>
            </a:r>
            <a:br>
              <a:rPr lang="en-US" dirty="0" smtClean="0"/>
            </a:br>
            <a:r>
              <a:rPr lang="en-US" dirty="0" smtClean="0"/>
              <a:t>Only Record Necessary Non-determinism</a:t>
            </a:r>
            <a:endParaRPr lang="en-US" dirty="0"/>
          </a:p>
        </p:txBody>
      </p:sp>
      <p:sp>
        <p:nvSpPr>
          <p:cNvPr id="3" name="Content Placeholder 2"/>
          <p:cNvSpPr>
            <a:spLocks noGrp="1"/>
          </p:cNvSpPr>
          <p:nvPr>
            <p:ph idx="1"/>
          </p:nvPr>
        </p:nvSpPr>
        <p:spPr>
          <a:xfrm>
            <a:off x="199929" y="3213709"/>
            <a:ext cx="8737600" cy="2555861"/>
          </a:xfrm>
        </p:spPr>
        <p:txBody>
          <a:bodyPr/>
          <a:lstStyle/>
          <a:p>
            <a:r>
              <a:rPr lang="en-US" dirty="0" smtClean="0"/>
              <a:t>In some cases the entire register does not need to be recorded</a:t>
            </a:r>
          </a:p>
          <a:p>
            <a:r>
              <a:rPr lang="en-US" dirty="0" smtClean="0"/>
              <a:t>When a register is used in masked form, only unmasked bits need to be recorded</a:t>
            </a:r>
          </a:p>
          <a:p>
            <a:r>
              <a:rPr lang="en-US" dirty="0" smtClean="0"/>
              <a:t>Polling loops that have no side effects on memory state do not need to be recorded</a:t>
            </a:r>
            <a:endParaRPr lang="en-US" dirty="0"/>
          </a:p>
        </p:txBody>
      </p:sp>
      <p:graphicFrame>
        <p:nvGraphicFramePr>
          <p:cNvPr id="9" name="Table 8"/>
          <p:cNvGraphicFramePr>
            <a:graphicFrameLocks noGrp="1"/>
          </p:cNvGraphicFramePr>
          <p:nvPr>
            <p:extLst>
              <p:ext uri="{D42A27DB-BD31-4B8C-83A1-F6EECF244321}">
                <p14:modId xmlns:p14="http://schemas.microsoft.com/office/powerpoint/2010/main" val="36316036"/>
              </p:ext>
            </p:extLst>
          </p:nvPr>
        </p:nvGraphicFramePr>
        <p:xfrm>
          <a:off x="317509" y="1435488"/>
          <a:ext cx="8543859" cy="1651000"/>
        </p:xfrm>
        <a:graphic>
          <a:graphicData uri="http://schemas.openxmlformats.org/drawingml/2006/table">
            <a:tbl>
              <a:tblPr firstRow="1" bandRow="1">
                <a:tableStyleId>{72833802-FEF1-4C79-8D5D-14CF1EAF98D9}</a:tableStyleId>
              </a:tblPr>
              <a:tblGrid>
                <a:gridCol w="1779970"/>
                <a:gridCol w="4098744"/>
                <a:gridCol w="2665145"/>
              </a:tblGrid>
              <a:tr h="370840">
                <a:tc>
                  <a:txBody>
                    <a:bodyPr/>
                    <a:lstStyle/>
                    <a:p>
                      <a:r>
                        <a:rPr lang="en-US" dirty="0" smtClean="0"/>
                        <a:t>Common case</a:t>
                      </a:r>
                      <a:endParaRPr lang="en-US" dirty="0"/>
                    </a:p>
                  </a:txBody>
                  <a:tcPr>
                    <a:lnL w="12700" cap="flat" cmpd="sng" algn="ctr">
                      <a:solidFill>
                        <a:srgbClr val="1F497D">
                          <a:lumMod val="40000"/>
                          <a:lumOff val="60000"/>
                        </a:srgbClr>
                      </a:solidFill>
                      <a:prstDash val="solid"/>
                      <a:round/>
                      <a:headEnd type="none" w="med" len="med"/>
                      <a:tailEnd type="none" w="med" len="med"/>
                    </a:lnL>
                    <a:lnR w="12700" cap="flat" cmpd="sng" algn="ctr">
                      <a:solidFill>
                        <a:srgbClr val="1F497D">
                          <a:lumMod val="40000"/>
                          <a:lumOff val="60000"/>
                        </a:srgbClr>
                      </a:solidFill>
                      <a:prstDash val="solid"/>
                      <a:round/>
                      <a:headEnd type="none" w="med" len="med"/>
                      <a:tailEnd type="none" w="med" len="med"/>
                    </a:lnR>
                    <a:lnT w="12700" cap="flat" cmpd="sng" algn="ctr">
                      <a:solidFill>
                        <a:srgbClr val="1F497D">
                          <a:lumMod val="40000"/>
                          <a:lumOff val="60000"/>
                        </a:srgbClr>
                      </a:solidFill>
                      <a:prstDash val="solid"/>
                      <a:round/>
                      <a:headEnd type="none" w="med" len="med"/>
                      <a:tailEnd type="none" w="med" len="med"/>
                    </a:lnT>
                    <a:lnB w="12700" cap="flat" cmpd="sng" algn="ctr">
                      <a:solidFill>
                        <a:srgbClr val="1F497D">
                          <a:lumMod val="40000"/>
                          <a:lumOff val="60000"/>
                        </a:srgbClr>
                      </a:solidFill>
                      <a:prstDash val="solid"/>
                      <a:round/>
                      <a:headEnd type="none" w="med" len="med"/>
                      <a:tailEnd type="none" w="med" len="med"/>
                    </a:lnB>
                  </a:tcPr>
                </a:tc>
                <a:tc>
                  <a:txBody>
                    <a:bodyPr/>
                    <a:lstStyle/>
                    <a:p>
                      <a:r>
                        <a:rPr lang="en-US" dirty="0" smtClean="0"/>
                        <a:t>Example</a:t>
                      </a:r>
                      <a:endParaRPr lang="en-US" dirty="0"/>
                    </a:p>
                  </a:txBody>
                  <a:tcPr>
                    <a:lnL w="12700" cap="flat" cmpd="sng" algn="ctr">
                      <a:solidFill>
                        <a:srgbClr val="1F497D">
                          <a:lumMod val="40000"/>
                          <a:lumOff val="60000"/>
                        </a:srgbClr>
                      </a:solidFill>
                      <a:prstDash val="solid"/>
                      <a:round/>
                      <a:headEnd type="none" w="med" len="med"/>
                      <a:tailEnd type="none" w="med" len="med"/>
                    </a:lnL>
                    <a:lnR w="12700" cap="flat" cmpd="sng" algn="ctr">
                      <a:solidFill>
                        <a:srgbClr val="1F497D">
                          <a:lumMod val="40000"/>
                          <a:lumOff val="60000"/>
                        </a:srgbClr>
                      </a:solidFill>
                      <a:prstDash val="solid"/>
                      <a:round/>
                      <a:headEnd type="none" w="med" len="med"/>
                      <a:tailEnd type="none" w="med" len="med"/>
                    </a:lnR>
                    <a:lnT w="12700" cap="flat" cmpd="sng" algn="ctr">
                      <a:solidFill>
                        <a:srgbClr val="1F497D">
                          <a:lumMod val="40000"/>
                          <a:lumOff val="60000"/>
                        </a:srgbClr>
                      </a:solidFill>
                      <a:prstDash val="solid"/>
                      <a:round/>
                      <a:headEnd type="none" w="med" len="med"/>
                      <a:tailEnd type="none" w="med" len="med"/>
                    </a:lnT>
                    <a:lnB w="12700" cap="flat" cmpd="sng" algn="ctr">
                      <a:solidFill>
                        <a:srgbClr val="1F497D">
                          <a:lumMod val="40000"/>
                          <a:lumOff val="60000"/>
                        </a:srgbClr>
                      </a:solidFill>
                      <a:prstDash val="solid"/>
                      <a:round/>
                      <a:headEnd type="none" w="med" len="med"/>
                      <a:tailEnd type="none" w="med" len="med"/>
                    </a:lnB>
                  </a:tcPr>
                </a:tc>
                <a:tc>
                  <a:txBody>
                    <a:bodyPr/>
                    <a:lstStyle/>
                    <a:p>
                      <a:r>
                        <a:rPr lang="en-US" dirty="0" smtClean="0"/>
                        <a:t>Optimization</a:t>
                      </a:r>
                      <a:endParaRPr lang="en-US" dirty="0"/>
                    </a:p>
                  </a:txBody>
                  <a:tcPr>
                    <a:lnL w="12700" cap="flat" cmpd="sng" algn="ctr">
                      <a:solidFill>
                        <a:srgbClr val="1F497D">
                          <a:lumMod val="40000"/>
                          <a:lumOff val="60000"/>
                        </a:srgbClr>
                      </a:solidFill>
                      <a:prstDash val="solid"/>
                      <a:round/>
                      <a:headEnd type="none" w="med" len="med"/>
                      <a:tailEnd type="none" w="med" len="med"/>
                    </a:lnL>
                    <a:lnR w="12700" cap="flat" cmpd="sng" algn="ctr">
                      <a:solidFill>
                        <a:srgbClr val="1F497D">
                          <a:lumMod val="40000"/>
                          <a:lumOff val="60000"/>
                        </a:srgbClr>
                      </a:solidFill>
                      <a:prstDash val="solid"/>
                      <a:round/>
                      <a:headEnd type="none" w="med" len="med"/>
                      <a:tailEnd type="none" w="med" len="med"/>
                    </a:lnR>
                    <a:lnT w="12700" cap="flat" cmpd="sng" algn="ctr">
                      <a:solidFill>
                        <a:srgbClr val="1F497D">
                          <a:lumMod val="40000"/>
                          <a:lumOff val="60000"/>
                        </a:srgbClr>
                      </a:solidFill>
                      <a:prstDash val="solid"/>
                      <a:round/>
                      <a:headEnd type="none" w="med" len="med"/>
                      <a:tailEnd type="none" w="med" len="med"/>
                    </a:lnT>
                    <a:lnB w="12700" cap="flat" cmpd="sng" algn="ctr">
                      <a:solidFill>
                        <a:srgbClr val="1F497D">
                          <a:lumMod val="40000"/>
                          <a:lumOff val="60000"/>
                        </a:srgbClr>
                      </a:solidFill>
                      <a:prstDash val="solid"/>
                      <a:round/>
                      <a:headEnd type="none" w="med" len="med"/>
                      <a:tailEnd type="none" w="med" len="med"/>
                    </a:lnB>
                  </a:tcPr>
                </a:tc>
              </a:tr>
              <a:tr h="370840">
                <a:tc>
                  <a:txBody>
                    <a:bodyPr/>
                    <a:lstStyle/>
                    <a:p>
                      <a:r>
                        <a:rPr lang="en-US" dirty="0" smtClean="0"/>
                        <a:t>Register masking</a:t>
                      </a:r>
                    </a:p>
                  </a:txBody>
                  <a:tcPr>
                    <a:lnL w="12700" cap="flat" cmpd="sng" algn="ctr">
                      <a:solidFill>
                        <a:srgbClr val="1F497D">
                          <a:lumMod val="40000"/>
                          <a:lumOff val="60000"/>
                        </a:srgbClr>
                      </a:solidFill>
                      <a:prstDash val="solid"/>
                      <a:round/>
                      <a:headEnd type="none" w="med" len="med"/>
                      <a:tailEnd type="none" w="med" len="med"/>
                    </a:lnL>
                    <a:lnR w="12700" cap="flat" cmpd="sng" algn="ctr">
                      <a:solidFill>
                        <a:srgbClr val="1F497D">
                          <a:lumMod val="40000"/>
                          <a:lumOff val="60000"/>
                        </a:srgbClr>
                      </a:solidFill>
                      <a:prstDash val="solid"/>
                      <a:round/>
                      <a:headEnd type="none" w="med" len="med"/>
                      <a:tailEnd type="none" w="med" len="med"/>
                    </a:lnR>
                    <a:lnT w="12700" cap="flat" cmpd="sng" algn="ctr">
                      <a:solidFill>
                        <a:srgbClr val="1F497D">
                          <a:lumMod val="40000"/>
                          <a:lumOff val="60000"/>
                        </a:srgbClr>
                      </a:solidFill>
                      <a:prstDash val="solid"/>
                      <a:round/>
                      <a:headEnd type="none" w="med" len="med"/>
                      <a:tailEnd type="none" w="med" len="med"/>
                    </a:lnT>
                    <a:lnB w="12700" cap="flat" cmpd="sng" algn="ctr">
                      <a:solidFill>
                        <a:srgbClr val="1F497D">
                          <a:lumMod val="40000"/>
                          <a:lumOff val="60000"/>
                        </a:srgbClr>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err="1" smtClean="0">
                          <a:latin typeface="Andale Mono"/>
                          <a:cs typeface="Andale Mono"/>
                        </a:rPr>
                        <a:t>not_done_transmitting</a:t>
                      </a:r>
                      <a:r>
                        <a:rPr lang="en-US" sz="1400" dirty="0" smtClean="0">
                          <a:latin typeface="Andale Mono"/>
                          <a:cs typeface="Andale Mono"/>
                        </a:rPr>
                        <a:t> = IFG &amp; TXFLG;</a:t>
                      </a:r>
                    </a:p>
                  </a:txBody>
                  <a:tcPr>
                    <a:lnL w="12700" cap="flat" cmpd="sng" algn="ctr">
                      <a:solidFill>
                        <a:srgbClr val="1F497D">
                          <a:lumMod val="40000"/>
                          <a:lumOff val="60000"/>
                        </a:srgbClr>
                      </a:solidFill>
                      <a:prstDash val="solid"/>
                      <a:round/>
                      <a:headEnd type="none" w="med" len="med"/>
                      <a:tailEnd type="none" w="med" len="med"/>
                    </a:lnL>
                    <a:lnR w="12700" cap="flat" cmpd="sng" algn="ctr">
                      <a:solidFill>
                        <a:srgbClr val="1F497D">
                          <a:lumMod val="40000"/>
                          <a:lumOff val="60000"/>
                        </a:srgbClr>
                      </a:solidFill>
                      <a:prstDash val="solid"/>
                      <a:round/>
                      <a:headEnd type="none" w="med" len="med"/>
                      <a:tailEnd type="none" w="med" len="med"/>
                    </a:lnR>
                    <a:lnT w="12700" cap="flat" cmpd="sng" algn="ctr">
                      <a:solidFill>
                        <a:srgbClr val="1F497D">
                          <a:lumMod val="40000"/>
                          <a:lumOff val="60000"/>
                        </a:srgbClr>
                      </a:solidFill>
                      <a:prstDash val="solid"/>
                      <a:round/>
                      <a:headEnd type="none" w="med" len="med"/>
                      <a:tailEnd type="none" w="med" len="med"/>
                    </a:lnT>
                    <a:lnB w="12700" cap="flat" cmpd="sng" algn="ctr">
                      <a:solidFill>
                        <a:srgbClr val="1F497D">
                          <a:lumMod val="40000"/>
                          <a:lumOff val="60000"/>
                        </a:srgbClr>
                      </a:solidFill>
                      <a:prstDash val="solid"/>
                      <a:round/>
                      <a:headEnd type="none" w="med" len="med"/>
                      <a:tailEnd type="none" w="med" len="med"/>
                    </a:lnB>
                  </a:tcPr>
                </a:tc>
                <a:tc>
                  <a:txBody>
                    <a:bodyPr/>
                    <a:lstStyle/>
                    <a:p>
                      <a:r>
                        <a:rPr lang="en-US" dirty="0" smtClean="0"/>
                        <a:t>Only record non-deterministic</a:t>
                      </a:r>
                      <a:r>
                        <a:rPr lang="en-US" baseline="0" dirty="0" smtClean="0"/>
                        <a:t> bits</a:t>
                      </a:r>
                      <a:endParaRPr lang="en-US" dirty="0"/>
                    </a:p>
                  </a:txBody>
                  <a:tcPr>
                    <a:lnL w="12700" cap="flat" cmpd="sng" algn="ctr">
                      <a:solidFill>
                        <a:srgbClr val="1F497D">
                          <a:lumMod val="40000"/>
                          <a:lumOff val="60000"/>
                        </a:srgbClr>
                      </a:solidFill>
                      <a:prstDash val="solid"/>
                      <a:round/>
                      <a:headEnd type="none" w="med" len="med"/>
                      <a:tailEnd type="none" w="med" len="med"/>
                    </a:lnL>
                    <a:lnR w="12700" cap="flat" cmpd="sng" algn="ctr">
                      <a:solidFill>
                        <a:srgbClr val="1F497D">
                          <a:lumMod val="40000"/>
                          <a:lumOff val="60000"/>
                        </a:srgbClr>
                      </a:solidFill>
                      <a:prstDash val="solid"/>
                      <a:round/>
                      <a:headEnd type="none" w="med" len="med"/>
                      <a:tailEnd type="none" w="med" len="med"/>
                    </a:lnR>
                    <a:lnT w="12700" cap="flat" cmpd="sng" algn="ctr">
                      <a:solidFill>
                        <a:srgbClr val="1F497D">
                          <a:lumMod val="40000"/>
                          <a:lumOff val="60000"/>
                        </a:srgbClr>
                      </a:solidFill>
                      <a:prstDash val="solid"/>
                      <a:round/>
                      <a:headEnd type="none" w="med" len="med"/>
                      <a:tailEnd type="none" w="med" len="med"/>
                    </a:lnT>
                    <a:lnB w="12700" cap="flat" cmpd="sng" algn="ctr">
                      <a:solidFill>
                        <a:srgbClr val="1F497D">
                          <a:lumMod val="40000"/>
                          <a:lumOff val="60000"/>
                        </a:srgbClr>
                      </a:solidFill>
                      <a:prstDash val="solid"/>
                      <a:round/>
                      <a:headEnd type="none" w="med" len="med"/>
                      <a:tailEnd type="none" w="med" len="med"/>
                    </a:lnB>
                  </a:tcPr>
                </a:tc>
              </a:tr>
              <a:tr h="370840">
                <a:tc>
                  <a:txBody>
                    <a:bodyPr/>
                    <a:lstStyle/>
                    <a:p>
                      <a:r>
                        <a:rPr lang="en-US" dirty="0" smtClean="0"/>
                        <a:t>Polling loop</a:t>
                      </a:r>
                      <a:endParaRPr lang="en-US" dirty="0"/>
                    </a:p>
                  </a:txBody>
                  <a:tcPr>
                    <a:lnL w="12700" cap="flat" cmpd="sng" algn="ctr">
                      <a:solidFill>
                        <a:srgbClr val="1F497D">
                          <a:lumMod val="40000"/>
                          <a:lumOff val="60000"/>
                        </a:srgbClr>
                      </a:solidFill>
                      <a:prstDash val="solid"/>
                      <a:round/>
                      <a:headEnd type="none" w="med" len="med"/>
                      <a:tailEnd type="none" w="med" len="med"/>
                    </a:lnL>
                    <a:lnR w="12700" cap="flat" cmpd="sng" algn="ctr">
                      <a:solidFill>
                        <a:srgbClr val="1F497D">
                          <a:lumMod val="40000"/>
                          <a:lumOff val="60000"/>
                        </a:srgbClr>
                      </a:solidFill>
                      <a:prstDash val="solid"/>
                      <a:round/>
                      <a:headEnd type="none" w="med" len="med"/>
                      <a:tailEnd type="none" w="med" len="med"/>
                    </a:lnR>
                    <a:lnT w="12700" cap="flat" cmpd="sng" algn="ctr">
                      <a:solidFill>
                        <a:srgbClr val="1F497D">
                          <a:lumMod val="40000"/>
                          <a:lumOff val="60000"/>
                        </a:srgbClr>
                      </a:solidFill>
                      <a:prstDash val="solid"/>
                      <a:round/>
                      <a:headEnd type="none" w="med" len="med"/>
                      <a:tailEnd type="none" w="med" len="med"/>
                    </a:lnT>
                    <a:lnB w="12700" cap="flat" cmpd="sng" algn="ctr">
                      <a:solidFill>
                        <a:srgbClr val="1F497D">
                          <a:lumMod val="40000"/>
                          <a:lumOff val="60000"/>
                        </a:srgbClr>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smtClean="0"/>
                        <a:t>while (IFG &amp; TXFLG)); </a:t>
                      </a:r>
                    </a:p>
                  </a:txBody>
                  <a:tcPr>
                    <a:lnL w="12700" cap="flat" cmpd="sng" algn="ctr">
                      <a:solidFill>
                        <a:srgbClr val="1F497D">
                          <a:lumMod val="40000"/>
                          <a:lumOff val="60000"/>
                        </a:srgbClr>
                      </a:solidFill>
                      <a:prstDash val="solid"/>
                      <a:round/>
                      <a:headEnd type="none" w="med" len="med"/>
                      <a:tailEnd type="none" w="med" len="med"/>
                    </a:lnL>
                    <a:lnR w="12700" cap="flat" cmpd="sng" algn="ctr">
                      <a:solidFill>
                        <a:srgbClr val="1F497D">
                          <a:lumMod val="40000"/>
                          <a:lumOff val="60000"/>
                        </a:srgbClr>
                      </a:solidFill>
                      <a:prstDash val="solid"/>
                      <a:round/>
                      <a:headEnd type="none" w="med" len="med"/>
                      <a:tailEnd type="none" w="med" len="med"/>
                    </a:lnR>
                    <a:lnT w="12700" cap="flat" cmpd="sng" algn="ctr">
                      <a:solidFill>
                        <a:srgbClr val="1F497D">
                          <a:lumMod val="40000"/>
                          <a:lumOff val="60000"/>
                        </a:srgbClr>
                      </a:solidFill>
                      <a:prstDash val="solid"/>
                      <a:round/>
                      <a:headEnd type="none" w="med" len="med"/>
                      <a:tailEnd type="none" w="med" len="med"/>
                    </a:lnT>
                    <a:lnB w="12700" cap="flat" cmpd="sng" algn="ctr">
                      <a:solidFill>
                        <a:srgbClr val="1F497D">
                          <a:lumMod val="40000"/>
                          <a:lumOff val="60000"/>
                        </a:srgbClr>
                      </a:solidFill>
                      <a:prstDash val="solid"/>
                      <a:round/>
                      <a:headEnd type="none" w="med" len="med"/>
                      <a:tailEnd type="none" w="med" len="med"/>
                    </a:lnB>
                  </a:tcPr>
                </a:tc>
                <a:tc>
                  <a:txBody>
                    <a:bodyPr/>
                    <a:lstStyle/>
                    <a:p>
                      <a:r>
                        <a:rPr lang="en-US" dirty="0" smtClean="0"/>
                        <a:t>Do not record polling loops</a:t>
                      </a:r>
                      <a:endParaRPr lang="en-US" dirty="0"/>
                    </a:p>
                  </a:txBody>
                  <a:tcPr>
                    <a:lnL w="12700" cap="flat" cmpd="sng" algn="ctr">
                      <a:solidFill>
                        <a:srgbClr val="1F497D">
                          <a:lumMod val="40000"/>
                          <a:lumOff val="60000"/>
                        </a:srgbClr>
                      </a:solidFill>
                      <a:prstDash val="solid"/>
                      <a:round/>
                      <a:headEnd type="none" w="med" len="med"/>
                      <a:tailEnd type="none" w="med" len="med"/>
                    </a:lnL>
                    <a:lnR w="12700" cap="flat" cmpd="sng" algn="ctr">
                      <a:solidFill>
                        <a:srgbClr val="1F497D">
                          <a:lumMod val="40000"/>
                          <a:lumOff val="60000"/>
                        </a:srgbClr>
                      </a:solidFill>
                      <a:prstDash val="solid"/>
                      <a:round/>
                      <a:headEnd type="none" w="med" len="med"/>
                      <a:tailEnd type="none" w="med" len="med"/>
                    </a:lnR>
                    <a:lnT w="12700" cap="flat" cmpd="sng" algn="ctr">
                      <a:solidFill>
                        <a:srgbClr val="1F497D">
                          <a:lumMod val="40000"/>
                          <a:lumOff val="60000"/>
                        </a:srgbClr>
                      </a:solidFill>
                      <a:prstDash val="solid"/>
                      <a:round/>
                      <a:headEnd type="none" w="med" len="med"/>
                      <a:tailEnd type="none" w="med" len="med"/>
                    </a:lnT>
                    <a:lnB w="12700" cap="flat" cmpd="sng" algn="ctr">
                      <a:solidFill>
                        <a:srgbClr val="1F497D">
                          <a:lumMod val="40000"/>
                          <a:lumOff val="60000"/>
                        </a:srgbClr>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708369084"/>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832" y="471471"/>
            <a:ext cx="8724900" cy="606179"/>
          </a:xfrm>
        </p:spPr>
        <p:txBody>
          <a:bodyPr/>
          <a:lstStyle/>
          <a:p>
            <a:pPr lvl="1"/>
            <a:r>
              <a:rPr lang="en-US" dirty="0" smtClean="0"/>
              <a:t>Question 1: </a:t>
            </a:r>
            <a:r>
              <a:rPr lang="en-US" dirty="0"/>
              <a:t>What is the time between </a:t>
            </a:r>
            <a:r>
              <a:rPr lang="en-US" dirty="0" smtClean="0"/>
              <a:t>a fault-triggering </a:t>
            </a:r>
            <a:r>
              <a:rPr lang="en-US" dirty="0"/>
              <a:t>input and detection?</a:t>
            </a:r>
            <a:br>
              <a:rPr lang="en-US" dirty="0"/>
            </a:b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424488084"/>
              </p:ext>
            </p:extLst>
          </p:nvPr>
        </p:nvGraphicFramePr>
        <p:xfrm>
          <a:off x="692746" y="1462529"/>
          <a:ext cx="7523784" cy="3718559"/>
        </p:xfrm>
        <a:graphic>
          <a:graphicData uri="http://schemas.openxmlformats.org/drawingml/2006/table">
            <a:tbl>
              <a:tblPr firstRow="1" bandRow="1">
                <a:tableStyleId>{2D5ABB26-0587-4C30-8999-92F81FD0307C}</a:tableStyleId>
              </a:tblPr>
              <a:tblGrid>
                <a:gridCol w="2847953"/>
                <a:gridCol w="4675831"/>
              </a:tblGrid>
              <a:tr h="999356">
                <a:tc>
                  <a:txBody>
                    <a:bodyPr/>
                    <a:lstStyle/>
                    <a:p>
                      <a:pPr algn="ctr"/>
                      <a:r>
                        <a:rPr lang="en-US" sz="2800" dirty="0" smtClean="0"/>
                        <a:t>Why this question?</a:t>
                      </a:r>
                      <a:endParaRPr lang="en-US" sz="2800" dirty="0"/>
                    </a:p>
                  </a:txBody>
                  <a:tcPr anchor="ctr">
                    <a:lnL w="12700" cap="flat" cmpd="sng" algn="ctr">
                      <a:solidFill>
                        <a:srgbClr val="1F497D">
                          <a:lumMod val="40000"/>
                          <a:lumOff val="60000"/>
                        </a:srgbClr>
                      </a:solidFill>
                      <a:prstDash val="solid"/>
                      <a:round/>
                      <a:headEnd type="none" w="med" len="med"/>
                      <a:tailEnd type="none" w="med" len="med"/>
                    </a:lnL>
                    <a:lnR w="12700" cap="flat" cmpd="sng" algn="ctr">
                      <a:solidFill>
                        <a:srgbClr val="1F497D">
                          <a:lumMod val="40000"/>
                          <a:lumOff val="60000"/>
                        </a:srgbClr>
                      </a:solidFill>
                      <a:prstDash val="solid"/>
                      <a:round/>
                      <a:headEnd type="none" w="med" len="med"/>
                      <a:tailEnd type="none" w="med" len="med"/>
                    </a:lnR>
                    <a:lnT w="12700" cap="flat" cmpd="sng" algn="ctr">
                      <a:solidFill>
                        <a:srgbClr val="1F497D">
                          <a:lumMod val="40000"/>
                          <a:lumOff val="60000"/>
                        </a:srgbClr>
                      </a:solidFill>
                      <a:prstDash val="solid"/>
                      <a:round/>
                      <a:headEnd type="none" w="med" len="med"/>
                      <a:tailEnd type="none" w="med" len="med"/>
                    </a:lnT>
                    <a:lnB w="12700" cap="flat" cmpd="sng" algn="ctr">
                      <a:solidFill>
                        <a:srgbClr val="1F497D">
                          <a:lumMod val="40000"/>
                          <a:lumOff val="60000"/>
                        </a:srgbClr>
                      </a:solidFill>
                      <a:prstDash val="solid"/>
                      <a:round/>
                      <a:headEnd type="none" w="med" len="med"/>
                      <a:tailEnd type="none" w="med" len="med"/>
                    </a:lnB>
                  </a:tcPr>
                </a:tc>
                <a:tc>
                  <a:txBody>
                    <a:bodyPr/>
                    <a:lstStyle/>
                    <a:p>
                      <a:pPr marL="285750" indent="-285750">
                        <a:buFont typeface="Arial"/>
                        <a:buChar char="•"/>
                      </a:pPr>
                      <a:r>
                        <a:rPr lang="en-US" dirty="0" smtClean="0"/>
                        <a:t>It</a:t>
                      </a:r>
                      <a:r>
                        <a:rPr lang="en-US" baseline="0" dirty="0" smtClean="0"/>
                        <a:t> is useful when using record and replay to know how much trace the black box recorder needs to store</a:t>
                      </a:r>
                    </a:p>
                    <a:p>
                      <a:pPr marL="285750" indent="-285750">
                        <a:buFont typeface="Arial"/>
                        <a:buChar char="•"/>
                      </a:pPr>
                      <a:r>
                        <a:rPr lang="en-US" baseline="0" dirty="0" smtClean="0"/>
                        <a:t>Some numbers have been published in literature for other types of systems, but not WSN [</a:t>
                      </a:r>
                      <a:r>
                        <a:rPr lang="en-US" baseline="0" dirty="0" err="1" smtClean="0"/>
                        <a:t>Sathre</a:t>
                      </a:r>
                      <a:r>
                        <a:rPr lang="en-US" baseline="0" dirty="0" smtClean="0"/>
                        <a:t> 2009]</a:t>
                      </a:r>
                      <a:endParaRPr lang="en-US" dirty="0" smtClean="0"/>
                    </a:p>
                  </a:txBody>
                  <a:tcPr>
                    <a:lnL w="12700" cap="flat" cmpd="sng" algn="ctr">
                      <a:solidFill>
                        <a:srgbClr val="1F497D">
                          <a:lumMod val="40000"/>
                          <a:lumOff val="60000"/>
                        </a:srgbClr>
                      </a:solidFill>
                      <a:prstDash val="solid"/>
                      <a:round/>
                      <a:headEnd type="none" w="med" len="med"/>
                      <a:tailEnd type="none" w="med" len="med"/>
                    </a:lnL>
                    <a:lnR w="12700" cap="flat" cmpd="sng" algn="ctr">
                      <a:solidFill>
                        <a:srgbClr val="1F497D">
                          <a:lumMod val="40000"/>
                          <a:lumOff val="60000"/>
                        </a:srgbClr>
                      </a:solidFill>
                      <a:prstDash val="solid"/>
                      <a:round/>
                      <a:headEnd type="none" w="med" len="med"/>
                      <a:tailEnd type="none" w="med" len="med"/>
                    </a:lnR>
                    <a:lnT w="12700" cap="flat" cmpd="sng" algn="ctr">
                      <a:solidFill>
                        <a:srgbClr val="1F497D">
                          <a:lumMod val="40000"/>
                          <a:lumOff val="60000"/>
                        </a:srgbClr>
                      </a:solidFill>
                      <a:prstDash val="solid"/>
                      <a:round/>
                      <a:headEnd type="none" w="med" len="med"/>
                      <a:tailEnd type="none" w="med" len="med"/>
                    </a:lnT>
                    <a:lnB w="12700" cap="flat" cmpd="sng" algn="ctr">
                      <a:solidFill>
                        <a:srgbClr val="1F497D">
                          <a:lumMod val="40000"/>
                          <a:lumOff val="60000"/>
                        </a:srgbClr>
                      </a:solidFill>
                      <a:prstDash val="solid"/>
                      <a:round/>
                      <a:headEnd type="none" w="med" len="med"/>
                      <a:tailEnd type="none" w="med" len="med"/>
                    </a:lnB>
                  </a:tcPr>
                </a:tc>
              </a:tr>
              <a:tr h="438633">
                <a:tc>
                  <a:txBody>
                    <a:bodyPr/>
                    <a:lstStyle/>
                    <a:p>
                      <a:pPr algn="ctr"/>
                      <a:r>
                        <a:rPr lang="en-US" sz="2800" dirty="0" smtClean="0"/>
                        <a:t>How?</a:t>
                      </a:r>
                      <a:endParaRPr lang="en-US" sz="2800" dirty="0"/>
                    </a:p>
                  </a:txBody>
                  <a:tcPr anchor="ctr">
                    <a:lnL w="12700" cap="flat" cmpd="sng" algn="ctr">
                      <a:solidFill>
                        <a:srgbClr val="1F497D">
                          <a:lumMod val="40000"/>
                          <a:lumOff val="60000"/>
                        </a:srgbClr>
                      </a:solidFill>
                      <a:prstDash val="solid"/>
                      <a:round/>
                      <a:headEnd type="none" w="med" len="med"/>
                      <a:tailEnd type="none" w="med" len="med"/>
                    </a:lnL>
                    <a:lnR w="12700" cap="flat" cmpd="sng" algn="ctr">
                      <a:solidFill>
                        <a:srgbClr val="1F497D">
                          <a:lumMod val="40000"/>
                          <a:lumOff val="60000"/>
                        </a:srgbClr>
                      </a:solidFill>
                      <a:prstDash val="solid"/>
                      <a:round/>
                      <a:headEnd type="none" w="med" len="med"/>
                      <a:tailEnd type="none" w="med" len="med"/>
                    </a:lnR>
                    <a:lnT w="12700" cap="flat" cmpd="sng" algn="ctr">
                      <a:solidFill>
                        <a:srgbClr val="1F497D">
                          <a:lumMod val="40000"/>
                          <a:lumOff val="60000"/>
                        </a:srgbClr>
                      </a:solidFill>
                      <a:prstDash val="solid"/>
                      <a:round/>
                      <a:headEnd type="none" w="med" len="med"/>
                      <a:tailEnd type="none" w="med" len="med"/>
                    </a:lnT>
                    <a:lnB w="12700" cap="flat" cmpd="sng" algn="ctr">
                      <a:solidFill>
                        <a:srgbClr val="1F497D">
                          <a:lumMod val="40000"/>
                          <a:lumOff val="60000"/>
                        </a:srgbClr>
                      </a:solidFill>
                      <a:prstDash val="solid"/>
                      <a:round/>
                      <a:headEnd type="none" w="med" len="med"/>
                      <a:tailEnd type="none" w="med" len="med"/>
                    </a:lnB>
                  </a:tcPr>
                </a:tc>
                <a:tc>
                  <a:txBody>
                    <a:bodyPr/>
                    <a:lstStyle/>
                    <a:p>
                      <a:pPr marL="285750" indent="-285750">
                        <a:buFont typeface="Arial"/>
                        <a:buChar char="•"/>
                      </a:pPr>
                      <a:r>
                        <a:rPr lang="en-US" dirty="0" smtClean="0"/>
                        <a:t>Assemble</a:t>
                      </a:r>
                      <a:r>
                        <a:rPr lang="en-US" baseline="0" dirty="0" smtClean="0"/>
                        <a:t> list of bugs from bug reports</a:t>
                      </a:r>
                    </a:p>
                    <a:p>
                      <a:pPr marL="285750" indent="-285750">
                        <a:buFont typeface="Arial"/>
                        <a:buChar char="•"/>
                      </a:pPr>
                      <a:r>
                        <a:rPr lang="en-US" baseline="0" dirty="0" smtClean="0"/>
                        <a:t>Use bugs that have simple detectors</a:t>
                      </a:r>
                    </a:p>
                    <a:p>
                      <a:pPr marL="285750" indent="-285750">
                        <a:buFont typeface="Arial"/>
                        <a:buChar char="•"/>
                      </a:pPr>
                      <a:r>
                        <a:rPr lang="en-US" baseline="0" dirty="0" smtClean="0"/>
                        <a:t>Measure time from trigger to detection</a:t>
                      </a:r>
                    </a:p>
                    <a:p>
                      <a:pPr marL="285750" indent="-285750">
                        <a:buFont typeface="Arial"/>
                        <a:buChar char="•"/>
                      </a:pPr>
                      <a:r>
                        <a:rPr lang="en-US" baseline="0" dirty="0" smtClean="0"/>
                        <a:t>For example, with buffer overflow, time from first write to buffer to time of overflow</a:t>
                      </a:r>
                      <a:endParaRPr lang="en-US" dirty="0"/>
                    </a:p>
                  </a:txBody>
                  <a:tcPr>
                    <a:lnL w="12700" cap="flat" cmpd="sng" algn="ctr">
                      <a:solidFill>
                        <a:srgbClr val="1F497D">
                          <a:lumMod val="40000"/>
                          <a:lumOff val="60000"/>
                        </a:srgbClr>
                      </a:solidFill>
                      <a:prstDash val="solid"/>
                      <a:round/>
                      <a:headEnd type="none" w="med" len="med"/>
                      <a:tailEnd type="none" w="med" len="med"/>
                    </a:lnL>
                    <a:lnR w="12700" cap="flat" cmpd="sng" algn="ctr">
                      <a:solidFill>
                        <a:srgbClr val="1F497D">
                          <a:lumMod val="40000"/>
                          <a:lumOff val="60000"/>
                        </a:srgbClr>
                      </a:solidFill>
                      <a:prstDash val="solid"/>
                      <a:round/>
                      <a:headEnd type="none" w="med" len="med"/>
                      <a:tailEnd type="none" w="med" len="med"/>
                    </a:lnR>
                    <a:lnT w="12700" cap="flat" cmpd="sng" algn="ctr">
                      <a:solidFill>
                        <a:srgbClr val="1F497D">
                          <a:lumMod val="40000"/>
                          <a:lumOff val="60000"/>
                        </a:srgbClr>
                      </a:solidFill>
                      <a:prstDash val="solid"/>
                      <a:round/>
                      <a:headEnd type="none" w="med" len="med"/>
                      <a:tailEnd type="none" w="med" len="med"/>
                    </a:lnT>
                    <a:lnB w="12700" cap="flat" cmpd="sng" algn="ctr">
                      <a:solidFill>
                        <a:srgbClr val="1F497D">
                          <a:lumMod val="40000"/>
                          <a:lumOff val="60000"/>
                        </a:srgbClr>
                      </a:solidFill>
                      <a:prstDash val="solid"/>
                      <a:round/>
                      <a:headEnd type="none" w="med" len="med"/>
                      <a:tailEnd type="none" w="med" len="med"/>
                    </a:lnB>
                  </a:tcPr>
                </a:tc>
              </a:tr>
              <a:tr h="438633">
                <a:tc>
                  <a:txBody>
                    <a:bodyPr/>
                    <a:lstStyle/>
                    <a:p>
                      <a:pPr algn="ctr"/>
                      <a:r>
                        <a:rPr lang="en-US" sz="2800" dirty="0" smtClean="0"/>
                        <a:t>Evaluation</a:t>
                      </a:r>
                      <a:endParaRPr lang="en-US" sz="2800" dirty="0"/>
                    </a:p>
                  </a:txBody>
                  <a:tcPr anchor="ctr">
                    <a:lnL w="12700" cap="flat" cmpd="sng" algn="ctr">
                      <a:solidFill>
                        <a:srgbClr val="1F497D">
                          <a:lumMod val="40000"/>
                          <a:lumOff val="60000"/>
                        </a:srgbClr>
                      </a:solidFill>
                      <a:prstDash val="solid"/>
                      <a:round/>
                      <a:headEnd type="none" w="med" len="med"/>
                      <a:tailEnd type="none" w="med" len="med"/>
                    </a:lnL>
                    <a:lnR w="12700" cap="flat" cmpd="sng" algn="ctr">
                      <a:solidFill>
                        <a:srgbClr val="1F497D">
                          <a:lumMod val="40000"/>
                          <a:lumOff val="60000"/>
                        </a:srgbClr>
                      </a:solidFill>
                      <a:prstDash val="solid"/>
                      <a:round/>
                      <a:headEnd type="none" w="med" len="med"/>
                      <a:tailEnd type="none" w="med" len="med"/>
                    </a:lnR>
                    <a:lnT w="12700" cap="flat" cmpd="sng" algn="ctr">
                      <a:solidFill>
                        <a:srgbClr val="1F497D">
                          <a:lumMod val="40000"/>
                          <a:lumOff val="60000"/>
                        </a:srgbClr>
                      </a:solidFill>
                      <a:prstDash val="solid"/>
                      <a:round/>
                      <a:headEnd type="none" w="med" len="med"/>
                      <a:tailEnd type="none" w="med" len="med"/>
                    </a:lnT>
                    <a:lnB w="12700" cap="flat" cmpd="sng" algn="ctr">
                      <a:solidFill>
                        <a:srgbClr val="1F497D">
                          <a:lumMod val="40000"/>
                          <a:lumOff val="60000"/>
                        </a:srgbClr>
                      </a:solidFill>
                      <a:prstDash val="solid"/>
                      <a:round/>
                      <a:headEnd type="none" w="med" len="med"/>
                      <a:tailEnd type="none" w="med" len="med"/>
                    </a:lnB>
                  </a:tcPr>
                </a:tc>
                <a:tc>
                  <a:txBody>
                    <a:bodyPr/>
                    <a:lstStyle/>
                    <a:p>
                      <a:pPr marL="342900" indent="-342900">
                        <a:buFont typeface="+mj-lt"/>
                        <a:buAutoNum type="arabicPeriod"/>
                      </a:pPr>
                      <a:r>
                        <a:rPr lang="en-US" dirty="0" smtClean="0"/>
                        <a:t>Time from trigger to detection</a:t>
                      </a:r>
                      <a:endParaRPr lang="en-US" dirty="0"/>
                    </a:p>
                  </a:txBody>
                  <a:tcPr>
                    <a:lnL w="12700" cap="flat" cmpd="sng" algn="ctr">
                      <a:solidFill>
                        <a:srgbClr val="1F497D">
                          <a:lumMod val="40000"/>
                          <a:lumOff val="60000"/>
                        </a:srgbClr>
                      </a:solidFill>
                      <a:prstDash val="solid"/>
                      <a:round/>
                      <a:headEnd type="none" w="med" len="med"/>
                      <a:tailEnd type="none" w="med" len="med"/>
                    </a:lnL>
                    <a:lnR w="12700" cap="flat" cmpd="sng" algn="ctr">
                      <a:solidFill>
                        <a:srgbClr val="1F497D">
                          <a:lumMod val="40000"/>
                          <a:lumOff val="60000"/>
                        </a:srgbClr>
                      </a:solidFill>
                      <a:prstDash val="solid"/>
                      <a:round/>
                      <a:headEnd type="none" w="med" len="med"/>
                      <a:tailEnd type="none" w="med" len="med"/>
                    </a:lnR>
                    <a:lnT w="12700" cap="flat" cmpd="sng" algn="ctr">
                      <a:solidFill>
                        <a:srgbClr val="1F497D">
                          <a:lumMod val="40000"/>
                          <a:lumOff val="60000"/>
                        </a:srgbClr>
                      </a:solidFill>
                      <a:prstDash val="solid"/>
                      <a:round/>
                      <a:headEnd type="none" w="med" len="med"/>
                      <a:tailEnd type="none" w="med" len="med"/>
                    </a:lnT>
                    <a:lnB w="12700" cap="flat" cmpd="sng" algn="ctr">
                      <a:solidFill>
                        <a:srgbClr val="1F497D">
                          <a:lumMod val="40000"/>
                          <a:lumOff val="60000"/>
                        </a:srgbClr>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881337144"/>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from Input to Detection</a:t>
            </a:r>
            <a:endParaRPr lang="en-US" dirty="0"/>
          </a:p>
        </p:txBody>
      </p:sp>
      <p:pic>
        <p:nvPicPr>
          <p:cNvPr id="4" name="Picture 3" descr="ya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4421" y="1824433"/>
            <a:ext cx="6753225"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809470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453" y="323329"/>
            <a:ext cx="8724900" cy="533400"/>
          </a:xfrm>
        </p:spPr>
        <p:txBody>
          <a:bodyPr/>
          <a:lstStyle/>
          <a:p>
            <a:pPr marL="914400" lvl="1" indent="-457200"/>
            <a:r>
              <a:rPr lang="en-US" dirty="0" smtClean="0"/>
              <a:t>Question 2: </a:t>
            </a:r>
            <a:r>
              <a:rPr lang="en-US" dirty="0"/>
              <a:t>What remote diagnostic approaches are feasible for WSN?</a:t>
            </a:r>
          </a:p>
        </p:txBody>
      </p:sp>
      <p:graphicFrame>
        <p:nvGraphicFramePr>
          <p:cNvPr id="5" name="Table 4"/>
          <p:cNvGraphicFramePr>
            <a:graphicFrameLocks noGrp="1"/>
          </p:cNvGraphicFramePr>
          <p:nvPr>
            <p:extLst>
              <p:ext uri="{D42A27DB-BD31-4B8C-83A1-F6EECF244321}">
                <p14:modId xmlns:p14="http://schemas.microsoft.com/office/powerpoint/2010/main" val="938898307"/>
              </p:ext>
            </p:extLst>
          </p:nvPr>
        </p:nvGraphicFramePr>
        <p:xfrm>
          <a:off x="756784" y="1462529"/>
          <a:ext cx="7523784" cy="2651759"/>
        </p:xfrm>
        <a:graphic>
          <a:graphicData uri="http://schemas.openxmlformats.org/drawingml/2006/table">
            <a:tbl>
              <a:tblPr firstRow="1" bandRow="1">
                <a:tableStyleId>{2D5ABB26-0587-4C30-8999-92F81FD0307C}</a:tableStyleId>
              </a:tblPr>
              <a:tblGrid>
                <a:gridCol w="2847953"/>
                <a:gridCol w="4675831"/>
              </a:tblGrid>
              <a:tr h="999356">
                <a:tc>
                  <a:txBody>
                    <a:bodyPr/>
                    <a:lstStyle/>
                    <a:p>
                      <a:pPr algn="ctr"/>
                      <a:r>
                        <a:rPr lang="en-US" sz="2800" dirty="0" smtClean="0"/>
                        <a:t>Why this question?</a:t>
                      </a:r>
                      <a:endParaRPr lang="en-US" sz="2800" dirty="0"/>
                    </a:p>
                  </a:txBody>
                  <a:tcPr anchor="ctr">
                    <a:lnL w="12700" cap="flat" cmpd="sng" algn="ctr">
                      <a:solidFill>
                        <a:srgbClr val="1F497D">
                          <a:lumMod val="40000"/>
                          <a:lumOff val="60000"/>
                        </a:srgbClr>
                      </a:solidFill>
                      <a:prstDash val="solid"/>
                      <a:round/>
                      <a:headEnd type="none" w="med" len="med"/>
                      <a:tailEnd type="none" w="med" len="med"/>
                    </a:lnL>
                    <a:lnR w="12700" cap="flat" cmpd="sng" algn="ctr">
                      <a:solidFill>
                        <a:srgbClr val="1F497D">
                          <a:lumMod val="40000"/>
                          <a:lumOff val="60000"/>
                        </a:srgbClr>
                      </a:solidFill>
                      <a:prstDash val="solid"/>
                      <a:round/>
                      <a:headEnd type="none" w="med" len="med"/>
                      <a:tailEnd type="none" w="med" len="med"/>
                    </a:lnR>
                    <a:lnT w="12700" cap="flat" cmpd="sng" algn="ctr">
                      <a:solidFill>
                        <a:srgbClr val="1F497D">
                          <a:lumMod val="40000"/>
                          <a:lumOff val="60000"/>
                        </a:srgbClr>
                      </a:solidFill>
                      <a:prstDash val="solid"/>
                      <a:round/>
                      <a:headEnd type="none" w="med" len="med"/>
                      <a:tailEnd type="none" w="med" len="med"/>
                    </a:lnT>
                    <a:lnB w="12700" cap="flat" cmpd="sng" algn="ctr">
                      <a:solidFill>
                        <a:srgbClr val="1F497D">
                          <a:lumMod val="40000"/>
                          <a:lumOff val="60000"/>
                        </a:srgbClr>
                      </a:solidFill>
                      <a:prstDash val="solid"/>
                      <a:round/>
                      <a:headEnd type="none" w="med" len="med"/>
                      <a:tailEnd type="none" w="med" len="med"/>
                    </a:lnB>
                  </a:tcPr>
                </a:tc>
                <a:tc>
                  <a:txBody>
                    <a:bodyPr/>
                    <a:lstStyle/>
                    <a:p>
                      <a:pPr marL="285750" indent="-285750">
                        <a:buFont typeface="Arial"/>
                        <a:buChar char="•"/>
                      </a:pPr>
                      <a:r>
                        <a:rPr lang="en-US" dirty="0" smtClean="0"/>
                        <a:t>A key motivating of remote replay is to</a:t>
                      </a:r>
                      <a:r>
                        <a:rPr lang="en-US" baseline="0" dirty="0" smtClean="0"/>
                        <a:t> develop systems that can diagnose failures</a:t>
                      </a:r>
                    </a:p>
                    <a:p>
                      <a:pPr marL="285750" indent="-285750">
                        <a:buFont typeface="Arial"/>
                        <a:buChar char="•"/>
                      </a:pPr>
                      <a:r>
                        <a:rPr lang="en-US" baseline="0" dirty="0" smtClean="0"/>
                        <a:t>This forms a key step in self-healing and self-protecting systems</a:t>
                      </a:r>
                      <a:endParaRPr lang="en-US" dirty="0" smtClean="0"/>
                    </a:p>
                  </a:txBody>
                  <a:tcPr>
                    <a:lnL w="12700" cap="flat" cmpd="sng" algn="ctr">
                      <a:solidFill>
                        <a:srgbClr val="1F497D">
                          <a:lumMod val="40000"/>
                          <a:lumOff val="60000"/>
                        </a:srgbClr>
                      </a:solidFill>
                      <a:prstDash val="solid"/>
                      <a:round/>
                      <a:headEnd type="none" w="med" len="med"/>
                      <a:tailEnd type="none" w="med" len="med"/>
                    </a:lnL>
                    <a:lnR w="12700" cap="flat" cmpd="sng" algn="ctr">
                      <a:solidFill>
                        <a:srgbClr val="1F497D">
                          <a:lumMod val="40000"/>
                          <a:lumOff val="60000"/>
                        </a:srgbClr>
                      </a:solidFill>
                      <a:prstDash val="solid"/>
                      <a:round/>
                      <a:headEnd type="none" w="med" len="med"/>
                      <a:tailEnd type="none" w="med" len="med"/>
                    </a:lnR>
                    <a:lnT w="12700" cap="flat" cmpd="sng" algn="ctr">
                      <a:solidFill>
                        <a:srgbClr val="1F497D">
                          <a:lumMod val="40000"/>
                          <a:lumOff val="60000"/>
                        </a:srgbClr>
                      </a:solidFill>
                      <a:prstDash val="solid"/>
                      <a:round/>
                      <a:headEnd type="none" w="med" len="med"/>
                      <a:tailEnd type="none" w="med" len="med"/>
                    </a:lnT>
                    <a:lnB w="12700" cap="flat" cmpd="sng" algn="ctr">
                      <a:solidFill>
                        <a:srgbClr val="1F497D">
                          <a:lumMod val="40000"/>
                          <a:lumOff val="60000"/>
                        </a:srgbClr>
                      </a:solidFill>
                      <a:prstDash val="solid"/>
                      <a:round/>
                      <a:headEnd type="none" w="med" len="med"/>
                      <a:tailEnd type="none" w="med" len="med"/>
                    </a:lnB>
                  </a:tcPr>
                </a:tc>
              </a:tr>
              <a:tr h="438633">
                <a:tc>
                  <a:txBody>
                    <a:bodyPr/>
                    <a:lstStyle/>
                    <a:p>
                      <a:pPr algn="ctr"/>
                      <a:r>
                        <a:rPr lang="en-US" sz="2800" dirty="0" smtClean="0"/>
                        <a:t>How?</a:t>
                      </a:r>
                      <a:endParaRPr lang="en-US" sz="2800" dirty="0"/>
                    </a:p>
                  </a:txBody>
                  <a:tcPr anchor="ctr">
                    <a:lnL w="12700" cap="flat" cmpd="sng" algn="ctr">
                      <a:solidFill>
                        <a:srgbClr val="1F497D">
                          <a:lumMod val="40000"/>
                          <a:lumOff val="60000"/>
                        </a:srgbClr>
                      </a:solidFill>
                      <a:prstDash val="solid"/>
                      <a:round/>
                      <a:headEnd type="none" w="med" len="med"/>
                      <a:tailEnd type="none" w="med" len="med"/>
                    </a:lnL>
                    <a:lnR w="12700" cap="flat" cmpd="sng" algn="ctr">
                      <a:solidFill>
                        <a:srgbClr val="1F497D">
                          <a:lumMod val="40000"/>
                          <a:lumOff val="60000"/>
                        </a:srgbClr>
                      </a:solidFill>
                      <a:prstDash val="solid"/>
                      <a:round/>
                      <a:headEnd type="none" w="med" len="med"/>
                      <a:tailEnd type="none" w="med" len="med"/>
                    </a:lnR>
                    <a:lnT w="12700" cap="flat" cmpd="sng" algn="ctr">
                      <a:solidFill>
                        <a:srgbClr val="1F497D">
                          <a:lumMod val="40000"/>
                          <a:lumOff val="60000"/>
                        </a:srgbClr>
                      </a:solidFill>
                      <a:prstDash val="solid"/>
                      <a:round/>
                      <a:headEnd type="none" w="med" len="med"/>
                      <a:tailEnd type="none" w="med" len="med"/>
                    </a:lnT>
                    <a:lnB w="12700" cap="flat" cmpd="sng" algn="ctr">
                      <a:solidFill>
                        <a:srgbClr val="1F497D">
                          <a:lumMod val="40000"/>
                          <a:lumOff val="60000"/>
                        </a:srgbClr>
                      </a:solidFill>
                      <a:prstDash val="solid"/>
                      <a:round/>
                      <a:headEnd type="none" w="med" len="med"/>
                      <a:tailEnd type="none" w="med" len="med"/>
                    </a:lnB>
                  </a:tcPr>
                </a:tc>
                <a:tc>
                  <a:txBody>
                    <a:bodyPr/>
                    <a:lstStyle/>
                    <a:p>
                      <a:pPr marL="285750" indent="-285750">
                        <a:buFont typeface="Arial"/>
                        <a:buChar char="•"/>
                      </a:pPr>
                      <a:r>
                        <a:rPr lang="en-US" dirty="0" smtClean="0"/>
                        <a:t>Investigate self-diagnoses</a:t>
                      </a:r>
                      <a:r>
                        <a:rPr lang="en-US" baseline="0" dirty="0" smtClean="0"/>
                        <a:t> approaches such as Triage [</a:t>
                      </a:r>
                      <a:r>
                        <a:rPr lang="en-US" baseline="0" dirty="0" err="1" smtClean="0"/>
                        <a:t>Tucek</a:t>
                      </a:r>
                      <a:r>
                        <a:rPr lang="en-US" baseline="0" dirty="0" smtClean="0"/>
                        <a:t> SOSP07]</a:t>
                      </a:r>
                    </a:p>
                    <a:p>
                      <a:pPr marL="285750" indent="-285750">
                        <a:buFont typeface="Arial"/>
                        <a:buChar char="•"/>
                      </a:pPr>
                      <a:r>
                        <a:rPr lang="en-US" dirty="0" smtClean="0"/>
                        <a:t>What is the time and performance of delta generation and analysis</a:t>
                      </a:r>
                      <a:r>
                        <a:rPr lang="en-US" baseline="0" dirty="0" smtClean="0"/>
                        <a:t> when using the previously proposed WSN replay</a:t>
                      </a:r>
                      <a:endParaRPr lang="en-US" dirty="0"/>
                    </a:p>
                  </a:txBody>
                  <a:tcPr>
                    <a:lnL w="12700" cap="flat" cmpd="sng" algn="ctr">
                      <a:solidFill>
                        <a:srgbClr val="1F497D">
                          <a:lumMod val="40000"/>
                          <a:lumOff val="60000"/>
                        </a:srgbClr>
                      </a:solidFill>
                      <a:prstDash val="solid"/>
                      <a:round/>
                      <a:headEnd type="none" w="med" len="med"/>
                      <a:tailEnd type="none" w="med" len="med"/>
                    </a:lnL>
                    <a:lnR w="12700" cap="flat" cmpd="sng" algn="ctr">
                      <a:solidFill>
                        <a:srgbClr val="1F497D">
                          <a:lumMod val="40000"/>
                          <a:lumOff val="60000"/>
                        </a:srgbClr>
                      </a:solidFill>
                      <a:prstDash val="solid"/>
                      <a:round/>
                      <a:headEnd type="none" w="med" len="med"/>
                      <a:tailEnd type="none" w="med" len="med"/>
                    </a:lnR>
                    <a:lnT w="12700" cap="flat" cmpd="sng" algn="ctr">
                      <a:solidFill>
                        <a:srgbClr val="1F497D">
                          <a:lumMod val="40000"/>
                          <a:lumOff val="60000"/>
                        </a:srgbClr>
                      </a:solidFill>
                      <a:prstDash val="solid"/>
                      <a:round/>
                      <a:headEnd type="none" w="med" len="med"/>
                      <a:tailEnd type="none" w="med" len="med"/>
                    </a:lnT>
                    <a:lnB w="12700" cap="flat" cmpd="sng" algn="ctr">
                      <a:solidFill>
                        <a:srgbClr val="1F497D">
                          <a:lumMod val="40000"/>
                          <a:lumOff val="60000"/>
                        </a:srgbClr>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235001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Unanswered Research Question</a:t>
            </a:r>
            <a:endParaRPr lang="en-US" dirty="0"/>
          </a:p>
        </p:txBody>
      </p:sp>
      <p:sp>
        <p:nvSpPr>
          <p:cNvPr id="3" name="Content Placeholder 2"/>
          <p:cNvSpPr>
            <a:spLocks noGrp="1"/>
          </p:cNvSpPr>
          <p:nvPr>
            <p:ph idx="1"/>
          </p:nvPr>
        </p:nvSpPr>
        <p:spPr>
          <a:xfrm>
            <a:off x="209550" y="1408685"/>
            <a:ext cx="8737600" cy="4774628"/>
          </a:xfrm>
        </p:spPr>
        <p:txBody>
          <a:bodyPr/>
          <a:lstStyle/>
          <a:p>
            <a:r>
              <a:rPr lang="en-US" dirty="0" smtClean="0"/>
              <a:t>We have demonstrated two methods of record</a:t>
            </a:r>
          </a:p>
          <a:p>
            <a:r>
              <a:rPr lang="en-US" dirty="0" smtClean="0"/>
              <a:t>But a question of replay remains: Where should replay take place, at the server or at the node?</a:t>
            </a:r>
          </a:p>
        </p:txBody>
      </p:sp>
    </p:spTree>
    <p:extLst>
      <p:ext uri="{BB962C8B-B14F-4D97-AF65-F5344CB8AC3E}">
        <p14:creationId xmlns:p14="http://schemas.microsoft.com/office/powerpoint/2010/main" val="1936607459"/>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Replay at the Node?</a:t>
            </a:r>
            <a:endParaRPr lang="en-US" dirty="0"/>
          </a:p>
        </p:txBody>
      </p:sp>
      <p:sp>
        <p:nvSpPr>
          <p:cNvPr id="3" name="Content Placeholder 2"/>
          <p:cNvSpPr>
            <a:spLocks noGrp="1"/>
          </p:cNvSpPr>
          <p:nvPr>
            <p:ph idx="1"/>
          </p:nvPr>
        </p:nvSpPr>
        <p:spPr>
          <a:xfrm>
            <a:off x="209550" y="1333982"/>
            <a:ext cx="8737600" cy="4849330"/>
          </a:xfrm>
        </p:spPr>
        <p:txBody>
          <a:bodyPr/>
          <a:lstStyle/>
          <a:p>
            <a:r>
              <a:rPr lang="en-US" dirty="0"/>
              <a:t>We have assumed replay occurs in a central server</a:t>
            </a:r>
          </a:p>
          <a:p>
            <a:r>
              <a:rPr lang="en-US" dirty="0"/>
              <a:t>Network bandwidth is limited and unreliable</a:t>
            </a:r>
          </a:p>
          <a:p>
            <a:r>
              <a:rPr lang="en-US" dirty="0"/>
              <a:t>Ideal transmission rate (</a:t>
            </a:r>
            <a:r>
              <a:rPr lang="en-US" dirty="0" err="1"/>
              <a:t>TelosB</a:t>
            </a:r>
            <a:r>
              <a:rPr lang="en-US" dirty="0"/>
              <a:t>) is 250 kbps, but limited by path loss, noise floor, radio congestion, low power protocols, and queuing time</a:t>
            </a:r>
          </a:p>
          <a:p>
            <a:r>
              <a:rPr lang="en-US" dirty="0"/>
              <a:t>Failed node may have lost network </a:t>
            </a:r>
            <a:r>
              <a:rPr lang="en-US" dirty="0" smtClean="0"/>
              <a:t>connection</a:t>
            </a:r>
            <a:endParaRPr lang="en-US" dirty="0"/>
          </a:p>
        </p:txBody>
      </p:sp>
    </p:spTree>
    <p:extLst>
      <p:ext uri="{BB962C8B-B14F-4D97-AF65-F5344CB8AC3E}">
        <p14:creationId xmlns:p14="http://schemas.microsoft.com/office/powerpoint/2010/main" val="3437878029"/>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bwMode="auto">
          <a:xfrm>
            <a:off x="3785387" y="2027966"/>
            <a:ext cx="1147204" cy="659589"/>
          </a:xfrm>
          <a:prstGeom prst="rect">
            <a:avLst/>
          </a:prstGeom>
          <a:solidFill>
            <a:srgbClr val="A8A1FF"/>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13" name="Rectangle 12"/>
          <p:cNvSpPr/>
          <p:nvPr/>
        </p:nvSpPr>
        <p:spPr bwMode="auto">
          <a:xfrm>
            <a:off x="3780669" y="1772007"/>
            <a:ext cx="1151923" cy="255960"/>
          </a:xfrm>
          <a:prstGeom prst="rect">
            <a:avLst/>
          </a:prstGeom>
          <a:solidFill>
            <a:srgbClr val="FFB69D"/>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10" name="Rectangle 9"/>
          <p:cNvSpPr/>
          <p:nvPr/>
        </p:nvSpPr>
        <p:spPr bwMode="auto">
          <a:xfrm>
            <a:off x="3780669" y="1191174"/>
            <a:ext cx="1151922" cy="580832"/>
          </a:xfrm>
          <a:prstGeom prst="rect">
            <a:avLst/>
          </a:prstGeom>
          <a:solidFill>
            <a:srgbClr val="A8A1FF"/>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9" name="Rectangle 8"/>
          <p:cNvSpPr/>
          <p:nvPr/>
        </p:nvSpPr>
        <p:spPr bwMode="auto">
          <a:xfrm>
            <a:off x="3780669" y="935214"/>
            <a:ext cx="1151921" cy="255960"/>
          </a:xfrm>
          <a:prstGeom prst="rect">
            <a:avLst/>
          </a:prstGeom>
          <a:solidFill>
            <a:srgbClr val="FFB69D"/>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2" name="Title 1"/>
          <p:cNvSpPr>
            <a:spLocks noGrp="1"/>
          </p:cNvSpPr>
          <p:nvPr>
            <p:ph type="title"/>
          </p:nvPr>
        </p:nvSpPr>
        <p:spPr>
          <a:xfrm>
            <a:off x="219075" y="119042"/>
            <a:ext cx="8724900" cy="533400"/>
          </a:xfrm>
        </p:spPr>
        <p:txBody>
          <a:bodyPr/>
          <a:lstStyle/>
          <a:p>
            <a:r>
              <a:rPr lang="en-US" dirty="0" smtClean="0"/>
              <a:t>Log Download Requirements</a:t>
            </a:r>
            <a:endParaRPr lang="en-US" dirty="0"/>
          </a:p>
        </p:txBody>
      </p:sp>
      <p:sp>
        <p:nvSpPr>
          <p:cNvPr id="3" name="Content Placeholder 2"/>
          <p:cNvSpPr>
            <a:spLocks noGrp="1"/>
          </p:cNvSpPr>
          <p:nvPr>
            <p:ph idx="1"/>
          </p:nvPr>
        </p:nvSpPr>
        <p:spPr>
          <a:xfrm>
            <a:off x="209550" y="3238876"/>
            <a:ext cx="8737600" cy="3002605"/>
          </a:xfrm>
        </p:spPr>
        <p:txBody>
          <a:bodyPr/>
          <a:lstStyle/>
          <a:p>
            <a:r>
              <a:rPr lang="en-US" sz="2000" dirty="0" smtClean="0"/>
              <a:t>When bug detected programmer wants to replay time before detection</a:t>
            </a:r>
          </a:p>
          <a:p>
            <a:r>
              <a:rPr lang="en-US" sz="2000" dirty="0" smtClean="0"/>
              <a:t>Often only a short replay in time is enough to find the cause of the bug</a:t>
            </a:r>
          </a:p>
          <a:p>
            <a:r>
              <a:rPr lang="en-US" sz="2000" dirty="0" smtClean="0"/>
              <a:t>The smallest possible download is all of checkpoint</a:t>
            </a:r>
            <a:r>
              <a:rPr lang="en-US" sz="2000" baseline="-25000" dirty="0" smtClean="0"/>
              <a:t>2</a:t>
            </a:r>
            <a:r>
              <a:rPr lang="en-US" sz="2000" dirty="0" smtClean="0"/>
              <a:t> + events</a:t>
            </a:r>
            <a:r>
              <a:rPr lang="en-US" sz="2000" baseline="-25000" dirty="0" smtClean="0"/>
              <a:t>2</a:t>
            </a:r>
          </a:p>
          <a:p>
            <a:pPr lvl="1"/>
            <a:r>
              <a:rPr lang="en-US" sz="1800" dirty="0" smtClean="0"/>
              <a:t>Best case 10KB + 0KB = 10KB</a:t>
            </a:r>
          </a:p>
          <a:p>
            <a:pPr lvl="1"/>
            <a:r>
              <a:rPr lang="en-US" sz="1800" dirty="0" smtClean="0"/>
              <a:t>Worst case 10KB + 490KB = 500KB</a:t>
            </a:r>
          </a:p>
          <a:p>
            <a:r>
              <a:rPr lang="en-US" sz="2200" dirty="0" smtClean="0"/>
              <a:t>One solution is to take checkpoints more often</a:t>
            </a:r>
          </a:p>
          <a:p>
            <a:pPr lvl="1"/>
            <a:r>
              <a:rPr lang="en-US" sz="1800" dirty="0" smtClean="0"/>
              <a:t>strongly discouraged because taking checkpoints is disruptive to applications</a:t>
            </a:r>
          </a:p>
          <a:p>
            <a:pPr lvl="1"/>
            <a:r>
              <a:rPr lang="en-US" sz="1800" dirty="0"/>
              <a:t>i</a:t>
            </a:r>
            <a:r>
              <a:rPr lang="en-US" sz="1800" dirty="0" smtClean="0"/>
              <a:t>deally take as few checkpoints as possible</a:t>
            </a:r>
          </a:p>
        </p:txBody>
      </p:sp>
      <p:sp>
        <p:nvSpPr>
          <p:cNvPr id="4" name="Rectangle 3"/>
          <p:cNvSpPr/>
          <p:nvPr/>
        </p:nvSpPr>
        <p:spPr bwMode="auto">
          <a:xfrm>
            <a:off x="3780669" y="935214"/>
            <a:ext cx="1151921" cy="2037833"/>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5" name="TextBox 4"/>
          <p:cNvSpPr txBox="1"/>
          <p:nvPr/>
        </p:nvSpPr>
        <p:spPr>
          <a:xfrm>
            <a:off x="3770823" y="895834"/>
            <a:ext cx="1032174" cy="307777"/>
          </a:xfrm>
          <a:prstGeom prst="rect">
            <a:avLst/>
          </a:prstGeom>
          <a:noFill/>
        </p:spPr>
        <p:txBody>
          <a:bodyPr wrap="none" rtlCol="0">
            <a:spAutoFit/>
          </a:bodyPr>
          <a:lstStyle/>
          <a:p>
            <a:r>
              <a:rPr lang="en-US" sz="1400" dirty="0" smtClean="0"/>
              <a:t>checkpoint</a:t>
            </a:r>
            <a:r>
              <a:rPr lang="en-US" sz="1400" baseline="-25000" dirty="0" smtClean="0"/>
              <a:t>1</a:t>
            </a:r>
            <a:endParaRPr lang="en-US" sz="1400" dirty="0"/>
          </a:p>
        </p:txBody>
      </p:sp>
      <p:sp>
        <p:nvSpPr>
          <p:cNvPr id="6" name="TextBox 5"/>
          <p:cNvSpPr txBox="1"/>
          <p:nvPr/>
        </p:nvSpPr>
        <p:spPr>
          <a:xfrm>
            <a:off x="3775540" y="1107301"/>
            <a:ext cx="703170" cy="307777"/>
          </a:xfrm>
          <a:prstGeom prst="rect">
            <a:avLst/>
          </a:prstGeom>
          <a:noFill/>
        </p:spPr>
        <p:txBody>
          <a:bodyPr wrap="none" rtlCol="0">
            <a:spAutoFit/>
          </a:bodyPr>
          <a:lstStyle/>
          <a:p>
            <a:r>
              <a:rPr lang="en-US" sz="1400" dirty="0" smtClean="0"/>
              <a:t>events</a:t>
            </a:r>
            <a:r>
              <a:rPr lang="en-US" sz="1400" baseline="-25000" dirty="0" smtClean="0"/>
              <a:t>1</a:t>
            </a:r>
            <a:endParaRPr lang="en-US" sz="1400" baseline="-25000" dirty="0"/>
          </a:p>
        </p:txBody>
      </p:sp>
      <p:sp>
        <p:nvSpPr>
          <p:cNvPr id="7" name="TextBox 6"/>
          <p:cNvSpPr txBox="1"/>
          <p:nvPr/>
        </p:nvSpPr>
        <p:spPr>
          <a:xfrm>
            <a:off x="3775543" y="1717670"/>
            <a:ext cx="1032174" cy="307777"/>
          </a:xfrm>
          <a:prstGeom prst="rect">
            <a:avLst/>
          </a:prstGeom>
          <a:noFill/>
        </p:spPr>
        <p:txBody>
          <a:bodyPr wrap="none" rtlCol="0">
            <a:spAutoFit/>
          </a:bodyPr>
          <a:lstStyle/>
          <a:p>
            <a:r>
              <a:rPr lang="en-US" sz="1400" dirty="0" smtClean="0"/>
              <a:t>checkpoint</a:t>
            </a:r>
            <a:r>
              <a:rPr lang="en-US" sz="1400" baseline="-25000" dirty="0"/>
              <a:t>2</a:t>
            </a:r>
            <a:endParaRPr lang="en-US" sz="1400" dirty="0"/>
          </a:p>
        </p:txBody>
      </p:sp>
      <p:sp>
        <p:nvSpPr>
          <p:cNvPr id="8" name="TextBox 7"/>
          <p:cNvSpPr txBox="1"/>
          <p:nvPr/>
        </p:nvSpPr>
        <p:spPr>
          <a:xfrm>
            <a:off x="3780260" y="1948827"/>
            <a:ext cx="733093" cy="307777"/>
          </a:xfrm>
          <a:prstGeom prst="rect">
            <a:avLst/>
          </a:prstGeom>
          <a:noFill/>
        </p:spPr>
        <p:txBody>
          <a:bodyPr wrap="none" rtlCol="0">
            <a:spAutoFit/>
          </a:bodyPr>
          <a:lstStyle/>
          <a:p>
            <a:r>
              <a:rPr lang="en-US" sz="1400" dirty="0" smtClean="0"/>
              <a:t>events</a:t>
            </a:r>
            <a:r>
              <a:rPr lang="en-US" sz="1400" baseline="-25000" dirty="0" smtClean="0"/>
              <a:t>2</a:t>
            </a:r>
            <a:endParaRPr lang="en-US" sz="1400" baseline="-25000" dirty="0"/>
          </a:p>
        </p:txBody>
      </p:sp>
      <p:sp>
        <p:nvSpPr>
          <p:cNvPr id="15" name="TextBox 14"/>
          <p:cNvSpPr txBox="1"/>
          <p:nvPr/>
        </p:nvSpPr>
        <p:spPr>
          <a:xfrm>
            <a:off x="3794824" y="2632835"/>
            <a:ext cx="633507" cy="307777"/>
          </a:xfrm>
          <a:prstGeom prst="rect">
            <a:avLst/>
          </a:prstGeom>
          <a:noFill/>
        </p:spPr>
        <p:txBody>
          <a:bodyPr wrap="none" rtlCol="0">
            <a:spAutoFit/>
          </a:bodyPr>
          <a:lstStyle/>
          <a:p>
            <a:r>
              <a:rPr lang="en-US" sz="1400" dirty="0" smtClean="0"/>
              <a:t>empty</a:t>
            </a:r>
            <a:endParaRPr lang="en-US" sz="1400" baseline="-25000" dirty="0"/>
          </a:p>
        </p:txBody>
      </p:sp>
      <p:cxnSp>
        <p:nvCxnSpPr>
          <p:cNvPr id="17" name="Straight Arrow Connector 16"/>
          <p:cNvCxnSpPr/>
          <p:nvPr/>
        </p:nvCxnSpPr>
        <p:spPr bwMode="auto">
          <a:xfrm flipH="1">
            <a:off x="4942437" y="2697399"/>
            <a:ext cx="315056" cy="0"/>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3" name="TextBox 22"/>
          <p:cNvSpPr txBox="1"/>
          <p:nvPr/>
        </p:nvSpPr>
        <p:spPr>
          <a:xfrm>
            <a:off x="5246826" y="2519430"/>
            <a:ext cx="523576" cy="307777"/>
          </a:xfrm>
          <a:prstGeom prst="rect">
            <a:avLst/>
          </a:prstGeom>
          <a:noFill/>
        </p:spPr>
        <p:txBody>
          <a:bodyPr wrap="none" rtlCol="0">
            <a:spAutoFit/>
          </a:bodyPr>
          <a:lstStyle/>
          <a:p>
            <a:r>
              <a:rPr lang="en-US" sz="1400" dirty="0" smtClean="0"/>
              <a:t>head</a:t>
            </a:r>
            <a:endParaRPr lang="en-US" sz="1400" baseline="-25000" dirty="0"/>
          </a:p>
        </p:txBody>
      </p:sp>
    </p:spTree>
    <p:extLst>
      <p:ext uri="{BB962C8B-B14F-4D97-AF65-F5344CB8AC3E}">
        <p14:creationId xmlns:p14="http://schemas.microsoft.com/office/powerpoint/2010/main" val="2293175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Inter-node Bug Tracking Scenario</a:t>
            </a:r>
            <a:endParaRPr lang="en-US" dirty="0"/>
          </a:p>
        </p:txBody>
      </p:sp>
      <p:sp>
        <p:nvSpPr>
          <p:cNvPr id="3" name="Content Placeholder 2"/>
          <p:cNvSpPr>
            <a:spLocks noGrp="1"/>
          </p:cNvSpPr>
          <p:nvPr>
            <p:ph idx="1"/>
          </p:nvPr>
        </p:nvSpPr>
        <p:spPr>
          <a:xfrm>
            <a:off x="209550" y="3229033"/>
            <a:ext cx="8737600" cy="1890164"/>
          </a:xfrm>
        </p:spPr>
        <p:txBody>
          <a:bodyPr/>
          <a:lstStyle/>
          <a:p>
            <a:pPr marL="514350" indent="-514350">
              <a:buFont typeface="+mj-lt"/>
              <a:buAutoNum type="arabicPeriod"/>
            </a:pPr>
            <a:r>
              <a:rPr lang="en-US" sz="2000" dirty="0" smtClean="0"/>
              <a:t>The bug results in an erroneous sensor reading.</a:t>
            </a:r>
          </a:p>
          <a:p>
            <a:pPr marL="514350" indent="-514350">
              <a:buFont typeface="+mj-lt"/>
              <a:buAutoNum type="arabicPeriod"/>
            </a:pPr>
            <a:r>
              <a:rPr lang="en-US" sz="2000" dirty="0" smtClean="0"/>
              <a:t>Node</a:t>
            </a:r>
            <a:r>
              <a:rPr lang="en-US" sz="2000" baseline="-25000" dirty="0" smtClean="0"/>
              <a:t>1</a:t>
            </a:r>
            <a:r>
              <a:rPr lang="en-US" sz="2000" dirty="0" smtClean="0"/>
              <a:t> sends the sensor reading to node</a:t>
            </a:r>
            <a:r>
              <a:rPr lang="en-US" sz="2000" baseline="-25000" dirty="0" smtClean="0"/>
              <a:t>2</a:t>
            </a:r>
            <a:r>
              <a:rPr lang="en-US" sz="2000" dirty="0" smtClean="0"/>
              <a:t>.</a:t>
            </a:r>
          </a:p>
          <a:p>
            <a:pPr marL="514350" indent="-514350">
              <a:buFont typeface="+mj-lt"/>
              <a:buAutoNum type="arabicPeriod"/>
            </a:pPr>
            <a:r>
              <a:rPr lang="en-US" sz="2000" dirty="0" smtClean="0"/>
              <a:t>Node</a:t>
            </a:r>
            <a:r>
              <a:rPr lang="en-US" sz="2000" baseline="-25000" dirty="0" smtClean="0"/>
              <a:t>2</a:t>
            </a:r>
            <a:r>
              <a:rPr lang="en-US" sz="2000" dirty="0" smtClean="0"/>
              <a:t> forwards the sensor reading to node</a:t>
            </a:r>
            <a:r>
              <a:rPr lang="en-US" sz="2000" baseline="-25000" dirty="0" smtClean="0"/>
              <a:t>3</a:t>
            </a:r>
            <a:r>
              <a:rPr lang="en-US" sz="2000" dirty="0" smtClean="0"/>
              <a:t> (a cluster head node).</a:t>
            </a:r>
          </a:p>
          <a:p>
            <a:pPr marL="514350" indent="-514350">
              <a:buFont typeface="+mj-lt"/>
              <a:buAutoNum type="arabicPeriod"/>
            </a:pPr>
            <a:r>
              <a:rPr lang="en-US" sz="2000" dirty="0" smtClean="0"/>
              <a:t>The cluster head aggregates the sensor readings and sends them to the base station where an operator identifies a suspicious aggregated result</a:t>
            </a:r>
            <a:endParaRPr lang="en-US" sz="2000" dirty="0"/>
          </a:p>
        </p:txBody>
      </p:sp>
      <p:sp>
        <p:nvSpPr>
          <p:cNvPr id="4" name="Rectangle 3"/>
          <p:cNvSpPr/>
          <p:nvPr/>
        </p:nvSpPr>
        <p:spPr bwMode="auto">
          <a:xfrm>
            <a:off x="2264463" y="2323304"/>
            <a:ext cx="1151921" cy="659589"/>
          </a:xfrm>
          <a:prstGeom prst="rect">
            <a:avLst/>
          </a:prstGeom>
          <a:solidFill>
            <a:srgbClr val="A8A1FF"/>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5" name="Rectangle 4"/>
          <p:cNvSpPr/>
          <p:nvPr/>
        </p:nvSpPr>
        <p:spPr bwMode="auto">
          <a:xfrm>
            <a:off x="2264462" y="2067345"/>
            <a:ext cx="1151923" cy="255960"/>
          </a:xfrm>
          <a:prstGeom prst="rect">
            <a:avLst/>
          </a:prstGeom>
          <a:solidFill>
            <a:srgbClr val="FFB69D"/>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6" name="Rectangle 5"/>
          <p:cNvSpPr/>
          <p:nvPr/>
        </p:nvSpPr>
        <p:spPr bwMode="auto">
          <a:xfrm>
            <a:off x="2264462" y="1486512"/>
            <a:ext cx="1151922" cy="580832"/>
          </a:xfrm>
          <a:prstGeom prst="rect">
            <a:avLst/>
          </a:prstGeom>
          <a:solidFill>
            <a:srgbClr val="A8A1FF"/>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7" name="Rectangle 6"/>
          <p:cNvSpPr/>
          <p:nvPr/>
        </p:nvSpPr>
        <p:spPr bwMode="auto">
          <a:xfrm>
            <a:off x="2264462" y="1230552"/>
            <a:ext cx="1151921" cy="255960"/>
          </a:xfrm>
          <a:prstGeom prst="rect">
            <a:avLst/>
          </a:prstGeom>
          <a:solidFill>
            <a:srgbClr val="FFB69D"/>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8" name="Rectangle 7"/>
          <p:cNvSpPr/>
          <p:nvPr/>
        </p:nvSpPr>
        <p:spPr bwMode="auto">
          <a:xfrm>
            <a:off x="2264462" y="1230553"/>
            <a:ext cx="1151921" cy="1752364"/>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9" name="TextBox 8"/>
          <p:cNvSpPr txBox="1"/>
          <p:nvPr/>
        </p:nvSpPr>
        <p:spPr>
          <a:xfrm>
            <a:off x="2254616" y="1191172"/>
            <a:ext cx="1032174" cy="307777"/>
          </a:xfrm>
          <a:prstGeom prst="rect">
            <a:avLst/>
          </a:prstGeom>
          <a:noFill/>
        </p:spPr>
        <p:txBody>
          <a:bodyPr wrap="none" rtlCol="0">
            <a:spAutoFit/>
          </a:bodyPr>
          <a:lstStyle/>
          <a:p>
            <a:r>
              <a:rPr lang="en-US" sz="1400" dirty="0" smtClean="0"/>
              <a:t>checkpoint</a:t>
            </a:r>
            <a:r>
              <a:rPr lang="en-US" sz="1400" baseline="-25000" dirty="0" smtClean="0"/>
              <a:t>1</a:t>
            </a:r>
            <a:endParaRPr lang="en-US" sz="1400" dirty="0"/>
          </a:p>
        </p:txBody>
      </p:sp>
      <p:sp>
        <p:nvSpPr>
          <p:cNvPr id="10" name="TextBox 9"/>
          <p:cNvSpPr txBox="1"/>
          <p:nvPr/>
        </p:nvSpPr>
        <p:spPr>
          <a:xfrm>
            <a:off x="2259333" y="1402639"/>
            <a:ext cx="703170" cy="307777"/>
          </a:xfrm>
          <a:prstGeom prst="rect">
            <a:avLst/>
          </a:prstGeom>
          <a:noFill/>
        </p:spPr>
        <p:txBody>
          <a:bodyPr wrap="none" rtlCol="0">
            <a:spAutoFit/>
          </a:bodyPr>
          <a:lstStyle/>
          <a:p>
            <a:r>
              <a:rPr lang="en-US" sz="1400" dirty="0" smtClean="0"/>
              <a:t>events</a:t>
            </a:r>
            <a:r>
              <a:rPr lang="en-US" sz="1400" baseline="-25000" dirty="0" smtClean="0"/>
              <a:t>1</a:t>
            </a:r>
            <a:endParaRPr lang="en-US" sz="1400" baseline="-25000" dirty="0"/>
          </a:p>
        </p:txBody>
      </p:sp>
      <p:sp>
        <p:nvSpPr>
          <p:cNvPr id="11" name="TextBox 10"/>
          <p:cNvSpPr txBox="1"/>
          <p:nvPr/>
        </p:nvSpPr>
        <p:spPr>
          <a:xfrm>
            <a:off x="2259336" y="2013008"/>
            <a:ext cx="1032174" cy="307777"/>
          </a:xfrm>
          <a:prstGeom prst="rect">
            <a:avLst/>
          </a:prstGeom>
          <a:noFill/>
        </p:spPr>
        <p:txBody>
          <a:bodyPr wrap="none" rtlCol="0">
            <a:spAutoFit/>
          </a:bodyPr>
          <a:lstStyle/>
          <a:p>
            <a:r>
              <a:rPr lang="en-US" sz="1400" dirty="0" smtClean="0"/>
              <a:t>checkpoint</a:t>
            </a:r>
            <a:r>
              <a:rPr lang="en-US" sz="1400" baseline="-25000" dirty="0"/>
              <a:t>2</a:t>
            </a:r>
            <a:endParaRPr lang="en-US" sz="1400" dirty="0"/>
          </a:p>
        </p:txBody>
      </p:sp>
      <p:sp>
        <p:nvSpPr>
          <p:cNvPr id="12" name="TextBox 11"/>
          <p:cNvSpPr txBox="1"/>
          <p:nvPr/>
        </p:nvSpPr>
        <p:spPr>
          <a:xfrm>
            <a:off x="2264053" y="2244165"/>
            <a:ext cx="733093" cy="307777"/>
          </a:xfrm>
          <a:prstGeom prst="rect">
            <a:avLst/>
          </a:prstGeom>
          <a:noFill/>
        </p:spPr>
        <p:txBody>
          <a:bodyPr wrap="none" rtlCol="0">
            <a:spAutoFit/>
          </a:bodyPr>
          <a:lstStyle/>
          <a:p>
            <a:r>
              <a:rPr lang="en-US" sz="1400" dirty="0" smtClean="0"/>
              <a:t>events</a:t>
            </a:r>
            <a:r>
              <a:rPr lang="en-US" sz="1400" baseline="-25000" dirty="0" smtClean="0"/>
              <a:t>2</a:t>
            </a:r>
            <a:endParaRPr lang="en-US" sz="1400" baseline="-25000" dirty="0"/>
          </a:p>
        </p:txBody>
      </p:sp>
      <p:sp>
        <p:nvSpPr>
          <p:cNvPr id="25" name="Rectangle 24"/>
          <p:cNvSpPr/>
          <p:nvPr/>
        </p:nvSpPr>
        <p:spPr bwMode="auto">
          <a:xfrm>
            <a:off x="4056336" y="2313458"/>
            <a:ext cx="1151922" cy="659589"/>
          </a:xfrm>
          <a:prstGeom prst="rect">
            <a:avLst/>
          </a:prstGeom>
          <a:solidFill>
            <a:srgbClr val="A8A1FF"/>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26" name="Rectangle 25"/>
          <p:cNvSpPr/>
          <p:nvPr/>
        </p:nvSpPr>
        <p:spPr bwMode="auto">
          <a:xfrm>
            <a:off x="4056336" y="2057499"/>
            <a:ext cx="1151923" cy="255960"/>
          </a:xfrm>
          <a:prstGeom prst="rect">
            <a:avLst/>
          </a:prstGeom>
          <a:solidFill>
            <a:srgbClr val="FFB69D"/>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27" name="Rectangle 26"/>
          <p:cNvSpPr/>
          <p:nvPr/>
        </p:nvSpPr>
        <p:spPr bwMode="auto">
          <a:xfrm>
            <a:off x="4056336" y="1476666"/>
            <a:ext cx="1151922" cy="580832"/>
          </a:xfrm>
          <a:prstGeom prst="rect">
            <a:avLst/>
          </a:prstGeom>
          <a:solidFill>
            <a:srgbClr val="A8A1FF"/>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28" name="Rectangle 27"/>
          <p:cNvSpPr/>
          <p:nvPr/>
        </p:nvSpPr>
        <p:spPr bwMode="auto">
          <a:xfrm>
            <a:off x="4056336" y="1220706"/>
            <a:ext cx="1151921" cy="255960"/>
          </a:xfrm>
          <a:prstGeom prst="rect">
            <a:avLst/>
          </a:prstGeom>
          <a:solidFill>
            <a:srgbClr val="FFB69D"/>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29" name="Rectangle 28"/>
          <p:cNvSpPr/>
          <p:nvPr/>
        </p:nvSpPr>
        <p:spPr bwMode="auto">
          <a:xfrm>
            <a:off x="4056336" y="1220707"/>
            <a:ext cx="1151921" cy="1752364"/>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30" name="TextBox 29"/>
          <p:cNvSpPr txBox="1"/>
          <p:nvPr/>
        </p:nvSpPr>
        <p:spPr>
          <a:xfrm>
            <a:off x="4046490" y="1181326"/>
            <a:ext cx="1032174" cy="307777"/>
          </a:xfrm>
          <a:prstGeom prst="rect">
            <a:avLst/>
          </a:prstGeom>
          <a:noFill/>
        </p:spPr>
        <p:txBody>
          <a:bodyPr wrap="none" rtlCol="0">
            <a:spAutoFit/>
          </a:bodyPr>
          <a:lstStyle/>
          <a:p>
            <a:r>
              <a:rPr lang="en-US" sz="1400" dirty="0" smtClean="0"/>
              <a:t>checkpoint</a:t>
            </a:r>
            <a:r>
              <a:rPr lang="en-US" sz="1400" baseline="-25000" dirty="0" smtClean="0"/>
              <a:t>1</a:t>
            </a:r>
            <a:endParaRPr lang="en-US" sz="1400" dirty="0"/>
          </a:p>
        </p:txBody>
      </p:sp>
      <p:sp>
        <p:nvSpPr>
          <p:cNvPr id="31" name="TextBox 30"/>
          <p:cNvSpPr txBox="1"/>
          <p:nvPr/>
        </p:nvSpPr>
        <p:spPr>
          <a:xfrm>
            <a:off x="4051207" y="1392793"/>
            <a:ext cx="703170" cy="307777"/>
          </a:xfrm>
          <a:prstGeom prst="rect">
            <a:avLst/>
          </a:prstGeom>
          <a:noFill/>
        </p:spPr>
        <p:txBody>
          <a:bodyPr wrap="none" rtlCol="0">
            <a:spAutoFit/>
          </a:bodyPr>
          <a:lstStyle/>
          <a:p>
            <a:r>
              <a:rPr lang="en-US" sz="1400" dirty="0" smtClean="0"/>
              <a:t>events</a:t>
            </a:r>
            <a:r>
              <a:rPr lang="en-US" sz="1400" baseline="-25000" dirty="0" smtClean="0"/>
              <a:t>1</a:t>
            </a:r>
            <a:endParaRPr lang="en-US" sz="1400" baseline="-25000" dirty="0"/>
          </a:p>
        </p:txBody>
      </p:sp>
      <p:sp>
        <p:nvSpPr>
          <p:cNvPr id="32" name="TextBox 31"/>
          <p:cNvSpPr txBox="1"/>
          <p:nvPr/>
        </p:nvSpPr>
        <p:spPr>
          <a:xfrm>
            <a:off x="4051210" y="2003162"/>
            <a:ext cx="1032174" cy="307777"/>
          </a:xfrm>
          <a:prstGeom prst="rect">
            <a:avLst/>
          </a:prstGeom>
          <a:noFill/>
        </p:spPr>
        <p:txBody>
          <a:bodyPr wrap="none" rtlCol="0">
            <a:spAutoFit/>
          </a:bodyPr>
          <a:lstStyle/>
          <a:p>
            <a:r>
              <a:rPr lang="en-US" sz="1400" dirty="0" smtClean="0"/>
              <a:t>checkpoint</a:t>
            </a:r>
            <a:r>
              <a:rPr lang="en-US" sz="1400" baseline="-25000" dirty="0"/>
              <a:t>2</a:t>
            </a:r>
            <a:endParaRPr lang="en-US" sz="1400" dirty="0"/>
          </a:p>
        </p:txBody>
      </p:sp>
      <p:sp>
        <p:nvSpPr>
          <p:cNvPr id="33" name="TextBox 32"/>
          <p:cNvSpPr txBox="1"/>
          <p:nvPr/>
        </p:nvSpPr>
        <p:spPr>
          <a:xfrm>
            <a:off x="4055927" y="2234319"/>
            <a:ext cx="733093" cy="307777"/>
          </a:xfrm>
          <a:prstGeom prst="rect">
            <a:avLst/>
          </a:prstGeom>
          <a:noFill/>
        </p:spPr>
        <p:txBody>
          <a:bodyPr wrap="none" rtlCol="0">
            <a:spAutoFit/>
          </a:bodyPr>
          <a:lstStyle/>
          <a:p>
            <a:r>
              <a:rPr lang="en-US" sz="1400" dirty="0" smtClean="0"/>
              <a:t>events</a:t>
            </a:r>
            <a:r>
              <a:rPr lang="en-US" sz="1400" baseline="-25000" dirty="0" smtClean="0"/>
              <a:t>2</a:t>
            </a:r>
            <a:endParaRPr lang="en-US" sz="1400" baseline="-25000" dirty="0"/>
          </a:p>
        </p:txBody>
      </p:sp>
      <p:sp>
        <p:nvSpPr>
          <p:cNvPr id="35" name="Rectangle 34"/>
          <p:cNvSpPr/>
          <p:nvPr/>
        </p:nvSpPr>
        <p:spPr bwMode="auto">
          <a:xfrm>
            <a:off x="5848208" y="2313458"/>
            <a:ext cx="1151922" cy="659589"/>
          </a:xfrm>
          <a:prstGeom prst="rect">
            <a:avLst/>
          </a:prstGeom>
          <a:solidFill>
            <a:srgbClr val="A8A1FF"/>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36" name="Rectangle 35"/>
          <p:cNvSpPr/>
          <p:nvPr/>
        </p:nvSpPr>
        <p:spPr bwMode="auto">
          <a:xfrm>
            <a:off x="5848208" y="2057499"/>
            <a:ext cx="1151923" cy="255960"/>
          </a:xfrm>
          <a:prstGeom prst="rect">
            <a:avLst/>
          </a:prstGeom>
          <a:solidFill>
            <a:srgbClr val="FFB69D"/>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37" name="Rectangle 36"/>
          <p:cNvSpPr/>
          <p:nvPr/>
        </p:nvSpPr>
        <p:spPr bwMode="auto">
          <a:xfrm>
            <a:off x="5848208" y="1476666"/>
            <a:ext cx="1151922" cy="580832"/>
          </a:xfrm>
          <a:prstGeom prst="rect">
            <a:avLst/>
          </a:prstGeom>
          <a:solidFill>
            <a:srgbClr val="A8A1FF"/>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38" name="Rectangle 37"/>
          <p:cNvSpPr/>
          <p:nvPr/>
        </p:nvSpPr>
        <p:spPr bwMode="auto">
          <a:xfrm>
            <a:off x="5848208" y="1220706"/>
            <a:ext cx="1151921" cy="255960"/>
          </a:xfrm>
          <a:prstGeom prst="rect">
            <a:avLst/>
          </a:prstGeom>
          <a:solidFill>
            <a:srgbClr val="FFB69D"/>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39" name="Rectangle 38"/>
          <p:cNvSpPr/>
          <p:nvPr/>
        </p:nvSpPr>
        <p:spPr bwMode="auto">
          <a:xfrm>
            <a:off x="5848208" y="1220707"/>
            <a:ext cx="1151921" cy="1752364"/>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40" name="TextBox 39"/>
          <p:cNvSpPr txBox="1"/>
          <p:nvPr/>
        </p:nvSpPr>
        <p:spPr>
          <a:xfrm>
            <a:off x="5838362" y="1181326"/>
            <a:ext cx="1032174" cy="307777"/>
          </a:xfrm>
          <a:prstGeom prst="rect">
            <a:avLst/>
          </a:prstGeom>
          <a:noFill/>
        </p:spPr>
        <p:txBody>
          <a:bodyPr wrap="none" rtlCol="0">
            <a:spAutoFit/>
          </a:bodyPr>
          <a:lstStyle/>
          <a:p>
            <a:r>
              <a:rPr lang="en-US" sz="1400" dirty="0" smtClean="0"/>
              <a:t>checkpoint</a:t>
            </a:r>
            <a:r>
              <a:rPr lang="en-US" sz="1400" baseline="-25000" dirty="0" smtClean="0"/>
              <a:t>1</a:t>
            </a:r>
            <a:endParaRPr lang="en-US" sz="1400" dirty="0"/>
          </a:p>
        </p:txBody>
      </p:sp>
      <p:sp>
        <p:nvSpPr>
          <p:cNvPr id="41" name="TextBox 40"/>
          <p:cNvSpPr txBox="1"/>
          <p:nvPr/>
        </p:nvSpPr>
        <p:spPr>
          <a:xfrm>
            <a:off x="5843079" y="1392793"/>
            <a:ext cx="703170" cy="307777"/>
          </a:xfrm>
          <a:prstGeom prst="rect">
            <a:avLst/>
          </a:prstGeom>
          <a:noFill/>
        </p:spPr>
        <p:txBody>
          <a:bodyPr wrap="none" rtlCol="0">
            <a:spAutoFit/>
          </a:bodyPr>
          <a:lstStyle/>
          <a:p>
            <a:r>
              <a:rPr lang="en-US" sz="1400" dirty="0" smtClean="0"/>
              <a:t>events</a:t>
            </a:r>
            <a:r>
              <a:rPr lang="en-US" sz="1400" baseline="-25000" dirty="0" smtClean="0"/>
              <a:t>1</a:t>
            </a:r>
            <a:endParaRPr lang="en-US" sz="1400" baseline="-25000" dirty="0"/>
          </a:p>
        </p:txBody>
      </p:sp>
      <p:sp>
        <p:nvSpPr>
          <p:cNvPr id="42" name="TextBox 41"/>
          <p:cNvSpPr txBox="1"/>
          <p:nvPr/>
        </p:nvSpPr>
        <p:spPr>
          <a:xfrm>
            <a:off x="5843082" y="2003162"/>
            <a:ext cx="1032174" cy="307777"/>
          </a:xfrm>
          <a:prstGeom prst="rect">
            <a:avLst/>
          </a:prstGeom>
          <a:noFill/>
        </p:spPr>
        <p:txBody>
          <a:bodyPr wrap="none" rtlCol="0">
            <a:spAutoFit/>
          </a:bodyPr>
          <a:lstStyle/>
          <a:p>
            <a:r>
              <a:rPr lang="en-US" sz="1400" dirty="0" smtClean="0"/>
              <a:t>checkpoint</a:t>
            </a:r>
            <a:r>
              <a:rPr lang="en-US" sz="1400" baseline="-25000" dirty="0"/>
              <a:t>2</a:t>
            </a:r>
            <a:endParaRPr lang="en-US" sz="1400" dirty="0"/>
          </a:p>
        </p:txBody>
      </p:sp>
      <p:sp>
        <p:nvSpPr>
          <p:cNvPr id="43" name="TextBox 42"/>
          <p:cNvSpPr txBox="1"/>
          <p:nvPr/>
        </p:nvSpPr>
        <p:spPr>
          <a:xfrm>
            <a:off x="5847799" y="2234319"/>
            <a:ext cx="733093" cy="307777"/>
          </a:xfrm>
          <a:prstGeom prst="rect">
            <a:avLst/>
          </a:prstGeom>
          <a:noFill/>
        </p:spPr>
        <p:txBody>
          <a:bodyPr wrap="none" rtlCol="0">
            <a:spAutoFit/>
          </a:bodyPr>
          <a:lstStyle/>
          <a:p>
            <a:r>
              <a:rPr lang="en-US" sz="1400" dirty="0" smtClean="0"/>
              <a:t>events</a:t>
            </a:r>
            <a:r>
              <a:rPr lang="en-US" sz="1400" baseline="-25000" dirty="0" smtClean="0"/>
              <a:t>2</a:t>
            </a:r>
            <a:endParaRPr lang="en-US" sz="1400" baseline="-25000" dirty="0"/>
          </a:p>
        </p:txBody>
      </p:sp>
      <p:sp>
        <p:nvSpPr>
          <p:cNvPr id="45" name="TextBox 44"/>
          <p:cNvSpPr txBox="1"/>
          <p:nvPr/>
        </p:nvSpPr>
        <p:spPr>
          <a:xfrm>
            <a:off x="2264463" y="895859"/>
            <a:ext cx="593503" cy="307777"/>
          </a:xfrm>
          <a:prstGeom prst="rect">
            <a:avLst/>
          </a:prstGeom>
          <a:noFill/>
        </p:spPr>
        <p:txBody>
          <a:bodyPr wrap="none" rtlCol="0">
            <a:spAutoFit/>
          </a:bodyPr>
          <a:lstStyle/>
          <a:p>
            <a:r>
              <a:rPr lang="en-US" sz="1400" dirty="0" smtClean="0"/>
              <a:t>node</a:t>
            </a:r>
            <a:r>
              <a:rPr lang="en-US" sz="1400" baseline="-25000" dirty="0" smtClean="0"/>
              <a:t>1</a:t>
            </a:r>
            <a:endParaRPr lang="en-US" sz="1400" baseline="-25000" dirty="0"/>
          </a:p>
        </p:txBody>
      </p:sp>
      <p:sp>
        <p:nvSpPr>
          <p:cNvPr id="46" name="TextBox 45"/>
          <p:cNvSpPr txBox="1"/>
          <p:nvPr/>
        </p:nvSpPr>
        <p:spPr>
          <a:xfrm>
            <a:off x="4051215" y="890745"/>
            <a:ext cx="595035" cy="307777"/>
          </a:xfrm>
          <a:prstGeom prst="rect">
            <a:avLst/>
          </a:prstGeom>
          <a:noFill/>
        </p:spPr>
        <p:txBody>
          <a:bodyPr wrap="none" rtlCol="0">
            <a:spAutoFit/>
          </a:bodyPr>
          <a:lstStyle/>
          <a:p>
            <a:r>
              <a:rPr lang="en-US" sz="1400" dirty="0" smtClean="0"/>
              <a:t>node</a:t>
            </a:r>
            <a:r>
              <a:rPr lang="en-US" sz="1400" baseline="-25000" dirty="0"/>
              <a:t>2</a:t>
            </a:r>
          </a:p>
        </p:txBody>
      </p:sp>
      <p:sp>
        <p:nvSpPr>
          <p:cNvPr id="47" name="TextBox 46"/>
          <p:cNvSpPr txBox="1"/>
          <p:nvPr/>
        </p:nvSpPr>
        <p:spPr>
          <a:xfrm>
            <a:off x="5847812" y="895476"/>
            <a:ext cx="1620314" cy="307777"/>
          </a:xfrm>
          <a:prstGeom prst="rect">
            <a:avLst/>
          </a:prstGeom>
          <a:noFill/>
        </p:spPr>
        <p:txBody>
          <a:bodyPr wrap="none" rtlCol="0">
            <a:spAutoFit/>
          </a:bodyPr>
          <a:lstStyle/>
          <a:p>
            <a:r>
              <a:rPr lang="en-US" sz="1400" dirty="0"/>
              <a:t>n</a:t>
            </a:r>
            <a:r>
              <a:rPr lang="en-US" sz="1400" dirty="0" smtClean="0"/>
              <a:t>ode</a:t>
            </a:r>
            <a:r>
              <a:rPr lang="en-US" sz="1400" baseline="-25000" dirty="0" smtClean="0"/>
              <a:t>3</a:t>
            </a:r>
            <a:r>
              <a:rPr lang="en-US" sz="1400" dirty="0" smtClean="0"/>
              <a:t> (cluster head)</a:t>
            </a:r>
            <a:endParaRPr lang="en-US" sz="1400" baseline="-25000" dirty="0"/>
          </a:p>
        </p:txBody>
      </p:sp>
      <p:cxnSp>
        <p:nvCxnSpPr>
          <p:cNvPr id="48" name="Straight Arrow Connector 47"/>
          <p:cNvCxnSpPr/>
          <p:nvPr/>
        </p:nvCxnSpPr>
        <p:spPr bwMode="auto">
          <a:xfrm>
            <a:off x="3406539" y="1860631"/>
            <a:ext cx="649803" cy="0"/>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1" name="Straight Arrow Connector 50"/>
          <p:cNvCxnSpPr/>
          <p:nvPr/>
        </p:nvCxnSpPr>
        <p:spPr bwMode="auto">
          <a:xfrm flipV="1">
            <a:off x="5212983" y="2411930"/>
            <a:ext cx="645085" cy="4730"/>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5" name="Straight Arrow Connector 54"/>
          <p:cNvCxnSpPr/>
          <p:nvPr/>
        </p:nvCxnSpPr>
        <p:spPr bwMode="auto">
          <a:xfrm>
            <a:off x="7004861" y="2820288"/>
            <a:ext cx="649803" cy="0"/>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56" name="Straight Arrow Connector 55"/>
          <p:cNvCxnSpPr/>
          <p:nvPr/>
        </p:nvCxnSpPr>
        <p:spPr bwMode="auto">
          <a:xfrm>
            <a:off x="1619377" y="1589713"/>
            <a:ext cx="649803" cy="0"/>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7" name="TextBox 56"/>
          <p:cNvSpPr txBox="1"/>
          <p:nvPr/>
        </p:nvSpPr>
        <p:spPr>
          <a:xfrm>
            <a:off x="1520921" y="1294374"/>
            <a:ext cx="633507" cy="307777"/>
          </a:xfrm>
          <a:prstGeom prst="rect">
            <a:avLst/>
          </a:prstGeom>
          <a:noFill/>
        </p:spPr>
        <p:txBody>
          <a:bodyPr wrap="none" rtlCol="0">
            <a:spAutoFit/>
          </a:bodyPr>
          <a:lstStyle/>
          <a:p>
            <a:r>
              <a:rPr lang="en-US" sz="1400" dirty="0" smtClean="0"/>
              <a:t>1. bug</a:t>
            </a:r>
            <a:endParaRPr lang="en-US" sz="1400" baseline="-25000" dirty="0"/>
          </a:p>
        </p:txBody>
      </p:sp>
      <p:sp>
        <p:nvSpPr>
          <p:cNvPr id="58" name="TextBox 57"/>
          <p:cNvSpPr txBox="1"/>
          <p:nvPr/>
        </p:nvSpPr>
        <p:spPr>
          <a:xfrm>
            <a:off x="6989887" y="2500151"/>
            <a:ext cx="1022210" cy="307777"/>
          </a:xfrm>
          <a:prstGeom prst="rect">
            <a:avLst/>
          </a:prstGeom>
          <a:noFill/>
        </p:spPr>
        <p:txBody>
          <a:bodyPr wrap="none" rtlCol="0">
            <a:spAutoFit/>
          </a:bodyPr>
          <a:lstStyle/>
          <a:p>
            <a:r>
              <a:rPr lang="en-US" sz="1400" dirty="0"/>
              <a:t>4</a:t>
            </a:r>
            <a:r>
              <a:rPr lang="en-US" sz="1400" dirty="0" smtClean="0"/>
              <a:t>. detection</a:t>
            </a:r>
            <a:endParaRPr lang="en-US" sz="1400" baseline="-25000" dirty="0"/>
          </a:p>
        </p:txBody>
      </p:sp>
      <p:sp>
        <p:nvSpPr>
          <p:cNvPr id="59" name="TextBox 58"/>
          <p:cNvSpPr txBox="1"/>
          <p:nvPr/>
        </p:nvSpPr>
        <p:spPr>
          <a:xfrm>
            <a:off x="3366746" y="1555064"/>
            <a:ext cx="697627" cy="307777"/>
          </a:xfrm>
          <a:prstGeom prst="rect">
            <a:avLst/>
          </a:prstGeom>
          <a:noFill/>
        </p:spPr>
        <p:txBody>
          <a:bodyPr wrap="none" rtlCol="0">
            <a:spAutoFit/>
          </a:bodyPr>
          <a:lstStyle/>
          <a:p>
            <a:r>
              <a:rPr lang="en-US" sz="1400" dirty="0"/>
              <a:t>2</a:t>
            </a:r>
            <a:r>
              <a:rPr lang="en-US" sz="1400" dirty="0" smtClean="0"/>
              <a:t>. send</a:t>
            </a:r>
            <a:endParaRPr lang="en-US" sz="1400" baseline="-25000" dirty="0"/>
          </a:p>
        </p:txBody>
      </p:sp>
      <p:sp>
        <p:nvSpPr>
          <p:cNvPr id="60" name="TextBox 59"/>
          <p:cNvSpPr txBox="1"/>
          <p:nvPr/>
        </p:nvSpPr>
        <p:spPr>
          <a:xfrm>
            <a:off x="5163346" y="2081560"/>
            <a:ext cx="646331" cy="307777"/>
          </a:xfrm>
          <a:prstGeom prst="rect">
            <a:avLst/>
          </a:prstGeom>
          <a:noFill/>
        </p:spPr>
        <p:txBody>
          <a:bodyPr wrap="none" rtlCol="0">
            <a:spAutoFit/>
          </a:bodyPr>
          <a:lstStyle/>
          <a:p>
            <a:r>
              <a:rPr lang="en-US" sz="1400" dirty="0"/>
              <a:t>3</a:t>
            </a:r>
            <a:r>
              <a:rPr lang="en-US" sz="1400" dirty="0" smtClean="0"/>
              <a:t>. </a:t>
            </a:r>
            <a:r>
              <a:rPr lang="en-US" sz="1400" dirty="0" err="1" smtClean="0"/>
              <a:t>fwd</a:t>
            </a:r>
            <a:endParaRPr lang="en-US" sz="1400" baseline="-25000" dirty="0"/>
          </a:p>
        </p:txBody>
      </p:sp>
      <p:sp>
        <p:nvSpPr>
          <p:cNvPr id="61" name="Content Placeholder 2"/>
          <p:cNvSpPr txBox="1">
            <a:spLocks/>
          </p:cNvSpPr>
          <p:nvPr/>
        </p:nvSpPr>
        <p:spPr bwMode="auto">
          <a:xfrm>
            <a:off x="204422" y="5148730"/>
            <a:ext cx="8737600" cy="1796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SzPct val="100000"/>
              <a:buChar char="•"/>
              <a:defRPr sz="2800">
                <a:solidFill>
                  <a:srgbClr val="CC0000"/>
                </a:solidFill>
                <a:latin typeface="+mn-lt"/>
                <a:ea typeface="+mn-ea"/>
                <a:cs typeface="+mn-cs"/>
              </a:defRPr>
            </a:lvl1pPr>
            <a:lvl2pPr marL="742950" indent="-285750" algn="l" rtl="0" eaLnBrk="0" fontAlgn="base" hangingPunct="0">
              <a:spcBef>
                <a:spcPct val="20000"/>
              </a:spcBef>
              <a:spcAft>
                <a:spcPct val="0"/>
              </a:spcAft>
              <a:buSzPct val="100000"/>
              <a:buChar char="–"/>
              <a:defRPr sz="2400">
                <a:solidFill>
                  <a:srgbClr val="0000FF"/>
                </a:solidFill>
                <a:latin typeface="+mn-lt"/>
                <a:ea typeface="+mn-ea"/>
              </a:defRPr>
            </a:lvl2pPr>
            <a:lvl3pPr marL="1143000" indent="-228600" algn="l" rtl="0" eaLnBrk="0" fontAlgn="base" hangingPunct="0">
              <a:spcBef>
                <a:spcPct val="20000"/>
              </a:spcBef>
              <a:spcAft>
                <a:spcPct val="0"/>
              </a:spcAft>
              <a:buSzPct val="100000"/>
              <a:buChar char="•"/>
              <a:defRPr sz="2000">
                <a:solidFill>
                  <a:srgbClr val="FF0000"/>
                </a:solidFill>
                <a:latin typeface="+mn-lt"/>
                <a:ea typeface="+mn-ea"/>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a:lstStyle>
          <a:p>
            <a:pPr marL="0" indent="0">
              <a:buNone/>
            </a:pPr>
            <a:r>
              <a:rPr lang="en-US" sz="2000" dirty="0" smtClean="0"/>
              <a:t>Because the result is aggregated it is not immediately clear where the erroneous sensor reading originated.</a:t>
            </a:r>
            <a:endParaRPr lang="en-US" sz="2000" dirty="0"/>
          </a:p>
        </p:txBody>
      </p:sp>
    </p:spTree>
    <p:extLst>
      <p:ext uri="{BB962C8B-B14F-4D97-AF65-F5344CB8AC3E}">
        <p14:creationId xmlns:p14="http://schemas.microsoft.com/office/powerpoint/2010/main" val="50612926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Naïve Replay Approach</a:t>
            </a:r>
            <a:endParaRPr lang="en-US" dirty="0"/>
          </a:p>
        </p:txBody>
      </p:sp>
      <p:sp>
        <p:nvSpPr>
          <p:cNvPr id="3" name="Content Placeholder 2"/>
          <p:cNvSpPr>
            <a:spLocks noGrp="1"/>
          </p:cNvSpPr>
          <p:nvPr>
            <p:ph idx="1"/>
          </p:nvPr>
        </p:nvSpPr>
        <p:spPr>
          <a:xfrm>
            <a:off x="219396" y="3445613"/>
            <a:ext cx="8737600" cy="2756490"/>
          </a:xfrm>
        </p:spPr>
        <p:txBody>
          <a:bodyPr/>
          <a:lstStyle/>
          <a:p>
            <a:r>
              <a:rPr lang="en-US" sz="2400" dirty="0" smtClean="0"/>
              <a:t>First download n</a:t>
            </a:r>
            <a:r>
              <a:rPr lang="en-US" sz="2400" baseline="-25000" dirty="0" smtClean="0"/>
              <a:t>3</a:t>
            </a:r>
            <a:r>
              <a:rPr lang="en-US" sz="2400" dirty="0" smtClean="0"/>
              <a:t>-checkpoint</a:t>
            </a:r>
            <a:r>
              <a:rPr lang="en-US" sz="2400" baseline="-25000" dirty="0" smtClean="0"/>
              <a:t>2</a:t>
            </a:r>
            <a:r>
              <a:rPr lang="en-US" sz="2400" dirty="0" smtClean="0"/>
              <a:t> and n</a:t>
            </a:r>
            <a:r>
              <a:rPr lang="en-US" sz="2400" baseline="-25000" dirty="0" smtClean="0"/>
              <a:t>3</a:t>
            </a:r>
            <a:r>
              <a:rPr lang="en-US" sz="2400" dirty="0" smtClean="0"/>
              <a:t>-events</a:t>
            </a:r>
            <a:r>
              <a:rPr lang="en-US" sz="2400" baseline="-25000" dirty="0" smtClean="0"/>
              <a:t>2</a:t>
            </a:r>
            <a:r>
              <a:rPr lang="en-US" sz="2400" dirty="0" smtClean="0"/>
              <a:t> and replay to find that message came from node</a:t>
            </a:r>
            <a:r>
              <a:rPr lang="en-US" sz="2400" baseline="-25000" dirty="0" smtClean="0"/>
              <a:t>2</a:t>
            </a:r>
            <a:endParaRPr lang="en-US" sz="2400" dirty="0" smtClean="0"/>
          </a:p>
          <a:p>
            <a:r>
              <a:rPr lang="en-US" sz="2400" dirty="0" smtClean="0"/>
              <a:t>Download n</a:t>
            </a:r>
            <a:r>
              <a:rPr lang="en-US" sz="2400" baseline="-25000" dirty="0" smtClean="0"/>
              <a:t>2</a:t>
            </a:r>
            <a:r>
              <a:rPr lang="en-US" sz="2400" dirty="0" smtClean="0"/>
              <a:t>-checkpoint</a:t>
            </a:r>
            <a:r>
              <a:rPr lang="en-US" sz="2400" baseline="-25000" dirty="0" smtClean="0"/>
              <a:t>2</a:t>
            </a:r>
            <a:r>
              <a:rPr lang="en-US" sz="2400" dirty="0" smtClean="0"/>
              <a:t> and n</a:t>
            </a:r>
            <a:r>
              <a:rPr lang="en-US" sz="2400" baseline="-25000" dirty="0"/>
              <a:t>2</a:t>
            </a:r>
            <a:r>
              <a:rPr lang="en-US" sz="2400" dirty="0" smtClean="0"/>
              <a:t>-events</a:t>
            </a:r>
            <a:r>
              <a:rPr lang="en-US" sz="2400" baseline="-25000" dirty="0" smtClean="0"/>
              <a:t>2</a:t>
            </a:r>
            <a:r>
              <a:rPr lang="en-US" sz="2400" dirty="0" smtClean="0"/>
              <a:t> and replay</a:t>
            </a:r>
          </a:p>
          <a:p>
            <a:r>
              <a:rPr lang="en-US" sz="2400" dirty="0" smtClean="0"/>
              <a:t>Turns out not enough of the log is downloaded</a:t>
            </a:r>
          </a:p>
          <a:p>
            <a:r>
              <a:rPr lang="en-US" sz="2400" dirty="0" smtClean="0"/>
              <a:t>Download n</a:t>
            </a:r>
            <a:r>
              <a:rPr lang="en-US" sz="2400" baseline="-25000" dirty="0" smtClean="0"/>
              <a:t>2</a:t>
            </a:r>
            <a:r>
              <a:rPr lang="en-US" sz="2400" dirty="0" smtClean="0"/>
              <a:t>-checkpoint</a:t>
            </a:r>
            <a:r>
              <a:rPr lang="en-US" sz="2400" baseline="-25000" dirty="0" smtClean="0"/>
              <a:t>1</a:t>
            </a:r>
            <a:r>
              <a:rPr lang="en-US" sz="2400" dirty="0" smtClean="0"/>
              <a:t> and n</a:t>
            </a:r>
            <a:r>
              <a:rPr lang="en-US" sz="2400" baseline="-25000" dirty="0" smtClean="0"/>
              <a:t>2</a:t>
            </a:r>
            <a:r>
              <a:rPr lang="en-US" sz="2400" dirty="0" smtClean="0"/>
              <a:t>-events</a:t>
            </a:r>
            <a:r>
              <a:rPr lang="en-US" sz="2400" baseline="-25000" dirty="0" smtClean="0"/>
              <a:t>1</a:t>
            </a:r>
          </a:p>
          <a:p>
            <a:r>
              <a:rPr lang="en-US" sz="2400" dirty="0" smtClean="0"/>
              <a:t>Download n</a:t>
            </a:r>
            <a:r>
              <a:rPr lang="en-US" sz="2400" baseline="-25000" dirty="0" smtClean="0"/>
              <a:t>1</a:t>
            </a:r>
            <a:r>
              <a:rPr lang="en-US" sz="2400" dirty="0" smtClean="0"/>
              <a:t>-checkpoint</a:t>
            </a:r>
            <a:r>
              <a:rPr lang="en-US" sz="2400" baseline="-25000" dirty="0" smtClean="0"/>
              <a:t>1</a:t>
            </a:r>
            <a:r>
              <a:rPr lang="en-US" sz="2400" dirty="0" smtClean="0"/>
              <a:t> and n</a:t>
            </a:r>
            <a:r>
              <a:rPr lang="en-US" sz="2400" baseline="-25000" dirty="0" smtClean="0"/>
              <a:t>1</a:t>
            </a:r>
            <a:r>
              <a:rPr lang="en-US" sz="2400" dirty="0" smtClean="0"/>
              <a:t>-events</a:t>
            </a:r>
            <a:r>
              <a:rPr lang="en-US" sz="2400" baseline="-25000" dirty="0" smtClean="0"/>
              <a:t>1</a:t>
            </a:r>
            <a:r>
              <a:rPr lang="en-US" sz="2400" dirty="0" smtClean="0"/>
              <a:t> and replay to find bug</a:t>
            </a:r>
            <a:endParaRPr lang="en-US" sz="2400" baseline="-25000" dirty="0"/>
          </a:p>
        </p:txBody>
      </p:sp>
      <p:sp>
        <p:nvSpPr>
          <p:cNvPr id="4" name="Rectangle 3"/>
          <p:cNvSpPr/>
          <p:nvPr/>
        </p:nvSpPr>
        <p:spPr bwMode="auto">
          <a:xfrm>
            <a:off x="2264463" y="2323304"/>
            <a:ext cx="1151921" cy="659589"/>
          </a:xfrm>
          <a:prstGeom prst="rect">
            <a:avLst/>
          </a:prstGeom>
          <a:solidFill>
            <a:srgbClr val="A8A1FF"/>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5" name="Rectangle 4"/>
          <p:cNvSpPr/>
          <p:nvPr/>
        </p:nvSpPr>
        <p:spPr bwMode="auto">
          <a:xfrm>
            <a:off x="2264462" y="2067345"/>
            <a:ext cx="1151923" cy="255960"/>
          </a:xfrm>
          <a:prstGeom prst="rect">
            <a:avLst/>
          </a:prstGeom>
          <a:solidFill>
            <a:srgbClr val="FFB69D"/>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6" name="Rectangle 5"/>
          <p:cNvSpPr/>
          <p:nvPr/>
        </p:nvSpPr>
        <p:spPr bwMode="auto">
          <a:xfrm>
            <a:off x="2264462" y="1486512"/>
            <a:ext cx="1151922" cy="580832"/>
          </a:xfrm>
          <a:prstGeom prst="rect">
            <a:avLst/>
          </a:prstGeom>
          <a:solidFill>
            <a:srgbClr val="A8A1FF"/>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7" name="Rectangle 6"/>
          <p:cNvSpPr/>
          <p:nvPr/>
        </p:nvSpPr>
        <p:spPr bwMode="auto">
          <a:xfrm>
            <a:off x="2264462" y="1230552"/>
            <a:ext cx="1151921" cy="255960"/>
          </a:xfrm>
          <a:prstGeom prst="rect">
            <a:avLst/>
          </a:prstGeom>
          <a:solidFill>
            <a:srgbClr val="FFB69D"/>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8" name="Rectangle 7"/>
          <p:cNvSpPr/>
          <p:nvPr/>
        </p:nvSpPr>
        <p:spPr bwMode="auto">
          <a:xfrm>
            <a:off x="2264462" y="1230553"/>
            <a:ext cx="1151921" cy="1752364"/>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9" name="TextBox 8"/>
          <p:cNvSpPr txBox="1"/>
          <p:nvPr/>
        </p:nvSpPr>
        <p:spPr>
          <a:xfrm>
            <a:off x="2254616" y="1191172"/>
            <a:ext cx="1032174" cy="307777"/>
          </a:xfrm>
          <a:prstGeom prst="rect">
            <a:avLst/>
          </a:prstGeom>
          <a:noFill/>
        </p:spPr>
        <p:txBody>
          <a:bodyPr wrap="none" rtlCol="0">
            <a:spAutoFit/>
          </a:bodyPr>
          <a:lstStyle/>
          <a:p>
            <a:r>
              <a:rPr lang="en-US" sz="1400" dirty="0" smtClean="0"/>
              <a:t>checkpoint</a:t>
            </a:r>
            <a:r>
              <a:rPr lang="en-US" sz="1400" baseline="-25000" dirty="0" smtClean="0"/>
              <a:t>1</a:t>
            </a:r>
            <a:endParaRPr lang="en-US" sz="1400" dirty="0"/>
          </a:p>
        </p:txBody>
      </p:sp>
      <p:sp>
        <p:nvSpPr>
          <p:cNvPr id="10" name="TextBox 9"/>
          <p:cNvSpPr txBox="1"/>
          <p:nvPr/>
        </p:nvSpPr>
        <p:spPr>
          <a:xfrm>
            <a:off x="2259333" y="1402639"/>
            <a:ext cx="703170" cy="307777"/>
          </a:xfrm>
          <a:prstGeom prst="rect">
            <a:avLst/>
          </a:prstGeom>
          <a:noFill/>
        </p:spPr>
        <p:txBody>
          <a:bodyPr wrap="none" rtlCol="0">
            <a:spAutoFit/>
          </a:bodyPr>
          <a:lstStyle/>
          <a:p>
            <a:r>
              <a:rPr lang="en-US" sz="1400" dirty="0" smtClean="0"/>
              <a:t>events</a:t>
            </a:r>
            <a:r>
              <a:rPr lang="en-US" sz="1400" baseline="-25000" dirty="0" smtClean="0"/>
              <a:t>1</a:t>
            </a:r>
            <a:endParaRPr lang="en-US" sz="1400" baseline="-25000" dirty="0"/>
          </a:p>
        </p:txBody>
      </p:sp>
      <p:sp>
        <p:nvSpPr>
          <p:cNvPr id="11" name="TextBox 10"/>
          <p:cNvSpPr txBox="1"/>
          <p:nvPr/>
        </p:nvSpPr>
        <p:spPr>
          <a:xfrm>
            <a:off x="2259336" y="2013008"/>
            <a:ext cx="1032174" cy="307777"/>
          </a:xfrm>
          <a:prstGeom prst="rect">
            <a:avLst/>
          </a:prstGeom>
          <a:noFill/>
        </p:spPr>
        <p:txBody>
          <a:bodyPr wrap="none" rtlCol="0">
            <a:spAutoFit/>
          </a:bodyPr>
          <a:lstStyle/>
          <a:p>
            <a:r>
              <a:rPr lang="en-US" sz="1400" dirty="0" smtClean="0"/>
              <a:t>checkpoint</a:t>
            </a:r>
            <a:r>
              <a:rPr lang="en-US" sz="1400" baseline="-25000" dirty="0"/>
              <a:t>2</a:t>
            </a:r>
            <a:endParaRPr lang="en-US" sz="1400" dirty="0"/>
          </a:p>
        </p:txBody>
      </p:sp>
      <p:sp>
        <p:nvSpPr>
          <p:cNvPr id="12" name="TextBox 11"/>
          <p:cNvSpPr txBox="1"/>
          <p:nvPr/>
        </p:nvSpPr>
        <p:spPr>
          <a:xfrm>
            <a:off x="2264053" y="2244165"/>
            <a:ext cx="733093" cy="307777"/>
          </a:xfrm>
          <a:prstGeom prst="rect">
            <a:avLst/>
          </a:prstGeom>
          <a:noFill/>
        </p:spPr>
        <p:txBody>
          <a:bodyPr wrap="none" rtlCol="0">
            <a:spAutoFit/>
          </a:bodyPr>
          <a:lstStyle/>
          <a:p>
            <a:r>
              <a:rPr lang="en-US" sz="1400" dirty="0" smtClean="0"/>
              <a:t>events</a:t>
            </a:r>
            <a:r>
              <a:rPr lang="en-US" sz="1400" baseline="-25000" dirty="0" smtClean="0"/>
              <a:t>2</a:t>
            </a:r>
            <a:endParaRPr lang="en-US" sz="1400" baseline="-25000" dirty="0"/>
          </a:p>
        </p:txBody>
      </p:sp>
      <p:sp>
        <p:nvSpPr>
          <p:cNvPr id="13" name="Rectangle 12"/>
          <p:cNvSpPr/>
          <p:nvPr/>
        </p:nvSpPr>
        <p:spPr bwMode="auto">
          <a:xfrm>
            <a:off x="4056336" y="2313458"/>
            <a:ext cx="1151922" cy="659589"/>
          </a:xfrm>
          <a:prstGeom prst="rect">
            <a:avLst/>
          </a:prstGeom>
          <a:solidFill>
            <a:srgbClr val="A8A1FF"/>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14" name="Rectangle 13"/>
          <p:cNvSpPr/>
          <p:nvPr/>
        </p:nvSpPr>
        <p:spPr bwMode="auto">
          <a:xfrm>
            <a:off x="4056336" y="2057499"/>
            <a:ext cx="1151923" cy="255960"/>
          </a:xfrm>
          <a:prstGeom prst="rect">
            <a:avLst/>
          </a:prstGeom>
          <a:solidFill>
            <a:srgbClr val="FFB69D"/>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15" name="Rectangle 14"/>
          <p:cNvSpPr/>
          <p:nvPr/>
        </p:nvSpPr>
        <p:spPr bwMode="auto">
          <a:xfrm>
            <a:off x="4056336" y="1476666"/>
            <a:ext cx="1151922" cy="580832"/>
          </a:xfrm>
          <a:prstGeom prst="rect">
            <a:avLst/>
          </a:prstGeom>
          <a:solidFill>
            <a:srgbClr val="A8A1FF"/>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16" name="Rectangle 15"/>
          <p:cNvSpPr/>
          <p:nvPr/>
        </p:nvSpPr>
        <p:spPr bwMode="auto">
          <a:xfrm>
            <a:off x="4056336" y="1220706"/>
            <a:ext cx="1151921" cy="255960"/>
          </a:xfrm>
          <a:prstGeom prst="rect">
            <a:avLst/>
          </a:prstGeom>
          <a:solidFill>
            <a:srgbClr val="FFB69D"/>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17" name="Rectangle 16"/>
          <p:cNvSpPr/>
          <p:nvPr/>
        </p:nvSpPr>
        <p:spPr bwMode="auto">
          <a:xfrm>
            <a:off x="4056336" y="1220707"/>
            <a:ext cx="1151921" cy="1752364"/>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18" name="TextBox 17"/>
          <p:cNvSpPr txBox="1"/>
          <p:nvPr/>
        </p:nvSpPr>
        <p:spPr>
          <a:xfrm>
            <a:off x="4046490" y="1181326"/>
            <a:ext cx="1032174" cy="307777"/>
          </a:xfrm>
          <a:prstGeom prst="rect">
            <a:avLst/>
          </a:prstGeom>
          <a:noFill/>
        </p:spPr>
        <p:txBody>
          <a:bodyPr wrap="none" rtlCol="0">
            <a:spAutoFit/>
          </a:bodyPr>
          <a:lstStyle/>
          <a:p>
            <a:r>
              <a:rPr lang="en-US" sz="1400" dirty="0" smtClean="0"/>
              <a:t>checkpoint</a:t>
            </a:r>
            <a:r>
              <a:rPr lang="en-US" sz="1400" baseline="-25000" dirty="0" smtClean="0"/>
              <a:t>1</a:t>
            </a:r>
            <a:endParaRPr lang="en-US" sz="1400" dirty="0"/>
          </a:p>
        </p:txBody>
      </p:sp>
      <p:sp>
        <p:nvSpPr>
          <p:cNvPr id="19" name="TextBox 18"/>
          <p:cNvSpPr txBox="1"/>
          <p:nvPr/>
        </p:nvSpPr>
        <p:spPr>
          <a:xfrm>
            <a:off x="4051207" y="1392793"/>
            <a:ext cx="703170" cy="307777"/>
          </a:xfrm>
          <a:prstGeom prst="rect">
            <a:avLst/>
          </a:prstGeom>
          <a:noFill/>
        </p:spPr>
        <p:txBody>
          <a:bodyPr wrap="none" rtlCol="0">
            <a:spAutoFit/>
          </a:bodyPr>
          <a:lstStyle/>
          <a:p>
            <a:r>
              <a:rPr lang="en-US" sz="1400" dirty="0" smtClean="0"/>
              <a:t>events</a:t>
            </a:r>
            <a:r>
              <a:rPr lang="en-US" sz="1400" baseline="-25000" dirty="0" smtClean="0"/>
              <a:t>1</a:t>
            </a:r>
            <a:endParaRPr lang="en-US" sz="1400" baseline="-25000" dirty="0"/>
          </a:p>
        </p:txBody>
      </p:sp>
      <p:sp>
        <p:nvSpPr>
          <p:cNvPr id="20" name="TextBox 19"/>
          <p:cNvSpPr txBox="1"/>
          <p:nvPr/>
        </p:nvSpPr>
        <p:spPr>
          <a:xfrm>
            <a:off x="4051210" y="2003162"/>
            <a:ext cx="1032174" cy="307777"/>
          </a:xfrm>
          <a:prstGeom prst="rect">
            <a:avLst/>
          </a:prstGeom>
          <a:noFill/>
        </p:spPr>
        <p:txBody>
          <a:bodyPr wrap="none" rtlCol="0">
            <a:spAutoFit/>
          </a:bodyPr>
          <a:lstStyle/>
          <a:p>
            <a:r>
              <a:rPr lang="en-US" sz="1400" dirty="0" smtClean="0"/>
              <a:t>checkpoint</a:t>
            </a:r>
            <a:r>
              <a:rPr lang="en-US" sz="1400" baseline="-25000" dirty="0"/>
              <a:t>2</a:t>
            </a:r>
            <a:endParaRPr lang="en-US" sz="1400" dirty="0"/>
          </a:p>
        </p:txBody>
      </p:sp>
      <p:sp>
        <p:nvSpPr>
          <p:cNvPr id="21" name="TextBox 20"/>
          <p:cNvSpPr txBox="1"/>
          <p:nvPr/>
        </p:nvSpPr>
        <p:spPr>
          <a:xfrm>
            <a:off x="4055927" y="2234319"/>
            <a:ext cx="733093" cy="307777"/>
          </a:xfrm>
          <a:prstGeom prst="rect">
            <a:avLst/>
          </a:prstGeom>
          <a:noFill/>
        </p:spPr>
        <p:txBody>
          <a:bodyPr wrap="none" rtlCol="0">
            <a:spAutoFit/>
          </a:bodyPr>
          <a:lstStyle/>
          <a:p>
            <a:r>
              <a:rPr lang="en-US" sz="1400" dirty="0" smtClean="0"/>
              <a:t>events</a:t>
            </a:r>
            <a:r>
              <a:rPr lang="en-US" sz="1400" baseline="-25000" dirty="0" smtClean="0"/>
              <a:t>2</a:t>
            </a:r>
            <a:endParaRPr lang="en-US" sz="1400" baseline="-25000" dirty="0"/>
          </a:p>
        </p:txBody>
      </p:sp>
      <p:sp>
        <p:nvSpPr>
          <p:cNvPr id="22" name="Rectangle 21"/>
          <p:cNvSpPr/>
          <p:nvPr/>
        </p:nvSpPr>
        <p:spPr bwMode="auto">
          <a:xfrm>
            <a:off x="5848208" y="2313458"/>
            <a:ext cx="1151922" cy="659589"/>
          </a:xfrm>
          <a:prstGeom prst="rect">
            <a:avLst/>
          </a:prstGeom>
          <a:solidFill>
            <a:srgbClr val="A8A1FF"/>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23" name="Rectangle 22"/>
          <p:cNvSpPr/>
          <p:nvPr/>
        </p:nvSpPr>
        <p:spPr bwMode="auto">
          <a:xfrm>
            <a:off x="5848208" y="2057499"/>
            <a:ext cx="1151923" cy="255960"/>
          </a:xfrm>
          <a:prstGeom prst="rect">
            <a:avLst/>
          </a:prstGeom>
          <a:solidFill>
            <a:srgbClr val="FFB69D"/>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24" name="Rectangle 23"/>
          <p:cNvSpPr/>
          <p:nvPr/>
        </p:nvSpPr>
        <p:spPr bwMode="auto">
          <a:xfrm>
            <a:off x="5848208" y="1476666"/>
            <a:ext cx="1151922" cy="580832"/>
          </a:xfrm>
          <a:prstGeom prst="rect">
            <a:avLst/>
          </a:prstGeom>
          <a:solidFill>
            <a:srgbClr val="A8A1FF"/>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25" name="Rectangle 24"/>
          <p:cNvSpPr/>
          <p:nvPr/>
        </p:nvSpPr>
        <p:spPr bwMode="auto">
          <a:xfrm>
            <a:off x="5848208" y="1220706"/>
            <a:ext cx="1151921" cy="255960"/>
          </a:xfrm>
          <a:prstGeom prst="rect">
            <a:avLst/>
          </a:prstGeom>
          <a:solidFill>
            <a:srgbClr val="FFB69D"/>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26" name="Rectangle 25"/>
          <p:cNvSpPr/>
          <p:nvPr/>
        </p:nvSpPr>
        <p:spPr bwMode="auto">
          <a:xfrm>
            <a:off x="5848208" y="1220707"/>
            <a:ext cx="1151921" cy="1752364"/>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27" name="TextBox 26"/>
          <p:cNvSpPr txBox="1"/>
          <p:nvPr/>
        </p:nvSpPr>
        <p:spPr>
          <a:xfrm>
            <a:off x="5838362" y="1181326"/>
            <a:ext cx="1032174" cy="307777"/>
          </a:xfrm>
          <a:prstGeom prst="rect">
            <a:avLst/>
          </a:prstGeom>
          <a:noFill/>
        </p:spPr>
        <p:txBody>
          <a:bodyPr wrap="none" rtlCol="0">
            <a:spAutoFit/>
          </a:bodyPr>
          <a:lstStyle/>
          <a:p>
            <a:r>
              <a:rPr lang="en-US" sz="1400" dirty="0" smtClean="0"/>
              <a:t>checkpoint</a:t>
            </a:r>
            <a:r>
              <a:rPr lang="en-US" sz="1400" baseline="-25000" dirty="0" smtClean="0"/>
              <a:t>1</a:t>
            </a:r>
            <a:endParaRPr lang="en-US" sz="1400" dirty="0"/>
          </a:p>
        </p:txBody>
      </p:sp>
      <p:sp>
        <p:nvSpPr>
          <p:cNvPr id="28" name="TextBox 27"/>
          <p:cNvSpPr txBox="1"/>
          <p:nvPr/>
        </p:nvSpPr>
        <p:spPr>
          <a:xfrm>
            <a:off x="5843079" y="1392793"/>
            <a:ext cx="703170" cy="307777"/>
          </a:xfrm>
          <a:prstGeom prst="rect">
            <a:avLst/>
          </a:prstGeom>
          <a:noFill/>
        </p:spPr>
        <p:txBody>
          <a:bodyPr wrap="none" rtlCol="0">
            <a:spAutoFit/>
          </a:bodyPr>
          <a:lstStyle/>
          <a:p>
            <a:r>
              <a:rPr lang="en-US" sz="1400" dirty="0" smtClean="0"/>
              <a:t>events</a:t>
            </a:r>
            <a:r>
              <a:rPr lang="en-US" sz="1400" baseline="-25000" dirty="0" smtClean="0"/>
              <a:t>1</a:t>
            </a:r>
            <a:endParaRPr lang="en-US" sz="1400" baseline="-25000" dirty="0"/>
          </a:p>
        </p:txBody>
      </p:sp>
      <p:sp>
        <p:nvSpPr>
          <p:cNvPr id="29" name="TextBox 28"/>
          <p:cNvSpPr txBox="1"/>
          <p:nvPr/>
        </p:nvSpPr>
        <p:spPr>
          <a:xfrm>
            <a:off x="5843082" y="2003162"/>
            <a:ext cx="1032174" cy="307777"/>
          </a:xfrm>
          <a:prstGeom prst="rect">
            <a:avLst/>
          </a:prstGeom>
          <a:noFill/>
        </p:spPr>
        <p:txBody>
          <a:bodyPr wrap="none" rtlCol="0">
            <a:spAutoFit/>
          </a:bodyPr>
          <a:lstStyle/>
          <a:p>
            <a:r>
              <a:rPr lang="en-US" sz="1400" dirty="0" smtClean="0"/>
              <a:t>checkpoint</a:t>
            </a:r>
            <a:r>
              <a:rPr lang="en-US" sz="1400" baseline="-25000" dirty="0"/>
              <a:t>2</a:t>
            </a:r>
            <a:endParaRPr lang="en-US" sz="1400" dirty="0"/>
          </a:p>
        </p:txBody>
      </p:sp>
      <p:sp>
        <p:nvSpPr>
          <p:cNvPr id="30" name="TextBox 29"/>
          <p:cNvSpPr txBox="1"/>
          <p:nvPr/>
        </p:nvSpPr>
        <p:spPr>
          <a:xfrm>
            <a:off x="5847799" y="2234319"/>
            <a:ext cx="733093" cy="307777"/>
          </a:xfrm>
          <a:prstGeom prst="rect">
            <a:avLst/>
          </a:prstGeom>
          <a:noFill/>
        </p:spPr>
        <p:txBody>
          <a:bodyPr wrap="none" rtlCol="0">
            <a:spAutoFit/>
          </a:bodyPr>
          <a:lstStyle/>
          <a:p>
            <a:r>
              <a:rPr lang="en-US" sz="1400" dirty="0" smtClean="0"/>
              <a:t>events</a:t>
            </a:r>
            <a:r>
              <a:rPr lang="en-US" sz="1400" baseline="-25000" dirty="0" smtClean="0"/>
              <a:t>2</a:t>
            </a:r>
            <a:endParaRPr lang="en-US" sz="1400" baseline="-25000" dirty="0"/>
          </a:p>
        </p:txBody>
      </p:sp>
      <p:sp>
        <p:nvSpPr>
          <p:cNvPr id="31" name="TextBox 30"/>
          <p:cNvSpPr txBox="1"/>
          <p:nvPr/>
        </p:nvSpPr>
        <p:spPr>
          <a:xfrm>
            <a:off x="2264463" y="895859"/>
            <a:ext cx="593503" cy="307777"/>
          </a:xfrm>
          <a:prstGeom prst="rect">
            <a:avLst/>
          </a:prstGeom>
          <a:noFill/>
        </p:spPr>
        <p:txBody>
          <a:bodyPr wrap="none" rtlCol="0">
            <a:spAutoFit/>
          </a:bodyPr>
          <a:lstStyle/>
          <a:p>
            <a:r>
              <a:rPr lang="en-US" sz="1400" dirty="0" smtClean="0"/>
              <a:t>node</a:t>
            </a:r>
            <a:r>
              <a:rPr lang="en-US" sz="1400" baseline="-25000" dirty="0" smtClean="0"/>
              <a:t>1</a:t>
            </a:r>
            <a:endParaRPr lang="en-US" sz="1400" baseline="-25000" dirty="0"/>
          </a:p>
        </p:txBody>
      </p:sp>
      <p:sp>
        <p:nvSpPr>
          <p:cNvPr id="32" name="TextBox 31"/>
          <p:cNvSpPr txBox="1"/>
          <p:nvPr/>
        </p:nvSpPr>
        <p:spPr>
          <a:xfrm>
            <a:off x="4051215" y="890745"/>
            <a:ext cx="595035" cy="307777"/>
          </a:xfrm>
          <a:prstGeom prst="rect">
            <a:avLst/>
          </a:prstGeom>
          <a:noFill/>
        </p:spPr>
        <p:txBody>
          <a:bodyPr wrap="none" rtlCol="0">
            <a:spAutoFit/>
          </a:bodyPr>
          <a:lstStyle/>
          <a:p>
            <a:r>
              <a:rPr lang="en-US" sz="1400" dirty="0" smtClean="0"/>
              <a:t>node</a:t>
            </a:r>
            <a:r>
              <a:rPr lang="en-US" sz="1400" baseline="-25000" dirty="0"/>
              <a:t>2</a:t>
            </a:r>
          </a:p>
        </p:txBody>
      </p:sp>
      <p:sp>
        <p:nvSpPr>
          <p:cNvPr id="33" name="TextBox 32"/>
          <p:cNvSpPr txBox="1"/>
          <p:nvPr/>
        </p:nvSpPr>
        <p:spPr>
          <a:xfrm>
            <a:off x="5847812" y="895476"/>
            <a:ext cx="1620314" cy="307777"/>
          </a:xfrm>
          <a:prstGeom prst="rect">
            <a:avLst/>
          </a:prstGeom>
          <a:noFill/>
        </p:spPr>
        <p:txBody>
          <a:bodyPr wrap="none" rtlCol="0">
            <a:spAutoFit/>
          </a:bodyPr>
          <a:lstStyle/>
          <a:p>
            <a:r>
              <a:rPr lang="en-US" sz="1400" dirty="0"/>
              <a:t>n</a:t>
            </a:r>
            <a:r>
              <a:rPr lang="en-US" sz="1400" dirty="0" smtClean="0"/>
              <a:t>ode</a:t>
            </a:r>
            <a:r>
              <a:rPr lang="en-US" sz="1400" baseline="-25000" dirty="0" smtClean="0"/>
              <a:t>3</a:t>
            </a:r>
            <a:r>
              <a:rPr lang="en-US" sz="1400" dirty="0" smtClean="0"/>
              <a:t> (cluster head)</a:t>
            </a:r>
            <a:endParaRPr lang="en-US" sz="1400" baseline="-25000" dirty="0"/>
          </a:p>
        </p:txBody>
      </p:sp>
      <p:cxnSp>
        <p:nvCxnSpPr>
          <p:cNvPr id="34" name="Straight Arrow Connector 33"/>
          <p:cNvCxnSpPr/>
          <p:nvPr/>
        </p:nvCxnSpPr>
        <p:spPr bwMode="auto">
          <a:xfrm>
            <a:off x="3406539" y="1860631"/>
            <a:ext cx="649803" cy="0"/>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5" name="Straight Arrow Connector 34"/>
          <p:cNvCxnSpPr/>
          <p:nvPr/>
        </p:nvCxnSpPr>
        <p:spPr bwMode="auto">
          <a:xfrm flipV="1">
            <a:off x="5212983" y="2411930"/>
            <a:ext cx="645085" cy="4730"/>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6" name="Straight Arrow Connector 35"/>
          <p:cNvCxnSpPr/>
          <p:nvPr/>
        </p:nvCxnSpPr>
        <p:spPr bwMode="auto">
          <a:xfrm>
            <a:off x="7004861" y="2820288"/>
            <a:ext cx="649803" cy="0"/>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7" name="Straight Arrow Connector 36"/>
          <p:cNvCxnSpPr/>
          <p:nvPr/>
        </p:nvCxnSpPr>
        <p:spPr bwMode="auto">
          <a:xfrm>
            <a:off x="1619377" y="1589713"/>
            <a:ext cx="649803" cy="0"/>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8" name="TextBox 37"/>
          <p:cNvSpPr txBox="1"/>
          <p:nvPr/>
        </p:nvSpPr>
        <p:spPr>
          <a:xfrm>
            <a:off x="1520921" y="1294374"/>
            <a:ext cx="633507" cy="307777"/>
          </a:xfrm>
          <a:prstGeom prst="rect">
            <a:avLst/>
          </a:prstGeom>
          <a:noFill/>
        </p:spPr>
        <p:txBody>
          <a:bodyPr wrap="none" rtlCol="0">
            <a:spAutoFit/>
          </a:bodyPr>
          <a:lstStyle/>
          <a:p>
            <a:r>
              <a:rPr lang="en-US" sz="1400" dirty="0" smtClean="0"/>
              <a:t>1. bug</a:t>
            </a:r>
            <a:endParaRPr lang="en-US" sz="1400" baseline="-25000" dirty="0"/>
          </a:p>
        </p:txBody>
      </p:sp>
      <p:sp>
        <p:nvSpPr>
          <p:cNvPr id="39" name="TextBox 38"/>
          <p:cNvSpPr txBox="1"/>
          <p:nvPr/>
        </p:nvSpPr>
        <p:spPr>
          <a:xfrm>
            <a:off x="6989887" y="2500151"/>
            <a:ext cx="1022210" cy="307777"/>
          </a:xfrm>
          <a:prstGeom prst="rect">
            <a:avLst/>
          </a:prstGeom>
          <a:noFill/>
        </p:spPr>
        <p:txBody>
          <a:bodyPr wrap="none" rtlCol="0">
            <a:spAutoFit/>
          </a:bodyPr>
          <a:lstStyle/>
          <a:p>
            <a:r>
              <a:rPr lang="en-US" sz="1400" dirty="0"/>
              <a:t>4</a:t>
            </a:r>
            <a:r>
              <a:rPr lang="en-US" sz="1400" dirty="0" smtClean="0"/>
              <a:t>. detection</a:t>
            </a:r>
            <a:endParaRPr lang="en-US" sz="1400" baseline="-25000" dirty="0"/>
          </a:p>
        </p:txBody>
      </p:sp>
      <p:sp>
        <p:nvSpPr>
          <p:cNvPr id="40" name="TextBox 39"/>
          <p:cNvSpPr txBox="1"/>
          <p:nvPr/>
        </p:nvSpPr>
        <p:spPr>
          <a:xfrm>
            <a:off x="3366746" y="1555064"/>
            <a:ext cx="697627" cy="307777"/>
          </a:xfrm>
          <a:prstGeom prst="rect">
            <a:avLst/>
          </a:prstGeom>
          <a:noFill/>
        </p:spPr>
        <p:txBody>
          <a:bodyPr wrap="none" rtlCol="0">
            <a:spAutoFit/>
          </a:bodyPr>
          <a:lstStyle/>
          <a:p>
            <a:r>
              <a:rPr lang="en-US" sz="1400" dirty="0"/>
              <a:t>2</a:t>
            </a:r>
            <a:r>
              <a:rPr lang="en-US" sz="1400" dirty="0" smtClean="0"/>
              <a:t>. send</a:t>
            </a:r>
            <a:endParaRPr lang="en-US" sz="1400" baseline="-25000" dirty="0"/>
          </a:p>
        </p:txBody>
      </p:sp>
      <p:sp>
        <p:nvSpPr>
          <p:cNvPr id="41" name="TextBox 40"/>
          <p:cNvSpPr txBox="1"/>
          <p:nvPr/>
        </p:nvSpPr>
        <p:spPr>
          <a:xfrm>
            <a:off x="5163346" y="2081560"/>
            <a:ext cx="646331" cy="307777"/>
          </a:xfrm>
          <a:prstGeom prst="rect">
            <a:avLst/>
          </a:prstGeom>
          <a:noFill/>
        </p:spPr>
        <p:txBody>
          <a:bodyPr wrap="none" rtlCol="0">
            <a:spAutoFit/>
          </a:bodyPr>
          <a:lstStyle/>
          <a:p>
            <a:r>
              <a:rPr lang="en-US" sz="1400" dirty="0"/>
              <a:t>3</a:t>
            </a:r>
            <a:r>
              <a:rPr lang="en-US" sz="1400" dirty="0" smtClean="0"/>
              <a:t>. </a:t>
            </a:r>
            <a:r>
              <a:rPr lang="en-US" sz="1400" dirty="0" err="1" smtClean="0"/>
              <a:t>fwd</a:t>
            </a:r>
            <a:endParaRPr lang="en-US" sz="1400" baseline="-25000" dirty="0"/>
          </a:p>
        </p:txBody>
      </p:sp>
    </p:spTree>
    <p:extLst>
      <p:ext uri="{BB962C8B-B14F-4D97-AF65-F5344CB8AC3E}">
        <p14:creationId xmlns:p14="http://schemas.microsoft.com/office/powerpoint/2010/main" val="217684579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a:t>
            </a:r>
            <a:endParaRPr lang="en-US" dirty="0"/>
          </a:p>
        </p:txBody>
      </p:sp>
      <p:sp>
        <p:nvSpPr>
          <p:cNvPr id="3" name="Content Placeholder 2"/>
          <p:cNvSpPr>
            <a:spLocks noGrp="1"/>
          </p:cNvSpPr>
          <p:nvPr>
            <p:ph idx="1"/>
          </p:nvPr>
        </p:nvSpPr>
        <p:spPr>
          <a:xfrm>
            <a:off x="209550" y="1141975"/>
            <a:ext cx="8737600" cy="5041338"/>
          </a:xfrm>
        </p:spPr>
        <p:txBody>
          <a:bodyPr/>
          <a:lstStyle/>
          <a:p>
            <a:r>
              <a:rPr lang="en-US" dirty="0" smtClean="0"/>
              <a:t>Replay on the nodes themselves</a:t>
            </a:r>
          </a:p>
          <a:p>
            <a:r>
              <a:rPr lang="en-US" dirty="0" smtClean="0"/>
              <a:t>Challenges</a:t>
            </a:r>
          </a:p>
          <a:p>
            <a:pPr lvl="1"/>
            <a:r>
              <a:rPr lang="en-US" dirty="0" smtClean="0"/>
              <a:t>Is it possible to efficiently emulate execution on such low resources (e.g., no memory manager)?</a:t>
            </a:r>
          </a:p>
          <a:p>
            <a:pPr lvl="1"/>
            <a:r>
              <a:rPr lang="en-US" dirty="0" smtClean="0"/>
              <a:t>Can replay be performed quickly enough to make a significant difference compared to the naïve approach?</a:t>
            </a:r>
          </a:p>
          <a:p>
            <a:pPr lvl="1"/>
            <a:r>
              <a:rPr lang="en-US" dirty="0" smtClean="0"/>
              <a:t>How does the programmer interact with the replay system?</a:t>
            </a:r>
          </a:p>
          <a:p>
            <a:pPr lvl="1"/>
            <a:r>
              <a:rPr lang="en-US" dirty="0" smtClean="0"/>
              <a:t>How can different diagnostic tools be used during replay?</a:t>
            </a:r>
          </a:p>
          <a:p>
            <a:pPr lvl="1"/>
            <a:endParaRPr lang="en-US" dirty="0"/>
          </a:p>
        </p:txBody>
      </p:sp>
    </p:spTree>
    <p:extLst>
      <p:ext uri="{BB962C8B-B14F-4D97-AF65-F5344CB8AC3E}">
        <p14:creationId xmlns:p14="http://schemas.microsoft.com/office/powerpoint/2010/main" val="42570239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Motivating principle of thesis</a:t>
            </a:r>
            <a:endParaRPr lang="en-US" dirty="0"/>
          </a:p>
        </p:txBody>
      </p:sp>
      <p:sp>
        <p:nvSpPr>
          <p:cNvPr id="3" name="Content Placeholder 2"/>
          <p:cNvSpPr>
            <a:spLocks noGrp="1"/>
          </p:cNvSpPr>
          <p:nvPr>
            <p:ph idx="1"/>
          </p:nvPr>
        </p:nvSpPr>
        <p:spPr>
          <a:xfrm>
            <a:off x="209550" y="1568367"/>
            <a:ext cx="8737600" cy="4614945"/>
          </a:xfrm>
        </p:spPr>
        <p:txBody>
          <a:bodyPr/>
          <a:lstStyle/>
          <a:p>
            <a:pPr marL="0" indent="0">
              <a:buNone/>
            </a:pPr>
            <a:r>
              <a:rPr lang="en-US" i="1" dirty="0"/>
              <a:t>Maintain as much detailed information as possible about the execution of </a:t>
            </a:r>
            <a:r>
              <a:rPr lang="en-US" i="1" dirty="0" smtClean="0"/>
              <a:t>the WSN </a:t>
            </a:r>
            <a:r>
              <a:rPr lang="en-US" i="1" dirty="0"/>
              <a:t>in deployment</a:t>
            </a:r>
            <a:r>
              <a:rPr lang="en-US" i="1" dirty="0" smtClean="0"/>
              <a:t>.</a:t>
            </a:r>
          </a:p>
          <a:p>
            <a:pPr marL="0" indent="0">
              <a:buNone/>
            </a:pPr>
            <a:endParaRPr lang="en-US" i="1" dirty="0" smtClean="0"/>
          </a:p>
          <a:p>
            <a:pPr marL="0" indent="0">
              <a:buNone/>
            </a:pPr>
            <a:endParaRPr lang="en-US" i="1" dirty="0" smtClean="0"/>
          </a:p>
          <a:p>
            <a:pPr marL="0" indent="0">
              <a:buNone/>
            </a:pPr>
            <a:r>
              <a:rPr lang="en-US" dirty="0" smtClean="0"/>
              <a:t>Questions:</a:t>
            </a:r>
            <a:endParaRPr lang="en-US" dirty="0"/>
          </a:p>
          <a:p>
            <a:pPr marL="914400" lvl="1" indent="-514350">
              <a:buAutoNum type="arabicPeriod"/>
            </a:pPr>
            <a:r>
              <a:rPr lang="en-US" dirty="0" smtClean="0"/>
              <a:t>Why keep detailed execution information?</a:t>
            </a:r>
          </a:p>
          <a:p>
            <a:pPr marL="914400" lvl="1" indent="-514350">
              <a:buAutoNum type="arabicPeriod"/>
            </a:pPr>
            <a:r>
              <a:rPr lang="en-US" dirty="0" smtClean="0"/>
              <a:t>How feasible is it to record detailed executions?</a:t>
            </a:r>
          </a:p>
        </p:txBody>
      </p:sp>
    </p:spTree>
    <p:extLst>
      <p:ext uri="{BB962C8B-B14F-4D97-AF65-F5344CB8AC3E}">
        <p14:creationId xmlns:p14="http://schemas.microsoft.com/office/powerpoint/2010/main" val="3795808172"/>
      </p:ext>
    </p:extLst>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 Replay Process</a:t>
            </a:r>
            <a:endParaRPr lang="en-US" dirty="0"/>
          </a:p>
        </p:txBody>
      </p:sp>
      <p:sp>
        <p:nvSpPr>
          <p:cNvPr id="3" name="Content Placeholder 2"/>
          <p:cNvSpPr>
            <a:spLocks noGrp="1"/>
          </p:cNvSpPr>
          <p:nvPr>
            <p:ph idx="1"/>
          </p:nvPr>
        </p:nvSpPr>
        <p:spPr>
          <a:xfrm>
            <a:off x="209550" y="768030"/>
            <a:ext cx="8737600" cy="4488990"/>
          </a:xfrm>
        </p:spPr>
        <p:txBody>
          <a:bodyPr/>
          <a:lstStyle/>
          <a:p>
            <a:pPr marL="514350" indent="-514350">
              <a:buFont typeface="+mj-lt"/>
              <a:buAutoNum type="arabicPeriod"/>
            </a:pPr>
            <a:r>
              <a:rPr lang="en-US" sz="2400" dirty="0" smtClean="0"/>
              <a:t>User requests replay</a:t>
            </a:r>
          </a:p>
          <a:p>
            <a:pPr marL="514350" indent="-514350">
              <a:buFont typeface="+mj-lt"/>
              <a:buAutoNum type="arabicPeriod"/>
            </a:pPr>
            <a:r>
              <a:rPr lang="en-US" sz="2400" dirty="0" smtClean="0"/>
              <a:t>Disable interrupts</a:t>
            </a:r>
          </a:p>
          <a:p>
            <a:pPr marL="514350" indent="-514350">
              <a:buFont typeface="+mj-lt"/>
              <a:buAutoNum type="arabicPeriod"/>
            </a:pPr>
            <a:r>
              <a:rPr lang="en-US" sz="2400" dirty="0" smtClean="0"/>
              <a:t>Dump RAM to flash</a:t>
            </a:r>
          </a:p>
          <a:p>
            <a:pPr marL="514350" indent="-514350">
              <a:buFont typeface="+mj-lt"/>
              <a:buAutoNum type="arabicPeriod"/>
            </a:pPr>
            <a:r>
              <a:rPr lang="en-US" sz="2400" dirty="0" smtClean="0"/>
              <a:t>Load checkpoint from flash to RAM</a:t>
            </a:r>
          </a:p>
          <a:p>
            <a:pPr marL="514350" indent="-514350">
              <a:buFont typeface="+mj-lt"/>
              <a:buAutoNum type="arabicPeriod"/>
            </a:pPr>
            <a:r>
              <a:rPr lang="en-US" sz="2400" dirty="0" smtClean="0"/>
              <a:t>Program node with a </a:t>
            </a:r>
            <a:r>
              <a:rPr lang="en-US" sz="2400" i="1" dirty="0" smtClean="0"/>
              <a:t>replay version</a:t>
            </a:r>
            <a:r>
              <a:rPr lang="en-US" sz="2400" dirty="0" smtClean="0"/>
              <a:t> of the code*</a:t>
            </a:r>
          </a:p>
          <a:p>
            <a:pPr marL="514350" indent="-514350">
              <a:buFont typeface="+mj-lt"/>
              <a:buAutoNum type="arabicPeriod"/>
            </a:pPr>
            <a:r>
              <a:rPr lang="en-US" sz="2400" dirty="0" smtClean="0"/>
              <a:t>Execute replay, storing results to flash</a:t>
            </a:r>
          </a:p>
          <a:p>
            <a:pPr marL="514350" indent="-514350">
              <a:buFont typeface="+mj-lt"/>
              <a:buAutoNum type="arabicPeriod"/>
            </a:pPr>
            <a:r>
              <a:rPr lang="en-US" sz="2400" dirty="0" smtClean="0"/>
              <a:t>Program node with normal version of the code</a:t>
            </a:r>
          </a:p>
          <a:p>
            <a:pPr marL="514350" indent="-514350">
              <a:buFont typeface="+mj-lt"/>
              <a:buAutoNum type="arabicPeriod"/>
            </a:pPr>
            <a:r>
              <a:rPr lang="en-US" sz="2400" dirty="0" smtClean="0"/>
              <a:t>Load RAM with previous dump</a:t>
            </a:r>
          </a:p>
          <a:p>
            <a:pPr marL="514350" indent="-514350">
              <a:buFont typeface="+mj-lt"/>
              <a:buAutoNum type="arabicPeriod"/>
            </a:pPr>
            <a:r>
              <a:rPr lang="en-US" sz="2400" dirty="0" smtClean="0"/>
              <a:t>Enable interrupts</a:t>
            </a:r>
          </a:p>
          <a:p>
            <a:pPr marL="514350" indent="-514350">
              <a:buFont typeface="+mj-lt"/>
              <a:buAutoNum type="arabicPeriod"/>
            </a:pPr>
            <a:r>
              <a:rPr lang="en-US" sz="2400" dirty="0" smtClean="0"/>
              <a:t>Send replay results to user</a:t>
            </a:r>
            <a:endParaRPr lang="en-US" sz="2400" dirty="0"/>
          </a:p>
        </p:txBody>
      </p:sp>
      <p:sp>
        <p:nvSpPr>
          <p:cNvPr id="5" name="Content Placeholder 2"/>
          <p:cNvSpPr txBox="1">
            <a:spLocks/>
          </p:cNvSpPr>
          <p:nvPr/>
        </p:nvSpPr>
        <p:spPr bwMode="auto">
          <a:xfrm>
            <a:off x="233958" y="5212679"/>
            <a:ext cx="8737600" cy="1018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0487" tIns="44450" rIns="90487" bIns="44450" numCol="1" anchor="t" anchorCtr="0" compatLnSpc="1">
            <a:prstTxWarp prst="textNoShape">
              <a:avLst/>
            </a:prstTxWarp>
          </a:bodyPr>
          <a:lstStyle>
            <a:lvl1pPr marL="342900" indent="-342900" algn="l" rtl="0" eaLnBrk="0" fontAlgn="base" hangingPunct="0">
              <a:spcBef>
                <a:spcPct val="20000"/>
              </a:spcBef>
              <a:spcAft>
                <a:spcPct val="0"/>
              </a:spcAft>
              <a:buSzPct val="100000"/>
              <a:buChar char="•"/>
              <a:defRPr sz="2800">
                <a:solidFill>
                  <a:srgbClr val="CC0000"/>
                </a:solidFill>
                <a:latin typeface="+mn-lt"/>
                <a:ea typeface="+mn-ea"/>
                <a:cs typeface="+mn-cs"/>
              </a:defRPr>
            </a:lvl1pPr>
            <a:lvl2pPr marL="742950" indent="-285750" algn="l" rtl="0" eaLnBrk="0" fontAlgn="base" hangingPunct="0">
              <a:spcBef>
                <a:spcPct val="20000"/>
              </a:spcBef>
              <a:spcAft>
                <a:spcPct val="0"/>
              </a:spcAft>
              <a:buSzPct val="100000"/>
              <a:buChar char="–"/>
              <a:defRPr sz="2400">
                <a:solidFill>
                  <a:srgbClr val="0000FF"/>
                </a:solidFill>
                <a:latin typeface="+mn-lt"/>
                <a:ea typeface="+mn-ea"/>
              </a:defRPr>
            </a:lvl2pPr>
            <a:lvl3pPr marL="1143000" indent="-228600" algn="l" rtl="0" eaLnBrk="0" fontAlgn="base" hangingPunct="0">
              <a:spcBef>
                <a:spcPct val="20000"/>
              </a:spcBef>
              <a:spcAft>
                <a:spcPct val="0"/>
              </a:spcAft>
              <a:buSzPct val="100000"/>
              <a:buChar char="•"/>
              <a:defRPr sz="2000">
                <a:solidFill>
                  <a:srgbClr val="FF0000"/>
                </a:solidFill>
                <a:latin typeface="+mn-lt"/>
                <a:ea typeface="+mn-ea"/>
              </a:defRPr>
            </a:lvl3pPr>
            <a:lvl4pPr marL="1600200" indent="-228600" algn="l" rtl="0" eaLnBrk="0" fontAlgn="base" hangingPunct="0">
              <a:spcBef>
                <a:spcPct val="20000"/>
              </a:spcBef>
              <a:spcAft>
                <a:spcPct val="0"/>
              </a:spcAft>
              <a:buSzPct val="100000"/>
              <a:buChar char="–"/>
              <a:defRPr sz="2000">
                <a:solidFill>
                  <a:schemeClr val="tx1"/>
                </a:solidFill>
                <a:latin typeface="+mn-lt"/>
                <a:ea typeface="+mn-ea"/>
              </a:defRPr>
            </a:lvl4pPr>
            <a:lvl5pPr marL="2057400" indent="-228600" algn="l" rtl="0" eaLnBrk="0" fontAlgn="base" hangingPunct="0">
              <a:spcBef>
                <a:spcPct val="20000"/>
              </a:spcBef>
              <a:spcAft>
                <a:spcPct val="0"/>
              </a:spcAft>
              <a:buSzPct val="100000"/>
              <a:buChar char="•"/>
              <a:defRPr sz="2000">
                <a:solidFill>
                  <a:schemeClr val="tx1"/>
                </a:solidFill>
                <a:latin typeface="+mn-lt"/>
                <a:ea typeface="+mn-ea"/>
              </a:defRPr>
            </a:lvl5pPr>
            <a:lvl6pPr marL="2514600" indent="-228600" algn="l" rtl="0" eaLnBrk="0" fontAlgn="base" hangingPunct="0">
              <a:spcBef>
                <a:spcPct val="20000"/>
              </a:spcBef>
              <a:spcAft>
                <a:spcPct val="0"/>
              </a:spcAft>
              <a:buSzPct val="100000"/>
              <a:buChar char="•"/>
              <a:defRPr sz="2000">
                <a:solidFill>
                  <a:schemeClr val="tx1"/>
                </a:solidFill>
                <a:latin typeface="+mn-lt"/>
                <a:ea typeface="+mn-ea"/>
              </a:defRPr>
            </a:lvl6pPr>
            <a:lvl7pPr marL="2971800" indent="-228600" algn="l" rtl="0" eaLnBrk="0" fontAlgn="base" hangingPunct="0">
              <a:spcBef>
                <a:spcPct val="20000"/>
              </a:spcBef>
              <a:spcAft>
                <a:spcPct val="0"/>
              </a:spcAft>
              <a:buSzPct val="100000"/>
              <a:buChar char="•"/>
              <a:defRPr sz="2000">
                <a:solidFill>
                  <a:schemeClr val="tx1"/>
                </a:solidFill>
                <a:latin typeface="+mn-lt"/>
                <a:ea typeface="+mn-ea"/>
              </a:defRPr>
            </a:lvl7pPr>
            <a:lvl8pPr marL="3429000" indent="-228600" algn="l" rtl="0" eaLnBrk="0" fontAlgn="base" hangingPunct="0">
              <a:spcBef>
                <a:spcPct val="20000"/>
              </a:spcBef>
              <a:spcAft>
                <a:spcPct val="0"/>
              </a:spcAft>
              <a:buSzPct val="100000"/>
              <a:buChar char="•"/>
              <a:defRPr sz="2000">
                <a:solidFill>
                  <a:schemeClr val="tx1"/>
                </a:solidFill>
                <a:latin typeface="+mn-lt"/>
                <a:ea typeface="+mn-ea"/>
              </a:defRPr>
            </a:lvl8pPr>
            <a:lvl9pPr marL="3886200" indent="-228600" algn="l" rtl="0" eaLnBrk="0" fontAlgn="base" hangingPunct="0">
              <a:spcBef>
                <a:spcPct val="20000"/>
              </a:spcBef>
              <a:spcAft>
                <a:spcPct val="0"/>
              </a:spcAft>
              <a:buSzPct val="100000"/>
              <a:buChar char="•"/>
              <a:defRPr sz="2000">
                <a:solidFill>
                  <a:schemeClr val="tx1"/>
                </a:solidFill>
                <a:latin typeface="+mn-lt"/>
                <a:ea typeface="+mn-ea"/>
              </a:defRPr>
            </a:lvl9pPr>
          </a:lstStyle>
          <a:p>
            <a:pPr marL="0" indent="0">
              <a:buNone/>
            </a:pPr>
            <a:r>
              <a:rPr lang="en-US" sz="2000" dirty="0" smtClean="0"/>
              <a:t>* This is likely to be the most significant factor in how much time switching between replay and normal execution costs, making it disruptive to the execution of the sensor network. Can this be avoided by combining replay and normal code?</a:t>
            </a:r>
            <a:endParaRPr lang="en-US" sz="2000" dirty="0"/>
          </a:p>
        </p:txBody>
      </p:sp>
    </p:spTree>
    <p:extLst>
      <p:ext uri="{BB962C8B-B14F-4D97-AF65-F5344CB8AC3E}">
        <p14:creationId xmlns:p14="http://schemas.microsoft.com/office/powerpoint/2010/main" val="11078602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Implementing Replay</a:t>
            </a:r>
            <a:endParaRPr lang="en-US" dirty="0"/>
          </a:p>
        </p:txBody>
      </p:sp>
      <p:sp>
        <p:nvSpPr>
          <p:cNvPr id="3" name="Content Placeholder 2"/>
          <p:cNvSpPr>
            <a:spLocks noGrp="1"/>
          </p:cNvSpPr>
          <p:nvPr>
            <p:ph idx="1"/>
          </p:nvPr>
        </p:nvSpPr>
        <p:spPr>
          <a:xfrm>
            <a:off x="209550" y="994455"/>
            <a:ext cx="8737600" cy="5591587"/>
          </a:xfrm>
        </p:spPr>
        <p:txBody>
          <a:bodyPr/>
          <a:lstStyle/>
          <a:p>
            <a:r>
              <a:rPr lang="en-US" sz="2000" dirty="0" smtClean="0"/>
              <a:t>Interrupts</a:t>
            </a:r>
          </a:p>
          <a:p>
            <a:pPr lvl="1"/>
            <a:r>
              <a:rPr lang="en-US" sz="1800" dirty="0" smtClean="0"/>
              <a:t>Execute until loop count reaches next logged interrupt</a:t>
            </a:r>
          </a:p>
          <a:p>
            <a:pPr lvl="1"/>
            <a:r>
              <a:rPr lang="en-US" sz="1800" dirty="0" smtClean="0"/>
              <a:t>When the PC reaches the logged value execute interrupt</a:t>
            </a:r>
          </a:p>
          <a:p>
            <a:pPr lvl="2"/>
            <a:r>
              <a:rPr lang="en-US" sz="1600" dirty="0" smtClean="0"/>
              <a:t>This is tricky</a:t>
            </a:r>
          </a:p>
          <a:p>
            <a:pPr lvl="2"/>
            <a:r>
              <a:rPr lang="en-US" sz="1600" dirty="0" smtClean="0"/>
              <a:t>Pessimistic timer algorithm or precompiled tables?</a:t>
            </a:r>
          </a:p>
          <a:p>
            <a:pPr lvl="2"/>
            <a:r>
              <a:rPr lang="en-US" sz="1600" dirty="0" smtClean="0"/>
              <a:t>Is their a better way?</a:t>
            </a:r>
          </a:p>
          <a:p>
            <a:r>
              <a:rPr lang="en-US" sz="2000" dirty="0" smtClean="0"/>
              <a:t>Reads from registers</a:t>
            </a:r>
          </a:p>
          <a:p>
            <a:pPr lvl="1"/>
            <a:r>
              <a:rPr lang="en-US" sz="1800" dirty="0" smtClean="0"/>
              <a:t>Similar to the record phase</a:t>
            </a:r>
          </a:p>
          <a:p>
            <a:pPr lvl="1"/>
            <a:r>
              <a:rPr lang="en-US" sz="1800" dirty="0" smtClean="0"/>
              <a:t>During compile, when static read is encountered add code to load correct value from flash</a:t>
            </a:r>
          </a:p>
          <a:p>
            <a:r>
              <a:rPr lang="en-US" sz="2000" dirty="0" smtClean="0"/>
              <a:t>Write to registers</a:t>
            </a:r>
          </a:p>
          <a:p>
            <a:pPr lvl="1"/>
            <a:r>
              <a:rPr lang="en-US" sz="1800" dirty="0" smtClean="0"/>
              <a:t>Cannot allow code to write to some registers or it will disrupt replay (e.g. interrupt enable) or send peripherals (e.g. radio) into unknown state or consume unnecessary energy</a:t>
            </a:r>
          </a:p>
          <a:p>
            <a:pPr lvl="1"/>
            <a:r>
              <a:rPr lang="en-US" sz="1800" dirty="0" smtClean="0"/>
              <a:t>During compile, static writes need to have code added to guard them during replay</a:t>
            </a:r>
            <a:endParaRPr lang="en-US" sz="1800" dirty="0"/>
          </a:p>
        </p:txBody>
      </p:sp>
    </p:spTree>
    <p:extLst>
      <p:ext uri="{BB962C8B-B14F-4D97-AF65-F5344CB8AC3E}">
        <p14:creationId xmlns:p14="http://schemas.microsoft.com/office/powerpoint/2010/main" val="39820328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229" y="325779"/>
            <a:ext cx="8724900" cy="533400"/>
          </a:xfrm>
        </p:spPr>
        <p:txBody>
          <a:bodyPr/>
          <a:lstStyle/>
          <a:p>
            <a:r>
              <a:rPr lang="en-US" dirty="0" smtClean="0"/>
              <a:t>Fast Switching between Replay and Normal Execution</a:t>
            </a:r>
            <a:endParaRPr lang="en-US" dirty="0"/>
          </a:p>
        </p:txBody>
      </p:sp>
      <p:sp>
        <p:nvSpPr>
          <p:cNvPr id="3" name="Content Placeholder 2"/>
          <p:cNvSpPr>
            <a:spLocks noGrp="1"/>
          </p:cNvSpPr>
          <p:nvPr>
            <p:ph idx="1"/>
          </p:nvPr>
        </p:nvSpPr>
        <p:spPr>
          <a:xfrm>
            <a:off x="209550" y="1457003"/>
            <a:ext cx="8737600" cy="4726310"/>
          </a:xfrm>
        </p:spPr>
        <p:txBody>
          <a:bodyPr/>
          <a:lstStyle/>
          <a:p>
            <a:r>
              <a:rPr lang="en-US" dirty="0" smtClean="0"/>
              <a:t>There is a significant time to reprogram for replay and normal execution (~10 sec)</a:t>
            </a:r>
          </a:p>
          <a:p>
            <a:r>
              <a:rPr lang="en-US" dirty="0" smtClean="0"/>
              <a:t>Better approach is to combine replay code with the normal code that has been instrumented for record</a:t>
            </a:r>
          </a:p>
          <a:p>
            <a:r>
              <a:rPr lang="en-US" dirty="0" smtClean="0"/>
              <a:t>When a peripheral register read is encountered check if it is in record or replay mode</a:t>
            </a:r>
          </a:p>
          <a:p>
            <a:r>
              <a:rPr lang="en-US" dirty="0" smtClean="0"/>
              <a:t>However, this makes it more difficult to add debugging instrumentation</a:t>
            </a:r>
          </a:p>
        </p:txBody>
      </p:sp>
    </p:spTree>
    <p:extLst>
      <p:ext uri="{BB962C8B-B14F-4D97-AF65-F5344CB8AC3E}">
        <p14:creationId xmlns:p14="http://schemas.microsoft.com/office/powerpoint/2010/main" val="14913874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Debugging Instrumentation</a:t>
            </a:r>
            <a:endParaRPr lang="en-US" dirty="0"/>
          </a:p>
        </p:txBody>
      </p:sp>
      <p:sp>
        <p:nvSpPr>
          <p:cNvPr id="3" name="Content Placeholder 2"/>
          <p:cNvSpPr>
            <a:spLocks noGrp="1"/>
          </p:cNvSpPr>
          <p:nvPr>
            <p:ph idx="1"/>
          </p:nvPr>
        </p:nvSpPr>
        <p:spPr>
          <a:xfrm>
            <a:off x="209550" y="1141975"/>
            <a:ext cx="8737600" cy="5041338"/>
          </a:xfrm>
        </p:spPr>
        <p:txBody>
          <a:bodyPr/>
          <a:lstStyle/>
          <a:p>
            <a:r>
              <a:rPr lang="en-US" dirty="0" smtClean="0"/>
              <a:t>The advantage of record and replay is that it enables any debugging technique to be applied after the initial run</a:t>
            </a:r>
          </a:p>
          <a:p>
            <a:r>
              <a:rPr lang="en-US" dirty="0" smtClean="0"/>
              <a:t>How to achieve a high level of flexibility without knowing at compile time what type of debugging techniques might be used?</a:t>
            </a:r>
          </a:p>
          <a:p>
            <a:r>
              <a:rPr lang="en-US" dirty="0" smtClean="0"/>
              <a:t>At the point in code where instrumentation needs to be added, insert jump to special location</a:t>
            </a:r>
          </a:p>
          <a:p>
            <a:r>
              <a:rPr lang="en-US" dirty="0" smtClean="0"/>
              <a:t>The special location calls the log function with the correct parameters and then returns</a:t>
            </a:r>
            <a:endParaRPr lang="en-US" dirty="0"/>
          </a:p>
        </p:txBody>
      </p:sp>
    </p:spTree>
    <p:extLst>
      <p:ext uri="{BB962C8B-B14F-4D97-AF65-F5344CB8AC3E}">
        <p14:creationId xmlns:p14="http://schemas.microsoft.com/office/powerpoint/2010/main" val="10492202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Repeated Replay</a:t>
            </a:r>
            <a:endParaRPr lang="en-US" dirty="0"/>
          </a:p>
        </p:txBody>
      </p:sp>
      <p:sp>
        <p:nvSpPr>
          <p:cNvPr id="3" name="Content Placeholder 2"/>
          <p:cNvSpPr>
            <a:spLocks noGrp="1"/>
          </p:cNvSpPr>
          <p:nvPr>
            <p:ph idx="1"/>
          </p:nvPr>
        </p:nvSpPr>
        <p:spPr>
          <a:xfrm>
            <a:off x="209550" y="3721263"/>
            <a:ext cx="8737600" cy="2462050"/>
          </a:xfrm>
        </p:spPr>
        <p:txBody>
          <a:bodyPr/>
          <a:lstStyle/>
          <a:p>
            <a:r>
              <a:rPr lang="en-US" sz="2000" dirty="0" smtClean="0"/>
              <a:t>It is expected that the user will not find the bug on the first try</a:t>
            </a:r>
          </a:p>
          <a:p>
            <a:r>
              <a:rPr lang="en-US" sz="2000" dirty="0" smtClean="0"/>
              <a:t>Also the user will not always know how far to go back to find the source of the bug</a:t>
            </a:r>
          </a:p>
          <a:p>
            <a:r>
              <a:rPr lang="en-US" sz="2000" dirty="0" smtClean="0"/>
              <a:t>User requests to start debugging replay at time </a:t>
            </a:r>
            <a:r>
              <a:rPr lang="en-US" sz="2000" i="1" dirty="0" smtClean="0"/>
              <a:t>J</a:t>
            </a:r>
            <a:endParaRPr lang="en-US" sz="2000" dirty="0"/>
          </a:p>
          <a:p>
            <a:r>
              <a:rPr lang="en-US" sz="2000" dirty="0" smtClean="0"/>
              <a:t>Replay must start at a checkpoint</a:t>
            </a:r>
          </a:p>
          <a:p>
            <a:r>
              <a:rPr lang="en-US" sz="2000" dirty="0" smtClean="0"/>
              <a:t>At half way between checkpoint at time </a:t>
            </a:r>
            <a:r>
              <a:rPr lang="en-US" sz="2000" i="1" dirty="0" smtClean="0"/>
              <a:t>J</a:t>
            </a:r>
            <a:r>
              <a:rPr lang="en-US" sz="2000" dirty="0" smtClean="0"/>
              <a:t> a new </a:t>
            </a:r>
            <a:r>
              <a:rPr lang="en-US" sz="2000" dirty="0" err="1" smtClean="0"/>
              <a:t>checkpoint</a:t>
            </a:r>
            <a:r>
              <a:rPr lang="en-US" sz="2000" baseline="-25000" dirty="0" err="1" smtClean="0"/>
              <a:t>K</a:t>
            </a:r>
            <a:r>
              <a:rPr lang="en-US" sz="2000" dirty="0" smtClean="0"/>
              <a:t> is created</a:t>
            </a:r>
          </a:p>
          <a:p>
            <a:r>
              <a:rPr lang="en-US" sz="2000" dirty="0" smtClean="0"/>
              <a:t>When replay reaches time </a:t>
            </a:r>
            <a:r>
              <a:rPr lang="en-US" sz="2000" i="1" dirty="0" smtClean="0"/>
              <a:t>J </a:t>
            </a:r>
            <a:r>
              <a:rPr lang="en-US" sz="2000" dirty="0" smtClean="0"/>
              <a:t>a new </a:t>
            </a:r>
            <a:r>
              <a:rPr lang="en-US" sz="2000" dirty="0" err="1" smtClean="0"/>
              <a:t>checkpoint</a:t>
            </a:r>
            <a:r>
              <a:rPr lang="en-US" sz="2000" baseline="-25000" dirty="0" err="1" smtClean="0"/>
              <a:t>J</a:t>
            </a:r>
            <a:r>
              <a:rPr lang="en-US" sz="2000" dirty="0" smtClean="0"/>
              <a:t> is created</a:t>
            </a:r>
            <a:endParaRPr lang="en-US" sz="2000" baseline="-25000" dirty="0" smtClean="0"/>
          </a:p>
          <a:p>
            <a:endParaRPr lang="en-US" dirty="0"/>
          </a:p>
        </p:txBody>
      </p:sp>
      <p:sp>
        <p:nvSpPr>
          <p:cNvPr id="4" name="Rectangle 3"/>
          <p:cNvSpPr/>
          <p:nvPr/>
        </p:nvSpPr>
        <p:spPr bwMode="auto">
          <a:xfrm>
            <a:off x="3785387" y="2027966"/>
            <a:ext cx="1147204" cy="659589"/>
          </a:xfrm>
          <a:prstGeom prst="rect">
            <a:avLst/>
          </a:prstGeom>
          <a:solidFill>
            <a:srgbClr val="A8A1FF"/>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5" name="Rectangle 4"/>
          <p:cNvSpPr/>
          <p:nvPr/>
        </p:nvSpPr>
        <p:spPr bwMode="auto">
          <a:xfrm>
            <a:off x="3780669" y="1772007"/>
            <a:ext cx="1151923" cy="255960"/>
          </a:xfrm>
          <a:prstGeom prst="rect">
            <a:avLst/>
          </a:prstGeom>
          <a:solidFill>
            <a:srgbClr val="FFB69D"/>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6" name="Rectangle 5"/>
          <p:cNvSpPr/>
          <p:nvPr/>
        </p:nvSpPr>
        <p:spPr bwMode="auto">
          <a:xfrm>
            <a:off x="3780669" y="1191174"/>
            <a:ext cx="1151922" cy="580832"/>
          </a:xfrm>
          <a:prstGeom prst="rect">
            <a:avLst/>
          </a:prstGeom>
          <a:solidFill>
            <a:srgbClr val="A8A1FF"/>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7" name="Rectangle 6"/>
          <p:cNvSpPr/>
          <p:nvPr/>
        </p:nvSpPr>
        <p:spPr bwMode="auto">
          <a:xfrm>
            <a:off x="3780669" y="935214"/>
            <a:ext cx="1151921" cy="255960"/>
          </a:xfrm>
          <a:prstGeom prst="rect">
            <a:avLst/>
          </a:prstGeom>
          <a:solidFill>
            <a:srgbClr val="FFB69D"/>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8" name="Rectangle 7"/>
          <p:cNvSpPr/>
          <p:nvPr/>
        </p:nvSpPr>
        <p:spPr bwMode="auto">
          <a:xfrm>
            <a:off x="3780669" y="935213"/>
            <a:ext cx="1151921" cy="2471021"/>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9" name="TextBox 8"/>
          <p:cNvSpPr txBox="1"/>
          <p:nvPr/>
        </p:nvSpPr>
        <p:spPr>
          <a:xfrm>
            <a:off x="3770823" y="895834"/>
            <a:ext cx="1032174" cy="307777"/>
          </a:xfrm>
          <a:prstGeom prst="rect">
            <a:avLst/>
          </a:prstGeom>
          <a:noFill/>
        </p:spPr>
        <p:txBody>
          <a:bodyPr wrap="none" rtlCol="0">
            <a:spAutoFit/>
          </a:bodyPr>
          <a:lstStyle/>
          <a:p>
            <a:r>
              <a:rPr lang="en-US" sz="1400" dirty="0" smtClean="0"/>
              <a:t>checkpoint</a:t>
            </a:r>
            <a:r>
              <a:rPr lang="en-US" sz="1400" baseline="-25000" dirty="0" smtClean="0"/>
              <a:t>1</a:t>
            </a:r>
            <a:endParaRPr lang="en-US" sz="1400" dirty="0"/>
          </a:p>
        </p:txBody>
      </p:sp>
      <p:sp>
        <p:nvSpPr>
          <p:cNvPr id="10" name="TextBox 9"/>
          <p:cNvSpPr txBox="1"/>
          <p:nvPr/>
        </p:nvSpPr>
        <p:spPr>
          <a:xfrm>
            <a:off x="3775540" y="1107301"/>
            <a:ext cx="703170" cy="307777"/>
          </a:xfrm>
          <a:prstGeom prst="rect">
            <a:avLst/>
          </a:prstGeom>
          <a:noFill/>
        </p:spPr>
        <p:txBody>
          <a:bodyPr wrap="none" rtlCol="0">
            <a:spAutoFit/>
          </a:bodyPr>
          <a:lstStyle/>
          <a:p>
            <a:r>
              <a:rPr lang="en-US" sz="1400" dirty="0" smtClean="0"/>
              <a:t>events</a:t>
            </a:r>
            <a:r>
              <a:rPr lang="en-US" sz="1400" baseline="-25000" dirty="0" smtClean="0"/>
              <a:t>1</a:t>
            </a:r>
            <a:endParaRPr lang="en-US" sz="1400" baseline="-25000" dirty="0"/>
          </a:p>
        </p:txBody>
      </p:sp>
      <p:sp>
        <p:nvSpPr>
          <p:cNvPr id="11" name="TextBox 10"/>
          <p:cNvSpPr txBox="1"/>
          <p:nvPr/>
        </p:nvSpPr>
        <p:spPr>
          <a:xfrm>
            <a:off x="3775543" y="1717670"/>
            <a:ext cx="1032174" cy="307777"/>
          </a:xfrm>
          <a:prstGeom prst="rect">
            <a:avLst/>
          </a:prstGeom>
          <a:noFill/>
        </p:spPr>
        <p:txBody>
          <a:bodyPr wrap="none" rtlCol="0">
            <a:spAutoFit/>
          </a:bodyPr>
          <a:lstStyle/>
          <a:p>
            <a:r>
              <a:rPr lang="en-US" sz="1400" dirty="0" smtClean="0"/>
              <a:t>checkpoint</a:t>
            </a:r>
            <a:r>
              <a:rPr lang="en-US" sz="1400" baseline="-25000" dirty="0"/>
              <a:t>2</a:t>
            </a:r>
            <a:endParaRPr lang="en-US" sz="1400" dirty="0"/>
          </a:p>
        </p:txBody>
      </p:sp>
      <p:sp>
        <p:nvSpPr>
          <p:cNvPr id="12" name="TextBox 11"/>
          <p:cNvSpPr txBox="1"/>
          <p:nvPr/>
        </p:nvSpPr>
        <p:spPr>
          <a:xfrm>
            <a:off x="3780260" y="1948827"/>
            <a:ext cx="733093" cy="307777"/>
          </a:xfrm>
          <a:prstGeom prst="rect">
            <a:avLst/>
          </a:prstGeom>
          <a:noFill/>
        </p:spPr>
        <p:txBody>
          <a:bodyPr wrap="none" rtlCol="0">
            <a:spAutoFit/>
          </a:bodyPr>
          <a:lstStyle/>
          <a:p>
            <a:r>
              <a:rPr lang="en-US" sz="1400" dirty="0" smtClean="0"/>
              <a:t>events</a:t>
            </a:r>
            <a:r>
              <a:rPr lang="en-US" sz="1400" baseline="-25000" dirty="0" smtClean="0"/>
              <a:t>2</a:t>
            </a:r>
            <a:endParaRPr lang="en-US" sz="1400" baseline="-25000" dirty="0"/>
          </a:p>
        </p:txBody>
      </p:sp>
      <p:sp>
        <p:nvSpPr>
          <p:cNvPr id="16" name="Rectangle 15"/>
          <p:cNvSpPr/>
          <p:nvPr/>
        </p:nvSpPr>
        <p:spPr bwMode="auto">
          <a:xfrm>
            <a:off x="3785386" y="3145142"/>
            <a:ext cx="1151921" cy="255960"/>
          </a:xfrm>
          <a:prstGeom prst="rect">
            <a:avLst/>
          </a:prstGeom>
          <a:solidFill>
            <a:srgbClr val="FFB69D"/>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17" name="TextBox 16"/>
          <p:cNvSpPr txBox="1"/>
          <p:nvPr/>
        </p:nvSpPr>
        <p:spPr>
          <a:xfrm>
            <a:off x="3775540" y="3115607"/>
            <a:ext cx="1058766" cy="307777"/>
          </a:xfrm>
          <a:prstGeom prst="rect">
            <a:avLst/>
          </a:prstGeom>
          <a:noFill/>
        </p:spPr>
        <p:txBody>
          <a:bodyPr wrap="none" rtlCol="0">
            <a:spAutoFit/>
          </a:bodyPr>
          <a:lstStyle/>
          <a:p>
            <a:r>
              <a:rPr lang="en-US" sz="1400" dirty="0" err="1" smtClean="0"/>
              <a:t>checkpoint</a:t>
            </a:r>
            <a:r>
              <a:rPr lang="en-US" sz="1400" baseline="-25000" dirty="0" err="1" smtClean="0"/>
              <a:t>K</a:t>
            </a:r>
            <a:endParaRPr lang="en-US" sz="1400" dirty="0"/>
          </a:p>
        </p:txBody>
      </p:sp>
      <p:sp>
        <p:nvSpPr>
          <p:cNvPr id="18" name="Rectangle 17"/>
          <p:cNvSpPr/>
          <p:nvPr/>
        </p:nvSpPr>
        <p:spPr bwMode="auto">
          <a:xfrm>
            <a:off x="3780258" y="2893914"/>
            <a:ext cx="1151921" cy="255960"/>
          </a:xfrm>
          <a:prstGeom prst="rect">
            <a:avLst/>
          </a:prstGeom>
          <a:solidFill>
            <a:srgbClr val="FFB69D"/>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19" name="TextBox 18"/>
          <p:cNvSpPr txBox="1"/>
          <p:nvPr/>
        </p:nvSpPr>
        <p:spPr>
          <a:xfrm>
            <a:off x="3770412" y="2854534"/>
            <a:ext cx="1018908" cy="307777"/>
          </a:xfrm>
          <a:prstGeom prst="rect">
            <a:avLst/>
          </a:prstGeom>
          <a:noFill/>
        </p:spPr>
        <p:txBody>
          <a:bodyPr wrap="none" rtlCol="0">
            <a:spAutoFit/>
          </a:bodyPr>
          <a:lstStyle/>
          <a:p>
            <a:r>
              <a:rPr lang="en-US" sz="1400" dirty="0" err="1" smtClean="0"/>
              <a:t>checkpoint</a:t>
            </a:r>
            <a:r>
              <a:rPr lang="en-US" sz="1400" baseline="-25000" dirty="0" err="1"/>
              <a:t>J</a:t>
            </a:r>
            <a:endParaRPr lang="en-US" sz="1400" dirty="0"/>
          </a:p>
        </p:txBody>
      </p:sp>
      <p:sp>
        <p:nvSpPr>
          <p:cNvPr id="36" name="Freeform 35"/>
          <p:cNvSpPr/>
          <p:nvPr/>
        </p:nvSpPr>
        <p:spPr>
          <a:xfrm>
            <a:off x="4942437" y="2352861"/>
            <a:ext cx="659648" cy="669434"/>
          </a:xfrm>
          <a:custGeom>
            <a:avLst/>
            <a:gdLst>
              <a:gd name="connsiteX0" fmla="*/ 0 w 659648"/>
              <a:gd name="connsiteY0" fmla="*/ 758035 h 758035"/>
              <a:gd name="connsiteX1" fmla="*/ 659648 w 659648"/>
              <a:gd name="connsiteY1" fmla="*/ 255960 h 758035"/>
              <a:gd name="connsiteX2" fmla="*/ 0 w 659648"/>
              <a:gd name="connsiteY2" fmla="*/ 0 h 758035"/>
            </a:gdLst>
            <a:ahLst/>
            <a:cxnLst>
              <a:cxn ang="0">
                <a:pos x="connsiteX0" y="connsiteY0"/>
              </a:cxn>
              <a:cxn ang="0">
                <a:pos x="connsiteX1" y="connsiteY1"/>
              </a:cxn>
              <a:cxn ang="0">
                <a:pos x="connsiteX2" y="connsiteY2"/>
              </a:cxn>
            </a:cxnLst>
            <a:rect l="l" t="t" r="r" b="b"/>
            <a:pathLst>
              <a:path w="659648" h="758035">
                <a:moveTo>
                  <a:pt x="0" y="758035"/>
                </a:moveTo>
                <a:cubicBezTo>
                  <a:pt x="329824" y="570167"/>
                  <a:pt x="659648" y="382299"/>
                  <a:pt x="659648" y="255960"/>
                </a:cubicBezTo>
                <a:cubicBezTo>
                  <a:pt x="659648" y="129621"/>
                  <a:pt x="0" y="0"/>
                  <a:pt x="0" y="0"/>
                </a:cubicBezTo>
              </a:path>
            </a:pathLst>
          </a:custGeom>
          <a:ln>
            <a:solidFill>
              <a:schemeClr val="tx1"/>
            </a:solidFill>
            <a:tailEnd type="arrow"/>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37" name="Freeform 36"/>
          <p:cNvSpPr/>
          <p:nvPr/>
        </p:nvSpPr>
        <p:spPr>
          <a:xfrm>
            <a:off x="4932591" y="2155969"/>
            <a:ext cx="1447287" cy="1132130"/>
          </a:xfrm>
          <a:custGeom>
            <a:avLst/>
            <a:gdLst>
              <a:gd name="connsiteX0" fmla="*/ 0 w 876267"/>
              <a:gd name="connsiteY0" fmla="*/ 1132130 h 1132130"/>
              <a:gd name="connsiteX1" fmla="*/ 876249 w 876267"/>
              <a:gd name="connsiteY1" fmla="*/ 393784 h 1132130"/>
              <a:gd name="connsiteX2" fmla="*/ 19691 w 876267"/>
              <a:gd name="connsiteY2" fmla="*/ 0 h 1132130"/>
            </a:gdLst>
            <a:ahLst/>
            <a:cxnLst>
              <a:cxn ang="0">
                <a:pos x="connsiteX0" y="connsiteY0"/>
              </a:cxn>
              <a:cxn ang="0">
                <a:pos x="connsiteX1" y="connsiteY1"/>
              </a:cxn>
              <a:cxn ang="0">
                <a:pos x="connsiteX2" y="connsiteY2"/>
              </a:cxn>
            </a:cxnLst>
            <a:rect l="l" t="t" r="r" b="b"/>
            <a:pathLst>
              <a:path w="876267" h="1132130">
                <a:moveTo>
                  <a:pt x="0" y="1132130"/>
                </a:moveTo>
                <a:cubicBezTo>
                  <a:pt x="436483" y="857301"/>
                  <a:pt x="872967" y="582472"/>
                  <a:pt x="876249" y="393784"/>
                </a:cubicBezTo>
                <a:cubicBezTo>
                  <a:pt x="879531" y="205096"/>
                  <a:pt x="449611" y="102548"/>
                  <a:pt x="19691" y="0"/>
                </a:cubicBezTo>
              </a:path>
            </a:pathLst>
          </a:custGeom>
          <a:ln>
            <a:solidFill>
              <a:schemeClr val="tx1"/>
            </a:solidFill>
            <a:tailEnd type="arrow"/>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39" name="TextBox 38"/>
          <p:cNvSpPr txBox="1"/>
          <p:nvPr/>
        </p:nvSpPr>
        <p:spPr>
          <a:xfrm>
            <a:off x="5306720" y="2234726"/>
            <a:ext cx="602449" cy="276999"/>
          </a:xfrm>
          <a:prstGeom prst="rect">
            <a:avLst/>
          </a:prstGeom>
          <a:noFill/>
        </p:spPr>
        <p:txBody>
          <a:bodyPr wrap="none" rtlCol="0">
            <a:spAutoFit/>
          </a:bodyPr>
          <a:lstStyle/>
          <a:p>
            <a:r>
              <a:rPr lang="en-US" sz="1200" dirty="0" smtClean="0"/>
              <a:t>Time J</a:t>
            </a:r>
            <a:endParaRPr lang="en-US" sz="1200" dirty="0"/>
          </a:p>
        </p:txBody>
      </p:sp>
      <p:sp>
        <p:nvSpPr>
          <p:cNvPr id="40" name="TextBox 39"/>
          <p:cNvSpPr txBox="1"/>
          <p:nvPr/>
        </p:nvSpPr>
        <p:spPr>
          <a:xfrm>
            <a:off x="5498502" y="1963808"/>
            <a:ext cx="653695" cy="276999"/>
          </a:xfrm>
          <a:prstGeom prst="rect">
            <a:avLst/>
          </a:prstGeom>
          <a:noFill/>
        </p:spPr>
        <p:txBody>
          <a:bodyPr wrap="none" rtlCol="0">
            <a:spAutoFit/>
          </a:bodyPr>
          <a:lstStyle/>
          <a:p>
            <a:r>
              <a:rPr lang="en-US" sz="1200" dirty="0" smtClean="0"/>
              <a:t>Time K</a:t>
            </a:r>
            <a:endParaRPr lang="en-US" sz="1200" dirty="0"/>
          </a:p>
        </p:txBody>
      </p:sp>
    </p:spTree>
    <p:extLst>
      <p:ext uri="{BB962C8B-B14F-4D97-AF65-F5344CB8AC3E}">
        <p14:creationId xmlns:p14="http://schemas.microsoft.com/office/powerpoint/2010/main" val="2770839"/>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Multiple Node Debugging</a:t>
            </a:r>
            <a:endParaRPr lang="en-US" dirty="0"/>
          </a:p>
        </p:txBody>
      </p:sp>
      <p:sp>
        <p:nvSpPr>
          <p:cNvPr id="6" name="Rectangle 5"/>
          <p:cNvSpPr/>
          <p:nvPr/>
        </p:nvSpPr>
        <p:spPr bwMode="auto">
          <a:xfrm>
            <a:off x="4489541" y="2392216"/>
            <a:ext cx="1151921" cy="659589"/>
          </a:xfrm>
          <a:prstGeom prst="rect">
            <a:avLst/>
          </a:prstGeom>
          <a:solidFill>
            <a:srgbClr val="A8A1FF"/>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7" name="Rectangle 6"/>
          <p:cNvSpPr/>
          <p:nvPr/>
        </p:nvSpPr>
        <p:spPr bwMode="auto">
          <a:xfrm>
            <a:off x="4489540" y="2136257"/>
            <a:ext cx="1151923" cy="255960"/>
          </a:xfrm>
          <a:prstGeom prst="rect">
            <a:avLst/>
          </a:prstGeom>
          <a:solidFill>
            <a:srgbClr val="FFB69D"/>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8" name="Rectangle 7"/>
          <p:cNvSpPr/>
          <p:nvPr/>
        </p:nvSpPr>
        <p:spPr bwMode="auto">
          <a:xfrm>
            <a:off x="4489540" y="1555424"/>
            <a:ext cx="1151922" cy="580832"/>
          </a:xfrm>
          <a:prstGeom prst="rect">
            <a:avLst/>
          </a:prstGeom>
          <a:solidFill>
            <a:srgbClr val="A8A1FF"/>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9" name="Rectangle 8"/>
          <p:cNvSpPr/>
          <p:nvPr/>
        </p:nvSpPr>
        <p:spPr bwMode="auto">
          <a:xfrm>
            <a:off x="4489540" y="1299464"/>
            <a:ext cx="1151921" cy="255960"/>
          </a:xfrm>
          <a:prstGeom prst="rect">
            <a:avLst/>
          </a:prstGeom>
          <a:solidFill>
            <a:srgbClr val="FFB69D"/>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10" name="Rectangle 9"/>
          <p:cNvSpPr/>
          <p:nvPr/>
        </p:nvSpPr>
        <p:spPr bwMode="auto">
          <a:xfrm>
            <a:off x="4489540" y="1299465"/>
            <a:ext cx="1151921" cy="1752364"/>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11" name="TextBox 10"/>
          <p:cNvSpPr txBox="1"/>
          <p:nvPr/>
        </p:nvSpPr>
        <p:spPr>
          <a:xfrm>
            <a:off x="4479694" y="1260084"/>
            <a:ext cx="1032174" cy="307777"/>
          </a:xfrm>
          <a:prstGeom prst="rect">
            <a:avLst/>
          </a:prstGeom>
          <a:noFill/>
        </p:spPr>
        <p:txBody>
          <a:bodyPr wrap="none" rtlCol="0">
            <a:spAutoFit/>
          </a:bodyPr>
          <a:lstStyle/>
          <a:p>
            <a:r>
              <a:rPr lang="en-US" sz="1400" dirty="0" smtClean="0"/>
              <a:t>checkpoint</a:t>
            </a:r>
            <a:r>
              <a:rPr lang="en-US" sz="1400" baseline="-25000" dirty="0" smtClean="0"/>
              <a:t>1</a:t>
            </a:r>
            <a:endParaRPr lang="en-US" sz="1400" dirty="0"/>
          </a:p>
        </p:txBody>
      </p:sp>
      <p:sp>
        <p:nvSpPr>
          <p:cNvPr id="12" name="TextBox 11"/>
          <p:cNvSpPr txBox="1"/>
          <p:nvPr/>
        </p:nvSpPr>
        <p:spPr>
          <a:xfrm>
            <a:off x="4484411" y="1471551"/>
            <a:ext cx="703170" cy="307777"/>
          </a:xfrm>
          <a:prstGeom prst="rect">
            <a:avLst/>
          </a:prstGeom>
          <a:noFill/>
        </p:spPr>
        <p:txBody>
          <a:bodyPr wrap="none" rtlCol="0">
            <a:spAutoFit/>
          </a:bodyPr>
          <a:lstStyle/>
          <a:p>
            <a:r>
              <a:rPr lang="en-US" sz="1400" dirty="0" smtClean="0"/>
              <a:t>events</a:t>
            </a:r>
            <a:r>
              <a:rPr lang="en-US" sz="1400" baseline="-25000" dirty="0" smtClean="0"/>
              <a:t>1</a:t>
            </a:r>
            <a:endParaRPr lang="en-US" sz="1400" baseline="-25000" dirty="0"/>
          </a:p>
        </p:txBody>
      </p:sp>
      <p:sp>
        <p:nvSpPr>
          <p:cNvPr id="13" name="TextBox 12"/>
          <p:cNvSpPr txBox="1"/>
          <p:nvPr/>
        </p:nvSpPr>
        <p:spPr>
          <a:xfrm>
            <a:off x="4484414" y="2081920"/>
            <a:ext cx="1032174" cy="307777"/>
          </a:xfrm>
          <a:prstGeom prst="rect">
            <a:avLst/>
          </a:prstGeom>
          <a:noFill/>
        </p:spPr>
        <p:txBody>
          <a:bodyPr wrap="none" rtlCol="0">
            <a:spAutoFit/>
          </a:bodyPr>
          <a:lstStyle/>
          <a:p>
            <a:r>
              <a:rPr lang="en-US" sz="1400" dirty="0" smtClean="0"/>
              <a:t>checkpoint</a:t>
            </a:r>
            <a:r>
              <a:rPr lang="en-US" sz="1400" baseline="-25000" dirty="0"/>
              <a:t>2</a:t>
            </a:r>
            <a:endParaRPr lang="en-US" sz="1400" dirty="0"/>
          </a:p>
        </p:txBody>
      </p:sp>
      <p:sp>
        <p:nvSpPr>
          <p:cNvPr id="14" name="TextBox 13"/>
          <p:cNvSpPr txBox="1"/>
          <p:nvPr/>
        </p:nvSpPr>
        <p:spPr>
          <a:xfrm>
            <a:off x="4489131" y="2313077"/>
            <a:ext cx="733093" cy="307777"/>
          </a:xfrm>
          <a:prstGeom prst="rect">
            <a:avLst/>
          </a:prstGeom>
          <a:noFill/>
        </p:spPr>
        <p:txBody>
          <a:bodyPr wrap="none" rtlCol="0">
            <a:spAutoFit/>
          </a:bodyPr>
          <a:lstStyle/>
          <a:p>
            <a:r>
              <a:rPr lang="en-US" sz="1400" dirty="0" smtClean="0"/>
              <a:t>events</a:t>
            </a:r>
            <a:r>
              <a:rPr lang="en-US" sz="1400" baseline="-25000" dirty="0" smtClean="0"/>
              <a:t>2</a:t>
            </a:r>
            <a:endParaRPr lang="en-US" sz="1400" baseline="-25000" dirty="0"/>
          </a:p>
        </p:txBody>
      </p:sp>
      <p:sp>
        <p:nvSpPr>
          <p:cNvPr id="15" name="Rectangle 14"/>
          <p:cNvSpPr/>
          <p:nvPr/>
        </p:nvSpPr>
        <p:spPr bwMode="auto">
          <a:xfrm>
            <a:off x="6281414" y="2382370"/>
            <a:ext cx="1151922" cy="659589"/>
          </a:xfrm>
          <a:prstGeom prst="rect">
            <a:avLst/>
          </a:prstGeom>
          <a:solidFill>
            <a:srgbClr val="A8A1FF"/>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16" name="Rectangle 15"/>
          <p:cNvSpPr/>
          <p:nvPr/>
        </p:nvSpPr>
        <p:spPr bwMode="auto">
          <a:xfrm>
            <a:off x="6281414" y="2126411"/>
            <a:ext cx="1151923" cy="255960"/>
          </a:xfrm>
          <a:prstGeom prst="rect">
            <a:avLst/>
          </a:prstGeom>
          <a:solidFill>
            <a:srgbClr val="FFB69D"/>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17" name="Rectangle 16"/>
          <p:cNvSpPr/>
          <p:nvPr/>
        </p:nvSpPr>
        <p:spPr bwMode="auto">
          <a:xfrm>
            <a:off x="6281414" y="1545578"/>
            <a:ext cx="1151922" cy="580832"/>
          </a:xfrm>
          <a:prstGeom prst="rect">
            <a:avLst/>
          </a:prstGeom>
          <a:solidFill>
            <a:srgbClr val="A8A1FF"/>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18" name="Rectangle 17"/>
          <p:cNvSpPr/>
          <p:nvPr/>
        </p:nvSpPr>
        <p:spPr bwMode="auto">
          <a:xfrm>
            <a:off x="6281414" y="1289618"/>
            <a:ext cx="1151921" cy="255960"/>
          </a:xfrm>
          <a:prstGeom prst="rect">
            <a:avLst/>
          </a:prstGeom>
          <a:solidFill>
            <a:srgbClr val="FFB69D"/>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19" name="Rectangle 18"/>
          <p:cNvSpPr/>
          <p:nvPr/>
        </p:nvSpPr>
        <p:spPr bwMode="auto">
          <a:xfrm>
            <a:off x="6281414" y="1289619"/>
            <a:ext cx="1151921" cy="1752364"/>
          </a:xfrm>
          <a:prstGeom prst="rect">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20" name="TextBox 19"/>
          <p:cNvSpPr txBox="1"/>
          <p:nvPr/>
        </p:nvSpPr>
        <p:spPr>
          <a:xfrm>
            <a:off x="6271568" y="1250238"/>
            <a:ext cx="1032174" cy="307777"/>
          </a:xfrm>
          <a:prstGeom prst="rect">
            <a:avLst/>
          </a:prstGeom>
          <a:noFill/>
        </p:spPr>
        <p:txBody>
          <a:bodyPr wrap="none" rtlCol="0">
            <a:spAutoFit/>
          </a:bodyPr>
          <a:lstStyle/>
          <a:p>
            <a:r>
              <a:rPr lang="en-US" sz="1400" dirty="0" smtClean="0"/>
              <a:t>checkpoint</a:t>
            </a:r>
            <a:r>
              <a:rPr lang="en-US" sz="1400" baseline="-25000" dirty="0" smtClean="0"/>
              <a:t>1</a:t>
            </a:r>
            <a:endParaRPr lang="en-US" sz="1400" dirty="0"/>
          </a:p>
        </p:txBody>
      </p:sp>
      <p:sp>
        <p:nvSpPr>
          <p:cNvPr id="21" name="TextBox 20"/>
          <p:cNvSpPr txBox="1"/>
          <p:nvPr/>
        </p:nvSpPr>
        <p:spPr>
          <a:xfrm>
            <a:off x="6276285" y="1461705"/>
            <a:ext cx="703170" cy="307777"/>
          </a:xfrm>
          <a:prstGeom prst="rect">
            <a:avLst/>
          </a:prstGeom>
          <a:noFill/>
        </p:spPr>
        <p:txBody>
          <a:bodyPr wrap="none" rtlCol="0">
            <a:spAutoFit/>
          </a:bodyPr>
          <a:lstStyle/>
          <a:p>
            <a:r>
              <a:rPr lang="en-US" sz="1400" dirty="0" smtClean="0"/>
              <a:t>events</a:t>
            </a:r>
            <a:r>
              <a:rPr lang="en-US" sz="1400" baseline="-25000" dirty="0" smtClean="0"/>
              <a:t>1</a:t>
            </a:r>
            <a:endParaRPr lang="en-US" sz="1400" baseline="-25000" dirty="0"/>
          </a:p>
        </p:txBody>
      </p:sp>
      <p:sp>
        <p:nvSpPr>
          <p:cNvPr id="22" name="TextBox 21"/>
          <p:cNvSpPr txBox="1"/>
          <p:nvPr/>
        </p:nvSpPr>
        <p:spPr>
          <a:xfrm>
            <a:off x="6276288" y="2072074"/>
            <a:ext cx="1032174" cy="307777"/>
          </a:xfrm>
          <a:prstGeom prst="rect">
            <a:avLst/>
          </a:prstGeom>
          <a:noFill/>
        </p:spPr>
        <p:txBody>
          <a:bodyPr wrap="none" rtlCol="0">
            <a:spAutoFit/>
          </a:bodyPr>
          <a:lstStyle/>
          <a:p>
            <a:r>
              <a:rPr lang="en-US" sz="1400" dirty="0" smtClean="0"/>
              <a:t>checkpoint</a:t>
            </a:r>
            <a:r>
              <a:rPr lang="en-US" sz="1400" baseline="-25000" dirty="0"/>
              <a:t>2</a:t>
            </a:r>
            <a:endParaRPr lang="en-US" sz="1400" dirty="0"/>
          </a:p>
        </p:txBody>
      </p:sp>
      <p:sp>
        <p:nvSpPr>
          <p:cNvPr id="23" name="TextBox 22"/>
          <p:cNvSpPr txBox="1"/>
          <p:nvPr/>
        </p:nvSpPr>
        <p:spPr>
          <a:xfrm>
            <a:off x="6281005" y="2303231"/>
            <a:ext cx="733093" cy="307777"/>
          </a:xfrm>
          <a:prstGeom prst="rect">
            <a:avLst/>
          </a:prstGeom>
          <a:noFill/>
        </p:spPr>
        <p:txBody>
          <a:bodyPr wrap="none" rtlCol="0">
            <a:spAutoFit/>
          </a:bodyPr>
          <a:lstStyle/>
          <a:p>
            <a:r>
              <a:rPr lang="en-US" sz="1400" dirty="0" smtClean="0"/>
              <a:t>events</a:t>
            </a:r>
            <a:r>
              <a:rPr lang="en-US" sz="1400" baseline="-25000" dirty="0" smtClean="0"/>
              <a:t>2</a:t>
            </a:r>
            <a:endParaRPr lang="en-US" sz="1400" baseline="-25000" dirty="0"/>
          </a:p>
        </p:txBody>
      </p:sp>
      <p:sp>
        <p:nvSpPr>
          <p:cNvPr id="33" name="TextBox 32"/>
          <p:cNvSpPr txBox="1"/>
          <p:nvPr/>
        </p:nvSpPr>
        <p:spPr>
          <a:xfrm>
            <a:off x="4489541" y="964771"/>
            <a:ext cx="593503" cy="307777"/>
          </a:xfrm>
          <a:prstGeom prst="rect">
            <a:avLst/>
          </a:prstGeom>
          <a:noFill/>
        </p:spPr>
        <p:txBody>
          <a:bodyPr wrap="none" rtlCol="0">
            <a:spAutoFit/>
          </a:bodyPr>
          <a:lstStyle/>
          <a:p>
            <a:r>
              <a:rPr lang="en-US" sz="1400" dirty="0" smtClean="0"/>
              <a:t>node</a:t>
            </a:r>
            <a:r>
              <a:rPr lang="en-US" sz="1400" baseline="-25000" dirty="0" smtClean="0"/>
              <a:t>1</a:t>
            </a:r>
            <a:endParaRPr lang="en-US" sz="1400" baseline="-25000" dirty="0"/>
          </a:p>
        </p:txBody>
      </p:sp>
      <p:sp>
        <p:nvSpPr>
          <p:cNvPr id="34" name="TextBox 33"/>
          <p:cNvSpPr txBox="1"/>
          <p:nvPr/>
        </p:nvSpPr>
        <p:spPr>
          <a:xfrm>
            <a:off x="6276293" y="959657"/>
            <a:ext cx="595035" cy="307777"/>
          </a:xfrm>
          <a:prstGeom prst="rect">
            <a:avLst/>
          </a:prstGeom>
          <a:noFill/>
        </p:spPr>
        <p:txBody>
          <a:bodyPr wrap="none" rtlCol="0">
            <a:spAutoFit/>
          </a:bodyPr>
          <a:lstStyle/>
          <a:p>
            <a:r>
              <a:rPr lang="en-US" sz="1400" dirty="0" smtClean="0"/>
              <a:t>node</a:t>
            </a:r>
            <a:r>
              <a:rPr lang="en-US" sz="1400" baseline="-25000" dirty="0"/>
              <a:t>2</a:t>
            </a:r>
          </a:p>
        </p:txBody>
      </p:sp>
      <p:cxnSp>
        <p:nvCxnSpPr>
          <p:cNvPr id="36" name="Straight Arrow Connector 35"/>
          <p:cNvCxnSpPr/>
          <p:nvPr/>
        </p:nvCxnSpPr>
        <p:spPr bwMode="auto">
          <a:xfrm>
            <a:off x="5631617" y="1929543"/>
            <a:ext cx="649803" cy="0"/>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7" name="Straight Arrow Connector 36"/>
          <p:cNvCxnSpPr/>
          <p:nvPr/>
        </p:nvCxnSpPr>
        <p:spPr bwMode="auto">
          <a:xfrm flipV="1">
            <a:off x="7438061" y="2480842"/>
            <a:ext cx="645085" cy="4730"/>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9" name="Straight Arrow Connector 38"/>
          <p:cNvCxnSpPr/>
          <p:nvPr/>
        </p:nvCxnSpPr>
        <p:spPr bwMode="auto">
          <a:xfrm>
            <a:off x="3844455" y="1658625"/>
            <a:ext cx="649803" cy="0"/>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0" name="TextBox 39"/>
          <p:cNvSpPr txBox="1"/>
          <p:nvPr/>
        </p:nvSpPr>
        <p:spPr>
          <a:xfrm>
            <a:off x="3745999" y="1363286"/>
            <a:ext cx="633507" cy="307777"/>
          </a:xfrm>
          <a:prstGeom prst="rect">
            <a:avLst/>
          </a:prstGeom>
          <a:noFill/>
        </p:spPr>
        <p:txBody>
          <a:bodyPr wrap="none" rtlCol="0">
            <a:spAutoFit/>
          </a:bodyPr>
          <a:lstStyle/>
          <a:p>
            <a:r>
              <a:rPr lang="en-US" sz="1400" dirty="0" smtClean="0"/>
              <a:t>1. bug</a:t>
            </a:r>
            <a:endParaRPr lang="en-US" sz="1400" baseline="-25000" dirty="0"/>
          </a:p>
        </p:txBody>
      </p:sp>
      <p:sp>
        <p:nvSpPr>
          <p:cNvPr id="42" name="TextBox 41"/>
          <p:cNvSpPr txBox="1"/>
          <p:nvPr/>
        </p:nvSpPr>
        <p:spPr>
          <a:xfrm>
            <a:off x="5591824" y="1623976"/>
            <a:ext cx="697627" cy="307777"/>
          </a:xfrm>
          <a:prstGeom prst="rect">
            <a:avLst/>
          </a:prstGeom>
          <a:noFill/>
        </p:spPr>
        <p:txBody>
          <a:bodyPr wrap="none" rtlCol="0">
            <a:spAutoFit/>
          </a:bodyPr>
          <a:lstStyle/>
          <a:p>
            <a:r>
              <a:rPr lang="en-US" sz="1400" dirty="0"/>
              <a:t>2</a:t>
            </a:r>
            <a:r>
              <a:rPr lang="en-US" sz="1400" dirty="0" smtClean="0"/>
              <a:t>. send</a:t>
            </a:r>
            <a:endParaRPr lang="en-US" sz="1400" baseline="-25000" dirty="0"/>
          </a:p>
        </p:txBody>
      </p:sp>
      <p:sp>
        <p:nvSpPr>
          <p:cNvPr id="43" name="TextBox 42"/>
          <p:cNvSpPr txBox="1"/>
          <p:nvPr/>
        </p:nvSpPr>
        <p:spPr>
          <a:xfrm>
            <a:off x="7388424" y="2150472"/>
            <a:ext cx="646331" cy="307777"/>
          </a:xfrm>
          <a:prstGeom prst="rect">
            <a:avLst/>
          </a:prstGeom>
          <a:noFill/>
        </p:spPr>
        <p:txBody>
          <a:bodyPr wrap="none" rtlCol="0">
            <a:spAutoFit/>
          </a:bodyPr>
          <a:lstStyle/>
          <a:p>
            <a:r>
              <a:rPr lang="en-US" sz="1400" dirty="0"/>
              <a:t>3</a:t>
            </a:r>
            <a:r>
              <a:rPr lang="en-US" sz="1400" dirty="0" smtClean="0"/>
              <a:t>. </a:t>
            </a:r>
            <a:r>
              <a:rPr lang="en-US" sz="1400" dirty="0" err="1" smtClean="0"/>
              <a:t>fwd</a:t>
            </a:r>
            <a:endParaRPr lang="en-US" sz="1400" baseline="-25000" dirty="0"/>
          </a:p>
        </p:txBody>
      </p:sp>
      <p:sp>
        <p:nvSpPr>
          <p:cNvPr id="45" name="Content Placeholder 44"/>
          <p:cNvSpPr>
            <a:spLocks noGrp="1"/>
          </p:cNvSpPr>
          <p:nvPr>
            <p:ph idx="1"/>
          </p:nvPr>
        </p:nvSpPr>
        <p:spPr>
          <a:xfrm>
            <a:off x="209550" y="3711417"/>
            <a:ext cx="8737600" cy="2471896"/>
          </a:xfrm>
        </p:spPr>
        <p:txBody>
          <a:bodyPr/>
          <a:lstStyle/>
          <a:p>
            <a:r>
              <a:rPr lang="en-US" dirty="0" smtClean="0"/>
              <a:t>Need a system to describe time and establish partial ordering of events between nodes</a:t>
            </a:r>
          </a:p>
          <a:p>
            <a:r>
              <a:rPr lang="en-US" dirty="0" smtClean="0"/>
              <a:t>Each checkpoint contains [timestamp, </a:t>
            </a:r>
            <a:r>
              <a:rPr lang="en-US" dirty="0" err="1" smtClean="0"/>
              <a:t>send_count</a:t>
            </a:r>
            <a:r>
              <a:rPr lang="en-US" dirty="0" smtClean="0"/>
              <a:t>]</a:t>
            </a:r>
          </a:p>
          <a:p>
            <a:r>
              <a:rPr lang="en-US" dirty="0" smtClean="0"/>
              <a:t>The </a:t>
            </a:r>
            <a:r>
              <a:rPr lang="en-US" dirty="0" err="1" smtClean="0"/>
              <a:t>send_count</a:t>
            </a:r>
            <a:r>
              <a:rPr lang="en-US" dirty="0" smtClean="0"/>
              <a:t> is also attached to message sent by a node</a:t>
            </a:r>
          </a:p>
        </p:txBody>
      </p:sp>
      <p:pic>
        <p:nvPicPr>
          <p:cNvPr id="46" name="Picture 45" descr="vb.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309" y="1102596"/>
            <a:ext cx="3087940" cy="2136280"/>
          </a:xfrm>
          <a:prstGeom prst="rect">
            <a:avLst/>
          </a:prstGeom>
        </p:spPr>
      </p:pic>
      <p:cxnSp>
        <p:nvCxnSpPr>
          <p:cNvPr id="50" name="Straight Arrow Connector 49"/>
          <p:cNvCxnSpPr/>
          <p:nvPr/>
        </p:nvCxnSpPr>
        <p:spPr bwMode="auto">
          <a:xfrm flipV="1">
            <a:off x="1782034" y="2490686"/>
            <a:ext cx="0" cy="895859"/>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51" name="TextBox 50"/>
          <p:cNvSpPr txBox="1"/>
          <p:nvPr/>
        </p:nvSpPr>
        <p:spPr>
          <a:xfrm>
            <a:off x="1161768" y="3317635"/>
            <a:ext cx="3250409" cy="338554"/>
          </a:xfrm>
          <a:prstGeom prst="rect">
            <a:avLst/>
          </a:prstGeom>
          <a:noFill/>
        </p:spPr>
        <p:txBody>
          <a:bodyPr wrap="none" rtlCol="0">
            <a:spAutoFit/>
          </a:bodyPr>
          <a:lstStyle/>
          <a:p>
            <a:r>
              <a:rPr lang="en-US" sz="1600" dirty="0"/>
              <a:t>s</a:t>
            </a:r>
            <a:r>
              <a:rPr lang="en-US" sz="1600" dirty="0" smtClean="0"/>
              <a:t>uspicious behavior observed at time</a:t>
            </a:r>
            <a:endParaRPr lang="en-US" sz="1600" dirty="0"/>
          </a:p>
        </p:txBody>
      </p:sp>
    </p:spTree>
    <p:extLst>
      <p:ext uri="{BB962C8B-B14F-4D97-AF65-F5344CB8AC3E}">
        <p14:creationId xmlns:p14="http://schemas.microsoft.com/office/powerpoint/2010/main" val="39340264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a:xfrm>
            <a:off x="209550" y="1102595"/>
            <a:ext cx="8737600" cy="5080717"/>
          </a:xfrm>
        </p:spPr>
        <p:txBody>
          <a:bodyPr/>
          <a:lstStyle/>
          <a:p>
            <a:r>
              <a:rPr lang="en-US" dirty="0" smtClean="0"/>
              <a:t>Innovations in sensor network replay</a:t>
            </a:r>
          </a:p>
          <a:p>
            <a:pPr lvl="1"/>
            <a:r>
              <a:rPr lang="en-US" dirty="0" smtClean="0"/>
              <a:t>New algorithm for interrupt timing replay</a:t>
            </a:r>
          </a:p>
          <a:p>
            <a:pPr lvl="1"/>
            <a:r>
              <a:rPr lang="en-US" dirty="0" smtClean="0"/>
              <a:t>Fast switching between replay and normal execution</a:t>
            </a:r>
          </a:p>
          <a:p>
            <a:pPr lvl="1"/>
            <a:r>
              <a:rPr lang="en-US" dirty="0" smtClean="0"/>
              <a:t>Efficient debugging instrumentation</a:t>
            </a:r>
          </a:p>
          <a:p>
            <a:pPr lvl="1"/>
            <a:r>
              <a:rPr lang="en-US" dirty="0" smtClean="0"/>
              <a:t>Quick repeated replay</a:t>
            </a:r>
          </a:p>
          <a:p>
            <a:pPr lvl="1"/>
            <a:r>
              <a:rPr lang="en-US" dirty="0" smtClean="0"/>
              <a:t>Multiple node debugging</a:t>
            </a:r>
          </a:p>
          <a:p>
            <a:r>
              <a:rPr lang="en-US" dirty="0" smtClean="0"/>
              <a:t>No described here</a:t>
            </a:r>
          </a:p>
          <a:p>
            <a:pPr lvl="1"/>
            <a:r>
              <a:rPr lang="en-US" dirty="0" smtClean="0"/>
              <a:t>What is the language and protocol for running replay remotely?</a:t>
            </a:r>
          </a:p>
          <a:p>
            <a:pPr lvl="1"/>
            <a:r>
              <a:rPr lang="en-US" dirty="0" smtClean="0"/>
              <a:t>How to describe where to begin the replay?</a:t>
            </a:r>
            <a:endParaRPr lang="en-US" dirty="0"/>
          </a:p>
        </p:txBody>
      </p:sp>
    </p:spTree>
    <p:extLst>
      <p:ext uri="{BB962C8B-B14F-4D97-AF65-F5344CB8AC3E}">
        <p14:creationId xmlns:p14="http://schemas.microsoft.com/office/powerpoint/2010/main" val="6696942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keep detailed execution information?</a:t>
            </a:r>
          </a:p>
        </p:txBody>
      </p:sp>
      <p:sp>
        <p:nvSpPr>
          <p:cNvPr id="3" name="Content Placeholder 2"/>
          <p:cNvSpPr>
            <a:spLocks noGrp="1"/>
          </p:cNvSpPr>
          <p:nvPr>
            <p:ph idx="1"/>
          </p:nvPr>
        </p:nvSpPr>
        <p:spPr>
          <a:xfrm>
            <a:off x="209550" y="777875"/>
            <a:ext cx="8737600" cy="2871899"/>
          </a:xfrm>
        </p:spPr>
        <p:txBody>
          <a:bodyPr/>
          <a:lstStyle/>
          <a:p>
            <a:r>
              <a:rPr lang="en-US" dirty="0"/>
              <a:t>Traditional </a:t>
            </a:r>
            <a:r>
              <a:rPr lang="en-US" dirty="0" smtClean="0"/>
              <a:t>in-deployment debugging </a:t>
            </a:r>
            <a:r>
              <a:rPr lang="en-US" dirty="0"/>
              <a:t>of </a:t>
            </a:r>
            <a:r>
              <a:rPr lang="en-US" dirty="0" smtClean="0"/>
              <a:t>WSNs</a:t>
            </a:r>
            <a:endParaRPr lang="en-US" dirty="0"/>
          </a:p>
          <a:p>
            <a:pPr lvl="1"/>
            <a:r>
              <a:rPr lang="en-US" dirty="0" smtClean="0"/>
              <a:t>Ad-hoc </a:t>
            </a:r>
            <a:r>
              <a:rPr lang="en-US" dirty="0" err="1" smtClean="0"/>
              <a:t>printf</a:t>
            </a:r>
            <a:r>
              <a:rPr lang="en-US" dirty="0" smtClean="0"/>
              <a:t> statements</a:t>
            </a:r>
          </a:p>
          <a:p>
            <a:pPr lvl="1"/>
            <a:r>
              <a:rPr lang="en-US" dirty="0" smtClean="0"/>
              <a:t>Instrument </a:t>
            </a:r>
            <a:r>
              <a:rPr lang="en-US" dirty="0"/>
              <a:t>code to log specific events</a:t>
            </a:r>
          </a:p>
          <a:p>
            <a:r>
              <a:rPr lang="en-US" dirty="0" smtClean="0"/>
              <a:t>Alternative approach is record and replay</a:t>
            </a:r>
          </a:p>
          <a:p>
            <a:pPr lvl="1"/>
            <a:r>
              <a:rPr lang="en-US" dirty="0" smtClean="0"/>
              <a:t>Captures remote execution (control flow and memory)</a:t>
            </a:r>
          </a:p>
          <a:p>
            <a:pPr lvl="1"/>
            <a:r>
              <a:rPr lang="en-US" dirty="0" smtClean="0"/>
              <a:t>Faulty execution can be repeatedly replayed in emulator</a:t>
            </a:r>
            <a:endParaRPr lang="en-US" dirty="0"/>
          </a:p>
        </p:txBody>
      </p:sp>
      <p:cxnSp>
        <p:nvCxnSpPr>
          <p:cNvPr id="10" name="Straight Arrow Connector 9"/>
          <p:cNvCxnSpPr/>
          <p:nvPr/>
        </p:nvCxnSpPr>
        <p:spPr bwMode="auto">
          <a:xfrm>
            <a:off x="1195363" y="5346596"/>
            <a:ext cx="2358709" cy="0"/>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6" name="TextBox 15"/>
          <p:cNvSpPr txBox="1"/>
          <p:nvPr/>
        </p:nvSpPr>
        <p:spPr>
          <a:xfrm>
            <a:off x="1654298" y="4909051"/>
            <a:ext cx="607859" cy="369332"/>
          </a:xfrm>
          <a:prstGeom prst="rect">
            <a:avLst/>
          </a:prstGeom>
          <a:noFill/>
        </p:spPr>
        <p:txBody>
          <a:bodyPr wrap="none" rtlCol="0">
            <a:spAutoFit/>
          </a:bodyPr>
          <a:lstStyle/>
          <a:p>
            <a:r>
              <a:rPr lang="en-US" sz="1800" dirty="0" smtClean="0"/>
              <a:t>fault</a:t>
            </a:r>
            <a:endParaRPr lang="en-US" sz="1800" dirty="0"/>
          </a:p>
        </p:txBody>
      </p:sp>
      <p:sp>
        <p:nvSpPr>
          <p:cNvPr id="17" name="TextBox 16"/>
          <p:cNvSpPr txBox="1"/>
          <p:nvPr/>
        </p:nvSpPr>
        <p:spPr>
          <a:xfrm>
            <a:off x="2447071" y="4901373"/>
            <a:ext cx="633507" cy="369332"/>
          </a:xfrm>
          <a:prstGeom prst="rect">
            <a:avLst/>
          </a:prstGeom>
          <a:noFill/>
        </p:spPr>
        <p:txBody>
          <a:bodyPr wrap="none" rtlCol="0">
            <a:spAutoFit/>
          </a:bodyPr>
          <a:lstStyle/>
          <a:p>
            <a:r>
              <a:rPr lang="en-US" sz="1800" dirty="0" smtClean="0"/>
              <a:t>error</a:t>
            </a:r>
            <a:endParaRPr lang="en-US" sz="1800" dirty="0"/>
          </a:p>
        </p:txBody>
      </p:sp>
      <p:sp>
        <p:nvSpPr>
          <p:cNvPr id="18" name="TextBox 17"/>
          <p:cNvSpPr txBox="1"/>
          <p:nvPr/>
        </p:nvSpPr>
        <p:spPr>
          <a:xfrm>
            <a:off x="3218498" y="4904367"/>
            <a:ext cx="786994" cy="369332"/>
          </a:xfrm>
          <a:prstGeom prst="rect">
            <a:avLst/>
          </a:prstGeom>
          <a:noFill/>
        </p:spPr>
        <p:txBody>
          <a:bodyPr wrap="none" rtlCol="0">
            <a:spAutoFit/>
          </a:bodyPr>
          <a:lstStyle/>
          <a:p>
            <a:r>
              <a:rPr lang="en-US" sz="1800" dirty="0" smtClean="0"/>
              <a:t>failure</a:t>
            </a:r>
            <a:endParaRPr lang="en-US" sz="1800" dirty="0"/>
          </a:p>
        </p:txBody>
      </p:sp>
      <p:sp>
        <p:nvSpPr>
          <p:cNvPr id="19" name="Oval 18"/>
          <p:cNvSpPr/>
          <p:nvPr/>
        </p:nvSpPr>
        <p:spPr bwMode="auto">
          <a:xfrm>
            <a:off x="1889102" y="5271894"/>
            <a:ext cx="128074" cy="138733"/>
          </a:xfrm>
          <a:prstGeom prst="ellipse">
            <a:avLst/>
          </a:prstGeom>
          <a:solidFill>
            <a:schemeClr val="tx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21" name="Oval 20"/>
          <p:cNvSpPr/>
          <p:nvPr/>
        </p:nvSpPr>
        <p:spPr bwMode="auto">
          <a:xfrm>
            <a:off x="2703221" y="5274888"/>
            <a:ext cx="128074" cy="138733"/>
          </a:xfrm>
          <a:prstGeom prst="ellipse">
            <a:avLst/>
          </a:prstGeom>
          <a:solidFill>
            <a:schemeClr val="tx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22" name="Oval 21"/>
          <p:cNvSpPr/>
          <p:nvPr/>
        </p:nvSpPr>
        <p:spPr bwMode="auto">
          <a:xfrm>
            <a:off x="3538685" y="5267211"/>
            <a:ext cx="128074" cy="138733"/>
          </a:xfrm>
          <a:prstGeom prst="ellipse">
            <a:avLst/>
          </a:prstGeom>
          <a:solidFill>
            <a:schemeClr val="tx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cxnSp>
        <p:nvCxnSpPr>
          <p:cNvPr id="26" name="Straight Arrow Connector 25"/>
          <p:cNvCxnSpPr>
            <a:endCxn id="19" idx="2"/>
          </p:cNvCxnSpPr>
          <p:nvPr/>
        </p:nvCxnSpPr>
        <p:spPr bwMode="auto">
          <a:xfrm>
            <a:off x="1398148" y="4962409"/>
            <a:ext cx="490954" cy="378852"/>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7" name="TextBox 26"/>
          <p:cNvSpPr txBox="1"/>
          <p:nvPr/>
        </p:nvSpPr>
        <p:spPr>
          <a:xfrm>
            <a:off x="888829" y="4602560"/>
            <a:ext cx="800219" cy="369332"/>
          </a:xfrm>
          <a:prstGeom prst="rect">
            <a:avLst/>
          </a:prstGeom>
          <a:noFill/>
        </p:spPr>
        <p:txBody>
          <a:bodyPr wrap="none" rtlCol="0">
            <a:spAutoFit/>
          </a:bodyPr>
          <a:lstStyle/>
          <a:p>
            <a:r>
              <a:rPr lang="en-US" sz="1800" dirty="0" smtClean="0"/>
              <a:t>trigger</a:t>
            </a:r>
            <a:endParaRPr lang="en-US" sz="1800" dirty="0"/>
          </a:p>
        </p:txBody>
      </p:sp>
      <p:sp>
        <p:nvSpPr>
          <p:cNvPr id="28" name="TextBox 27"/>
          <p:cNvSpPr txBox="1"/>
          <p:nvPr/>
        </p:nvSpPr>
        <p:spPr>
          <a:xfrm>
            <a:off x="187399" y="5107130"/>
            <a:ext cx="1082348" cy="369332"/>
          </a:xfrm>
          <a:prstGeom prst="rect">
            <a:avLst/>
          </a:prstGeom>
          <a:noFill/>
        </p:spPr>
        <p:txBody>
          <a:bodyPr wrap="none" rtlCol="0">
            <a:spAutoFit/>
          </a:bodyPr>
          <a:lstStyle/>
          <a:p>
            <a:r>
              <a:rPr lang="en-US" sz="1800" dirty="0" smtClean="0"/>
              <a:t>execution</a:t>
            </a:r>
            <a:endParaRPr lang="en-US" sz="1800" dirty="0"/>
          </a:p>
        </p:txBody>
      </p:sp>
      <p:sp>
        <p:nvSpPr>
          <p:cNvPr id="33" name="TextBox 32"/>
          <p:cNvSpPr txBox="1"/>
          <p:nvPr/>
        </p:nvSpPr>
        <p:spPr>
          <a:xfrm>
            <a:off x="384220" y="4055302"/>
            <a:ext cx="3355606" cy="461665"/>
          </a:xfrm>
          <a:prstGeom prst="rect">
            <a:avLst/>
          </a:prstGeom>
          <a:noFill/>
        </p:spPr>
        <p:txBody>
          <a:bodyPr wrap="none" rtlCol="0">
            <a:spAutoFit/>
          </a:bodyPr>
          <a:lstStyle/>
          <a:p>
            <a:r>
              <a:rPr lang="en-US" dirty="0" smtClean="0"/>
              <a:t>Mote – Record Execution</a:t>
            </a:r>
            <a:endParaRPr lang="en-US" dirty="0"/>
          </a:p>
        </p:txBody>
      </p:sp>
      <p:sp>
        <p:nvSpPr>
          <p:cNvPr id="34" name="TextBox 33"/>
          <p:cNvSpPr txBox="1"/>
          <p:nvPr/>
        </p:nvSpPr>
        <p:spPr>
          <a:xfrm>
            <a:off x="5115295" y="4004937"/>
            <a:ext cx="3834253" cy="461665"/>
          </a:xfrm>
          <a:prstGeom prst="rect">
            <a:avLst/>
          </a:prstGeom>
          <a:noFill/>
        </p:spPr>
        <p:txBody>
          <a:bodyPr wrap="none" rtlCol="0">
            <a:spAutoFit/>
          </a:bodyPr>
          <a:lstStyle/>
          <a:p>
            <a:r>
              <a:rPr lang="en-US" dirty="0" smtClean="0"/>
              <a:t>Emulator – Replay Execution</a:t>
            </a:r>
            <a:endParaRPr lang="en-US" dirty="0"/>
          </a:p>
        </p:txBody>
      </p:sp>
      <p:cxnSp>
        <p:nvCxnSpPr>
          <p:cNvPr id="36" name="Straight Arrow Connector 35"/>
          <p:cNvCxnSpPr/>
          <p:nvPr/>
        </p:nvCxnSpPr>
        <p:spPr bwMode="auto">
          <a:xfrm>
            <a:off x="6001147" y="5317574"/>
            <a:ext cx="2358709" cy="0"/>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7" name="TextBox 36"/>
          <p:cNvSpPr txBox="1"/>
          <p:nvPr/>
        </p:nvSpPr>
        <p:spPr>
          <a:xfrm>
            <a:off x="6460082" y="4880029"/>
            <a:ext cx="607859" cy="369332"/>
          </a:xfrm>
          <a:prstGeom prst="rect">
            <a:avLst/>
          </a:prstGeom>
          <a:noFill/>
        </p:spPr>
        <p:txBody>
          <a:bodyPr wrap="none" rtlCol="0">
            <a:spAutoFit/>
          </a:bodyPr>
          <a:lstStyle/>
          <a:p>
            <a:r>
              <a:rPr lang="en-US" sz="1800" dirty="0" smtClean="0"/>
              <a:t>fault</a:t>
            </a:r>
            <a:endParaRPr lang="en-US" sz="1800" dirty="0"/>
          </a:p>
        </p:txBody>
      </p:sp>
      <p:sp>
        <p:nvSpPr>
          <p:cNvPr id="38" name="TextBox 37"/>
          <p:cNvSpPr txBox="1"/>
          <p:nvPr/>
        </p:nvSpPr>
        <p:spPr>
          <a:xfrm>
            <a:off x="7252855" y="4872351"/>
            <a:ext cx="633507" cy="369332"/>
          </a:xfrm>
          <a:prstGeom prst="rect">
            <a:avLst/>
          </a:prstGeom>
          <a:noFill/>
        </p:spPr>
        <p:txBody>
          <a:bodyPr wrap="none" rtlCol="0">
            <a:spAutoFit/>
          </a:bodyPr>
          <a:lstStyle/>
          <a:p>
            <a:r>
              <a:rPr lang="en-US" sz="1800" dirty="0" smtClean="0"/>
              <a:t>error</a:t>
            </a:r>
            <a:endParaRPr lang="en-US" sz="1800" dirty="0"/>
          </a:p>
        </p:txBody>
      </p:sp>
      <p:sp>
        <p:nvSpPr>
          <p:cNvPr id="39" name="TextBox 38"/>
          <p:cNvSpPr txBox="1"/>
          <p:nvPr/>
        </p:nvSpPr>
        <p:spPr>
          <a:xfrm>
            <a:off x="8024282" y="4875345"/>
            <a:ext cx="786994" cy="369332"/>
          </a:xfrm>
          <a:prstGeom prst="rect">
            <a:avLst/>
          </a:prstGeom>
          <a:noFill/>
        </p:spPr>
        <p:txBody>
          <a:bodyPr wrap="none" rtlCol="0">
            <a:spAutoFit/>
          </a:bodyPr>
          <a:lstStyle/>
          <a:p>
            <a:r>
              <a:rPr lang="en-US" sz="1800" dirty="0" smtClean="0"/>
              <a:t>failure</a:t>
            </a:r>
            <a:endParaRPr lang="en-US" sz="1800" dirty="0"/>
          </a:p>
        </p:txBody>
      </p:sp>
      <p:sp>
        <p:nvSpPr>
          <p:cNvPr id="40" name="Oval 39"/>
          <p:cNvSpPr/>
          <p:nvPr/>
        </p:nvSpPr>
        <p:spPr bwMode="auto">
          <a:xfrm>
            <a:off x="6694886" y="5242872"/>
            <a:ext cx="128074" cy="138733"/>
          </a:xfrm>
          <a:prstGeom prst="ellipse">
            <a:avLst/>
          </a:prstGeom>
          <a:solidFill>
            <a:schemeClr val="tx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41" name="Oval 40"/>
          <p:cNvSpPr/>
          <p:nvPr/>
        </p:nvSpPr>
        <p:spPr bwMode="auto">
          <a:xfrm>
            <a:off x="7509005" y="5245866"/>
            <a:ext cx="128074" cy="138733"/>
          </a:xfrm>
          <a:prstGeom prst="ellipse">
            <a:avLst/>
          </a:prstGeom>
          <a:solidFill>
            <a:schemeClr val="tx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42" name="Oval 41"/>
          <p:cNvSpPr/>
          <p:nvPr/>
        </p:nvSpPr>
        <p:spPr bwMode="auto">
          <a:xfrm>
            <a:off x="8344469" y="5238189"/>
            <a:ext cx="128074" cy="138733"/>
          </a:xfrm>
          <a:prstGeom prst="ellipse">
            <a:avLst/>
          </a:prstGeom>
          <a:solidFill>
            <a:schemeClr val="tx1"/>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cxnSp>
        <p:nvCxnSpPr>
          <p:cNvPr id="43" name="Straight Arrow Connector 42"/>
          <p:cNvCxnSpPr>
            <a:endCxn id="40" idx="2"/>
          </p:cNvCxnSpPr>
          <p:nvPr/>
        </p:nvCxnSpPr>
        <p:spPr bwMode="auto">
          <a:xfrm>
            <a:off x="6203932" y="4933387"/>
            <a:ext cx="490954" cy="378852"/>
          </a:xfrm>
          <a:prstGeom prst="straightConnector1">
            <a:avLst/>
          </a:prstGeom>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4" name="TextBox 43"/>
          <p:cNvSpPr txBox="1"/>
          <p:nvPr/>
        </p:nvSpPr>
        <p:spPr>
          <a:xfrm>
            <a:off x="5694613" y="4573538"/>
            <a:ext cx="800219" cy="369332"/>
          </a:xfrm>
          <a:prstGeom prst="rect">
            <a:avLst/>
          </a:prstGeom>
          <a:noFill/>
        </p:spPr>
        <p:txBody>
          <a:bodyPr wrap="none" rtlCol="0">
            <a:spAutoFit/>
          </a:bodyPr>
          <a:lstStyle/>
          <a:p>
            <a:r>
              <a:rPr lang="en-US" sz="1800" dirty="0" smtClean="0"/>
              <a:t>trigger</a:t>
            </a:r>
            <a:endParaRPr lang="en-US" sz="1800" dirty="0"/>
          </a:p>
        </p:txBody>
      </p:sp>
      <p:sp>
        <p:nvSpPr>
          <p:cNvPr id="45" name="TextBox 44"/>
          <p:cNvSpPr txBox="1"/>
          <p:nvPr/>
        </p:nvSpPr>
        <p:spPr>
          <a:xfrm>
            <a:off x="4993183" y="5078108"/>
            <a:ext cx="1082348" cy="369332"/>
          </a:xfrm>
          <a:prstGeom prst="rect">
            <a:avLst/>
          </a:prstGeom>
          <a:noFill/>
        </p:spPr>
        <p:txBody>
          <a:bodyPr wrap="none" rtlCol="0">
            <a:spAutoFit/>
          </a:bodyPr>
          <a:lstStyle/>
          <a:p>
            <a:r>
              <a:rPr lang="en-US" sz="1800" dirty="0" smtClean="0"/>
              <a:t>execution</a:t>
            </a:r>
            <a:endParaRPr lang="en-US" sz="1800" dirty="0"/>
          </a:p>
        </p:txBody>
      </p:sp>
      <p:sp>
        <p:nvSpPr>
          <p:cNvPr id="46" name="Right Arrow 45"/>
          <p:cNvSpPr/>
          <p:nvPr/>
        </p:nvSpPr>
        <p:spPr bwMode="auto">
          <a:xfrm>
            <a:off x="4034353" y="4759644"/>
            <a:ext cx="981906" cy="682999"/>
          </a:xfrm>
          <a:prstGeom prst="rightArrow">
            <a:avLst/>
          </a:pr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rgbClr val="000000"/>
              </a:solidFill>
              <a:effectLst/>
              <a:latin typeface="Times" charset="0"/>
              <a:ea typeface="ＭＳ Ｐゴシック" charset="0"/>
            </a:endParaRPr>
          </a:p>
        </p:txBody>
      </p:sp>
      <p:sp>
        <p:nvSpPr>
          <p:cNvPr id="47" name="TextBox 46"/>
          <p:cNvSpPr txBox="1"/>
          <p:nvPr/>
        </p:nvSpPr>
        <p:spPr>
          <a:xfrm>
            <a:off x="4043290" y="4160331"/>
            <a:ext cx="646331" cy="646331"/>
          </a:xfrm>
          <a:prstGeom prst="rect">
            <a:avLst/>
          </a:prstGeom>
          <a:noFill/>
        </p:spPr>
        <p:txBody>
          <a:bodyPr wrap="none" rtlCol="0">
            <a:spAutoFit/>
          </a:bodyPr>
          <a:lstStyle/>
          <a:p>
            <a:r>
              <a:rPr lang="en-US" sz="1800" dirty="0"/>
              <a:t>s</a:t>
            </a:r>
            <a:r>
              <a:rPr lang="en-US" sz="1800" dirty="0" smtClean="0"/>
              <a:t>end</a:t>
            </a:r>
          </a:p>
          <a:p>
            <a:r>
              <a:rPr lang="en-US" sz="1800" dirty="0" smtClean="0"/>
              <a:t>trace</a:t>
            </a:r>
            <a:endParaRPr lang="en-US" sz="1800" dirty="0"/>
          </a:p>
        </p:txBody>
      </p:sp>
    </p:spTree>
    <p:extLst>
      <p:ext uri="{BB962C8B-B14F-4D97-AF65-F5344CB8AC3E}">
        <p14:creationId xmlns:p14="http://schemas.microsoft.com/office/powerpoint/2010/main" val="174069536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untitled 1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untitled 15">
      <a:majorFont>
        <a:latin typeface="Helvetica"/>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a:ln>
              <a:noFill/>
            </a:ln>
            <a:solidFill>
              <a:srgbClr val="000000"/>
            </a:solidFill>
            <a:effectLst/>
            <a:latin typeface="Times" charset="0"/>
            <a:ea typeface="ＭＳ Ｐゴシック" charset="0"/>
          </a:defRPr>
        </a:defPPr>
      </a:lstStyle>
    </a:spDef>
    <a:lnDef>
      <a:spPr bwMode="auto">
        <a:noFill/>
        <a:ln w="19050" cap="flat" cmpd="sng" algn="ctr">
          <a:solidFill>
            <a:schemeClr val="tx1"/>
          </a:solidFill>
          <a:prstDash val="solid"/>
          <a:round/>
          <a:headEnd type="none" w="med" len="med"/>
          <a:tailEnd type="arrow"/>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a:lstStyle/>
    </a:lnDef>
  </a:objectDefaults>
  <a:extraClrSchemeLst>
    <a:extraClrScheme>
      <a:clrScheme name="untitled 15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5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5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5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5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5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5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C:\Jennie\Motorola\Motorola U\slide template.ppt</Template>
  <TotalTime>94483</TotalTime>
  <Pages>22</Pages>
  <Words>7188</Words>
  <Application>Microsoft Macintosh PowerPoint</Application>
  <PresentationFormat>On-screen Show (4:3)</PresentationFormat>
  <Paragraphs>910</Paragraphs>
  <Slides>86</Slides>
  <Notes>57</Notes>
  <HiddenSlides>0</HiddenSlides>
  <MMClips>0</MMClips>
  <ScaleCrop>false</ScaleCrop>
  <HeadingPairs>
    <vt:vector size="4" baseType="variant">
      <vt:variant>
        <vt:lpstr>Theme</vt:lpstr>
      </vt:variant>
      <vt:variant>
        <vt:i4>1</vt:i4>
      </vt:variant>
      <vt:variant>
        <vt:lpstr>Slide Titles</vt:lpstr>
      </vt:variant>
      <vt:variant>
        <vt:i4>86</vt:i4>
      </vt:variant>
    </vt:vector>
  </HeadingPairs>
  <TitlesOfParts>
    <vt:vector size="87" baseType="lpstr">
      <vt:lpstr>untitled 15</vt:lpstr>
      <vt:lpstr> Software and Hardware Approaches for Record and Replay of Wireless Sensor Networks</vt:lpstr>
      <vt:lpstr>Outline</vt:lpstr>
      <vt:lpstr>Motivation</vt:lpstr>
      <vt:lpstr>Motivation: applications of wireless sensor networks</vt:lpstr>
      <vt:lpstr>Motivation: real world deployment experiences</vt:lpstr>
      <vt:lpstr>WSN debugging</vt:lpstr>
      <vt:lpstr>Principle from real world experience</vt:lpstr>
      <vt:lpstr>Motivating principle of thesis</vt:lpstr>
      <vt:lpstr>Why keep detailed execution information?</vt:lpstr>
      <vt:lpstr>Is record and replay feasible? Challenges of WSN</vt:lpstr>
      <vt:lpstr>Problem: execution recording</vt:lpstr>
      <vt:lpstr>Related work</vt:lpstr>
      <vt:lpstr>Two approaches</vt:lpstr>
      <vt:lpstr>Hardware based trace and profiling of WSNs</vt:lpstr>
      <vt:lpstr>Reference</vt:lpstr>
      <vt:lpstr>Problem statement</vt:lpstr>
      <vt:lpstr>Solution approach: AVEKSHA</vt:lpstr>
      <vt:lpstr>What We Built: The Telos Debug Board</vt:lpstr>
      <vt:lpstr>Our contributions</vt:lpstr>
      <vt:lpstr>Case study: using watchpoints to trace TinyOS states</vt:lpstr>
      <vt:lpstr>Community impact</vt:lpstr>
      <vt:lpstr>Aveksha conclusion</vt:lpstr>
      <vt:lpstr>Software record and replay of WSNs</vt:lpstr>
      <vt:lpstr>Reference</vt:lpstr>
      <vt:lpstr>Objectives</vt:lpstr>
      <vt:lpstr>Challenges</vt:lpstr>
      <vt:lpstr>Solution approach</vt:lpstr>
      <vt:lpstr>Quick demo</vt:lpstr>
      <vt:lpstr>Outline</vt:lpstr>
      <vt:lpstr>Compiler design</vt:lpstr>
      <vt:lpstr>Runtime design</vt:lpstr>
      <vt:lpstr>Replay design</vt:lpstr>
      <vt:lpstr>Overview of compression techniques</vt:lpstr>
      <vt:lpstr>Basic experimental setup</vt:lpstr>
      <vt:lpstr>1. Only record non-determinism</vt:lpstr>
      <vt:lpstr>2. Polling loops</vt:lpstr>
      <vt:lpstr>3. Register masking pattern</vt:lpstr>
      <vt:lpstr>4. Sleep-wake cycling and interrupts</vt:lpstr>
      <vt:lpstr>5. Timer registers</vt:lpstr>
      <vt:lpstr>6. State registers</vt:lpstr>
      <vt:lpstr>7. Data registers</vt:lpstr>
      <vt:lpstr>Evaluation setup</vt:lpstr>
      <vt:lpstr>Static overhead</vt:lpstr>
      <vt:lpstr>Rate of log growth</vt:lpstr>
      <vt:lpstr>Size by log component</vt:lpstr>
      <vt:lpstr>Duty cycle</vt:lpstr>
      <vt:lpstr>Average power consumption</vt:lpstr>
      <vt:lpstr>Comparison to other compression techniques</vt:lpstr>
      <vt:lpstr>Case Study: CTP Bug</vt:lpstr>
      <vt:lpstr>Future Work</vt:lpstr>
      <vt:lpstr>Conclusions</vt:lpstr>
      <vt:lpstr>Backup</vt:lpstr>
      <vt:lpstr>Other Features of the Board</vt:lpstr>
      <vt:lpstr>Background: Interfacing to the OCDM over JTAG</vt:lpstr>
      <vt:lpstr>WP/BP Mode: MSP430 OCDM Triggers</vt:lpstr>
      <vt:lpstr>PC Polling: Extracting Function Start Addresses</vt:lpstr>
      <vt:lpstr>WP/BP Mode: Mapping Software Events to Triggers</vt:lpstr>
      <vt:lpstr>PC Polling Mode</vt:lpstr>
      <vt:lpstr>Limitations of Watchpoint and PC Polling Modes</vt:lpstr>
      <vt:lpstr>Design Challenge: Speed of JTAG Polling</vt:lpstr>
      <vt:lpstr>FPGA Pipeline for Function Profiling</vt:lpstr>
      <vt:lpstr>Case Study 1: Using Watchpoints to Trace TinyOS States</vt:lpstr>
      <vt:lpstr>PowerCycleP Re-post Bug</vt:lpstr>
      <vt:lpstr>PowerCycleP Bug Explained</vt:lpstr>
      <vt:lpstr>With Bug Fixed</vt:lpstr>
      <vt:lpstr>Case Study 2: Monitoring Contiki Processes</vt:lpstr>
      <vt:lpstr>Requirement for record and replay</vt:lpstr>
      <vt:lpstr>Deterministic Record and Replay</vt:lpstr>
      <vt:lpstr>Key Insight: Register Classification</vt:lpstr>
      <vt:lpstr>Key Insight: Only Record Necessary Non-determinism</vt:lpstr>
      <vt:lpstr>Question 1: What is the time between a fault-triggering input and detection? </vt:lpstr>
      <vt:lpstr>Time from Input to Detection</vt:lpstr>
      <vt:lpstr>Question 2: What remote diagnostic approaches are feasible for WSN?</vt:lpstr>
      <vt:lpstr>Unanswered Research Question</vt:lpstr>
      <vt:lpstr>Why Replay at the Node?</vt:lpstr>
      <vt:lpstr>Log Download Requirements</vt:lpstr>
      <vt:lpstr>Inter-node Bug Tracking Scenario</vt:lpstr>
      <vt:lpstr>Naïve Replay Approach</vt:lpstr>
      <vt:lpstr>Solution</vt:lpstr>
      <vt:lpstr>Basic Replay Process</vt:lpstr>
      <vt:lpstr>Implementing Replay</vt:lpstr>
      <vt:lpstr>Fast Switching between Replay and Normal Execution</vt:lpstr>
      <vt:lpstr>Debugging Instrumentation</vt:lpstr>
      <vt:lpstr>Repeated Replay</vt:lpstr>
      <vt:lpstr>Multiple Node Debugging</vt:lpstr>
      <vt:lpstr>Conclusion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ECE 441 lecture 15</dc:title>
  <dc:subject/>
  <dc:creator>Center for Reliable and High-performance Computing</dc:creator>
  <cp:keywords/>
  <dc:description/>
  <cp:lastModifiedBy>Matthew Tan Creti</cp:lastModifiedBy>
  <cp:revision>1614</cp:revision>
  <cp:lastPrinted>2013-03-25T14:40:41Z</cp:lastPrinted>
  <dcterms:created xsi:type="dcterms:W3CDTF">1996-10-22T17:47:22Z</dcterms:created>
  <dcterms:modified xsi:type="dcterms:W3CDTF">2015-04-23T14:06:22Z</dcterms:modified>
</cp:coreProperties>
</file>