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6" r:id="rId1"/>
  </p:sldMasterIdLst>
  <p:notesMasterIdLst>
    <p:notesMasterId r:id="rId21"/>
  </p:notesMasterIdLst>
  <p:handoutMasterIdLst>
    <p:handoutMasterId r:id="rId22"/>
  </p:handoutMasterIdLst>
  <p:sldIdLst>
    <p:sldId id="314" r:id="rId2"/>
    <p:sldId id="315" r:id="rId3"/>
    <p:sldId id="365" r:id="rId4"/>
    <p:sldId id="363" r:id="rId5"/>
    <p:sldId id="318" r:id="rId6"/>
    <p:sldId id="355" r:id="rId7"/>
    <p:sldId id="320" r:id="rId8"/>
    <p:sldId id="321" r:id="rId9"/>
    <p:sldId id="322" r:id="rId10"/>
    <p:sldId id="323" r:id="rId11"/>
    <p:sldId id="324" r:id="rId12"/>
    <p:sldId id="325" r:id="rId13"/>
    <p:sldId id="330" r:id="rId14"/>
    <p:sldId id="326" r:id="rId15"/>
    <p:sldId id="356" r:id="rId16"/>
    <p:sldId id="360" r:id="rId17"/>
    <p:sldId id="359" r:id="rId18"/>
    <p:sldId id="357" r:id="rId19"/>
    <p:sldId id="349" r:id="rId2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73"/>
    <a:srgbClr val="E6E6E6"/>
    <a:srgbClr val="000066"/>
    <a:srgbClr val="663300"/>
    <a:srgbClr val="66FF66"/>
    <a:srgbClr val="FF66FF"/>
    <a:srgbClr val="80FF80"/>
    <a:srgbClr val="00B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1" autoAdjust="0"/>
    <p:restoredTop sz="84317" autoAdjust="0"/>
  </p:normalViewPr>
  <p:slideViewPr>
    <p:cSldViewPr>
      <p:cViewPr varScale="1">
        <p:scale>
          <a:sx n="89" d="100"/>
          <a:sy n="89" d="100"/>
        </p:scale>
        <p:origin x="1152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95" d="100"/>
          <a:sy n="95" d="100"/>
        </p:scale>
        <p:origin x="366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52C86CD-E66F-4508-AAF0-995302C183FE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2189DAE-FC83-4640-8D41-29FB7ADE5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1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8482B0F-8FB2-4B8E-8526-2CC377DFB7DA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53D7B5F-C535-4978-99B3-A772C7DF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5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D7B5F-C535-4978-99B3-A772C7DF41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88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Compartment is collection of memory regions and authorized</a:t>
            </a:r>
            <a:r>
              <a:rPr lang="en-US" baseline="0" dirty="0"/>
              <a:t> control flow transfers.</a:t>
            </a:r>
          </a:p>
          <a:p>
            <a:r>
              <a:rPr lang="en-US" baseline="0" dirty="0"/>
              <a:t>Compartments data and code.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D7B5F-C535-4978-99B3-A772C7DF41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54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P1, F1,</a:t>
            </a:r>
            <a:r>
              <a:rPr lang="en-US" baseline="0" dirty="0"/>
              <a:t> G1 for variables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D7B5F-C535-4978-99B3-A772C7DF41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8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D7B5F-C535-4978-99B3-A772C7DF41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5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D7B5F-C535-4978-99B3-A772C7DF41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0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D7B5F-C535-4978-99B3-A772C7DF41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60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Runtime: Compartment Switcher, Micro-Emulator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D7B5F-C535-4978-99B3-A772C7DF41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8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676400"/>
            <a:ext cx="78486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203574"/>
            <a:ext cx="78486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3810000" y="6248400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83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419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44836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44836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4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2" descr="HexHive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48983"/>
            <a:ext cx="1724687" cy="4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194078"/>
            <a:ext cx="685800" cy="61747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138505" y="6298874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5816053-D225-4A2E-B85A-84D5B6015BD8}" type="slidenum">
              <a:rPr lang="en-US" smtClean="0"/>
              <a:t>‹#›</a:t>
            </a:fld>
            <a:r>
              <a:rPr lang="en-US" dirty="0"/>
              <a:t> / 19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6233197"/>
            <a:ext cx="1676400" cy="500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26DE5A-80AA-4FFF-92F9-0930851F5C3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87" y="6248983"/>
            <a:ext cx="1219200" cy="4876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ACES:  Automatic Compartments for Embedded Systems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42C35-A1DF-4064-98BE-1BDD29815FE6}"/>
              </a:ext>
            </a:extLst>
          </p:cNvPr>
          <p:cNvSpPr txBox="1"/>
          <p:nvPr/>
        </p:nvSpPr>
        <p:spPr>
          <a:xfrm>
            <a:off x="2971800" y="6172200"/>
            <a:ext cx="259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Sandia National Laboratories is a </a:t>
            </a:r>
            <a:r>
              <a:rPr lang="en-US" sz="600" dirty="0" err="1"/>
              <a:t>multimission</a:t>
            </a:r>
            <a:r>
              <a:rPr lang="en-US" sz="600" dirty="0"/>
              <a:t> laboratory managed and operated by National Technology &amp; Engineering Solutions of Sandia LLC, a wholly owned subsidiary of Honeywell International Inc., for the U.S. Department of Energy’s National Nuclear Security Administration under contract DE-NA0003525. SAND2018-8907 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93DF0D-AE4D-4C0C-AF4A-5BCD994237A8}"/>
              </a:ext>
            </a:extLst>
          </p:cNvPr>
          <p:cNvSpPr/>
          <p:nvPr/>
        </p:nvSpPr>
        <p:spPr>
          <a:xfrm>
            <a:off x="1600200" y="3200400"/>
            <a:ext cx="2483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Abraham A. Clements</a:t>
            </a:r>
          </a:p>
          <a:p>
            <a:pPr algn="ctr"/>
            <a:r>
              <a:rPr lang="en-US" dirty="0"/>
              <a:t>clemen19@purdue.edu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B0DAE9-FE91-4408-B1F4-FE76B32477F5}"/>
              </a:ext>
            </a:extLst>
          </p:cNvPr>
          <p:cNvSpPr/>
          <p:nvPr/>
        </p:nvSpPr>
        <p:spPr>
          <a:xfrm>
            <a:off x="4679254" y="3200399"/>
            <a:ext cx="2376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Naif Saleh Almakhdhub,</a:t>
            </a:r>
          </a:p>
          <a:p>
            <a:pPr algn="ctr"/>
            <a:r>
              <a:rPr lang="en-US" dirty="0"/>
              <a:t>nalmakhd@purdue.edu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D79B4E-B2FC-4807-8A4F-E5C998EB6C9F}"/>
              </a:ext>
            </a:extLst>
          </p:cNvPr>
          <p:cNvSpPr/>
          <p:nvPr/>
        </p:nvSpPr>
        <p:spPr>
          <a:xfrm>
            <a:off x="609600" y="40385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Saurabh Bagchi</a:t>
            </a:r>
          </a:p>
          <a:p>
            <a:pPr algn="ctr"/>
            <a:r>
              <a:rPr lang="en-US" dirty="0"/>
              <a:t>sbagchi@purdue.edu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D46286-055B-4EB7-AFE6-FF85813AD2B5}"/>
              </a:ext>
            </a:extLst>
          </p:cNvPr>
          <p:cNvSpPr/>
          <p:nvPr/>
        </p:nvSpPr>
        <p:spPr>
          <a:xfrm>
            <a:off x="3581400" y="40385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Mathias Payer </a:t>
            </a:r>
          </a:p>
          <a:p>
            <a:pPr algn="ctr"/>
            <a:r>
              <a:rPr lang="en-US" dirty="0"/>
              <a:t>mathias.payer@nebelwelt.net</a:t>
            </a:r>
          </a:p>
        </p:txBody>
      </p:sp>
    </p:spTree>
    <p:extLst>
      <p:ext uri="{BB962C8B-B14F-4D97-AF65-F5344CB8AC3E}">
        <p14:creationId xmlns:p14="http://schemas.microsoft.com/office/powerpoint/2010/main" val="2950361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9865E2C6-DC25-450A-8EF6-A452EE604410}"/>
              </a:ext>
            </a:extLst>
          </p:cNvPr>
          <p:cNvSpPr/>
          <p:nvPr/>
        </p:nvSpPr>
        <p:spPr>
          <a:xfrm>
            <a:off x="6675363" y="3256517"/>
            <a:ext cx="2206595" cy="9373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g_btn</a:t>
            </a: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g_image</a:t>
            </a: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r>
              <a:rPr lang="en-US" dirty="0"/>
              <a:t>Improve security</a:t>
            </a:r>
          </a:p>
          <a:p>
            <a:r>
              <a:rPr lang="en-US" dirty="0"/>
              <a:t>Improve performance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AAE5CE22-E23B-47B4-B4E8-CD56880069A1}"/>
              </a:ext>
            </a:extLst>
          </p:cNvPr>
          <p:cNvCxnSpPr>
            <a:cxnSpLocks/>
            <a:stCxn id="120" idx="3"/>
            <a:endCxn id="88" idx="1"/>
          </p:cNvCxnSpPr>
          <p:nvPr/>
        </p:nvCxnSpPr>
        <p:spPr>
          <a:xfrm flipV="1">
            <a:off x="6125261" y="3725207"/>
            <a:ext cx="550102" cy="930852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4EC440A4-CA64-40E6-9B44-B82067F67191}"/>
              </a:ext>
            </a:extLst>
          </p:cNvPr>
          <p:cNvSpPr/>
          <p:nvPr/>
        </p:nvSpPr>
        <p:spPr>
          <a:xfrm>
            <a:off x="6667268" y="4326214"/>
            <a:ext cx="2206595" cy="374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g_tx_state</a:t>
            </a: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91A4C7F-EFDE-4B46-9C65-9864852984C0}"/>
              </a:ext>
            </a:extLst>
          </p:cNvPr>
          <p:cNvSpPr/>
          <p:nvPr/>
        </p:nvSpPr>
        <p:spPr>
          <a:xfrm>
            <a:off x="6672125" y="4813433"/>
            <a:ext cx="2206595" cy="374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g_tcp_stats</a:t>
            </a: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5A2E0D2-58A6-43D0-A197-8B46D3FA1496}"/>
              </a:ext>
            </a:extLst>
          </p:cNvPr>
          <p:cNvSpPr/>
          <p:nvPr/>
        </p:nvSpPr>
        <p:spPr>
          <a:xfrm>
            <a:off x="7124864" y="5330017"/>
            <a:ext cx="1301116" cy="3142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WIFI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992072E-D43F-41D8-BE8B-24FCAE11215E}"/>
              </a:ext>
            </a:extLst>
          </p:cNvPr>
          <p:cNvSpPr/>
          <p:nvPr/>
        </p:nvSpPr>
        <p:spPr>
          <a:xfrm>
            <a:off x="7124864" y="5781722"/>
            <a:ext cx="1301116" cy="3142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GPIO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93894FC-0690-4D60-8FE7-B6250570DC3C}"/>
              </a:ext>
            </a:extLst>
          </p:cNvPr>
          <p:cNvSpPr/>
          <p:nvPr/>
        </p:nvSpPr>
        <p:spPr>
          <a:xfrm>
            <a:off x="7124864" y="2355809"/>
            <a:ext cx="1301116" cy="3142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CAMERA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8E1F2CD-873B-4C11-94AD-C58C3B286C4D}"/>
              </a:ext>
            </a:extLst>
          </p:cNvPr>
          <p:cNvSpPr/>
          <p:nvPr/>
        </p:nvSpPr>
        <p:spPr>
          <a:xfrm>
            <a:off x="7124864" y="2809922"/>
            <a:ext cx="1301116" cy="3142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GPIO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CD346E-C74B-48CB-A28A-05FB72BFFCE1}"/>
              </a:ext>
            </a:extLst>
          </p:cNvPr>
          <p:cNvGrpSpPr/>
          <p:nvPr/>
        </p:nvGrpSpPr>
        <p:grpSpPr>
          <a:xfrm>
            <a:off x="4894015" y="1447583"/>
            <a:ext cx="3531965" cy="2277624"/>
            <a:chOff x="4894015" y="1447583"/>
            <a:chExt cx="3531965" cy="2277624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232FDA5E-61E5-437C-B444-58E51974F9AC}"/>
                </a:ext>
              </a:extLst>
            </p:cNvPr>
            <p:cNvSpPr/>
            <p:nvPr/>
          </p:nvSpPr>
          <p:spPr>
            <a:xfrm>
              <a:off x="7124864" y="1447583"/>
              <a:ext cx="1301116" cy="31427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CAMERA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ABB4A79-6909-4481-86CE-5928545BC94C}"/>
                </a:ext>
              </a:extLst>
            </p:cNvPr>
            <p:cNvSpPr/>
            <p:nvPr/>
          </p:nvSpPr>
          <p:spPr>
            <a:xfrm>
              <a:off x="7124864" y="1901696"/>
              <a:ext cx="1301116" cy="31427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GPIO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1ED8164F-9212-4A0F-BB34-C72DF4A96B4D}"/>
                </a:ext>
              </a:extLst>
            </p:cNvPr>
            <p:cNvCxnSpPr>
              <a:cxnSpLocks/>
              <a:stCxn id="95" idx="3"/>
              <a:endCxn id="88" idx="1"/>
            </p:cNvCxnSpPr>
            <p:nvPr/>
          </p:nvCxnSpPr>
          <p:spPr>
            <a:xfrm>
              <a:off x="6125261" y="2175068"/>
              <a:ext cx="550102" cy="1550139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4F1F4303-39F4-4315-A27B-5603CDCD1C03}"/>
                </a:ext>
              </a:extLst>
            </p:cNvPr>
            <p:cNvCxnSpPr>
              <a:cxnSpLocks/>
              <a:stCxn id="96" idx="3"/>
              <a:endCxn id="88" idx="1"/>
            </p:cNvCxnSpPr>
            <p:nvPr/>
          </p:nvCxnSpPr>
          <p:spPr>
            <a:xfrm>
              <a:off x="6110209" y="3167464"/>
              <a:ext cx="565154" cy="55774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29DC5DD-ED9A-4A76-B7F9-00D6FBE68F28}"/>
                </a:ext>
              </a:extLst>
            </p:cNvPr>
            <p:cNvSpPr/>
            <p:nvPr/>
          </p:nvSpPr>
          <p:spPr>
            <a:xfrm>
              <a:off x="4909067" y="1914639"/>
              <a:ext cx="1216194" cy="5208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TakeImg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9E72653-81EE-4377-A40B-2798FE032773}"/>
                </a:ext>
              </a:extLst>
            </p:cNvPr>
            <p:cNvSpPr/>
            <p:nvPr/>
          </p:nvSpPr>
          <p:spPr>
            <a:xfrm>
              <a:off x="4894015" y="2907035"/>
              <a:ext cx="1216194" cy="5208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OnBtn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5372749F-53B4-4282-BBAD-05984C328CCA}"/>
                </a:ext>
              </a:extLst>
            </p:cNvPr>
            <p:cNvCxnSpPr>
              <a:cxnSpLocks/>
              <a:stCxn id="96" idx="3"/>
              <a:endCxn id="112" idx="1"/>
            </p:cNvCxnSpPr>
            <p:nvPr/>
          </p:nvCxnSpPr>
          <p:spPr>
            <a:xfrm flipV="1">
              <a:off x="6110209" y="2512948"/>
              <a:ext cx="1014655" cy="654516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223FDBEC-B06A-46E3-98BE-BEA30C9FE802}"/>
                </a:ext>
              </a:extLst>
            </p:cNvPr>
            <p:cNvCxnSpPr>
              <a:cxnSpLocks/>
              <a:stCxn id="95" idx="3"/>
              <a:endCxn id="114" idx="1"/>
            </p:cNvCxnSpPr>
            <p:nvPr/>
          </p:nvCxnSpPr>
          <p:spPr>
            <a:xfrm flipV="1">
              <a:off x="6125261" y="1604722"/>
              <a:ext cx="999603" cy="570346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0E1D5423-2EA7-4296-833F-A655B985BD44}"/>
                </a:ext>
              </a:extLst>
            </p:cNvPr>
            <p:cNvCxnSpPr>
              <a:cxnSpLocks/>
              <a:stCxn id="95" idx="3"/>
              <a:endCxn id="115" idx="1"/>
            </p:cNvCxnSpPr>
            <p:nvPr/>
          </p:nvCxnSpPr>
          <p:spPr>
            <a:xfrm flipV="1">
              <a:off x="6125261" y="2058835"/>
              <a:ext cx="999603" cy="11623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04F24DCA-DD45-4A80-B914-8ABCE0AE74E0}"/>
                </a:ext>
              </a:extLst>
            </p:cNvPr>
            <p:cNvCxnSpPr>
              <a:cxnSpLocks/>
              <a:stCxn id="96" idx="3"/>
              <a:endCxn id="113" idx="1"/>
            </p:cNvCxnSpPr>
            <p:nvPr/>
          </p:nvCxnSpPr>
          <p:spPr>
            <a:xfrm flipV="1">
              <a:off x="6110209" y="2967061"/>
              <a:ext cx="1014655" cy="20040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B20E793A-074A-47E0-9732-261B2232005B}"/>
              </a:ext>
            </a:extLst>
          </p:cNvPr>
          <p:cNvCxnSpPr>
            <a:cxnSpLocks/>
            <a:stCxn id="120" idx="3"/>
            <a:endCxn id="97" idx="1"/>
          </p:cNvCxnSpPr>
          <p:nvPr/>
        </p:nvCxnSpPr>
        <p:spPr>
          <a:xfrm>
            <a:off x="6125261" y="4656059"/>
            <a:ext cx="999603" cy="831097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48E3AC2-3C49-4ADD-A232-4C45E5B0B684}"/>
              </a:ext>
            </a:extLst>
          </p:cNvPr>
          <p:cNvSpPr/>
          <p:nvPr/>
        </p:nvSpPr>
        <p:spPr>
          <a:xfrm>
            <a:off x="4909067" y="3899431"/>
            <a:ext cx="1216194" cy="151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TxImg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TcpTx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0CC8DB5E-1282-4905-850E-2E223D36E371}"/>
              </a:ext>
            </a:extLst>
          </p:cNvPr>
          <p:cNvCxnSpPr>
            <a:cxnSpLocks/>
            <a:stCxn id="120" idx="3"/>
            <a:endCxn id="92" idx="1"/>
          </p:cNvCxnSpPr>
          <p:nvPr/>
        </p:nvCxnSpPr>
        <p:spPr>
          <a:xfrm flipV="1">
            <a:off x="6125261" y="4513383"/>
            <a:ext cx="542007" cy="142676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36347A71-6F3C-45EF-A134-E5919E117631}"/>
              </a:ext>
            </a:extLst>
          </p:cNvPr>
          <p:cNvCxnSpPr>
            <a:cxnSpLocks/>
            <a:stCxn id="120" idx="3"/>
            <a:endCxn id="93" idx="1"/>
          </p:cNvCxnSpPr>
          <p:nvPr/>
        </p:nvCxnSpPr>
        <p:spPr>
          <a:xfrm>
            <a:off x="6125261" y="4656059"/>
            <a:ext cx="546864" cy="344543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5C913EA9-D25F-4F4D-85B2-3A9D51FB6717}"/>
              </a:ext>
            </a:extLst>
          </p:cNvPr>
          <p:cNvCxnSpPr>
            <a:cxnSpLocks/>
            <a:stCxn id="120" idx="3"/>
            <a:endCxn id="101" idx="1"/>
          </p:cNvCxnSpPr>
          <p:nvPr/>
        </p:nvCxnSpPr>
        <p:spPr>
          <a:xfrm>
            <a:off x="6125261" y="4656059"/>
            <a:ext cx="999603" cy="1282802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3CF34B9-EC8F-4878-9FC6-56D458A6DBB7}"/>
              </a:ext>
            </a:extLst>
          </p:cNvPr>
          <p:cNvGrpSpPr/>
          <p:nvPr/>
        </p:nvGrpSpPr>
        <p:grpSpPr>
          <a:xfrm>
            <a:off x="4894015" y="1914638"/>
            <a:ext cx="2230849" cy="1810569"/>
            <a:chOff x="4894015" y="1914638"/>
            <a:chExt cx="2230849" cy="1810569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BB71093-08AC-4AEA-8AB3-8AD1A408E856}"/>
                </a:ext>
              </a:extLst>
            </p:cNvPr>
            <p:cNvSpPr/>
            <p:nvPr/>
          </p:nvSpPr>
          <p:spPr>
            <a:xfrm>
              <a:off x="4894015" y="1914638"/>
              <a:ext cx="1216194" cy="15132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TakeImg</a:t>
              </a:r>
              <a:r>
                <a:rPr lang="en-US" sz="16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</a:p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OnBtn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951A7895-216D-44D4-966D-E3E4A9C892C6}"/>
                </a:ext>
              </a:extLst>
            </p:cNvPr>
            <p:cNvCxnSpPr>
              <a:cxnSpLocks/>
              <a:stCxn id="124" idx="3"/>
              <a:endCxn id="112" idx="1"/>
            </p:cNvCxnSpPr>
            <p:nvPr/>
          </p:nvCxnSpPr>
          <p:spPr>
            <a:xfrm flipV="1">
              <a:off x="6110209" y="2512948"/>
              <a:ext cx="1014655" cy="158318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9B2CD2C4-FD3F-440C-9820-DC49ABFC22DE}"/>
                </a:ext>
              </a:extLst>
            </p:cNvPr>
            <p:cNvCxnSpPr>
              <a:cxnSpLocks/>
              <a:stCxn id="124" idx="3"/>
              <a:endCxn id="113" idx="1"/>
            </p:cNvCxnSpPr>
            <p:nvPr/>
          </p:nvCxnSpPr>
          <p:spPr>
            <a:xfrm>
              <a:off x="6110209" y="2671266"/>
              <a:ext cx="1014655" cy="295795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72D7B5FA-380F-4EF1-81CA-20398280EE08}"/>
                </a:ext>
              </a:extLst>
            </p:cNvPr>
            <p:cNvCxnSpPr>
              <a:cxnSpLocks/>
              <a:stCxn id="124" idx="3"/>
              <a:endCxn id="88" idx="1"/>
            </p:cNvCxnSpPr>
            <p:nvPr/>
          </p:nvCxnSpPr>
          <p:spPr>
            <a:xfrm>
              <a:off x="6110209" y="2671266"/>
              <a:ext cx="565154" cy="1053941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393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dirty="0"/>
              <a:t>Lowering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Reduces graph to meet HW constraints</a:t>
            </a:r>
          </a:p>
          <a:p>
            <a:pPr lvl="1"/>
            <a:r>
              <a:rPr lang="en-US" dirty="0"/>
              <a:t>Degree of each code regions must be less than the number of MPU regions</a:t>
            </a:r>
          </a:p>
          <a:p>
            <a:r>
              <a:rPr lang="en-US" dirty="0"/>
              <a:t>Lowest cost regions merged until constraints are met</a:t>
            </a:r>
          </a:p>
          <a:p>
            <a:r>
              <a:rPr lang="en-US" dirty="0"/>
              <a:t>Lowing may increases permissions of compartments</a:t>
            </a:r>
          </a:p>
          <a:p>
            <a:r>
              <a:rPr lang="en-US" dirty="0"/>
              <a:t>Merging peripherals may capture additional peripherals</a:t>
            </a:r>
          </a:p>
          <a:p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2F93C9-C7DA-4262-B0FD-BCCB4B0EAC74}"/>
              </a:ext>
            </a:extLst>
          </p:cNvPr>
          <p:cNvSpPr/>
          <p:nvPr/>
        </p:nvSpPr>
        <p:spPr>
          <a:xfrm>
            <a:off x="6675363" y="3256517"/>
            <a:ext cx="2206595" cy="9373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g_btn</a:t>
            </a: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g_image</a:t>
            </a: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8ECFD7-DB14-4987-9CCA-4A37D70ACAD9}"/>
              </a:ext>
            </a:extLst>
          </p:cNvPr>
          <p:cNvCxnSpPr>
            <a:cxnSpLocks/>
            <a:stCxn id="38" idx="3"/>
            <a:endCxn id="18" idx="1"/>
          </p:cNvCxnSpPr>
          <p:nvPr/>
        </p:nvCxnSpPr>
        <p:spPr>
          <a:xfrm flipV="1">
            <a:off x="6125261" y="3725207"/>
            <a:ext cx="550102" cy="930852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E371979-06C2-4AB8-8259-A525D85BF0BD}"/>
              </a:ext>
            </a:extLst>
          </p:cNvPr>
          <p:cNvSpPr/>
          <p:nvPr/>
        </p:nvSpPr>
        <p:spPr>
          <a:xfrm>
            <a:off x="7124864" y="2355809"/>
            <a:ext cx="1301116" cy="3142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CAMERA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8C7051-39A3-46B6-A905-E762B127D6BC}"/>
              </a:ext>
            </a:extLst>
          </p:cNvPr>
          <p:cNvSpPr/>
          <p:nvPr/>
        </p:nvSpPr>
        <p:spPr>
          <a:xfrm>
            <a:off x="7124864" y="2809922"/>
            <a:ext cx="1301116" cy="3142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GPIO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447234-86A2-49C9-837E-6460F5B8BA6F}"/>
              </a:ext>
            </a:extLst>
          </p:cNvPr>
          <p:cNvSpPr/>
          <p:nvPr/>
        </p:nvSpPr>
        <p:spPr>
          <a:xfrm>
            <a:off x="4909067" y="3899431"/>
            <a:ext cx="1216194" cy="151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TxImg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TcpTx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66E9E8-E152-490F-987B-FCB9D8F50A44}"/>
              </a:ext>
            </a:extLst>
          </p:cNvPr>
          <p:cNvGrpSpPr/>
          <p:nvPr/>
        </p:nvGrpSpPr>
        <p:grpSpPr>
          <a:xfrm>
            <a:off x="6125261" y="4656059"/>
            <a:ext cx="2300719" cy="1439941"/>
            <a:chOff x="6125261" y="4656059"/>
            <a:chExt cx="2300719" cy="143994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AE1CA6-4444-4A00-88AE-C3183BC45ED4}"/>
                </a:ext>
              </a:extLst>
            </p:cNvPr>
            <p:cNvSpPr/>
            <p:nvPr/>
          </p:nvSpPr>
          <p:spPr>
            <a:xfrm>
              <a:off x="7124864" y="5330017"/>
              <a:ext cx="1301116" cy="31427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WIFI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B659ACA-39E2-4AB0-BA49-DEA03F5611BB}"/>
                </a:ext>
              </a:extLst>
            </p:cNvPr>
            <p:cNvSpPr/>
            <p:nvPr/>
          </p:nvSpPr>
          <p:spPr>
            <a:xfrm>
              <a:off x="7124864" y="5781722"/>
              <a:ext cx="1301116" cy="31427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GPIO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18B095B-E7AC-4B0F-9294-602B982FFD0B}"/>
                </a:ext>
              </a:extLst>
            </p:cNvPr>
            <p:cNvCxnSpPr>
              <a:cxnSpLocks/>
              <a:stCxn id="38" idx="3"/>
              <a:endCxn id="22" idx="1"/>
            </p:cNvCxnSpPr>
            <p:nvPr/>
          </p:nvCxnSpPr>
          <p:spPr>
            <a:xfrm>
              <a:off x="6125261" y="4656059"/>
              <a:ext cx="999603" cy="831097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DCD2CDD-EEFF-4FAD-A118-8A789173B7AA}"/>
                </a:ext>
              </a:extLst>
            </p:cNvPr>
            <p:cNvCxnSpPr>
              <a:cxnSpLocks/>
              <a:stCxn id="38" idx="3"/>
              <a:endCxn id="23" idx="1"/>
            </p:cNvCxnSpPr>
            <p:nvPr/>
          </p:nvCxnSpPr>
          <p:spPr>
            <a:xfrm>
              <a:off x="6125261" y="4656059"/>
              <a:ext cx="999603" cy="1282802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87FBC1A-390E-4FAB-A4D0-6DA7F27BB4DC}"/>
              </a:ext>
            </a:extLst>
          </p:cNvPr>
          <p:cNvSpPr/>
          <p:nvPr/>
        </p:nvSpPr>
        <p:spPr>
          <a:xfrm>
            <a:off x="4894015" y="1914638"/>
            <a:ext cx="1216194" cy="151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TakeImg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OnBtn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ED50BC5-BE40-4CCA-B4F8-C55D974F9693}"/>
              </a:ext>
            </a:extLst>
          </p:cNvPr>
          <p:cNvCxnSpPr>
            <a:cxnSpLocks/>
            <a:stCxn id="43" idx="3"/>
            <a:endCxn id="24" idx="1"/>
          </p:cNvCxnSpPr>
          <p:nvPr/>
        </p:nvCxnSpPr>
        <p:spPr>
          <a:xfrm flipV="1">
            <a:off x="6110209" y="2512948"/>
            <a:ext cx="1014655" cy="158318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CA8C6CE-8D2E-4F1A-8032-061F9E03BECE}"/>
              </a:ext>
            </a:extLst>
          </p:cNvPr>
          <p:cNvCxnSpPr>
            <a:cxnSpLocks/>
            <a:stCxn id="43" idx="3"/>
            <a:endCxn id="25" idx="1"/>
          </p:cNvCxnSpPr>
          <p:nvPr/>
        </p:nvCxnSpPr>
        <p:spPr>
          <a:xfrm>
            <a:off x="6110209" y="2671266"/>
            <a:ext cx="1014655" cy="295795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89ACB87-DDF2-4AF5-AB12-D86089BD98B5}"/>
              </a:ext>
            </a:extLst>
          </p:cNvPr>
          <p:cNvCxnSpPr>
            <a:cxnSpLocks/>
            <a:stCxn id="43" idx="3"/>
            <a:endCxn id="18" idx="1"/>
          </p:cNvCxnSpPr>
          <p:nvPr/>
        </p:nvCxnSpPr>
        <p:spPr>
          <a:xfrm>
            <a:off x="6110209" y="2671266"/>
            <a:ext cx="565154" cy="1053941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257384C6-FC26-488D-88A1-E95D3C96A77A}"/>
              </a:ext>
            </a:extLst>
          </p:cNvPr>
          <p:cNvGrpSpPr/>
          <p:nvPr/>
        </p:nvGrpSpPr>
        <p:grpSpPr>
          <a:xfrm>
            <a:off x="6125261" y="4326214"/>
            <a:ext cx="2753459" cy="861557"/>
            <a:chOff x="6125261" y="4326214"/>
            <a:chExt cx="2753459" cy="86155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27ADE95-A184-432C-BD60-6A82F974015E}"/>
                </a:ext>
              </a:extLst>
            </p:cNvPr>
            <p:cNvSpPr/>
            <p:nvPr/>
          </p:nvSpPr>
          <p:spPr>
            <a:xfrm>
              <a:off x="6667268" y="4326214"/>
              <a:ext cx="2206595" cy="37433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g_tx_state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B168342-331B-4A39-8000-C25A14C4861F}"/>
                </a:ext>
              </a:extLst>
            </p:cNvPr>
            <p:cNvCxnSpPr>
              <a:cxnSpLocks/>
              <a:stCxn id="38" idx="3"/>
              <a:endCxn id="20" idx="1"/>
            </p:cNvCxnSpPr>
            <p:nvPr/>
          </p:nvCxnSpPr>
          <p:spPr>
            <a:xfrm flipV="1">
              <a:off x="6125261" y="4513383"/>
              <a:ext cx="542007" cy="142676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EC2487A-4816-4FAF-8107-38A89BFE6998}"/>
                </a:ext>
              </a:extLst>
            </p:cNvPr>
            <p:cNvCxnSpPr>
              <a:cxnSpLocks/>
              <a:stCxn id="38" idx="3"/>
              <a:endCxn id="21" idx="1"/>
            </p:cNvCxnSpPr>
            <p:nvPr/>
          </p:nvCxnSpPr>
          <p:spPr>
            <a:xfrm>
              <a:off x="6125261" y="4656059"/>
              <a:ext cx="546864" cy="34454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220D1C-30D7-4889-84AF-E17AA32B5E0E}"/>
                </a:ext>
              </a:extLst>
            </p:cNvPr>
            <p:cNvSpPr/>
            <p:nvPr/>
          </p:nvSpPr>
          <p:spPr>
            <a:xfrm>
              <a:off x="6672125" y="4813433"/>
              <a:ext cx="2206595" cy="37433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g_tcp_stats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4A4CF4-D899-46AA-AB03-9432CCA55B13}"/>
              </a:ext>
            </a:extLst>
          </p:cNvPr>
          <p:cNvGrpSpPr/>
          <p:nvPr/>
        </p:nvGrpSpPr>
        <p:grpSpPr>
          <a:xfrm>
            <a:off x="6125261" y="4336573"/>
            <a:ext cx="2748601" cy="851198"/>
            <a:chOff x="6125261" y="4336573"/>
            <a:chExt cx="2748601" cy="8511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5CD0300-2A08-4244-9CEA-3C032C851DD7}"/>
                </a:ext>
              </a:extLst>
            </p:cNvPr>
            <p:cNvSpPr/>
            <p:nvPr/>
          </p:nvSpPr>
          <p:spPr>
            <a:xfrm>
              <a:off x="6667267" y="4336573"/>
              <a:ext cx="2206595" cy="85119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g_tx_state</a:t>
              </a:r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</a:p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g_tcp_stats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6D88576-9CE5-4ABB-9948-2238865719C4}"/>
                </a:ext>
              </a:extLst>
            </p:cNvPr>
            <p:cNvCxnSpPr>
              <a:cxnSpLocks/>
              <a:stCxn id="38" idx="3"/>
              <a:endCxn id="49" idx="1"/>
            </p:cNvCxnSpPr>
            <p:nvPr/>
          </p:nvCxnSpPr>
          <p:spPr>
            <a:xfrm>
              <a:off x="6125261" y="4656059"/>
              <a:ext cx="542006" cy="10611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E360F4-94E2-4B7F-8FD2-A930978B4B13}"/>
              </a:ext>
            </a:extLst>
          </p:cNvPr>
          <p:cNvGrpSpPr/>
          <p:nvPr/>
        </p:nvGrpSpPr>
        <p:grpSpPr>
          <a:xfrm>
            <a:off x="6125261" y="4656059"/>
            <a:ext cx="2589441" cy="1450633"/>
            <a:chOff x="6125261" y="4656059"/>
            <a:chExt cx="2589441" cy="145063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30108B7-4EAD-4D83-B85A-D3CAC36F1B51}"/>
                </a:ext>
              </a:extLst>
            </p:cNvPr>
            <p:cNvSpPr/>
            <p:nvPr/>
          </p:nvSpPr>
          <p:spPr>
            <a:xfrm>
              <a:off x="7118958" y="5310305"/>
              <a:ext cx="1595744" cy="79638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UART,GPIO,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CAMERA,WIFI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1D43449-3F69-4F90-B1AA-FB8E52F4F9B5}"/>
                </a:ext>
              </a:extLst>
            </p:cNvPr>
            <p:cNvCxnSpPr>
              <a:cxnSpLocks/>
              <a:stCxn id="38" idx="3"/>
              <a:endCxn id="59" idx="1"/>
            </p:cNvCxnSpPr>
            <p:nvPr/>
          </p:nvCxnSpPr>
          <p:spPr>
            <a:xfrm>
              <a:off x="6125261" y="4656059"/>
              <a:ext cx="993697" cy="105244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96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to Memory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166612" y="137836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454531" y="1379141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28DD8D-51C0-4373-84BB-7807BC4647A3}"/>
              </a:ext>
            </a:extLst>
          </p:cNvPr>
          <p:cNvGrpSpPr/>
          <p:nvPr/>
        </p:nvGrpSpPr>
        <p:grpSpPr>
          <a:xfrm>
            <a:off x="4888468" y="1737360"/>
            <a:ext cx="2887737" cy="4130040"/>
            <a:chOff x="4888468" y="1737360"/>
            <a:chExt cx="2887737" cy="4130040"/>
          </a:xfrm>
        </p:grpSpPr>
        <p:sp>
          <p:nvSpPr>
            <p:cNvPr id="58" name="Rectangle 57"/>
            <p:cNvSpPr/>
            <p:nvPr/>
          </p:nvSpPr>
          <p:spPr>
            <a:xfrm>
              <a:off x="5257800" y="1737361"/>
              <a:ext cx="1905000" cy="413003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257800" y="5247786"/>
              <a:ext cx="1905000" cy="3148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Comp B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257800" y="4932972"/>
              <a:ext cx="1905000" cy="3148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Comp A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257800" y="4050187"/>
              <a:ext cx="1905000" cy="31481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Region 2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257800" y="3733800"/>
              <a:ext cx="1905000" cy="31481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Region 1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 rot="16200000">
              <a:off x="4463512" y="2335060"/>
              <a:ext cx="1219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Peripherals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 rot="16200000">
              <a:off x="4744358" y="3851559"/>
              <a:ext cx="657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RAM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6200000">
              <a:off x="4736606" y="5060359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Code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164703" y="1737360"/>
              <a:ext cx="304800" cy="4130039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164702" y="3732227"/>
              <a:ext cx="304802" cy="31638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160896" y="4932972"/>
              <a:ext cx="297181" cy="3148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471405" y="1737360"/>
              <a:ext cx="304800" cy="4130039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7475215" y="1929657"/>
              <a:ext cx="297180" cy="125246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475215" y="3732227"/>
              <a:ext cx="297181" cy="31638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469503" y="5250875"/>
              <a:ext cx="297181" cy="3072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D24D649-4ABD-4238-9FD6-A85C055D9420}"/>
                </a:ext>
              </a:extLst>
            </p:cNvPr>
            <p:cNvSpPr/>
            <p:nvPr/>
          </p:nvSpPr>
          <p:spPr>
            <a:xfrm>
              <a:off x="7475215" y="4051361"/>
              <a:ext cx="297181" cy="31364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3327979-63FC-44B0-87D2-A17B42AEA925}"/>
                </a:ext>
              </a:extLst>
            </p:cNvPr>
            <p:cNvSpPr/>
            <p:nvPr/>
          </p:nvSpPr>
          <p:spPr>
            <a:xfrm>
              <a:off x="5257879" y="2557001"/>
              <a:ext cx="1905000" cy="31481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GPIO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DA3D740-1B26-4A66-B3BC-FFCE0F11BEA5}"/>
                </a:ext>
              </a:extLst>
            </p:cNvPr>
            <p:cNvSpPr/>
            <p:nvPr/>
          </p:nvSpPr>
          <p:spPr>
            <a:xfrm>
              <a:off x="5257879" y="2242187"/>
              <a:ext cx="1905000" cy="31481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CAMERA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C187358-D106-4024-A91D-2684B5D914A7}"/>
                </a:ext>
              </a:extLst>
            </p:cNvPr>
            <p:cNvSpPr/>
            <p:nvPr/>
          </p:nvSpPr>
          <p:spPr>
            <a:xfrm>
              <a:off x="5257879" y="2867305"/>
              <a:ext cx="1905000" cy="31481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UART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2ED96AD-48E1-473B-8F4E-CF06DCCA21B5}"/>
                </a:ext>
              </a:extLst>
            </p:cNvPr>
            <p:cNvSpPr/>
            <p:nvPr/>
          </p:nvSpPr>
          <p:spPr>
            <a:xfrm>
              <a:off x="5257879" y="1929657"/>
              <a:ext cx="1905000" cy="31481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WIFI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D68DF6F-A229-4868-9AEB-5DAD00690C0D}"/>
                </a:ext>
              </a:extLst>
            </p:cNvPr>
            <p:cNvSpPr/>
            <p:nvPr/>
          </p:nvSpPr>
          <p:spPr>
            <a:xfrm>
              <a:off x="7164703" y="2557001"/>
              <a:ext cx="304801" cy="3148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164703" y="2242187"/>
              <a:ext cx="304801" cy="31481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3930488D-DF97-4632-9F6C-95A8A72415EF}"/>
              </a:ext>
            </a:extLst>
          </p:cNvPr>
          <p:cNvSpPr/>
          <p:nvPr/>
        </p:nvSpPr>
        <p:spPr>
          <a:xfrm>
            <a:off x="2159269" y="3032464"/>
            <a:ext cx="2206595" cy="9373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Region 1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g_btn</a:t>
            </a: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g_image</a:t>
            </a: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13DC5E0-08EB-4199-A2DC-94F5B542931B}"/>
              </a:ext>
            </a:extLst>
          </p:cNvPr>
          <p:cNvCxnSpPr>
            <a:cxnSpLocks/>
            <a:stCxn id="66" idx="3"/>
            <a:endCxn id="56" idx="1"/>
          </p:cNvCxnSpPr>
          <p:nvPr/>
        </p:nvCxnSpPr>
        <p:spPr>
          <a:xfrm flipV="1">
            <a:off x="1609167" y="3501154"/>
            <a:ext cx="550102" cy="930852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9A9549BC-4542-4D23-9E52-43D38D52FC39}"/>
              </a:ext>
            </a:extLst>
          </p:cNvPr>
          <p:cNvSpPr/>
          <p:nvPr/>
        </p:nvSpPr>
        <p:spPr>
          <a:xfrm>
            <a:off x="2608770" y="2131756"/>
            <a:ext cx="1301116" cy="3142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CAMERA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CC6FF8A-50BD-49BD-A372-0DFB7AA95526}"/>
              </a:ext>
            </a:extLst>
          </p:cNvPr>
          <p:cNvSpPr/>
          <p:nvPr/>
        </p:nvSpPr>
        <p:spPr>
          <a:xfrm>
            <a:off x="2608770" y="2585869"/>
            <a:ext cx="1301116" cy="3142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GPIO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35E8295-BB8F-42A1-AB75-6130D6BDE22B}"/>
              </a:ext>
            </a:extLst>
          </p:cNvPr>
          <p:cNvSpPr/>
          <p:nvPr/>
        </p:nvSpPr>
        <p:spPr>
          <a:xfrm>
            <a:off x="392973" y="3675378"/>
            <a:ext cx="1216194" cy="151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cs typeface="Courier New" panose="02070309020205020404" pitchFamily="49" charset="0"/>
              </a:rPr>
              <a:t>Comp.  B</a:t>
            </a:r>
          </a:p>
          <a:p>
            <a:pPr algn="ctr"/>
            <a:endParaRPr lang="en-US" sz="1600" dirty="0">
              <a:solidFill>
                <a:schemeClr val="tx1"/>
              </a:solidFill>
              <a:cs typeface="Courier New" panose="02070309020205020404" pitchFamily="49" charset="0"/>
            </a:endParaRP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TxImg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TcpTx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3FE94DE-8C12-4EA6-9AE4-267553AF25DC}"/>
              </a:ext>
            </a:extLst>
          </p:cNvPr>
          <p:cNvSpPr/>
          <p:nvPr/>
        </p:nvSpPr>
        <p:spPr>
          <a:xfrm>
            <a:off x="377921" y="1690585"/>
            <a:ext cx="1216194" cy="151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Comp.  A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TakeImg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OnBtn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340FA0A-6DC6-40E3-BFAC-14B73443D54F}"/>
              </a:ext>
            </a:extLst>
          </p:cNvPr>
          <p:cNvCxnSpPr>
            <a:cxnSpLocks/>
            <a:stCxn id="90" idx="3"/>
            <a:endCxn id="60" idx="1"/>
          </p:cNvCxnSpPr>
          <p:nvPr/>
        </p:nvCxnSpPr>
        <p:spPr>
          <a:xfrm flipV="1">
            <a:off x="1594115" y="2288895"/>
            <a:ext cx="1014655" cy="158318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9592234-8D56-4130-A384-939BB3208463}"/>
              </a:ext>
            </a:extLst>
          </p:cNvPr>
          <p:cNvCxnSpPr>
            <a:cxnSpLocks/>
            <a:stCxn id="90" idx="3"/>
            <a:endCxn id="65" idx="1"/>
          </p:cNvCxnSpPr>
          <p:nvPr/>
        </p:nvCxnSpPr>
        <p:spPr>
          <a:xfrm>
            <a:off x="1594115" y="2447213"/>
            <a:ext cx="1014655" cy="295795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9ED7D33-FDE1-4529-BA9C-8417C6C42D15}"/>
              </a:ext>
            </a:extLst>
          </p:cNvPr>
          <p:cNvCxnSpPr>
            <a:cxnSpLocks/>
            <a:stCxn id="90" idx="3"/>
            <a:endCxn id="56" idx="1"/>
          </p:cNvCxnSpPr>
          <p:nvPr/>
        </p:nvCxnSpPr>
        <p:spPr>
          <a:xfrm>
            <a:off x="1594115" y="2447213"/>
            <a:ext cx="565154" cy="1053941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673F2136-BA45-43A1-80D3-02DA2FFF29FB}"/>
              </a:ext>
            </a:extLst>
          </p:cNvPr>
          <p:cNvSpPr/>
          <p:nvPr/>
        </p:nvSpPr>
        <p:spPr>
          <a:xfrm>
            <a:off x="2152865" y="4102161"/>
            <a:ext cx="2206595" cy="8511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Region 2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g_tx_state</a:t>
            </a: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g_tcp_stats</a:t>
            </a: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987104A-47B3-4476-BF1C-CFCE703967FC}"/>
              </a:ext>
            </a:extLst>
          </p:cNvPr>
          <p:cNvGrpSpPr/>
          <p:nvPr/>
        </p:nvGrpSpPr>
        <p:grpSpPr>
          <a:xfrm>
            <a:off x="1609167" y="4432006"/>
            <a:ext cx="2591479" cy="1450057"/>
            <a:chOff x="1609167" y="4432006"/>
            <a:chExt cx="2591479" cy="1450057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B836B034-2E46-4469-B478-4D03BA45EE0C}"/>
                </a:ext>
              </a:extLst>
            </p:cNvPr>
            <p:cNvSpPr/>
            <p:nvPr/>
          </p:nvSpPr>
          <p:spPr>
            <a:xfrm>
              <a:off x="2604902" y="5085676"/>
              <a:ext cx="1595744" cy="79638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UART,GPIO,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CAMERA,WIFI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536F4E9-7331-4636-A140-97ACD05B1C53}"/>
                </a:ext>
              </a:extLst>
            </p:cNvPr>
            <p:cNvCxnSpPr>
              <a:cxnSpLocks/>
              <a:stCxn id="66" idx="3"/>
              <a:endCxn id="103" idx="1"/>
            </p:cNvCxnSpPr>
            <p:nvPr/>
          </p:nvCxnSpPr>
          <p:spPr>
            <a:xfrm>
              <a:off x="1609167" y="4432006"/>
              <a:ext cx="995735" cy="1051864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E9D5789-8D9B-4BAD-B883-51066602DB46}"/>
              </a:ext>
            </a:extLst>
          </p:cNvPr>
          <p:cNvCxnSpPr>
            <a:cxnSpLocks/>
            <a:stCxn id="66" idx="3"/>
            <a:endCxn id="100" idx="1"/>
          </p:cNvCxnSpPr>
          <p:nvPr/>
        </p:nvCxnSpPr>
        <p:spPr>
          <a:xfrm>
            <a:off x="1609167" y="4432006"/>
            <a:ext cx="543698" cy="95754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12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Restricting Control-Flow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89916" y="1737361"/>
            <a:ext cx="4005762" cy="3263504"/>
          </a:xfrm>
        </p:spPr>
        <p:txBody>
          <a:bodyPr>
            <a:normAutofit/>
          </a:bodyPr>
          <a:lstStyle/>
          <a:p>
            <a:r>
              <a:rPr lang="en-US" dirty="0"/>
              <a:t>Instrument calls and returns crossing compartment boundaries</a:t>
            </a:r>
          </a:p>
          <a:p>
            <a:pPr lvl="1"/>
            <a:r>
              <a:rPr lang="en-US" dirty="0"/>
              <a:t>Invoke compartment switcher</a:t>
            </a:r>
          </a:p>
          <a:p>
            <a:r>
              <a:rPr lang="en-US" dirty="0"/>
              <a:t>Compartment switcher authenticates both directions</a:t>
            </a:r>
          </a:p>
          <a:p>
            <a:pPr lvl="1"/>
            <a:r>
              <a:rPr lang="en-US" dirty="0"/>
              <a:t>Memory permissions only changed for valid transitions</a:t>
            </a:r>
          </a:p>
        </p:txBody>
      </p:sp>
      <p:cxnSp>
        <p:nvCxnSpPr>
          <p:cNvPr id="17" name="Curved Connector 7">
            <a:extLst>
              <a:ext uri="{FF2B5EF4-FFF2-40B4-BE49-F238E27FC236}">
                <a16:creationId xmlns:a16="http://schemas.microsoft.com/office/drawing/2014/main" id="{837DB393-241E-452A-A79F-DEF9144D7888}"/>
              </a:ext>
            </a:extLst>
          </p:cNvPr>
          <p:cNvCxnSpPr>
            <a:cxnSpLocks/>
            <a:stCxn id="58" idx="0"/>
            <a:endCxn id="18" idx="2"/>
          </p:cNvCxnSpPr>
          <p:nvPr/>
        </p:nvCxnSpPr>
        <p:spPr>
          <a:xfrm rot="5400000" flipH="1" flipV="1">
            <a:off x="5445943" y="4156628"/>
            <a:ext cx="337066" cy="681717"/>
          </a:xfrm>
          <a:prstGeom prst="curvedConnector2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158CA85-707B-4F26-BF60-6354494BD655}"/>
              </a:ext>
            </a:extLst>
          </p:cNvPr>
          <p:cNvSpPr/>
          <p:nvPr/>
        </p:nvSpPr>
        <p:spPr>
          <a:xfrm>
            <a:off x="5955335" y="4024153"/>
            <a:ext cx="1714499" cy="6096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Comp. Switcher</a:t>
            </a:r>
          </a:p>
        </p:txBody>
      </p:sp>
      <p:cxnSp>
        <p:nvCxnSpPr>
          <p:cNvPr id="19" name="Curved Connector 34">
            <a:extLst>
              <a:ext uri="{FF2B5EF4-FFF2-40B4-BE49-F238E27FC236}">
                <a16:creationId xmlns:a16="http://schemas.microsoft.com/office/drawing/2014/main" id="{639980E3-8501-4186-A610-B191BB2B3488}"/>
              </a:ext>
            </a:extLst>
          </p:cNvPr>
          <p:cNvCxnSpPr>
            <a:cxnSpLocks/>
            <a:stCxn id="18" idx="6"/>
            <a:endCxn id="60" idx="0"/>
          </p:cNvCxnSpPr>
          <p:nvPr/>
        </p:nvCxnSpPr>
        <p:spPr>
          <a:xfrm>
            <a:off x="7669834" y="4328953"/>
            <a:ext cx="712166" cy="337066"/>
          </a:xfrm>
          <a:prstGeom prst="curvedConnector2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49">
            <a:extLst>
              <a:ext uri="{FF2B5EF4-FFF2-40B4-BE49-F238E27FC236}">
                <a16:creationId xmlns:a16="http://schemas.microsoft.com/office/drawing/2014/main" id="{8E36AC43-76E3-422A-8AC6-BECF2FEF1A36}"/>
              </a:ext>
            </a:extLst>
          </p:cNvPr>
          <p:cNvCxnSpPr>
            <a:cxnSpLocks/>
            <a:stCxn id="60" idx="2"/>
            <a:endCxn id="18" idx="4"/>
          </p:cNvCxnSpPr>
          <p:nvPr/>
        </p:nvCxnSpPr>
        <p:spPr>
          <a:xfrm rot="10800000">
            <a:off x="6812586" y="4633754"/>
            <a:ext cx="959815" cy="223795"/>
          </a:xfrm>
          <a:prstGeom prst="curvedConnector2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52">
            <a:extLst>
              <a:ext uri="{FF2B5EF4-FFF2-40B4-BE49-F238E27FC236}">
                <a16:creationId xmlns:a16="http://schemas.microsoft.com/office/drawing/2014/main" id="{48533A97-6308-452A-86F3-942CB4C662D4}"/>
              </a:ext>
            </a:extLst>
          </p:cNvPr>
          <p:cNvCxnSpPr>
            <a:cxnSpLocks/>
            <a:stCxn id="18" idx="4"/>
            <a:endCxn id="58" idx="6"/>
          </p:cNvCxnSpPr>
          <p:nvPr/>
        </p:nvCxnSpPr>
        <p:spPr>
          <a:xfrm rot="5400000">
            <a:off x="6235298" y="4281674"/>
            <a:ext cx="225208" cy="929367"/>
          </a:xfrm>
          <a:prstGeom prst="curvedConnector2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D163F7-03A9-4427-AB2A-E83F1D588528}"/>
              </a:ext>
            </a:extLst>
          </p:cNvPr>
          <p:cNvGrpSpPr/>
          <p:nvPr/>
        </p:nvGrpSpPr>
        <p:grpSpPr>
          <a:xfrm rot="16200000">
            <a:off x="5964826" y="531612"/>
            <a:ext cx="1676399" cy="4270773"/>
            <a:chOff x="7380254" y="1600200"/>
            <a:chExt cx="1524000" cy="4270773"/>
          </a:xfrm>
        </p:grpSpPr>
        <p:cxnSp>
          <p:nvCxnSpPr>
            <p:cNvPr id="38" name="Curved Connector 36">
              <a:extLst>
                <a:ext uri="{FF2B5EF4-FFF2-40B4-BE49-F238E27FC236}">
                  <a16:creationId xmlns:a16="http://schemas.microsoft.com/office/drawing/2014/main" id="{06151396-962A-4993-9EE8-9FE9386F645D}"/>
                </a:ext>
              </a:extLst>
            </p:cNvPr>
            <p:cNvCxnSpPr>
              <a:cxnSpLocks/>
              <a:stCxn id="26" idx="0"/>
              <a:endCxn id="35" idx="0"/>
            </p:cNvCxnSpPr>
            <p:nvPr/>
          </p:nvCxnSpPr>
          <p:spPr>
            <a:xfrm rot="10800000" flipH="1" flipV="1">
              <a:off x="8615096" y="2829207"/>
              <a:ext cx="7743" cy="1831879"/>
            </a:xfrm>
            <a:prstGeom prst="curvedConnector3">
              <a:avLst>
                <a:gd name="adj1" fmla="val 2784044"/>
              </a:avLst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2EC5DBF-5C02-48BA-85D7-F879FDF48318}"/>
                </a:ext>
              </a:extLst>
            </p:cNvPr>
            <p:cNvSpPr/>
            <p:nvPr/>
          </p:nvSpPr>
          <p:spPr>
            <a:xfrm>
              <a:off x="7380254" y="1600200"/>
              <a:ext cx="1524000" cy="1992866"/>
            </a:xfrm>
            <a:prstGeom prst="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b"/>
            <a:lstStyle/>
            <a:p>
              <a:r>
                <a:rPr lang="en-US" dirty="0">
                  <a:solidFill>
                    <a:schemeClr val="tx1"/>
                  </a:solidFill>
                </a:rPr>
                <a:t>Comp A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5C43FB-6746-41D5-9FFB-8A3CD07ADC57}"/>
                </a:ext>
              </a:extLst>
            </p:cNvPr>
            <p:cNvSpPr/>
            <p:nvPr/>
          </p:nvSpPr>
          <p:spPr>
            <a:xfrm>
              <a:off x="7380254" y="3901439"/>
              <a:ext cx="1524000" cy="1969534"/>
            </a:xfrm>
            <a:prstGeom prst="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b"/>
            <a:lstStyle/>
            <a:p>
              <a:pPr algn="r"/>
              <a:r>
                <a:rPr lang="en-US" dirty="0">
                  <a:solidFill>
                    <a:schemeClr val="tx1"/>
                  </a:solidFill>
                </a:rPr>
                <a:t>Comp B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A504B75-826F-422D-B931-1B1981BA5C98}"/>
              </a:ext>
            </a:extLst>
          </p:cNvPr>
          <p:cNvSpPr txBox="1"/>
          <p:nvPr/>
        </p:nvSpPr>
        <p:spPr>
          <a:xfrm>
            <a:off x="4994922" y="3959621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D19CC8-5DC8-4D1F-AD6A-09BFAA99855A}"/>
              </a:ext>
            </a:extLst>
          </p:cNvPr>
          <p:cNvSpPr txBox="1"/>
          <p:nvPr/>
        </p:nvSpPr>
        <p:spPr>
          <a:xfrm>
            <a:off x="6894642" y="4793019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Return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1993160-F99A-4732-BC79-33F5AC764FDA}"/>
              </a:ext>
            </a:extLst>
          </p:cNvPr>
          <p:cNvSpPr/>
          <p:nvPr/>
        </p:nvSpPr>
        <p:spPr>
          <a:xfrm>
            <a:off x="5287046" y="2146872"/>
            <a:ext cx="1219200" cy="385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OnBtn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41A5B37-BEFA-4B3E-8C45-67A7A07F7709}"/>
              </a:ext>
            </a:extLst>
          </p:cNvPr>
          <p:cNvCxnSpPr>
            <a:cxnSpLocks/>
            <a:stCxn id="26" idx="4"/>
            <a:endCxn id="30" idx="0"/>
          </p:cNvCxnSpPr>
          <p:nvPr/>
        </p:nvCxnSpPr>
        <p:spPr>
          <a:xfrm>
            <a:off x="5896646" y="2532755"/>
            <a:ext cx="6161" cy="26280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6AD1CE-C372-4178-A47E-1E085D060999}"/>
              </a:ext>
            </a:extLst>
          </p:cNvPr>
          <p:cNvCxnSpPr>
            <a:cxnSpLocks/>
            <a:stCxn id="35" idx="4"/>
            <a:endCxn id="29" idx="0"/>
          </p:cNvCxnSpPr>
          <p:nvPr/>
        </p:nvCxnSpPr>
        <p:spPr>
          <a:xfrm>
            <a:off x="7728525" y="2521413"/>
            <a:ext cx="20947" cy="21269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0F3726E-F979-472C-B151-455F122D4076}"/>
              </a:ext>
            </a:extLst>
          </p:cNvPr>
          <p:cNvSpPr/>
          <p:nvPr/>
        </p:nvSpPr>
        <p:spPr>
          <a:xfrm>
            <a:off x="7222092" y="2734103"/>
            <a:ext cx="1054759" cy="423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TcpTx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57A3BB2-F941-460E-8F2C-520BFBF35D2E}"/>
              </a:ext>
            </a:extLst>
          </p:cNvPr>
          <p:cNvSpPr/>
          <p:nvPr/>
        </p:nvSpPr>
        <p:spPr>
          <a:xfrm>
            <a:off x="5293207" y="2795555"/>
            <a:ext cx="1219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TakeImg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822181-6518-4161-8C43-FD072E85B69E}"/>
              </a:ext>
            </a:extLst>
          </p:cNvPr>
          <p:cNvSpPr/>
          <p:nvPr/>
        </p:nvSpPr>
        <p:spPr>
          <a:xfrm>
            <a:off x="7118925" y="2138355"/>
            <a:ext cx="1219200" cy="3830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TxImg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2831146-AF03-4A65-9191-E9A0EA588989}"/>
              </a:ext>
            </a:extLst>
          </p:cNvPr>
          <p:cNvSpPr/>
          <p:nvPr/>
        </p:nvSpPr>
        <p:spPr>
          <a:xfrm>
            <a:off x="4664018" y="4666019"/>
            <a:ext cx="1219200" cy="385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OnBtn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274D60A-9BE3-4939-97D2-4EE28032A123}"/>
              </a:ext>
            </a:extLst>
          </p:cNvPr>
          <p:cNvSpPr/>
          <p:nvPr/>
        </p:nvSpPr>
        <p:spPr>
          <a:xfrm>
            <a:off x="7772400" y="4666019"/>
            <a:ext cx="1219200" cy="3830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TxImg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562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Micro-Emulator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645102" y="1905000"/>
            <a:ext cx="4760768" cy="3263504"/>
          </a:xfrm>
        </p:spPr>
        <p:txBody>
          <a:bodyPr>
            <a:normAutofit/>
          </a:bodyPr>
          <a:lstStyle/>
          <a:p>
            <a:r>
              <a:rPr lang="en-US" dirty="0"/>
              <a:t>Emulates store instructions in software</a:t>
            </a:r>
          </a:p>
          <a:p>
            <a:pPr lvl="1"/>
            <a:r>
              <a:rPr lang="en-US" dirty="0"/>
              <a:t>Overcomes limitations of static analysis in generating PDG</a:t>
            </a:r>
          </a:p>
          <a:p>
            <a:pPr lvl="1"/>
            <a:r>
              <a:rPr lang="en-US" dirty="0"/>
              <a:t>Authenticated writes outside a compartment’s regions</a:t>
            </a:r>
          </a:p>
          <a:p>
            <a:r>
              <a:rPr lang="en-US" dirty="0"/>
              <a:t>Dynamic profiling run creates white-list of accesses per compartment</a:t>
            </a:r>
          </a:p>
          <a:p>
            <a:r>
              <a:rPr lang="en-US" dirty="0"/>
              <a:t>Used for stack protection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76109" y="1981200"/>
            <a:ext cx="1510145" cy="32635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6109" y="1981200"/>
            <a:ext cx="1510145" cy="77823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Previous Stack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654635" y="2170617"/>
            <a:ext cx="0" cy="4364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796644" y="1981200"/>
            <a:ext cx="419101" cy="77823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96644" y="2759436"/>
            <a:ext cx="419101" cy="2485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RW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76108" y="2759436"/>
            <a:ext cx="1510145" cy="422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New Locals</a:t>
            </a:r>
          </a:p>
        </p:txBody>
      </p:sp>
      <p:sp>
        <p:nvSpPr>
          <p:cNvPr id="3" name="TextBox 2"/>
          <p:cNvSpPr txBox="1"/>
          <p:nvPr/>
        </p:nvSpPr>
        <p:spPr>
          <a:xfrm rot="5400000">
            <a:off x="6748759" y="3459065"/>
            <a:ext cx="3263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MPU Permissions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4479593" y="3459064"/>
            <a:ext cx="3263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Stack Memory Space</a:t>
            </a:r>
          </a:p>
        </p:txBody>
      </p:sp>
    </p:spTree>
    <p:extLst>
      <p:ext uri="{BB962C8B-B14F-4D97-AF65-F5344CB8AC3E}">
        <p14:creationId xmlns:p14="http://schemas.microsoft.com/office/powerpoint/2010/main" val="3805161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6FA4-EE16-4923-8C47-386D9F59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BCA7A-3017-4D18-9D4B-5C2CCF31C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Evaluated policies for security, runtime, resource usage</a:t>
            </a:r>
          </a:p>
          <a:p>
            <a:pPr lvl="1"/>
            <a:r>
              <a:rPr lang="en-US" dirty="0"/>
              <a:t>Naïve Filename</a:t>
            </a:r>
          </a:p>
          <a:p>
            <a:pPr lvl="1"/>
            <a:r>
              <a:rPr lang="en-US" dirty="0"/>
              <a:t>Optimized Filename</a:t>
            </a:r>
          </a:p>
          <a:p>
            <a:pPr lvl="1"/>
            <a:r>
              <a:rPr lang="en-US" dirty="0"/>
              <a:t>Peripheral</a:t>
            </a:r>
          </a:p>
          <a:p>
            <a:r>
              <a:rPr lang="en-US" dirty="0"/>
              <a:t>Five applications run on Cortex-M4</a:t>
            </a:r>
          </a:p>
          <a:p>
            <a:pPr lvl="1"/>
            <a:r>
              <a:rPr lang="en-US" dirty="0" err="1"/>
              <a:t>PinLock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FatFs-uSD</a:t>
            </a:r>
            <a:endParaRPr lang="en-US" dirty="0"/>
          </a:p>
          <a:p>
            <a:pPr lvl="1"/>
            <a:r>
              <a:rPr lang="en-US" dirty="0"/>
              <a:t>TCP-Echo</a:t>
            </a:r>
          </a:p>
          <a:p>
            <a:pPr lvl="1"/>
            <a:r>
              <a:rPr lang="en-US" dirty="0"/>
              <a:t>LCD-</a:t>
            </a:r>
            <a:r>
              <a:rPr lang="en-US" dirty="0" err="1"/>
              <a:t>uSD</a:t>
            </a:r>
            <a:endParaRPr lang="en-US" dirty="0"/>
          </a:p>
          <a:p>
            <a:pPr lvl="1"/>
            <a:r>
              <a:rPr lang="en-US" dirty="0"/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1620614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3B18A6-BC17-4A6D-BBE4-AE8F7FF6F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PinLock</a:t>
            </a:r>
            <a:r>
              <a:rPr lang="en-US" dirty="0"/>
              <a:t> Case Study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2AA790-07AB-41A9-9C67-F890A8A09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Attacker trying to unlock lock</a:t>
            </a:r>
          </a:p>
          <a:p>
            <a:r>
              <a:rPr lang="en-US" dirty="0"/>
              <a:t>Assume write-what-where vulnerability in </a:t>
            </a:r>
            <a:r>
              <a:rPr lang="en-US" dirty="0" err="1"/>
              <a:t>HAL_UART_Receive_IT</a:t>
            </a: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F3381F6-BF5B-4AAD-85FF-164F82E9D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859503"/>
              </p:ext>
            </p:extLst>
          </p:nvPr>
        </p:nvGraphicFramePr>
        <p:xfrm>
          <a:off x="1600200" y="2885439"/>
          <a:ext cx="5547360" cy="18491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61160">
                  <a:extLst>
                    <a:ext uri="{9D8B030D-6E8A-4147-A177-3AD203B41FA5}">
                      <a16:colId xmlns:a16="http://schemas.microsoft.com/office/drawing/2014/main" val="209798639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56295265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35739982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52825957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942238137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Overwrite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Control Hijack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632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Policy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Global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GPIO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Direct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Deputy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67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Naïve Filename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</a:t>
                      </a:r>
                      <a:endParaRPr lang="en-US" dirty="0">
                        <a:latin typeface="Wingdings" panose="05000000000000000000" pitchFamily="2" charset="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</a:t>
                      </a:r>
                      <a:endParaRPr lang="en-US" dirty="0">
                        <a:latin typeface="Wingdings" panose="05000000000000000000" pitchFamily="2" charset="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94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Opt. Filename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303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Peripheral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✘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✘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✘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165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313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6FA4-EE16-4923-8C47-386D9F59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Runtime Evaluation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D6DCA1-EBE8-42E4-B797-884635056B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2958" y="5029200"/>
            <a:ext cx="7543801" cy="839894"/>
          </a:xfrm>
        </p:spPr>
        <p:txBody>
          <a:bodyPr>
            <a:normAutofit/>
          </a:bodyPr>
          <a:lstStyle/>
          <a:p>
            <a:r>
              <a:rPr lang="en-US"/>
              <a:t>Can have moderate runtime impact</a:t>
            </a:r>
          </a:p>
          <a:p>
            <a:r>
              <a:rPr lang="en-US"/>
              <a:t>Emulating instructions accounts for largest increase in execution time</a:t>
            </a:r>
            <a:endParaRPr lang="en-US" dirty="0"/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D4A9828F-FC83-4A1A-9572-BEE855BFD9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026918" y="1219200"/>
            <a:ext cx="5135880" cy="394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3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F0385-8E5E-41AD-98F4-606D60912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Memory OverhEad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532EA-F416-4028-A81B-3B8946A1BA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8580" indent="0" algn="ctr">
              <a:buNone/>
            </a:pPr>
            <a:r>
              <a:rPr lang="en-US" dirty="0"/>
              <a:t>Flash Overhead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9F073-9731-4039-ADB9-FFD0076667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68580" indent="0" algn="ctr">
              <a:buNone/>
            </a:pPr>
            <a:r>
              <a:rPr lang="en-US" dirty="0"/>
              <a:t>RAM Overhead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3626449-A770-4DAB-AA31-C8323CC3C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8600" y="2362200"/>
            <a:ext cx="4437566" cy="333163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BD3E51E-1881-40A4-841B-5932BDF4B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41198" y="2362200"/>
            <a:ext cx="4374201" cy="333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06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Applies least privileges bare-metal IoT devices</a:t>
            </a:r>
          </a:p>
          <a:p>
            <a:pPr lvl="1"/>
            <a:r>
              <a:rPr lang="en-US" dirty="0"/>
              <a:t>Does not require changes to application logic</a:t>
            </a:r>
          </a:p>
          <a:p>
            <a:pPr lvl="1"/>
            <a:r>
              <a:rPr lang="en-US" dirty="0"/>
              <a:t>Uses existing hardware</a:t>
            </a:r>
          </a:p>
          <a:p>
            <a:r>
              <a:rPr lang="en-US" dirty="0"/>
              <a:t>ACES automatically creates and enforces sub-thread</a:t>
            </a:r>
          </a:p>
          <a:p>
            <a:pPr lvl="1"/>
            <a:r>
              <a:rPr lang="en-US" dirty="0"/>
              <a:t>Decouples security policy from application</a:t>
            </a:r>
          </a:p>
          <a:p>
            <a:pPr lvl="1"/>
            <a:r>
              <a:rPr lang="en-US" dirty="0"/>
              <a:t>Frees developer from having to manage underlying security hardware</a:t>
            </a:r>
          </a:p>
          <a:p>
            <a:pPr lvl="1"/>
            <a:r>
              <a:rPr lang="en-US" dirty="0"/>
              <a:t>Enables research in creating compartmentalization policies</a:t>
            </a:r>
          </a:p>
          <a:p>
            <a:r>
              <a:rPr lang="en-US" dirty="0"/>
              <a:t>Code will be available at: </a:t>
            </a:r>
          </a:p>
          <a:p>
            <a:pPr marL="68580" indent="0" algn="ctr">
              <a:buNone/>
            </a:pPr>
            <a:r>
              <a:rPr lang="en-US" dirty="0"/>
              <a:t>https://github.com/embedded-sec/ACES</a:t>
            </a:r>
          </a:p>
        </p:txBody>
      </p:sp>
    </p:spTree>
    <p:extLst>
      <p:ext uri="{BB962C8B-B14F-4D97-AF65-F5344CB8AC3E}">
        <p14:creationId xmlns:p14="http://schemas.microsoft.com/office/powerpoint/2010/main" val="2658269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23492"/>
            <a:ext cx="3657600" cy="4483608"/>
          </a:xfrm>
        </p:spPr>
        <p:txBody>
          <a:bodyPr>
            <a:normAutofit/>
          </a:bodyPr>
          <a:lstStyle/>
          <a:p>
            <a:r>
              <a:rPr lang="en-US" dirty="0"/>
              <a:t>Bare-metal IoT devices/ SoC’s  are vulnerable</a:t>
            </a:r>
          </a:p>
          <a:p>
            <a:pPr lvl="1"/>
            <a:r>
              <a:rPr lang="en-US" dirty="0"/>
              <a:t>Google P0’s Broadcom SoC </a:t>
            </a:r>
          </a:p>
          <a:p>
            <a:pPr marL="468630" lvl="1" indent="0">
              <a:buNone/>
            </a:pPr>
            <a:r>
              <a:rPr lang="en-US" dirty="0"/>
              <a:t>      CVE-2017-6957</a:t>
            </a:r>
          </a:p>
          <a:p>
            <a:r>
              <a:rPr lang="en-US" dirty="0"/>
              <a:t>Legacy code</a:t>
            </a:r>
          </a:p>
          <a:p>
            <a:pPr lvl="1"/>
            <a:r>
              <a:rPr lang="en-US" dirty="0"/>
              <a:t>IoT devices, vehicles, etc.</a:t>
            </a:r>
          </a:p>
          <a:p>
            <a:r>
              <a:rPr lang="en-US" dirty="0"/>
              <a:t>No defenses</a:t>
            </a:r>
          </a:p>
          <a:p>
            <a:pPr lvl="1"/>
            <a:r>
              <a:rPr lang="en-US" dirty="0"/>
              <a:t>Even DEP is missing</a:t>
            </a:r>
          </a:p>
          <a:p>
            <a:pPr lvl="1"/>
            <a:r>
              <a:rPr lang="en-US" dirty="0"/>
              <a:t>No separation of privileges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4CD29-E17C-4E73-927D-4FAA29B7B74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68580" indent="0" algn="ctr">
              <a:buNone/>
            </a:pPr>
            <a:r>
              <a:rPr lang="en-US" dirty="0"/>
              <a:t>Bare-metal Application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58CBEA-1C00-4688-A25F-B6A1E3D6EAF1}"/>
              </a:ext>
            </a:extLst>
          </p:cNvPr>
          <p:cNvSpPr/>
          <p:nvPr/>
        </p:nvSpPr>
        <p:spPr>
          <a:xfrm>
            <a:off x="4800600" y="2057400"/>
            <a:ext cx="36576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Application Logic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BE0F14-6783-4C34-8F59-DCA240EBBF68}"/>
              </a:ext>
            </a:extLst>
          </p:cNvPr>
          <p:cNvSpPr/>
          <p:nvPr/>
        </p:nvSpPr>
        <p:spPr>
          <a:xfrm>
            <a:off x="4800600" y="2590800"/>
            <a:ext cx="9906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Proc.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72E0DD-884B-4EF8-B818-D58E49167810}"/>
              </a:ext>
            </a:extLst>
          </p:cNvPr>
          <p:cNvSpPr/>
          <p:nvPr/>
        </p:nvSpPr>
        <p:spPr>
          <a:xfrm>
            <a:off x="5791200" y="2590800"/>
            <a:ext cx="9271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TCP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BF9FFD-F4FA-4C8D-B413-150CB87EC576}"/>
              </a:ext>
            </a:extLst>
          </p:cNvPr>
          <p:cNvSpPr/>
          <p:nvPr/>
        </p:nvSpPr>
        <p:spPr>
          <a:xfrm>
            <a:off x="4800600" y="3124200"/>
            <a:ext cx="9906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Camera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E2D52-2936-409F-A3C7-4D2D4B394C90}"/>
              </a:ext>
            </a:extLst>
          </p:cNvPr>
          <p:cNvSpPr/>
          <p:nvPr/>
        </p:nvSpPr>
        <p:spPr>
          <a:xfrm>
            <a:off x="5791200" y="3124200"/>
            <a:ext cx="9144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WIFI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6649A0-263A-495D-895D-E2742C8CA732}"/>
              </a:ext>
            </a:extLst>
          </p:cNvPr>
          <p:cNvSpPr/>
          <p:nvPr/>
        </p:nvSpPr>
        <p:spPr>
          <a:xfrm>
            <a:off x="6705600" y="2590800"/>
            <a:ext cx="7620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Serial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6D1893-0C27-4DF1-BAF8-2C1EDB4C9B11}"/>
              </a:ext>
            </a:extLst>
          </p:cNvPr>
          <p:cNvSpPr/>
          <p:nvPr/>
        </p:nvSpPr>
        <p:spPr>
          <a:xfrm>
            <a:off x="7467600" y="2590800"/>
            <a:ext cx="9906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Signal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Proc.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798D4D-9908-418C-8FCA-C0F33C7C3C50}"/>
              </a:ext>
            </a:extLst>
          </p:cNvPr>
          <p:cNvSpPr/>
          <p:nvPr/>
        </p:nvSpPr>
        <p:spPr>
          <a:xfrm>
            <a:off x="6705600" y="3124200"/>
            <a:ext cx="7620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UART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30D9A8-0170-4D60-9877-6822D0AAD8D2}"/>
              </a:ext>
            </a:extLst>
          </p:cNvPr>
          <p:cNvSpPr/>
          <p:nvPr/>
        </p:nvSpPr>
        <p:spPr>
          <a:xfrm>
            <a:off x="4800600" y="3657600"/>
            <a:ext cx="9906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Camera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560B4A-182C-48AF-9D26-C40A39619BEB}"/>
              </a:ext>
            </a:extLst>
          </p:cNvPr>
          <p:cNvSpPr/>
          <p:nvPr/>
        </p:nvSpPr>
        <p:spPr>
          <a:xfrm>
            <a:off x="5791200" y="3657600"/>
            <a:ext cx="9144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2.4Ghz Radio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FB542B-48C1-4D8F-93C3-BA5FF8E1D18B}"/>
              </a:ext>
            </a:extLst>
          </p:cNvPr>
          <p:cNvSpPr/>
          <p:nvPr/>
        </p:nvSpPr>
        <p:spPr>
          <a:xfrm>
            <a:off x="6705600" y="3657600"/>
            <a:ext cx="762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UART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4963FC-3864-4A2F-8229-E55B38EFFB16}"/>
              </a:ext>
            </a:extLst>
          </p:cNvPr>
          <p:cNvSpPr/>
          <p:nvPr/>
        </p:nvSpPr>
        <p:spPr>
          <a:xfrm>
            <a:off x="7467600" y="3657600"/>
            <a:ext cx="9906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C3AA29-0B46-4613-B011-0D9EC2E4D39A}"/>
              </a:ext>
            </a:extLst>
          </p:cNvPr>
          <p:cNvSpPr/>
          <p:nvPr/>
        </p:nvSpPr>
        <p:spPr>
          <a:xfrm>
            <a:off x="7467600" y="3124200"/>
            <a:ext cx="9906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3983B2-5F7B-4653-845C-98C284671AF0}"/>
              </a:ext>
            </a:extLst>
          </p:cNvPr>
          <p:cNvSpPr/>
          <p:nvPr/>
        </p:nvSpPr>
        <p:spPr>
          <a:xfrm>
            <a:off x="4800600" y="4331732"/>
            <a:ext cx="381000" cy="304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B09D64-8051-4CFA-ADE5-81BEAB77D93E}"/>
              </a:ext>
            </a:extLst>
          </p:cNvPr>
          <p:cNvSpPr/>
          <p:nvPr/>
        </p:nvSpPr>
        <p:spPr>
          <a:xfrm>
            <a:off x="4800600" y="4712732"/>
            <a:ext cx="381000" cy="304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A0CC60-38A4-42C0-9CF7-9E0C316DB521}"/>
              </a:ext>
            </a:extLst>
          </p:cNvPr>
          <p:cNvSpPr txBox="1"/>
          <p:nvPr/>
        </p:nvSpPr>
        <p:spPr>
          <a:xfrm>
            <a:off x="5181600" y="4267200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Privileged code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DFDD53-8A5C-4CC7-BD2E-F2AB43489AE3}"/>
              </a:ext>
            </a:extLst>
          </p:cNvPr>
          <p:cNvSpPr txBox="1"/>
          <p:nvPr/>
        </p:nvSpPr>
        <p:spPr>
          <a:xfrm>
            <a:off x="5181600" y="4648200"/>
            <a:ext cx="2132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Hardware peripheral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C5DEAE-D4B1-4C54-B164-B5EA732DD519}"/>
              </a:ext>
            </a:extLst>
          </p:cNvPr>
          <p:cNvSpPr/>
          <p:nvPr/>
        </p:nvSpPr>
        <p:spPr>
          <a:xfrm>
            <a:off x="1752600" y="5246132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Result:  Single vulnerability compromises the entire system</a:t>
            </a:r>
          </a:p>
        </p:txBody>
      </p:sp>
    </p:spTree>
    <p:extLst>
      <p:ext uri="{BB962C8B-B14F-4D97-AF65-F5344CB8AC3E}">
        <p14:creationId xmlns:p14="http://schemas.microsoft.com/office/powerpoint/2010/main" val="319829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5B821-AC88-408B-BD29-939DC8F5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40A63-51F4-445C-8BC2-E6F32D969E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4003700" cy="4483608"/>
          </a:xfrm>
        </p:spPr>
        <p:txBody>
          <a:bodyPr>
            <a:normAutofit/>
          </a:bodyPr>
          <a:lstStyle/>
          <a:p>
            <a:r>
              <a:rPr lang="en-US" dirty="0"/>
              <a:t>ACES creates many compartments</a:t>
            </a:r>
          </a:p>
          <a:p>
            <a:pPr lvl="1"/>
            <a:r>
              <a:rPr lang="en-US" dirty="0"/>
              <a:t>Applies least privileges</a:t>
            </a:r>
          </a:p>
          <a:p>
            <a:pPr lvl="1"/>
            <a:r>
              <a:rPr lang="en-US" dirty="0"/>
              <a:t>Creates sub-thread compartments</a:t>
            </a:r>
          </a:p>
          <a:p>
            <a:pPr lvl="1"/>
            <a:r>
              <a:rPr lang="en-US" dirty="0"/>
              <a:t>Protects </a:t>
            </a:r>
            <a:r>
              <a:rPr lang="en-US" b="1" dirty="0"/>
              <a:t>integrity</a:t>
            </a:r>
            <a:r>
              <a:rPr lang="en-US" dirty="0"/>
              <a:t> of sensitive data and peripherals</a:t>
            </a:r>
          </a:p>
          <a:p>
            <a:r>
              <a:rPr lang="en-US" dirty="0"/>
              <a:t>Uses static analysis to automatically infer compartments using a policy</a:t>
            </a:r>
          </a:p>
          <a:p>
            <a:r>
              <a:rPr lang="en-US" dirty="0"/>
              <a:t>Separates compartmentalization from application development</a:t>
            </a:r>
          </a:p>
          <a:p>
            <a:r>
              <a:rPr lang="en-US" dirty="0"/>
              <a:t>Each compartment has associated data/peripherals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FC921F3F-EFF5-41A7-9EE4-32D6993BF80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4483608"/>
          </a:xfrm>
        </p:spPr>
        <p:txBody>
          <a:bodyPr/>
          <a:lstStyle/>
          <a:p>
            <a:pPr marL="68580" indent="0" algn="ctr">
              <a:buNone/>
            </a:pPr>
            <a:r>
              <a:rPr lang="en-US" dirty="0"/>
              <a:t>Compartmented Application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3264CCF-417F-4C07-86F0-A68BB96650E2}"/>
              </a:ext>
            </a:extLst>
          </p:cNvPr>
          <p:cNvSpPr/>
          <p:nvPr/>
        </p:nvSpPr>
        <p:spPr>
          <a:xfrm>
            <a:off x="4800600" y="2057400"/>
            <a:ext cx="2971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Application Logic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FCCBF1-4691-4391-8FBD-7B34E017E987}"/>
              </a:ext>
            </a:extLst>
          </p:cNvPr>
          <p:cNvSpPr/>
          <p:nvPr/>
        </p:nvSpPr>
        <p:spPr>
          <a:xfrm>
            <a:off x="4800600" y="2743200"/>
            <a:ext cx="990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Proc.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26B52D0-D6FC-438C-A5F5-2351836F2DC8}"/>
              </a:ext>
            </a:extLst>
          </p:cNvPr>
          <p:cNvSpPr/>
          <p:nvPr/>
        </p:nvSpPr>
        <p:spPr>
          <a:xfrm>
            <a:off x="5943600" y="2743200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TCP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Stack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3586B7-1540-41EF-9405-D29862E2C875}"/>
              </a:ext>
            </a:extLst>
          </p:cNvPr>
          <p:cNvSpPr/>
          <p:nvPr/>
        </p:nvSpPr>
        <p:spPr>
          <a:xfrm>
            <a:off x="4800600" y="3276600"/>
            <a:ext cx="990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Camera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HAL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0294258-C1F7-44BF-AEDF-5D442DF93F65}"/>
              </a:ext>
            </a:extLst>
          </p:cNvPr>
          <p:cNvSpPr/>
          <p:nvPr/>
        </p:nvSpPr>
        <p:spPr>
          <a:xfrm>
            <a:off x="5943600" y="3276600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WIFI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HAL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8130795-CF07-40C9-A2A7-A15253F00D35}"/>
              </a:ext>
            </a:extLst>
          </p:cNvPr>
          <p:cNvSpPr/>
          <p:nvPr/>
        </p:nvSpPr>
        <p:spPr>
          <a:xfrm>
            <a:off x="7010400" y="2743200"/>
            <a:ext cx="762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Serial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Coms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4BC1782-9F32-45DC-BB6E-E7B5E9BAC42E}"/>
              </a:ext>
            </a:extLst>
          </p:cNvPr>
          <p:cNvSpPr/>
          <p:nvPr/>
        </p:nvSpPr>
        <p:spPr>
          <a:xfrm>
            <a:off x="7924800" y="2743200"/>
            <a:ext cx="990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Signal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Proc.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FD6B97E-8C01-4331-BE52-137664B268D5}"/>
              </a:ext>
            </a:extLst>
          </p:cNvPr>
          <p:cNvSpPr/>
          <p:nvPr/>
        </p:nvSpPr>
        <p:spPr>
          <a:xfrm>
            <a:off x="7010400" y="3276600"/>
            <a:ext cx="762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UART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HAL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D1E570F-AACB-44E4-9F46-A141EDD60E94}"/>
              </a:ext>
            </a:extLst>
          </p:cNvPr>
          <p:cNvSpPr/>
          <p:nvPr/>
        </p:nvSpPr>
        <p:spPr>
          <a:xfrm>
            <a:off x="4800600" y="3810000"/>
            <a:ext cx="9906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Camera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DB3420F-E2D6-4D1B-AE2B-009CB0A8C78A}"/>
              </a:ext>
            </a:extLst>
          </p:cNvPr>
          <p:cNvSpPr/>
          <p:nvPr/>
        </p:nvSpPr>
        <p:spPr>
          <a:xfrm>
            <a:off x="5943600" y="3810000"/>
            <a:ext cx="9144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2.4Ghz Radio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BB7DF08-1069-4015-9693-BF9109351D55}"/>
              </a:ext>
            </a:extLst>
          </p:cNvPr>
          <p:cNvSpPr/>
          <p:nvPr/>
        </p:nvSpPr>
        <p:spPr>
          <a:xfrm>
            <a:off x="7010400" y="3810000"/>
            <a:ext cx="7620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UART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C7EF478-3D3D-4B2E-8C97-00B3648C72E9}"/>
              </a:ext>
            </a:extLst>
          </p:cNvPr>
          <p:cNvSpPr/>
          <p:nvPr/>
        </p:nvSpPr>
        <p:spPr>
          <a:xfrm>
            <a:off x="7924800" y="3810000"/>
            <a:ext cx="990600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ADC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0EEC6FC-4AF7-4CDE-9871-87BC83FC6CA9}"/>
              </a:ext>
            </a:extLst>
          </p:cNvPr>
          <p:cNvSpPr/>
          <p:nvPr/>
        </p:nvSpPr>
        <p:spPr>
          <a:xfrm>
            <a:off x="7924800" y="3276600"/>
            <a:ext cx="990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HAL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098FDB-B99A-49A0-B1C2-32865A2F250F}"/>
              </a:ext>
            </a:extLst>
          </p:cNvPr>
          <p:cNvSpPr/>
          <p:nvPr/>
        </p:nvSpPr>
        <p:spPr>
          <a:xfrm>
            <a:off x="4800600" y="4953000"/>
            <a:ext cx="381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1C969EE-3483-4701-93A6-F2DC7C64B5DF}"/>
              </a:ext>
            </a:extLst>
          </p:cNvPr>
          <p:cNvSpPr/>
          <p:nvPr/>
        </p:nvSpPr>
        <p:spPr>
          <a:xfrm>
            <a:off x="4800600" y="5334000"/>
            <a:ext cx="381000" cy="304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C58F07C-D8BA-48A5-8D19-6EDC1B9B5547}"/>
              </a:ext>
            </a:extLst>
          </p:cNvPr>
          <p:cNvSpPr txBox="1"/>
          <p:nvPr/>
        </p:nvSpPr>
        <p:spPr>
          <a:xfrm>
            <a:off x="5181600" y="4888468"/>
            <a:ext cx="345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Compartmented unprivileged code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DA9E7AA-4ADA-4B06-8B41-AA7FA99BED31}"/>
              </a:ext>
            </a:extLst>
          </p:cNvPr>
          <p:cNvSpPr txBox="1"/>
          <p:nvPr/>
        </p:nvSpPr>
        <p:spPr>
          <a:xfrm>
            <a:off x="5181600" y="5269468"/>
            <a:ext cx="2132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Hardware peripheral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77E7FAC-2AD1-4611-A188-B4E6709BCE04}"/>
              </a:ext>
            </a:extLst>
          </p:cNvPr>
          <p:cNvSpPr/>
          <p:nvPr/>
        </p:nvSpPr>
        <p:spPr>
          <a:xfrm>
            <a:off x="7883500" y="2057400"/>
            <a:ext cx="10319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Comp.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Switcher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6A95991-51B0-493E-93B6-155D35D2D44D}"/>
              </a:ext>
            </a:extLst>
          </p:cNvPr>
          <p:cNvSpPr/>
          <p:nvPr/>
        </p:nvSpPr>
        <p:spPr>
          <a:xfrm>
            <a:off x="4800600" y="4545568"/>
            <a:ext cx="381000" cy="304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C4B35EE-CE81-4D17-9794-3D01B5E9837B}"/>
              </a:ext>
            </a:extLst>
          </p:cNvPr>
          <p:cNvSpPr txBox="1"/>
          <p:nvPr/>
        </p:nvSpPr>
        <p:spPr>
          <a:xfrm>
            <a:off x="5181600" y="4481036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Privileged code</a:t>
            </a:r>
          </a:p>
        </p:txBody>
      </p:sp>
    </p:spTree>
    <p:extLst>
      <p:ext uri="{BB962C8B-B14F-4D97-AF65-F5344CB8AC3E}">
        <p14:creationId xmlns:p14="http://schemas.microsoft.com/office/powerpoint/2010/main" val="371846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67DAF-40E9-45C4-8813-782BB0F7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333A6-6E89-4D81-838E-2F8485595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EPOXY – DEP, diversity, and stack protections for bare-metal systems</a:t>
            </a:r>
          </a:p>
          <a:p>
            <a:pPr lvl="1"/>
            <a:r>
              <a:rPr lang="en-US" dirty="0"/>
              <a:t>Does not address least privileges</a:t>
            </a:r>
          </a:p>
          <a:p>
            <a:pPr lvl="1"/>
            <a:r>
              <a:rPr lang="en-US" dirty="0"/>
              <a:t>Clements A. A. et al. Oakland 2017 (Our work)</a:t>
            </a:r>
          </a:p>
          <a:p>
            <a:r>
              <a:rPr lang="en-US" dirty="0" err="1"/>
              <a:t>Mbed</a:t>
            </a:r>
            <a:r>
              <a:rPr lang="en-US" dirty="0"/>
              <a:t> </a:t>
            </a:r>
            <a:r>
              <a:rPr lang="en-US" dirty="0" err="1"/>
              <a:t>uVisor</a:t>
            </a:r>
            <a:r>
              <a:rPr lang="en-US" dirty="0"/>
              <a:t> – runtime and API to manually create compartments</a:t>
            </a:r>
          </a:p>
          <a:p>
            <a:pPr lvl="1"/>
            <a:r>
              <a:rPr lang="en-US" dirty="0"/>
              <a:t>Intermixes source and compartmentalization policy</a:t>
            </a:r>
          </a:p>
          <a:p>
            <a:pPr lvl="1"/>
            <a:r>
              <a:rPr lang="en-US" dirty="0"/>
              <a:t>Requires </a:t>
            </a:r>
            <a:r>
              <a:rPr lang="en-US" dirty="0" err="1"/>
              <a:t>Mbed</a:t>
            </a:r>
            <a:r>
              <a:rPr lang="en-US" dirty="0"/>
              <a:t> OS</a:t>
            </a:r>
          </a:p>
          <a:p>
            <a:pPr lvl="1"/>
            <a:r>
              <a:rPr lang="en-US" dirty="0"/>
              <a:t>https://www.mbed.com/en/technologies/security/uvisor/</a:t>
            </a:r>
          </a:p>
          <a:p>
            <a:r>
              <a:rPr lang="en-US" dirty="0"/>
              <a:t>MINION  – Creates thread level compartments on micro-controllers</a:t>
            </a:r>
          </a:p>
          <a:p>
            <a:pPr lvl="1"/>
            <a:r>
              <a:rPr lang="en-US" dirty="0"/>
              <a:t>Fixed algorithm used to determine compartments</a:t>
            </a:r>
          </a:p>
          <a:p>
            <a:pPr lvl="1"/>
            <a:r>
              <a:rPr lang="en-US" dirty="0"/>
              <a:t>Kim, C. H. et al. NDSS 2018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59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100" dirty="0"/>
              <a:t>Set of concurrently accessible memory regions and authorized control-flows between them</a:t>
            </a:r>
          </a:p>
          <a:p>
            <a:r>
              <a:rPr lang="en-US" sz="2100" dirty="0"/>
              <a:t>Compartments restrict</a:t>
            </a:r>
          </a:p>
          <a:p>
            <a:pPr lvl="1"/>
            <a:r>
              <a:rPr lang="en-US" sz="1700" dirty="0"/>
              <a:t>Accessible memory</a:t>
            </a:r>
          </a:p>
          <a:p>
            <a:pPr lvl="1"/>
            <a:r>
              <a:rPr lang="en-US" sz="1700" dirty="0"/>
              <a:t>Control-flow between compartments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DDCD62D-1E63-4D10-9A97-BC4271AA54C5}"/>
              </a:ext>
            </a:extLst>
          </p:cNvPr>
          <p:cNvSpPr txBox="1"/>
          <p:nvPr/>
        </p:nvSpPr>
        <p:spPr>
          <a:xfrm>
            <a:off x="668922" y="4877380"/>
            <a:ext cx="3223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Memory Regions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669C9E-1F26-494F-B1B0-893109B19A3C}"/>
              </a:ext>
            </a:extLst>
          </p:cNvPr>
          <p:cNvGrpSpPr/>
          <p:nvPr/>
        </p:nvGrpSpPr>
        <p:grpSpPr>
          <a:xfrm>
            <a:off x="513479" y="4495800"/>
            <a:ext cx="3448922" cy="1524000"/>
            <a:chOff x="513479" y="4495800"/>
            <a:chExt cx="3448922" cy="1524000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298FDC6-7CFC-4907-9768-44B45409E497}"/>
                </a:ext>
              </a:extLst>
            </p:cNvPr>
            <p:cNvCxnSpPr>
              <a:cxnSpLocks/>
            </p:cNvCxnSpPr>
            <p:nvPr/>
          </p:nvCxnSpPr>
          <p:spPr>
            <a:xfrm>
              <a:off x="755726" y="4712578"/>
              <a:ext cx="310475" cy="0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DF3698-7D13-472E-9336-A6DD62264CA0}"/>
                </a:ext>
              </a:extLst>
            </p:cNvPr>
            <p:cNvSpPr txBox="1"/>
            <p:nvPr/>
          </p:nvSpPr>
          <p:spPr>
            <a:xfrm>
              <a:off x="1074361" y="4569023"/>
              <a:ext cx="11354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Control-flow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3F37773-4AE4-460D-B7F0-016F75CF507B}"/>
                </a:ext>
              </a:extLst>
            </p:cNvPr>
            <p:cNvGrpSpPr/>
            <p:nvPr/>
          </p:nvGrpSpPr>
          <p:grpSpPr>
            <a:xfrm>
              <a:off x="2360081" y="4558689"/>
              <a:ext cx="1132079" cy="307777"/>
              <a:chOff x="18505971" y="27724499"/>
              <a:chExt cx="1132079" cy="307777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CCE7845-482D-4ABD-B65E-BA79956BE9F7}"/>
                  </a:ext>
                </a:extLst>
              </p:cNvPr>
              <p:cNvSpPr/>
              <p:nvPr/>
            </p:nvSpPr>
            <p:spPr>
              <a:xfrm>
                <a:off x="18505971" y="27733961"/>
                <a:ext cx="271090" cy="271673"/>
              </a:xfrm>
              <a:prstGeom prst="ellipse">
                <a:avLst/>
              </a:prstGeom>
              <a:ln>
                <a:headEnd w="lg" len="lg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4BA179-9A74-4AF3-A0BB-AA3E36421532}"/>
                  </a:ext>
                </a:extLst>
              </p:cNvPr>
              <p:cNvSpPr txBox="1"/>
              <p:nvPr/>
            </p:nvSpPr>
            <p:spPr>
              <a:xfrm>
                <a:off x="18821801" y="27724499"/>
                <a:ext cx="8162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Function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2C61A3-9D5D-47E9-AA95-8488EDB3B9EE}"/>
                </a:ext>
              </a:extLst>
            </p:cNvPr>
            <p:cNvSpPr txBox="1"/>
            <p:nvPr/>
          </p:nvSpPr>
          <p:spPr>
            <a:xfrm>
              <a:off x="1011577" y="5186229"/>
              <a:ext cx="588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Code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BB872D-617B-4342-92E6-1789A5C0C107}"/>
                </a:ext>
              </a:extLst>
            </p:cNvPr>
            <p:cNvSpPr txBox="1"/>
            <p:nvPr/>
          </p:nvSpPr>
          <p:spPr>
            <a:xfrm>
              <a:off x="1952452" y="5182080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Data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0401038-03DF-4FAE-B96E-80FCDBC12841}"/>
                </a:ext>
              </a:extLst>
            </p:cNvPr>
            <p:cNvSpPr txBox="1"/>
            <p:nvPr/>
          </p:nvSpPr>
          <p:spPr>
            <a:xfrm>
              <a:off x="2968856" y="5182079"/>
              <a:ext cx="9394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Peripheral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20FD8AF-36F5-4A53-B056-D332942F124F}"/>
                </a:ext>
              </a:extLst>
            </p:cNvPr>
            <p:cNvSpPr/>
            <p:nvPr/>
          </p:nvSpPr>
          <p:spPr>
            <a:xfrm>
              <a:off x="2675911" y="5181600"/>
              <a:ext cx="276068" cy="276068"/>
            </a:xfrm>
            <a:prstGeom prst="rect">
              <a:avLst/>
            </a:prstGeom>
            <a:ln>
              <a:tailEnd type="triangle" w="lg" len="lg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AA7E619-A333-4275-9254-162B425CEC75}"/>
                </a:ext>
              </a:extLst>
            </p:cNvPr>
            <p:cNvSpPr/>
            <p:nvPr/>
          </p:nvSpPr>
          <p:spPr>
            <a:xfrm>
              <a:off x="1675113" y="5193806"/>
              <a:ext cx="267634" cy="267634"/>
            </a:xfrm>
            <a:prstGeom prst="rect">
              <a:avLst/>
            </a:prstGeom>
            <a:ln>
              <a:tailEnd type="triangle" w="lg" len="lg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54DAE0A-F17E-472C-8CE5-ACF1E4123A47}"/>
                </a:ext>
              </a:extLst>
            </p:cNvPr>
            <p:cNvSpPr/>
            <p:nvPr/>
          </p:nvSpPr>
          <p:spPr>
            <a:xfrm>
              <a:off x="728124" y="5187482"/>
              <a:ext cx="267246" cy="267246"/>
            </a:xfrm>
            <a:prstGeom prst="rect">
              <a:avLst/>
            </a:prstGeom>
            <a:ln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C387D86-2747-4256-A14A-240941970F77}"/>
                </a:ext>
              </a:extLst>
            </p:cNvPr>
            <p:cNvSpPr txBox="1"/>
            <p:nvPr/>
          </p:nvSpPr>
          <p:spPr>
            <a:xfrm>
              <a:off x="1003350" y="5514004"/>
              <a:ext cx="2936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Accessible for compartment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00A2AD5-94A9-4739-AF51-79F3A083D0DF}"/>
                </a:ext>
              </a:extLst>
            </p:cNvPr>
            <p:cNvSpPr/>
            <p:nvPr/>
          </p:nvSpPr>
          <p:spPr>
            <a:xfrm>
              <a:off x="724573" y="5531928"/>
              <a:ext cx="276068" cy="276068"/>
            </a:xfrm>
            <a:prstGeom prst="rect">
              <a:avLst/>
            </a:prstGeom>
            <a:ln>
              <a:tailEnd type="triangle" w="lg" len="lg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68A8C4-1C58-4BE7-A7D2-C025E2076B8B}"/>
                </a:ext>
              </a:extLst>
            </p:cNvPr>
            <p:cNvSpPr/>
            <p:nvPr/>
          </p:nvSpPr>
          <p:spPr>
            <a:xfrm>
              <a:off x="513479" y="4495800"/>
              <a:ext cx="3448922" cy="1524000"/>
            </a:xfrm>
            <a:prstGeom prst="rect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17C554A-9EF9-45E7-9C3B-97E5DFA57C5E}"/>
                </a:ext>
              </a:extLst>
            </p:cNvPr>
            <p:cNvSpPr/>
            <p:nvPr/>
          </p:nvSpPr>
          <p:spPr>
            <a:xfrm>
              <a:off x="668923" y="4881186"/>
              <a:ext cx="3223178" cy="1062414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BB92F77-89E4-4825-BAB4-316DF22956F7}"/>
              </a:ext>
            </a:extLst>
          </p:cNvPr>
          <p:cNvSpPr txBox="1"/>
          <p:nvPr/>
        </p:nvSpPr>
        <p:spPr>
          <a:xfrm>
            <a:off x="8576842" y="144699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1C3371-B2FA-49EA-83EE-151D25F97E44}"/>
              </a:ext>
            </a:extLst>
          </p:cNvPr>
          <p:cNvGrpSpPr/>
          <p:nvPr/>
        </p:nvGrpSpPr>
        <p:grpSpPr>
          <a:xfrm>
            <a:off x="6010779" y="1446213"/>
            <a:ext cx="2887737" cy="4489040"/>
            <a:chOff x="6010779" y="1446213"/>
            <a:chExt cx="2887737" cy="448904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84E8B5E-BC03-455C-A45A-4915D3630860}"/>
                </a:ext>
              </a:extLst>
            </p:cNvPr>
            <p:cNvSpPr txBox="1"/>
            <p:nvPr/>
          </p:nvSpPr>
          <p:spPr>
            <a:xfrm>
              <a:off x="8288923" y="144621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073E019-DB5C-463E-812D-0021B1701F38}"/>
                </a:ext>
              </a:extLst>
            </p:cNvPr>
            <p:cNvGrpSpPr/>
            <p:nvPr/>
          </p:nvGrpSpPr>
          <p:grpSpPr>
            <a:xfrm>
              <a:off x="6010779" y="1805213"/>
              <a:ext cx="2887737" cy="4130040"/>
              <a:chOff x="4888468" y="1737360"/>
              <a:chExt cx="2887737" cy="413004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D26D957-2456-42E5-9721-F3F45648E159}"/>
                  </a:ext>
                </a:extLst>
              </p:cNvPr>
              <p:cNvSpPr/>
              <p:nvPr/>
            </p:nvSpPr>
            <p:spPr>
              <a:xfrm>
                <a:off x="5257800" y="1737361"/>
                <a:ext cx="1905000" cy="4130039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79B0BE3-AC6A-45E8-9CD8-1E2A39E7DFD2}"/>
                  </a:ext>
                </a:extLst>
              </p:cNvPr>
              <p:cNvSpPr/>
              <p:nvPr/>
            </p:nvSpPr>
            <p:spPr>
              <a:xfrm>
                <a:off x="5257800" y="5247786"/>
                <a:ext cx="1905000" cy="3148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Comp B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029C80B6-6676-46AC-9680-F79D2E19E7EE}"/>
                  </a:ext>
                </a:extLst>
              </p:cNvPr>
              <p:cNvSpPr/>
              <p:nvPr/>
            </p:nvSpPr>
            <p:spPr>
              <a:xfrm>
                <a:off x="5257800" y="4932972"/>
                <a:ext cx="1905000" cy="3148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Comp A</a:t>
                </a: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DA2E72D-CAAD-41FE-8031-4E32C12FCEC7}"/>
                  </a:ext>
                </a:extLst>
              </p:cNvPr>
              <p:cNvSpPr/>
              <p:nvPr/>
            </p:nvSpPr>
            <p:spPr>
              <a:xfrm>
                <a:off x="5257800" y="4050187"/>
                <a:ext cx="1905000" cy="314814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Region 2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E4CC7D4-CB64-4B80-9914-6EC8182B7102}"/>
                  </a:ext>
                </a:extLst>
              </p:cNvPr>
              <p:cNvSpPr/>
              <p:nvPr/>
            </p:nvSpPr>
            <p:spPr>
              <a:xfrm>
                <a:off x="5257800" y="3737656"/>
                <a:ext cx="1905000" cy="310957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Region 1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81FFBC0-7888-4572-90A3-24A7AA471ACC}"/>
                  </a:ext>
                </a:extLst>
              </p:cNvPr>
              <p:cNvSpPr txBox="1"/>
              <p:nvPr/>
            </p:nvSpPr>
            <p:spPr>
              <a:xfrm rot="16200000">
                <a:off x="4463512" y="2335060"/>
                <a:ext cx="12192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Peripherals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F627FBA-2F94-45FB-8FAA-064FC8D335EB}"/>
                  </a:ext>
                </a:extLst>
              </p:cNvPr>
              <p:cNvSpPr txBox="1"/>
              <p:nvPr/>
            </p:nvSpPr>
            <p:spPr>
              <a:xfrm rot="16200000">
                <a:off x="4744358" y="3851559"/>
                <a:ext cx="657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RAM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A2B3C9C-733E-4766-B56A-A24557DDA520}"/>
                  </a:ext>
                </a:extLst>
              </p:cNvPr>
              <p:cNvSpPr txBox="1"/>
              <p:nvPr/>
            </p:nvSpPr>
            <p:spPr>
              <a:xfrm rot="16200000">
                <a:off x="4736606" y="5060359"/>
                <a:ext cx="702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Code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8A5E659-5355-42E5-897B-416DE0BE8667}"/>
                  </a:ext>
                </a:extLst>
              </p:cNvPr>
              <p:cNvSpPr/>
              <p:nvPr/>
            </p:nvSpPr>
            <p:spPr>
              <a:xfrm>
                <a:off x="7164703" y="1737360"/>
                <a:ext cx="304800" cy="4130039"/>
              </a:xfrm>
              <a:prstGeom prst="rect">
                <a:avLst/>
              </a:prstGeom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E03F1BD-63A9-461F-81DA-F941C7520144}"/>
                  </a:ext>
                </a:extLst>
              </p:cNvPr>
              <p:cNvSpPr/>
              <p:nvPr/>
            </p:nvSpPr>
            <p:spPr>
              <a:xfrm>
                <a:off x="7471405" y="1737360"/>
                <a:ext cx="304800" cy="4130039"/>
              </a:xfrm>
              <a:prstGeom prst="rect">
                <a:avLst/>
              </a:prstGeom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5D095B0-7242-4DB6-8DBD-984E5A76A5E5}"/>
                  </a:ext>
                </a:extLst>
              </p:cNvPr>
              <p:cNvSpPr/>
              <p:nvPr/>
            </p:nvSpPr>
            <p:spPr>
              <a:xfrm>
                <a:off x="7475215" y="1929657"/>
                <a:ext cx="297180" cy="125246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B2E573D-1361-4269-B964-CF1C9BD35380}"/>
                  </a:ext>
                </a:extLst>
              </p:cNvPr>
              <p:cNvSpPr/>
              <p:nvPr/>
            </p:nvSpPr>
            <p:spPr>
              <a:xfrm>
                <a:off x="7465695" y="3735373"/>
                <a:ext cx="306702" cy="313241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4A95C6F-7D4F-4F99-9DF5-BE2C37AE12B1}"/>
                  </a:ext>
                </a:extLst>
              </p:cNvPr>
              <p:cNvSpPr/>
              <p:nvPr/>
            </p:nvSpPr>
            <p:spPr>
              <a:xfrm>
                <a:off x="7469503" y="5250875"/>
                <a:ext cx="297181" cy="30721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60B0A64F-E6A4-4672-9A1E-565BCD68ACEA}"/>
                  </a:ext>
                </a:extLst>
              </p:cNvPr>
              <p:cNvSpPr/>
              <p:nvPr/>
            </p:nvSpPr>
            <p:spPr>
              <a:xfrm>
                <a:off x="5257879" y="2557001"/>
                <a:ext cx="1905000" cy="31481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GPIO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6810512-2522-487F-A06C-CA185167CDCB}"/>
                  </a:ext>
                </a:extLst>
              </p:cNvPr>
              <p:cNvSpPr/>
              <p:nvPr/>
            </p:nvSpPr>
            <p:spPr>
              <a:xfrm>
                <a:off x="5257879" y="2242187"/>
                <a:ext cx="1905000" cy="31481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CAMERA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2512F64-DB5E-499B-B07A-54CC78317A0B}"/>
                  </a:ext>
                </a:extLst>
              </p:cNvPr>
              <p:cNvSpPr/>
              <p:nvPr/>
            </p:nvSpPr>
            <p:spPr>
              <a:xfrm>
                <a:off x="5257879" y="2867305"/>
                <a:ext cx="1905000" cy="31481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UART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0E30873-4DE4-4752-B72E-2A0AD98B3B3F}"/>
                  </a:ext>
                </a:extLst>
              </p:cNvPr>
              <p:cNvSpPr/>
              <p:nvPr/>
            </p:nvSpPr>
            <p:spPr>
              <a:xfrm>
                <a:off x="5257879" y="1929657"/>
                <a:ext cx="1905000" cy="31481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WIFI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3248E2F-DFD2-458C-BD26-0E344EFA9527}"/>
                  </a:ext>
                </a:extLst>
              </p:cNvPr>
              <p:cNvSpPr/>
              <p:nvPr/>
            </p:nvSpPr>
            <p:spPr>
              <a:xfrm>
                <a:off x="7164703" y="2557001"/>
                <a:ext cx="304801" cy="31481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DADC4A7-E668-4879-9534-88FE06F3B795}"/>
                  </a:ext>
                </a:extLst>
              </p:cNvPr>
              <p:cNvSpPr/>
              <p:nvPr/>
            </p:nvSpPr>
            <p:spPr>
              <a:xfrm>
                <a:off x="7164703" y="2242187"/>
                <a:ext cx="304801" cy="31481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6DAB894-BE7F-4AF6-AC25-2F9DC8B2070B}"/>
                  </a:ext>
                </a:extLst>
              </p:cNvPr>
              <p:cNvSpPr/>
              <p:nvPr/>
            </p:nvSpPr>
            <p:spPr>
              <a:xfrm>
                <a:off x="7164701" y="3735373"/>
                <a:ext cx="308609" cy="313241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23D6B4B-2226-4105-8E9C-B56141E5A305}"/>
                  </a:ext>
                </a:extLst>
              </p:cNvPr>
              <p:cNvSpPr/>
              <p:nvPr/>
            </p:nvSpPr>
            <p:spPr>
              <a:xfrm>
                <a:off x="7160896" y="4936990"/>
                <a:ext cx="304798" cy="310796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A693A49-8C00-4F0D-A2B2-0E9660F65DD2}"/>
                  </a:ext>
                </a:extLst>
              </p:cNvPr>
              <p:cNvSpPr/>
              <p:nvPr/>
            </p:nvSpPr>
            <p:spPr>
              <a:xfrm>
                <a:off x="7473311" y="4046947"/>
                <a:ext cx="299085" cy="31805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F0C6E7-D9CB-4FD9-A28A-C4640C4A1724}"/>
              </a:ext>
            </a:extLst>
          </p:cNvPr>
          <p:cNvGrpSpPr/>
          <p:nvPr/>
        </p:nvGrpSpPr>
        <p:grpSpPr>
          <a:xfrm>
            <a:off x="4343400" y="1666992"/>
            <a:ext cx="1677952" cy="4270773"/>
            <a:chOff x="4343400" y="1666992"/>
            <a:chExt cx="1677952" cy="4270773"/>
          </a:xfrm>
        </p:grpSpPr>
        <p:sp>
          <p:nvSpPr>
            <p:cNvPr id="41" name="Rectangle 40"/>
            <p:cNvSpPr/>
            <p:nvPr/>
          </p:nvSpPr>
          <p:spPr>
            <a:xfrm>
              <a:off x="4343400" y="1666992"/>
              <a:ext cx="1677952" cy="1992866"/>
            </a:xfrm>
            <a:prstGeom prst="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chemeClr val="tx1"/>
                  </a:solidFill>
                </a:rPr>
                <a:t>Comp 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343400" y="3968231"/>
              <a:ext cx="1677952" cy="1969534"/>
            </a:xfrm>
            <a:prstGeom prst="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dirty="0">
                  <a:solidFill>
                    <a:schemeClr val="tx1"/>
                  </a:solidFill>
                </a:rPr>
                <a:t>Comp B</a:t>
              </a: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6FE035EB-B582-4BE3-89A8-F588F42BC258}"/>
              </a:ext>
            </a:extLst>
          </p:cNvPr>
          <p:cNvSpPr/>
          <p:nvPr/>
        </p:nvSpPr>
        <p:spPr>
          <a:xfrm>
            <a:off x="4724347" y="2057400"/>
            <a:ext cx="1216194" cy="5208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OnBtn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DA84A9A-6405-4B1D-A92D-A41BF8F22768}"/>
              </a:ext>
            </a:extLst>
          </p:cNvPr>
          <p:cNvCxnSpPr>
            <a:cxnSpLocks/>
            <a:stCxn id="92" idx="4"/>
            <a:endCxn id="97" idx="0"/>
          </p:cNvCxnSpPr>
          <p:nvPr/>
        </p:nvCxnSpPr>
        <p:spPr>
          <a:xfrm>
            <a:off x="5332444" y="2578258"/>
            <a:ext cx="0" cy="30058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D60CEAD-3245-4F5E-A851-3FE5462CD668}"/>
              </a:ext>
            </a:extLst>
          </p:cNvPr>
          <p:cNvCxnSpPr>
            <a:cxnSpLocks/>
            <a:stCxn id="98" idx="4"/>
            <a:endCxn id="95" idx="0"/>
          </p:cNvCxnSpPr>
          <p:nvPr/>
        </p:nvCxnSpPr>
        <p:spPr>
          <a:xfrm>
            <a:off x="5332444" y="4635658"/>
            <a:ext cx="0" cy="24208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>
            <a:extLst>
              <a:ext uri="{FF2B5EF4-FFF2-40B4-BE49-F238E27FC236}">
                <a16:creationId xmlns:a16="http://schemas.microsoft.com/office/drawing/2014/main" id="{0AAA21E4-49EC-47CE-809D-3610CEB82196}"/>
              </a:ext>
            </a:extLst>
          </p:cNvPr>
          <p:cNvSpPr/>
          <p:nvPr/>
        </p:nvSpPr>
        <p:spPr>
          <a:xfrm>
            <a:off x="4724347" y="4877744"/>
            <a:ext cx="1216194" cy="5208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TcpTx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96" name="Curved Connector 61">
            <a:extLst>
              <a:ext uri="{FF2B5EF4-FFF2-40B4-BE49-F238E27FC236}">
                <a16:creationId xmlns:a16="http://schemas.microsoft.com/office/drawing/2014/main" id="{AB988070-6593-408E-B43F-61DCBDFDCECC}"/>
              </a:ext>
            </a:extLst>
          </p:cNvPr>
          <p:cNvCxnSpPr>
            <a:cxnSpLocks/>
            <a:stCxn id="92" idx="2"/>
            <a:endCxn id="98" idx="2"/>
          </p:cNvCxnSpPr>
          <p:nvPr/>
        </p:nvCxnSpPr>
        <p:spPr>
          <a:xfrm rot="10800000" flipV="1">
            <a:off x="4724347" y="2317829"/>
            <a:ext cx="12700" cy="2057400"/>
          </a:xfrm>
          <a:prstGeom prst="curvedConnector3">
            <a:avLst>
              <a:gd name="adj1" fmla="val 1800000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26326979-FF42-4C2D-8FDF-DE6D3DE8CDF8}"/>
              </a:ext>
            </a:extLst>
          </p:cNvPr>
          <p:cNvSpPr/>
          <p:nvPr/>
        </p:nvSpPr>
        <p:spPr>
          <a:xfrm>
            <a:off x="4724347" y="2878842"/>
            <a:ext cx="1216194" cy="5208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TakeImg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D4603F8B-FDA1-4962-BEB4-5D5DE1181EDD}"/>
              </a:ext>
            </a:extLst>
          </p:cNvPr>
          <p:cNvSpPr/>
          <p:nvPr/>
        </p:nvSpPr>
        <p:spPr>
          <a:xfrm>
            <a:off x="4724347" y="4114800"/>
            <a:ext cx="1216194" cy="5208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TxImg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56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62" grpId="0"/>
      <p:bldP spid="92" grpId="0" animBg="1"/>
      <p:bldP spid="95" grpId="0" animBg="1"/>
      <p:bldP spid="97" grpId="0" animBg="1"/>
      <p:bldP spid="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Compartment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Static analysis identifies code, data, and peripheral dependencies</a:t>
            </a:r>
          </a:p>
          <a:p>
            <a:pPr lvl="1"/>
            <a:r>
              <a:rPr lang="en-US" dirty="0"/>
              <a:t>ACES ensures compartments can access all required data and peripherals</a:t>
            </a:r>
          </a:p>
          <a:p>
            <a:pPr lvl="1"/>
            <a:r>
              <a:rPr lang="en-US" dirty="0" err="1"/>
              <a:t>Mirco</a:t>
            </a:r>
            <a:r>
              <a:rPr lang="en-US" dirty="0"/>
              <a:t>-Emulator used to dynamically identify missed due to dependencies aliasing</a:t>
            </a:r>
          </a:p>
          <a:p>
            <a:r>
              <a:rPr lang="en-US" dirty="0"/>
              <a:t>Compartments are code centric </a:t>
            </a:r>
          </a:p>
          <a:p>
            <a:pPr lvl="1"/>
            <a:r>
              <a:rPr lang="en-US" dirty="0"/>
              <a:t>i.e. code belongs to only one compartment</a:t>
            </a:r>
          </a:p>
          <a:p>
            <a:r>
              <a:rPr lang="en-US" dirty="0"/>
              <a:t>Policy determines how functions, global variables, and peripherals are grouped to create compartments</a:t>
            </a:r>
          </a:p>
          <a:p>
            <a:r>
              <a:rPr lang="en-US" dirty="0"/>
              <a:t>Different policies possible</a:t>
            </a:r>
          </a:p>
          <a:p>
            <a:pPr lvl="1"/>
            <a:r>
              <a:rPr lang="en-US" dirty="0"/>
              <a:t>We evaluate: Naïve Filename, Optimize Filename, and Peripheral policies</a:t>
            </a:r>
          </a:p>
          <a:p>
            <a:r>
              <a:rPr lang="en-US" dirty="0"/>
              <a:t>MPU is used to restrict access to memory regions</a:t>
            </a:r>
          </a:p>
        </p:txBody>
      </p:sp>
    </p:spTree>
    <p:extLst>
      <p:ext uri="{BB962C8B-B14F-4D97-AF65-F5344CB8AC3E}">
        <p14:creationId xmlns:p14="http://schemas.microsoft.com/office/powerpoint/2010/main" val="2654084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11911"/>
            <a:ext cx="7543800" cy="1450757"/>
          </a:xfrm>
        </p:spPr>
        <p:txBody>
          <a:bodyPr/>
          <a:lstStyle/>
          <a:p>
            <a:r>
              <a:rPr lang="en-US" dirty="0"/>
              <a:t>Program Dependency Graph</a:t>
            </a:r>
          </a:p>
        </p:txBody>
      </p:sp>
      <p:cxnSp>
        <p:nvCxnSpPr>
          <p:cNvPr id="34" name="Straight Arrow Connector 33"/>
          <p:cNvCxnSpPr>
            <a:cxnSpLocks/>
            <a:stCxn id="4" idx="6"/>
            <a:endCxn id="20" idx="2"/>
          </p:cNvCxnSpPr>
          <p:nvPr/>
        </p:nvCxnSpPr>
        <p:spPr>
          <a:xfrm>
            <a:off x="6110209" y="3167464"/>
            <a:ext cx="561916" cy="281332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2CE73ABB-730F-46E9-95EB-C0993AB47753}"/>
              </a:ext>
            </a:extLst>
          </p:cNvPr>
          <p:cNvSpPr txBox="1"/>
          <p:nvPr/>
        </p:nvSpPr>
        <p:spPr>
          <a:xfrm>
            <a:off x="621963" y="1540907"/>
            <a:ext cx="3802708" cy="455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OnBtn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GPIO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.led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ON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CAMERA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.pwr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ON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g_btn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PUSHED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TakeImg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TxImg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TakeImg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CAMERA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.take_pic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       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g_image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.buf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b="1" dirty="0" err="1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CAMERA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.rx_reg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GPIO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.led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OFF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TxImg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g_tx_state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ACTIVE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TcpTx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g_image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.buf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g_image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.sent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TRUE</a:t>
            </a:r>
          </a:p>
          <a:p>
            <a:endParaRPr lang="en-US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TcpTx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GPIO.led_tx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ON</a:t>
            </a:r>
          </a:p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WIFI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.tx_reg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g_tcp_stats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.tx_count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</a:p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g_tx_state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IDLE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5FA288-10AC-4900-B83D-36AB0A66DCBE}"/>
              </a:ext>
            </a:extLst>
          </p:cNvPr>
          <p:cNvGrpSpPr/>
          <p:nvPr/>
        </p:nvGrpSpPr>
        <p:grpSpPr>
          <a:xfrm>
            <a:off x="4894015" y="1914639"/>
            <a:ext cx="1231246" cy="3498047"/>
            <a:chOff x="4894015" y="1914639"/>
            <a:chExt cx="1231246" cy="3498047"/>
          </a:xfrm>
        </p:grpSpPr>
        <p:sp>
          <p:nvSpPr>
            <p:cNvPr id="4" name="Oval 3"/>
            <p:cNvSpPr/>
            <p:nvPr/>
          </p:nvSpPr>
          <p:spPr>
            <a:xfrm>
              <a:off x="4894015" y="2907035"/>
              <a:ext cx="1216194" cy="5208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OnBtn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67" name="Straight Arrow Connector 66"/>
            <p:cNvCxnSpPr>
              <a:cxnSpLocks/>
              <a:stCxn id="4" idx="0"/>
              <a:endCxn id="124" idx="4"/>
            </p:cNvCxnSpPr>
            <p:nvPr/>
          </p:nvCxnSpPr>
          <p:spPr>
            <a:xfrm flipV="1">
              <a:off x="5502112" y="2435497"/>
              <a:ext cx="15052" cy="471538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cxnSpLocks/>
              <a:stCxn id="125" idx="4"/>
              <a:endCxn id="113" idx="0"/>
            </p:cNvCxnSpPr>
            <p:nvPr/>
          </p:nvCxnSpPr>
          <p:spPr>
            <a:xfrm>
              <a:off x="5517164" y="4420289"/>
              <a:ext cx="0" cy="471539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29839E9A-35CA-4A6D-9A0F-E35210414620}"/>
                </a:ext>
              </a:extLst>
            </p:cNvPr>
            <p:cNvSpPr/>
            <p:nvPr/>
          </p:nvSpPr>
          <p:spPr>
            <a:xfrm>
              <a:off x="4909067" y="4891828"/>
              <a:ext cx="1216194" cy="5208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TcpTx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62" name="Curved Connector 61"/>
            <p:cNvCxnSpPr>
              <a:cxnSpLocks/>
              <a:stCxn id="4" idx="2"/>
              <a:endCxn id="125" idx="2"/>
            </p:cNvCxnSpPr>
            <p:nvPr/>
          </p:nvCxnSpPr>
          <p:spPr>
            <a:xfrm rot="10800000" flipH="1" flipV="1">
              <a:off x="4894015" y="3167464"/>
              <a:ext cx="15052" cy="992396"/>
            </a:xfrm>
            <a:prstGeom prst="curvedConnector3">
              <a:avLst>
                <a:gd name="adj1" fmla="val -1518735"/>
              </a:avLst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0676922-206C-4151-A09B-922AA1CAF025}"/>
                </a:ext>
              </a:extLst>
            </p:cNvPr>
            <p:cNvSpPr/>
            <p:nvPr/>
          </p:nvSpPr>
          <p:spPr>
            <a:xfrm>
              <a:off x="4909067" y="1914639"/>
              <a:ext cx="1216194" cy="5208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TakeImg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A06BD053-5920-401A-97F1-AE530FC283D2}"/>
                </a:ext>
              </a:extLst>
            </p:cNvPr>
            <p:cNvSpPr/>
            <p:nvPr/>
          </p:nvSpPr>
          <p:spPr>
            <a:xfrm>
              <a:off x="4909067" y="3899431"/>
              <a:ext cx="1216194" cy="5208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TxImg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30B5C4E-C1D0-46AD-80E1-DC503CF0CA1A}"/>
              </a:ext>
            </a:extLst>
          </p:cNvPr>
          <p:cNvGrpSpPr/>
          <p:nvPr/>
        </p:nvGrpSpPr>
        <p:grpSpPr>
          <a:xfrm>
            <a:off x="6110209" y="2175068"/>
            <a:ext cx="2315771" cy="3469227"/>
            <a:chOff x="6110209" y="2175068"/>
            <a:chExt cx="2315771" cy="3469227"/>
          </a:xfrm>
        </p:grpSpPr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B6AB4355-FA04-4EB1-AE78-FEF2FA4F37AA}"/>
                </a:ext>
              </a:extLst>
            </p:cNvPr>
            <p:cNvCxnSpPr>
              <a:cxnSpLocks/>
              <a:stCxn id="4" idx="6"/>
              <a:endCxn id="15" idx="2"/>
            </p:cNvCxnSpPr>
            <p:nvPr/>
          </p:nvCxnSpPr>
          <p:spPr>
            <a:xfrm flipV="1">
              <a:off x="6110209" y="2512948"/>
              <a:ext cx="1014655" cy="654516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268FE62E-95DB-4ADE-AB22-BF01761FC227}"/>
                </a:ext>
              </a:extLst>
            </p:cNvPr>
            <p:cNvCxnSpPr>
              <a:cxnSpLocks/>
              <a:stCxn id="4" idx="6"/>
              <a:endCxn id="16" idx="2"/>
            </p:cNvCxnSpPr>
            <p:nvPr/>
          </p:nvCxnSpPr>
          <p:spPr>
            <a:xfrm flipV="1">
              <a:off x="6110209" y="2967061"/>
              <a:ext cx="1014655" cy="20040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7124864" y="2355809"/>
              <a:ext cx="1301116" cy="31427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CAMERA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7124864" y="2809922"/>
              <a:ext cx="1301116" cy="31427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GPIO</a:t>
              </a: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B8E5F60-45AB-4170-82B5-70E03211BA2C}"/>
                </a:ext>
              </a:extLst>
            </p:cNvPr>
            <p:cNvSpPr/>
            <p:nvPr/>
          </p:nvSpPr>
          <p:spPr>
            <a:xfrm>
              <a:off x="7124864" y="5330017"/>
              <a:ext cx="1301116" cy="31427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WIFI</a:t>
              </a: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BB9F6F35-D689-4240-930D-9DF796FBB209}"/>
                </a:ext>
              </a:extLst>
            </p:cNvPr>
            <p:cNvCxnSpPr>
              <a:cxnSpLocks/>
              <a:stCxn id="124" idx="6"/>
              <a:endCxn id="15" idx="2"/>
            </p:cNvCxnSpPr>
            <p:nvPr/>
          </p:nvCxnSpPr>
          <p:spPr>
            <a:xfrm>
              <a:off x="6125261" y="2175068"/>
              <a:ext cx="999603" cy="33788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67B47914-8855-4326-9907-B7A3868C1D65}"/>
                </a:ext>
              </a:extLst>
            </p:cNvPr>
            <p:cNvCxnSpPr>
              <a:cxnSpLocks/>
              <a:stCxn id="124" idx="6"/>
              <a:endCxn id="16" idx="2"/>
            </p:cNvCxnSpPr>
            <p:nvPr/>
          </p:nvCxnSpPr>
          <p:spPr>
            <a:xfrm>
              <a:off x="6125261" y="2175068"/>
              <a:ext cx="999603" cy="79199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C7F4B326-F5FC-45B3-837A-1C21888D38E5}"/>
                </a:ext>
              </a:extLst>
            </p:cNvPr>
            <p:cNvCxnSpPr>
              <a:cxnSpLocks/>
              <a:stCxn id="113" idx="6"/>
              <a:endCxn id="131" idx="2"/>
            </p:cNvCxnSpPr>
            <p:nvPr/>
          </p:nvCxnSpPr>
          <p:spPr>
            <a:xfrm>
              <a:off x="6125261" y="5152257"/>
              <a:ext cx="999603" cy="334899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138F3BA0-118B-4233-9080-71B87028E1D8}"/>
                </a:ext>
              </a:extLst>
            </p:cNvPr>
            <p:cNvCxnSpPr>
              <a:cxnSpLocks/>
              <a:stCxn id="113" idx="6"/>
              <a:endCxn id="16" idx="2"/>
            </p:cNvCxnSpPr>
            <p:nvPr/>
          </p:nvCxnSpPr>
          <p:spPr>
            <a:xfrm flipV="1">
              <a:off x="6125261" y="2967061"/>
              <a:ext cx="999603" cy="2185196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967F727-E6DC-4B77-9B78-CEE7B4BF3B0C}"/>
              </a:ext>
            </a:extLst>
          </p:cNvPr>
          <p:cNvGrpSpPr/>
          <p:nvPr/>
        </p:nvGrpSpPr>
        <p:grpSpPr>
          <a:xfrm>
            <a:off x="6125261" y="2175068"/>
            <a:ext cx="2756697" cy="3012703"/>
            <a:chOff x="6125261" y="2175068"/>
            <a:chExt cx="2756697" cy="3012703"/>
          </a:xfrm>
        </p:grpSpPr>
        <p:sp>
          <p:nvSpPr>
            <p:cNvPr id="18" name="Oval 17"/>
            <p:cNvSpPr/>
            <p:nvPr/>
          </p:nvSpPr>
          <p:spPr>
            <a:xfrm>
              <a:off x="6667268" y="4326214"/>
              <a:ext cx="2206595" cy="37433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g_tx_state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672125" y="3261627"/>
              <a:ext cx="2206595" cy="37433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g_btn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672125" y="4813433"/>
              <a:ext cx="2206595" cy="37433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g_tcp_stats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675363" y="3819559"/>
              <a:ext cx="2206595" cy="37433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g_image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7DF6F747-B910-4E09-AB2B-41919B7373FB}"/>
                </a:ext>
              </a:extLst>
            </p:cNvPr>
            <p:cNvCxnSpPr>
              <a:cxnSpLocks/>
              <a:stCxn id="124" idx="6"/>
              <a:endCxn id="22" idx="2"/>
            </p:cNvCxnSpPr>
            <p:nvPr/>
          </p:nvCxnSpPr>
          <p:spPr>
            <a:xfrm>
              <a:off x="6125261" y="2175068"/>
              <a:ext cx="550102" cy="183166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5D60B91E-9774-4FE3-8D8F-93E1151020A1}"/>
                </a:ext>
              </a:extLst>
            </p:cNvPr>
            <p:cNvCxnSpPr>
              <a:cxnSpLocks/>
              <a:stCxn id="125" idx="6"/>
              <a:endCxn id="22" idx="2"/>
            </p:cNvCxnSpPr>
            <p:nvPr/>
          </p:nvCxnSpPr>
          <p:spPr>
            <a:xfrm flipV="1">
              <a:off x="6125261" y="4006728"/>
              <a:ext cx="550102" cy="153132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F823D423-F545-4843-82A1-A07E318C9228}"/>
                </a:ext>
              </a:extLst>
            </p:cNvPr>
            <p:cNvCxnSpPr>
              <a:cxnSpLocks/>
              <a:stCxn id="125" idx="6"/>
              <a:endCxn id="18" idx="2"/>
            </p:cNvCxnSpPr>
            <p:nvPr/>
          </p:nvCxnSpPr>
          <p:spPr>
            <a:xfrm>
              <a:off x="6125261" y="4159860"/>
              <a:ext cx="542007" cy="35352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4950CF85-401E-49CB-97E1-8EEF30BE4A0F}"/>
                </a:ext>
              </a:extLst>
            </p:cNvPr>
            <p:cNvCxnSpPr>
              <a:cxnSpLocks/>
              <a:stCxn id="113" idx="6"/>
              <a:endCxn id="21" idx="2"/>
            </p:cNvCxnSpPr>
            <p:nvPr/>
          </p:nvCxnSpPr>
          <p:spPr>
            <a:xfrm flipV="1">
              <a:off x="6125261" y="5000602"/>
              <a:ext cx="546864" cy="151655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A7CDDBE5-D01A-46E3-8756-9507326FA0D4}"/>
                </a:ext>
              </a:extLst>
            </p:cNvPr>
            <p:cNvCxnSpPr>
              <a:cxnSpLocks/>
              <a:stCxn id="113" idx="6"/>
              <a:endCxn id="18" idx="2"/>
            </p:cNvCxnSpPr>
            <p:nvPr/>
          </p:nvCxnSpPr>
          <p:spPr>
            <a:xfrm flipV="1">
              <a:off x="6125261" y="4513383"/>
              <a:ext cx="542007" cy="638874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75BD78EC-FBE5-4BEA-A82F-D226FF3BCA3B}"/>
                </a:ext>
              </a:extLst>
            </p:cNvPr>
            <p:cNvCxnSpPr>
              <a:cxnSpLocks/>
              <a:stCxn id="113" idx="6"/>
              <a:endCxn id="22" idx="2"/>
            </p:cNvCxnSpPr>
            <p:nvPr/>
          </p:nvCxnSpPr>
          <p:spPr>
            <a:xfrm flipV="1">
              <a:off x="6125261" y="4006728"/>
              <a:ext cx="550102" cy="1145529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360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 208">
            <a:extLst>
              <a:ext uri="{FF2B5EF4-FFF2-40B4-BE49-F238E27FC236}">
                <a16:creationId xmlns:a16="http://schemas.microsoft.com/office/drawing/2014/main" id="{DF08C1F7-3E48-464E-99C6-52DF45BB5153}"/>
              </a:ext>
            </a:extLst>
          </p:cNvPr>
          <p:cNvGrpSpPr/>
          <p:nvPr/>
        </p:nvGrpSpPr>
        <p:grpSpPr>
          <a:xfrm>
            <a:off x="4894015" y="1914639"/>
            <a:ext cx="1231246" cy="3498047"/>
            <a:chOff x="4894015" y="1914639"/>
            <a:chExt cx="1231246" cy="3498047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627F20F8-656E-41D2-9744-ADBD0CF8C0A7}"/>
                </a:ext>
              </a:extLst>
            </p:cNvPr>
            <p:cNvSpPr/>
            <p:nvPr/>
          </p:nvSpPr>
          <p:spPr>
            <a:xfrm>
              <a:off x="4909067" y="1914639"/>
              <a:ext cx="1216194" cy="5208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TakeImg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3FED0547-1084-4118-9226-F986FDA52D04}"/>
                </a:ext>
              </a:extLst>
            </p:cNvPr>
            <p:cNvSpPr/>
            <p:nvPr/>
          </p:nvSpPr>
          <p:spPr>
            <a:xfrm>
              <a:off x="4894015" y="2907035"/>
              <a:ext cx="1216194" cy="5208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OnBtn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C2BB20B2-6701-45F4-85BA-AFF14CB45E7B}"/>
                </a:ext>
              </a:extLst>
            </p:cNvPr>
            <p:cNvSpPr/>
            <p:nvPr/>
          </p:nvSpPr>
          <p:spPr>
            <a:xfrm>
              <a:off x="4909067" y="4891828"/>
              <a:ext cx="1216194" cy="5208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TcpTx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1BFD68C-E26B-4168-B501-7F56574068B7}"/>
                </a:ext>
              </a:extLst>
            </p:cNvPr>
            <p:cNvSpPr/>
            <p:nvPr/>
          </p:nvSpPr>
          <p:spPr>
            <a:xfrm>
              <a:off x="4909067" y="3899431"/>
              <a:ext cx="1216194" cy="5208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TxImg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dirty="0"/>
              <a:t>Region Graph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PDG mapped to a Region Graph</a:t>
            </a:r>
          </a:p>
          <a:p>
            <a:r>
              <a:rPr lang="en-US" dirty="0"/>
              <a:t>Functions 1:1</a:t>
            </a:r>
          </a:p>
          <a:p>
            <a:pPr lvl="1"/>
            <a:r>
              <a:rPr lang="en-US" dirty="0"/>
              <a:t>Control edges </a:t>
            </a:r>
            <a:r>
              <a:rPr lang="en-US" b="1" dirty="0"/>
              <a:t>not</a:t>
            </a:r>
            <a:r>
              <a:rPr lang="en-US" dirty="0"/>
              <a:t> transferred</a:t>
            </a:r>
          </a:p>
          <a:p>
            <a:r>
              <a:rPr lang="en-US" dirty="0"/>
              <a:t>Data 1:1</a:t>
            </a:r>
          </a:p>
          <a:p>
            <a:pPr lvl="1"/>
            <a:r>
              <a:rPr lang="en-US" dirty="0"/>
              <a:t>Data edges transferred</a:t>
            </a:r>
          </a:p>
          <a:p>
            <a:r>
              <a:rPr lang="en-US" dirty="0"/>
              <a:t>Peripherals 1:Many</a:t>
            </a:r>
          </a:p>
          <a:p>
            <a:pPr lvl="1"/>
            <a:r>
              <a:rPr lang="en-US" dirty="0"/>
              <a:t>Unique region created per dependency edge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0928EE43-11C5-48A7-A574-E9EFF5B35C5A}"/>
              </a:ext>
            </a:extLst>
          </p:cNvPr>
          <p:cNvGrpSpPr/>
          <p:nvPr/>
        </p:nvGrpSpPr>
        <p:grpSpPr>
          <a:xfrm>
            <a:off x="6110209" y="1447583"/>
            <a:ext cx="2315771" cy="4648417"/>
            <a:chOff x="6110209" y="1447583"/>
            <a:chExt cx="2315771" cy="4648417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47EB64F0-985E-4612-84CE-D3A2E5400141}"/>
                </a:ext>
              </a:extLst>
            </p:cNvPr>
            <p:cNvSpPr/>
            <p:nvPr/>
          </p:nvSpPr>
          <p:spPr>
            <a:xfrm>
              <a:off x="7124864" y="5330017"/>
              <a:ext cx="1301116" cy="31427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WIFI</a:t>
              </a:r>
            </a:p>
          </p:txBody>
        </p: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9FF4581C-998B-49E0-A1B2-2C0D1E2F9BDA}"/>
                </a:ext>
              </a:extLst>
            </p:cNvPr>
            <p:cNvCxnSpPr>
              <a:cxnSpLocks/>
              <a:stCxn id="152" idx="3"/>
              <a:endCxn id="153" idx="1"/>
            </p:cNvCxnSpPr>
            <p:nvPr/>
          </p:nvCxnSpPr>
          <p:spPr>
            <a:xfrm flipV="1">
              <a:off x="6110209" y="2512948"/>
              <a:ext cx="1014655" cy="654516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1AD06D1A-A1D8-4224-9AA6-AB125E6C7F5E}"/>
                </a:ext>
              </a:extLst>
            </p:cNvPr>
            <p:cNvCxnSpPr>
              <a:cxnSpLocks/>
              <a:stCxn id="165" idx="3"/>
              <a:endCxn id="179" idx="1"/>
            </p:cNvCxnSpPr>
            <p:nvPr/>
          </p:nvCxnSpPr>
          <p:spPr>
            <a:xfrm flipV="1">
              <a:off x="6125261" y="1604722"/>
              <a:ext cx="999603" cy="570346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012B28AC-C5B7-4F92-BCCE-A6285569E57B}"/>
                </a:ext>
              </a:extLst>
            </p:cNvPr>
            <p:cNvCxnSpPr>
              <a:cxnSpLocks/>
              <a:stCxn id="165" idx="3"/>
              <a:endCxn id="182" idx="1"/>
            </p:cNvCxnSpPr>
            <p:nvPr/>
          </p:nvCxnSpPr>
          <p:spPr>
            <a:xfrm flipV="1">
              <a:off x="6125261" y="2058835"/>
              <a:ext cx="999603" cy="11623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AC187C1-71F5-46D4-9E99-146919B83B2F}"/>
                </a:ext>
              </a:extLst>
            </p:cNvPr>
            <p:cNvCxnSpPr>
              <a:cxnSpLocks/>
              <a:stCxn id="162" idx="3"/>
              <a:endCxn id="163" idx="1"/>
            </p:cNvCxnSpPr>
            <p:nvPr/>
          </p:nvCxnSpPr>
          <p:spPr>
            <a:xfrm>
              <a:off x="6125261" y="5152257"/>
              <a:ext cx="999603" cy="334899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2C28E72F-95F4-41BA-943C-CE9AEB4479CF}"/>
                </a:ext>
              </a:extLst>
            </p:cNvPr>
            <p:cNvSpPr/>
            <p:nvPr/>
          </p:nvSpPr>
          <p:spPr>
            <a:xfrm>
              <a:off x="7124864" y="5781722"/>
              <a:ext cx="1301116" cy="31427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GPIO</a:t>
              </a:r>
            </a:p>
          </p:txBody>
        </p: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8F8556CF-706E-4F3E-A2CE-2FE66DF951AD}"/>
                </a:ext>
              </a:extLst>
            </p:cNvPr>
            <p:cNvCxnSpPr>
              <a:cxnSpLocks/>
              <a:stCxn id="162" idx="3"/>
              <a:endCxn id="180" idx="1"/>
            </p:cNvCxnSpPr>
            <p:nvPr/>
          </p:nvCxnSpPr>
          <p:spPr>
            <a:xfrm>
              <a:off x="6125261" y="5152257"/>
              <a:ext cx="999603" cy="786604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CA9215D9-91B9-4551-88F9-465225FD5FEC}"/>
                </a:ext>
              </a:extLst>
            </p:cNvPr>
            <p:cNvSpPr/>
            <p:nvPr/>
          </p:nvSpPr>
          <p:spPr>
            <a:xfrm>
              <a:off x="7124864" y="2355809"/>
              <a:ext cx="1301116" cy="31427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CAMERA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D497FCDC-FA6D-460A-B6E1-DED4679C7F15}"/>
                </a:ext>
              </a:extLst>
            </p:cNvPr>
            <p:cNvSpPr/>
            <p:nvPr/>
          </p:nvSpPr>
          <p:spPr>
            <a:xfrm>
              <a:off x="7124864" y="2809922"/>
              <a:ext cx="1301116" cy="31427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GPIO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BB9010E-40B2-4621-9DF5-ED01A61ABE56}"/>
                </a:ext>
              </a:extLst>
            </p:cNvPr>
            <p:cNvSpPr/>
            <p:nvPr/>
          </p:nvSpPr>
          <p:spPr>
            <a:xfrm>
              <a:off x="7124864" y="1447583"/>
              <a:ext cx="1301116" cy="31427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CAMERA</a:t>
              </a: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684D09DB-FBA3-431E-AAA8-B2B260A8C0B1}"/>
                </a:ext>
              </a:extLst>
            </p:cNvPr>
            <p:cNvSpPr/>
            <p:nvPr/>
          </p:nvSpPr>
          <p:spPr>
            <a:xfrm>
              <a:off x="7124864" y="1901696"/>
              <a:ext cx="1301116" cy="31427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GPIO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97FEC2EA-65D9-42D1-94D4-DE00D3B8E905}"/>
                </a:ext>
              </a:extLst>
            </p:cNvPr>
            <p:cNvCxnSpPr>
              <a:cxnSpLocks/>
              <a:stCxn id="152" idx="3"/>
              <a:endCxn id="154" idx="1"/>
            </p:cNvCxnSpPr>
            <p:nvPr/>
          </p:nvCxnSpPr>
          <p:spPr>
            <a:xfrm flipV="1">
              <a:off x="6110209" y="2967061"/>
              <a:ext cx="1014655" cy="20040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26D48463-88B8-4E24-A975-0A145047D05A}"/>
              </a:ext>
            </a:extLst>
          </p:cNvPr>
          <p:cNvCxnSpPr>
            <a:cxnSpLocks/>
            <a:stCxn id="214" idx="6"/>
            <a:endCxn id="233" idx="2"/>
          </p:cNvCxnSpPr>
          <p:nvPr/>
        </p:nvCxnSpPr>
        <p:spPr>
          <a:xfrm>
            <a:off x="6110209" y="3167464"/>
            <a:ext cx="561916" cy="281332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BAB8975C-00C3-4934-8FDB-ABB55CFEA8C4}"/>
              </a:ext>
            </a:extLst>
          </p:cNvPr>
          <p:cNvGrpSpPr/>
          <p:nvPr/>
        </p:nvGrpSpPr>
        <p:grpSpPr>
          <a:xfrm>
            <a:off x="4894015" y="1914639"/>
            <a:ext cx="1231246" cy="3498047"/>
            <a:chOff x="4894015" y="1914639"/>
            <a:chExt cx="1231246" cy="3498047"/>
          </a:xfrm>
        </p:grpSpPr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53C88ED5-29FB-45AE-95BC-CA1A99C7C9AC}"/>
                </a:ext>
              </a:extLst>
            </p:cNvPr>
            <p:cNvSpPr/>
            <p:nvPr/>
          </p:nvSpPr>
          <p:spPr>
            <a:xfrm>
              <a:off x="4894015" y="2907035"/>
              <a:ext cx="1216194" cy="5208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OnBtn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59110E40-E2BF-4054-BCB4-BCB282F92B94}"/>
                </a:ext>
              </a:extLst>
            </p:cNvPr>
            <p:cNvCxnSpPr>
              <a:cxnSpLocks/>
              <a:stCxn id="214" idx="0"/>
              <a:endCxn id="219" idx="4"/>
            </p:cNvCxnSpPr>
            <p:nvPr/>
          </p:nvCxnSpPr>
          <p:spPr>
            <a:xfrm flipV="1">
              <a:off x="5502112" y="2435497"/>
              <a:ext cx="15052" cy="471538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5290DB6A-BA7D-4E93-A339-10702062F8E9}"/>
                </a:ext>
              </a:extLst>
            </p:cNvPr>
            <p:cNvCxnSpPr>
              <a:cxnSpLocks/>
              <a:stCxn id="220" idx="4"/>
              <a:endCxn id="217" idx="0"/>
            </p:cNvCxnSpPr>
            <p:nvPr/>
          </p:nvCxnSpPr>
          <p:spPr>
            <a:xfrm>
              <a:off x="5517164" y="4420289"/>
              <a:ext cx="0" cy="471539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8B4E1A07-74ED-4DF6-84A0-9B376179BD29}"/>
                </a:ext>
              </a:extLst>
            </p:cNvPr>
            <p:cNvSpPr/>
            <p:nvPr/>
          </p:nvSpPr>
          <p:spPr>
            <a:xfrm>
              <a:off x="4909067" y="4891828"/>
              <a:ext cx="1216194" cy="5208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TcpTx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218" name="Curved Connector 61">
              <a:extLst>
                <a:ext uri="{FF2B5EF4-FFF2-40B4-BE49-F238E27FC236}">
                  <a16:creationId xmlns:a16="http://schemas.microsoft.com/office/drawing/2014/main" id="{1850044C-9865-418E-93AC-E6D26DFEF591}"/>
                </a:ext>
              </a:extLst>
            </p:cNvPr>
            <p:cNvCxnSpPr>
              <a:cxnSpLocks/>
              <a:stCxn id="214" idx="2"/>
              <a:endCxn id="220" idx="2"/>
            </p:cNvCxnSpPr>
            <p:nvPr/>
          </p:nvCxnSpPr>
          <p:spPr>
            <a:xfrm rot="10800000" flipH="1" flipV="1">
              <a:off x="4894015" y="3167464"/>
              <a:ext cx="15052" cy="992396"/>
            </a:xfrm>
            <a:prstGeom prst="curvedConnector3">
              <a:avLst>
                <a:gd name="adj1" fmla="val -1518735"/>
              </a:avLst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AAC81835-AA82-4EE2-875C-8B0755712795}"/>
                </a:ext>
              </a:extLst>
            </p:cNvPr>
            <p:cNvSpPr/>
            <p:nvPr/>
          </p:nvSpPr>
          <p:spPr>
            <a:xfrm>
              <a:off x="4909067" y="1914639"/>
              <a:ext cx="1216194" cy="5208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TakeImg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00DBC3AF-B3BD-40A4-BA4A-F8C3A9B4FA35}"/>
                </a:ext>
              </a:extLst>
            </p:cNvPr>
            <p:cNvSpPr/>
            <p:nvPr/>
          </p:nvSpPr>
          <p:spPr>
            <a:xfrm>
              <a:off x="4909067" y="3899431"/>
              <a:ext cx="1216194" cy="5208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TxImg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C793DE9-6F64-46FB-960B-2ED6A5781427}"/>
              </a:ext>
            </a:extLst>
          </p:cNvPr>
          <p:cNvGrpSpPr/>
          <p:nvPr/>
        </p:nvGrpSpPr>
        <p:grpSpPr>
          <a:xfrm>
            <a:off x="6110209" y="2175068"/>
            <a:ext cx="2315771" cy="3469227"/>
            <a:chOff x="6110209" y="2175068"/>
            <a:chExt cx="2315771" cy="3469227"/>
          </a:xfrm>
        </p:grpSpPr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E3542BD4-5F63-499E-A036-412AECC99DA0}"/>
                </a:ext>
              </a:extLst>
            </p:cNvPr>
            <p:cNvCxnSpPr>
              <a:cxnSpLocks/>
              <a:stCxn id="217" idx="6"/>
              <a:endCxn id="225" idx="2"/>
            </p:cNvCxnSpPr>
            <p:nvPr/>
          </p:nvCxnSpPr>
          <p:spPr>
            <a:xfrm flipV="1">
              <a:off x="6125261" y="2967061"/>
              <a:ext cx="999603" cy="2185196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Arrow Connector 221">
              <a:extLst>
                <a:ext uri="{FF2B5EF4-FFF2-40B4-BE49-F238E27FC236}">
                  <a16:creationId xmlns:a16="http://schemas.microsoft.com/office/drawing/2014/main" id="{B282AD2A-77C7-4FFA-B64F-9A800714FF8B}"/>
                </a:ext>
              </a:extLst>
            </p:cNvPr>
            <p:cNvCxnSpPr>
              <a:cxnSpLocks/>
              <a:stCxn id="214" idx="6"/>
              <a:endCxn id="224" idx="2"/>
            </p:cNvCxnSpPr>
            <p:nvPr/>
          </p:nvCxnSpPr>
          <p:spPr>
            <a:xfrm flipV="1">
              <a:off x="6110209" y="2512948"/>
              <a:ext cx="1014655" cy="654516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C0F68429-88B4-458B-81C3-64B03D538D5B}"/>
                </a:ext>
              </a:extLst>
            </p:cNvPr>
            <p:cNvCxnSpPr>
              <a:cxnSpLocks/>
              <a:stCxn id="214" idx="6"/>
              <a:endCxn id="225" idx="2"/>
            </p:cNvCxnSpPr>
            <p:nvPr/>
          </p:nvCxnSpPr>
          <p:spPr>
            <a:xfrm flipV="1">
              <a:off x="6110209" y="2967061"/>
              <a:ext cx="1014655" cy="20040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399A6819-B9FB-4F76-A9D3-BF75DE0B7827}"/>
                </a:ext>
              </a:extLst>
            </p:cNvPr>
            <p:cNvSpPr/>
            <p:nvPr/>
          </p:nvSpPr>
          <p:spPr>
            <a:xfrm>
              <a:off x="7124864" y="2355809"/>
              <a:ext cx="1301116" cy="31427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CAMERA</a:t>
              </a: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B0AFD200-B0DC-4967-9533-80D2DFD02BD4}"/>
                </a:ext>
              </a:extLst>
            </p:cNvPr>
            <p:cNvSpPr/>
            <p:nvPr/>
          </p:nvSpPr>
          <p:spPr>
            <a:xfrm>
              <a:off x="7124864" y="2809922"/>
              <a:ext cx="1301116" cy="31427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GPIO</a:t>
              </a: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DC7E2285-BD76-4766-BD38-30596B1DE51F}"/>
                </a:ext>
              </a:extLst>
            </p:cNvPr>
            <p:cNvSpPr/>
            <p:nvPr/>
          </p:nvSpPr>
          <p:spPr>
            <a:xfrm>
              <a:off x="7124864" y="5330017"/>
              <a:ext cx="1301116" cy="31427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WIFI</a:t>
              </a:r>
            </a:p>
          </p:txBody>
        </p:sp>
        <p:cxnSp>
          <p:nvCxnSpPr>
            <p:cNvPr id="227" name="Straight Arrow Connector 226">
              <a:extLst>
                <a:ext uri="{FF2B5EF4-FFF2-40B4-BE49-F238E27FC236}">
                  <a16:creationId xmlns:a16="http://schemas.microsoft.com/office/drawing/2014/main" id="{D1DE5F62-62DD-45DD-8AC3-B9A53DE15053}"/>
                </a:ext>
              </a:extLst>
            </p:cNvPr>
            <p:cNvCxnSpPr>
              <a:cxnSpLocks/>
              <a:stCxn id="219" idx="6"/>
              <a:endCxn id="224" idx="2"/>
            </p:cNvCxnSpPr>
            <p:nvPr/>
          </p:nvCxnSpPr>
          <p:spPr>
            <a:xfrm>
              <a:off x="6125261" y="2175068"/>
              <a:ext cx="999603" cy="33788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11962E3A-FFD6-4512-9F2D-1648507FDBAB}"/>
                </a:ext>
              </a:extLst>
            </p:cNvPr>
            <p:cNvCxnSpPr>
              <a:cxnSpLocks/>
              <a:stCxn id="219" idx="6"/>
              <a:endCxn id="225" idx="2"/>
            </p:cNvCxnSpPr>
            <p:nvPr/>
          </p:nvCxnSpPr>
          <p:spPr>
            <a:xfrm>
              <a:off x="6125261" y="2175068"/>
              <a:ext cx="999603" cy="79199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CC6EE162-BA71-4113-BE9F-002F515B0CB6}"/>
                </a:ext>
              </a:extLst>
            </p:cNvPr>
            <p:cNvCxnSpPr>
              <a:cxnSpLocks/>
              <a:stCxn id="217" idx="6"/>
              <a:endCxn id="226" idx="2"/>
            </p:cNvCxnSpPr>
            <p:nvPr/>
          </p:nvCxnSpPr>
          <p:spPr>
            <a:xfrm>
              <a:off x="6125261" y="5152257"/>
              <a:ext cx="999603" cy="334899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EAC13837-0583-4EAE-B3F6-88F46ECC58CF}"/>
              </a:ext>
            </a:extLst>
          </p:cNvPr>
          <p:cNvGrpSpPr/>
          <p:nvPr/>
        </p:nvGrpSpPr>
        <p:grpSpPr>
          <a:xfrm>
            <a:off x="6125261" y="2175068"/>
            <a:ext cx="2756697" cy="3012703"/>
            <a:chOff x="6125261" y="2175068"/>
            <a:chExt cx="2756697" cy="301270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8878025C-1C1B-4DF5-B857-39118BE18740}"/>
                </a:ext>
              </a:extLst>
            </p:cNvPr>
            <p:cNvSpPr/>
            <p:nvPr/>
          </p:nvSpPr>
          <p:spPr>
            <a:xfrm>
              <a:off x="6667268" y="4326214"/>
              <a:ext cx="2206595" cy="37433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g_tx_state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1B45A47-8C4D-4199-92A9-EAA4077AB8D7}"/>
                </a:ext>
              </a:extLst>
            </p:cNvPr>
            <p:cNvSpPr/>
            <p:nvPr/>
          </p:nvSpPr>
          <p:spPr>
            <a:xfrm>
              <a:off x="6672125" y="3261627"/>
              <a:ext cx="2206595" cy="37433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g_btn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EBA3EFC4-1070-4272-9047-29FA707DDBAC}"/>
                </a:ext>
              </a:extLst>
            </p:cNvPr>
            <p:cNvSpPr/>
            <p:nvPr/>
          </p:nvSpPr>
          <p:spPr>
            <a:xfrm>
              <a:off x="6672125" y="4813433"/>
              <a:ext cx="2206595" cy="37433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g_tcp_stats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15D709F-B1F9-4943-A85F-C87C33CBA86C}"/>
                </a:ext>
              </a:extLst>
            </p:cNvPr>
            <p:cNvSpPr/>
            <p:nvPr/>
          </p:nvSpPr>
          <p:spPr>
            <a:xfrm>
              <a:off x="6675363" y="3819559"/>
              <a:ext cx="2206595" cy="37433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g_image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236" name="Straight Arrow Connector 235">
              <a:extLst>
                <a:ext uri="{FF2B5EF4-FFF2-40B4-BE49-F238E27FC236}">
                  <a16:creationId xmlns:a16="http://schemas.microsoft.com/office/drawing/2014/main" id="{9D890785-760C-4FA9-90F8-D9ACC568891C}"/>
                </a:ext>
              </a:extLst>
            </p:cNvPr>
            <p:cNvCxnSpPr>
              <a:cxnSpLocks/>
              <a:stCxn id="219" idx="6"/>
              <a:endCxn id="235" idx="2"/>
            </p:cNvCxnSpPr>
            <p:nvPr/>
          </p:nvCxnSpPr>
          <p:spPr>
            <a:xfrm>
              <a:off x="6125261" y="2175068"/>
              <a:ext cx="550102" cy="183166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>
              <a:extLst>
                <a:ext uri="{FF2B5EF4-FFF2-40B4-BE49-F238E27FC236}">
                  <a16:creationId xmlns:a16="http://schemas.microsoft.com/office/drawing/2014/main" id="{F4F9AF32-5B72-498B-B021-C72EB6AD4364}"/>
                </a:ext>
              </a:extLst>
            </p:cNvPr>
            <p:cNvCxnSpPr>
              <a:cxnSpLocks/>
              <a:stCxn id="220" idx="6"/>
              <a:endCxn id="235" idx="2"/>
            </p:cNvCxnSpPr>
            <p:nvPr/>
          </p:nvCxnSpPr>
          <p:spPr>
            <a:xfrm flipV="1">
              <a:off x="6125261" y="4006728"/>
              <a:ext cx="550102" cy="153132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>
              <a:extLst>
                <a:ext uri="{FF2B5EF4-FFF2-40B4-BE49-F238E27FC236}">
                  <a16:creationId xmlns:a16="http://schemas.microsoft.com/office/drawing/2014/main" id="{68CE7279-9C99-4E38-A350-41EA77263273}"/>
                </a:ext>
              </a:extLst>
            </p:cNvPr>
            <p:cNvCxnSpPr>
              <a:cxnSpLocks/>
              <a:stCxn id="220" idx="6"/>
              <a:endCxn id="232" idx="2"/>
            </p:cNvCxnSpPr>
            <p:nvPr/>
          </p:nvCxnSpPr>
          <p:spPr>
            <a:xfrm>
              <a:off x="6125261" y="4159860"/>
              <a:ext cx="542007" cy="35352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>
              <a:extLst>
                <a:ext uri="{FF2B5EF4-FFF2-40B4-BE49-F238E27FC236}">
                  <a16:creationId xmlns:a16="http://schemas.microsoft.com/office/drawing/2014/main" id="{1C5BE62C-2FC6-464D-8229-ACAA9A65ADA0}"/>
                </a:ext>
              </a:extLst>
            </p:cNvPr>
            <p:cNvCxnSpPr>
              <a:cxnSpLocks/>
              <a:stCxn id="217" idx="6"/>
              <a:endCxn id="234" idx="2"/>
            </p:cNvCxnSpPr>
            <p:nvPr/>
          </p:nvCxnSpPr>
          <p:spPr>
            <a:xfrm flipV="1">
              <a:off x="6125261" y="5000602"/>
              <a:ext cx="546864" cy="151655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2952E631-AA60-48CB-9EBE-542605A836CA}"/>
                </a:ext>
              </a:extLst>
            </p:cNvPr>
            <p:cNvCxnSpPr>
              <a:cxnSpLocks/>
              <a:stCxn id="217" idx="6"/>
              <a:endCxn id="232" idx="2"/>
            </p:cNvCxnSpPr>
            <p:nvPr/>
          </p:nvCxnSpPr>
          <p:spPr>
            <a:xfrm flipV="1">
              <a:off x="6125261" y="4513383"/>
              <a:ext cx="542007" cy="638874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4C057128-A66E-4935-BBFF-72921D3BCE2C}"/>
                </a:ext>
              </a:extLst>
            </p:cNvPr>
            <p:cNvCxnSpPr>
              <a:cxnSpLocks/>
              <a:stCxn id="217" idx="6"/>
              <a:endCxn id="235" idx="2"/>
            </p:cNvCxnSpPr>
            <p:nvPr/>
          </p:nvCxnSpPr>
          <p:spPr>
            <a:xfrm flipV="1">
              <a:off x="6125261" y="4006728"/>
              <a:ext cx="550102" cy="1145529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47D187B7-813D-46FE-A1D6-FF3BF55E062E}"/>
              </a:ext>
            </a:extLst>
          </p:cNvPr>
          <p:cNvGrpSpPr/>
          <p:nvPr/>
        </p:nvGrpSpPr>
        <p:grpSpPr>
          <a:xfrm>
            <a:off x="6110209" y="2175068"/>
            <a:ext cx="2771749" cy="3012703"/>
            <a:chOff x="6110209" y="2175068"/>
            <a:chExt cx="2771749" cy="3012703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0CF286BA-6314-4430-BDCE-853E268645AF}"/>
                </a:ext>
              </a:extLst>
            </p:cNvPr>
            <p:cNvSpPr/>
            <p:nvPr/>
          </p:nvSpPr>
          <p:spPr>
            <a:xfrm>
              <a:off x="6667268" y="4326214"/>
              <a:ext cx="2206595" cy="37433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g_tx_state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60500534-7237-4336-B413-B9DDD981EF5E}"/>
                </a:ext>
              </a:extLst>
            </p:cNvPr>
            <p:cNvSpPr/>
            <p:nvPr/>
          </p:nvSpPr>
          <p:spPr>
            <a:xfrm>
              <a:off x="6672125" y="4813433"/>
              <a:ext cx="2206595" cy="37433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g_tcp_stats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D041FB4D-1B2F-4963-A29A-C509DCFA51A1}"/>
                </a:ext>
              </a:extLst>
            </p:cNvPr>
            <p:cNvSpPr/>
            <p:nvPr/>
          </p:nvSpPr>
          <p:spPr>
            <a:xfrm>
              <a:off x="6675363" y="3819559"/>
              <a:ext cx="2206595" cy="37433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g_image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CD36949E-DECD-4165-8CA3-070212077B79}"/>
                </a:ext>
              </a:extLst>
            </p:cNvPr>
            <p:cNvCxnSpPr>
              <a:cxnSpLocks/>
              <a:stCxn id="165" idx="3"/>
              <a:endCxn id="158" idx="1"/>
            </p:cNvCxnSpPr>
            <p:nvPr/>
          </p:nvCxnSpPr>
          <p:spPr>
            <a:xfrm>
              <a:off x="6125261" y="2175068"/>
              <a:ext cx="550102" cy="183166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041812DF-03FE-47A8-9B25-3F6A56C81373}"/>
                </a:ext>
              </a:extLst>
            </p:cNvPr>
            <p:cNvCxnSpPr>
              <a:cxnSpLocks/>
              <a:stCxn id="166" idx="3"/>
              <a:endCxn id="158" idx="1"/>
            </p:cNvCxnSpPr>
            <p:nvPr/>
          </p:nvCxnSpPr>
          <p:spPr>
            <a:xfrm flipV="1">
              <a:off x="6125261" y="4006728"/>
              <a:ext cx="550102" cy="153132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75981692-88E3-4E08-BCAE-38F34BCC8FE0}"/>
                </a:ext>
              </a:extLst>
            </p:cNvPr>
            <p:cNvCxnSpPr>
              <a:cxnSpLocks/>
              <a:stCxn id="166" idx="3"/>
              <a:endCxn id="155" idx="1"/>
            </p:cNvCxnSpPr>
            <p:nvPr/>
          </p:nvCxnSpPr>
          <p:spPr>
            <a:xfrm>
              <a:off x="6125261" y="4159860"/>
              <a:ext cx="542007" cy="35352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C55DE42D-4E65-4195-B8D4-0FBCB6C41593}"/>
                </a:ext>
              </a:extLst>
            </p:cNvPr>
            <p:cNvCxnSpPr>
              <a:cxnSpLocks/>
              <a:stCxn id="162" idx="3"/>
              <a:endCxn id="157" idx="1"/>
            </p:cNvCxnSpPr>
            <p:nvPr/>
          </p:nvCxnSpPr>
          <p:spPr>
            <a:xfrm flipV="1">
              <a:off x="6125261" y="5000602"/>
              <a:ext cx="546864" cy="151655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3166CEF4-9263-43C6-84E1-BB3B2DCE4433}"/>
                </a:ext>
              </a:extLst>
            </p:cNvPr>
            <p:cNvCxnSpPr>
              <a:cxnSpLocks/>
              <a:stCxn id="162" idx="3"/>
              <a:endCxn id="155" idx="1"/>
            </p:cNvCxnSpPr>
            <p:nvPr/>
          </p:nvCxnSpPr>
          <p:spPr>
            <a:xfrm flipV="1">
              <a:off x="6125261" y="4513383"/>
              <a:ext cx="542007" cy="638874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1768AA23-4C01-4057-9081-3A2D48E6B1E0}"/>
                </a:ext>
              </a:extLst>
            </p:cNvPr>
            <p:cNvCxnSpPr>
              <a:cxnSpLocks/>
              <a:stCxn id="162" idx="3"/>
              <a:endCxn id="158" idx="1"/>
            </p:cNvCxnSpPr>
            <p:nvPr/>
          </p:nvCxnSpPr>
          <p:spPr>
            <a:xfrm flipV="1">
              <a:off x="6125261" y="4006728"/>
              <a:ext cx="550102" cy="1145529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6B1B8DC2-7953-4F1B-8ADD-AFFAA444F706}"/>
                </a:ext>
              </a:extLst>
            </p:cNvPr>
            <p:cNvCxnSpPr>
              <a:cxnSpLocks/>
              <a:stCxn id="152" idx="3"/>
              <a:endCxn id="156" idx="1"/>
            </p:cNvCxnSpPr>
            <p:nvPr/>
          </p:nvCxnSpPr>
          <p:spPr>
            <a:xfrm>
              <a:off x="6110209" y="3167464"/>
              <a:ext cx="561916" cy="281332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E36EC9BF-0EDD-42A3-89AE-285ED4901648}"/>
                </a:ext>
              </a:extLst>
            </p:cNvPr>
            <p:cNvSpPr/>
            <p:nvPr/>
          </p:nvSpPr>
          <p:spPr>
            <a:xfrm>
              <a:off x="6672125" y="3261627"/>
              <a:ext cx="2206595" cy="37433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g_btn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45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 275">
            <a:extLst>
              <a:ext uri="{FF2B5EF4-FFF2-40B4-BE49-F238E27FC236}">
                <a16:creationId xmlns:a16="http://schemas.microsoft.com/office/drawing/2014/main" id="{D1DC6EC9-83C1-4524-A93C-796282DB7858}"/>
              </a:ext>
            </a:extLst>
          </p:cNvPr>
          <p:cNvGrpSpPr/>
          <p:nvPr/>
        </p:nvGrpSpPr>
        <p:grpSpPr>
          <a:xfrm>
            <a:off x="6110209" y="2175068"/>
            <a:ext cx="2771749" cy="2018829"/>
            <a:chOff x="6110209" y="2175068"/>
            <a:chExt cx="2771749" cy="2018829"/>
          </a:xfrm>
        </p:grpSpPr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B76FA13-E247-45E6-B15F-00505173FD5E}"/>
                </a:ext>
              </a:extLst>
            </p:cNvPr>
            <p:cNvSpPr/>
            <p:nvPr/>
          </p:nvSpPr>
          <p:spPr>
            <a:xfrm>
              <a:off x="6675363" y="3819559"/>
              <a:ext cx="2206595" cy="37433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g_image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236" name="Straight Arrow Connector 235">
              <a:extLst>
                <a:ext uri="{FF2B5EF4-FFF2-40B4-BE49-F238E27FC236}">
                  <a16:creationId xmlns:a16="http://schemas.microsoft.com/office/drawing/2014/main" id="{43196D9D-DACF-4AF2-A703-0FF35A6A242E}"/>
                </a:ext>
              </a:extLst>
            </p:cNvPr>
            <p:cNvCxnSpPr>
              <a:cxnSpLocks/>
              <a:stCxn id="185" idx="3"/>
              <a:endCxn id="235" idx="1"/>
            </p:cNvCxnSpPr>
            <p:nvPr/>
          </p:nvCxnSpPr>
          <p:spPr>
            <a:xfrm>
              <a:off x="6125261" y="2175068"/>
              <a:ext cx="550102" cy="183166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A6714BE1-BF33-4B4F-9A9F-C5114A7E7F92}"/>
                </a:ext>
              </a:extLst>
            </p:cNvPr>
            <p:cNvSpPr/>
            <p:nvPr/>
          </p:nvSpPr>
          <p:spPr>
            <a:xfrm>
              <a:off x="6672125" y="3261627"/>
              <a:ext cx="2206595" cy="37433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g_btn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961EB2FF-41DB-4402-B875-C5D503618A60}"/>
                </a:ext>
              </a:extLst>
            </p:cNvPr>
            <p:cNvCxnSpPr>
              <a:cxnSpLocks/>
              <a:stCxn id="204" idx="6"/>
            </p:cNvCxnSpPr>
            <p:nvPr/>
          </p:nvCxnSpPr>
          <p:spPr>
            <a:xfrm>
              <a:off x="6110209" y="3167464"/>
              <a:ext cx="561916" cy="281332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60C6525C-3D3F-44A0-8CA5-ECFD4F50B74F}"/>
              </a:ext>
            </a:extLst>
          </p:cNvPr>
          <p:cNvGrpSpPr/>
          <p:nvPr/>
        </p:nvGrpSpPr>
        <p:grpSpPr>
          <a:xfrm>
            <a:off x="6110209" y="2175068"/>
            <a:ext cx="2771749" cy="2480991"/>
            <a:chOff x="6110209" y="2175068"/>
            <a:chExt cx="2771749" cy="2480991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1D8F91ED-125D-4DB3-A8E2-88BF217F9342}"/>
                </a:ext>
              </a:extLst>
            </p:cNvPr>
            <p:cNvSpPr/>
            <p:nvPr/>
          </p:nvSpPr>
          <p:spPr>
            <a:xfrm>
              <a:off x="6675363" y="3256517"/>
              <a:ext cx="2206595" cy="93738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g_btn</a:t>
              </a:r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</a:p>
            <a:p>
              <a:pPr algn="ctr"/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g_image</a:t>
              </a:r>
              <a:endPara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278" name="Straight Arrow Connector 277">
              <a:extLst>
                <a:ext uri="{FF2B5EF4-FFF2-40B4-BE49-F238E27FC236}">
                  <a16:creationId xmlns:a16="http://schemas.microsoft.com/office/drawing/2014/main" id="{35CFCA20-DEE7-49E6-B12A-488569FD91AF}"/>
                </a:ext>
              </a:extLst>
            </p:cNvPr>
            <p:cNvCxnSpPr>
              <a:cxnSpLocks/>
              <a:stCxn id="185" idx="3"/>
              <a:endCxn id="277" idx="1"/>
            </p:cNvCxnSpPr>
            <p:nvPr/>
          </p:nvCxnSpPr>
          <p:spPr>
            <a:xfrm>
              <a:off x="6125261" y="2175068"/>
              <a:ext cx="550102" cy="1550139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Arrow Connector 280">
              <a:extLst>
                <a:ext uri="{FF2B5EF4-FFF2-40B4-BE49-F238E27FC236}">
                  <a16:creationId xmlns:a16="http://schemas.microsoft.com/office/drawing/2014/main" id="{6385CA5A-94E1-4A94-8998-BB4CC69BD2E2}"/>
                </a:ext>
              </a:extLst>
            </p:cNvPr>
            <p:cNvCxnSpPr>
              <a:cxnSpLocks/>
              <a:stCxn id="186" idx="3"/>
              <a:endCxn id="277" idx="1"/>
            </p:cNvCxnSpPr>
            <p:nvPr/>
          </p:nvCxnSpPr>
          <p:spPr>
            <a:xfrm>
              <a:off x="6110209" y="3167464"/>
              <a:ext cx="565154" cy="55774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Arrow Connector 283">
              <a:extLst>
                <a:ext uri="{FF2B5EF4-FFF2-40B4-BE49-F238E27FC236}">
                  <a16:creationId xmlns:a16="http://schemas.microsoft.com/office/drawing/2014/main" id="{4C098279-DF79-4656-BEB3-7F1FF3C1D599}"/>
                </a:ext>
              </a:extLst>
            </p:cNvPr>
            <p:cNvCxnSpPr>
              <a:cxnSpLocks/>
              <a:stCxn id="245" idx="3"/>
              <a:endCxn id="277" idx="1"/>
            </p:cNvCxnSpPr>
            <p:nvPr/>
          </p:nvCxnSpPr>
          <p:spPr>
            <a:xfrm flipV="1">
              <a:off x="6125261" y="3725207"/>
              <a:ext cx="550102" cy="930852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3" name="Rectangle 232">
            <a:extLst>
              <a:ext uri="{FF2B5EF4-FFF2-40B4-BE49-F238E27FC236}">
                <a16:creationId xmlns:a16="http://schemas.microsoft.com/office/drawing/2014/main" id="{010F2838-1BF4-424E-84C2-1A60AE85B74B}"/>
              </a:ext>
            </a:extLst>
          </p:cNvPr>
          <p:cNvSpPr/>
          <p:nvPr/>
        </p:nvSpPr>
        <p:spPr>
          <a:xfrm>
            <a:off x="6667268" y="4326214"/>
            <a:ext cx="2206595" cy="374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g_tx_state</a:t>
            </a: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4130B4E7-FC66-422B-A92C-84956B2F0152}"/>
              </a:ext>
            </a:extLst>
          </p:cNvPr>
          <p:cNvSpPr/>
          <p:nvPr/>
        </p:nvSpPr>
        <p:spPr>
          <a:xfrm>
            <a:off x="6672125" y="4813433"/>
            <a:ext cx="2206595" cy="374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g_tcp_stats</a:t>
            </a: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130733D1-2AA3-4DEB-B4B1-5560378B523F}"/>
              </a:ext>
            </a:extLst>
          </p:cNvPr>
          <p:cNvCxnSpPr>
            <a:cxnSpLocks/>
            <a:stCxn id="186" idx="3"/>
            <a:endCxn id="243" idx="1"/>
          </p:cNvCxnSpPr>
          <p:nvPr/>
        </p:nvCxnSpPr>
        <p:spPr>
          <a:xfrm>
            <a:off x="6110209" y="3167464"/>
            <a:ext cx="561916" cy="281332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Compartmentalization Policy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Defines what should be grouped to form compartments</a:t>
            </a:r>
          </a:p>
          <a:p>
            <a:r>
              <a:rPr lang="en-US" dirty="0"/>
              <a:t>Implemented policies</a:t>
            </a:r>
          </a:p>
          <a:p>
            <a:pPr lvl="1"/>
            <a:r>
              <a:rPr lang="en-US" dirty="0"/>
              <a:t>Naïve Filename</a:t>
            </a:r>
          </a:p>
          <a:p>
            <a:pPr lvl="1"/>
            <a:r>
              <a:rPr lang="en-US" dirty="0"/>
              <a:t>Optimized Filename</a:t>
            </a:r>
          </a:p>
          <a:p>
            <a:pPr lvl="1"/>
            <a:r>
              <a:rPr lang="en-US" dirty="0"/>
              <a:t>Peripheral</a:t>
            </a:r>
          </a:p>
          <a:p>
            <a:pPr lvl="1"/>
            <a:r>
              <a:rPr lang="en-US" dirty="0"/>
              <a:t>Many more are possible</a:t>
            </a:r>
          </a:p>
          <a:p>
            <a:pPr marL="468630" lvl="1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8CD187B9-237D-47DF-AA02-74CA35FD2C3D}"/>
              </a:ext>
            </a:extLst>
          </p:cNvPr>
          <p:cNvSpPr/>
          <p:nvPr/>
        </p:nvSpPr>
        <p:spPr>
          <a:xfrm>
            <a:off x="4909067" y="1914639"/>
            <a:ext cx="1216194" cy="520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TakeImg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6BC67ABA-1BA2-473D-9489-E8592F12C932}"/>
              </a:ext>
            </a:extLst>
          </p:cNvPr>
          <p:cNvSpPr/>
          <p:nvPr/>
        </p:nvSpPr>
        <p:spPr>
          <a:xfrm>
            <a:off x="4894015" y="2907035"/>
            <a:ext cx="1216194" cy="520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OnBtn</a:t>
            </a:r>
            <a:endParaRPr lang="en-US" sz="1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917FDC51-5BBF-4B85-8705-F98AA3E6155C}"/>
              </a:ext>
            </a:extLst>
          </p:cNvPr>
          <p:cNvSpPr/>
          <p:nvPr/>
        </p:nvSpPr>
        <p:spPr>
          <a:xfrm>
            <a:off x="7124864" y="5330017"/>
            <a:ext cx="1301116" cy="3142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WIFI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C29BEF18-81DE-4B8D-BCA8-72795944A51A}"/>
              </a:ext>
            </a:extLst>
          </p:cNvPr>
          <p:cNvCxnSpPr>
            <a:cxnSpLocks/>
            <a:stCxn id="186" idx="3"/>
            <a:endCxn id="197" idx="1"/>
          </p:cNvCxnSpPr>
          <p:nvPr/>
        </p:nvCxnSpPr>
        <p:spPr>
          <a:xfrm flipV="1">
            <a:off x="6110209" y="2512948"/>
            <a:ext cx="1014655" cy="654516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F491DE05-E816-4090-AD8F-4032C5B745F9}"/>
              </a:ext>
            </a:extLst>
          </p:cNvPr>
          <p:cNvCxnSpPr>
            <a:cxnSpLocks/>
            <a:stCxn id="185" idx="3"/>
            <a:endCxn id="199" idx="1"/>
          </p:cNvCxnSpPr>
          <p:nvPr/>
        </p:nvCxnSpPr>
        <p:spPr>
          <a:xfrm flipV="1">
            <a:off x="6125261" y="1604722"/>
            <a:ext cx="999603" cy="570346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8A1EE8B9-FA1E-4F03-94C7-2EFD6A0FB0CF}"/>
              </a:ext>
            </a:extLst>
          </p:cNvPr>
          <p:cNvCxnSpPr>
            <a:cxnSpLocks/>
            <a:stCxn id="185" idx="3"/>
            <a:endCxn id="200" idx="1"/>
          </p:cNvCxnSpPr>
          <p:nvPr/>
        </p:nvCxnSpPr>
        <p:spPr>
          <a:xfrm flipV="1">
            <a:off x="6125261" y="2058835"/>
            <a:ext cx="999603" cy="116233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A2C82A56-2837-4987-AD5B-8C1DE95ECC99}"/>
              </a:ext>
            </a:extLst>
          </p:cNvPr>
          <p:cNvSpPr/>
          <p:nvPr/>
        </p:nvSpPr>
        <p:spPr>
          <a:xfrm>
            <a:off x="7124864" y="5781722"/>
            <a:ext cx="1301116" cy="3142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GPIO</a:t>
            </a:r>
          </a:p>
        </p:txBody>
      </p: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77197792-65AE-4ED8-ADC9-C36A82E996E3}"/>
              </a:ext>
            </a:extLst>
          </p:cNvPr>
          <p:cNvGrpSpPr/>
          <p:nvPr/>
        </p:nvGrpSpPr>
        <p:grpSpPr>
          <a:xfrm>
            <a:off x="4909067" y="3899431"/>
            <a:ext cx="2215797" cy="2039430"/>
            <a:chOff x="4909067" y="3899431"/>
            <a:chExt cx="2215797" cy="2039430"/>
          </a:xfrm>
        </p:grpSpPr>
        <p:cxnSp>
          <p:nvCxnSpPr>
            <p:cNvPr id="237" name="Straight Arrow Connector 236">
              <a:extLst>
                <a:ext uri="{FF2B5EF4-FFF2-40B4-BE49-F238E27FC236}">
                  <a16:creationId xmlns:a16="http://schemas.microsoft.com/office/drawing/2014/main" id="{DF5B485F-305A-4588-86A4-8E36C1CA13A1}"/>
                </a:ext>
              </a:extLst>
            </p:cNvPr>
            <p:cNvCxnSpPr>
              <a:cxnSpLocks/>
              <a:stCxn id="188" idx="3"/>
              <a:endCxn id="235" idx="1"/>
            </p:cNvCxnSpPr>
            <p:nvPr/>
          </p:nvCxnSpPr>
          <p:spPr>
            <a:xfrm flipV="1">
              <a:off x="6125261" y="4006728"/>
              <a:ext cx="550102" cy="153132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>
              <a:extLst>
                <a:ext uri="{FF2B5EF4-FFF2-40B4-BE49-F238E27FC236}">
                  <a16:creationId xmlns:a16="http://schemas.microsoft.com/office/drawing/2014/main" id="{9E769BF9-917E-4EF3-A629-B8B4DC59F4A1}"/>
                </a:ext>
              </a:extLst>
            </p:cNvPr>
            <p:cNvCxnSpPr>
              <a:cxnSpLocks/>
              <a:stCxn id="188" idx="3"/>
              <a:endCxn id="233" idx="1"/>
            </p:cNvCxnSpPr>
            <p:nvPr/>
          </p:nvCxnSpPr>
          <p:spPr>
            <a:xfrm>
              <a:off x="6125261" y="4159860"/>
              <a:ext cx="542007" cy="35352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>
              <a:extLst>
                <a:ext uri="{FF2B5EF4-FFF2-40B4-BE49-F238E27FC236}">
                  <a16:creationId xmlns:a16="http://schemas.microsoft.com/office/drawing/2014/main" id="{C7EB1A53-FB54-4E65-A748-155095C1B159}"/>
                </a:ext>
              </a:extLst>
            </p:cNvPr>
            <p:cNvCxnSpPr>
              <a:cxnSpLocks/>
              <a:stCxn id="187" idx="3"/>
              <a:endCxn id="234" idx="1"/>
            </p:cNvCxnSpPr>
            <p:nvPr/>
          </p:nvCxnSpPr>
          <p:spPr>
            <a:xfrm flipV="1">
              <a:off x="6125261" y="5000602"/>
              <a:ext cx="546864" cy="151655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EA93C5D7-8D14-4484-ADEE-F3AA560A6843}"/>
                </a:ext>
              </a:extLst>
            </p:cNvPr>
            <p:cNvCxnSpPr>
              <a:cxnSpLocks/>
              <a:stCxn id="187" idx="3"/>
              <a:endCxn id="233" idx="1"/>
            </p:cNvCxnSpPr>
            <p:nvPr/>
          </p:nvCxnSpPr>
          <p:spPr>
            <a:xfrm flipV="1">
              <a:off x="6125261" y="4513383"/>
              <a:ext cx="542007" cy="638874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7C161237-8F2B-40EB-8FAF-EF0A3364C7AA}"/>
                </a:ext>
              </a:extLst>
            </p:cNvPr>
            <p:cNvCxnSpPr>
              <a:cxnSpLocks/>
              <a:stCxn id="187" idx="3"/>
              <a:endCxn id="235" idx="1"/>
            </p:cNvCxnSpPr>
            <p:nvPr/>
          </p:nvCxnSpPr>
          <p:spPr>
            <a:xfrm flipV="1">
              <a:off x="6125261" y="4006728"/>
              <a:ext cx="550102" cy="1145529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35415583-F880-4479-9E46-6E07CA266BF7}"/>
                </a:ext>
              </a:extLst>
            </p:cNvPr>
            <p:cNvSpPr/>
            <p:nvPr/>
          </p:nvSpPr>
          <p:spPr>
            <a:xfrm>
              <a:off x="4909067" y="4891828"/>
              <a:ext cx="1216194" cy="5208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TcpTx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58650739-5F9F-4DCE-AECC-2DCA66E8C121}"/>
                </a:ext>
              </a:extLst>
            </p:cNvPr>
            <p:cNvSpPr/>
            <p:nvPr/>
          </p:nvSpPr>
          <p:spPr>
            <a:xfrm>
              <a:off x="4909067" y="3899431"/>
              <a:ext cx="1216194" cy="5208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TxImg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8BCF3F9F-98A3-411B-9B92-2E89C03683D2}"/>
                </a:ext>
              </a:extLst>
            </p:cNvPr>
            <p:cNvCxnSpPr>
              <a:cxnSpLocks/>
              <a:stCxn id="187" idx="3"/>
              <a:endCxn id="190" idx="1"/>
            </p:cNvCxnSpPr>
            <p:nvPr/>
          </p:nvCxnSpPr>
          <p:spPr>
            <a:xfrm>
              <a:off x="6125261" y="5152257"/>
              <a:ext cx="999603" cy="334899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2B77509E-7DA5-4F45-A474-907846359235}"/>
                </a:ext>
              </a:extLst>
            </p:cNvPr>
            <p:cNvCxnSpPr>
              <a:cxnSpLocks/>
              <a:stCxn id="187" idx="3"/>
              <a:endCxn id="195" idx="1"/>
            </p:cNvCxnSpPr>
            <p:nvPr/>
          </p:nvCxnSpPr>
          <p:spPr>
            <a:xfrm>
              <a:off x="6125261" y="5152257"/>
              <a:ext cx="999603" cy="786604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" name="Rectangle 196">
            <a:extLst>
              <a:ext uri="{FF2B5EF4-FFF2-40B4-BE49-F238E27FC236}">
                <a16:creationId xmlns:a16="http://schemas.microsoft.com/office/drawing/2014/main" id="{4BB44BC7-3E41-4919-9ABA-4B72C27DAEA0}"/>
              </a:ext>
            </a:extLst>
          </p:cNvPr>
          <p:cNvSpPr/>
          <p:nvPr/>
        </p:nvSpPr>
        <p:spPr>
          <a:xfrm>
            <a:off x="7124864" y="2355809"/>
            <a:ext cx="1301116" cy="3142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CAMERA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57859596-CABE-4DE3-B8C7-113551EFF73B}"/>
              </a:ext>
            </a:extLst>
          </p:cNvPr>
          <p:cNvSpPr/>
          <p:nvPr/>
        </p:nvSpPr>
        <p:spPr>
          <a:xfrm>
            <a:off x="7124864" y="2809922"/>
            <a:ext cx="1301116" cy="3142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GPIO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DEE0A29F-7E84-4AD4-9CEE-ED9BA915BBA4}"/>
              </a:ext>
            </a:extLst>
          </p:cNvPr>
          <p:cNvSpPr/>
          <p:nvPr/>
        </p:nvSpPr>
        <p:spPr>
          <a:xfrm>
            <a:off x="7124864" y="1447583"/>
            <a:ext cx="1301116" cy="3142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CAMERA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F10B8B88-8C38-415E-944A-CBF16610798C}"/>
              </a:ext>
            </a:extLst>
          </p:cNvPr>
          <p:cNvSpPr/>
          <p:nvPr/>
        </p:nvSpPr>
        <p:spPr>
          <a:xfrm>
            <a:off x="7124864" y="1901696"/>
            <a:ext cx="1301116" cy="3142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GPIO</a:t>
            </a:r>
          </a:p>
        </p:txBody>
      </p: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7A169495-B491-456E-88C3-8D8A2D0A9E24}"/>
              </a:ext>
            </a:extLst>
          </p:cNvPr>
          <p:cNvCxnSpPr>
            <a:cxnSpLocks/>
            <a:stCxn id="186" idx="3"/>
            <a:endCxn id="198" idx="1"/>
          </p:cNvCxnSpPr>
          <p:nvPr/>
        </p:nvCxnSpPr>
        <p:spPr>
          <a:xfrm flipV="1">
            <a:off x="6110209" y="2967061"/>
            <a:ext cx="1014655" cy="200403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560F7127-FF6C-4DC9-AD6A-7A1BB9211FCC}"/>
              </a:ext>
            </a:extLst>
          </p:cNvPr>
          <p:cNvCxnSpPr>
            <a:cxnSpLocks/>
            <a:stCxn id="245" idx="3"/>
            <a:endCxn id="235" idx="1"/>
          </p:cNvCxnSpPr>
          <p:nvPr/>
        </p:nvCxnSpPr>
        <p:spPr>
          <a:xfrm flipV="1">
            <a:off x="6125261" y="4006728"/>
            <a:ext cx="550102" cy="649331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70BCE22E-3C9E-427D-9991-23CF21BFFC28}"/>
              </a:ext>
            </a:extLst>
          </p:cNvPr>
          <p:cNvGrpSpPr/>
          <p:nvPr/>
        </p:nvGrpSpPr>
        <p:grpSpPr>
          <a:xfrm>
            <a:off x="4909067" y="3899431"/>
            <a:ext cx="2215797" cy="2039430"/>
            <a:chOff x="4909067" y="3899431"/>
            <a:chExt cx="2215797" cy="2039430"/>
          </a:xfrm>
        </p:grpSpPr>
        <p:cxnSp>
          <p:nvCxnSpPr>
            <p:cNvPr id="255" name="Straight Arrow Connector 254">
              <a:extLst>
                <a:ext uri="{FF2B5EF4-FFF2-40B4-BE49-F238E27FC236}">
                  <a16:creationId xmlns:a16="http://schemas.microsoft.com/office/drawing/2014/main" id="{97F8C8C7-FAB0-40C2-BE1F-C5A4D8B2C95A}"/>
                </a:ext>
              </a:extLst>
            </p:cNvPr>
            <p:cNvCxnSpPr>
              <a:cxnSpLocks/>
              <a:stCxn id="245" idx="3"/>
              <a:endCxn id="190" idx="1"/>
            </p:cNvCxnSpPr>
            <p:nvPr/>
          </p:nvCxnSpPr>
          <p:spPr>
            <a:xfrm>
              <a:off x="6125261" y="4656059"/>
              <a:ext cx="999603" cy="831097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BD043266-CDA0-428B-9295-808A5199C3F0}"/>
                </a:ext>
              </a:extLst>
            </p:cNvPr>
            <p:cNvSpPr/>
            <p:nvPr/>
          </p:nvSpPr>
          <p:spPr>
            <a:xfrm>
              <a:off x="4909067" y="3899431"/>
              <a:ext cx="1216194" cy="15132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TxImg</a:t>
              </a:r>
              <a:r>
                <a:rPr lang="en-US" sz="16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</a:p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TcpTx</a:t>
              </a:r>
              <a:endPara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249" name="Straight Arrow Connector 248">
              <a:extLst>
                <a:ext uri="{FF2B5EF4-FFF2-40B4-BE49-F238E27FC236}">
                  <a16:creationId xmlns:a16="http://schemas.microsoft.com/office/drawing/2014/main" id="{D50528A5-EB62-4154-B829-C11B5D323E9B}"/>
                </a:ext>
              </a:extLst>
            </p:cNvPr>
            <p:cNvCxnSpPr>
              <a:cxnSpLocks/>
              <a:stCxn id="245" idx="3"/>
              <a:endCxn id="233" idx="1"/>
            </p:cNvCxnSpPr>
            <p:nvPr/>
          </p:nvCxnSpPr>
          <p:spPr>
            <a:xfrm flipV="1">
              <a:off x="6125261" y="4513383"/>
              <a:ext cx="542007" cy="142676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170A9D7C-D0E5-407A-85AD-16B587B26C0A}"/>
                </a:ext>
              </a:extLst>
            </p:cNvPr>
            <p:cNvCxnSpPr>
              <a:cxnSpLocks/>
              <a:stCxn id="245" idx="3"/>
              <a:endCxn id="234" idx="1"/>
            </p:cNvCxnSpPr>
            <p:nvPr/>
          </p:nvCxnSpPr>
          <p:spPr>
            <a:xfrm>
              <a:off x="6125261" y="4656059"/>
              <a:ext cx="546864" cy="34454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>
              <a:extLst>
                <a:ext uri="{FF2B5EF4-FFF2-40B4-BE49-F238E27FC236}">
                  <a16:creationId xmlns:a16="http://schemas.microsoft.com/office/drawing/2014/main" id="{BACF85A4-0CBF-44F1-9881-282CF15F31BA}"/>
                </a:ext>
              </a:extLst>
            </p:cNvPr>
            <p:cNvCxnSpPr>
              <a:cxnSpLocks/>
              <a:stCxn id="245" idx="3"/>
              <a:endCxn id="195" idx="1"/>
            </p:cNvCxnSpPr>
            <p:nvPr/>
          </p:nvCxnSpPr>
          <p:spPr>
            <a:xfrm>
              <a:off x="6125261" y="4656059"/>
              <a:ext cx="999603" cy="1282802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223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4588</TotalTime>
  <Words>1003</Words>
  <Application>Microsoft Office PowerPoint</Application>
  <PresentationFormat>On-screen Show (4:3)</PresentationFormat>
  <Paragraphs>388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Courier New</vt:lpstr>
      <vt:lpstr>Gill Sans MT</vt:lpstr>
      <vt:lpstr>Wingdings</vt:lpstr>
      <vt:lpstr>Wingdings 3</vt:lpstr>
      <vt:lpstr>Urban Pop</vt:lpstr>
      <vt:lpstr>ACES:  Automatic Compartments for Embedded Systems </vt:lpstr>
      <vt:lpstr>Problem Statement</vt:lpstr>
      <vt:lpstr>ACES Overview</vt:lpstr>
      <vt:lpstr>Related Work</vt:lpstr>
      <vt:lpstr>Compartments</vt:lpstr>
      <vt:lpstr>Creating Compartment</vt:lpstr>
      <vt:lpstr>Program Dependency Graph</vt:lpstr>
      <vt:lpstr>Region Graph</vt:lpstr>
      <vt:lpstr>Compartmentalization Policy</vt:lpstr>
      <vt:lpstr>Optimize</vt:lpstr>
      <vt:lpstr>Lowering</vt:lpstr>
      <vt:lpstr>Mapping to Memory</vt:lpstr>
      <vt:lpstr>Restricting Control-Flow</vt:lpstr>
      <vt:lpstr>Micro-Emulator</vt:lpstr>
      <vt:lpstr>Evaluation</vt:lpstr>
      <vt:lpstr>PinLock Case Study </vt:lpstr>
      <vt:lpstr>Runtime Evaluation</vt:lpstr>
      <vt:lpstr>Memory OverhEad</vt:lpstr>
      <vt:lpstr>Conclusion</vt:lpstr>
    </vt:vector>
  </TitlesOfParts>
  <Company>Sandia National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Protecting Bare-metal Embedded Systems With Privilege Overlays</dc:title>
  <dc:creator>Clements, Abraham Anthony</dc:creator>
  <cp:lastModifiedBy>Saurabh Bagchi</cp:lastModifiedBy>
  <cp:revision>539</cp:revision>
  <cp:lastPrinted>2018-08-24T03:04:08Z</cp:lastPrinted>
  <dcterms:created xsi:type="dcterms:W3CDTF">2017-04-21T17:25:22Z</dcterms:created>
  <dcterms:modified xsi:type="dcterms:W3CDTF">2018-08-24T03:04:41Z</dcterms:modified>
</cp:coreProperties>
</file>