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20"/>
  </p:notesMasterIdLst>
  <p:sldIdLst>
    <p:sldId id="256" r:id="rId2"/>
    <p:sldId id="257" r:id="rId3"/>
    <p:sldId id="258" r:id="rId4"/>
    <p:sldId id="297" r:id="rId5"/>
    <p:sldId id="281" r:id="rId6"/>
    <p:sldId id="260" r:id="rId7"/>
    <p:sldId id="300" r:id="rId8"/>
    <p:sldId id="265" r:id="rId9"/>
    <p:sldId id="298" r:id="rId10"/>
    <p:sldId id="299" r:id="rId11"/>
    <p:sldId id="267" r:id="rId12"/>
    <p:sldId id="291" r:id="rId13"/>
    <p:sldId id="294" r:id="rId14"/>
    <p:sldId id="285" r:id="rId15"/>
    <p:sldId id="270" r:id="rId16"/>
    <p:sldId id="273" r:id="rId17"/>
    <p:sldId id="283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663300"/>
    <a:srgbClr val="66FF66"/>
    <a:srgbClr val="FF66FF"/>
    <a:srgbClr val="80FF80"/>
    <a:srgbClr val="00B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38" autoAdjust="0"/>
    <p:restoredTop sz="84317" autoAdjust="0"/>
  </p:normalViewPr>
  <p:slideViewPr>
    <p:cSldViewPr>
      <p:cViewPr varScale="1">
        <p:scale>
          <a:sx n="87" d="100"/>
          <a:sy n="87" d="100"/>
        </p:scale>
        <p:origin x="127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82B0F-8FB2-4B8E-8526-2CC377DFB7D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D7B5F-C535-4978-99B3-A772C7DF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Emphasis</a:t>
            </a:r>
          </a:p>
          <a:p>
            <a:r>
              <a:rPr lang="en-US" dirty="0" smtClean="0"/>
              <a:t>Mention Project Zero </a:t>
            </a:r>
            <a:r>
              <a:rPr lang="en-US" dirty="0" err="1" smtClean="0"/>
              <a:t>WiFi</a:t>
            </a:r>
            <a:r>
              <a:rPr lang="en-US" baseline="0" dirty="0" smtClean="0"/>
              <a:t> 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8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FreeRtos</a:t>
            </a:r>
            <a:r>
              <a:rPr lang="en-US" baseline="0" dirty="0" smtClean="0"/>
              <a:t> – standard embedded, not default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62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have same memory configuration</a:t>
            </a:r>
          </a:p>
          <a:p>
            <a:r>
              <a:rPr lang="en-US" dirty="0" smtClean="0"/>
              <a:t>Can be used to corrupt application/hardware</a:t>
            </a:r>
          </a:p>
          <a:p>
            <a:r>
              <a:rPr lang="en-US" dirty="0" smtClean="0"/>
              <a:t>Any</a:t>
            </a:r>
            <a:r>
              <a:rPr lang="en-US" baseline="0" dirty="0" smtClean="0"/>
              <a:t> bug is fatal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98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Small</a:t>
            </a:r>
            <a:r>
              <a:rPr lang="en-US" baseline="0" dirty="0" smtClean="0"/>
              <a:t> Memory- Little entropy can’t add very much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2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Forward Reference that will cover all in detail in</a:t>
            </a:r>
            <a:r>
              <a:rPr lang="en-US" baseline="0" dirty="0" smtClean="0"/>
              <a:t>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76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25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Unsafe,</a:t>
            </a:r>
            <a:r>
              <a:rPr lang="en-US" baseline="0" dirty="0" smtClean="0"/>
              <a:t> used in pointer </a:t>
            </a:r>
            <a:r>
              <a:rPr lang="en-US" baseline="0" dirty="0" err="1" smtClean="0"/>
              <a:t>arthmetic</a:t>
            </a:r>
            <a:r>
              <a:rPr lang="en-US" baseline="0" dirty="0" smtClean="0"/>
              <a:t> that can’t be proved to be safe, escapes the current bounds.  Only functions which have functions which use unsafe variables are use </a:t>
            </a:r>
            <a:r>
              <a:rPr lang="en-US" baseline="0" dirty="0" err="1" smtClean="0"/>
              <a:t>unsafestack</a:t>
            </a:r>
            <a:r>
              <a:rPr lang="en-US" baseline="0" dirty="0" smtClean="0"/>
              <a:t> frame.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0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Tie</a:t>
            </a:r>
            <a:r>
              <a:rPr lang="en-US" baseline="0" dirty="0" smtClean="0"/>
              <a:t> to Desktop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57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38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Emphasis max only, get message</a:t>
            </a:r>
            <a:r>
              <a:rPr lang="en-US" baseline="0" dirty="0" smtClean="0"/>
              <a:t> that</a:t>
            </a:r>
            <a:r>
              <a:rPr lang="en-US" dirty="0" smtClean="0"/>
              <a:t> attacks do not scale across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7B5F-C535-4978-99B3-A772C7DF41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18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8486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203574"/>
            <a:ext cx="78486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810000" y="6248400"/>
            <a:ext cx="1676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44836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44836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2" name="Picture 2" descr="HexHive 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248983"/>
            <a:ext cx="1724687" cy="46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6194078"/>
            <a:ext cx="685800" cy="61747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138505" y="6298874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5816053-D225-4A2E-B85A-84D5B6015BD8}" type="slidenum">
              <a:rPr lang="en-US" smtClean="0"/>
              <a:t>‹#›</a:t>
            </a:fld>
            <a:r>
              <a:rPr lang="en-US" dirty="0" smtClean="0"/>
              <a:t> / 18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33197"/>
            <a:ext cx="1676400" cy="5006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Protecting Bare-metal Embedded Systems </a:t>
            </a:r>
            <a:r>
              <a:rPr lang="en-US" dirty="0" smtClean="0"/>
              <a:t> With Privilege </a:t>
            </a:r>
            <a:r>
              <a:rPr lang="en-US" dirty="0"/>
              <a:t>Overlays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467600" cy="1752600"/>
          </a:xfrm>
        </p:spPr>
        <p:txBody>
          <a:bodyPr>
            <a:normAutofit/>
          </a:bodyPr>
          <a:lstStyle/>
          <a:p>
            <a:r>
              <a:rPr lang="en-US" b="1" i="1" dirty="0"/>
              <a:t>Abraham A. Clements</a:t>
            </a:r>
            <a:r>
              <a:rPr lang="en-US" dirty="0"/>
              <a:t>, </a:t>
            </a:r>
            <a:r>
              <a:rPr lang="en-US" dirty="0" err="1"/>
              <a:t>Naif</a:t>
            </a:r>
            <a:r>
              <a:rPr lang="en-US" dirty="0"/>
              <a:t> Saleh </a:t>
            </a:r>
            <a:r>
              <a:rPr lang="en-US" dirty="0" err="1" smtClean="0"/>
              <a:t>Almakhdhub</a:t>
            </a:r>
            <a:r>
              <a:rPr lang="en-US" dirty="0" smtClean="0"/>
              <a:t>, </a:t>
            </a:r>
            <a:r>
              <a:rPr lang="en-US" dirty="0"/>
              <a:t>Khaled S. </a:t>
            </a:r>
            <a:r>
              <a:rPr lang="en-US" dirty="0" smtClean="0"/>
              <a:t>Saab, </a:t>
            </a:r>
          </a:p>
          <a:p>
            <a:r>
              <a:rPr lang="en-US" dirty="0" err="1" smtClean="0"/>
              <a:t>Prashast</a:t>
            </a:r>
            <a:r>
              <a:rPr lang="en-US" dirty="0" smtClean="0"/>
              <a:t> Srivastava, </a:t>
            </a:r>
            <a:r>
              <a:rPr lang="en-US" dirty="0" err="1" smtClean="0"/>
              <a:t>Jinkyu</a:t>
            </a:r>
            <a:r>
              <a:rPr lang="en-US" dirty="0" smtClean="0"/>
              <a:t> Koo, </a:t>
            </a:r>
            <a:r>
              <a:rPr lang="en-US" dirty="0"/>
              <a:t>Saurabh </a:t>
            </a:r>
            <a:r>
              <a:rPr lang="en-US" dirty="0" err="1" smtClean="0"/>
              <a:t>Bagchi</a:t>
            </a:r>
            <a:r>
              <a:rPr lang="en-US" dirty="0" smtClean="0"/>
              <a:t>, and Mathias Payer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27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Epoxy – After Privilege Overlay</a:t>
            </a:r>
            <a:endParaRPr lang="en-US" cap="none" dirty="0"/>
          </a:p>
        </p:txBody>
      </p:sp>
      <p:sp>
        <p:nvSpPr>
          <p:cNvPr id="5" name="Rectangle 4"/>
          <p:cNvSpPr/>
          <p:nvPr/>
        </p:nvSpPr>
        <p:spPr>
          <a:xfrm>
            <a:off x="3657600" y="1754016"/>
            <a:ext cx="1828800" cy="3519179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3657600" y="4452575"/>
            <a:ext cx="1828800" cy="82042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Code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3175767"/>
            <a:ext cx="1828800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Global 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3514322"/>
            <a:ext cx="1828800" cy="57122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Stack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2684169"/>
            <a:ext cx="1828800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IO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21583" y="1363246"/>
            <a:ext cx="2500833" cy="33855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Hardened Application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7600" y="1826359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Security Hardware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2253663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Sensitive IO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7600" y="4420645"/>
            <a:ext cx="1828800" cy="1124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7600" y="4420645"/>
            <a:ext cx="1828800" cy="112408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5020737"/>
            <a:ext cx="1828800" cy="1124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7600" y="5020737"/>
            <a:ext cx="1828800" cy="112408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72200" y="1701800"/>
            <a:ext cx="2468880" cy="5943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Enabled enforcing DEP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Access Restricted </a:t>
            </a:r>
          </a:p>
        </p:txBody>
      </p:sp>
      <p:cxnSp>
        <p:nvCxnSpPr>
          <p:cNvPr id="23" name="Straight Arrow Connector 22"/>
          <p:cNvCxnSpPr>
            <a:stCxn id="22" idx="1"/>
            <a:endCxn id="13" idx="3"/>
          </p:cNvCxnSpPr>
          <p:nvPr/>
        </p:nvCxnSpPr>
        <p:spPr>
          <a:xfrm flipH="1" flipV="1">
            <a:off x="5486400" y="1995636"/>
            <a:ext cx="685800" cy="334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172200" y="2473960"/>
            <a:ext cx="2468880" cy="32004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Access Restricted</a:t>
            </a:r>
          </a:p>
        </p:txBody>
      </p:sp>
      <p:cxnSp>
        <p:nvCxnSpPr>
          <p:cNvPr id="25" name="Straight Arrow Connector 24"/>
          <p:cNvCxnSpPr>
            <a:stCxn id="24" idx="1"/>
            <a:endCxn id="14" idx="3"/>
          </p:cNvCxnSpPr>
          <p:nvPr/>
        </p:nvCxnSpPr>
        <p:spPr>
          <a:xfrm rot="10800000">
            <a:off x="5486400" y="2422940"/>
            <a:ext cx="685800" cy="21104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3" idx="1"/>
            <a:endCxn id="6" idx="3"/>
          </p:cNvCxnSpPr>
          <p:nvPr/>
        </p:nvCxnSpPr>
        <p:spPr>
          <a:xfrm flipH="1">
            <a:off x="5486400" y="4859020"/>
            <a:ext cx="685800" cy="3769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ounded Rectangle 111"/>
          <p:cNvSpPr/>
          <p:nvPr/>
        </p:nvSpPr>
        <p:spPr>
          <a:xfrm>
            <a:off x="4665116" y="5404860"/>
            <a:ext cx="2226511" cy="47099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Unprivileged Execution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2590800" y="5404860"/>
            <a:ext cx="1888084" cy="470997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Privileged Execution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172200" y="4561840"/>
            <a:ext cx="2468880" cy="5943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</a:t>
            </a:r>
            <a:r>
              <a:rPr lang="en-US" sz="1600" dirty="0" smtClean="0">
                <a:solidFill>
                  <a:schemeClr val="bg1"/>
                </a:solidFill>
              </a:rPr>
              <a:t>et to RX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Providing Code Integrity 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172200" y="3291840"/>
            <a:ext cx="2468880" cy="5943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</a:t>
            </a:r>
            <a:r>
              <a:rPr lang="en-US" sz="1600" dirty="0" smtClean="0">
                <a:solidFill>
                  <a:schemeClr val="bg1"/>
                </a:solidFill>
              </a:rPr>
              <a:t>et to RW-NX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Stopping Code Injection </a:t>
            </a:r>
          </a:p>
        </p:txBody>
      </p:sp>
      <p:cxnSp>
        <p:nvCxnSpPr>
          <p:cNvPr id="35" name="Straight Arrow Connector 34"/>
          <p:cNvCxnSpPr>
            <a:stCxn id="44" idx="1"/>
            <a:endCxn id="7" idx="3"/>
          </p:cNvCxnSpPr>
          <p:nvPr/>
        </p:nvCxnSpPr>
        <p:spPr>
          <a:xfrm rot="10800000">
            <a:off x="5486400" y="3345044"/>
            <a:ext cx="685800" cy="24397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4"/>
          <p:cNvCxnSpPr>
            <a:stCxn id="44" idx="1"/>
            <a:endCxn id="8" idx="3"/>
          </p:cNvCxnSpPr>
          <p:nvPr/>
        </p:nvCxnSpPr>
        <p:spPr>
          <a:xfrm rot="10800000" flipV="1">
            <a:off x="5486400" y="3589020"/>
            <a:ext cx="685800" cy="21091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SafeSTack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1383266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SafeStack</a:t>
            </a:r>
            <a:r>
              <a:rPr lang="en-US" dirty="0" smtClean="0"/>
              <a:t> from Code Pointer Integrity *</a:t>
            </a:r>
          </a:p>
          <a:p>
            <a:pPr lvl="1"/>
            <a:r>
              <a:rPr lang="en-US" dirty="0"/>
              <a:t>Protects against stack </a:t>
            </a:r>
            <a:r>
              <a:rPr lang="en-US" dirty="0" smtClean="0"/>
              <a:t>smashing</a:t>
            </a:r>
          </a:p>
          <a:p>
            <a:pPr lvl="1"/>
            <a:r>
              <a:rPr lang="en-US" dirty="0"/>
              <a:t>“Unsafe” variables moved to separate </a:t>
            </a:r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We adapted to bare-metal systems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625927"/>
            <a:ext cx="441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V</a:t>
            </a:r>
            <a:r>
              <a:rPr lang="en-US" sz="1400" dirty="0"/>
              <a:t>. </a:t>
            </a:r>
            <a:r>
              <a:rPr lang="en-US" sz="1400" dirty="0" err="1" smtClean="0"/>
              <a:t>Kuznetsov</a:t>
            </a:r>
            <a:r>
              <a:rPr lang="en-US" sz="1400" dirty="0" smtClean="0"/>
              <a:t> </a:t>
            </a:r>
            <a:r>
              <a:rPr lang="en-US" sz="1400" i="1" dirty="0" smtClean="0"/>
              <a:t>et al.</a:t>
            </a:r>
            <a:r>
              <a:rPr lang="en-US" sz="1400" dirty="0" smtClean="0"/>
              <a:t>, Code </a:t>
            </a:r>
            <a:r>
              <a:rPr lang="en-US" sz="1400" dirty="0"/>
              <a:t>Pointer Integrity, </a:t>
            </a:r>
            <a:r>
              <a:rPr lang="en-US" sz="1400" dirty="0" smtClean="0"/>
              <a:t>OSDI </a:t>
            </a:r>
            <a:r>
              <a:rPr lang="en-US" sz="1400" dirty="0"/>
              <a:t>2014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3810000"/>
            <a:ext cx="815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5400000">
            <a:off x="4591050" y="-438151"/>
            <a:ext cx="190500" cy="81534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57524" y="31358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09600" y="3810000"/>
            <a:ext cx="2560320" cy="533400"/>
            <a:chOff x="609600" y="3276600"/>
            <a:chExt cx="2590800" cy="1066800"/>
          </a:xfrm>
          <a:solidFill>
            <a:schemeClr val="accent2">
              <a:lumMod val="50000"/>
            </a:schemeClr>
          </a:solidFill>
        </p:grpSpPr>
        <p:sp>
          <p:nvSpPr>
            <p:cNvPr id="8" name="Rectangle 7"/>
            <p:cNvSpPr/>
            <p:nvPr/>
          </p:nvSpPr>
          <p:spPr>
            <a:xfrm>
              <a:off x="609600" y="3276600"/>
              <a:ext cx="2590800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Stack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1295400" y="4038600"/>
              <a:ext cx="1066800" cy="0"/>
            </a:xfrm>
            <a:prstGeom prst="straightConnector1">
              <a:avLst/>
            </a:prstGeom>
            <a:grpFill/>
            <a:ln w="28575">
              <a:solidFill>
                <a:schemeClr val="bg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177540" y="3810000"/>
            <a:ext cx="4343400" cy="533400"/>
            <a:chOff x="3200400" y="3276600"/>
            <a:chExt cx="4800600" cy="1066800"/>
          </a:xfrm>
          <a:solidFill>
            <a:schemeClr val="accent2">
              <a:lumMod val="50000"/>
            </a:schemeClr>
          </a:solidFill>
        </p:grpSpPr>
        <p:sp>
          <p:nvSpPr>
            <p:cNvPr id="11" name="Rectangle 10"/>
            <p:cNvSpPr/>
            <p:nvPr/>
          </p:nvSpPr>
          <p:spPr>
            <a:xfrm>
              <a:off x="3200400" y="3276600"/>
              <a:ext cx="1905000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.data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91276" y="3276600"/>
              <a:ext cx="1538124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.</a:t>
              </a:r>
              <a:r>
                <a:rPr lang="en-US" dirty="0" err="1" smtClean="0">
                  <a:solidFill>
                    <a:schemeClr val="bg1"/>
                  </a:solidFill>
                </a:rPr>
                <a:t>bss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629400" y="3276600"/>
              <a:ext cx="1371600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heap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09600" y="3810000"/>
            <a:ext cx="1188720" cy="533400"/>
            <a:chOff x="609600" y="3276600"/>
            <a:chExt cx="2590800" cy="1066800"/>
          </a:xfrm>
          <a:solidFill>
            <a:schemeClr val="accent2">
              <a:lumMod val="50000"/>
            </a:schemeClr>
          </a:solidFill>
        </p:grpSpPr>
        <p:sp>
          <p:nvSpPr>
            <p:cNvPr id="21" name="Rectangle 20"/>
            <p:cNvSpPr/>
            <p:nvPr/>
          </p:nvSpPr>
          <p:spPr>
            <a:xfrm>
              <a:off x="609600" y="3276600"/>
              <a:ext cx="2590800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Stack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1295400" y="4152900"/>
              <a:ext cx="1066800" cy="0"/>
            </a:xfrm>
            <a:prstGeom prst="straightConnector1">
              <a:avLst/>
            </a:prstGeom>
            <a:grpFill/>
            <a:ln w="28575">
              <a:solidFill>
                <a:schemeClr val="bg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1797368" y="3810000"/>
            <a:ext cx="1371600" cy="533400"/>
            <a:chOff x="4824068" y="4572000"/>
            <a:chExt cx="1323975" cy="1066800"/>
          </a:xfrm>
          <a:solidFill>
            <a:schemeClr val="accent2">
              <a:lumMod val="50000"/>
            </a:schemeClr>
          </a:solidFill>
        </p:grpSpPr>
        <p:sp>
          <p:nvSpPr>
            <p:cNvPr id="23" name="Rectangle 22"/>
            <p:cNvSpPr/>
            <p:nvPr/>
          </p:nvSpPr>
          <p:spPr>
            <a:xfrm>
              <a:off x="4824068" y="4572000"/>
              <a:ext cx="1323975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UnSafeStack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>
              <a:off x="5315172" y="5429250"/>
              <a:ext cx="545166" cy="0"/>
            </a:xfrm>
            <a:prstGeom prst="straightConnector1">
              <a:avLst/>
            </a:prstGeom>
            <a:grpFill/>
            <a:ln w="28575">
              <a:solidFill>
                <a:schemeClr val="bg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554980" y="3810000"/>
            <a:ext cx="1479636" cy="832366"/>
            <a:chOff x="6140364" y="3276600"/>
            <a:chExt cx="1436562" cy="1664732"/>
          </a:xfrm>
        </p:grpSpPr>
        <p:grpSp>
          <p:nvGrpSpPr>
            <p:cNvPr id="31" name="Group 30"/>
            <p:cNvGrpSpPr/>
            <p:nvPr/>
          </p:nvGrpSpPr>
          <p:grpSpPr>
            <a:xfrm>
              <a:off x="6140364" y="3276600"/>
              <a:ext cx="1436562" cy="1664732"/>
              <a:chOff x="6140364" y="3276600"/>
              <a:chExt cx="1436562" cy="166473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6716203" y="3276600"/>
                <a:ext cx="304803" cy="1066800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140364" y="4572000"/>
                <a:ext cx="14365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Guard Region</a:t>
                </a:r>
              </a:p>
            </p:txBody>
          </p:sp>
        </p:grpSp>
        <p:sp>
          <p:nvSpPr>
            <p:cNvPr id="32" name="Left Brace 31"/>
            <p:cNvSpPr/>
            <p:nvPr/>
          </p:nvSpPr>
          <p:spPr>
            <a:xfrm rot="16200000">
              <a:off x="6768166" y="4298578"/>
              <a:ext cx="215156" cy="30480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484620" y="3809999"/>
            <a:ext cx="1371600" cy="533400"/>
            <a:chOff x="4824068" y="4572000"/>
            <a:chExt cx="1323975" cy="1066800"/>
          </a:xfrm>
          <a:solidFill>
            <a:schemeClr val="accent2">
              <a:lumMod val="50000"/>
            </a:schemeClr>
          </a:solidFill>
        </p:grpSpPr>
        <p:sp>
          <p:nvSpPr>
            <p:cNvPr id="30" name="Rectangle 29"/>
            <p:cNvSpPr/>
            <p:nvPr/>
          </p:nvSpPr>
          <p:spPr>
            <a:xfrm>
              <a:off x="4824068" y="4572000"/>
              <a:ext cx="1323975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UnSafeStack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>
              <a:off x="5315172" y="5429250"/>
              <a:ext cx="545166" cy="0"/>
            </a:xfrm>
            <a:prstGeom prst="straightConnector1">
              <a:avLst/>
            </a:prstGeom>
            <a:grpFill/>
            <a:ln w="28575">
              <a:solidFill>
                <a:schemeClr val="bg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1797065" y="3809999"/>
            <a:ext cx="4343400" cy="533400"/>
            <a:chOff x="3200400" y="3276600"/>
            <a:chExt cx="4800600" cy="1066800"/>
          </a:xfrm>
          <a:solidFill>
            <a:schemeClr val="accent2">
              <a:lumMod val="50000"/>
            </a:schemeClr>
          </a:solidFill>
        </p:grpSpPr>
        <p:sp>
          <p:nvSpPr>
            <p:cNvPr id="36" name="Rectangle 35"/>
            <p:cNvSpPr/>
            <p:nvPr/>
          </p:nvSpPr>
          <p:spPr>
            <a:xfrm>
              <a:off x="3200400" y="3276600"/>
              <a:ext cx="1905000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.data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091276" y="3276600"/>
              <a:ext cx="1538124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.</a:t>
              </a:r>
              <a:r>
                <a:rPr lang="en-US" dirty="0" err="1" smtClean="0">
                  <a:solidFill>
                    <a:schemeClr val="bg1"/>
                  </a:solidFill>
                </a:rPr>
                <a:t>bss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629400" y="3276600"/>
              <a:ext cx="1371600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heap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367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1368 0.11713 C 0.16562 0.14375 0.20885 0.1581 0.25365 0.1581 C 0.30503 0.1581 0.34635 0.14375 0.37517 0.11713 L 0.51302 4.44444E-6 " pathEditMode="relative" rAng="0" ptsTypes="FffFF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42" y="789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-0.15174 -4.44444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761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Further protects against ROP attacks</a:t>
            </a:r>
          </a:p>
          <a:p>
            <a:r>
              <a:rPr lang="en-US" dirty="0" smtClean="0"/>
              <a:t>Corruption of specific global data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669032" y="2774059"/>
            <a:ext cx="1444764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EPOXY</a:t>
            </a: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</p:txBody>
      </p:sp>
      <p:pic>
        <p:nvPicPr>
          <p:cNvPr id="18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991" y="4484676"/>
            <a:ext cx="626592" cy="79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81" name="TextBox 180"/>
          <p:cNvSpPr txBox="1"/>
          <p:nvPr/>
        </p:nvSpPr>
        <p:spPr>
          <a:xfrm>
            <a:off x="2093976" y="5105400"/>
            <a:ext cx="836624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Source </a:t>
            </a:r>
          </a:p>
          <a:p>
            <a:pPr algn="ctr"/>
            <a:r>
              <a:rPr lang="en-US" sz="1600" dirty="0" smtClean="0"/>
              <a:t>Code</a:t>
            </a:r>
          </a:p>
        </p:txBody>
      </p:sp>
      <p:cxnSp>
        <p:nvCxnSpPr>
          <p:cNvPr id="182" name="Straight Arrow Connector 38"/>
          <p:cNvCxnSpPr>
            <a:stCxn id="180" idx="0"/>
            <a:endCxn id="179" idx="2"/>
          </p:cNvCxnSpPr>
          <p:nvPr/>
        </p:nvCxnSpPr>
        <p:spPr>
          <a:xfrm rot="16200000" flipV="1">
            <a:off x="2012041" y="3984429"/>
            <a:ext cx="879620" cy="120873"/>
          </a:xfrm>
          <a:prstGeom prst="bentConnector3">
            <a:avLst>
              <a:gd name="adj1" fmla="val 46649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1072496" y="4544354"/>
            <a:ext cx="1021480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Seed</a:t>
            </a:r>
          </a:p>
        </p:txBody>
      </p:sp>
      <p:cxnSp>
        <p:nvCxnSpPr>
          <p:cNvPr id="184" name="Straight Arrow Connector 38"/>
          <p:cNvCxnSpPr>
            <a:stCxn id="183" idx="0"/>
            <a:endCxn id="179" idx="2"/>
          </p:cNvCxnSpPr>
          <p:nvPr/>
        </p:nvCxnSpPr>
        <p:spPr>
          <a:xfrm rot="5400000" flipH="1" flipV="1">
            <a:off x="1517676" y="3670616"/>
            <a:ext cx="939298" cy="80817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4593771" y="2510960"/>
            <a:ext cx="1444764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Binary 1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4593771" y="3189557"/>
            <a:ext cx="1444764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Binary 2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4593771" y="3905428"/>
            <a:ext cx="1444764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Binary 3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4593771" y="4667464"/>
            <a:ext cx="1444764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Binary 4</a:t>
            </a:r>
          </a:p>
        </p:txBody>
      </p:sp>
      <p:cxnSp>
        <p:nvCxnSpPr>
          <p:cNvPr id="190" name="Elbow Connector 189"/>
          <p:cNvCxnSpPr>
            <a:stCxn id="179" idx="3"/>
            <a:endCxn id="185" idx="1"/>
          </p:cNvCxnSpPr>
          <p:nvPr/>
        </p:nvCxnSpPr>
        <p:spPr>
          <a:xfrm flipV="1">
            <a:off x="3113796" y="2680237"/>
            <a:ext cx="1479975" cy="509321"/>
          </a:xfrm>
          <a:prstGeom prst="bentConnector3">
            <a:avLst>
              <a:gd name="adj1" fmla="val 25801"/>
            </a:avLst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Elbow Connector 190"/>
          <p:cNvCxnSpPr>
            <a:stCxn id="179" idx="3"/>
            <a:endCxn id="186" idx="1"/>
          </p:cNvCxnSpPr>
          <p:nvPr/>
        </p:nvCxnSpPr>
        <p:spPr>
          <a:xfrm>
            <a:off x="3113796" y="3189558"/>
            <a:ext cx="1479975" cy="169276"/>
          </a:xfrm>
          <a:prstGeom prst="bentConnector3">
            <a:avLst>
              <a:gd name="adj1" fmla="val 25801"/>
            </a:avLst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Elbow Connector 192"/>
          <p:cNvCxnSpPr>
            <a:stCxn id="179" idx="3"/>
            <a:endCxn id="187" idx="1"/>
          </p:cNvCxnSpPr>
          <p:nvPr/>
        </p:nvCxnSpPr>
        <p:spPr>
          <a:xfrm>
            <a:off x="3113796" y="3189558"/>
            <a:ext cx="1479975" cy="885147"/>
          </a:xfrm>
          <a:prstGeom prst="bentConnector3">
            <a:avLst>
              <a:gd name="adj1" fmla="val 25801"/>
            </a:avLst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lbow Connector 195"/>
          <p:cNvCxnSpPr>
            <a:stCxn id="179" idx="3"/>
            <a:endCxn id="188" idx="1"/>
          </p:cNvCxnSpPr>
          <p:nvPr/>
        </p:nvCxnSpPr>
        <p:spPr>
          <a:xfrm>
            <a:off x="3113796" y="3189558"/>
            <a:ext cx="1479975" cy="1647183"/>
          </a:xfrm>
          <a:prstGeom prst="bentConnector3">
            <a:avLst>
              <a:gd name="adj1" fmla="val 25801"/>
            </a:avLst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3460551" y="2350650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Seed 1</a:t>
            </a:r>
            <a:endParaRPr lang="en-US" dirty="0"/>
          </a:p>
        </p:txBody>
      </p:sp>
      <p:sp>
        <p:nvSpPr>
          <p:cNvPr id="209" name="TextBox 208"/>
          <p:cNvSpPr txBox="1"/>
          <p:nvPr/>
        </p:nvSpPr>
        <p:spPr>
          <a:xfrm>
            <a:off x="3505200" y="3024782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Seed 2</a:t>
            </a:r>
            <a:endParaRPr lang="en-US" dirty="0"/>
          </a:p>
        </p:txBody>
      </p:sp>
      <p:sp>
        <p:nvSpPr>
          <p:cNvPr id="210" name="TextBox 209"/>
          <p:cNvSpPr txBox="1"/>
          <p:nvPr/>
        </p:nvSpPr>
        <p:spPr>
          <a:xfrm>
            <a:off x="3505200" y="3738030"/>
            <a:ext cx="808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Seed 3</a:t>
            </a:r>
          </a:p>
          <a:p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3518778" y="4501129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Seed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741E-7 L 0.16893 0.2335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38" y="1166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81" grpId="0"/>
      <p:bldP spid="183" grpId="0" animBg="1"/>
      <p:bldP spid="185" grpId="0" animBg="1"/>
      <p:bldP spid="186" grpId="0" animBg="1"/>
      <p:bldP spid="187" grpId="0" animBg="1"/>
      <p:bldP spid="188" grpId="0" animBg="1"/>
      <p:bldP spid="208" grpId="0"/>
      <p:bldP spid="209" grpId="0"/>
      <p:bldP spid="210" grpId="0"/>
      <p:bldP spid="2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761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Further protects against ROP attacks</a:t>
            </a:r>
          </a:p>
          <a:p>
            <a:r>
              <a:rPr lang="en-US" dirty="0" smtClean="0"/>
              <a:t>Corruption of specific global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971800"/>
            <a:ext cx="8153400" cy="6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5400000">
            <a:off x="4417427" y="569327"/>
            <a:ext cx="385345" cy="8153400"/>
          </a:xfrm>
          <a:prstGeom prst="leftBrace">
            <a:avLst>
              <a:gd name="adj1" fmla="val 8333"/>
              <a:gd name="adj2" fmla="val 273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36440" y="390777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05001" y="2971800"/>
            <a:ext cx="1143000" cy="64008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.data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1" y="2971800"/>
            <a:ext cx="891801" cy="64008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en-US" dirty="0" err="1" smtClean="0">
                <a:solidFill>
                  <a:schemeClr val="bg1"/>
                </a:solidFill>
              </a:rPr>
              <a:t>bss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35186" y="2971800"/>
            <a:ext cx="1132114" cy="64008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heap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9600" y="2971800"/>
            <a:ext cx="1323975" cy="640080"/>
            <a:chOff x="609600" y="3276600"/>
            <a:chExt cx="2590800" cy="1066800"/>
          </a:xfrm>
          <a:solidFill>
            <a:schemeClr val="accent2">
              <a:lumMod val="50000"/>
            </a:schemeClr>
          </a:solidFill>
        </p:grpSpPr>
        <p:sp>
          <p:nvSpPr>
            <p:cNvPr id="21" name="Rectangle 20"/>
            <p:cNvSpPr/>
            <p:nvPr/>
          </p:nvSpPr>
          <p:spPr>
            <a:xfrm>
              <a:off x="609600" y="3276600"/>
              <a:ext cx="2590800" cy="1066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Stack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1295400" y="4165600"/>
              <a:ext cx="1066800" cy="0"/>
            </a:xfrm>
            <a:prstGeom prst="straightConnector1">
              <a:avLst/>
            </a:prstGeom>
            <a:grpFill/>
            <a:ln w="28575">
              <a:solidFill>
                <a:schemeClr val="bg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074920" y="2971800"/>
            <a:ext cx="1659255" cy="640080"/>
            <a:chOff x="5074920" y="3048000"/>
            <a:chExt cx="1659255" cy="534433"/>
          </a:xfrm>
          <a:solidFill>
            <a:schemeClr val="accent2">
              <a:lumMod val="50000"/>
            </a:schemeClr>
          </a:solidFill>
        </p:grpSpPr>
        <p:grpSp>
          <p:nvGrpSpPr>
            <p:cNvPr id="25" name="Group 24"/>
            <p:cNvGrpSpPr/>
            <p:nvPr/>
          </p:nvGrpSpPr>
          <p:grpSpPr>
            <a:xfrm>
              <a:off x="5410200" y="3048000"/>
              <a:ext cx="1323975" cy="533400"/>
              <a:chOff x="4953000" y="4572000"/>
              <a:chExt cx="1323975" cy="1066800"/>
            </a:xfrm>
            <a:grpFill/>
          </p:grpSpPr>
          <p:sp>
            <p:nvSpPr>
              <p:cNvPr id="23" name="Rectangle 22"/>
              <p:cNvSpPr/>
              <p:nvPr/>
            </p:nvSpPr>
            <p:spPr>
              <a:xfrm>
                <a:off x="4953000" y="4572000"/>
                <a:ext cx="1323975" cy="1066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bg1"/>
                    </a:solidFill>
                  </a:rPr>
                  <a:t>UnSafeStack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 flipH="1">
                <a:off x="5315172" y="5462721"/>
                <a:ext cx="545166" cy="0"/>
              </a:xfrm>
              <a:prstGeom prst="straightConnector1">
                <a:avLst/>
              </a:prstGeom>
              <a:grpFill/>
              <a:ln w="28575">
                <a:solidFill>
                  <a:schemeClr val="bg1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5074920" y="3049033"/>
              <a:ext cx="329184" cy="53340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09600" y="2970840"/>
            <a:ext cx="484632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14015" y="2971800"/>
            <a:ext cx="585216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513322" y="2970840"/>
            <a:ext cx="246888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58940" y="2971800"/>
            <a:ext cx="484632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243572" y="2971800"/>
            <a:ext cx="585216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828788" y="2971800"/>
            <a:ext cx="338328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167116" y="2971800"/>
            <a:ext cx="246888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5400000">
            <a:off x="3175531" y="1981171"/>
            <a:ext cx="202769" cy="172580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2963594" y="236171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.data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7779" y="2971800"/>
            <a:ext cx="1725802" cy="640085"/>
            <a:chOff x="2438400" y="4038596"/>
            <a:chExt cx="1725802" cy="642014"/>
          </a:xfrm>
          <a:solidFill>
            <a:schemeClr val="accent2">
              <a:lumMod val="5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3021202" y="4038600"/>
              <a:ext cx="1143000" cy="64201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438400" y="4038600"/>
              <a:ext cx="585216" cy="6400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238500" y="4038597"/>
              <a:ext cx="330362" cy="64201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943068" y="4038596"/>
              <a:ext cx="210513" cy="642009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570104" y="4038597"/>
              <a:ext cx="369698" cy="642009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027295" y="4038597"/>
              <a:ext cx="215202" cy="64201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404499" y="2970840"/>
            <a:ext cx="1725802" cy="640080"/>
            <a:chOff x="2830958" y="5119675"/>
            <a:chExt cx="1725802" cy="642010"/>
          </a:xfrm>
        </p:grpSpPr>
        <p:sp>
          <p:nvSpPr>
            <p:cNvPr id="75" name="Rectangle 74"/>
            <p:cNvSpPr/>
            <p:nvPr/>
          </p:nvSpPr>
          <p:spPr>
            <a:xfrm>
              <a:off x="2830958" y="5119675"/>
              <a:ext cx="1725802" cy="64201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690176" y="5119675"/>
              <a:ext cx="215202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506695" y="5132832"/>
              <a:ext cx="62167" cy="6126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975184" y="5119675"/>
              <a:ext cx="369698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969715" y="5119675"/>
              <a:ext cx="330362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404702" y="5119675"/>
              <a:ext cx="210513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6" name="Left Brace 95"/>
          <p:cNvSpPr/>
          <p:nvPr/>
        </p:nvSpPr>
        <p:spPr>
          <a:xfrm rot="5400000">
            <a:off x="4662049" y="2221517"/>
            <a:ext cx="204799" cy="124713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4496411" y="2389108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bss</a:t>
            </a:r>
            <a:endParaRPr lang="en-US" dirty="0" smtClean="0"/>
          </a:p>
        </p:txBody>
      </p:sp>
      <p:sp>
        <p:nvSpPr>
          <p:cNvPr id="104" name="Rectangle 103"/>
          <p:cNvSpPr/>
          <p:nvPr/>
        </p:nvSpPr>
        <p:spPr>
          <a:xfrm>
            <a:off x="4142960" y="2971800"/>
            <a:ext cx="338328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4129966" y="2970838"/>
            <a:ext cx="1260849" cy="640084"/>
            <a:chOff x="4168314" y="4648200"/>
            <a:chExt cx="1165685" cy="643257"/>
          </a:xfrm>
        </p:grpSpPr>
        <p:sp>
          <p:nvSpPr>
            <p:cNvPr id="34" name="Rectangle 33"/>
            <p:cNvSpPr/>
            <p:nvPr/>
          </p:nvSpPr>
          <p:spPr>
            <a:xfrm>
              <a:off x="4168314" y="4648200"/>
              <a:ext cx="1165685" cy="64325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544044" y="4648204"/>
              <a:ext cx="327189" cy="64325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68315" y="4648204"/>
              <a:ext cx="215202" cy="64325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871234" y="4648204"/>
              <a:ext cx="215202" cy="64325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181600" y="4648204"/>
              <a:ext cx="107601" cy="64325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533399" y="4846320"/>
            <a:ext cx="8153400" cy="64201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Left Brace 106"/>
          <p:cNvSpPr/>
          <p:nvPr/>
        </p:nvSpPr>
        <p:spPr>
          <a:xfrm rot="16200000">
            <a:off x="4399393" y="-176061"/>
            <a:ext cx="567702" cy="8153400"/>
          </a:xfrm>
          <a:prstGeom prst="leftBrace">
            <a:avLst>
              <a:gd name="adj1" fmla="val 8333"/>
              <a:gd name="adj2" fmla="val 8164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4236440" y="43550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533400" y="4846320"/>
            <a:ext cx="1143000" cy="6420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foo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676400" y="4846320"/>
            <a:ext cx="533400" cy="6420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209800" y="4846320"/>
            <a:ext cx="1752600" cy="6420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baz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962400" y="4846320"/>
            <a:ext cx="826857" cy="6420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bar2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798490" y="4846320"/>
            <a:ext cx="826857" cy="6420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foo2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631526" y="4846320"/>
            <a:ext cx="902623" cy="6420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handler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534150" y="4844390"/>
            <a:ext cx="2152650" cy="64201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Jumps to handler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0" name="Elbow Connector 119"/>
          <p:cNvCxnSpPr/>
          <p:nvPr/>
        </p:nvCxnSpPr>
        <p:spPr>
          <a:xfrm flipV="1">
            <a:off x="1063752" y="5486400"/>
            <a:ext cx="381866" cy="359476"/>
          </a:xfrm>
          <a:prstGeom prst="bentConnector2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/>
          <p:cNvCxnSpPr/>
          <p:nvPr/>
        </p:nvCxnSpPr>
        <p:spPr>
          <a:xfrm>
            <a:off x="762000" y="5504815"/>
            <a:ext cx="381866" cy="340579"/>
          </a:xfrm>
          <a:prstGeom prst="bentConnector3">
            <a:avLst>
              <a:gd name="adj1" fmla="val -188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134"/>
          <p:cNvCxnSpPr/>
          <p:nvPr/>
        </p:nvCxnSpPr>
        <p:spPr>
          <a:xfrm flipV="1">
            <a:off x="1453689" y="5487008"/>
            <a:ext cx="603711" cy="359476"/>
          </a:xfrm>
          <a:prstGeom prst="bentConnector3">
            <a:avLst>
              <a:gd name="adj1" fmla="val 94177"/>
            </a:avLst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/>
          <p:cNvCxnSpPr/>
          <p:nvPr/>
        </p:nvCxnSpPr>
        <p:spPr>
          <a:xfrm flipV="1">
            <a:off x="3231876" y="5486996"/>
            <a:ext cx="1566614" cy="359476"/>
          </a:xfrm>
          <a:prstGeom prst="bentConnector3">
            <a:avLst>
              <a:gd name="adj1" fmla="val 99126"/>
            </a:avLst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lbow Connector 141"/>
          <p:cNvCxnSpPr/>
          <p:nvPr/>
        </p:nvCxnSpPr>
        <p:spPr>
          <a:xfrm flipV="1">
            <a:off x="4724400" y="5486996"/>
            <a:ext cx="2209800" cy="359476"/>
          </a:xfrm>
          <a:prstGeom prst="bentConnector3">
            <a:avLst>
              <a:gd name="adj1" fmla="val 97241"/>
            </a:avLst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lbow Connector 151"/>
          <p:cNvCxnSpPr/>
          <p:nvPr/>
        </p:nvCxnSpPr>
        <p:spPr>
          <a:xfrm flipV="1">
            <a:off x="2057400" y="5486996"/>
            <a:ext cx="1431035" cy="359476"/>
          </a:xfrm>
          <a:prstGeom prst="bentConnector3">
            <a:avLst>
              <a:gd name="adj1" fmla="val 94817"/>
            </a:avLst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126480" y="4114800"/>
            <a:ext cx="1444764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Binary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24828" y="5889563"/>
            <a:ext cx="1746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invalid execution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8392699" y="2970840"/>
            <a:ext cx="357720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0" name="Left Brace 79"/>
          <p:cNvSpPr/>
          <p:nvPr/>
        </p:nvSpPr>
        <p:spPr>
          <a:xfrm rot="5400000">
            <a:off x="7657104" y="1852142"/>
            <a:ext cx="202770" cy="1983859"/>
          </a:xfrm>
          <a:prstGeom prst="leftBrace">
            <a:avLst>
              <a:gd name="adj1" fmla="val 8333"/>
              <a:gd name="adj2" fmla="val 4930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324571" y="2356842"/>
            <a:ext cx="895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Padding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080524" y="2970840"/>
            <a:ext cx="1323975" cy="64008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6754749" y="2971458"/>
            <a:ext cx="1659255" cy="638845"/>
            <a:chOff x="5074920" y="3039072"/>
            <a:chExt cx="1659255" cy="533402"/>
          </a:xfrm>
          <a:solidFill>
            <a:schemeClr val="accent2">
              <a:lumMod val="50000"/>
            </a:schemeClr>
          </a:solidFill>
        </p:grpSpPr>
        <p:grpSp>
          <p:nvGrpSpPr>
            <p:cNvPr id="89" name="Group 88"/>
            <p:cNvGrpSpPr/>
            <p:nvPr/>
          </p:nvGrpSpPr>
          <p:grpSpPr>
            <a:xfrm>
              <a:off x="5410200" y="3039074"/>
              <a:ext cx="1323975" cy="533400"/>
              <a:chOff x="4953000" y="4554147"/>
              <a:chExt cx="1323975" cy="1066800"/>
            </a:xfrm>
            <a:grpFill/>
          </p:grpSpPr>
          <p:sp>
            <p:nvSpPr>
              <p:cNvPr id="93" name="Rectangle 92"/>
              <p:cNvSpPr/>
              <p:nvPr/>
            </p:nvSpPr>
            <p:spPr>
              <a:xfrm>
                <a:off x="4953000" y="4554147"/>
                <a:ext cx="1323975" cy="1066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bg1"/>
                    </a:solidFill>
                  </a:rPr>
                  <a:t>UnSafeStack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94" name="Straight Arrow Connector 93"/>
              <p:cNvCxnSpPr/>
              <p:nvPr/>
            </p:nvCxnSpPr>
            <p:spPr>
              <a:xfrm flipH="1">
                <a:off x="5315172" y="5462721"/>
                <a:ext cx="545166" cy="0"/>
              </a:xfrm>
              <a:prstGeom prst="straightConnector1">
                <a:avLst/>
              </a:prstGeom>
              <a:grpFill/>
              <a:ln w="28575">
                <a:solidFill>
                  <a:schemeClr val="bg1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Rectangle 91"/>
            <p:cNvSpPr/>
            <p:nvPr/>
          </p:nvSpPr>
          <p:spPr>
            <a:xfrm>
              <a:off x="5074920" y="3039072"/>
              <a:ext cx="329184" cy="53340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8" name="Rectangle 97"/>
          <p:cNvSpPr/>
          <p:nvPr/>
        </p:nvSpPr>
        <p:spPr>
          <a:xfrm>
            <a:off x="5388017" y="2970840"/>
            <a:ext cx="1132114" cy="64008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heap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3399" y="4846320"/>
            <a:ext cx="8183880" cy="643100"/>
            <a:chOff x="533400" y="5524389"/>
            <a:chExt cx="8183880" cy="643100"/>
          </a:xfrm>
        </p:grpSpPr>
        <p:sp>
          <p:nvSpPr>
            <p:cNvPr id="108" name="Rectangle 107"/>
            <p:cNvSpPr/>
            <p:nvPr/>
          </p:nvSpPr>
          <p:spPr>
            <a:xfrm>
              <a:off x="533400" y="5524934"/>
              <a:ext cx="8153400" cy="642010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983413" y="5525479"/>
              <a:ext cx="902623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handler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5525479"/>
              <a:ext cx="1143000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foo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528060" y="5525479"/>
              <a:ext cx="826857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foo2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192943" y="5524934"/>
              <a:ext cx="826857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bar2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217920" y="5524389"/>
              <a:ext cx="533400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bar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964680" y="5525479"/>
              <a:ext cx="1752600" cy="6420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baz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4" name="Elbow Connector 123"/>
          <p:cNvCxnSpPr/>
          <p:nvPr/>
        </p:nvCxnSpPr>
        <p:spPr>
          <a:xfrm flipV="1">
            <a:off x="4765129" y="5486996"/>
            <a:ext cx="1431035" cy="359476"/>
          </a:xfrm>
          <a:prstGeom prst="bentConnector3">
            <a:avLst>
              <a:gd name="adj1" fmla="val 94817"/>
            </a:avLst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07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0.15781 -3.7037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-0.18073 0.10509 C -0.21858 0.1294 -0.27535 0.14259 -0.33421 0.14259 C -0.40174 0.14259 -0.45556 0.1294 -0.49341 0.10509 L -0.67396 -7.40741E-7 " pathEditMode="relative" rAng="0" ptsTypes="FffFF">
                                      <p:cBhvr>
                                        <p:cTn id="3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98" y="713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-0.14062 0.10185 C -0.17014 0.12523 -0.21406 0.13797 -0.2599 0.13797 C -0.31233 0.13797 -0.35417 0.12523 -0.38368 0.10185 L -0.52413 -2.59259E-6 " pathEditMode="relative" rAng="0" ptsTypes="FffFF">
                                      <p:cBhvr>
                                        <p:cTn id="3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15" y="689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-0.10729 0.08843 C -0.12969 0.1088 -0.16319 0.11991 -0.19826 0.11991 C -0.23819 0.11991 -0.27014 0.1088 -0.29253 0.08843 L -0.39965 -3.7037E-6 " pathEditMode="relative" rAng="0" ptsTypes="FffFF">
                                      <p:cBhvr>
                                        <p:cTn id="3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83" y="599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208 L -0.04948 0.08796 C -0.05955 0.1088 -0.07483 0.12014 -0.09063 0.12014 C -0.10868 0.12014 -0.12309 0.1088 -0.13316 0.08796 L -0.1816 -0.00208 " pathEditMode="relative" rAng="0" ptsTypes="FffFF">
                                      <p:cBhvr>
                                        <p:cTn id="3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45" y="611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18594 -2.59259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88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5261 -3.7037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12084 -3.7037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42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15834 -3.7037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022E-16 L 0.13924 0.04884 C 0.16858 0.05995 0.21233 0.06597 0.25781 0.06597 C 0.3099 0.06597 0.35156 0.05995 0.3809 0.04884 L 0.52083 1.11022E-16 " pathEditMode="relative" rAng="0" ptsTypes="FffFF">
                                      <p:cBhvr>
                                        <p:cTn id="14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2" y="3287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13472 -0.01621 C -0.16284 -0.01991 -0.20503 -0.02153 -0.2493 -0.02153 C -0.29947 -0.02153 -0.33975 -0.01991 -0.36788 -0.01621 L -0.5026 3.33333E-6 " pathEditMode="relative" rAng="0" ptsTypes="FffFF">
                                      <p:cBhvr>
                                        <p:cTn id="14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39" y="-1088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0467 -0.07291 C 0.0566 -0.08958 0.07136 -0.09791 0.08664 -0.09791 C 0.104 -0.09791 0.11806 -0.08958 0.12795 -0.07291 L 0.175 -0.00023 " pathEditMode="relative" rAng="0" ptsTypes="FffFF">
                                      <p:cBhvr>
                                        <p:cTn id="14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4907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023 L 0.13281 0.09908 C 0.16059 0.12107 0.20243 0.13357 0.24566 0.13357 C 0.29531 0.13357 0.3349 0.12107 0.36267 0.09908 L 0.49583 0.00023 " pathEditMode="relative" rAng="0" ptsTypes="FffFF">
                                      <p:cBhvr>
                                        <p:cTn id="14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92" y="6667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0069 L -0.03681 0.03982 C -0.04462 0.04884 -0.05608 0.05394 -0.06806 0.05394 C -0.0816 0.05394 -0.09254 0.04884 -0.10018 0.03982 L -0.1375 -0.00023 " pathEditMode="relative" rAng="0" ptsTypes="FffFF">
                                      <p:cBhvr>
                                        <p:cTn id="15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2731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2.22222E-6 L 0.03507 -0.07986 C 0.04236 -0.09838 0.054 -0.10717 0.06563 -0.10717 C 0.079 -0.10717 0.09028 -0.09838 0.09757 -0.07986 L 0.13455 -2.22222E-6 " pathEditMode="relative" rAng="0" ptsTypes="FffFF">
                                      <p:cBhvr>
                                        <p:cTn id="15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5370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9" grpId="0" animBg="1"/>
      <p:bldP spid="30" grpId="0" animBg="1"/>
      <p:bldP spid="35" grpId="0" animBg="1"/>
      <p:bldP spid="69" grpId="0" animBg="1"/>
      <p:bldP spid="69" grpId="1" animBg="1"/>
      <p:bldP spid="69" grpId="2" animBg="1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  <p:bldP spid="15" grpId="0" animBg="1"/>
      <p:bldP spid="95" grpId="0"/>
      <p:bldP spid="96" grpId="0" animBg="1"/>
      <p:bldP spid="97" grpId="0"/>
      <p:bldP spid="104" grpId="0" animBg="1"/>
      <p:bldP spid="106" grpId="0" animBg="1"/>
      <p:bldP spid="109" grpId="0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5" grpId="2" animBg="1"/>
      <p:bldP spid="116" grpId="0" animBg="1"/>
      <p:bldP spid="116" grpId="1" animBg="1"/>
      <p:bldP spid="4" grpId="0"/>
      <p:bldP spid="79" grpId="0" animBg="1"/>
      <p:bldP spid="80" grpId="0" animBg="1"/>
      <p:bldP spid="80" grpId="1" animBg="1"/>
      <p:bldP spid="82" grpId="0"/>
      <p:bldP spid="82" grpId="1"/>
      <p:bldP spid="81" grpId="0" animBg="1"/>
      <p:bldP spid="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Epoxy – All Protections</a:t>
            </a:r>
            <a:endParaRPr lang="en-US" cap="none" dirty="0"/>
          </a:p>
        </p:txBody>
      </p:sp>
      <p:sp>
        <p:nvSpPr>
          <p:cNvPr id="5" name="Rectangle 4"/>
          <p:cNvSpPr/>
          <p:nvPr/>
        </p:nvSpPr>
        <p:spPr>
          <a:xfrm>
            <a:off x="3657600" y="1754016"/>
            <a:ext cx="1828800" cy="3519179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3657600" y="4452575"/>
            <a:ext cx="1828800" cy="82042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Code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3472861"/>
            <a:ext cx="1828800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Global 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3809022"/>
            <a:ext cx="1828800" cy="27651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Stack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2684169"/>
            <a:ext cx="1828800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IO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21583" y="1363246"/>
            <a:ext cx="2500833" cy="33855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Hardened Application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7600" y="1826359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Security Hardware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2253663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Sensitive IO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7600" y="4420645"/>
            <a:ext cx="1828800" cy="1124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7600" y="4420645"/>
            <a:ext cx="1828800" cy="112408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5020737"/>
            <a:ext cx="1828800" cy="1124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7600" y="5020737"/>
            <a:ext cx="1828800" cy="112408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normAutofit fontScale="25000" lnSpcReduction="20000"/>
          </a:bodyPr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72200" y="1701800"/>
            <a:ext cx="2468880" cy="5943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Enabled </a:t>
            </a:r>
            <a:r>
              <a:rPr lang="en-US" sz="1600" dirty="0" smtClean="0">
                <a:solidFill>
                  <a:schemeClr val="bg1"/>
                </a:solidFill>
              </a:rPr>
              <a:t>enforcing </a:t>
            </a:r>
            <a:r>
              <a:rPr lang="en-US" sz="1600" dirty="0">
                <a:solidFill>
                  <a:schemeClr val="bg1"/>
                </a:solidFill>
              </a:rPr>
              <a:t>DEP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Access Restricted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22" idx="1"/>
            <a:endCxn id="13" idx="3"/>
          </p:cNvCxnSpPr>
          <p:nvPr/>
        </p:nvCxnSpPr>
        <p:spPr>
          <a:xfrm flipH="1" flipV="1">
            <a:off x="5486400" y="1995636"/>
            <a:ext cx="685800" cy="334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172200" y="2473960"/>
            <a:ext cx="2468880" cy="32004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Access Restricted</a:t>
            </a:r>
          </a:p>
        </p:txBody>
      </p:sp>
      <p:cxnSp>
        <p:nvCxnSpPr>
          <p:cNvPr id="25" name="Straight Arrow Connector 24"/>
          <p:cNvCxnSpPr>
            <a:stCxn id="24" idx="1"/>
            <a:endCxn id="14" idx="3"/>
          </p:cNvCxnSpPr>
          <p:nvPr/>
        </p:nvCxnSpPr>
        <p:spPr>
          <a:xfrm rot="10800000">
            <a:off x="5486400" y="2422940"/>
            <a:ext cx="685800" cy="21104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3" idx="1"/>
            <a:endCxn id="6" idx="3"/>
          </p:cNvCxnSpPr>
          <p:nvPr/>
        </p:nvCxnSpPr>
        <p:spPr>
          <a:xfrm flipH="1">
            <a:off x="5486400" y="4859020"/>
            <a:ext cx="685800" cy="3769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657600" y="3135494"/>
            <a:ext cx="1828800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UnSafeStack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85800" y="2956560"/>
            <a:ext cx="2468880" cy="32004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Isolated “Unsafe” Locals</a:t>
            </a:r>
          </a:p>
        </p:txBody>
      </p:sp>
      <p:cxnSp>
        <p:nvCxnSpPr>
          <p:cNvPr id="58" name="Straight Arrow Connector 57"/>
          <p:cNvCxnSpPr>
            <a:stCxn id="61" idx="3"/>
            <a:endCxn id="8" idx="1"/>
          </p:cNvCxnSpPr>
          <p:nvPr/>
        </p:nvCxnSpPr>
        <p:spPr>
          <a:xfrm flipV="1">
            <a:off x="3154680" y="3947282"/>
            <a:ext cx="502920" cy="32753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685800" y="3977640"/>
            <a:ext cx="2468880" cy="5943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Stack Smashing </a:t>
            </a:r>
            <a:r>
              <a:rPr lang="en-US" sz="1600" dirty="0" smtClean="0">
                <a:solidFill>
                  <a:schemeClr val="bg1"/>
                </a:solidFill>
              </a:rPr>
              <a:t>Protection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ROP Protections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67" name="Straight Arrow Connector 66"/>
          <p:cNvCxnSpPr>
            <a:stCxn id="54" idx="3"/>
            <a:endCxn id="52" idx="1"/>
          </p:cNvCxnSpPr>
          <p:nvPr/>
        </p:nvCxnSpPr>
        <p:spPr>
          <a:xfrm>
            <a:off x="3154680" y="3116580"/>
            <a:ext cx="502920" cy="18819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685800" y="3474720"/>
            <a:ext cx="2468880" cy="32004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Global Data Protected</a:t>
            </a:r>
          </a:p>
        </p:txBody>
      </p:sp>
      <p:cxnSp>
        <p:nvCxnSpPr>
          <p:cNvPr id="93" name="Straight Arrow Connector 92"/>
          <p:cNvCxnSpPr>
            <a:stCxn id="44" idx="1"/>
            <a:endCxn id="7" idx="3"/>
          </p:cNvCxnSpPr>
          <p:nvPr/>
        </p:nvCxnSpPr>
        <p:spPr>
          <a:xfrm flipH="1">
            <a:off x="5486400" y="3640506"/>
            <a:ext cx="685800" cy="16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3" idx="3"/>
            <a:endCxn id="7" idx="1"/>
          </p:cNvCxnSpPr>
          <p:nvPr/>
        </p:nvCxnSpPr>
        <p:spPr>
          <a:xfrm>
            <a:off x="3154680" y="3634740"/>
            <a:ext cx="502920" cy="739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ounded Rectangle 105"/>
          <p:cNvSpPr/>
          <p:nvPr/>
        </p:nvSpPr>
        <p:spPr>
          <a:xfrm>
            <a:off x="685800" y="4697465"/>
            <a:ext cx="2468880" cy="32004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ROP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Protections</a:t>
            </a:r>
          </a:p>
        </p:txBody>
      </p:sp>
      <p:cxnSp>
        <p:nvCxnSpPr>
          <p:cNvPr id="107" name="Straight Arrow Connector 106"/>
          <p:cNvCxnSpPr>
            <a:stCxn id="106" idx="3"/>
            <a:endCxn id="6" idx="1"/>
          </p:cNvCxnSpPr>
          <p:nvPr/>
        </p:nvCxnSpPr>
        <p:spPr>
          <a:xfrm>
            <a:off x="3154680" y="4857485"/>
            <a:ext cx="502920" cy="530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ounded Rectangle 111"/>
          <p:cNvSpPr/>
          <p:nvPr/>
        </p:nvSpPr>
        <p:spPr>
          <a:xfrm>
            <a:off x="4650700" y="5394562"/>
            <a:ext cx="2226511" cy="47099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Unprivileged Execution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2590800" y="5394563"/>
            <a:ext cx="1888084" cy="470997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Privileged Execution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172200" y="4561840"/>
            <a:ext cx="2468880" cy="5943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Set to RX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Providing Code Integrity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172200" y="3343326"/>
            <a:ext cx="2468880" cy="5943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Set to RW-NX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Stopping Code Injection</a:t>
            </a:r>
          </a:p>
        </p:txBody>
      </p:sp>
      <p:cxnSp>
        <p:nvCxnSpPr>
          <p:cNvPr id="37" name="Straight Arrow Connector 24"/>
          <p:cNvCxnSpPr>
            <a:stCxn id="44" idx="1"/>
            <a:endCxn id="52" idx="3"/>
          </p:cNvCxnSpPr>
          <p:nvPr/>
        </p:nvCxnSpPr>
        <p:spPr>
          <a:xfrm rot="10800000">
            <a:off x="5486400" y="3304772"/>
            <a:ext cx="685800" cy="33573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24"/>
          <p:cNvCxnSpPr>
            <a:stCxn id="44" idx="1"/>
            <a:endCxn id="8" idx="3"/>
          </p:cNvCxnSpPr>
          <p:nvPr/>
        </p:nvCxnSpPr>
        <p:spPr>
          <a:xfrm rot="10800000" flipV="1">
            <a:off x="5486400" y="3640506"/>
            <a:ext cx="685800" cy="30677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22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00311628"/>
              </p:ext>
            </p:extLst>
          </p:nvPr>
        </p:nvGraphicFramePr>
        <p:xfrm>
          <a:off x="685800" y="2021840"/>
          <a:ext cx="3429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"/>
                <a:gridCol w="857250"/>
                <a:gridCol w="857250"/>
                <a:gridCol w="8572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-7.3%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-1.3%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-11.7%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-3.5%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4.4%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2.1%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14.2%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4600" y="5824954"/>
            <a:ext cx="4570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SS - </a:t>
            </a:r>
            <a:r>
              <a:rPr lang="en-US" sz="1600" dirty="0" err="1" smtClean="0"/>
              <a:t>SafeStack</a:t>
            </a:r>
            <a:r>
              <a:rPr lang="en-US" sz="1600" dirty="0" smtClean="0"/>
              <a:t> Only,  PO - Privilege Overlay Only</a:t>
            </a: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4344130" y="1642646"/>
            <a:ext cx="4607907" cy="3996154"/>
            <a:chOff x="4344130" y="1642646"/>
            <a:chExt cx="4607907" cy="3996154"/>
          </a:xfrm>
        </p:grpSpPr>
        <p:pic>
          <p:nvPicPr>
            <p:cNvPr id="4" name="Picture 3"/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958545" y="2721506"/>
              <a:ext cx="3664350" cy="217023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73278" y="2682674"/>
              <a:ext cx="3664350" cy="224790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344130" y="1642646"/>
              <a:ext cx="2322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/>
                <a:t>IoT</a:t>
              </a:r>
              <a:r>
                <a:rPr lang="en-US" sz="1600" dirty="0" smtClean="0"/>
                <a:t> Apps Runtime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29400" y="1642646"/>
              <a:ext cx="2322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/>
                <a:t>IoT</a:t>
              </a:r>
              <a:r>
                <a:rPr lang="en-US" sz="1600" dirty="0" smtClean="0"/>
                <a:t> Apps Energy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09600" y="1635896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BEEBs Runtime</a:t>
            </a: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946902"/>
              </p:ext>
            </p:extLst>
          </p:nvPr>
        </p:nvGraphicFramePr>
        <p:xfrm>
          <a:off x="685800" y="4079240"/>
          <a:ext cx="3429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"/>
                <a:gridCol w="857250"/>
                <a:gridCol w="857250"/>
                <a:gridCol w="8572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-4.2%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-10.3%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-10.2%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-0.2%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2.5%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7.3%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2.8%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17.9%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9600" y="3693296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BEEBs Power</a:t>
            </a:r>
          </a:p>
        </p:txBody>
      </p:sp>
    </p:spTree>
    <p:extLst>
      <p:ext uri="{BB962C8B-B14F-4D97-AF65-F5344CB8AC3E}">
        <p14:creationId xmlns:p14="http://schemas.microsoft.com/office/powerpoint/2010/main" val="373336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</a:t>
            </a:r>
            <a:r>
              <a:rPr lang="en-US" dirty="0" err="1" smtClean="0"/>
              <a:t>ROPgadget</a:t>
            </a:r>
            <a:r>
              <a:rPr lang="en-US" dirty="0" smtClean="0"/>
              <a:t> compiler* to identify gadgets across 1000 variants</a:t>
            </a:r>
          </a:p>
          <a:p>
            <a:pPr lvl="1"/>
            <a:r>
              <a:rPr lang="en-US" dirty="0" smtClean="0"/>
              <a:t>Gadget survives if same instructions (ending with a branch) at same address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11448"/>
              </p:ext>
            </p:extLst>
          </p:nvPr>
        </p:nvGraphicFramePr>
        <p:xfrm>
          <a:off x="1295400" y="2667000"/>
          <a:ext cx="6629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574"/>
                <a:gridCol w="1194908"/>
                <a:gridCol w="862987"/>
                <a:gridCol w="663837"/>
                <a:gridCol w="730220"/>
                <a:gridCol w="688912"/>
                <a:gridCol w="1098962"/>
              </a:tblGrid>
              <a:tr h="3810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#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Surviving Across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App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Last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PinLock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294K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14K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8K</a:t>
                      </a:r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313</a:t>
                      </a:r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FatFS-uSD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1,009K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39K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9K</a:t>
                      </a:r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39</a:t>
                      </a:r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TCP-Echo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676K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22K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9K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985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700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5532" y="5472037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J</a:t>
            </a:r>
            <a:r>
              <a:rPr lang="en-US" sz="1400" dirty="0"/>
              <a:t>. </a:t>
            </a:r>
            <a:r>
              <a:rPr lang="en-US" sz="1400" dirty="0" err="1"/>
              <a:t>Salwan</a:t>
            </a:r>
            <a:r>
              <a:rPr lang="en-US" sz="1400" dirty="0"/>
              <a:t>, </a:t>
            </a:r>
            <a:r>
              <a:rPr lang="en-US" sz="1400" dirty="0" err="1" smtClean="0"/>
              <a:t>ROPgadget</a:t>
            </a:r>
            <a:r>
              <a:rPr lang="en-US" sz="1400" dirty="0" smtClean="0"/>
              <a:t>, http</a:t>
            </a:r>
            <a:r>
              <a:rPr lang="en-US" sz="1400" dirty="0"/>
              <a:t>://</a:t>
            </a:r>
            <a:r>
              <a:rPr lang="en-US" sz="1400" dirty="0" smtClean="0"/>
              <a:t>shell-storm.org/project/ROPgadget</a:t>
            </a:r>
            <a:r>
              <a:rPr lang="en-US" sz="14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52256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Privileged Instructions Executed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254100"/>
              </p:ext>
            </p:extLst>
          </p:nvPr>
        </p:nvGraphicFramePr>
        <p:xfrm>
          <a:off x="1219200" y="2133600"/>
          <a:ext cx="6857999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300"/>
                <a:gridCol w="2137551"/>
                <a:gridCol w="882712"/>
                <a:gridCol w="1222218"/>
                <a:gridCol w="1222218"/>
              </a:tblGrid>
              <a:tr h="3592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App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Exe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Priv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Priv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9229">
                <a:tc rowSpan="2"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PinLock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EPOXY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823K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1.4K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0.17%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9229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FreeRTOS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-MPU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37620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823K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813K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98.78%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229">
                <a:tc rowSpan="2"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FatFS-uSD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EPOXY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33.3M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3.9K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0.01%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9229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FreeRTOS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-MPU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34.1M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33.0M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96.77%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229">
                <a:tc row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TCP-Echo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EPOXY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310M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1.5K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&lt;0.001%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9229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FreeRTOS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-MPU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322M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307.0M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95.34%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31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Fast </a:t>
            </a:r>
            <a:r>
              <a:rPr lang="en-US" sz="2400" dirty="0"/>
              <a:t>forwards bare-metal </a:t>
            </a:r>
            <a:r>
              <a:rPr lang="en-US" sz="2400" dirty="0" smtClean="0"/>
              <a:t>security three </a:t>
            </a:r>
            <a:r>
              <a:rPr lang="en-US" sz="2400" dirty="0"/>
              <a:t>decades</a:t>
            </a:r>
          </a:p>
          <a:p>
            <a:r>
              <a:rPr lang="en-US" sz="2400" dirty="0" smtClean="0"/>
              <a:t>Provides </a:t>
            </a:r>
            <a:r>
              <a:rPr lang="en-US" sz="2400" dirty="0"/>
              <a:t>state-of-the-art </a:t>
            </a:r>
            <a:r>
              <a:rPr lang="en-US" sz="2400" dirty="0" smtClean="0"/>
              <a:t>protection for </a:t>
            </a:r>
            <a:r>
              <a:rPr lang="en-US" sz="2400" dirty="0"/>
              <a:t>bare-metal </a:t>
            </a:r>
            <a:r>
              <a:rPr lang="en-US" sz="2400" dirty="0" smtClean="0"/>
              <a:t>systems</a:t>
            </a:r>
          </a:p>
          <a:p>
            <a:pPr marL="742950" lvl="2"/>
            <a:r>
              <a:rPr lang="en-US" sz="1800" dirty="0" smtClean="0"/>
              <a:t>Does not require rewriting application</a:t>
            </a:r>
            <a:endParaRPr lang="en-US" sz="1800" dirty="0"/>
          </a:p>
          <a:p>
            <a:pPr marL="742950" lvl="2"/>
            <a:r>
              <a:rPr lang="en-US" sz="1800" dirty="0" smtClean="0"/>
              <a:t>Provides strong stack protections, via an adapted </a:t>
            </a:r>
            <a:r>
              <a:rPr lang="en-US" sz="1800" dirty="0" err="1" smtClean="0"/>
              <a:t>SafeStack</a:t>
            </a:r>
            <a:endParaRPr lang="en-US" sz="1800" dirty="0" smtClean="0"/>
          </a:p>
          <a:p>
            <a:pPr marL="742950" lvl="2"/>
            <a:r>
              <a:rPr lang="en-US" sz="1800" dirty="0" smtClean="0"/>
              <a:t>Minimizes number of privileged instructions executed</a:t>
            </a:r>
          </a:p>
          <a:p>
            <a:pPr marL="742950" lvl="2"/>
            <a:r>
              <a:rPr lang="en-US" sz="1800" dirty="0" smtClean="0"/>
              <a:t>Diversifies all memory</a:t>
            </a:r>
            <a:endParaRPr lang="en-US" sz="1800" dirty="0"/>
          </a:p>
          <a:p>
            <a:r>
              <a:rPr lang="en-US" sz="2400" dirty="0" smtClean="0"/>
              <a:t>Meets requirements for run-time, memory, and energy</a:t>
            </a:r>
          </a:p>
          <a:p>
            <a:r>
              <a:rPr lang="en-US" sz="2400" b="1" i="1" dirty="0" smtClean="0"/>
              <a:t>Open Sourced:  https</a:t>
            </a:r>
            <a:r>
              <a:rPr lang="en-US" sz="2400" b="1" i="1" dirty="0"/>
              <a:t>://github.com/HexHive/EPOXY</a:t>
            </a:r>
          </a:p>
        </p:txBody>
      </p:sp>
    </p:spTree>
    <p:extLst>
      <p:ext uri="{BB962C8B-B14F-4D97-AF65-F5344CB8AC3E}">
        <p14:creationId xmlns:p14="http://schemas.microsoft.com/office/powerpoint/2010/main" val="17890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Bare-Metal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without an OS</a:t>
            </a:r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Small </a:t>
            </a:r>
            <a:r>
              <a:rPr lang="en-US" dirty="0"/>
              <a:t>m</a:t>
            </a:r>
            <a:r>
              <a:rPr lang="en-US" dirty="0" smtClean="0"/>
              <a:t>emory </a:t>
            </a:r>
            <a:r>
              <a:rPr lang="en-US" dirty="0"/>
              <a:t>s</a:t>
            </a:r>
            <a:r>
              <a:rPr lang="en-US" dirty="0" smtClean="0"/>
              <a:t>izes </a:t>
            </a:r>
            <a:endParaRPr lang="en-US" dirty="0"/>
          </a:p>
          <a:p>
            <a:pPr lvl="2"/>
            <a:r>
              <a:rPr lang="en-US" dirty="0"/>
              <a:t>1 MB Flash,  128 KB’s of RAM</a:t>
            </a:r>
          </a:p>
          <a:p>
            <a:pPr lvl="1"/>
            <a:r>
              <a:rPr lang="en-US" dirty="0"/>
              <a:t>Tight </a:t>
            </a:r>
            <a:r>
              <a:rPr lang="en-US" dirty="0" smtClean="0"/>
              <a:t>run-time </a:t>
            </a:r>
            <a:r>
              <a:rPr lang="en-US" dirty="0"/>
              <a:t>constraints</a:t>
            </a:r>
          </a:p>
          <a:p>
            <a:pPr lvl="1"/>
            <a:r>
              <a:rPr lang="en-US" dirty="0"/>
              <a:t>Low </a:t>
            </a:r>
            <a:r>
              <a:rPr lang="en-US" dirty="0" smtClean="0"/>
              <a:t>power requirements</a:t>
            </a:r>
          </a:p>
          <a:p>
            <a:r>
              <a:rPr lang="en-US" dirty="0" smtClean="0"/>
              <a:t>Single Application</a:t>
            </a:r>
          </a:p>
          <a:p>
            <a:pPr lvl="1"/>
            <a:r>
              <a:rPr lang="en-US" dirty="0" smtClean="0"/>
              <a:t>No kernel/user space </a:t>
            </a:r>
            <a:r>
              <a:rPr lang="en-US" dirty="0" err="1" smtClean="0"/>
              <a:t>seperation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07243" y="1981200"/>
            <a:ext cx="3657600" cy="3200400"/>
          </a:xfrm>
          <a:prstGeom prst="rect">
            <a:avLst/>
          </a:prstGeom>
          <a:ln w="38100">
            <a:noFill/>
          </a:ln>
        </p:spPr>
        <p:txBody>
          <a:bodyPr anchor="t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/>
              <a:t>Amazon’s Dash </a:t>
            </a:r>
            <a:r>
              <a:rPr lang="en-US" dirty="0" smtClean="0"/>
              <a:t>button</a:t>
            </a:r>
            <a:endParaRPr lang="en-US" dirty="0"/>
          </a:p>
          <a:p>
            <a:pPr lvl="1"/>
            <a:r>
              <a:rPr lang="en-US" dirty="0" smtClean="0"/>
              <a:t>Smart door locks</a:t>
            </a:r>
            <a:endParaRPr lang="en-US" dirty="0"/>
          </a:p>
          <a:p>
            <a:pPr lvl="1"/>
            <a:r>
              <a:rPr lang="en-US" dirty="0"/>
              <a:t>Engine </a:t>
            </a:r>
            <a:r>
              <a:rPr lang="en-US" dirty="0" smtClean="0"/>
              <a:t>controllers</a:t>
            </a:r>
            <a:endParaRPr lang="en-US" dirty="0"/>
          </a:p>
          <a:p>
            <a:pPr lvl="1"/>
            <a:r>
              <a:rPr lang="en-US" dirty="0" smtClean="0"/>
              <a:t>SD </a:t>
            </a:r>
            <a:r>
              <a:rPr lang="en-US" dirty="0"/>
              <a:t>c</a:t>
            </a:r>
            <a:r>
              <a:rPr lang="en-US" dirty="0" smtClean="0"/>
              <a:t>ard </a:t>
            </a:r>
            <a:r>
              <a:rPr lang="en-US" dirty="0"/>
              <a:t>c</a:t>
            </a:r>
            <a:r>
              <a:rPr lang="en-US" dirty="0" smtClean="0"/>
              <a:t>ontrollers</a:t>
            </a:r>
          </a:p>
          <a:p>
            <a:pPr lvl="1"/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err="1"/>
              <a:t>SoC’s</a:t>
            </a:r>
            <a:endParaRPr lang="en-US" dirty="0"/>
          </a:p>
          <a:p>
            <a:pPr marL="468630" lvl="1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00400" y="4800600"/>
            <a:ext cx="2743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Security left out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7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Default: No Defenses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7206" y="1901635"/>
            <a:ext cx="2693608" cy="3289787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1677206" y="1504474"/>
            <a:ext cx="2693607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Security Hardware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7206" y="3095340"/>
            <a:ext cx="2693607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Global Data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7206" y="3490274"/>
            <a:ext cx="2693607" cy="624526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Stack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7206" y="4385662"/>
            <a:ext cx="2693608" cy="80576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Code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3879" y="1123890"/>
            <a:ext cx="3800262" cy="40011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Bare-metal Application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990052" y="1290663"/>
            <a:ext cx="2960575" cy="82773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Unused or trivially </a:t>
            </a:r>
            <a:r>
              <a:rPr lang="en-US" sz="2000" dirty="0">
                <a:solidFill>
                  <a:schemeClr val="bg1"/>
                </a:solidFill>
              </a:rPr>
              <a:t>b</a:t>
            </a:r>
            <a:r>
              <a:rPr lang="en-US" sz="2000" dirty="0" smtClean="0">
                <a:solidFill>
                  <a:schemeClr val="bg1"/>
                </a:solidFill>
              </a:rPr>
              <a:t>ypassed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95242" y="3028960"/>
            <a:ext cx="2960575" cy="131444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Vulnerable to: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Stack smashing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Code injection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Global data corruption</a:t>
            </a:r>
          </a:p>
        </p:txBody>
      </p:sp>
      <p:cxnSp>
        <p:nvCxnSpPr>
          <p:cNvPr id="14" name="Straight Arrow Connector 13"/>
          <p:cNvCxnSpPr>
            <a:stCxn id="13" idx="1"/>
            <a:endCxn id="8" idx="3"/>
          </p:cNvCxnSpPr>
          <p:nvPr/>
        </p:nvCxnSpPr>
        <p:spPr>
          <a:xfrm rot="10800000">
            <a:off x="4370813" y="3802537"/>
            <a:ext cx="624430" cy="986006"/>
          </a:xfrm>
          <a:prstGeom prst="bentConnector3">
            <a:avLst>
              <a:gd name="adj1" fmla="val 23153"/>
            </a:avLst>
          </a:prstGeom>
          <a:ln w="57150">
            <a:solidFill>
              <a:schemeClr val="tx1"/>
            </a:solidFill>
            <a:headEnd w="med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9" idx="3"/>
          </p:cNvCxnSpPr>
          <p:nvPr/>
        </p:nvCxnSpPr>
        <p:spPr>
          <a:xfrm flipH="1" flipV="1">
            <a:off x="4370814" y="4788542"/>
            <a:ext cx="624429" cy="1"/>
          </a:xfrm>
          <a:prstGeom prst="straightConnector1">
            <a:avLst/>
          </a:prstGeom>
          <a:ln w="57150">
            <a:solidFill>
              <a:schemeClr val="tx1"/>
            </a:solidFill>
            <a:headEnd w="med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1"/>
          </p:cNvCxnSpPr>
          <p:nvPr/>
        </p:nvCxnSpPr>
        <p:spPr>
          <a:xfrm rot="10800000">
            <a:off x="4380046" y="3490274"/>
            <a:ext cx="615196" cy="195906"/>
          </a:xfrm>
          <a:prstGeom prst="bentConnector3">
            <a:avLst>
              <a:gd name="adj1" fmla="val 25227"/>
            </a:avLst>
          </a:prstGeom>
          <a:ln w="57150">
            <a:solidFill>
              <a:schemeClr val="tx1"/>
            </a:solidFill>
            <a:headEnd w="med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1"/>
            <a:endCxn id="6" idx="3"/>
          </p:cNvCxnSpPr>
          <p:nvPr/>
        </p:nvCxnSpPr>
        <p:spPr>
          <a:xfrm flipH="1">
            <a:off x="4370813" y="1704529"/>
            <a:ext cx="619239" cy="0"/>
          </a:xfrm>
          <a:prstGeom prst="straightConnector1">
            <a:avLst/>
          </a:prstGeom>
          <a:ln w="57150">
            <a:solidFill>
              <a:schemeClr val="tx1"/>
            </a:solidFill>
            <a:headEnd w="med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86439" y="2533827"/>
            <a:ext cx="268489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IO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995242" y="2178314"/>
            <a:ext cx="2960575" cy="60700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Always accessible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stCxn id="19" idx="1"/>
            <a:endCxn id="26" idx="3"/>
          </p:cNvCxnSpPr>
          <p:nvPr/>
        </p:nvCxnSpPr>
        <p:spPr>
          <a:xfrm rot="10800000">
            <a:off x="4370814" y="2333656"/>
            <a:ext cx="624428" cy="148161"/>
          </a:xfrm>
          <a:prstGeom prst="bentConnector3">
            <a:avLst>
              <a:gd name="adj1" fmla="val 30475"/>
            </a:avLst>
          </a:prstGeom>
          <a:ln w="57150">
            <a:solidFill>
              <a:schemeClr val="tx1"/>
            </a:solidFill>
            <a:headEnd w="med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543723" y="5268261"/>
            <a:ext cx="2960575" cy="7433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Single (Root)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execution domain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95243" y="4555635"/>
            <a:ext cx="2960575" cy="46581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No ROP defenses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77206" y="2133600"/>
            <a:ext cx="269360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Sensitive IO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7" name="Left Brace 26"/>
          <p:cNvSpPr/>
          <p:nvPr/>
        </p:nvSpPr>
        <p:spPr>
          <a:xfrm>
            <a:off x="1295400" y="3095340"/>
            <a:ext cx="387048" cy="10194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>
            <a:off x="1289352" y="4370978"/>
            <a:ext cx="387048" cy="82044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9600" y="341018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0" y="45836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9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application</a:t>
            </a:r>
          </a:p>
          <a:p>
            <a:pPr lvl="1"/>
            <a:r>
              <a:rPr lang="en-US" dirty="0" smtClean="0"/>
              <a:t>No separation privilege levels (e.g. kernel, user)</a:t>
            </a:r>
          </a:p>
          <a:p>
            <a:r>
              <a:rPr lang="en-US" dirty="0" smtClean="0"/>
              <a:t>Systems lack a MMU</a:t>
            </a:r>
            <a:endParaRPr lang="en-US" dirty="0"/>
          </a:p>
          <a:p>
            <a:pPr lvl="1"/>
            <a:r>
              <a:rPr lang="en-US" dirty="0" smtClean="0"/>
              <a:t>Defenses </a:t>
            </a:r>
            <a:r>
              <a:rPr lang="en-US" dirty="0"/>
              <a:t>are limited to physical memory </a:t>
            </a:r>
            <a:r>
              <a:rPr lang="en-US" dirty="0" smtClean="0"/>
              <a:t>space</a:t>
            </a:r>
          </a:p>
          <a:p>
            <a:r>
              <a:rPr lang="en-US" dirty="0" smtClean="0"/>
              <a:t>Small </a:t>
            </a:r>
            <a:r>
              <a:rPr lang="en-US" dirty="0"/>
              <a:t>memory sizes</a:t>
            </a:r>
          </a:p>
          <a:p>
            <a:r>
              <a:rPr lang="en-US" dirty="0" smtClean="0"/>
              <a:t>Tight run-time constraints 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0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EPOXY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cap="none" dirty="0" smtClean="0"/>
              <a:t>Embedded </a:t>
            </a:r>
            <a:r>
              <a:rPr lang="en-US" sz="2400" cap="none" dirty="0"/>
              <a:t>Privilege Overlay </a:t>
            </a:r>
            <a:r>
              <a:rPr lang="en-US" sz="2400" cap="none" dirty="0" smtClean="0"/>
              <a:t>across </a:t>
            </a:r>
            <a:r>
              <a:rPr lang="en-US" sz="2400" cap="none" dirty="0"/>
              <a:t>X hardware </a:t>
            </a:r>
            <a:r>
              <a:rPr lang="en-US" sz="2400" cap="none" dirty="0" smtClean="0"/>
              <a:t>for Y </a:t>
            </a:r>
            <a:r>
              <a:rPr lang="en-US" sz="2400" cap="none" dirty="0"/>
              <a:t>software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4038600" cy="3877056"/>
          </a:xfrm>
        </p:spPr>
        <p:txBody>
          <a:bodyPr>
            <a:normAutofit/>
          </a:bodyPr>
          <a:lstStyle/>
          <a:p>
            <a:r>
              <a:rPr lang="en-US" dirty="0" smtClean="0"/>
              <a:t>LLVM based </a:t>
            </a:r>
            <a:r>
              <a:rPr lang="en-US" dirty="0"/>
              <a:t>c</a:t>
            </a:r>
            <a:r>
              <a:rPr lang="en-US" dirty="0" smtClean="0"/>
              <a:t>ompiler</a:t>
            </a:r>
          </a:p>
          <a:p>
            <a:r>
              <a:rPr lang="en-US" dirty="0" smtClean="0"/>
              <a:t>Protects against</a:t>
            </a:r>
          </a:p>
          <a:p>
            <a:pPr lvl="1"/>
            <a:r>
              <a:rPr lang="en-US" dirty="0" smtClean="0"/>
              <a:t>Code injection</a:t>
            </a:r>
          </a:p>
          <a:p>
            <a:pPr lvl="1"/>
            <a:r>
              <a:rPr lang="en-US" dirty="0" smtClean="0"/>
              <a:t>Control flow </a:t>
            </a:r>
            <a:r>
              <a:rPr lang="en-US" dirty="0"/>
              <a:t>h</a:t>
            </a:r>
            <a:r>
              <a:rPr lang="en-US" dirty="0" smtClean="0"/>
              <a:t>ijacking</a:t>
            </a:r>
          </a:p>
          <a:p>
            <a:pPr lvl="1"/>
            <a:r>
              <a:rPr lang="en-US" dirty="0" smtClean="0"/>
              <a:t>Data corruption</a:t>
            </a:r>
          </a:p>
          <a:p>
            <a:pPr lvl="1"/>
            <a:r>
              <a:rPr lang="en-US" dirty="0" smtClean="0"/>
              <a:t>Direct manipulation of IO</a:t>
            </a:r>
          </a:p>
          <a:p>
            <a:r>
              <a:rPr lang="en-US" dirty="0" smtClean="0"/>
              <a:t>Privilege Overlays</a:t>
            </a:r>
          </a:p>
          <a:p>
            <a:pPr lvl="1"/>
            <a:r>
              <a:rPr lang="en-US" dirty="0" smtClean="0"/>
              <a:t>Creates two privilege levels</a:t>
            </a:r>
          </a:p>
          <a:p>
            <a:pPr lvl="1"/>
            <a:r>
              <a:rPr lang="en-US" dirty="0" smtClean="0"/>
              <a:t>Foundation for other defenses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4534938" y="1615491"/>
            <a:ext cx="3715404" cy="3261309"/>
            <a:chOff x="4511900" y="2002781"/>
            <a:chExt cx="3715404" cy="3261309"/>
          </a:xfrm>
        </p:grpSpPr>
        <p:sp>
          <p:nvSpPr>
            <p:cNvPr id="9" name="TextBox 8"/>
            <p:cNvSpPr txBox="1"/>
            <p:nvPr/>
          </p:nvSpPr>
          <p:spPr>
            <a:xfrm>
              <a:off x="5108436" y="2317955"/>
              <a:ext cx="1444764" cy="83099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EPOXY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LLVM-based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compiler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74865" y="2002781"/>
              <a:ext cx="1152439" cy="242097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Hardened</a:t>
              </a:r>
            </a:p>
            <a:p>
              <a:pPr algn="ctr"/>
              <a:r>
                <a:rPr lang="en-US" sz="1600" dirty="0" smtClean="0"/>
                <a:t>Application</a:t>
              </a:r>
              <a:endParaRPr lang="en-US" sz="1600" dirty="0"/>
            </a:p>
          </p:txBody>
        </p:sp>
        <p:pic>
          <p:nvPicPr>
            <p:cNvPr id="21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395" y="4028572"/>
              <a:ext cx="626592" cy="790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5556016" y="4679315"/>
              <a:ext cx="836624" cy="58477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Source </a:t>
              </a:r>
            </a:p>
            <a:p>
              <a:pPr algn="ctr"/>
              <a:r>
                <a:rPr lang="en-US" sz="1600" dirty="0" smtClean="0"/>
                <a:t>Code</a:t>
              </a:r>
            </a:p>
          </p:txBody>
        </p:sp>
        <p:cxnSp>
          <p:nvCxnSpPr>
            <p:cNvPr id="23" name="Straight Arrow Connector 22"/>
            <p:cNvCxnSpPr>
              <a:stCxn id="9" idx="3"/>
            </p:cNvCxnSpPr>
            <p:nvPr/>
          </p:nvCxnSpPr>
          <p:spPr>
            <a:xfrm>
              <a:off x="6553200" y="2733454"/>
              <a:ext cx="51566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38"/>
            <p:cNvCxnSpPr>
              <a:stCxn id="21" idx="0"/>
              <a:endCxn id="9" idx="2"/>
            </p:cNvCxnSpPr>
            <p:nvPr/>
          </p:nvCxnSpPr>
          <p:spPr>
            <a:xfrm rot="16200000" flipV="1">
              <a:off x="5451446" y="3528326"/>
              <a:ext cx="879619" cy="120873"/>
            </a:xfrm>
            <a:prstGeom prst="bentConnector3">
              <a:avLst>
                <a:gd name="adj1" fmla="val 46762"/>
              </a:avLst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511900" y="4088250"/>
              <a:ext cx="1021480" cy="5847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Sensitive IO</a:t>
              </a:r>
            </a:p>
          </p:txBody>
        </p:sp>
        <p:cxnSp>
          <p:nvCxnSpPr>
            <p:cNvPr id="35" name="Straight Arrow Connector 38"/>
            <p:cNvCxnSpPr>
              <a:stCxn id="25" idx="0"/>
              <a:endCxn id="9" idx="2"/>
            </p:cNvCxnSpPr>
            <p:nvPr/>
          </p:nvCxnSpPr>
          <p:spPr>
            <a:xfrm rot="5400000" flipH="1" flipV="1">
              <a:off x="4957080" y="3214512"/>
              <a:ext cx="939298" cy="808178"/>
            </a:xfrm>
            <a:prstGeom prst="bentConnector3">
              <a:avLst>
                <a:gd name="adj1" fmla="val 50000"/>
              </a:avLst>
            </a:prstGeom>
            <a:ln w="38100" cmpd="sng">
              <a:solidFill>
                <a:schemeClr val="tx1"/>
              </a:solidFill>
              <a:round/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827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i="1" dirty="0" smtClean="0"/>
              <a:t>Threat Model</a:t>
            </a:r>
            <a:endParaRPr lang="en-US" b="1" i="1" dirty="0"/>
          </a:p>
          <a:p>
            <a:r>
              <a:rPr lang="en-US" dirty="0" smtClean="0"/>
              <a:t>Arbitrary memory corruption </a:t>
            </a:r>
          </a:p>
          <a:p>
            <a:r>
              <a:rPr lang="en-US" dirty="0" smtClean="0"/>
              <a:t>Attacker goals:</a:t>
            </a:r>
          </a:p>
          <a:p>
            <a:pPr lvl="1"/>
            <a:r>
              <a:rPr lang="en-US" dirty="0" smtClean="0"/>
              <a:t>Obtain execution</a:t>
            </a:r>
          </a:p>
          <a:p>
            <a:pPr lvl="1"/>
            <a:r>
              <a:rPr lang="en-US" dirty="0" smtClean="0"/>
              <a:t>Corrupt specific global data</a:t>
            </a:r>
          </a:p>
          <a:p>
            <a:r>
              <a:rPr lang="en-US" dirty="0" smtClean="0"/>
              <a:t>Does </a:t>
            </a:r>
            <a:r>
              <a:rPr lang="en-US" b="1" i="1" dirty="0"/>
              <a:t>not</a:t>
            </a:r>
            <a:r>
              <a:rPr lang="en-US" dirty="0"/>
              <a:t> have physical access </a:t>
            </a:r>
            <a:endParaRPr lang="en-US" dirty="0" smtClean="0"/>
          </a:p>
          <a:p>
            <a:pPr marL="68580" indent="0">
              <a:buNone/>
            </a:pPr>
            <a:r>
              <a:rPr lang="en-US" b="1" i="1" dirty="0" smtClean="0"/>
              <a:t>Requirements</a:t>
            </a:r>
            <a:endParaRPr lang="en-US" b="1" i="1" dirty="0"/>
          </a:p>
          <a:p>
            <a:r>
              <a:rPr lang="en-US" dirty="0" smtClean="0"/>
              <a:t>Hardware </a:t>
            </a:r>
            <a:r>
              <a:rPr lang="en-US" dirty="0"/>
              <a:t>support for two execution privilege modes </a:t>
            </a:r>
          </a:p>
          <a:p>
            <a:r>
              <a:rPr lang="en-US" dirty="0"/>
              <a:t>Memory Protection Unit (MPU)</a:t>
            </a:r>
          </a:p>
          <a:p>
            <a:pPr lvl="1"/>
            <a:r>
              <a:rPr lang="en-US" dirty="0"/>
              <a:t>Hardware that enforces access permissions on physical </a:t>
            </a:r>
            <a:r>
              <a:rPr lang="en-US" dirty="0" smtClean="0"/>
              <a:t>memory</a:t>
            </a:r>
            <a:endParaRPr lang="en-US" dirty="0"/>
          </a:p>
          <a:p>
            <a:r>
              <a:rPr lang="en-US" dirty="0" smtClean="0"/>
              <a:t>Memory usage determined a priori</a:t>
            </a:r>
          </a:p>
        </p:txBody>
      </p:sp>
    </p:spTree>
    <p:extLst>
      <p:ext uri="{BB962C8B-B14F-4D97-AF65-F5344CB8AC3E}">
        <p14:creationId xmlns:p14="http://schemas.microsoft.com/office/powerpoint/2010/main" val="35159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Epoxy</a:t>
            </a:r>
            <a:endParaRPr lang="en-US" cap="none" dirty="0"/>
          </a:p>
        </p:txBody>
      </p:sp>
      <p:sp>
        <p:nvSpPr>
          <p:cNvPr id="5" name="Rectangle 4"/>
          <p:cNvSpPr/>
          <p:nvPr/>
        </p:nvSpPr>
        <p:spPr>
          <a:xfrm>
            <a:off x="3657600" y="1754016"/>
            <a:ext cx="1828800" cy="3519179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3657600" y="4452575"/>
            <a:ext cx="1828800" cy="820428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Code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3242846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Global 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3581400"/>
            <a:ext cx="1828800" cy="504141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Stack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2684169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IO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21583" y="1363246"/>
            <a:ext cx="2500833" cy="33855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Application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7600" y="1826359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Security Hardware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2253663"/>
            <a:ext cx="1828800" cy="338554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Sensitive IO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2514600" y="5394563"/>
            <a:ext cx="1888084" cy="470997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Privileged Execution</a:t>
            </a:r>
          </a:p>
        </p:txBody>
      </p:sp>
    </p:spTree>
    <p:extLst>
      <p:ext uri="{BB962C8B-B14F-4D97-AF65-F5344CB8AC3E}">
        <p14:creationId xmlns:p14="http://schemas.microsoft.com/office/powerpoint/2010/main" val="3713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Overlay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Creates multiple privilege levels</a:t>
            </a:r>
          </a:p>
          <a:p>
            <a:pPr lvl="1"/>
            <a:r>
              <a:rPr lang="en-US" dirty="0" smtClean="0"/>
              <a:t>Enables developer to assume access to everything</a:t>
            </a:r>
          </a:p>
          <a:p>
            <a:pPr lvl="1"/>
            <a:r>
              <a:rPr lang="en-US" dirty="0" smtClean="0"/>
              <a:t>Restricts privileged operations at run-time</a:t>
            </a:r>
          </a:p>
          <a:p>
            <a:r>
              <a:rPr lang="en-US" dirty="0" smtClean="0"/>
              <a:t>Static </a:t>
            </a:r>
            <a:r>
              <a:rPr lang="en-US" dirty="0"/>
              <a:t>analysis identifies </a:t>
            </a:r>
            <a:r>
              <a:rPr lang="en-US" dirty="0" smtClean="0"/>
              <a:t>privileged operations</a:t>
            </a:r>
            <a:endParaRPr lang="en-US" dirty="0"/>
          </a:p>
          <a:p>
            <a:pPr lvl="1"/>
            <a:r>
              <a:rPr lang="en-US" dirty="0"/>
              <a:t>Specific instructions </a:t>
            </a:r>
            <a:r>
              <a:rPr lang="en-US" dirty="0" smtClean="0"/>
              <a:t>defined by the ISA that require </a:t>
            </a:r>
            <a:r>
              <a:rPr lang="en-US" dirty="0"/>
              <a:t>privileges</a:t>
            </a:r>
          </a:p>
          <a:p>
            <a:pPr lvl="1"/>
            <a:r>
              <a:rPr lang="en-US" dirty="0"/>
              <a:t>Sensitive memory mapped registers (e.g.,  </a:t>
            </a:r>
            <a:r>
              <a:rPr lang="en-US" dirty="0" smtClean="0"/>
              <a:t>MPU configuration , </a:t>
            </a:r>
            <a:r>
              <a:rPr lang="en-US" dirty="0"/>
              <a:t>sensitive IO)</a:t>
            </a:r>
          </a:p>
          <a:p>
            <a:r>
              <a:rPr lang="en-US" dirty="0" smtClean="0"/>
              <a:t>Created by injecting </a:t>
            </a:r>
            <a:r>
              <a:rPr lang="en-US" dirty="0"/>
              <a:t>code to:</a:t>
            </a:r>
          </a:p>
          <a:p>
            <a:pPr lvl="1"/>
            <a:r>
              <a:rPr lang="en-US" dirty="0"/>
              <a:t>Configure MPU – Enforce DEP and restrict access to sensitive </a:t>
            </a:r>
            <a:r>
              <a:rPr lang="en-US" dirty="0" smtClean="0"/>
              <a:t>registers</a:t>
            </a:r>
            <a:endParaRPr lang="en-US" dirty="0"/>
          </a:p>
          <a:p>
            <a:pPr lvl="1"/>
            <a:r>
              <a:rPr lang="en-US" dirty="0"/>
              <a:t>Reduce privileges of entire application</a:t>
            </a:r>
          </a:p>
          <a:p>
            <a:pPr lvl="1"/>
            <a:r>
              <a:rPr lang="en-US" dirty="0"/>
              <a:t>Request </a:t>
            </a:r>
            <a:r>
              <a:rPr lang="en-US" dirty="0" smtClean="0"/>
              <a:t>privileges </a:t>
            </a:r>
            <a:r>
              <a:rPr lang="en-US" dirty="0"/>
              <a:t>for restricted operations</a:t>
            </a:r>
          </a:p>
          <a:p>
            <a:pPr lvl="1"/>
            <a:r>
              <a:rPr lang="en-US" dirty="0"/>
              <a:t>Handle privilege requests</a:t>
            </a:r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93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Overlay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5800" y="1981200"/>
            <a:ext cx="3657600" cy="3669792"/>
          </a:xfrm>
          <a:solidFill>
            <a:schemeClr val="accent5"/>
          </a:solidFill>
        </p:spPr>
        <p:txBody>
          <a:bodyPr>
            <a:noAutofit/>
          </a:bodyPr>
          <a:lstStyle/>
          <a:p>
            <a:pPr marL="68580" indent="0">
              <a:spcBef>
                <a:spcPts val="400"/>
              </a:spcBef>
              <a:buNone/>
            </a:pPr>
            <a:r>
              <a:rPr lang="en-US" sz="1800" b="1" dirty="0" smtClean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#define 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UART_RX=0xdeadbeef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char</a:t>
            </a:r>
            <a:r>
              <a:rPr lang="en-US" sz="1800" b="1" dirty="0" smtClean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menu_option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;</a:t>
            </a:r>
            <a:endParaRPr lang="en-US" sz="1800" b="1" dirty="0">
              <a:solidFill>
                <a:schemeClr val="bg1"/>
              </a:solidFill>
              <a:latin typeface="Courier" pitchFamily="49" charset="0"/>
              <a:cs typeface="Lao UI" panose="020B0502040204020203" pitchFamily="34" charset="0"/>
            </a:endParaRP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...</a:t>
            </a:r>
          </a:p>
          <a:p>
            <a:pPr marL="68580" indent="0">
              <a:spcBef>
                <a:spcPts val="400"/>
              </a:spcBef>
              <a:buNone/>
            </a:pPr>
            <a:endParaRPr lang="en-US" sz="1800" b="1" dirty="0" smtClean="0">
              <a:solidFill>
                <a:schemeClr val="bg1"/>
              </a:solidFill>
              <a:latin typeface="Courier" pitchFamily="49" charset="0"/>
              <a:cs typeface="Lao UI" panose="020B0502040204020203" pitchFamily="34" charset="0"/>
            </a:endParaRP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err="1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m</a:t>
            </a:r>
            <a:r>
              <a:rPr lang="en-US" sz="1800" b="1" dirty="0" err="1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enu_option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= *(UART_RX)</a:t>
            </a:r>
          </a:p>
          <a:p>
            <a:pPr marL="68580" indent="0">
              <a:spcBef>
                <a:spcPts val="400"/>
              </a:spcBef>
              <a:buNone/>
            </a:pPr>
            <a:endParaRPr lang="en-US" sz="1800" b="1" dirty="0" smtClean="0">
              <a:solidFill>
                <a:schemeClr val="bg1"/>
              </a:solidFill>
              <a:latin typeface="Courier" pitchFamily="49" charset="0"/>
              <a:cs typeface="Lao UI" panose="020B0502040204020203" pitchFamily="34" charset="0"/>
            </a:endParaRP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s</a:t>
            </a:r>
            <a:r>
              <a:rPr lang="en-US" sz="1800" b="1" dirty="0" smtClean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witch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(</a:t>
            </a:r>
            <a:r>
              <a:rPr lang="en-US" sz="1800" b="1" dirty="0" err="1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menu_option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):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smtClean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case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’1’: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 handle_case_1;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</a:t>
            </a:r>
            <a:r>
              <a:rPr lang="en-US" sz="1800" b="1" dirty="0" smtClean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 break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;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... </a:t>
            </a:r>
            <a:endParaRPr lang="en-US" sz="1800" dirty="0" smtClean="0">
              <a:latin typeface="Courier" pitchFamily="49" charset="0"/>
              <a:cs typeface="Lao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800600" y="1981200"/>
            <a:ext cx="3657600" cy="3669792"/>
          </a:xfrm>
          <a:solidFill>
            <a:schemeClr val="accent2">
              <a:lumMod val="50000"/>
            </a:schemeClr>
          </a:solidFill>
        </p:spPr>
        <p:txBody>
          <a:bodyPr>
            <a:noAutofit/>
          </a:bodyPr>
          <a:lstStyle/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#define 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UART_RX=0xdeadbeef</a:t>
            </a:r>
            <a:endParaRPr lang="en-US" sz="1800" b="1" dirty="0">
              <a:solidFill>
                <a:schemeClr val="bg1"/>
              </a:solidFill>
              <a:latin typeface="Courier" pitchFamily="49" charset="0"/>
              <a:cs typeface="Lao UI" panose="020B0502040204020203" pitchFamily="34" charset="0"/>
            </a:endParaRP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char</a:t>
            </a: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menu_option</a:t>
            </a: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;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...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r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equest privileges;</a:t>
            </a:r>
            <a:endParaRPr lang="en-US" sz="1800" b="1" dirty="0">
              <a:solidFill>
                <a:schemeClr val="bg1"/>
              </a:solidFill>
              <a:latin typeface="Courier" pitchFamily="49" charset="0"/>
              <a:cs typeface="Lao UI" panose="020B0502040204020203" pitchFamily="34" charset="0"/>
            </a:endParaRP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err="1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menu_option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= *(UART_RX)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d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rop privileges;</a:t>
            </a:r>
          </a:p>
          <a:p>
            <a:pPr marL="68580" indent="0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switch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(</a:t>
            </a:r>
            <a:r>
              <a:rPr lang="en-US" sz="1800" b="1" dirty="0" err="1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menu_option</a:t>
            </a: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):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smtClean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case </a:t>
            </a: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’1’: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 handle_case_1;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 </a:t>
            </a:r>
            <a:r>
              <a:rPr lang="en-US" sz="1800" b="1" dirty="0">
                <a:solidFill>
                  <a:srgbClr val="66FF66"/>
                </a:solidFill>
                <a:latin typeface="Courier" pitchFamily="49" charset="0"/>
                <a:cs typeface="Lao UI" panose="020B0502040204020203" pitchFamily="34" charset="0"/>
              </a:rPr>
              <a:t>break</a:t>
            </a:r>
            <a:r>
              <a:rPr lang="en-US" sz="1800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;</a:t>
            </a:r>
          </a:p>
          <a:p>
            <a:pPr marL="68580" indent="0">
              <a:spcBef>
                <a:spcPts val="400"/>
              </a:spcBef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... </a:t>
            </a:r>
            <a:endParaRPr lang="en-US" sz="1800" dirty="0">
              <a:latin typeface="Courier" pitchFamily="49" charset="0"/>
              <a:cs typeface="Lao UI" panose="020B0502040204020203" pitchFamily="34" charset="0"/>
            </a:endParaRPr>
          </a:p>
          <a:p>
            <a:pPr marL="68580" indent="0">
              <a:buNone/>
            </a:pP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" indent="0">
              <a:buNone/>
            </a:pPr>
            <a:endParaRPr lang="en-US" sz="1700" dirty="0"/>
          </a:p>
        </p:txBody>
      </p:sp>
      <p:sp>
        <p:nvSpPr>
          <p:cNvPr id="12" name="Rectangle 11"/>
          <p:cNvSpPr/>
          <p:nvPr/>
        </p:nvSpPr>
        <p:spPr>
          <a:xfrm>
            <a:off x="4800600" y="3298441"/>
            <a:ext cx="3657600" cy="697627"/>
          </a:xfrm>
          <a:prstGeom prst="rect">
            <a:avLst/>
          </a:prstGeom>
          <a:solidFill>
            <a:schemeClr val="accent5"/>
          </a:solidFill>
        </p:spPr>
        <p:txBody>
          <a:bodyPr lIns="0" rIns="0">
            <a:spAutoFit/>
          </a:bodyPr>
          <a:lstStyle/>
          <a:p>
            <a:pPr marL="68580">
              <a:spcBef>
                <a:spcPts val="400"/>
              </a:spcBef>
              <a:buClr>
                <a:schemeClr val="accent1"/>
              </a:buClr>
              <a:buSzPct val="85000"/>
            </a:pPr>
            <a:r>
              <a:rPr lang="en-US" b="1" dirty="0" err="1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menu_option</a:t>
            </a:r>
            <a:r>
              <a:rPr lang="en-US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 = *(UART_RX)</a:t>
            </a:r>
          </a:p>
          <a:p>
            <a:pPr marL="68580">
              <a:spcBef>
                <a:spcPts val="400"/>
              </a:spcBef>
              <a:buClr>
                <a:schemeClr val="accent1"/>
              </a:buClr>
              <a:buSzPct val="85000"/>
            </a:pPr>
            <a:r>
              <a:rPr lang="en-US" b="1" dirty="0">
                <a:solidFill>
                  <a:schemeClr val="bg1"/>
                </a:solidFill>
                <a:latin typeface="Courier" pitchFamily="49" charset="0"/>
                <a:cs typeface="Lao UI" panose="020B0502040204020203" pitchFamily="34" charset="0"/>
              </a:rPr>
              <a:t>drop privileges;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648200" y="5625002"/>
            <a:ext cx="2226511" cy="47099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Unprivileged Execution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590800" y="5625003"/>
            <a:ext cx="1888084" cy="470997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Privileged Execution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1537727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Default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94422" y="157204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Privilege Overlay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2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517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06B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2" grpId="0" uiExpand="1" build="allAtOnce" animBg="1"/>
      <p:bldP spid="12" grpId="1" uiExpand="1" build="allAtOnce"/>
      <p:bldP spid="12" grpId="2" uiExpand="1" build="allAtOnce" animBg="1"/>
      <p:bldP spid="13" grpId="0" animBg="1"/>
      <p:bldP spid="16" grpId="0"/>
    </p:bld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995</Words>
  <Application>Microsoft Office PowerPoint</Application>
  <PresentationFormat>On-screen Show (4:3)</PresentationFormat>
  <Paragraphs>384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Courier</vt:lpstr>
      <vt:lpstr>Courier New</vt:lpstr>
      <vt:lpstr>Gill Sans MT</vt:lpstr>
      <vt:lpstr>Lao UI</vt:lpstr>
      <vt:lpstr>Wingdings 3</vt:lpstr>
      <vt:lpstr>Urban Pop</vt:lpstr>
      <vt:lpstr>Protecting Bare-metal Embedded Systems  With Privilege Overlays</vt:lpstr>
      <vt:lpstr>Bare-Metal Systems</vt:lpstr>
      <vt:lpstr>Default: No Defenses</vt:lpstr>
      <vt:lpstr>Defense Challenges</vt:lpstr>
      <vt:lpstr>EPOXY  Embedded Privilege Overlay across X hardware for Y software</vt:lpstr>
      <vt:lpstr>Threat Model And Requirements</vt:lpstr>
      <vt:lpstr>Before Epoxy</vt:lpstr>
      <vt:lpstr>Privilege Overlay</vt:lpstr>
      <vt:lpstr>Privilege Overlay Example</vt:lpstr>
      <vt:lpstr>Epoxy – After Privilege Overlay</vt:lpstr>
      <vt:lpstr>SafeSTack</vt:lpstr>
      <vt:lpstr>Diversification</vt:lpstr>
      <vt:lpstr>Diversification</vt:lpstr>
      <vt:lpstr>Epoxy – All Protections</vt:lpstr>
      <vt:lpstr>Performance</vt:lpstr>
      <vt:lpstr>ROP Compiler</vt:lpstr>
      <vt:lpstr>Privileged Instructions Executed</vt:lpstr>
      <vt:lpstr>Conclusion</vt:lpstr>
    </vt:vector>
  </TitlesOfParts>
  <Company>Sandia National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Bare-metal Embedded Systems With Privilege Overlays</dc:title>
  <dc:creator>Clements, Abraham Anthony</dc:creator>
  <cp:lastModifiedBy>Saurabh Bagchi</cp:lastModifiedBy>
  <cp:revision>221</cp:revision>
  <dcterms:created xsi:type="dcterms:W3CDTF">2017-04-21T17:25:22Z</dcterms:created>
  <dcterms:modified xsi:type="dcterms:W3CDTF">2017-05-29T04:39:22Z</dcterms:modified>
</cp:coreProperties>
</file>