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25" r:id="rId2"/>
    <p:sldId id="624" r:id="rId3"/>
    <p:sldId id="625" r:id="rId4"/>
    <p:sldId id="626" r:id="rId5"/>
    <p:sldId id="637" r:id="rId6"/>
    <p:sldId id="627" r:id="rId7"/>
    <p:sldId id="628" r:id="rId8"/>
    <p:sldId id="638" r:id="rId9"/>
    <p:sldId id="639" r:id="rId10"/>
    <p:sldId id="640" r:id="rId11"/>
    <p:sldId id="641" r:id="rId12"/>
    <p:sldId id="616" r:id="rId13"/>
    <p:sldId id="623" r:id="rId14"/>
  </p:sldIdLst>
  <p:sldSz cx="9144000" cy="6858000" type="screen4x3"/>
  <p:notesSz cx="6985000" cy="9271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">
          <p15:clr>
            <a:srgbClr val="A4A3A4"/>
          </p15:clr>
        </p15:guide>
        <p15:guide id="2" pos="2892">
          <p15:clr>
            <a:srgbClr val="A4A3A4"/>
          </p15:clr>
        </p15:guide>
        <p15:guide id="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9246AC"/>
    <a:srgbClr val="0000CC"/>
    <a:srgbClr val="FF3300"/>
    <a:srgbClr val="006600"/>
    <a:srgbClr val="008000"/>
    <a:srgbClr val="660033"/>
    <a:srgbClr val="6600CC"/>
    <a:srgbClr val="3333C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1" autoAdjust="0"/>
    <p:restoredTop sz="85284" autoAdjust="0"/>
  </p:normalViewPr>
  <p:slideViewPr>
    <p:cSldViewPr snapToGrid="0">
      <p:cViewPr varScale="1">
        <p:scale>
          <a:sx n="51" d="100"/>
          <a:sy n="51" d="100"/>
        </p:scale>
        <p:origin x="898" y="53"/>
      </p:cViewPr>
      <p:guideLst>
        <p:guide orient="horz" pos="24"/>
        <p:guide pos="2892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2808" y="-120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92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400550"/>
            <a:ext cx="5124450" cy="417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481" tIns="46932" rIns="95481" bIns="469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1675"/>
            <a:ext cx="4616450" cy="3462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242034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4424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shared clusters called “community clusters”</a:t>
            </a:r>
          </a:p>
          <a:p>
            <a:r>
              <a:rPr lang="en-US" dirty="0" smtClean="0"/>
              <a:t>They have become common in big organizations, academic, industrial, and government labs</a:t>
            </a:r>
          </a:p>
          <a:p>
            <a:r>
              <a:rPr lang="en-US" dirty="0" smtClean="0"/>
              <a:t>A diverse set of sub-units within the organization buy assets in a cluster and these are then put together by central IT </a:t>
            </a:r>
          </a:p>
          <a:p>
            <a:r>
              <a:rPr lang="en-US" dirty="0" smtClean="0"/>
              <a:t>Flexible usage policies, such that partners in the cluster have ready access to the capacity they purchase and potentially to much more, when there are idle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28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job requirements are specified through the PBS submission scripts.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20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468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Bullet 3: Hardware</a:t>
            </a:r>
            <a:r>
              <a:rPr lang="en-US" baseline="0" dirty="0" smtClean="0"/>
              <a:t> configuration -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number of cores on a node, amount of memory on a node, the network backplane, etc.. Software configuration - which libraries and applications to pre-install and where to locate them.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3: We analyzed approximately 500K jobs for this study. This part of a continuing study.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572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2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76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011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96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17488"/>
            <a:ext cx="2184400" cy="5965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550" y="217488"/>
            <a:ext cx="6400800" cy="5965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9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09550" y="217488"/>
            <a:ext cx="8737600" cy="5965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4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4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921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550" y="777875"/>
            <a:ext cx="4292600" cy="5405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777875"/>
            <a:ext cx="4292600" cy="5405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4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7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2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40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2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dcsl_logo.jp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" y="6245225"/>
            <a:ext cx="6804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17488"/>
            <a:ext cx="8724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9550" y="777875"/>
            <a:ext cx="8737600" cy="540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1"/>
            <a:r>
              <a:rPr lang="en-US" altLang="en-US" dirty="0" smtClean="0"/>
              <a:t>Fourth level</a:t>
            </a:r>
          </a:p>
          <a:p>
            <a:pPr lvl="2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7788" y="77788"/>
            <a:ext cx="8988425" cy="6234112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452938" y="6472238"/>
            <a:ext cx="753410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200" dirty="0">
                <a:latin typeface="Arial" charset="0"/>
              </a:rPr>
              <a:t>Slide </a:t>
            </a:r>
            <a:fld id="{C89AAE24-8AA2-4F0D-8EE2-BE1159C96936}" type="slidenum">
              <a:rPr lang="en-US" sz="1200" smtClean="0">
                <a:latin typeface="Arial" charset="0"/>
              </a:rPr>
              <a:pPr>
                <a:defRPr/>
              </a:pPr>
              <a:t>‹#›</a:t>
            </a:fld>
            <a:endParaRPr lang="en-US" sz="1200" dirty="0">
              <a:latin typeface="Arial" charset="0"/>
            </a:endParaRPr>
          </a:p>
        </p:txBody>
      </p:sp>
      <p:pic>
        <p:nvPicPr>
          <p:cNvPr id="1030" name="Picture 8" descr="PU_signature_gif_print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13" y="6353175"/>
            <a:ext cx="15065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00"/>
          </a:solidFill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00"/>
          </a:solidFill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00"/>
          </a:solidFill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00"/>
          </a:solidFill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>
          <a:solidFill>
            <a:srgbClr val="CC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45399"/>
            <a:ext cx="9144000" cy="1762125"/>
          </a:xfrm>
          <a:noFill/>
        </p:spPr>
        <p:txBody>
          <a:bodyPr lIns="85725" tIns="41275" rIns="85725" bIns="41275"/>
          <a:lstStyle/>
          <a:p>
            <a:pPr>
              <a:spcAft>
                <a:spcPct val="60000"/>
              </a:spcAft>
            </a:pPr>
            <a:r>
              <a:rPr lang="en-US" altLang="en-US" sz="4000" dirty="0"/>
              <a:t>User-Centric Workload Analytics: Towards </a:t>
            </a:r>
            <a:r>
              <a:rPr lang="en-US" altLang="en-US" sz="4000" dirty="0" smtClean="0"/>
              <a:t>Better Cluster </a:t>
            </a:r>
            <a:r>
              <a:rPr lang="en-US" altLang="en-US" sz="4000" dirty="0"/>
              <a:t>Management</a:t>
            </a:r>
            <a:endParaRPr lang="en-US" altLang="en-US" sz="3600" dirty="0" smtClean="0"/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746919" y="2321518"/>
            <a:ext cx="7931150" cy="951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Saurabh Bagchi</a:t>
            </a:r>
            <a:endParaRPr lang="en-US" altLang="en-US" sz="28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algn="ctr"/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Purdue University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2052" name="Picture 3" descr="gr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8" y="3606984"/>
            <a:ext cx="1143000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dcsl_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354389"/>
            <a:ext cx="1820863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379413" y="4923878"/>
            <a:ext cx="8666162" cy="119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b="1" dirty="0" smtClean="0"/>
              <a:t>Joint work with: </a:t>
            </a:r>
            <a:r>
              <a:rPr lang="en-US" altLang="en-US" b="1" dirty="0" err="1" smtClean="0"/>
              <a:t>Subrata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Mitra</a:t>
            </a:r>
            <a:r>
              <a:rPr lang="en-US" altLang="en-US" b="1" dirty="0" smtClean="0"/>
              <a:t>, </a:t>
            </a:r>
            <a:r>
              <a:rPr lang="en-US" altLang="en-US" b="1" dirty="0" err="1" smtClean="0"/>
              <a:t>Suhas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Javagal</a:t>
            </a:r>
            <a:r>
              <a:rPr lang="en-US" altLang="en-US" b="1" dirty="0" smtClean="0"/>
              <a:t>, Stephen Harrell (Purdu</a:t>
            </a:r>
            <a:r>
              <a:rPr lang="en-US" altLang="en-US" b="1" dirty="0" smtClean="0"/>
              <a:t>e), Adam Moody, Todd </a:t>
            </a:r>
            <a:r>
              <a:rPr lang="en-US" altLang="en-US" b="1" dirty="0" err="1" smtClean="0"/>
              <a:t>Gamblin</a:t>
            </a:r>
            <a:r>
              <a:rPr lang="en-US" altLang="en-US" b="1" dirty="0" smtClean="0"/>
              <a:t> (LLNL)</a:t>
            </a:r>
            <a:endParaRPr lang="en-US" altLang="en-US" b="1" dirty="0" smtClean="0"/>
          </a:p>
          <a:p>
            <a:pPr algn="ctr"/>
            <a:r>
              <a:rPr lang="en-US" altLang="en-US" b="1" dirty="0" smtClean="0"/>
              <a:t>Presentation </a:t>
            </a:r>
            <a:r>
              <a:rPr lang="en-US" altLang="en-US" b="1" dirty="0"/>
              <a:t>available at: </a:t>
            </a:r>
            <a:r>
              <a:rPr lang="en-US" altLang="en-US" b="1" i="1" dirty="0"/>
              <a:t>engineering.purdue.edu/</a:t>
            </a:r>
            <a:r>
              <a:rPr lang="en-US" altLang="en-US" b="1" i="1" dirty="0" err="1"/>
              <a:t>dcsl</a:t>
            </a:r>
            <a:r>
              <a:rPr lang="en-US" altLang="en-US" dirty="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83338" y="3313639"/>
            <a:ext cx="24956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Supported by National Science Foundation (NSF) Jul `15-Jul `18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711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Resource Usage by App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91" y="3814273"/>
            <a:ext cx="8737600" cy="1101647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2400" spc="-55" dirty="0">
                <a:cs typeface="Bookman Old Style"/>
              </a:rPr>
              <a:t>Clearly, there are 2 distinct types of </a:t>
            </a:r>
            <a:r>
              <a:rPr lang="en-US" sz="2400" spc="-55" dirty="0" smtClean="0">
                <a:cs typeface="Bookman Old Style"/>
              </a:rPr>
              <a:t>jobs</a:t>
            </a:r>
          </a:p>
          <a:p>
            <a:pPr marL="412750" lvl="1"/>
            <a:r>
              <a:rPr lang="en-US" sz="2000" spc="-55" dirty="0" smtClean="0">
                <a:cs typeface="Bookman Old Style"/>
              </a:rPr>
              <a:t>Few </a:t>
            </a:r>
            <a:r>
              <a:rPr lang="en-US" sz="2000" spc="-55" dirty="0">
                <a:cs typeface="Bookman Old Style"/>
              </a:rPr>
              <a:t>jobs need high bandwidth backplane for Network and IO </a:t>
            </a:r>
            <a:endParaRPr lang="en-US" sz="2000" spc="-55" dirty="0" smtClean="0">
              <a:cs typeface="Bookman Old Style"/>
            </a:endParaRPr>
          </a:p>
          <a:p>
            <a:pPr marL="412750" lvl="1"/>
            <a:r>
              <a:rPr lang="en-US" sz="2000" spc="-55" dirty="0" smtClean="0">
                <a:cs typeface="Bookman Old Style"/>
              </a:rPr>
              <a:t>In </a:t>
            </a:r>
            <a:r>
              <a:rPr lang="en-US" sz="2000" spc="-55" dirty="0">
                <a:cs typeface="Bookman Old Style"/>
              </a:rPr>
              <a:t>case of memory, such a distinction is not present</a:t>
            </a:r>
          </a:p>
          <a:p>
            <a:pPr marL="12700">
              <a:lnSpc>
                <a:spcPct val="100000"/>
              </a:lnSpc>
            </a:pPr>
            <a:r>
              <a:rPr lang="en-US" sz="2400" spc="-55" dirty="0" smtClean="0">
                <a:cs typeface="Bookman Old Style"/>
              </a:rPr>
              <a:t>Follow-on: </a:t>
            </a:r>
            <a:r>
              <a:rPr lang="en-US" sz="2400" spc="-55" dirty="0">
                <a:cs typeface="Bookman Old Style"/>
              </a:rPr>
              <a:t>Specialized cluster built in 2015 </a:t>
            </a:r>
            <a:r>
              <a:rPr lang="en-US" sz="2400" spc="-55" dirty="0" smtClean="0">
                <a:cs typeface="Bookman Old Style"/>
              </a:rPr>
              <a:t>for high resource demands </a:t>
            </a:r>
          </a:p>
          <a:p>
            <a:pPr marL="412750" lvl="1"/>
            <a:r>
              <a:rPr lang="en-US" sz="2000" spc="-55" dirty="0" smtClean="0">
                <a:cs typeface="Bookman Old Style"/>
              </a:rPr>
              <a:t>Has </a:t>
            </a:r>
            <a:r>
              <a:rPr lang="en-US" sz="2000" spc="-55" dirty="0">
                <a:cs typeface="Bookman Old Style"/>
              </a:rPr>
              <a:t>56 </a:t>
            </a:r>
            <a:r>
              <a:rPr lang="en-US" sz="2000" spc="-55" dirty="0" err="1">
                <a:cs typeface="Bookman Old Style"/>
              </a:rPr>
              <a:t>GBps</a:t>
            </a:r>
            <a:r>
              <a:rPr lang="en-US" sz="2000" spc="-55" dirty="0">
                <a:cs typeface="Bookman Old Style"/>
              </a:rPr>
              <a:t> </a:t>
            </a:r>
            <a:r>
              <a:rPr lang="en-US" sz="2000" spc="-55" dirty="0" err="1">
                <a:cs typeface="Bookman Old Style"/>
              </a:rPr>
              <a:t>Infiniband</a:t>
            </a:r>
            <a:r>
              <a:rPr lang="en-US" sz="2000" spc="-55" dirty="0">
                <a:cs typeface="Bookman Old Style"/>
              </a:rPr>
              <a:t> </a:t>
            </a:r>
            <a:r>
              <a:rPr lang="en-US" sz="2000" spc="-55" dirty="0" smtClean="0">
                <a:cs typeface="Bookman Old Style"/>
              </a:rPr>
              <a:t>network</a:t>
            </a:r>
            <a:endParaRPr lang="en-US" sz="2000" spc="-55" dirty="0">
              <a:cs typeface="Bookman Old Style"/>
            </a:endParaRPr>
          </a:p>
        </p:txBody>
      </p:sp>
      <p:sp>
        <p:nvSpPr>
          <p:cNvPr id="9" name="object 7"/>
          <p:cNvSpPr/>
          <p:nvPr/>
        </p:nvSpPr>
        <p:spPr>
          <a:xfrm>
            <a:off x="219075" y="1500294"/>
            <a:ext cx="2982885" cy="1864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"/>
          <p:cNvSpPr txBox="1"/>
          <p:nvPr/>
        </p:nvSpPr>
        <p:spPr>
          <a:xfrm>
            <a:off x="164891" y="3439108"/>
            <a:ext cx="320196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/>
            <a:r>
              <a:rPr sz="1800" spc="-20" dirty="0">
                <a:latin typeface="Century"/>
                <a:cs typeface="Century"/>
              </a:rPr>
              <a:t>Infiniband</a:t>
            </a:r>
            <a:r>
              <a:rPr sz="1800" spc="55" dirty="0">
                <a:latin typeface="Century"/>
                <a:cs typeface="Century"/>
              </a:rPr>
              <a:t> </a:t>
            </a:r>
            <a:r>
              <a:rPr sz="1800" spc="-20" dirty="0">
                <a:latin typeface="Century"/>
                <a:cs typeface="Century"/>
              </a:rPr>
              <a:t>read</a:t>
            </a:r>
            <a:r>
              <a:rPr sz="1800" spc="60" dirty="0">
                <a:latin typeface="Century"/>
                <a:cs typeface="Century"/>
              </a:rPr>
              <a:t> </a:t>
            </a:r>
            <a:r>
              <a:rPr sz="1800" spc="-20" dirty="0">
                <a:latin typeface="Century"/>
                <a:cs typeface="Century"/>
              </a:rPr>
              <a:t>rate</a:t>
            </a:r>
            <a:r>
              <a:rPr sz="1800" spc="60" dirty="0">
                <a:latin typeface="Century"/>
                <a:cs typeface="Century"/>
              </a:rPr>
              <a:t> </a:t>
            </a:r>
            <a:r>
              <a:rPr sz="1800" dirty="0">
                <a:latin typeface="Century"/>
                <a:cs typeface="Century"/>
              </a:rPr>
              <a:t>on </a:t>
            </a:r>
            <a:r>
              <a:rPr sz="1800" spc="5" dirty="0">
                <a:latin typeface="Century"/>
                <a:cs typeface="Century"/>
              </a:rPr>
              <a:t>Co</a:t>
            </a:r>
            <a:r>
              <a:rPr sz="1800" spc="-20" dirty="0">
                <a:latin typeface="Century"/>
                <a:cs typeface="Century"/>
              </a:rPr>
              <a:t>n</a:t>
            </a:r>
            <a:r>
              <a:rPr sz="1800" spc="-5" dirty="0">
                <a:latin typeface="Century"/>
                <a:cs typeface="Century"/>
              </a:rPr>
              <a:t>te</a:t>
            </a:r>
            <a:endParaRPr sz="1800" dirty="0">
              <a:latin typeface="Century"/>
              <a:cs typeface="Century"/>
            </a:endParaRPr>
          </a:p>
        </p:txBody>
      </p:sp>
      <p:sp>
        <p:nvSpPr>
          <p:cNvPr id="11" name="object 9"/>
          <p:cNvSpPr/>
          <p:nvPr/>
        </p:nvSpPr>
        <p:spPr>
          <a:xfrm>
            <a:off x="3574810" y="1572109"/>
            <a:ext cx="2271354" cy="17925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0"/>
          <p:cNvSpPr/>
          <p:nvPr/>
        </p:nvSpPr>
        <p:spPr>
          <a:xfrm>
            <a:off x="6219014" y="1572108"/>
            <a:ext cx="2610193" cy="17925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8"/>
          <p:cNvSpPr txBox="1"/>
          <p:nvPr/>
        </p:nvSpPr>
        <p:spPr>
          <a:xfrm>
            <a:off x="3429310" y="3400072"/>
            <a:ext cx="2773181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/>
            <a:r>
              <a:rPr lang="en-US" sz="1800" spc="-20" dirty="0" err="1" smtClean="0">
                <a:latin typeface="Century"/>
                <a:cs typeface="Century"/>
              </a:rPr>
              <a:t>Lustre</a:t>
            </a:r>
            <a:r>
              <a:rPr lang="en-US" sz="1800" spc="-20" dirty="0" smtClean="0">
                <a:latin typeface="Century"/>
                <a:cs typeface="Century"/>
              </a:rPr>
              <a:t> read rate on Conte</a:t>
            </a:r>
            <a:endParaRPr sz="1800" dirty="0">
              <a:latin typeface="Century"/>
              <a:cs typeface="Century"/>
            </a:endParaRPr>
          </a:p>
        </p:txBody>
      </p:sp>
      <p:sp>
        <p:nvSpPr>
          <p:cNvPr id="15" name="object 8"/>
          <p:cNvSpPr txBox="1"/>
          <p:nvPr/>
        </p:nvSpPr>
        <p:spPr>
          <a:xfrm>
            <a:off x="6219014" y="3400072"/>
            <a:ext cx="2773181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/>
            <a:r>
              <a:rPr lang="en-US" sz="1800" spc="-20" dirty="0" smtClean="0">
                <a:latin typeface="Century"/>
                <a:cs typeface="Century"/>
              </a:rPr>
              <a:t>Memory usage </a:t>
            </a:r>
            <a:r>
              <a:rPr lang="en-US" sz="1800" spc="-20" dirty="0" smtClean="0">
                <a:latin typeface="Century"/>
                <a:cs typeface="Century"/>
              </a:rPr>
              <a:t>on Conte</a:t>
            </a:r>
            <a:endParaRPr sz="1800" dirty="0">
              <a:latin typeface="Century"/>
              <a:cs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190218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4950" y="202498"/>
            <a:ext cx="9338872" cy="533400"/>
          </a:xfrm>
        </p:spPr>
        <p:txBody>
          <a:bodyPr/>
          <a:lstStyle/>
          <a:p>
            <a:r>
              <a:rPr lang="en-US" dirty="0" smtClean="0"/>
              <a:t>Analysis: Performance Issues due to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86" y="3552668"/>
            <a:ext cx="8737600" cy="2165949"/>
          </a:xfrm>
        </p:spPr>
        <p:txBody>
          <a:bodyPr/>
          <a:lstStyle/>
          <a:p>
            <a:pPr marL="289560" marR="99695">
              <a:lnSpc>
                <a:spcPct val="102600"/>
              </a:lnSpc>
              <a:spcBef>
                <a:spcPts val="300"/>
              </a:spcBef>
            </a:pPr>
            <a:r>
              <a:rPr lang="en-US" spc="-65" dirty="0" smtClean="0"/>
              <a:t>In the extreme, memory</a:t>
            </a:r>
            <a:r>
              <a:rPr lang="en-US" spc="10" dirty="0" smtClean="0"/>
              <a:t> </a:t>
            </a:r>
            <a:r>
              <a:rPr lang="en-US" spc="-90" dirty="0"/>
              <a:t>exhaustion</a:t>
            </a:r>
            <a:r>
              <a:rPr lang="en-US" spc="10" dirty="0"/>
              <a:t> </a:t>
            </a:r>
            <a:r>
              <a:rPr lang="en-US" spc="-90" dirty="0"/>
              <a:t>leads</a:t>
            </a:r>
            <a:r>
              <a:rPr lang="en-US" spc="10" dirty="0"/>
              <a:t> </a:t>
            </a:r>
            <a:r>
              <a:rPr lang="en-US" spc="-40" dirty="0"/>
              <a:t>to</a:t>
            </a:r>
            <a:r>
              <a:rPr lang="en-US" spc="10" dirty="0"/>
              <a:t> </a:t>
            </a:r>
            <a:r>
              <a:rPr lang="en-US" spc="-50" dirty="0"/>
              <a:t>i</a:t>
            </a:r>
            <a:r>
              <a:rPr lang="en-US" spc="-140" dirty="0"/>
              <a:t>n</a:t>
            </a:r>
            <a:r>
              <a:rPr lang="en-US" spc="-30" dirty="0"/>
              <a:t>v</a:t>
            </a:r>
            <a:r>
              <a:rPr lang="en-US" spc="-50" dirty="0"/>
              <a:t>o</a:t>
            </a:r>
            <a:r>
              <a:rPr lang="en-US" spc="-70" dirty="0"/>
              <a:t>cation</a:t>
            </a:r>
            <a:r>
              <a:rPr lang="en-US" spc="10" dirty="0"/>
              <a:t> </a:t>
            </a:r>
            <a:r>
              <a:rPr lang="en-US" spc="-50" dirty="0"/>
              <a:t>of</a:t>
            </a:r>
            <a:r>
              <a:rPr lang="en-US" spc="10" dirty="0"/>
              <a:t> </a:t>
            </a:r>
            <a:r>
              <a:rPr lang="en-US" spc="-45" dirty="0" err="1"/>
              <a:t>o</a:t>
            </a:r>
            <a:r>
              <a:rPr lang="en-US" spc="-70" dirty="0" err="1"/>
              <a:t>om</a:t>
            </a:r>
            <a:r>
              <a:rPr lang="en-US" spc="-70" dirty="0"/>
              <a:t>-killer,</a:t>
            </a:r>
            <a:r>
              <a:rPr lang="en-US" spc="15" dirty="0"/>
              <a:t> </a:t>
            </a:r>
            <a:r>
              <a:rPr lang="en-US" spc="-140" dirty="0"/>
              <a:t>k</a:t>
            </a:r>
            <a:r>
              <a:rPr lang="en-US" spc="-85" dirty="0"/>
              <a:t>ernel</a:t>
            </a:r>
            <a:r>
              <a:rPr lang="en-US" spc="10" dirty="0"/>
              <a:t> </a:t>
            </a:r>
            <a:r>
              <a:rPr lang="en-US" spc="-40" dirty="0"/>
              <a:t>le</a:t>
            </a:r>
            <a:r>
              <a:rPr lang="en-US" spc="-85" dirty="0"/>
              <a:t>v</a:t>
            </a:r>
            <a:r>
              <a:rPr lang="en-US" spc="-60" dirty="0"/>
              <a:t>el</a:t>
            </a:r>
            <a:r>
              <a:rPr lang="en-US" spc="-50" dirty="0"/>
              <a:t> </a:t>
            </a:r>
            <a:r>
              <a:rPr lang="en-US" spc="-90" dirty="0"/>
              <a:t>memory</a:t>
            </a:r>
            <a:r>
              <a:rPr lang="en-US" spc="10" dirty="0"/>
              <a:t> </a:t>
            </a:r>
            <a:r>
              <a:rPr lang="en-US" spc="-95" dirty="0"/>
              <a:t>manager</a:t>
            </a: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lang="en-US" spc="-40" dirty="0" smtClean="0"/>
              <a:t>Multiple evidence for memory problems: </a:t>
            </a:r>
            <a:r>
              <a:rPr lang="en-US" spc="-75" dirty="0" smtClean="0"/>
              <a:t>Syslog</a:t>
            </a:r>
            <a:r>
              <a:rPr lang="en-US" spc="10" dirty="0" smtClean="0"/>
              <a:t> </a:t>
            </a:r>
            <a:r>
              <a:rPr lang="en-US" spc="-110" dirty="0"/>
              <a:t>messages</a:t>
            </a:r>
            <a:r>
              <a:rPr lang="en-US" spc="10" dirty="0"/>
              <a:t> </a:t>
            </a:r>
            <a:r>
              <a:rPr lang="en-US" spc="-55" dirty="0" smtClean="0"/>
              <a:t>with </a:t>
            </a:r>
            <a:r>
              <a:rPr lang="en-US" spc="-75" dirty="0" smtClean="0"/>
              <a:t>out-of-memory</a:t>
            </a:r>
            <a:r>
              <a:rPr lang="en-US" spc="15" dirty="0" smtClean="0"/>
              <a:t> </a:t>
            </a:r>
            <a:r>
              <a:rPr lang="en-US" spc="20" dirty="0"/>
              <a:t>(OOM)</a:t>
            </a:r>
            <a:r>
              <a:rPr lang="en-US" spc="10" dirty="0"/>
              <a:t> </a:t>
            </a:r>
            <a:r>
              <a:rPr lang="en-US" spc="-110" dirty="0" smtClean="0"/>
              <a:t>code and application exit code</a:t>
            </a:r>
          </a:p>
          <a:p>
            <a:pPr marL="689610" lvl="1">
              <a:spcBef>
                <a:spcPts val="175"/>
              </a:spcBef>
            </a:pPr>
            <a:r>
              <a:rPr lang="en-US" spc="-110" dirty="0"/>
              <a:t>92% of jobs with memory exhaustion logged OOM messages</a:t>
            </a:r>
          </a:p>
          <a:p>
            <a:pPr marL="689610" lvl="1">
              <a:spcBef>
                <a:spcPts val="175"/>
              </a:spcBef>
            </a:pPr>
            <a:r>
              <a:rPr lang="en-US" spc="-110" dirty="0" smtClean="0"/>
              <a:t>77</a:t>
            </a:r>
            <a:r>
              <a:rPr lang="en-US" spc="-110" dirty="0"/>
              <a:t>% of jobs with OOM messages had memory exhaustion exit code</a:t>
            </a:r>
          </a:p>
          <a:p>
            <a:pPr marL="689610" lvl="1">
              <a:spcBef>
                <a:spcPts val="175"/>
              </a:spcBef>
            </a:pPr>
            <a:endParaRPr lang="en-US" spc="-110" dirty="0"/>
          </a:p>
        </p:txBody>
      </p:sp>
      <p:sp>
        <p:nvSpPr>
          <p:cNvPr id="4" name="object 8"/>
          <p:cNvSpPr/>
          <p:nvPr/>
        </p:nvSpPr>
        <p:spPr>
          <a:xfrm>
            <a:off x="522439" y="1122916"/>
            <a:ext cx="3135159" cy="2429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29774" y="1254817"/>
            <a:ext cx="5161335" cy="2165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800">
                <a:solidFill>
                  <a:srgbClr val="CC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4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9560" marR="99695">
              <a:lnSpc>
                <a:spcPct val="102600"/>
              </a:lnSpc>
              <a:spcBef>
                <a:spcPts val="300"/>
              </a:spcBef>
            </a:pPr>
            <a:r>
              <a:rPr lang="en-US" spc="-140" dirty="0"/>
              <a:t>Find a (quantitative) threshold on major page fault rate </a:t>
            </a:r>
            <a:endParaRPr lang="en-US" spc="-140" dirty="0" smtClean="0"/>
          </a:p>
          <a:p>
            <a:pPr marL="289560" marR="99695">
              <a:lnSpc>
                <a:spcPct val="102600"/>
              </a:lnSpc>
              <a:spcBef>
                <a:spcPts val="300"/>
              </a:spcBef>
            </a:pPr>
            <a:r>
              <a:rPr lang="en-US" spc="-140" dirty="0" smtClean="0"/>
              <a:t>Find </a:t>
            </a:r>
            <a:r>
              <a:rPr lang="en-US" spc="-140" dirty="0"/>
              <a:t>all jobs (and job owners) which exceed the </a:t>
            </a:r>
            <a:r>
              <a:rPr lang="en-US" spc="-140" dirty="0"/>
              <a:t>threshold</a:t>
            </a:r>
            <a:endParaRPr lang="en-US" spc="-140" dirty="0"/>
          </a:p>
        </p:txBody>
      </p:sp>
    </p:spTree>
    <p:extLst>
      <p:ext uri="{BB962C8B-B14F-4D97-AF65-F5344CB8AC3E}">
        <p14:creationId xmlns:p14="http://schemas.microsoft.com/office/powerpoint/2010/main" val="271887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of the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854075"/>
            <a:ext cx="8737600" cy="5405438"/>
          </a:xfrm>
        </p:spPr>
        <p:txBody>
          <a:bodyPr/>
          <a:lstStyle/>
          <a:p>
            <a:r>
              <a:rPr lang="en-US" dirty="0" smtClean="0"/>
              <a:t>Workload traces from </a:t>
            </a:r>
            <a:r>
              <a:rPr lang="en-US" dirty="0" smtClean="0"/>
              <a:t>Purdue cluster</a:t>
            </a:r>
            <a:endParaRPr lang="en-US" dirty="0" smtClean="0"/>
          </a:p>
          <a:p>
            <a:pPr lvl="1"/>
            <a:r>
              <a:rPr lang="en-US" dirty="0" smtClean="0"/>
              <a:t>Accounting information (Torque logs)</a:t>
            </a:r>
          </a:p>
          <a:p>
            <a:pPr lvl="1"/>
            <a:r>
              <a:rPr lang="en-US" dirty="0" smtClean="0"/>
              <a:t>TACC stats performance data</a:t>
            </a:r>
          </a:p>
          <a:p>
            <a:pPr lvl="1"/>
            <a:r>
              <a:rPr lang="en-US" dirty="0" smtClean="0"/>
              <a:t>User documentation </a:t>
            </a:r>
          </a:p>
          <a:p>
            <a:pPr marL="514350" indent="-457200"/>
            <a:r>
              <a:rPr lang="en-US" dirty="0" smtClean="0"/>
              <a:t>Privacy</a:t>
            </a:r>
          </a:p>
          <a:p>
            <a:pPr marL="914400" lvl="1" indent="-457200"/>
            <a:r>
              <a:rPr lang="en-US" dirty="0" err="1" smtClean="0"/>
              <a:t>Anonymize</a:t>
            </a:r>
            <a:r>
              <a:rPr lang="en-US" dirty="0" smtClean="0"/>
              <a:t> machine specific information</a:t>
            </a:r>
          </a:p>
          <a:p>
            <a:pPr marL="914400" lvl="1" indent="-457200"/>
            <a:r>
              <a:rPr lang="en-US" dirty="0" err="1" smtClean="0"/>
              <a:t>Anonymize</a:t>
            </a:r>
            <a:r>
              <a:rPr lang="en-US" dirty="0" smtClean="0"/>
              <a:t> user/group identifiers</a:t>
            </a:r>
          </a:p>
          <a:p>
            <a:pPr marL="514350" indent="-457200"/>
            <a:r>
              <a:rPr lang="en-US" dirty="0" smtClean="0"/>
              <a:t>Library list is not shared</a:t>
            </a:r>
          </a:p>
          <a:p>
            <a:pPr marL="914400" lvl="1" indent="-457200"/>
            <a:r>
              <a:rPr lang="en-US" dirty="0" smtClean="0"/>
              <a:t>For privacy reasons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70530" y="5483466"/>
            <a:ext cx="5615640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URL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https://github.com/purdue-dcsl/fresco</a:t>
            </a:r>
          </a:p>
        </p:txBody>
      </p:sp>
    </p:spTree>
    <p:extLst>
      <p:ext uri="{BB962C8B-B14F-4D97-AF65-F5344CB8AC3E}">
        <p14:creationId xmlns:p14="http://schemas.microsoft.com/office/powerpoint/2010/main" val="119492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It is important to analyze how resources are being utilized by users 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Scheduler tuning, resource provisioning, and educating users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It is important to look at workload information together with failure events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Workload affects the kinds of hardware-software failures that are triggered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Open </a:t>
            </a:r>
            <a:r>
              <a:rPr lang="en-US" dirty="0" smtClean="0"/>
              <a:t>repository started with the goal for </a:t>
            </a:r>
            <a:r>
              <a:rPr lang="en-US" dirty="0" smtClean="0"/>
              <a:t>different kind of analyses to enhance system dependability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70530" y="5483466"/>
            <a:ext cx="5615640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URL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https://github.com/purdue-dcsl/fresco</a:t>
            </a:r>
          </a:p>
        </p:txBody>
      </p:sp>
    </p:spTree>
    <p:extLst>
      <p:ext uri="{BB962C8B-B14F-4D97-AF65-F5344CB8AC3E}">
        <p14:creationId xmlns:p14="http://schemas.microsoft.com/office/powerpoint/2010/main" val="41577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computing </a:t>
            </a:r>
            <a:r>
              <a:rPr lang="en-US" dirty="0" smtClean="0"/>
              <a:t>clusters at university </a:t>
            </a:r>
            <a:r>
              <a:rPr lang="en-US" dirty="0" smtClean="0"/>
              <a:t>or government labs is </a:t>
            </a:r>
            <a:r>
              <a:rPr lang="en-US" dirty="0" smtClean="0"/>
              <a:t>not uncommon</a:t>
            </a:r>
          </a:p>
          <a:p>
            <a:r>
              <a:rPr lang="en-US" dirty="0" smtClean="0"/>
              <a:t>Users have a varying level of expertise</a:t>
            </a:r>
          </a:p>
          <a:p>
            <a:pPr lvl="1"/>
            <a:r>
              <a:rPr lang="en-US" dirty="0" smtClean="0"/>
              <a:t>Writing own job scripts</a:t>
            </a:r>
          </a:p>
          <a:p>
            <a:pPr lvl="1"/>
            <a:r>
              <a:rPr lang="en-US" dirty="0" smtClean="0"/>
              <a:t>Using scripts like a black box</a:t>
            </a:r>
          </a:p>
          <a:p>
            <a:r>
              <a:rPr lang="en-US" dirty="0" smtClean="0"/>
              <a:t>Varying user needs</a:t>
            </a:r>
          </a:p>
          <a:p>
            <a:pPr lvl="1"/>
            <a:r>
              <a:rPr lang="en-US" dirty="0" smtClean="0"/>
              <a:t>High computation power </a:t>
            </a:r>
          </a:p>
          <a:p>
            <a:pPr lvl="2"/>
            <a:r>
              <a:rPr lang="en-US" dirty="0" smtClean="0"/>
              <a:t>Analysis of large structures (Civil, Aerospace engineering)</a:t>
            </a:r>
          </a:p>
          <a:p>
            <a:pPr lvl="1"/>
            <a:r>
              <a:rPr lang="en-US" dirty="0" smtClean="0"/>
              <a:t>High </a:t>
            </a:r>
            <a:r>
              <a:rPr lang="en-US" dirty="0" err="1" smtClean="0"/>
              <a:t>Lustre</a:t>
            </a:r>
            <a:r>
              <a:rPr lang="en-US" dirty="0" smtClean="0"/>
              <a:t> bandwidth for file operations </a:t>
            </a:r>
          </a:p>
          <a:p>
            <a:pPr lvl="2"/>
            <a:r>
              <a:rPr lang="en-US" dirty="0" smtClean="0"/>
              <a:t>Working with multiple large databases/files (Genomics)</a:t>
            </a:r>
          </a:p>
          <a:p>
            <a:pPr lvl="1"/>
            <a:r>
              <a:rPr lang="en-US" dirty="0" smtClean="0"/>
              <a:t>High Network Bandwidth</a:t>
            </a:r>
          </a:p>
          <a:p>
            <a:pPr lvl="2"/>
            <a:r>
              <a:rPr lang="en-US" dirty="0" smtClean="0"/>
              <a:t>A parallel processing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279286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 for the cluster management</a:t>
            </a:r>
          </a:p>
          <a:p>
            <a:pPr lvl="1"/>
            <a:r>
              <a:rPr lang="en-US" dirty="0"/>
              <a:t>Need for customer centric analytics to pro-actively help </a:t>
            </a:r>
            <a:r>
              <a:rPr lang="en-US" dirty="0" smtClean="0"/>
              <a:t>users</a:t>
            </a:r>
          </a:p>
          <a:p>
            <a:pPr lvl="1"/>
            <a:r>
              <a:rPr lang="en-US" dirty="0" smtClean="0"/>
              <a:t>Improve </a:t>
            </a:r>
            <a:r>
              <a:rPr lang="en-US" dirty="0" smtClean="0"/>
              <a:t>cluster </a:t>
            </a:r>
            <a:r>
              <a:rPr lang="en-US" dirty="0" smtClean="0"/>
              <a:t>availability</a:t>
            </a:r>
          </a:p>
          <a:p>
            <a:pPr lvl="1"/>
            <a:r>
              <a:rPr lang="en-US" dirty="0"/>
              <a:t>In addition to failures, investigate performance issues in </a:t>
            </a:r>
            <a:r>
              <a:rPr lang="en-US" dirty="0" smtClean="0"/>
              <a:t>jobs</a:t>
            </a:r>
            <a:endParaRPr lang="en-US" dirty="0"/>
          </a:p>
          <a:p>
            <a:r>
              <a:rPr lang="en-US" dirty="0" smtClean="0"/>
              <a:t>Need for open data repository of system usage data</a:t>
            </a:r>
          </a:p>
          <a:p>
            <a:pPr lvl="1"/>
            <a:r>
              <a:rPr lang="en-US" dirty="0"/>
              <a:t>Currently, </a:t>
            </a:r>
            <a:r>
              <a:rPr lang="en-US" dirty="0" smtClean="0"/>
              <a:t>lack </a:t>
            </a:r>
            <a:r>
              <a:rPr lang="en-US" dirty="0"/>
              <a:t>of publicly available, annotated quantitative data </a:t>
            </a:r>
            <a:r>
              <a:rPr lang="en-US" dirty="0" smtClean="0"/>
              <a:t>for analyzing workloads</a:t>
            </a:r>
          </a:p>
          <a:p>
            <a:pPr lvl="1"/>
            <a:r>
              <a:rPr lang="en-US" dirty="0"/>
              <a:t>Available public data sets </a:t>
            </a:r>
            <a:r>
              <a:rPr lang="en-US" dirty="0" smtClean="0"/>
              <a:t>provide only </a:t>
            </a:r>
            <a:r>
              <a:rPr lang="en-US" dirty="0"/>
              <a:t>system level </a:t>
            </a:r>
            <a:r>
              <a:rPr lang="en-US" dirty="0" smtClean="0"/>
              <a:t>information and </a:t>
            </a:r>
            <a:r>
              <a:rPr lang="en-US" dirty="0"/>
              <a:t>not </a:t>
            </a:r>
            <a:r>
              <a:rPr lang="en-US" dirty="0" smtClean="0"/>
              <a:t>up-to-date</a:t>
            </a:r>
          </a:p>
          <a:p>
            <a:pPr lvl="1"/>
            <a:r>
              <a:rPr lang="en-US" dirty="0" smtClean="0"/>
              <a:t>Dataset must not violate user privacy or IT security concerns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70530" y="5483466"/>
            <a:ext cx="5615640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URL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https://github.com/purdue-dcsl/fresco</a:t>
            </a:r>
          </a:p>
        </p:txBody>
      </p:sp>
    </p:spTree>
    <p:extLst>
      <p:ext uri="{BB962C8B-B14F-4D97-AF65-F5344CB8AC3E}">
        <p14:creationId xmlns:p14="http://schemas.microsoft.com/office/powerpoint/2010/main" val="14931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</a:t>
            </a:r>
            <a:r>
              <a:rPr lang="en-US" dirty="0" smtClean="0"/>
              <a:t>Details: Purdue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Purdue’s cluster is called </a:t>
            </a:r>
            <a:r>
              <a:rPr lang="en-US" dirty="0" smtClean="0"/>
              <a:t>Conte</a:t>
            </a:r>
          </a:p>
          <a:p>
            <a:r>
              <a:rPr lang="en-US" dirty="0"/>
              <a:t>Conte is a ``Community” cluster</a:t>
            </a:r>
          </a:p>
          <a:p>
            <a:pPr lvl="1"/>
            <a:r>
              <a:rPr lang="en-US" dirty="0" smtClean="0"/>
              <a:t>580 </a:t>
            </a:r>
            <a:r>
              <a:rPr lang="en-US" dirty="0"/>
              <a:t>homogeneous nodes</a:t>
            </a:r>
          </a:p>
          <a:p>
            <a:pPr lvl="1"/>
            <a:r>
              <a:rPr lang="en-US" dirty="0"/>
              <a:t>Each node contains two 8 core Intel Xeon E5-2670 Sandy Bridge processors running at 2.6 GHz</a:t>
            </a:r>
          </a:p>
          <a:p>
            <a:pPr lvl="1"/>
            <a:r>
              <a:rPr lang="en-US" dirty="0"/>
              <a:t>Two Xeon Phi 5110P accelerator card, each with 60 cores</a:t>
            </a:r>
          </a:p>
          <a:p>
            <a:pPr lvl="1"/>
            <a:r>
              <a:rPr lang="en-US" dirty="0"/>
              <a:t>Memory: 64GB of DDR3, 1.6 GHz RAM</a:t>
            </a:r>
          </a:p>
          <a:p>
            <a:r>
              <a:rPr lang="en-US" dirty="0" smtClean="0"/>
              <a:t>40 </a:t>
            </a:r>
            <a:r>
              <a:rPr lang="en-US" dirty="0" err="1" smtClean="0"/>
              <a:t>Gbps</a:t>
            </a:r>
            <a:r>
              <a:rPr lang="en-US" dirty="0" smtClean="0"/>
              <a:t> </a:t>
            </a:r>
            <a:r>
              <a:rPr lang="en-US" dirty="0"/>
              <a:t>FDR10 </a:t>
            </a:r>
            <a:r>
              <a:rPr lang="en-US" dirty="0" err="1"/>
              <a:t>Infiniband</a:t>
            </a:r>
            <a:r>
              <a:rPr lang="en-US" dirty="0"/>
              <a:t> </a:t>
            </a:r>
            <a:r>
              <a:rPr lang="en-US" dirty="0" smtClean="0"/>
              <a:t>interconnect along with IP</a:t>
            </a:r>
          </a:p>
          <a:p>
            <a:r>
              <a:rPr lang="en-US" dirty="0" err="1" smtClean="0"/>
              <a:t>Lustre</a:t>
            </a:r>
            <a:r>
              <a:rPr lang="en-US" dirty="0" smtClean="0"/>
              <a:t> file system, 2GB/s</a:t>
            </a:r>
          </a:p>
          <a:p>
            <a:r>
              <a:rPr lang="en-US" dirty="0" smtClean="0"/>
              <a:t>RHEL 6.6 </a:t>
            </a:r>
          </a:p>
          <a:p>
            <a:r>
              <a:rPr lang="en-US" dirty="0" smtClean="0"/>
              <a:t>PBS based job scheduling using </a:t>
            </a:r>
            <a:r>
              <a:rPr lang="en-US" dirty="0" smtClean="0"/>
              <a:t>Torque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3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Details: LLNL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SLURM: Job </a:t>
            </a:r>
            <a:r>
              <a:rPr lang="en-US" dirty="0"/>
              <a:t>Scheduler</a:t>
            </a:r>
          </a:p>
          <a:p>
            <a:r>
              <a:rPr lang="en-US" dirty="0"/>
              <a:t>TOSS </a:t>
            </a:r>
            <a:r>
              <a:rPr lang="en-US" dirty="0" smtClean="0"/>
              <a:t>2.2 </a:t>
            </a:r>
            <a:r>
              <a:rPr lang="en-US" dirty="0"/>
              <a:t>OS</a:t>
            </a:r>
          </a:p>
          <a:p>
            <a:r>
              <a:rPr lang="en-US" dirty="0"/>
              <a:t>16-core Intel Xeon processors (Cab)</a:t>
            </a:r>
          </a:p>
          <a:p>
            <a:r>
              <a:rPr lang="en-US" dirty="0"/>
              <a:t>12-core Intel Xeon processors (Sierra)</a:t>
            </a:r>
          </a:p>
          <a:p>
            <a:r>
              <a:rPr lang="en-US" dirty="0"/>
              <a:t>32GB memory (Cab)</a:t>
            </a:r>
          </a:p>
          <a:p>
            <a:r>
              <a:rPr lang="en-US" dirty="0"/>
              <a:t>24GB memory (Sierra)</a:t>
            </a:r>
          </a:p>
          <a:p>
            <a:r>
              <a:rPr lang="fr-FR" dirty="0"/>
              <a:t>1296 </a:t>
            </a:r>
            <a:r>
              <a:rPr lang="fr-FR" dirty="0" err="1"/>
              <a:t>nodes</a:t>
            </a:r>
            <a:r>
              <a:rPr lang="fr-FR" dirty="0"/>
              <a:t> (Cab) and 1944 </a:t>
            </a:r>
            <a:r>
              <a:rPr lang="fr-FR" dirty="0" err="1"/>
              <a:t>nodes</a:t>
            </a:r>
            <a:r>
              <a:rPr lang="fr-FR" dirty="0"/>
              <a:t> (Sierra)</a:t>
            </a:r>
          </a:p>
          <a:p>
            <a:r>
              <a:rPr lang="en-US" dirty="0" err="1" smtClean="0"/>
              <a:t>Infiniband</a:t>
            </a:r>
            <a:r>
              <a:rPr lang="en-US" dirty="0" smtClean="0"/>
              <a:t> </a:t>
            </a:r>
            <a:r>
              <a:rPr lang="en-US" dirty="0"/>
              <a:t>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 </a:t>
            </a:r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78" y="777875"/>
            <a:ext cx="8934450" cy="5405438"/>
          </a:xfrm>
        </p:spPr>
        <p:txBody>
          <a:bodyPr/>
          <a:lstStyle/>
          <a:p>
            <a:r>
              <a:rPr lang="en-US" dirty="0" smtClean="0"/>
              <a:t>Scheduling:</a:t>
            </a:r>
            <a:endParaRPr lang="en-US" dirty="0" smtClean="0"/>
          </a:p>
          <a:p>
            <a:pPr lvl="1"/>
            <a:r>
              <a:rPr lang="en-US" dirty="0"/>
              <a:t>Each job requests </a:t>
            </a:r>
            <a:r>
              <a:rPr lang="en-US" dirty="0" smtClean="0"/>
              <a:t>for certain </a:t>
            </a:r>
            <a:r>
              <a:rPr lang="en-US" dirty="0"/>
              <a:t>time duration, number of nodes and in some </a:t>
            </a:r>
            <a:r>
              <a:rPr lang="en-US" dirty="0" smtClean="0"/>
              <a:t>cases, amount </a:t>
            </a:r>
            <a:r>
              <a:rPr lang="en-US" dirty="0"/>
              <a:t>of memory </a:t>
            </a:r>
            <a:r>
              <a:rPr lang="en-US" dirty="0" smtClean="0"/>
              <a:t>needed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job exceeds the </a:t>
            </a:r>
            <a:r>
              <a:rPr lang="en-US" dirty="0" smtClean="0"/>
              <a:t>specified </a:t>
            </a:r>
            <a:r>
              <a:rPr lang="en-US" dirty="0"/>
              <a:t>time limit, it </a:t>
            </a:r>
            <a:r>
              <a:rPr lang="en-US" dirty="0" smtClean="0"/>
              <a:t>is killed</a:t>
            </a:r>
          </a:p>
          <a:p>
            <a:pPr lvl="1"/>
            <a:r>
              <a:rPr lang="en-US" dirty="0" smtClean="0"/>
              <a:t>Jobs </a:t>
            </a:r>
            <a:r>
              <a:rPr lang="en-US" dirty="0"/>
              <a:t>are also killed by out-of-memory (OOM) </a:t>
            </a:r>
            <a:r>
              <a:rPr lang="en-US" dirty="0" smtClean="0"/>
              <a:t>killer scripts</a:t>
            </a:r>
            <a:r>
              <a:rPr lang="en-US" dirty="0"/>
              <a:t>, if it exhausts available physical memory and </a:t>
            </a:r>
            <a:r>
              <a:rPr lang="en-US" dirty="0" smtClean="0"/>
              <a:t>swap space</a:t>
            </a:r>
          </a:p>
          <a:p>
            <a:r>
              <a:rPr lang="en-US" dirty="0" smtClean="0"/>
              <a:t>Node sharing:</a:t>
            </a:r>
          </a:p>
          <a:p>
            <a:pPr lvl="1"/>
            <a:r>
              <a:rPr lang="en-US" dirty="0"/>
              <a:t>By default </a:t>
            </a:r>
            <a:r>
              <a:rPr lang="en-US" dirty="0" smtClean="0"/>
              <a:t>only a </a:t>
            </a:r>
            <a:r>
              <a:rPr lang="en-US" dirty="0"/>
              <a:t>single job is scheduled on a an entire node giving </a:t>
            </a:r>
            <a:r>
              <a:rPr lang="en-US" dirty="0" smtClean="0"/>
              <a:t>dedicated access </a:t>
            </a:r>
            <a:r>
              <a:rPr lang="en-US" dirty="0"/>
              <a:t>to all the </a:t>
            </a:r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However</a:t>
            </a:r>
            <a:r>
              <a:rPr lang="en-US" dirty="0"/>
              <a:t>, user can enable </a:t>
            </a:r>
            <a:r>
              <a:rPr lang="en-US" dirty="0" smtClean="0"/>
              <a:t>sharing by </a:t>
            </a:r>
            <a:r>
              <a:rPr lang="en-US" dirty="0"/>
              <a:t>using a </a:t>
            </a:r>
            <a:r>
              <a:rPr lang="en-US" dirty="0" smtClean="0"/>
              <a:t>configuration </a:t>
            </a:r>
            <a:r>
              <a:rPr lang="en-US" dirty="0"/>
              <a:t>in the job submission </a:t>
            </a:r>
            <a:r>
              <a:rPr lang="en-US" dirty="0" smtClean="0"/>
              <a:t>scripts</a:t>
            </a: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6321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777875"/>
            <a:ext cx="8737600" cy="3134558"/>
          </a:xfrm>
        </p:spPr>
        <p:txBody>
          <a:bodyPr/>
          <a:lstStyle/>
          <a:p>
            <a:r>
              <a:rPr lang="en-US" dirty="0"/>
              <a:t>Accounting logs from the job scheduler, </a:t>
            </a:r>
            <a:r>
              <a:rPr lang="en-US" dirty="0" smtClean="0"/>
              <a:t>TORQUE</a:t>
            </a:r>
          </a:p>
          <a:p>
            <a:r>
              <a:rPr lang="en-US" dirty="0" smtClean="0"/>
              <a:t>Node-level performance </a:t>
            </a:r>
            <a:r>
              <a:rPr lang="en-US" dirty="0"/>
              <a:t>statistics from TACC </a:t>
            </a:r>
            <a:r>
              <a:rPr lang="en-US" dirty="0" smtClean="0"/>
              <a:t>stats</a:t>
            </a:r>
          </a:p>
          <a:p>
            <a:pPr lvl="1"/>
            <a:r>
              <a:rPr lang="en-US" dirty="0" smtClean="0"/>
              <a:t>CPU, </a:t>
            </a:r>
            <a:r>
              <a:rPr lang="en-US" dirty="0" err="1" smtClean="0"/>
              <a:t>Lustre</a:t>
            </a:r>
            <a:r>
              <a:rPr lang="en-US" dirty="0"/>
              <a:t>, </a:t>
            </a:r>
            <a:r>
              <a:rPr lang="en-US" dirty="0" err="1"/>
              <a:t>Infiniband</a:t>
            </a:r>
            <a:r>
              <a:rPr lang="en-US" dirty="0"/>
              <a:t>, Virtual memory, Memory and more… </a:t>
            </a:r>
          </a:p>
          <a:p>
            <a:r>
              <a:rPr lang="en-US" dirty="0" smtClean="0"/>
              <a:t>Library </a:t>
            </a:r>
            <a:r>
              <a:rPr lang="en-US" dirty="0"/>
              <a:t>list for each job, called </a:t>
            </a:r>
            <a:r>
              <a:rPr lang="en-US" dirty="0" err="1"/>
              <a:t>liblist</a:t>
            </a:r>
            <a:endParaRPr lang="en-US" dirty="0"/>
          </a:p>
          <a:p>
            <a:r>
              <a:rPr lang="en-US" dirty="0"/>
              <a:t>Job scripts submitted by users </a:t>
            </a:r>
            <a:endParaRPr lang="en-US" dirty="0" smtClean="0"/>
          </a:p>
          <a:p>
            <a:r>
              <a:rPr lang="en-US" dirty="0" smtClean="0"/>
              <a:t>Syslog messages</a:t>
            </a:r>
            <a:endParaRPr lang="en-US" dirty="0"/>
          </a:p>
        </p:txBody>
      </p:sp>
      <p:graphicFrame>
        <p:nvGraphicFramePr>
          <p:cNvPr id="4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764321"/>
              </p:ext>
            </p:extLst>
          </p:nvPr>
        </p:nvGraphicFramePr>
        <p:xfrm>
          <a:off x="554635" y="3789516"/>
          <a:ext cx="7749916" cy="20416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96715"/>
                <a:gridCol w="2248590"/>
                <a:gridCol w="2704611"/>
              </a:tblGrid>
              <a:tr h="346902">
                <a:tc>
                  <a:txBody>
                    <a:bodyPr/>
                    <a:lstStyle/>
                    <a:p>
                      <a:pPr marL="34671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Palatino Linotype"/>
                          <a:cs typeface="Palatino Linotype"/>
                        </a:rPr>
                        <a:t>Summary</a:t>
                      </a:r>
                      <a:endParaRPr sz="20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91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Palatino Linotype"/>
                          <a:cs typeface="Palatino Linotype"/>
                        </a:rPr>
                        <a:t>Co</a:t>
                      </a:r>
                      <a:r>
                        <a:rPr sz="2000" b="1" spc="-35" dirty="0">
                          <a:latin typeface="Palatino Linotype"/>
                          <a:cs typeface="Palatino Linotype"/>
                        </a:rPr>
                        <a:t>n</a:t>
                      </a:r>
                      <a:r>
                        <a:rPr sz="2000" b="1" dirty="0">
                          <a:latin typeface="Palatino Linotype"/>
                          <a:cs typeface="Palatino Linotype"/>
                        </a:rPr>
                        <a:t>te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Palatino Linotype"/>
                          <a:cs typeface="Palatino Linotype"/>
                        </a:rPr>
                        <a:t>Cab</a:t>
                      </a:r>
                      <a:r>
                        <a:rPr sz="2000" b="1" spc="8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and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1" dirty="0">
                          <a:latin typeface="Palatino Linotype"/>
                          <a:cs typeface="Palatino Linotype"/>
                        </a:rPr>
                        <a:t>Sierra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3926"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</a:pP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Data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set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duration</a:t>
                      </a:r>
                      <a:endParaRPr sz="2000" dirty="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Oct’14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–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Mar’15</a:t>
                      </a:r>
                      <a:endParaRPr sz="20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4465">
                        <a:lnSpc>
                          <a:spcPct val="100000"/>
                        </a:lnSpc>
                      </a:pP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M</a:t>
                      </a:r>
                      <a:r>
                        <a:rPr sz="2000" b="0" spc="-30" dirty="0">
                          <a:latin typeface="Bookman Old Style"/>
                          <a:cs typeface="Bookman Old Style"/>
                        </a:rPr>
                        <a:t>a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y’15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–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N</a:t>
                      </a:r>
                      <a:r>
                        <a:rPr sz="2000" b="0" spc="-30" dirty="0">
                          <a:latin typeface="Bookman Old Style"/>
                          <a:cs typeface="Bookman Old Style"/>
                        </a:rPr>
                        <a:t>o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v’15</a:t>
                      </a:r>
                      <a:endParaRPr sz="2000" dirty="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392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2000" b="0" spc="-85" dirty="0">
                          <a:latin typeface="Bookman Old Style"/>
                          <a:cs typeface="Bookman Old Style"/>
                        </a:rPr>
                        <a:t>T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otal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spc="-30" dirty="0">
                          <a:latin typeface="Bookman Old Style"/>
                          <a:cs typeface="Bookman Old Style"/>
                        </a:rPr>
                        <a:t>n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u</a:t>
                      </a:r>
                      <a:r>
                        <a:rPr sz="2000" b="0" spc="-30" dirty="0">
                          <a:latin typeface="Bookman Old Style"/>
                          <a:cs typeface="Bookman Old Style"/>
                        </a:rPr>
                        <a:t>m</a:t>
                      </a:r>
                      <a:r>
                        <a:rPr sz="2000" b="0" spc="25" dirty="0">
                          <a:latin typeface="Bookman Old Style"/>
                          <a:cs typeface="Bookman Old Style"/>
                        </a:rPr>
                        <a:t>b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er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of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jobs</a:t>
                      </a:r>
                      <a:endParaRPr sz="2000" dirty="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</a:pP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489,971</a:t>
                      </a:r>
                      <a:endParaRPr sz="2000" dirty="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247,888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and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227,684</a:t>
                      </a:r>
                      <a:endParaRPr sz="2000" dirty="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902">
                <a:tc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</a:pP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Nu</a:t>
                      </a:r>
                      <a:r>
                        <a:rPr sz="2000" b="0" spc="-30" dirty="0">
                          <a:latin typeface="Bookman Old Style"/>
                          <a:cs typeface="Bookman Old Style"/>
                        </a:rPr>
                        <a:t>m</a:t>
                      </a:r>
                      <a:r>
                        <a:rPr sz="2000" b="0" spc="25" dirty="0">
                          <a:latin typeface="Bookman Old Style"/>
                          <a:cs typeface="Bookman Old Style"/>
                        </a:rPr>
                        <a:t>b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er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of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users</a:t>
                      </a:r>
                      <a:endParaRPr sz="20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306</a:t>
                      </a:r>
                      <a:endParaRPr sz="2000" dirty="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</a:pP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374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and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207</a:t>
                      </a:r>
                      <a:endParaRPr sz="2000" dirty="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45677" y="5846164"/>
            <a:ext cx="5615640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URL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https://github.com/purdue-dcsl/fresco</a:t>
            </a:r>
          </a:p>
        </p:txBody>
      </p:sp>
    </p:spTree>
    <p:extLst>
      <p:ext uri="{BB962C8B-B14F-4D97-AF65-F5344CB8AC3E}">
        <p14:creationId xmlns:p14="http://schemas.microsoft.com/office/powerpoint/2010/main" val="39456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Types of Jobs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21" y="974361"/>
            <a:ext cx="4614941" cy="3177914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739" y="1136839"/>
            <a:ext cx="4004326" cy="277566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68446" y="765879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06902" y="784952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876464" y="4217181"/>
            <a:ext cx="2455909" cy="48415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800">
                <a:solidFill>
                  <a:srgbClr val="CC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4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400" b="1" i="1" kern="0" dirty="0" smtClean="0"/>
              <a:t>Purdue cluster</a:t>
            </a:r>
            <a:endParaRPr lang="en-US" sz="2400" b="1" i="1" kern="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446825" y="4217181"/>
            <a:ext cx="2455909" cy="48415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800">
                <a:solidFill>
                  <a:srgbClr val="CC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4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400" b="1" i="1" kern="0" dirty="0" smtClean="0"/>
              <a:t>LLNL cluster</a:t>
            </a:r>
            <a:endParaRPr lang="en-US" sz="2400" b="1" i="1" kern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19278" y="4676234"/>
            <a:ext cx="8824722" cy="1554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800">
                <a:solidFill>
                  <a:srgbClr val="CC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4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Different job sizes </a:t>
            </a:r>
          </a:p>
          <a:p>
            <a:pPr lvl="1"/>
            <a:r>
              <a:rPr lang="en-US" kern="0" dirty="0" smtClean="0"/>
              <a:t>Purdue has a large number of “narrow” jobs</a:t>
            </a:r>
          </a:p>
          <a:p>
            <a:pPr lvl="1"/>
            <a:r>
              <a:rPr lang="en-US" kern="0" dirty="0" smtClean="0"/>
              <a:t>LLNL jobs span hundreds to thousands of processes</a:t>
            </a:r>
          </a:p>
        </p:txBody>
      </p:sp>
    </p:spTree>
    <p:extLst>
      <p:ext uri="{BB962C8B-B14F-4D97-AF65-F5344CB8AC3E}">
        <p14:creationId xmlns:p14="http://schemas.microsoft.com/office/powerpoint/2010/main" val="210468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Requested versus Actual Runtime</a:t>
            </a:r>
            <a:endParaRPr lang="en-US" dirty="0"/>
          </a:p>
        </p:txBody>
      </p:sp>
      <p:sp>
        <p:nvSpPr>
          <p:cNvPr id="4" name="object 7"/>
          <p:cNvSpPr/>
          <p:nvPr/>
        </p:nvSpPr>
        <p:spPr>
          <a:xfrm>
            <a:off x="202095" y="942207"/>
            <a:ext cx="3968724" cy="28625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9"/>
          <p:cNvSpPr/>
          <p:nvPr/>
        </p:nvSpPr>
        <p:spPr>
          <a:xfrm>
            <a:off x="4860429" y="1094920"/>
            <a:ext cx="3968772" cy="28924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876464" y="4217181"/>
            <a:ext cx="2455909" cy="48415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800">
                <a:solidFill>
                  <a:srgbClr val="CC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4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400" b="1" i="1" kern="0" dirty="0" smtClean="0"/>
              <a:t>LLNL cluster</a:t>
            </a:r>
            <a:endParaRPr lang="en-US" sz="2400" b="1" i="1" kern="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446825" y="4217181"/>
            <a:ext cx="2455909" cy="48415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800">
                <a:solidFill>
                  <a:srgbClr val="CC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4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400" b="1" i="1" kern="0" dirty="0" smtClean="0"/>
              <a:t>Purdue cluster</a:t>
            </a:r>
            <a:endParaRPr lang="en-US" sz="2400" b="1" i="1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19278" y="4676234"/>
            <a:ext cx="8824722" cy="1554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800">
                <a:solidFill>
                  <a:srgbClr val="CC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4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/>
              <a:t>Users have little clue how much runtime to request</a:t>
            </a:r>
          </a:p>
          <a:p>
            <a:pPr lvl="1"/>
            <a:r>
              <a:rPr lang="en-US" sz="2000" kern="0" dirty="0" smtClean="0"/>
              <a:t>Purdue: 45</a:t>
            </a:r>
            <a:r>
              <a:rPr lang="en-US" sz="2000" kern="0" dirty="0"/>
              <a:t>% of jobs used less than 10% of requested </a:t>
            </a:r>
            <a:r>
              <a:rPr lang="en-US" sz="2000" kern="0" dirty="0" smtClean="0"/>
              <a:t>time</a:t>
            </a:r>
          </a:p>
          <a:p>
            <a:pPr lvl="1"/>
            <a:r>
              <a:rPr lang="en-US" sz="2000" kern="0" dirty="0" smtClean="0"/>
              <a:t>LLNL: 15</a:t>
            </a:r>
            <a:r>
              <a:rPr lang="en-US" sz="2000" kern="0" dirty="0"/>
              <a:t>% of jobs used less than 1% of requested </a:t>
            </a:r>
            <a:r>
              <a:rPr lang="en-US" sz="2000" kern="0" dirty="0" smtClean="0"/>
              <a:t>time</a:t>
            </a:r>
          </a:p>
          <a:p>
            <a:r>
              <a:rPr lang="en-US" sz="2400" kern="0" dirty="0" smtClean="0"/>
              <a:t>Consequence: Insufficient utilization of computing resources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103828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untitled 15">
  <a:themeElements>
    <a:clrScheme name="untitled 1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untitled 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C:\Jennie\Motorola\Motorola U\slide template.ppt</Template>
  <TotalTime>37239</TotalTime>
  <Pages>22</Pages>
  <Words>988</Words>
  <Application>Microsoft Office PowerPoint</Application>
  <PresentationFormat>On-screen Show (4:3)</PresentationFormat>
  <Paragraphs>132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Bookman Old Style</vt:lpstr>
      <vt:lpstr>Century</vt:lpstr>
      <vt:lpstr>Helvetica</vt:lpstr>
      <vt:lpstr>Palatino Linotype</vt:lpstr>
      <vt:lpstr>Times</vt:lpstr>
      <vt:lpstr>Times New Roman</vt:lpstr>
      <vt:lpstr>untitled 15</vt:lpstr>
      <vt:lpstr>User-Centric Workload Analytics: Towards Better Cluster Management</vt:lpstr>
      <vt:lpstr>Problem Context</vt:lpstr>
      <vt:lpstr>Motivation</vt:lpstr>
      <vt:lpstr>Cluster Details: Purdue</vt:lpstr>
      <vt:lpstr>Cluster Details: LLNL</vt:lpstr>
      <vt:lpstr>Cluster Policies</vt:lpstr>
      <vt:lpstr>Data Set</vt:lpstr>
      <vt:lpstr>Analysis: Types of Jobs</vt:lpstr>
      <vt:lpstr>Analysis: Requested versus Actual Runtime</vt:lpstr>
      <vt:lpstr>Analysis: Resource Usage by App Groups</vt:lpstr>
      <vt:lpstr>Analysis: Performance Issues due to Memory</vt:lpstr>
      <vt:lpstr>Current status of the repository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Dependability in a connected world</dc:title>
  <dc:creator>Saurabh Bagchi</dc:creator>
  <cp:lastModifiedBy>Saurabh Bagchi</cp:lastModifiedBy>
  <cp:revision>1293</cp:revision>
  <cp:lastPrinted>2000-04-05T22:40:32Z</cp:lastPrinted>
  <dcterms:created xsi:type="dcterms:W3CDTF">1996-10-22T17:47:22Z</dcterms:created>
  <dcterms:modified xsi:type="dcterms:W3CDTF">2016-06-27T09:04:23Z</dcterms:modified>
</cp:coreProperties>
</file>