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25" r:id="rId2"/>
    <p:sldId id="665" r:id="rId3"/>
    <p:sldId id="571" r:id="rId4"/>
    <p:sldId id="715" r:id="rId5"/>
    <p:sldId id="716" r:id="rId6"/>
    <p:sldId id="719" r:id="rId7"/>
    <p:sldId id="738" r:id="rId8"/>
    <p:sldId id="755" r:id="rId9"/>
    <p:sldId id="739" r:id="rId10"/>
    <p:sldId id="740" r:id="rId11"/>
    <p:sldId id="741" r:id="rId12"/>
    <p:sldId id="756" r:id="rId13"/>
    <p:sldId id="742" r:id="rId14"/>
    <p:sldId id="743" r:id="rId15"/>
    <p:sldId id="757" r:id="rId16"/>
    <p:sldId id="744" r:id="rId17"/>
    <p:sldId id="745" r:id="rId18"/>
    <p:sldId id="746" r:id="rId19"/>
    <p:sldId id="758" r:id="rId20"/>
    <p:sldId id="747" r:id="rId21"/>
    <p:sldId id="748" r:id="rId22"/>
    <p:sldId id="749" r:id="rId23"/>
    <p:sldId id="759" r:id="rId24"/>
    <p:sldId id="750" r:id="rId25"/>
    <p:sldId id="751" r:id="rId26"/>
    <p:sldId id="752" r:id="rId27"/>
    <p:sldId id="753" r:id="rId28"/>
    <p:sldId id="754" r:id="rId29"/>
    <p:sldId id="646" r:id="rId30"/>
    <p:sldId id="509" r:id="rId31"/>
    <p:sldId id="531" r:id="rId32"/>
    <p:sldId id="663" r:id="rId33"/>
    <p:sldId id="676" r:id="rId34"/>
    <p:sldId id="677" r:id="rId35"/>
    <p:sldId id="678" r:id="rId36"/>
    <p:sldId id="679" r:id="rId37"/>
    <p:sldId id="680" r:id="rId38"/>
    <p:sldId id="681" r:id="rId39"/>
    <p:sldId id="682" r:id="rId40"/>
    <p:sldId id="683" r:id="rId41"/>
    <p:sldId id="684" r:id="rId42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">
          <p15:clr>
            <a:srgbClr val="A4A3A4"/>
          </p15:clr>
        </p15:guide>
        <p15:guide id="2" pos="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CC3300"/>
    <a:srgbClr val="CC6600"/>
    <a:srgbClr val="0000CC"/>
    <a:srgbClr val="FF3300"/>
    <a:srgbClr val="008000"/>
    <a:srgbClr val="660033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7265" autoAdjust="0"/>
  </p:normalViewPr>
  <p:slideViewPr>
    <p:cSldViewPr snapToGrid="0">
      <p:cViewPr varScale="1">
        <p:scale>
          <a:sx n="57" d="100"/>
          <a:sy n="57" d="100"/>
        </p:scale>
        <p:origin x="922" y="53"/>
      </p:cViewPr>
      <p:guideLst>
        <p:guide orient="horz" pos="24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840"/>
    </p:cViewPr>
  </p:sorterViewPr>
  <p:notesViewPr>
    <p:cSldViewPr snapToGrid="0">
      <p:cViewPr varScale="1">
        <p:scale>
          <a:sx n="69" d="100"/>
          <a:sy n="69" d="100"/>
        </p:scale>
        <p:origin x="-280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92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589" y="4557282"/>
            <a:ext cx="5366697" cy="4322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9358" tIns="48837" rIns="99358" bIns="48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7075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4203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237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6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8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be careful that TARDIS does not interfere with the timing of the application.</a:t>
            </a:r>
          </a:p>
          <a:p>
            <a:r>
              <a:rPr lang="en-US" dirty="0" smtClean="0"/>
              <a:t>TARDIS preforms some of its compression and writes to flash during slack time, when the node would be sleeping.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see that 64ms LPL has the largest increase in duty cycle because TARDIS is keeping the node awake longer on clear channel assessments.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2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Latency and transmission. Small data, latency dominant, so we go for </a:t>
            </a:r>
            <a:r>
              <a:rPr lang="en-US" sz="1900" dirty="0" err="1">
                <a:solidFill>
                  <a:srgbClr val="FF0000"/>
                </a:solidFill>
              </a:rPr>
              <a:t>recdbl</a:t>
            </a:r>
            <a:r>
              <a:rPr lang="en-US" sz="1900" dirty="0">
                <a:solidFill>
                  <a:srgbClr val="FF0000"/>
                </a:solidFill>
              </a:rPr>
              <a:t> where you have less number of iterations; large data, transmission dominant, we go for ring where you only communicate with nearest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8249" y="8994549"/>
            <a:ext cx="3112285" cy="473484"/>
          </a:xfrm>
          <a:prstGeom prst="rect">
            <a:avLst/>
          </a:prstGeom>
        </p:spPr>
        <p:txBody>
          <a:bodyPr lIns="95152" tIns="47576" rIns="95152" bIns="47576"/>
          <a:lstStyle/>
          <a:p>
            <a:fld id="{5A20CA6F-B4BD-465F-83C5-76DED57B16D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it is a </a:t>
            </a:r>
            <a:r>
              <a:rPr lang="en-US" baseline="0" dirty="0" err="1" smtClean="0"/>
              <a:t>noncrashing</a:t>
            </a:r>
            <a:r>
              <a:rPr lang="en-US" baseline="0" dirty="0" smtClean="0"/>
              <a:t> bug</a:t>
            </a:r>
          </a:p>
          <a:p>
            <a:endParaRPr lang="en-US" baseline="0" dirty="0" smtClean="0"/>
          </a:p>
          <a:p>
            <a:r>
              <a:rPr lang="en-US" dirty="0" smtClean="0"/>
              <a:t>1.Due to an integer overflow in the computation of total amount of data, it may choose a suboptimal algorithm for large-scale runs</a:t>
            </a:r>
          </a:p>
          <a:p>
            <a:r>
              <a:rPr lang="en-US" dirty="0" smtClean="0"/>
              <a:t>2.As a result, the bug may cause a substantial slowdown in the Allgather operation if the total amount of data exceeds MAX_INT</a:t>
            </a:r>
          </a:p>
          <a:p>
            <a:r>
              <a:rPr lang="en-US" dirty="0" smtClean="0"/>
              <a:t>3.comm_size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8249" y="8994549"/>
            <a:ext cx="3112285" cy="473484"/>
          </a:xfrm>
          <a:prstGeom prst="rect">
            <a:avLst/>
          </a:prstGeom>
        </p:spPr>
        <p:txBody>
          <a:bodyPr lIns="95152" tIns="47576" rIns="95152" bIns="47576"/>
          <a:lstStyle/>
          <a:p>
            <a:fld id="{5A20CA6F-B4BD-465F-83C5-76DED57B16D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7 techniques to efficient compression of the log, which I will now briefly describe.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7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we only want to record what</a:t>
            </a:r>
            <a:r>
              <a:rPr lang="en-US" baseline="0" dirty="0" smtClean="0"/>
              <a:t> is truly non-deterministic.</a:t>
            </a:r>
          </a:p>
          <a:p>
            <a:r>
              <a:rPr lang="en-US" baseline="0" dirty="0" smtClean="0"/>
              <a:t>Not all peripheral registers are non-deterministic, for example, a configuration register.</a:t>
            </a:r>
          </a:p>
          <a:p>
            <a:r>
              <a:rPr lang="en-US" dirty="0" smtClean="0"/>
              <a:t>Some registers are</a:t>
            </a:r>
            <a:r>
              <a:rPr lang="en-US" baseline="0" dirty="0" smtClean="0"/>
              <a:t> deterministic except for a single bit.</a:t>
            </a:r>
          </a:p>
          <a:p>
            <a:r>
              <a:rPr lang="en-US" baseline="0" dirty="0" smtClean="0"/>
              <a:t>For example, the Timer B Control Register has an interrupt flag bit.</a:t>
            </a:r>
          </a:p>
          <a:p>
            <a:r>
              <a:rPr lang="en-US" baseline="0" dirty="0" smtClean="0"/>
              <a:t>In this case we record only that bit when the register is read.</a:t>
            </a:r>
          </a:p>
          <a:p>
            <a:r>
              <a:rPr lang="en-US" baseline="0" dirty="0" smtClean="0"/>
              <a:t>This reduces the log by about 27%.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3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common occurrence in embed code is polling loops.</a:t>
            </a:r>
          </a:p>
          <a:p>
            <a:r>
              <a:rPr lang="en-US" dirty="0" smtClean="0"/>
              <a:t>Polling</a:t>
            </a:r>
            <a:r>
              <a:rPr lang="en-US" baseline="0" dirty="0" smtClean="0"/>
              <a:t> loops contain peripheral register reads that could be costly to logging.</a:t>
            </a:r>
            <a:endParaRPr lang="en-US" dirty="0" smtClean="0"/>
          </a:p>
          <a:p>
            <a:r>
              <a:rPr lang="en-US" dirty="0" smtClean="0"/>
              <a:t>Take for example this polling loop in the </a:t>
            </a:r>
            <a:r>
              <a:rPr lang="en-US" dirty="0" err="1" smtClean="0"/>
              <a:t>Contiki</a:t>
            </a:r>
            <a:r>
              <a:rPr lang="en-US" dirty="0" smtClean="0"/>
              <a:t> operating</a:t>
            </a:r>
            <a:r>
              <a:rPr lang="en-US" baseline="0" dirty="0" smtClean="0"/>
              <a:t>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interrupt register</a:t>
            </a:r>
            <a:r>
              <a:rPr lang="en-US" baseline="0" dirty="0" smtClean="0"/>
              <a:t> is polled until the transmit flag is cleared.</a:t>
            </a:r>
            <a:endParaRPr lang="en-US" dirty="0" smtClean="0"/>
          </a:p>
          <a:p>
            <a:r>
              <a:rPr lang="en-US" dirty="0" smtClean="0"/>
              <a:t>For the purposes of debugging, there is no need to replay these loops,</a:t>
            </a:r>
            <a:r>
              <a:rPr lang="en-US" baseline="0" dirty="0" smtClean="0"/>
              <a:t> so we ignore them.</a:t>
            </a:r>
          </a:p>
          <a:p>
            <a:r>
              <a:rPr lang="en-US" baseline="0" dirty="0" smtClean="0"/>
              <a:t>This reduces the log by about 26%.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299" y="9119839"/>
            <a:ext cx="3169264" cy="479735"/>
          </a:xfrm>
          <a:prstGeom prst="rect">
            <a:avLst/>
          </a:prstGeom>
        </p:spPr>
        <p:txBody>
          <a:bodyPr lIns="93972" tIns="46986" rIns="93972" bIns="46986"/>
          <a:lstStyle/>
          <a:p>
            <a:fld id="{BEDEE8B3-5F62-4C7E-A263-910E5769DD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registers report a state,</a:t>
            </a:r>
            <a:r>
              <a:rPr lang="en-US" baseline="0" dirty="0" smtClean="0"/>
              <a:t> for example an interrupt flag indicating a pending interrupt.</a:t>
            </a:r>
          </a:p>
          <a:p>
            <a:r>
              <a:rPr lang="en-US" baseline="0" dirty="0" smtClean="0"/>
              <a:t>We have observed that consecutive reads often repeat values.</a:t>
            </a:r>
          </a:p>
          <a:p>
            <a:r>
              <a:rPr lang="en-US" baseline="0" dirty="0" smtClean="0"/>
              <a:t>For this reason we use the very simple compression method of run-length encoding.</a:t>
            </a:r>
          </a:p>
          <a:p>
            <a:r>
              <a:rPr lang="en-US" baseline="0" dirty="0" smtClean="0"/>
              <a:t>This reduces the state log by about 48%.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4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some peripheral</a:t>
            </a:r>
            <a:r>
              <a:rPr lang="en-US" baseline="0" dirty="0" smtClean="0"/>
              <a:t> registers that contain generic data, such as an I2C register that is used for sensor and radio data.</a:t>
            </a:r>
          </a:p>
          <a:p>
            <a:r>
              <a:rPr lang="en-US" baseline="0" dirty="0" smtClean="0"/>
              <a:t>For this we use a generic light-weight compression algorithm, LZRW-T.</a:t>
            </a:r>
          </a:p>
          <a:p>
            <a:r>
              <a:rPr lang="en-US" baseline="0" dirty="0" smtClean="0"/>
              <a:t>This reduces the data log by about 66%.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6" tIns="48328" rIns="96656" bIns="48328"/>
          <a:lstStyle/>
          <a:p>
            <a:fld id="{3984B34C-E357-234B-8CE8-04B284506D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7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12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84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1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17488"/>
            <a:ext cx="2184400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217488"/>
            <a:ext cx="6400800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9550" y="217488"/>
            <a:ext cx="8737600" cy="596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2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777875"/>
            <a:ext cx="4292600" cy="540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777875"/>
            <a:ext cx="4292600" cy="540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2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40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csl_log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245225"/>
            <a:ext cx="680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17488"/>
            <a:ext cx="8724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777875"/>
            <a:ext cx="87376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1"/>
            <a:r>
              <a:rPr lang="en-US" altLang="en-US" dirty="0" smtClean="0"/>
              <a:t>Fourth level</a:t>
            </a:r>
          </a:p>
          <a:p>
            <a:pPr lvl="2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788" y="77788"/>
            <a:ext cx="8988425" cy="62341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344654" y="6472238"/>
            <a:ext cx="37029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fld id="{C89AAE24-8AA2-4F0D-8EE2-BE1159C96936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pic>
        <p:nvPicPr>
          <p:cNvPr id="1030" name="Picture 8" descr="PU_signature_gif_print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3175"/>
            <a:ext cx="15065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5399"/>
            <a:ext cx="9144000" cy="1762125"/>
          </a:xfrm>
          <a:noFill/>
        </p:spPr>
        <p:txBody>
          <a:bodyPr lIns="85725" tIns="41275" rIns="85725" bIns="41275"/>
          <a:lstStyle/>
          <a:p>
            <a:pPr>
              <a:spcAft>
                <a:spcPct val="60000"/>
              </a:spcAft>
            </a:pPr>
            <a:r>
              <a:rPr lang="en-US" altLang="en-US" sz="4000" dirty="0"/>
              <a:t>A Study of Failures in Community Clusters: </a:t>
            </a:r>
            <a:r>
              <a:rPr lang="en-US" altLang="en-US" sz="4000" dirty="0" smtClean="0"/>
              <a:t>The Case </a:t>
            </a:r>
            <a:r>
              <a:rPr lang="en-US" altLang="en-US" sz="4000" dirty="0"/>
              <a:t>of Conte</a:t>
            </a:r>
            <a:endParaRPr lang="en-US" altLang="en-US" sz="3600" dirty="0" smtClean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88975" y="1850212"/>
            <a:ext cx="7931150" cy="2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Subrata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Mitra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</a:rPr>
              <a:t>Suhas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Javagal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Amiya K.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Maji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Todd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Gamblin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Adam Moody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>
                <a:solidFill>
                  <a:srgbClr val="006600"/>
                </a:solidFill>
                <a:latin typeface="Times New Roman" pitchFamily="18" charset="0"/>
              </a:rPr>
              <a:t>Stephen 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itchFamily="18" charset="0"/>
              </a:rPr>
              <a:t>Harrell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</a:rPr>
              <a:t>Saurabh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Bagchi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Purdue 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University ECE, </a:t>
            </a:r>
            <a:r>
              <a:rPr lang="en-US" altLang="en-US" sz="2800" dirty="0">
                <a:solidFill>
                  <a:srgbClr val="006600"/>
                </a:solidFill>
                <a:latin typeface="Times New Roman" pitchFamily="18" charset="0"/>
              </a:rPr>
              <a:t>Purdue University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itchFamily="18" charset="0"/>
              </a:rPr>
              <a:t>ITaP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Lawrence Livermore National Lab (LLNL) </a:t>
            </a:r>
          </a:p>
        </p:txBody>
      </p:sp>
      <p:pic>
        <p:nvPicPr>
          <p:cNvPr id="2052" name="Picture 3" descr="g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551363"/>
            <a:ext cx="11430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csl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268788"/>
            <a:ext cx="182086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413" y="5748338"/>
            <a:ext cx="86661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2800" b="1" dirty="0"/>
              <a:t>Presentation available at: </a:t>
            </a:r>
            <a:r>
              <a:rPr lang="en-US" altLang="en-US" sz="2800" b="1" i="1" dirty="0" smtClean="0"/>
              <a:t>www.purdue.edu/dcsl</a:t>
            </a:r>
            <a:r>
              <a:rPr lang="en-US" altLang="en-US" sz="2800" dirty="0" smtClean="0">
                <a:solidFill>
                  <a:srgbClr val="CC0000"/>
                </a:solidFill>
              </a:rPr>
              <a:t> </a:t>
            </a:r>
            <a:endParaRPr lang="en-US" alt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1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Description: Cab and Sierra (LLNL)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SLURM </a:t>
            </a:r>
            <a:r>
              <a:rPr lang="en-US" dirty="0"/>
              <a:t>– Job Scheduler TOSS 2.2 – OS</a:t>
            </a:r>
          </a:p>
          <a:p>
            <a:r>
              <a:rPr lang="en-US" dirty="0"/>
              <a:t>16-core Intel Xeon processors (Cab) 12-core Intel Xeon processors (Sierra)</a:t>
            </a:r>
          </a:p>
          <a:p>
            <a:r>
              <a:rPr lang="en-US" dirty="0"/>
              <a:t>32GB memory (Cab) 24GB memory (Sierra)</a:t>
            </a:r>
          </a:p>
          <a:p>
            <a:r>
              <a:rPr lang="en-US" dirty="0"/>
              <a:t>1296 nodes (Cab) and 1944 nodes (Sierra) </a:t>
            </a:r>
            <a:r>
              <a:rPr lang="en-US" dirty="0" err="1"/>
              <a:t>Infiniband</a:t>
            </a:r>
            <a:r>
              <a:rPr lang="en-US" dirty="0"/>
              <a:t>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 and Data Collection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777875"/>
            <a:ext cx="8737600" cy="2772149"/>
          </a:xfrm>
        </p:spPr>
        <p:txBody>
          <a:bodyPr/>
          <a:lstStyle/>
          <a:p>
            <a:r>
              <a:rPr lang="en-US" dirty="0"/>
              <a:t>Accounting logs from the job scheduler, </a:t>
            </a:r>
            <a:r>
              <a:rPr lang="en-US" dirty="0" smtClean="0"/>
              <a:t>TORQUE</a:t>
            </a:r>
          </a:p>
          <a:p>
            <a:r>
              <a:rPr lang="en-US" dirty="0" smtClean="0"/>
              <a:t>System-wide </a:t>
            </a:r>
            <a:r>
              <a:rPr lang="en-US" dirty="0"/>
              <a:t>performance statistics from TACC </a:t>
            </a:r>
            <a:r>
              <a:rPr lang="en-US" dirty="0" smtClean="0"/>
              <a:t>stats</a:t>
            </a:r>
          </a:p>
          <a:p>
            <a:r>
              <a:rPr lang="en-US" dirty="0" smtClean="0"/>
              <a:t>Library </a:t>
            </a:r>
            <a:r>
              <a:rPr lang="en-US" dirty="0"/>
              <a:t>list for each job, called </a:t>
            </a:r>
            <a:r>
              <a:rPr lang="en-US" dirty="0" err="1"/>
              <a:t>liblist</a:t>
            </a:r>
            <a:endParaRPr lang="en-US" dirty="0"/>
          </a:p>
          <a:p>
            <a:r>
              <a:rPr lang="en-US" dirty="0"/>
              <a:t>Job scripts submitted by users </a:t>
            </a:r>
            <a:endParaRPr lang="en-US" dirty="0" smtClean="0"/>
          </a:p>
          <a:p>
            <a:r>
              <a:rPr lang="en-US" dirty="0" smtClean="0"/>
              <a:t>Syslog </a:t>
            </a:r>
            <a:r>
              <a:rPr lang="en-US" dirty="0"/>
              <a:t>messages</a:t>
            </a:r>
          </a:p>
          <a:p>
            <a:endParaRPr lang="en-US" dirty="0"/>
          </a:p>
        </p:txBody>
      </p:sp>
      <p:graphicFrame>
        <p:nvGraphicFramePr>
          <p:cNvPr id="4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36776"/>
              </p:ext>
            </p:extLst>
          </p:nvPr>
        </p:nvGraphicFramePr>
        <p:xfrm>
          <a:off x="776663" y="3550024"/>
          <a:ext cx="6444408" cy="2380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5596"/>
                <a:gridCol w="1869804"/>
                <a:gridCol w="2249008"/>
              </a:tblGrid>
              <a:tr h="404412"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Summary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Co</a:t>
                      </a:r>
                      <a:r>
                        <a:rPr sz="1800" b="1" spc="-35" dirty="0"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te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Cab</a:t>
                      </a:r>
                      <a:r>
                        <a:rPr sz="1800" b="1" spc="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and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1" dirty="0">
                          <a:latin typeface="Palatino Linotype"/>
                          <a:cs typeface="Palatino Linotype"/>
                        </a:rPr>
                        <a:t>Sierra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5652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Data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set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duration</a:t>
                      </a:r>
                      <a:endParaRPr sz="18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Oct’14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–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Mar’15</a:t>
                      </a:r>
                      <a:endParaRPr sz="18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1800" b="0" spc="-30" dirty="0">
                          <a:latin typeface="Bookman Old Style"/>
                          <a:cs typeface="Bookman Old Style"/>
                        </a:rPr>
                        <a:t>a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y’15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–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1800" b="0" spc="-30" dirty="0">
                          <a:latin typeface="Bookman Old Style"/>
                          <a:cs typeface="Bookman Old Style"/>
                        </a:rPr>
                        <a:t>o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v’15</a:t>
                      </a:r>
                      <a:endParaRPr sz="1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565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b="0" spc="-85" dirty="0">
                          <a:latin typeface="Bookman Old Style"/>
                          <a:cs typeface="Bookman Old Style"/>
                        </a:rPr>
                        <a:t>T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otal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spc="-30" dirty="0"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u</a:t>
                      </a:r>
                      <a:r>
                        <a:rPr sz="1800" b="0" spc="-30" dirty="0"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1800" b="0" spc="25" dirty="0">
                          <a:latin typeface="Bookman Old Style"/>
                          <a:cs typeface="Bookman Old Style"/>
                        </a:rPr>
                        <a:t>b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er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of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jobs</a:t>
                      </a:r>
                      <a:endParaRPr sz="1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489,971</a:t>
                      </a:r>
                      <a:endParaRPr sz="1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247,888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and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227,684</a:t>
                      </a:r>
                      <a:endParaRPr sz="1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412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Nu</a:t>
                      </a:r>
                      <a:r>
                        <a:rPr sz="1800" b="0" spc="-30" dirty="0"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1800" b="0" spc="25" dirty="0">
                          <a:latin typeface="Bookman Old Style"/>
                          <a:cs typeface="Bookman Old Style"/>
                        </a:rPr>
                        <a:t>b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er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of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users</a:t>
                      </a:r>
                      <a:endParaRPr sz="1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306</a:t>
                      </a:r>
                      <a:endParaRPr sz="1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374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and</a:t>
                      </a:r>
                      <a:r>
                        <a:rPr sz="18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800" b="0" dirty="0">
                          <a:latin typeface="Bookman Old Style"/>
                          <a:cs typeface="Bookman Old Style"/>
                        </a:rPr>
                        <a:t>207</a:t>
                      </a:r>
                      <a:endParaRPr sz="18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Motivation for the study</a:t>
            </a:r>
          </a:p>
          <a:p>
            <a:pPr>
              <a:spcBef>
                <a:spcPts val="300"/>
              </a:spcBef>
            </a:pPr>
            <a:r>
              <a:rPr lang="en-US" dirty="0"/>
              <a:t>Specifications of the target clusters</a:t>
            </a:r>
          </a:p>
          <a:p>
            <a:pPr>
              <a:spcBef>
                <a:spcPts val="300"/>
              </a:spcBef>
            </a:pPr>
            <a:r>
              <a:rPr lang="en-US" dirty="0"/>
              <a:t>Library usages</a:t>
            </a:r>
          </a:p>
          <a:p>
            <a:pPr>
              <a:spcBef>
                <a:spcPts val="300"/>
              </a:spcBef>
            </a:pPr>
            <a:r>
              <a:rPr lang="en-US" dirty="0"/>
              <a:t>Requested vs. Actual job execution times</a:t>
            </a:r>
          </a:p>
          <a:p>
            <a:pPr>
              <a:spcBef>
                <a:spcPts val="300"/>
              </a:spcBef>
            </a:pPr>
            <a:r>
              <a:rPr lang="en-US" dirty="0"/>
              <a:t>Use of network, IO, memory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Analysis of job exit codes</a:t>
            </a:r>
          </a:p>
          <a:p>
            <a:pPr>
              <a:spcBef>
                <a:spcPts val="300"/>
              </a:spcBef>
            </a:pPr>
            <a:r>
              <a:rPr lang="en-US" dirty="0"/>
              <a:t>Takeaways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9248" y="1866576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Library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670299"/>
            <a:ext cx="8737600" cy="540543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1" dirty="0"/>
              <a:t>Goal:</a:t>
            </a:r>
            <a:r>
              <a:rPr lang="en-US" dirty="0"/>
              <a:t>  Identify the mostly-used (popular) libraries and check if they are readily available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Method:</a:t>
            </a:r>
            <a:r>
              <a:rPr lang="en-US" dirty="0" smtClean="0"/>
              <a:t> Use </a:t>
            </a:r>
            <a:r>
              <a:rPr lang="en-US" dirty="0"/>
              <a:t>the </a:t>
            </a:r>
            <a:r>
              <a:rPr lang="en-US" dirty="0" err="1" smtClean="0"/>
              <a:t>liblists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Consolidate </a:t>
            </a:r>
            <a:r>
              <a:rPr lang="en-US" dirty="0"/>
              <a:t>list of libraries used by all </a:t>
            </a:r>
            <a:r>
              <a:rPr lang="en-US" dirty="0" smtClean="0"/>
              <a:t>jobs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Remove </a:t>
            </a:r>
            <a:r>
              <a:rPr lang="en-US" dirty="0"/>
              <a:t>the libraries given by default OS </a:t>
            </a:r>
            <a:r>
              <a:rPr lang="en-US" dirty="0" smtClean="0"/>
              <a:t>distribution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Remove </a:t>
            </a:r>
            <a:r>
              <a:rPr lang="en-US" dirty="0"/>
              <a:t>the libraries picked from /</a:t>
            </a:r>
            <a:r>
              <a:rPr lang="en-US" dirty="0" err="1"/>
              <a:t>usr</a:t>
            </a:r>
            <a:r>
              <a:rPr lang="en-US" dirty="0"/>
              <a:t>/lib64  and /lib64  paths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Result: </a:t>
            </a:r>
            <a:r>
              <a:rPr lang="en-US" dirty="0" smtClean="0"/>
              <a:t>3080 </a:t>
            </a:r>
            <a:r>
              <a:rPr lang="en-US" dirty="0"/>
              <a:t>unique libraries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4" name="object 6"/>
          <p:cNvSpPr/>
          <p:nvPr/>
        </p:nvSpPr>
        <p:spPr>
          <a:xfrm>
            <a:off x="404677" y="3732202"/>
            <a:ext cx="4118333" cy="2513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756"/>
          </a:p>
        </p:txBody>
      </p:sp>
      <p:sp>
        <p:nvSpPr>
          <p:cNvPr id="5" name="object 7"/>
          <p:cNvSpPr/>
          <p:nvPr/>
        </p:nvSpPr>
        <p:spPr>
          <a:xfrm>
            <a:off x="4615691" y="3809163"/>
            <a:ext cx="4118333" cy="2436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756"/>
          </a:p>
        </p:txBody>
      </p:sp>
    </p:spTree>
    <p:extLst>
      <p:ext uri="{BB962C8B-B14F-4D97-AF65-F5344CB8AC3E}">
        <p14:creationId xmlns:p14="http://schemas.microsoft.com/office/powerpoint/2010/main" val="1556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Popular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popular libraries readily available?</a:t>
            </a:r>
          </a:p>
          <a:p>
            <a:r>
              <a:rPr lang="en-US" b="1" dirty="0"/>
              <a:t>Mostly not</a:t>
            </a:r>
          </a:p>
          <a:p>
            <a:pPr lvl="1"/>
            <a:r>
              <a:rPr lang="en-US" dirty="0"/>
              <a:t>Only 10 out of Top 50 </a:t>
            </a:r>
            <a:r>
              <a:rPr lang="en-US" dirty="0" smtClean="0"/>
              <a:t>libraries were pre-installed</a:t>
            </a:r>
            <a:endParaRPr lang="en-US" dirty="0"/>
          </a:p>
          <a:p>
            <a:pPr lvl="1"/>
            <a:r>
              <a:rPr lang="en-US" dirty="0"/>
              <a:t>Only 188 out of Top 500 libraries were </a:t>
            </a:r>
            <a:r>
              <a:rPr lang="en-US" dirty="0" smtClean="0"/>
              <a:t>pre-installed</a:t>
            </a:r>
          </a:p>
          <a:p>
            <a:endParaRPr lang="en-US" dirty="0" smtClean="0"/>
          </a:p>
          <a:p>
            <a:r>
              <a:rPr lang="en-US" b="1" dirty="0" smtClean="0"/>
              <a:t>Takeaways</a:t>
            </a:r>
            <a:endParaRPr lang="en-US" b="1" dirty="0"/>
          </a:p>
          <a:p>
            <a:pPr lvl="1"/>
            <a:r>
              <a:rPr lang="en-US" dirty="0"/>
              <a:t>Install the popular libraries before hand</a:t>
            </a:r>
          </a:p>
          <a:p>
            <a:pPr lvl="1"/>
            <a:r>
              <a:rPr lang="en-US" dirty="0"/>
              <a:t>Ensure libraries bug-free and optimized for cluster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need not install them in their home directories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Motivation for the study</a:t>
            </a:r>
          </a:p>
          <a:p>
            <a:pPr>
              <a:spcBef>
                <a:spcPts val="300"/>
              </a:spcBef>
            </a:pPr>
            <a:r>
              <a:rPr lang="en-US" dirty="0"/>
              <a:t>Specifications of the target clusters</a:t>
            </a:r>
          </a:p>
          <a:p>
            <a:pPr>
              <a:spcBef>
                <a:spcPts val="300"/>
              </a:spcBef>
            </a:pPr>
            <a:r>
              <a:rPr lang="en-US" dirty="0"/>
              <a:t>Library usages</a:t>
            </a:r>
          </a:p>
          <a:p>
            <a:pPr>
              <a:spcBef>
                <a:spcPts val="300"/>
              </a:spcBef>
            </a:pPr>
            <a:r>
              <a:rPr lang="en-US" dirty="0"/>
              <a:t>Requested vs. Actual job execution times</a:t>
            </a:r>
          </a:p>
          <a:p>
            <a:pPr>
              <a:spcBef>
                <a:spcPts val="300"/>
              </a:spcBef>
            </a:pPr>
            <a:r>
              <a:rPr lang="en-US" dirty="0"/>
              <a:t>Use of network, IO, memory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Analysis of job exit codes</a:t>
            </a:r>
          </a:p>
          <a:p>
            <a:pPr>
              <a:spcBef>
                <a:spcPts val="300"/>
              </a:spcBef>
            </a:pPr>
            <a:r>
              <a:rPr lang="en-US" dirty="0"/>
              <a:t>Takeaways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9248" y="2337223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Requested vs. Actual Time for Job Execution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 Analysis of requested runtime vs actual runtime of jobs </a:t>
            </a:r>
            <a:endParaRPr lang="en-US" dirty="0" smtClean="0"/>
          </a:p>
          <a:p>
            <a:r>
              <a:rPr lang="en-US" dirty="0" smtClean="0"/>
              <a:t>Longer </a:t>
            </a:r>
            <a:r>
              <a:rPr lang="en-US" dirty="0"/>
              <a:t>requested time leads to longer queue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Queue </a:t>
            </a:r>
            <a:r>
              <a:rPr lang="en-US" dirty="0"/>
              <a:t>time increases with requested time of jobs in Conte’s </a:t>
            </a:r>
            <a:r>
              <a:rPr lang="en-US" dirty="0" smtClean="0"/>
              <a:t>shared queue</a:t>
            </a:r>
          </a:p>
          <a:p>
            <a:pPr lvl="1"/>
            <a:r>
              <a:rPr lang="en-US" dirty="0" smtClean="0"/>
              <a:t>Job </a:t>
            </a:r>
            <a:r>
              <a:rPr lang="en-US" dirty="0"/>
              <a:t>with requested time &gt; 30 minutes will face longer queue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significant effect on jobs with ≤ 30 minutes requested time</a:t>
            </a:r>
          </a:p>
          <a:p>
            <a:r>
              <a:rPr lang="en-US" b="1" dirty="0" smtClean="0"/>
              <a:t>Observations: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jobs use a small fraction of runtime requested by the </a:t>
            </a:r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small percentage of jobs run out of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Requested vs. Actual Time for Job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9" y="750888"/>
            <a:ext cx="8737600" cy="5405438"/>
          </a:xfrm>
        </p:spPr>
        <p:txBody>
          <a:bodyPr/>
          <a:lstStyle/>
          <a:p>
            <a:r>
              <a:rPr lang="en-US" dirty="0" smtClean="0"/>
              <a:t>Conte: </a:t>
            </a:r>
            <a:r>
              <a:rPr lang="en-US" dirty="0"/>
              <a:t>45% of jobs used less than 10% of requested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Sierra: </a:t>
            </a:r>
            <a:r>
              <a:rPr lang="en-US" dirty="0"/>
              <a:t>15% of jobs used less than 1% of requested time</a:t>
            </a:r>
          </a:p>
          <a:p>
            <a:r>
              <a:rPr lang="en-US" dirty="0"/>
              <a:t>Probable reasons: </a:t>
            </a:r>
            <a:r>
              <a:rPr lang="en-US" dirty="0">
                <a:solidFill>
                  <a:srgbClr val="0000FF"/>
                </a:solidFill>
              </a:rPr>
              <a:t>(1) Legacy code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(2) Unaware scheduling mechanism</a:t>
            </a:r>
          </a:p>
          <a:p>
            <a:endParaRPr lang="en-US" dirty="0"/>
          </a:p>
        </p:txBody>
      </p:sp>
      <p:sp>
        <p:nvSpPr>
          <p:cNvPr id="5" name="object 7"/>
          <p:cNvSpPr/>
          <p:nvPr/>
        </p:nvSpPr>
        <p:spPr>
          <a:xfrm>
            <a:off x="404677" y="3203254"/>
            <a:ext cx="4119419" cy="231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756"/>
          </a:p>
        </p:txBody>
      </p:sp>
      <p:sp>
        <p:nvSpPr>
          <p:cNvPr id="6" name="object 8"/>
          <p:cNvSpPr txBox="1"/>
          <p:nvPr/>
        </p:nvSpPr>
        <p:spPr>
          <a:xfrm>
            <a:off x="1626090" y="5756487"/>
            <a:ext cx="21256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algn="ctr"/>
            <a:r>
              <a:rPr sz="2000" spc="10" dirty="0" smtClean="0">
                <a:latin typeface="Century"/>
                <a:cs typeface="Century"/>
              </a:rPr>
              <a:t>Co</a:t>
            </a:r>
            <a:r>
              <a:rPr sz="2000" spc="-40" dirty="0" smtClean="0">
                <a:latin typeface="Century"/>
                <a:cs typeface="Century"/>
              </a:rPr>
              <a:t>n</a:t>
            </a:r>
            <a:r>
              <a:rPr sz="2000" spc="-10" dirty="0" smtClean="0">
                <a:latin typeface="Century"/>
                <a:cs typeface="Century"/>
              </a:rPr>
              <a:t>te</a:t>
            </a:r>
            <a:r>
              <a:rPr lang="en-US" sz="2000" spc="-10" dirty="0" smtClean="0">
                <a:latin typeface="Century"/>
                <a:cs typeface="Century"/>
              </a:rPr>
              <a:t> (Purdue)</a:t>
            </a:r>
            <a:endParaRPr sz="2000" dirty="0">
              <a:latin typeface="Century"/>
              <a:cs typeface="Century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4615689" y="3179115"/>
            <a:ext cx="4119469" cy="2337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756"/>
          </a:p>
        </p:txBody>
      </p:sp>
      <p:sp>
        <p:nvSpPr>
          <p:cNvPr id="8" name="object 10"/>
          <p:cNvSpPr txBox="1"/>
          <p:nvPr/>
        </p:nvSpPr>
        <p:spPr>
          <a:xfrm>
            <a:off x="5934001" y="5742131"/>
            <a:ext cx="18518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algn="ctr"/>
            <a:r>
              <a:rPr sz="2000" spc="-59" dirty="0" smtClean="0">
                <a:latin typeface="Century"/>
                <a:cs typeface="Century"/>
              </a:rPr>
              <a:t>Sierra</a:t>
            </a:r>
            <a:r>
              <a:rPr lang="en-US" sz="2000" spc="-59" dirty="0" smtClean="0">
                <a:latin typeface="Century"/>
                <a:cs typeface="Century"/>
              </a:rPr>
              <a:t> (LLNL)</a:t>
            </a:r>
            <a:endParaRPr sz="2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30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Requested vs. Actual Time for Job </a:t>
            </a:r>
            <a:r>
              <a:rPr lang="en-US" sz="2400" dirty="0" smtClean="0"/>
              <a:t>Execution: Takeaways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are unaware of inefficient resource </a:t>
            </a:r>
            <a:r>
              <a:rPr lang="en-US" dirty="0" smtClean="0"/>
              <a:t>utilization</a:t>
            </a:r>
          </a:p>
          <a:p>
            <a:r>
              <a:rPr lang="en-US" dirty="0" smtClean="0"/>
              <a:t>Proactive </a:t>
            </a:r>
            <a:r>
              <a:rPr lang="en-US" dirty="0"/>
              <a:t>user support is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Help </a:t>
            </a:r>
            <a:r>
              <a:rPr lang="en-US" dirty="0"/>
              <a:t>users with legacy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Educate </a:t>
            </a:r>
            <a:r>
              <a:rPr lang="en-US" dirty="0"/>
              <a:t>users on techniques utilize resources </a:t>
            </a:r>
            <a:r>
              <a:rPr lang="en-US" dirty="0" smtClean="0"/>
              <a:t>effectively</a:t>
            </a:r>
          </a:p>
          <a:p>
            <a:r>
              <a:rPr lang="en-US" dirty="0" smtClean="0"/>
              <a:t>LLNL developed a script to estimate completion time of an application prior to submission into their computing cluster queue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Motivation for the study</a:t>
            </a:r>
          </a:p>
          <a:p>
            <a:pPr>
              <a:spcBef>
                <a:spcPts val="300"/>
              </a:spcBef>
            </a:pPr>
            <a:r>
              <a:rPr lang="en-US" dirty="0"/>
              <a:t>Specifications of the target clusters</a:t>
            </a:r>
          </a:p>
          <a:p>
            <a:pPr>
              <a:spcBef>
                <a:spcPts val="300"/>
              </a:spcBef>
            </a:pPr>
            <a:r>
              <a:rPr lang="en-US" dirty="0"/>
              <a:t>Library usages</a:t>
            </a:r>
          </a:p>
          <a:p>
            <a:pPr>
              <a:spcBef>
                <a:spcPts val="300"/>
              </a:spcBef>
            </a:pPr>
            <a:r>
              <a:rPr lang="en-US" dirty="0"/>
              <a:t>Requested vs. Actual job execution times</a:t>
            </a:r>
          </a:p>
          <a:p>
            <a:pPr>
              <a:spcBef>
                <a:spcPts val="300"/>
              </a:spcBef>
            </a:pPr>
            <a:r>
              <a:rPr lang="en-US" dirty="0"/>
              <a:t>Use of network, IO, memory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Analysis of job exit codes</a:t>
            </a:r>
          </a:p>
          <a:p>
            <a:pPr>
              <a:spcBef>
                <a:spcPts val="300"/>
              </a:spcBef>
            </a:pPr>
            <a:r>
              <a:rPr lang="en-US" dirty="0"/>
              <a:t>Takeaways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9248" y="2807870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Greetings come to you from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36" y="1606459"/>
            <a:ext cx="8275577" cy="3227294"/>
          </a:xfrm>
          <a:prstGeom prst="rect">
            <a:avLst/>
          </a:prstGeom>
        </p:spPr>
      </p:pic>
      <p:pic>
        <p:nvPicPr>
          <p:cNvPr id="250883" name="Picture 3" descr="purdue_mallview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5339" y="1395247"/>
            <a:ext cx="6301244" cy="364971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058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Provisioning on Conte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Goal:  How applications use </a:t>
            </a:r>
            <a:r>
              <a:rPr lang="en-US" sz="2400" dirty="0" err="1"/>
              <a:t>Lustre</a:t>
            </a:r>
            <a:r>
              <a:rPr lang="en-US" sz="2400" dirty="0"/>
              <a:t> file system, </a:t>
            </a:r>
            <a:r>
              <a:rPr lang="en-US" sz="2400" dirty="0" err="1"/>
              <a:t>Infiniband</a:t>
            </a:r>
            <a:r>
              <a:rPr lang="en-US" sz="2400" dirty="0"/>
              <a:t> network, Memory?</a:t>
            </a:r>
          </a:p>
          <a:p>
            <a:r>
              <a:rPr lang="en-US" sz="2400" dirty="0"/>
              <a:t>Actual application used by user is unknown! </a:t>
            </a:r>
            <a:endParaRPr lang="en-US" sz="2400" dirty="0" smtClean="0"/>
          </a:p>
          <a:p>
            <a:r>
              <a:rPr lang="en-US" sz="2400" dirty="0" smtClean="0"/>
              <a:t>Create </a:t>
            </a:r>
            <a:r>
              <a:rPr lang="en-US" sz="2400" dirty="0"/>
              <a:t>app groups, a technique to cluster jobs</a:t>
            </a:r>
          </a:p>
          <a:p>
            <a:r>
              <a:rPr lang="en-US" sz="2400" b="1" dirty="0" smtClean="0"/>
              <a:t>Idea</a:t>
            </a:r>
            <a:r>
              <a:rPr lang="en-US" sz="2400" b="1" dirty="0"/>
              <a:t>: </a:t>
            </a:r>
            <a:r>
              <a:rPr lang="en-US" sz="2400" dirty="0"/>
              <a:t>Jobs that use same set of libraries (ignoring version and library path) fall under same app group</a:t>
            </a:r>
          </a:p>
          <a:p>
            <a:r>
              <a:rPr lang="en-US" sz="2400" dirty="0" smtClean="0"/>
              <a:t>Experiment</a:t>
            </a:r>
            <a:r>
              <a:rPr lang="en-US" sz="2400" dirty="0"/>
              <a:t>: Evaluated with 30 popular applications chosen from various domains</a:t>
            </a:r>
          </a:p>
          <a:p>
            <a:r>
              <a:rPr lang="en-US" sz="2400" dirty="0" smtClean="0"/>
              <a:t>Our </a:t>
            </a:r>
            <a:r>
              <a:rPr lang="en-US" sz="2400" dirty="0"/>
              <a:t>technique distinguished 26 applications out of 30 (86%)</a:t>
            </a:r>
          </a:p>
          <a:p>
            <a:r>
              <a:rPr lang="en-US" sz="2400" dirty="0" smtClean="0"/>
              <a:t>Advantages:</a:t>
            </a:r>
            <a:endParaRPr lang="en-US" sz="2400" dirty="0"/>
          </a:p>
          <a:p>
            <a:pPr lvl="1"/>
            <a:r>
              <a:rPr lang="en-US" sz="2000" dirty="0" smtClean="0"/>
              <a:t>Non-intrusive technique and no violation of user privacy</a:t>
            </a:r>
            <a:endParaRPr lang="en-US" sz="2000" dirty="0"/>
          </a:p>
          <a:p>
            <a:pPr lvl="1"/>
            <a:r>
              <a:rPr lang="en-US" sz="2000" dirty="0" smtClean="0"/>
              <a:t>Need </a:t>
            </a:r>
            <a:r>
              <a:rPr lang="en-US" sz="2000" dirty="0"/>
              <a:t>not know the actual application being </a:t>
            </a:r>
            <a:r>
              <a:rPr lang="en-US" sz="2000" dirty="0" smtClean="0"/>
              <a:t>run</a:t>
            </a:r>
            <a:endParaRPr lang="en-US" sz="2000" dirty="0"/>
          </a:p>
          <a:p>
            <a:r>
              <a:rPr lang="en-US" sz="2400" dirty="0"/>
              <a:t>Using app groups we </a:t>
            </a:r>
            <a:r>
              <a:rPr lang="en-US" sz="2400" dirty="0" smtClean="0"/>
              <a:t>analyze </a:t>
            </a:r>
            <a:r>
              <a:rPr lang="en-US" sz="2400" dirty="0"/>
              <a:t>resource </a:t>
            </a:r>
            <a:r>
              <a:rPr lang="en-US" sz="2400" dirty="0" smtClean="0"/>
              <a:t>usage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8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Resource Provisioning based on App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50576"/>
            <a:ext cx="8737600" cy="2191872"/>
          </a:xfrm>
        </p:spPr>
        <p:txBody>
          <a:bodyPr/>
          <a:lstStyle/>
          <a:p>
            <a:r>
              <a:rPr lang="en-US" dirty="0"/>
              <a:t>Extract corresponding usage information from TACC stats </a:t>
            </a: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resource usage across all jobs in an app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CDF </a:t>
            </a:r>
            <a:r>
              <a:rPr lang="en-US" dirty="0"/>
              <a:t>of resource usage across app groups</a:t>
            </a:r>
          </a:p>
          <a:p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320178" y="3442448"/>
            <a:ext cx="2565208" cy="1846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532609" y="5357321"/>
            <a:ext cx="2347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sz="1800" spc="-20" dirty="0">
                <a:latin typeface="Century"/>
                <a:cs typeface="Century"/>
              </a:rPr>
              <a:t>Infiniband</a:t>
            </a:r>
            <a:r>
              <a:rPr sz="1800" spc="55" dirty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read</a:t>
            </a:r>
            <a:r>
              <a:rPr sz="1800" spc="60" dirty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rate</a:t>
            </a:r>
            <a:r>
              <a:rPr sz="1800" spc="60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on </a:t>
            </a:r>
            <a:r>
              <a:rPr sz="1800" spc="5" dirty="0">
                <a:latin typeface="Century"/>
                <a:cs typeface="Century"/>
              </a:rPr>
              <a:t>Co</a:t>
            </a:r>
            <a:r>
              <a:rPr sz="1800" spc="-20" dirty="0">
                <a:latin typeface="Century"/>
                <a:cs typeface="Century"/>
              </a:rPr>
              <a:t>n</a:t>
            </a:r>
            <a:r>
              <a:rPr sz="1800" spc="-5" dirty="0">
                <a:latin typeface="Century"/>
                <a:cs typeface="Century"/>
              </a:rPr>
              <a:t>te</a:t>
            </a:r>
            <a:endParaRPr sz="1800" dirty="0">
              <a:latin typeface="Century"/>
              <a:cs typeface="Century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3518677" y="3498639"/>
            <a:ext cx="2287897" cy="1792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6272853" y="3437923"/>
            <a:ext cx="2333265" cy="1909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3518677" y="5357321"/>
            <a:ext cx="2347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800" spc="-20" dirty="0" err="1" smtClean="0">
                <a:latin typeface="Century"/>
                <a:cs typeface="Century"/>
              </a:rPr>
              <a:t>Lustre</a:t>
            </a:r>
            <a:r>
              <a:rPr lang="en-US" sz="1800" spc="-20" dirty="0" smtClean="0">
                <a:latin typeface="Century"/>
                <a:cs typeface="Century"/>
              </a:rPr>
              <a:t> </a:t>
            </a:r>
            <a:r>
              <a:rPr sz="1800" spc="-20" dirty="0" smtClean="0">
                <a:latin typeface="Century"/>
                <a:cs typeface="Century"/>
              </a:rPr>
              <a:t>read</a:t>
            </a:r>
            <a:r>
              <a:rPr sz="1800" spc="60" dirty="0" smtClean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rate</a:t>
            </a:r>
            <a:r>
              <a:rPr sz="1800" spc="60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on </a:t>
            </a:r>
            <a:r>
              <a:rPr sz="1800" spc="5" dirty="0">
                <a:latin typeface="Century"/>
                <a:cs typeface="Century"/>
              </a:rPr>
              <a:t>Co</a:t>
            </a:r>
            <a:r>
              <a:rPr sz="1800" spc="-20" dirty="0">
                <a:latin typeface="Century"/>
                <a:cs typeface="Century"/>
              </a:rPr>
              <a:t>n</a:t>
            </a:r>
            <a:r>
              <a:rPr sz="1800" spc="-5" dirty="0">
                <a:latin typeface="Century"/>
                <a:cs typeface="Century"/>
              </a:rPr>
              <a:t>te</a:t>
            </a:r>
            <a:endParaRPr sz="1800" dirty="0">
              <a:latin typeface="Century"/>
              <a:cs typeface="Century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272853" y="5357321"/>
            <a:ext cx="2347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800" spc="-20" dirty="0" smtClean="0">
                <a:latin typeface="Century"/>
                <a:cs typeface="Century"/>
              </a:rPr>
              <a:t>Memory usage </a:t>
            </a:r>
            <a:r>
              <a:rPr sz="1800" dirty="0" smtClean="0">
                <a:latin typeface="Century"/>
                <a:cs typeface="Century"/>
              </a:rPr>
              <a:t>on </a:t>
            </a:r>
            <a:r>
              <a:rPr sz="1800" spc="5" dirty="0">
                <a:latin typeface="Century"/>
                <a:cs typeface="Century"/>
              </a:rPr>
              <a:t>Co</a:t>
            </a:r>
            <a:r>
              <a:rPr sz="1800" spc="-20" dirty="0">
                <a:latin typeface="Century"/>
                <a:cs typeface="Century"/>
              </a:rPr>
              <a:t>n</a:t>
            </a:r>
            <a:r>
              <a:rPr sz="1800" spc="-5" dirty="0">
                <a:latin typeface="Century"/>
                <a:cs typeface="Century"/>
              </a:rPr>
              <a:t>te</a:t>
            </a:r>
            <a:endParaRPr sz="1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5547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smtClean="0"/>
              <a:t>Provisioning: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3402105"/>
            <a:ext cx="8737600" cy="2270219"/>
          </a:xfrm>
        </p:spPr>
        <p:txBody>
          <a:bodyPr/>
          <a:lstStyle/>
          <a:p>
            <a:r>
              <a:rPr lang="en-US" dirty="0"/>
              <a:t>Clearly, there are 2 distinct types of jobs</a:t>
            </a:r>
          </a:p>
          <a:p>
            <a:pPr lvl="1"/>
            <a:r>
              <a:rPr lang="en-US" dirty="0"/>
              <a:t>Few jobs need high bandwidth backplane for Network and IO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case of memory, such a distinction is not present</a:t>
            </a:r>
          </a:p>
          <a:p>
            <a:r>
              <a:rPr lang="en-US" dirty="0" smtClean="0"/>
              <a:t>Follow-up: </a:t>
            </a:r>
            <a:r>
              <a:rPr lang="en-US" dirty="0"/>
              <a:t>Specialized cluster built in 2015 </a:t>
            </a:r>
            <a:r>
              <a:rPr lang="en-US" dirty="0" smtClean="0"/>
              <a:t>(Rice)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56 </a:t>
            </a:r>
            <a:r>
              <a:rPr lang="en-US" dirty="0" err="1"/>
              <a:t>GBps</a:t>
            </a:r>
            <a:r>
              <a:rPr lang="en-US" dirty="0"/>
              <a:t> </a:t>
            </a:r>
            <a:r>
              <a:rPr lang="en-US" dirty="0" err="1"/>
              <a:t>Infiniband</a:t>
            </a:r>
            <a:r>
              <a:rPr lang="en-US" dirty="0"/>
              <a:t>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Has higher </a:t>
            </a:r>
            <a:r>
              <a:rPr lang="en-US" dirty="0"/>
              <a:t>processor power (20 Intel Xeon cores)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333625" y="946680"/>
            <a:ext cx="2565208" cy="1846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546056" y="2861553"/>
            <a:ext cx="2347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sz="1800" spc="-20" dirty="0">
                <a:latin typeface="Century"/>
                <a:cs typeface="Century"/>
              </a:rPr>
              <a:t>Infiniband</a:t>
            </a:r>
            <a:r>
              <a:rPr sz="1800" spc="55" dirty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read</a:t>
            </a:r>
            <a:r>
              <a:rPr sz="1800" spc="60" dirty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rate</a:t>
            </a:r>
            <a:r>
              <a:rPr sz="1800" spc="60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on </a:t>
            </a:r>
            <a:r>
              <a:rPr sz="1800" spc="5" dirty="0">
                <a:latin typeface="Century"/>
                <a:cs typeface="Century"/>
              </a:rPr>
              <a:t>Co</a:t>
            </a:r>
            <a:r>
              <a:rPr sz="1800" spc="-20" dirty="0">
                <a:latin typeface="Century"/>
                <a:cs typeface="Century"/>
              </a:rPr>
              <a:t>n</a:t>
            </a:r>
            <a:r>
              <a:rPr sz="1800" spc="-5" dirty="0">
                <a:latin typeface="Century"/>
                <a:cs typeface="Century"/>
              </a:rPr>
              <a:t>te</a:t>
            </a:r>
            <a:endParaRPr sz="1800" dirty="0">
              <a:latin typeface="Century"/>
              <a:cs typeface="Century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3532124" y="1002871"/>
            <a:ext cx="2287897" cy="1792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6286300" y="942155"/>
            <a:ext cx="2333265" cy="1909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32124" y="2861553"/>
            <a:ext cx="2347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800" spc="-20" dirty="0" err="1" smtClean="0">
                <a:latin typeface="Century"/>
                <a:cs typeface="Century"/>
              </a:rPr>
              <a:t>Lustre</a:t>
            </a:r>
            <a:r>
              <a:rPr lang="en-US" sz="1800" spc="-20" dirty="0" smtClean="0">
                <a:latin typeface="Century"/>
                <a:cs typeface="Century"/>
              </a:rPr>
              <a:t> </a:t>
            </a:r>
            <a:r>
              <a:rPr sz="1800" spc="-20" dirty="0" smtClean="0">
                <a:latin typeface="Century"/>
                <a:cs typeface="Century"/>
              </a:rPr>
              <a:t>read</a:t>
            </a:r>
            <a:r>
              <a:rPr sz="1800" spc="60" dirty="0" smtClean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rate</a:t>
            </a:r>
            <a:r>
              <a:rPr sz="1800" spc="60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on </a:t>
            </a:r>
            <a:r>
              <a:rPr sz="1800" spc="5" dirty="0">
                <a:latin typeface="Century"/>
                <a:cs typeface="Century"/>
              </a:rPr>
              <a:t>Co</a:t>
            </a:r>
            <a:r>
              <a:rPr sz="1800" spc="-20" dirty="0">
                <a:latin typeface="Century"/>
                <a:cs typeface="Century"/>
              </a:rPr>
              <a:t>n</a:t>
            </a:r>
            <a:r>
              <a:rPr sz="1800" spc="-5" dirty="0">
                <a:latin typeface="Century"/>
                <a:cs typeface="Century"/>
              </a:rPr>
              <a:t>te</a:t>
            </a:r>
            <a:endParaRPr sz="1800" dirty="0">
              <a:latin typeface="Century"/>
              <a:cs typeface="Century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286300" y="2861553"/>
            <a:ext cx="2347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en-US" sz="1800" spc="-20" dirty="0" smtClean="0">
                <a:latin typeface="Century"/>
                <a:cs typeface="Century"/>
              </a:rPr>
              <a:t>Memory usage </a:t>
            </a:r>
            <a:r>
              <a:rPr sz="1800" dirty="0" smtClean="0">
                <a:latin typeface="Century"/>
                <a:cs typeface="Century"/>
              </a:rPr>
              <a:t>on </a:t>
            </a:r>
            <a:r>
              <a:rPr sz="1800" spc="5" dirty="0">
                <a:latin typeface="Century"/>
                <a:cs typeface="Century"/>
              </a:rPr>
              <a:t>Co</a:t>
            </a:r>
            <a:r>
              <a:rPr sz="1800" spc="-20" dirty="0">
                <a:latin typeface="Century"/>
                <a:cs typeface="Century"/>
              </a:rPr>
              <a:t>n</a:t>
            </a:r>
            <a:r>
              <a:rPr sz="1800" spc="-5" dirty="0">
                <a:latin typeface="Century"/>
                <a:cs typeface="Century"/>
              </a:rPr>
              <a:t>te</a:t>
            </a:r>
            <a:endParaRPr sz="1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489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Motivation for the study</a:t>
            </a:r>
          </a:p>
          <a:p>
            <a:pPr>
              <a:spcBef>
                <a:spcPts val="300"/>
              </a:spcBef>
            </a:pPr>
            <a:r>
              <a:rPr lang="en-US" dirty="0"/>
              <a:t>Specifications of the target clusters</a:t>
            </a:r>
          </a:p>
          <a:p>
            <a:pPr>
              <a:spcBef>
                <a:spcPts val="300"/>
              </a:spcBef>
            </a:pPr>
            <a:r>
              <a:rPr lang="en-US" dirty="0"/>
              <a:t>Library usages</a:t>
            </a:r>
          </a:p>
          <a:p>
            <a:pPr>
              <a:spcBef>
                <a:spcPts val="300"/>
              </a:spcBef>
            </a:pPr>
            <a:r>
              <a:rPr lang="en-US" dirty="0"/>
              <a:t>Requested vs. Actual job execution times</a:t>
            </a:r>
          </a:p>
          <a:p>
            <a:pPr>
              <a:spcBef>
                <a:spcPts val="300"/>
              </a:spcBef>
            </a:pPr>
            <a:r>
              <a:rPr lang="en-US" dirty="0"/>
              <a:t>Use of network, IO, memory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Analysis of job exit codes</a:t>
            </a:r>
          </a:p>
          <a:p>
            <a:pPr>
              <a:spcBef>
                <a:spcPts val="300"/>
              </a:spcBef>
            </a:pPr>
            <a:r>
              <a:rPr lang="en-US" dirty="0"/>
              <a:t>Takeaways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9248" y="3238500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Job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 </a:t>
            </a:r>
            <a:r>
              <a:rPr lang="en-US" dirty="0"/>
              <a:t>Understand how jobs fail using exit codes, syslog messages and libraries associated with the job?</a:t>
            </a:r>
          </a:p>
          <a:p>
            <a:r>
              <a:rPr lang="en-US" dirty="0"/>
              <a:t>Exit code is a manifestation of the underlying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Users typically follow </a:t>
            </a:r>
            <a:r>
              <a:rPr lang="en-US" dirty="0"/>
              <a:t>Linux exit code convention</a:t>
            </a:r>
          </a:p>
          <a:p>
            <a:r>
              <a:rPr lang="en-US" dirty="0"/>
              <a:t>On Conte, 16.2% of total jobs have failed</a:t>
            </a:r>
          </a:p>
          <a:p>
            <a:r>
              <a:rPr lang="en-US" dirty="0"/>
              <a:t>In LLNL, 4.4% (Cab) and 3.8% (Sierra</a:t>
            </a:r>
            <a:r>
              <a:rPr lang="en-US" dirty="0" smtClean="0"/>
              <a:t>) of </a:t>
            </a:r>
            <a:r>
              <a:rPr lang="en-US" dirty="0"/>
              <a:t>total jobs have failed</a:t>
            </a:r>
          </a:p>
          <a:p>
            <a:endParaRPr lang="en-US" dirty="0"/>
          </a:p>
        </p:txBody>
      </p:sp>
      <p:graphicFrame>
        <p:nvGraphicFramePr>
          <p:cNvPr id="4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03391"/>
              </p:ext>
            </p:extLst>
          </p:nvPr>
        </p:nvGraphicFramePr>
        <p:xfrm>
          <a:off x="1737813" y="4455345"/>
          <a:ext cx="6115269" cy="1506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6213"/>
                <a:gridCol w="2449056"/>
              </a:tblGrid>
              <a:tr h="553612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Reason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4043">
                      <a:solidFill>
                        <a:srgbClr val="000000"/>
                      </a:solidFill>
                      <a:prstDash val="solid"/>
                    </a:lnL>
                    <a:lnR w="4043">
                      <a:solidFill>
                        <a:srgbClr val="000000"/>
                      </a:solidFill>
                      <a:prstDash val="solid"/>
                    </a:lnR>
                    <a:lnT w="4043">
                      <a:solidFill>
                        <a:srgbClr val="000000"/>
                      </a:solidFill>
                      <a:prstDash val="solid"/>
                    </a:lnT>
                    <a:lnB w="40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50800">
                        <a:lnSpc>
                          <a:spcPct val="106300"/>
                        </a:lnSpc>
                      </a:pP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%</a:t>
                      </a:r>
                      <a:r>
                        <a:rPr sz="2400" b="0" spc="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of</a:t>
                      </a:r>
                      <a:r>
                        <a:rPr sz="2400" b="0" spc="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i="1" dirty="0">
                          <a:latin typeface="Trebuchet MS"/>
                          <a:cs typeface="Trebuchet MS"/>
                        </a:rPr>
                        <a:t>fail</a:t>
                      </a:r>
                      <a:r>
                        <a:rPr sz="2400" i="1" spc="-5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2400" i="1" dirty="0">
                          <a:latin typeface="Trebuchet MS"/>
                          <a:cs typeface="Trebuchet MS"/>
                        </a:rPr>
                        <a:t>d </a:t>
                      </a:r>
                      <a:r>
                        <a:rPr sz="24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jobs</a:t>
                      </a:r>
                      <a:r>
                        <a:rPr sz="2400" b="0" spc="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in Co</a:t>
                      </a:r>
                      <a:r>
                        <a:rPr sz="2400" b="0" spc="-25" dirty="0"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te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4043">
                      <a:solidFill>
                        <a:srgbClr val="000000"/>
                      </a:solidFill>
                      <a:prstDash val="solid"/>
                    </a:lnL>
                    <a:lnR w="4043">
                      <a:solidFill>
                        <a:srgbClr val="000000"/>
                      </a:solidFill>
                      <a:prstDash val="solid"/>
                    </a:lnR>
                    <a:lnT w="4043">
                      <a:solidFill>
                        <a:srgbClr val="000000"/>
                      </a:solidFill>
                      <a:prstDash val="solid"/>
                    </a:lnT>
                    <a:lnB w="40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Time</a:t>
                      </a:r>
                      <a:r>
                        <a:rPr sz="24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expired</a:t>
                      </a:r>
                      <a:r>
                        <a:rPr sz="2400" b="0" spc="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(timeout)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4043">
                      <a:solidFill>
                        <a:srgbClr val="000000"/>
                      </a:solidFill>
                      <a:prstDash val="solid"/>
                    </a:lnL>
                    <a:lnR w="4043">
                      <a:solidFill>
                        <a:srgbClr val="000000"/>
                      </a:solidFill>
                      <a:prstDash val="solid"/>
                    </a:lnR>
                    <a:lnT w="4043">
                      <a:solidFill>
                        <a:srgbClr val="000000"/>
                      </a:solidFill>
                      <a:prstDash val="solid"/>
                    </a:lnT>
                    <a:lnB w="40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20.3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4043">
                      <a:solidFill>
                        <a:srgbClr val="000000"/>
                      </a:solidFill>
                      <a:prstDash val="solid"/>
                    </a:lnL>
                    <a:lnR w="4043">
                      <a:solidFill>
                        <a:srgbClr val="000000"/>
                      </a:solidFill>
                      <a:prstDash val="solid"/>
                    </a:lnR>
                    <a:lnT w="4043">
                      <a:solidFill>
                        <a:srgbClr val="000000"/>
                      </a:solidFill>
                      <a:prstDash val="solid"/>
                    </a:lnT>
                    <a:lnB w="40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Memory</a:t>
                      </a:r>
                      <a:r>
                        <a:rPr sz="24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exhaustion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4043">
                      <a:solidFill>
                        <a:srgbClr val="000000"/>
                      </a:solidFill>
                      <a:prstDash val="solid"/>
                    </a:lnL>
                    <a:lnR w="4043">
                      <a:solidFill>
                        <a:srgbClr val="000000"/>
                      </a:solidFill>
                      <a:prstDash val="solid"/>
                    </a:lnR>
                    <a:lnT w="4043">
                      <a:solidFill>
                        <a:srgbClr val="000000"/>
                      </a:solidFill>
                      <a:prstDash val="solid"/>
                    </a:lnT>
                    <a:lnB w="40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15.2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4043">
                      <a:solidFill>
                        <a:srgbClr val="000000"/>
                      </a:solidFill>
                      <a:prstDash val="solid"/>
                    </a:lnL>
                    <a:lnR w="4043">
                      <a:solidFill>
                        <a:srgbClr val="000000"/>
                      </a:solidFill>
                      <a:prstDash val="solid"/>
                    </a:lnR>
                    <a:lnT w="4043">
                      <a:solidFill>
                        <a:srgbClr val="000000"/>
                      </a:solidFill>
                      <a:prstDash val="solid"/>
                    </a:lnT>
                    <a:lnB w="40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17487"/>
            <a:ext cx="8724900" cy="912065"/>
          </a:xfrm>
        </p:spPr>
        <p:txBody>
          <a:bodyPr/>
          <a:lstStyle/>
          <a:p>
            <a:r>
              <a:rPr lang="en-US" dirty="0" smtClean="0"/>
              <a:t>Analysis of Job Failures: Backup evidence from syslog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50575"/>
            <a:ext cx="8934450" cy="4932737"/>
          </a:xfrm>
        </p:spPr>
        <p:txBody>
          <a:bodyPr/>
          <a:lstStyle/>
          <a:p>
            <a:pPr marL="289560">
              <a:lnSpc>
                <a:spcPct val="100000"/>
              </a:lnSpc>
              <a:spcBef>
                <a:spcPts val="0"/>
              </a:spcBef>
            </a:pPr>
            <a:r>
              <a:rPr lang="en-US" spc="-110" dirty="0"/>
              <a:t>Sup</a:t>
            </a:r>
            <a:r>
              <a:rPr lang="en-US" spc="-75" dirty="0"/>
              <a:t>p</a:t>
            </a:r>
            <a:r>
              <a:rPr lang="en-US" spc="-60" dirty="0"/>
              <a:t>orting</a:t>
            </a:r>
            <a:r>
              <a:rPr lang="en-US" spc="-5" dirty="0"/>
              <a:t> </a:t>
            </a:r>
            <a:r>
              <a:rPr lang="en-US" spc="-75" dirty="0"/>
              <a:t>evidence</a:t>
            </a:r>
            <a:r>
              <a:rPr lang="en-US" spc="-5" dirty="0"/>
              <a:t> </a:t>
            </a:r>
            <a:r>
              <a:rPr lang="en-US" spc="-55" dirty="0"/>
              <a:t>for</a:t>
            </a:r>
            <a:r>
              <a:rPr lang="en-US" spc="-5" dirty="0"/>
              <a:t> </a:t>
            </a:r>
            <a:r>
              <a:rPr lang="en-US" spc="-80" dirty="0"/>
              <a:t>jobs</a:t>
            </a:r>
            <a:r>
              <a:rPr lang="en-US" spc="-5" dirty="0"/>
              <a:t> </a:t>
            </a:r>
            <a:r>
              <a:rPr lang="en-US" spc="-55" dirty="0"/>
              <a:t>that</a:t>
            </a:r>
            <a:r>
              <a:rPr lang="en-US" spc="-5" dirty="0"/>
              <a:t> </a:t>
            </a:r>
            <a:r>
              <a:rPr lang="en-US" spc="-60" dirty="0"/>
              <a:t>failed</a:t>
            </a:r>
            <a:r>
              <a:rPr lang="en-US" spc="-5" dirty="0"/>
              <a:t> </a:t>
            </a:r>
            <a:r>
              <a:rPr lang="en-US" spc="-110" dirty="0"/>
              <a:t>due</a:t>
            </a:r>
            <a:r>
              <a:rPr lang="en-US" spc="-5" dirty="0"/>
              <a:t> </a:t>
            </a:r>
            <a:r>
              <a:rPr lang="en-US" spc="-40" dirty="0"/>
              <a:t>to</a:t>
            </a:r>
            <a:r>
              <a:rPr lang="en-US" spc="-5" dirty="0"/>
              <a:t> </a:t>
            </a:r>
            <a:r>
              <a:rPr lang="en-US" spc="-90" dirty="0"/>
              <a:t>memory</a:t>
            </a:r>
            <a:r>
              <a:rPr lang="en-US" spc="-5" dirty="0"/>
              <a:t> </a:t>
            </a:r>
            <a:r>
              <a:rPr lang="en-US" spc="-90" dirty="0"/>
              <a:t>exhaustion</a:t>
            </a:r>
          </a:p>
          <a:p>
            <a:pPr marL="289560" marR="99695">
              <a:lnSpc>
                <a:spcPct val="102600"/>
              </a:lnSpc>
              <a:spcBef>
                <a:spcPts val="0"/>
              </a:spcBef>
            </a:pPr>
            <a:r>
              <a:rPr lang="en-US" spc="-65" dirty="0"/>
              <a:t>Memory</a:t>
            </a:r>
            <a:r>
              <a:rPr lang="en-US" spc="10" dirty="0"/>
              <a:t> </a:t>
            </a:r>
            <a:r>
              <a:rPr lang="en-US" spc="-90" dirty="0"/>
              <a:t>exhaustion</a:t>
            </a:r>
            <a:r>
              <a:rPr lang="en-US" spc="10" dirty="0"/>
              <a:t> </a:t>
            </a:r>
            <a:r>
              <a:rPr lang="en-US" spc="-90" dirty="0"/>
              <a:t>leads</a:t>
            </a:r>
            <a:r>
              <a:rPr lang="en-US" spc="10" dirty="0"/>
              <a:t> </a:t>
            </a:r>
            <a:r>
              <a:rPr lang="en-US" spc="-40" dirty="0"/>
              <a:t>to</a:t>
            </a:r>
            <a:r>
              <a:rPr lang="en-US" spc="10" dirty="0"/>
              <a:t> </a:t>
            </a:r>
            <a:r>
              <a:rPr lang="en-US" spc="-50" dirty="0"/>
              <a:t>i</a:t>
            </a:r>
            <a:r>
              <a:rPr lang="en-US" spc="-140" dirty="0"/>
              <a:t>n</a:t>
            </a:r>
            <a:r>
              <a:rPr lang="en-US" spc="-30" dirty="0"/>
              <a:t>v</a:t>
            </a:r>
            <a:r>
              <a:rPr lang="en-US" spc="-50" dirty="0"/>
              <a:t>o</a:t>
            </a:r>
            <a:r>
              <a:rPr lang="en-US" spc="-70" dirty="0"/>
              <a:t>cation</a:t>
            </a:r>
            <a:r>
              <a:rPr lang="en-US" spc="10" dirty="0"/>
              <a:t> </a:t>
            </a:r>
            <a:r>
              <a:rPr lang="en-US" spc="-50" dirty="0"/>
              <a:t>of</a:t>
            </a:r>
            <a:r>
              <a:rPr lang="en-US" spc="10" dirty="0"/>
              <a:t> </a:t>
            </a:r>
            <a:r>
              <a:rPr lang="en-US" spc="-45" dirty="0" err="1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</a:t>
            </a:r>
            <a:r>
              <a:rPr lang="en-US" spc="-70" dirty="0" err="1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om</a:t>
            </a:r>
            <a:r>
              <a:rPr lang="en-US" spc="-7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-killer</a:t>
            </a:r>
            <a:r>
              <a:rPr lang="en-US" spc="-70" dirty="0"/>
              <a:t>,</a:t>
            </a:r>
            <a:r>
              <a:rPr lang="en-US" spc="15" dirty="0"/>
              <a:t> </a:t>
            </a:r>
            <a:r>
              <a:rPr lang="en-US" spc="-140" dirty="0"/>
              <a:t>k</a:t>
            </a:r>
            <a:r>
              <a:rPr lang="en-US" spc="-85" dirty="0"/>
              <a:t>ernel</a:t>
            </a:r>
            <a:r>
              <a:rPr lang="en-US" spc="10" dirty="0"/>
              <a:t> </a:t>
            </a:r>
            <a:r>
              <a:rPr lang="en-US" spc="-40" dirty="0"/>
              <a:t>le</a:t>
            </a:r>
            <a:r>
              <a:rPr lang="en-US" spc="-85" dirty="0"/>
              <a:t>v</a:t>
            </a:r>
            <a:r>
              <a:rPr lang="en-US" spc="-60" dirty="0"/>
              <a:t>el</a:t>
            </a:r>
            <a:r>
              <a:rPr lang="en-US" spc="-50" dirty="0"/>
              <a:t> </a:t>
            </a:r>
            <a:r>
              <a:rPr lang="en-US" spc="-90" dirty="0"/>
              <a:t>memory</a:t>
            </a:r>
            <a:r>
              <a:rPr lang="en-US" spc="10" dirty="0"/>
              <a:t> </a:t>
            </a:r>
            <a:r>
              <a:rPr lang="en-US" spc="-95" dirty="0"/>
              <a:t>manager</a:t>
            </a:r>
          </a:p>
          <a:p>
            <a:pPr marL="289560">
              <a:lnSpc>
                <a:spcPct val="100000"/>
              </a:lnSpc>
              <a:spcBef>
                <a:spcPts val="0"/>
              </a:spcBef>
            </a:pPr>
            <a:r>
              <a:rPr lang="en-US" spc="-40" dirty="0" smtClean="0"/>
              <a:t>Search</a:t>
            </a:r>
            <a:r>
              <a:rPr lang="en-US" spc="10" dirty="0" smtClean="0"/>
              <a:t> </a:t>
            </a:r>
            <a:r>
              <a:rPr lang="en-US" spc="-75" dirty="0" smtClean="0"/>
              <a:t>syslog</a:t>
            </a:r>
            <a:r>
              <a:rPr lang="en-US" spc="10" dirty="0" smtClean="0"/>
              <a:t> </a:t>
            </a:r>
            <a:r>
              <a:rPr lang="en-US" spc="-110" dirty="0"/>
              <a:t>messages</a:t>
            </a:r>
            <a:r>
              <a:rPr lang="en-US" spc="10" dirty="0"/>
              <a:t> </a:t>
            </a:r>
            <a:r>
              <a:rPr lang="en-US" spc="-55" dirty="0"/>
              <a:t>for</a:t>
            </a:r>
            <a:r>
              <a:rPr lang="en-US" spc="10" dirty="0"/>
              <a:t> </a:t>
            </a:r>
            <a:r>
              <a:rPr lang="en-US" spc="-75" dirty="0"/>
              <a:t>out-of-memory</a:t>
            </a:r>
            <a:r>
              <a:rPr lang="en-US" spc="15" dirty="0"/>
              <a:t> </a:t>
            </a:r>
            <a:r>
              <a:rPr lang="en-US" spc="20" dirty="0"/>
              <a:t>(OOM)</a:t>
            </a:r>
            <a:r>
              <a:rPr lang="en-US" spc="10" dirty="0"/>
              <a:t> </a:t>
            </a:r>
            <a:r>
              <a:rPr lang="en-US" spc="-110" dirty="0" smtClean="0"/>
              <a:t>messages</a:t>
            </a:r>
          </a:p>
          <a:p>
            <a:pPr marL="689610" lvl="1">
              <a:spcBef>
                <a:spcPts val="0"/>
              </a:spcBef>
            </a:pPr>
            <a:r>
              <a:rPr lang="en-US" dirty="0"/>
              <a:t>92</a:t>
            </a:r>
            <a:r>
              <a:rPr lang="en-US" dirty="0"/>
              <a:t>% </a:t>
            </a:r>
            <a:r>
              <a:rPr lang="en-US" dirty="0" smtClean="0"/>
              <a:t>jobs </a:t>
            </a:r>
            <a:r>
              <a:rPr lang="en-US" dirty="0"/>
              <a:t>with memory exhaustion logged OOM </a:t>
            </a:r>
            <a:r>
              <a:rPr lang="en-US" dirty="0"/>
              <a:t>messages</a:t>
            </a:r>
          </a:p>
          <a:p>
            <a:pPr marL="689610" lvl="1">
              <a:spcBef>
                <a:spcPts val="0"/>
              </a:spcBef>
            </a:pPr>
            <a:r>
              <a:rPr lang="en-US" dirty="0"/>
              <a:t>77</a:t>
            </a:r>
            <a:r>
              <a:rPr lang="en-US" dirty="0"/>
              <a:t>% </a:t>
            </a:r>
            <a:r>
              <a:rPr lang="en-US" dirty="0" smtClean="0"/>
              <a:t>jobs </a:t>
            </a:r>
            <a:r>
              <a:rPr lang="en-US" dirty="0"/>
              <a:t>with OOM messages had memory exhaustion exit code</a:t>
            </a:r>
          </a:p>
          <a:p>
            <a:pPr marL="289560" marR="450215">
              <a:lnSpc>
                <a:spcPct val="102600"/>
              </a:lnSpc>
              <a:spcBef>
                <a:spcPts val="0"/>
              </a:spcBef>
            </a:pPr>
            <a:r>
              <a:rPr lang="en-US" b="1" spc="5" dirty="0"/>
              <a:t>T</a:t>
            </a:r>
            <a:r>
              <a:rPr lang="en-US" b="1" spc="-105" dirty="0"/>
              <a:t>a</a:t>
            </a:r>
            <a:r>
              <a:rPr lang="en-US" b="1" spc="-140" dirty="0"/>
              <a:t>k</a:t>
            </a:r>
            <a:r>
              <a:rPr lang="en-US" b="1" spc="-90" dirty="0"/>
              <a:t>e</a:t>
            </a:r>
            <a:r>
              <a:rPr lang="en-US" b="1" spc="-135" dirty="0"/>
              <a:t>a</a:t>
            </a:r>
            <a:r>
              <a:rPr lang="en-US" b="1" spc="-114" dirty="0"/>
              <a:t>w</a:t>
            </a:r>
            <a:r>
              <a:rPr lang="en-US" b="1" spc="-130" dirty="0"/>
              <a:t>a</a:t>
            </a:r>
            <a:r>
              <a:rPr lang="en-US" b="1" spc="-40" dirty="0"/>
              <a:t>y:</a:t>
            </a:r>
            <a:r>
              <a:rPr lang="en-US" spc="130" dirty="0"/>
              <a:t> </a:t>
            </a:r>
            <a:r>
              <a:rPr lang="en-US" spc="-75" dirty="0"/>
              <a:t>Syslog</a:t>
            </a:r>
            <a:r>
              <a:rPr lang="en-US" spc="10" dirty="0"/>
              <a:t> </a:t>
            </a:r>
            <a:r>
              <a:rPr lang="en-US" spc="-135" dirty="0"/>
              <a:t>mess</a:t>
            </a:r>
            <a:r>
              <a:rPr lang="en-US" spc="-95" dirty="0"/>
              <a:t>ages</a:t>
            </a:r>
            <a:r>
              <a:rPr lang="en-US" spc="10" dirty="0"/>
              <a:t> </a:t>
            </a:r>
            <a:r>
              <a:rPr lang="en-US" spc="-105" dirty="0"/>
              <a:t>can</a:t>
            </a:r>
            <a:r>
              <a:rPr lang="en-US" spc="10" dirty="0"/>
              <a:t> </a:t>
            </a:r>
            <a:r>
              <a:rPr lang="en-US" spc="-55" dirty="0"/>
              <a:t>b</a:t>
            </a:r>
            <a:r>
              <a:rPr lang="en-US" spc="-95" dirty="0"/>
              <a:t>e</a:t>
            </a:r>
            <a:r>
              <a:rPr lang="en-US" spc="10" dirty="0"/>
              <a:t> </a:t>
            </a:r>
            <a:r>
              <a:rPr lang="en-US" spc="-120" dirty="0"/>
              <a:t>used</a:t>
            </a:r>
            <a:r>
              <a:rPr lang="en-US" spc="10" dirty="0"/>
              <a:t> </a:t>
            </a:r>
            <a:r>
              <a:rPr lang="en-US" spc="-75" dirty="0"/>
              <a:t>further</a:t>
            </a:r>
            <a:r>
              <a:rPr lang="en-US" spc="10" dirty="0"/>
              <a:t> </a:t>
            </a:r>
            <a:r>
              <a:rPr lang="en-US" spc="-95" dirty="0"/>
              <a:t>understand</a:t>
            </a:r>
            <a:r>
              <a:rPr lang="en-US" spc="-55" dirty="0"/>
              <a:t> </a:t>
            </a:r>
            <a:r>
              <a:rPr lang="en-US" spc="-110" dirty="0"/>
              <a:t>reasons</a:t>
            </a:r>
            <a:r>
              <a:rPr lang="en-US" spc="5" dirty="0"/>
              <a:t> </a:t>
            </a:r>
            <a:r>
              <a:rPr lang="en-US" spc="-55" dirty="0"/>
              <a:t>for</a:t>
            </a:r>
            <a:r>
              <a:rPr lang="en-US" spc="10" dirty="0"/>
              <a:t> </a:t>
            </a:r>
            <a:r>
              <a:rPr lang="en-US" spc="-70" dirty="0"/>
              <a:t>failure</a:t>
            </a:r>
            <a:r>
              <a:rPr lang="en-US" spc="10" dirty="0"/>
              <a:t> </a:t>
            </a:r>
            <a:r>
              <a:rPr lang="en-US" spc="-50" dirty="0"/>
              <a:t>of</a:t>
            </a:r>
            <a:r>
              <a:rPr lang="en-US" spc="10" dirty="0"/>
              <a:t> </a:t>
            </a:r>
            <a:r>
              <a:rPr lang="en-US" spc="-80" dirty="0"/>
              <a:t>jobs</a:t>
            </a:r>
          </a:p>
          <a:p>
            <a:pPr marL="289560" marR="160020">
              <a:lnSpc>
                <a:spcPct val="102699"/>
              </a:lnSpc>
              <a:spcBef>
                <a:spcPts val="0"/>
              </a:spcBef>
            </a:pPr>
            <a:r>
              <a:rPr lang="en-US" spc="-55" dirty="0"/>
              <a:t>In</a:t>
            </a:r>
            <a:r>
              <a:rPr lang="en-US" spc="10" dirty="0"/>
              <a:t> </a:t>
            </a:r>
            <a:r>
              <a:rPr lang="en-US" spc="-65" dirty="0"/>
              <a:t>addition,</a:t>
            </a:r>
            <a:r>
              <a:rPr lang="en-US" spc="15" dirty="0"/>
              <a:t> </a:t>
            </a:r>
            <a:r>
              <a:rPr lang="en-US" spc="-100" dirty="0"/>
              <a:t>a</a:t>
            </a:r>
            <a:r>
              <a:rPr lang="en-US" spc="10" dirty="0"/>
              <a:t> </a:t>
            </a:r>
            <a:r>
              <a:rPr lang="en-US" spc="-60" dirty="0"/>
              <a:t>library</a:t>
            </a:r>
            <a:r>
              <a:rPr lang="en-US" spc="10" dirty="0"/>
              <a:t> </a:t>
            </a:r>
            <a:r>
              <a:rPr lang="en-US" spc="-55" dirty="0"/>
              <a:t>that</a:t>
            </a:r>
            <a:r>
              <a:rPr lang="en-US" spc="10" dirty="0"/>
              <a:t> </a:t>
            </a:r>
            <a:r>
              <a:rPr lang="en-US" spc="-85" dirty="0"/>
              <a:t>d</a:t>
            </a:r>
            <a:r>
              <a:rPr lang="en-US" spc="-45" dirty="0"/>
              <a:t>o</a:t>
            </a:r>
            <a:r>
              <a:rPr lang="en-US" spc="-125" dirty="0"/>
              <a:t>es</a:t>
            </a:r>
            <a:r>
              <a:rPr lang="en-US" spc="10" dirty="0"/>
              <a:t> </a:t>
            </a:r>
            <a:r>
              <a:rPr lang="en-US" spc="-70" dirty="0"/>
              <a:t>extensi</a:t>
            </a:r>
            <a:r>
              <a:rPr lang="en-US" spc="-100" dirty="0"/>
              <a:t>v</a:t>
            </a:r>
            <a:r>
              <a:rPr lang="en-US" spc="-95" dirty="0"/>
              <a:t>e</a:t>
            </a:r>
            <a:r>
              <a:rPr lang="en-US" spc="10" dirty="0"/>
              <a:t> </a:t>
            </a:r>
            <a:r>
              <a:rPr lang="en-US" spc="-70" dirty="0"/>
              <a:t>error</a:t>
            </a:r>
            <a:r>
              <a:rPr lang="en-US" spc="10" dirty="0"/>
              <a:t> </a:t>
            </a:r>
            <a:r>
              <a:rPr lang="en-US" spc="10" dirty="0" smtClean="0"/>
              <a:t>h</a:t>
            </a:r>
            <a:r>
              <a:rPr lang="en-US" spc="-75" dirty="0" smtClean="0"/>
              <a:t>andling/logging</a:t>
            </a:r>
            <a:r>
              <a:rPr lang="en-US" spc="-50" dirty="0" smtClean="0"/>
              <a:t> </a:t>
            </a:r>
            <a:r>
              <a:rPr lang="en-US" spc="-85" dirty="0"/>
              <a:t>could</a:t>
            </a:r>
            <a:r>
              <a:rPr lang="en-US" spc="10" dirty="0"/>
              <a:t> </a:t>
            </a:r>
            <a:r>
              <a:rPr lang="en-US" spc="-75" dirty="0"/>
              <a:t>further</a:t>
            </a:r>
            <a:r>
              <a:rPr lang="en-US" spc="10" dirty="0"/>
              <a:t> </a:t>
            </a:r>
            <a:r>
              <a:rPr lang="en-US" spc="-85" dirty="0"/>
              <a:t>help</a:t>
            </a:r>
            <a:r>
              <a:rPr lang="en-US" spc="10" dirty="0"/>
              <a:t> </a:t>
            </a:r>
            <a:r>
              <a:rPr lang="en-US" spc="-80" dirty="0"/>
              <a:t>in</a:t>
            </a:r>
            <a:r>
              <a:rPr lang="en-US" spc="10" dirty="0"/>
              <a:t> </a:t>
            </a:r>
            <a:r>
              <a:rPr lang="en-US" spc="-40" dirty="0"/>
              <a:t>lo</a:t>
            </a:r>
            <a:r>
              <a:rPr lang="en-US" spc="-65" dirty="0"/>
              <a:t>calizing</a:t>
            </a:r>
            <a:r>
              <a:rPr lang="en-US" spc="10" dirty="0"/>
              <a:t> </a:t>
            </a:r>
            <a:r>
              <a:rPr lang="en-US" spc="-70" dirty="0"/>
              <a:t>the</a:t>
            </a:r>
            <a:r>
              <a:rPr lang="en-US" spc="10" dirty="0"/>
              <a:t> </a:t>
            </a:r>
            <a:r>
              <a:rPr lang="en-US" spc="-60" dirty="0"/>
              <a:t>r</a:t>
            </a:r>
            <a:r>
              <a:rPr lang="en-US" spc="-45" dirty="0"/>
              <a:t>o</a:t>
            </a:r>
            <a:r>
              <a:rPr lang="en-US" spc="-40" dirty="0"/>
              <a:t>ot</a:t>
            </a:r>
            <a:r>
              <a:rPr lang="en-US" spc="10" dirty="0"/>
              <a:t> </a:t>
            </a:r>
            <a:r>
              <a:rPr lang="en-US" spc="-95" dirty="0"/>
              <a:t>c</a:t>
            </a:r>
            <a:r>
              <a:rPr lang="en-US" spc="-110" dirty="0"/>
              <a:t>a</a:t>
            </a:r>
            <a:r>
              <a:rPr lang="en-US" spc="-135" dirty="0"/>
              <a:t>u</a:t>
            </a:r>
            <a:r>
              <a:rPr lang="en-US" spc="-145" dirty="0"/>
              <a:t>s</a:t>
            </a:r>
            <a:r>
              <a:rPr lang="en-US" spc="-95" dirty="0"/>
              <a:t>e</a:t>
            </a:r>
            <a:r>
              <a:rPr lang="en-US" spc="10" dirty="0"/>
              <a:t> </a:t>
            </a:r>
            <a:r>
              <a:rPr lang="en-US" spc="-50" dirty="0"/>
              <a:t>of</a:t>
            </a:r>
            <a:r>
              <a:rPr lang="en-US" spc="10" dirty="0"/>
              <a:t> </a:t>
            </a:r>
            <a:r>
              <a:rPr lang="en-US" spc="-70" dirty="0"/>
              <a:t>the</a:t>
            </a:r>
            <a:r>
              <a:rPr lang="en-US" spc="10" dirty="0"/>
              <a:t> </a:t>
            </a:r>
            <a:r>
              <a:rPr lang="en-US" spc="-30" dirty="0" smtClean="0"/>
              <a:t>f</a:t>
            </a:r>
            <a:r>
              <a:rPr lang="en-US" spc="-80" dirty="0" smtClean="0"/>
              <a:t>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Job Failures: Blaming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777875"/>
            <a:ext cx="8737600" cy="2368737"/>
          </a:xfrm>
        </p:spPr>
        <p:txBody>
          <a:bodyPr/>
          <a:lstStyle/>
          <a:p>
            <a:r>
              <a:rPr lang="en-US" sz="2400" b="1" dirty="0"/>
              <a:t>Goal:  </a:t>
            </a:r>
            <a:r>
              <a:rPr lang="en-US" sz="2400" dirty="0"/>
              <a:t>How are libraries related to a failure in jobs?</a:t>
            </a:r>
          </a:p>
          <a:p>
            <a:r>
              <a:rPr lang="en-US" sz="2400" dirty="0"/>
              <a:t>We need a ranking method for the libraries associated with failure </a:t>
            </a:r>
            <a:endParaRPr lang="en-US" sz="2400" dirty="0" smtClean="0"/>
          </a:p>
          <a:p>
            <a:r>
              <a:rPr lang="en-US" sz="2400" dirty="0" smtClean="0"/>
              <a:t>Req</a:t>
            </a:r>
            <a:r>
              <a:rPr lang="en-US" sz="2400" dirty="0"/>
              <a:t>. 1: How likely is it that a library contributes to a failure?</a:t>
            </a:r>
          </a:p>
          <a:p>
            <a:r>
              <a:rPr lang="en-US" sz="2400" dirty="0"/>
              <a:t>Req. 2: Prioritize a popular library over rarely used </a:t>
            </a:r>
            <a:r>
              <a:rPr lang="en-US" sz="2400" dirty="0" smtClean="0"/>
              <a:t>ones</a:t>
            </a:r>
          </a:p>
          <a:p>
            <a:r>
              <a:rPr lang="en-US" sz="2400" spc="-20" dirty="0">
                <a:cs typeface="Bookman Old Style"/>
              </a:rPr>
              <a:t>Gi</a:t>
            </a:r>
            <a:r>
              <a:rPr lang="en-US" sz="2400" spc="-50" dirty="0">
                <a:cs typeface="Bookman Old Style"/>
              </a:rPr>
              <a:t>v</a:t>
            </a:r>
            <a:r>
              <a:rPr lang="en-US" sz="2400" spc="-114" dirty="0">
                <a:cs typeface="Bookman Old Style"/>
              </a:rPr>
              <a:t>en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100" dirty="0">
                <a:cs typeface="Bookman Old Style"/>
              </a:rPr>
              <a:t>a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30" dirty="0">
                <a:cs typeface="Bookman Old Style"/>
              </a:rPr>
              <a:t>t</a:t>
            </a:r>
            <a:r>
              <a:rPr lang="en-US" sz="2400" spc="-50" dirty="0">
                <a:cs typeface="Bookman Old Style"/>
              </a:rPr>
              <a:t>y</a:t>
            </a:r>
            <a:r>
              <a:rPr lang="en-US" sz="2400" spc="-25" dirty="0">
                <a:cs typeface="Bookman Old Style"/>
              </a:rPr>
              <a:t>p</a:t>
            </a:r>
            <a:r>
              <a:rPr lang="en-US" sz="2400" spc="-95" dirty="0">
                <a:cs typeface="Bookman Old Style"/>
              </a:rPr>
              <a:t>e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50" dirty="0">
                <a:cs typeface="Bookman Old Style"/>
              </a:rPr>
              <a:t>of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70" dirty="0">
                <a:cs typeface="Bookman Old Style"/>
              </a:rPr>
              <a:t>failure,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75" dirty="0">
                <a:cs typeface="Bookman Old Style"/>
              </a:rPr>
              <a:t>find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70" dirty="0">
                <a:cs typeface="Bookman Old Style"/>
              </a:rPr>
              <a:t>the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i="1" spc="70" dirty="0" err="1">
                <a:cs typeface="Trebuchet MS"/>
              </a:rPr>
              <a:t>FS</a:t>
            </a:r>
            <a:r>
              <a:rPr lang="en-US" sz="2400" i="1" spc="5" dirty="0" err="1">
                <a:cs typeface="Trebuchet MS"/>
              </a:rPr>
              <a:t>c</a:t>
            </a:r>
            <a:r>
              <a:rPr lang="en-US" sz="2400" i="1" spc="-25" dirty="0" err="1">
                <a:cs typeface="Trebuchet MS"/>
              </a:rPr>
              <a:t>o</a:t>
            </a:r>
            <a:r>
              <a:rPr lang="en-US" sz="2400" i="1" spc="-75" dirty="0" err="1">
                <a:cs typeface="Trebuchet MS"/>
              </a:rPr>
              <a:t>r</a:t>
            </a:r>
            <a:r>
              <a:rPr lang="en-US" sz="2400" i="1" spc="-95" dirty="0" err="1">
                <a:cs typeface="Trebuchet MS"/>
              </a:rPr>
              <a:t>e</a:t>
            </a:r>
            <a:r>
              <a:rPr lang="en-US" sz="2400" i="1" spc="110" dirty="0">
                <a:cs typeface="Trebuchet MS"/>
              </a:rPr>
              <a:t> </a:t>
            </a:r>
            <a:r>
              <a:rPr lang="en-US" sz="2400" spc="-50" dirty="0">
                <a:cs typeface="Bookman Old Style"/>
              </a:rPr>
              <a:t>of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100" dirty="0">
                <a:cs typeface="Bookman Old Style"/>
              </a:rPr>
              <a:t>a</a:t>
            </a:r>
            <a:r>
              <a:rPr lang="en-US" sz="2400" spc="10" dirty="0">
                <a:cs typeface="Bookman Old Style"/>
              </a:rPr>
              <a:t> </a:t>
            </a:r>
            <a:r>
              <a:rPr lang="en-US" sz="2400" spc="-60" dirty="0" smtClean="0">
                <a:cs typeface="Bookman Old Style"/>
              </a:rPr>
              <a:t>library</a:t>
            </a:r>
            <a:endParaRPr lang="en-US" sz="2400" dirty="0"/>
          </a:p>
        </p:txBody>
      </p:sp>
      <p:sp>
        <p:nvSpPr>
          <p:cNvPr id="4" name="object 5"/>
          <p:cNvSpPr/>
          <p:nvPr/>
        </p:nvSpPr>
        <p:spPr>
          <a:xfrm>
            <a:off x="425520" y="3333735"/>
            <a:ext cx="3729622" cy="234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76164" y="3624582"/>
            <a:ext cx="4518212" cy="17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9560">
              <a:spcBef>
                <a:spcPts val="0"/>
              </a:spcBef>
            </a:pPr>
            <a:r>
              <a:rPr lang="en-US" sz="2400" b="1" kern="0" dirty="0"/>
              <a:t>Takeaway:</a:t>
            </a:r>
            <a:r>
              <a:rPr lang="en-US" sz="2400" kern="0" dirty="0"/>
              <a:t> Using such library ranking techniques it is possible to identify (probably) faulty </a:t>
            </a:r>
            <a:r>
              <a:rPr lang="en-US" sz="2400" kern="0" dirty="0" smtClean="0"/>
              <a:t>libraries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418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Job Failures: Memory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777875"/>
            <a:ext cx="8737600" cy="5405438"/>
          </a:xfrm>
        </p:spPr>
        <p:txBody>
          <a:bodyPr/>
          <a:lstStyle/>
          <a:p>
            <a:r>
              <a:rPr lang="en-US" b="1" dirty="0"/>
              <a:t>Goal:  </a:t>
            </a:r>
            <a:r>
              <a:rPr lang="en-US" dirty="0" smtClean="0"/>
              <a:t>Are memory-related failures related to memory thrashing?</a:t>
            </a:r>
            <a:endParaRPr lang="en-US" dirty="0"/>
          </a:p>
          <a:p>
            <a:r>
              <a:rPr lang="en-US" dirty="0"/>
              <a:t>Analyze the Virtual memory usage – major page faults incurred by a job</a:t>
            </a:r>
          </a:p>
          <a:p>
            <a:r>
              <a:rPr lang="en-US" dirty="0"/>
              <a:t>Find a (quantitative) threshold on major page fault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Find </a:t>
            </a:r>
            <a:r>
              <a:rPr lang="en-US" dirty="0"/>
              <a:t>all jobs (and job owners) which exceed the threshold</a:t>
            </a:r>
          </a:p>
          <a:p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545145" y="4138805"/>
            <a:ext cx="2897302" cy="1869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40455" y="3960758"/>
            <a:ext cx="4518212" cy="17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9560">
              <a:spcBef>
                <a:spcPts val="0"/>
              </a:spcBef>
            </a:pPr>
            <a:r>
              <a:rPr lang="en-US" sz="2400" b="1" kern="0" dirty="0" smtClean="0"/>
              <a:t>Follow-up:</a:t>
            </a:r>
            <a:r>
              <a:rPr lang="en-US" sz="2400" kern="0" dirty="0" smtClean="0"/>
              <a:t> Contacted the users with the high page fault rate and suggest remediation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7446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Case Study: </a:t>
            </a:r>
            <a:r>
              <a:rPr lang="en-US" sz="3000" dirty="0" err="1" smtClean="0"/>
              <a:t>Unoptimized</a:t>
            </a:r>
            <a:r>
              <a:rPr lang="en-US" sz="3000" dirty="0" smtClean="0"/>
              <a:t> MPI Communication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one user, the high memory usage was diagnosed to </a:t>
            </a:r>
            <a:r>
              <a:rPr lang="en-US" dirty="0" err="1" smtClean="0"/>
              <a:t>unoptimized</a:t>
            </a:r>
            <a:r>
              <a:rPr lang="en-US" dirty="0" smtClean="0"/>
              <a:t> </a:t>
            </a:r>
            <a:r>
              <a:rPr lang="en-US" dirty="0"/>
              <a:t>MPI communication in weather forecasting application</a:t>
            </a:r>
          </a:p>
          <a:p>
            <a:r>
              <a:rPr lang="en-US" b="1" dirty="0"/>
              <a:t>Problem:</a:t>
            </a:r>
            <a:r>
              <a:rPr lang="en-US" dirty="0"/>
              <a:t> 15% of the jobs experienced time-out</a:t>
            </a:r>
          </a:p>
          <a:p>
            <a:r>
              <a:rPr lang="en-US" b="1" dirty="0"/>
              <a:t>Issue:</a:t>
            </a:r>
            <a:r>
              <a:rPr lang="en-US" dirty="0"/>
              <a:t> Increased memory consumption connection due to numerous MPI communication</a:t>
            </a:r>
          </a:p>
          <a:p>
            <a:r>
              <a:rPr lang="en-US" b="1" dirty="0"/>
              <a:t>Resolution: </a:t>
            </a:r>
            <a:r>
              <a:rPr lang="en-US" dirty="0"/>
              <a:t>Change in the directive for Intel MPI </a:t>
            </a:r>
            <a:r>
              <a:rPr lang="en-US" dirty="0" smtClean="0"/>
              <a:t>library</a:t>
            </a:r>
          </a:p>
          <a:p>
            <a:r>
              <a:rPr lang="en-US" b="1" dirty="0" smtClean="0"/>
              <a:t>Outcome</a:t>
            </a:r>
            <a:r>
              <a:rPr lang="en-US" b="1" dirty="0"/>
              <a:t>: </a:t>
            </a:r>
            <a:r>
              <a:rPr lang="en-US" dirty="0"/>
              <a:t>1% of the jobs experienced time-out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" y="217488"/>
            <a:ext cx="8932985" cy="533400"/>
          </a:xfrm>
        </p:spPr>
        <p:txBody>
          <a:bodyPr/>
          <a:lstStyle/>
          <a:p>
            <a:r>
              <a:rPr lang="en-US" sz="3000" dirty="0" smtClean="0"/>
              <a:t>Take-</a:t>
            </a:r>
            <a:r>
              <a:rPr lang="en-US" sz="3000" dirty="0" err="1" smtClean="0"/>
              <a:t>Aways</a:t>
            </a:r>
            <a:r>
              <a:rPr lang="en-US" sz="3000" dirty="0" smtClean="0"/>
              <a:t>: </a:t>
            </a:r>
            <a:r>
              <a:rPr lang="en-US" sz="3000" dirty="0" smtClean="0"/>
              <a:t>Managing Large Compute Clusters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850268"/>
            <a:ext cx="8737600" cy="4837838"/>
          </a:xfrm>
        </p:spPr>
        <p:txBody>
          <a:bodyPr/>
          <a:lstStyle/>
          <a:p>
            <a:pPr marL="514350" indent="-457200"/>
            <a:r>
              <a:rPr lang="en-US" sz="2400" dirty="0" smtClean="0"/>
              <a:t>We provide initial results from a user-Centric workload analytics on 3 large-scale computing clusters</a:t>
            </a:r>
            <a:endParaRPr lang="en-US" sz="2400" dirty="0"/>
          </a:p>
          <a:p>
            <a:pPr marL="514350" indent="-457200"/>
            <a:r>
              <a:rPr lang="en-US" sz="2400" dirty="0" smtClean="0"/>
              <a:t>Observations: </a:t>
            </a:r>
          </a:p>
          <a:p>
            <a:pPr marL="914400" lvl="1" indent="-457200"/>
            <a:r>
              <a:rPr lang="en-US" sz="2000" dirty="0" smtClean="0"/>
              <a:t>Some hugely popular libraries being reused across application domains</a:t>
            </a:r>
          </a:p>
          <a:p>
            <a:pPr marL="914400" lvl="1" indent="-457200"/>
            <a:r>
              <a:rPr lang="en-US" sz="2000" dirty="0" smtClean="0"/>
              <a:t>User </a:t>
            </a:r>
            <a:r>
              <a:rPr lang="en-US" sz="2000" dirty="0"/>
              <a:t>education and awareness </a:t>
            </a:r>
            <a:r>
              <a:rPr lang="en-US" sz="2000" dirty="0" smtClean="0"/>
              <a:t>needed for efficient </a:t>
            </a:r>
            <a:r>
              <a:rPr lang="en-US" sz="2000" dirty="0"/>
              <a:t>utilization of </a:t>
            </a:r>
            <a:r>
              <a:rPr lang="en-US" sz="2000" dirty="0" smtClean="0"/>
              <a:t>resources</a:t>
            </a:r>
          </a:p>
          <a:p>
            <a:pPr marL="914400" lvl="1" indent="-457200"/>
            <a:r>
              <a:rPr lang="en-US" sz="2000" dirty="0" smtClean="0"/>
              <a:t>Applications </a:t>
            </a:r>
            <a:r>
              <a:rPr lang="en-US" sz="2000" dirty="0"/>
              <a:t>with </a:t>
            </a:r>
            <a:r>
              <a:rPr lang="en-US" sz="2000" dirty="0" smtClean="0"/>
              <a:t>3 orders of magnitude different resource </a:t>
            </a:r>
            <a:r>
              <a:rPr lang="en-US" sz="2000" dirty="0"/>
              <a:t>demands</a:t>
            </a:r>
          </a:p>
          <a:p>
            <a:pPr marL="514350" indent="-457200"/>
            <a:r>
              <a:rPr lang="en-US" sz="2400" dirty="0"/>
              <a:t>Non-intrusive techniques </a:t>
            </a:r>
            <a:r>
              <a:rPr lang="en-US" sz="2400" dirty="0" smtClean="0"/>
              <a:t>to</a:t>
            </a:r>
          </a:p>
          <a:p>
            <a:pPr marL="914400" lvl="1" indent="-457200"/>
            <a:r>
              <a:rPr lang="en-US" sz="2000" dirty="0" smtClean="0"/>
              <a:t>Classify </a:t>
            </a:r>
            <a:r>
              <a:rPr lang="en-US" sz="2000" dirty="0"/>
              <a:t>applications without violating security or user-privacy </a:t>
            </a:r>
            <a:r>
              <a:rPr lang="en-US" sz="2000" dirty="0" smtClean="0"/>
              <a:t>concerns</a:t>
            </a:r>
          </a:p>
          <a:p>
            <a:pPr marL="914400" lvl="1" indent="-457200"/>
            <a:r>
              <a:rPr lang="en-US" sz="2000" dirty="0" smtClean="0"/>
              <a:t>Identify </a:t>
            </a:r>
            <a:r>
              <a:rPr lang="en-US" sz="2000" dirty="0"/>
              <a:t>performance issues and suspects for job failures</a:t>
            </a:r>
          </a:p>
          <a:p>
            <a:pPr marL="514350" indent="-457200"/>
            <a:r>
              <a:rPr lang="en-US" sz="2400" dirty="0"/>
              <a:t>Public data sets, </a:t>
            </a:r>
            <a:r>
              <a:rPr lang="en-US" sz="2400" dirty="0" smtClean="0"/>
              <a:t>F</a:t>
            </a:r>
            <a:r>
              <a:rPr lang="en-US" sz="1800" dirty="0" smtClean="0"/>
              <a:t>RESCO</a:t>
            </a:r>
            <a:r>
              <a:rPr lang="en-US" sz="2400" dirty="0" smtClean="0"/>
              <a:t> – </a:t>
            </a:r>
            <a:r>
              <a:rPr lang="en-US" sz="2400" dirty="0"/>
              <a:t>Open Data Repository</a:t>
            </a:r>
          </a:p>
          <a:p>
            <a:pPr marL="914400" lvl="1" indent="-457200"/>
            <a:r>
              <a:rPr lang="en-US" sz="2000" dirty="0" smtClean="0"/>
              <a:t>For </a:t>
            </a:r>
            <a:r>
              <a:rPr lang="en-US" sz="2000" dirty="0"/>
              <a:t>hosting diverse workload/failure data sets</a:t>
            </a:r>
          </a:p>
          <a:p>
            <a:pPr marL="914400" lvl="1" indent="-457200"/>
            <a:r>
              <a:rPr lang="en-US" sz="2000" dirty="0" smtClean="0"/>
              <a:t>First </a:t>
            </a:r>
            <a:r>
              <a:rPr lang="en-US" sz="2000" dirty="0"/>
              <a:t>anonymized data set from Conte is uploaded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7319" y="5553635"/>
            <a:ext cx="508216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www.purdue.edu/fresco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Motivation for the study</a:t>
            </a:r>
          </a:p>
          <a:p>
            <a:pPr>
              <a:spcBef>
                <a:spcPts val="300"/>
              </a:spcBef>
            </a:pPr>
            <a:r>
              <a:rPr lang="en-US" dirty="0"/>
              <a:t>Specifications of the target clusters</a:t>
            </a:r>
          </a:p>
          <a:p>
            <a:pPr>
              <a:spcBef>
                <a:spcPts val="300"/>
              </a:spcBef>
            </a:pPr>
            <a:r>
              <a:rPr lang="en-US" dirty="0"/>
              <a:t>Library usages</a:t>
            </a:r>
          </a:p>
          <a:p>
            <a:pPr>
              <a:spcBef>
                <a:spcPts val="300"/>
              </a:spcBef>
            </a:pPr>
            <a:r>
              <a:rPr lang="en-US" dirty="0"/>
              <a:t>Requested vs. Actual job execution times</a:t>
            </a:r>
          </a:p>
          <a:p>
            <a:pPr>
              <a:spcBef>
                <a:spcPts val="300"/>
              </a:spcBef>
            </a:pPr>
            <a:r>
              <a:rPr lang="en-US" dirty="0"/>
              <a:t>Use of network, IO, memory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Analysis of job exit codes</a:t>
            </a:r>
          </a:p>
          <a:p>
            <a:pPr>
              <a:spcBef>
                <a:spcPts val="300"/>
              </a:spcBef>
            </a:pPr>
            <a:r>
              <a:rPr lang="en-US" dirty="0"/>
              <a:t>Takeaways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9248" y="938729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804862" y="5308600"/>
            <a:ext cx="7772400" cy="965200"/>
          </a:xfrm>
        </p:spPr>
        <p:txBody>
          <a:bodyPr/>
          <a:lstStyle/>
          <a:p>
            <a:r>
              <a:rPr lang="en-US" altLang="en-US" dirty="0" smtClean="0"/>
              <a:t>Presentation available from:</a:t>
            </a:r>
            <a:br>
              <a:rPr lang="en-US" altLang="en-US" dirty="0" smtClean="0"/>
            </a:br>
            <a:r>
              <a:rPr lang="en-US" altLang="en-US" sz="2800" dirty="0" smtClean="0">
                <a:solidFill>
                  <a:srgbClr val="C00000"/>
                </a:solidFill>
              </a:rPr>
              <a:t>engineering.purdue.edu/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dcsl</a:t>
            </a:r>
            <a:endParaRPr lang="en-US" alt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7170" name="Picture 2" descr="https://0.s3.envato.com/files/38252458/the%20end%20title%20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198540"/>
            <a:ext cx="3943350" cy="20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692" y="2696307"/>
            <a:ext cx="8792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Credits: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ITaP</a:t>
            </a:r>
            <a:r>
              <a:rPr lang="en-US" sz="3200" dirty="0" smtClean="0"/>
              <a:t> at Purdue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Livermore Computing at Lawrence Livermore National Lab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685800" y="1966913"/>
            <a:ext cx="7772400" cy="2249487"/>
          </a:xfrm>
        </p:spPr>
        <p:txBody>
          <a:bodyPr/>
          <a:lstStyle/>
          <a:p>
            <a:r>
              <a:rPr lang="en-US" altLang="en-US" dirty="0" smtClean="0"/>
              <a:t>Backup Slides</a:t>
            </a:r>
            <a:endParaRPr lang="en-US" alt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7660"/>
            <a:ext cx="8229600" cy="10307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TARDIS performs some compression and writes to flash during down time, when node would be sleeping</a:t>
            </a:r>
          </a:p>
          <a:p>
            <a:r>
              <a:rPr lang="en-US" dirty="0" smtClean="0"/>
              <a:t>This increases duty cycle and consequently power consumption</a:t>
            </a:r>
          </a:p>
        </p:txBody>
      </p:sp>
      <p:pic>
        <p:nvPicPr>
          <p:cNvPr id="4" name="Picture 3" descr="DutyCyc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1" y="1131443"/>
            <a:ext cx="6735735" cy="29293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5382380" y="2455333"/>
            <a:ext cx="471714" cy="1572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188857" y="1935239"/>
            <a:ext cx="435429" cy="19352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0266" y="5041088"/>
            <a:ext cx="8229600" cy="12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Unmodified Network 512ms increases over Network 64ms due to longer active time to send and receive messages</a:t>
            </a:r>
          </a:p>
          <a:p>
            <a:r>
              <a:rPr lang="en-US" dirty="0" smtClean="0"/>
              <a:t>TARDIS Network 64ms increases over Network 512ms due to longer radio on time to perform clear channel assessment</a:t>
            </a:r>
          </a:p>
        </p:txBody>
      </p:sp>
    </p:spTree>
    <p:extLst>
      <p:ext uri="{BB962C8B-B14F-4D97-AF65-F5344CB8AC3E}">
        <p14:creationId xmlns:p14="http://schemas.microsoft.com/office/powerpoint/2010/main" val="3405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Scale-dependent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038385"/>
            <a:ext cx="8737600" cy="5144927"/>
          </a:xfrm>
        </p:spPr>
        <p:txBody>
          <a:bodyPr/>
          <a:lstStyle/>
          <a:p>
            <a:r>
              <a:rPr lang="en-US" dirty="0" smtClean="0"/>
              <a:t>A bug in MPI_Allgather in MPICH2-1.1</a:t>
            </a:r>
          </a:p>
          <a:p>
            <a:pPr lvl="1"/>
            <a:r>
              <a:rPr lang="en-US" dirty="0" smtClean="0"/>
              <a:t>Allgather is a collective communication which lets every process gather data from all participating processes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0" y="40386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2200" y="47244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62200" y="54102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40386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0" y="40386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40386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76800" y="47244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10200" y="47244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43600" y="47244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76800" y="54102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10200" y="5410200"/>
            <a:ext cx="53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943600" y="5410200"/>
            <a:ext cx="533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24200" y="46482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Allgather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41148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48006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54864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41148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48006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400" y="54864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1840375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8.67052E-7 L -3.33333E-6 -8.67052E-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0.09989 L 6.66667E-6 -8.67052E-7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67 0.19977 L -3.33333E-6 -8.67052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-0.09989 L -3.33333E-6 -8.67052E-7 " pathEditMode="relative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-8.67052E-7 L 6.66667E-6 -8.67052E-7 " pathEditMode="relative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67 0.09988 L -3.33333E-6 -8.67052E-7 " pathEditMode="relative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19977 L -3.33333E-6 -8.67052E-7 " pathEditMode="relative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-0.09988 L 6.66667E-6 -8.67052E-7 " pathEditMode="relative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67 -8.67052E-7 L -3.33333E-6 -8.67052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Scale-dependent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914399"/>
            <a:ext cx="8737600" cy="52689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MPICH2 uses distinct algorithms to do Allgather in different situations</a:t>
            </a:r>
          </a:p>
          <a:p>
            <a:r>
              <a:rPr lang="en-US" sz="2800" dirty="0" smtClean="0"/>
              <a:t>Optimal algorithm is selected based on the total amount of data received by each process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3962400"/>
          <a:ext cx="914400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Visio" r:id="rId4" imgW="11562102" imgH="1936942" progId="Visio.Drawing.11">
                  <p:embed/>
                </p:oleObj>
              </mc:Choice>
              <mc:Fallback>
                <p:oleObj name="Visio" r:id="rId4" imgW="11562102" imgH="19369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2400"/>
                        <a:ext cx="9144000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96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Scale-dependent Bugs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</a:rPr>
              <a:t>int MPIR_Allgather (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……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int </a:t>
            </a:r>
            <a:r>
              <a:rPr lang="en-US" u="sng" dirty="0" smtClean="0">
                <a:latin typeface="Consolas" pitchFamily="49" charset="0"/>
              </a:rPr>
              <a:t>recvcount</a:t>
            </a:r>
            <a:r>
              <a:rPr lang="en-US" dirty="0" smtClean="0">
                <a:latin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MPI_Datatype recvtype,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MPID_Comm *comm_ptr 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int </a:t>
            </a:r>
            <a:r>
              <a:rPr lang="en-US" u="sng" dirty="0" smtClean="0">
                <a:latin typeface="Consolas" pitchFamily="49" charset="0"/>
              </a:rPr>
              <a:t>comm_size</a:t>
            </a:r>
            <a:r>
              <a:rPr lang="en-US" dirty="0" smtClean="0">
                <a:latin typeface="Consolas" pitchFamily="49" charset="0"/>
              </a:rPr>
              <a:t>, rank;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int curr_cnt, dst, </a:t>
            </a:r>
            <a:r>
              <a:rPr lang="en-US" u="sng" dirty="0" smtClean="0">
                <a:latin typeface="Consolas" pitchFamily="49" charset="0"/>
              </a:rPr>
              <a:t>type_size</a:t>
            </a:r>
            <a:r>
              <a:rPr lang="en-US" dirty="0" smtClean="0">
                <a:latin typeface="Consolas" pitchFamily="49" charset="0"/>
              </a:rPr>
              <a:t>, left, right, jnext, comm_size_is_pof2;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……</a:t>
            </a:r>
          </a:p>
          <a:p>
            <a:pPr>
              <a:buNone/>
            </a:pPr>
            <a:endParaRPr lang="en-US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if ((recvcount*comm_size*type_size &lt; MPIR_ALLGATHER_LONG_MSG) &amp;&amp;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(comm_size_is_pof2 == 1)) 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/* Short or medium size message and power-of-two no. of processes.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 * Use recursive doubling algorithm */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……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else if (recvcount*</a:t>
            </a:r>
            <a:r>
              <a:rPr lang="en-US" dirty="0" err="1" smtClean="0">
                <a:latin typeface="Consolas" pitchFamily="49" charset="0"/>
              </a:rPr>
              <a:t>comm_size</a:t>
            </a:r>
            <a:r>
              <a:rPr lang="en-US" dirty="0" smtClean="0">
                <a:latin typeface="Consolas" pitchFamily="49" charset="0"/>
              </a:rPr>
              <a:t>*</a:t>
            </a:r>
            <a:r>
              <a:rPr lang="en-US" dirty="0" err="1" smtClean="0">
                <a:latin typeface="Consolas" pitchFamily="49" charset="0"/>
              </a:rPr>
              <a:t>type_size</a:t>
            </a:r>
            <a:r>
              <a:rPr lang="en-US" dirty="0" smtClean="0">
                <a:latin typeface="Consolas" pitchFamily="49" charset="0"/>
              </a:rPr>
              <a:t> &lt; MPIR_ALLGATHER_SHORT_MSG) 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/* Short message and non-power-of-two no. of processes. Use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 * Bruck algorithm (see description above). */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……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else {  /* long message or medium-size message and non-power-of-two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          * no. of processes. use ring algorithm. */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	……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14799" y="1379349"/>
            <a:ext cx="4347275" cy="1440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recvcount*comm_size*type_size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/>
              <a:t>can easily overflow a 32-bit integer on large systems and fail the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9229" y="4951063"/>
            <a:ext cx="7298411" cy="69032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8716" y="2847679"/>
            <a:ext cx="6477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urved Connector 28"/>
          <p:cNvCxnSpPr>
            <a:stCxn id="6" idx="3"/>
            <a:endCxn id="23" idx="3"/>
          </p:cNvCxnSpPr>
          <p:nvPr/>
        </p:nvCxnSpPr>
        <p:spPr>
          <a:xfrm flipH="1">
            <a:off x="7175716" y="2099375"/>
            <a:ext cx="1286358" cy="976904"/>
          </a:xfrm>
          <a:prstGeom prst="curvedConnector3">
            <a:avLst>
              <a:gd name="adj1" fmla="val -17771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" idx="3"/>
            <a:endCxn id="21" idx="3"/>
          </p:cNvCxnSpPr>
          <p:nvPr/>
        </p:nvCxnSpPr>
        <p:spPr>
          <a:xfrm flipH="1">
            <a:off x="7857640" y="2099375"/>
            <a:ext cx="604434" cy="3196848"/>
          </a:xfrm>
          <a:prstGeom prst="curvedConnector3">
            <a:avLst>
              <a:gd name="adj1" fmla="val -37821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45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Debugging in the large: Large-scale distributed applications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9900CC"/>
                </a:solidFill>
              </a:rPr>
              <a:t>Using metric mining (DSN 12, SRDS 13)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9900CC"/>
                </a:solidFill>
              </a:rPr>
              <a:t>Scale-dependent bugs (HPDC 11, HPDC 13)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9900CC"/>
                </a:solidFill>
              </a:rPr>
              <a:t>Computational genomics (Supercomputing 14, ICS 16)</a:t>
            </a:r>
          </a:p>
          <a:p>
            <a:pPr>
              <a:spcBef>
                <a:spcPts val="300"/>
              </a:spcBef>
            </a:pPr>
            <a:r>
              <a:rPr lang="en-US" dirty="0"/>
              <a:t>Debugging in the </a:t>
            </a:r>
            <a:r>
              <a:rPr lang="en-US" dirty="0" smtClean="0"/>
              <a:t>small: Embedded and mobile platforms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9900CC"/>
                </a:solidFill>
              </a:rPr>
              <a:t>Record and replay using hardware-software (</a:t>
            </a:r>
            <a:r>
              <a:rPr lang="en-US" dirty="0" err="1">
                <a:solidFill>
                  <a:srgbClr val="9900CC"/>
                </a:solidFill>
              </a:rPr>
              <a:t>Sensys</a:t>
            </a:r>
            <a:r>
              <a:rPr lang="en-US" dirty="0">
                <a:solidFill>
                  <a:srgbClr val="9900CC"/>
                </a:solidFill>
              </a:rPr>
              <a:t> 11)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9900CC"/>
                </a:solidFill>
              </a:rPr>
              <a:t>Record and replay using software only (IPSN 15</a:t>
            </a:r>
            <a:r>
              <a:rPr lang="en-US" dirty="0" smtClean="0">
                <a:solidFill>
                  <a:srgbClr val="9900CC"/>
                </a:solidFill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Reducing amount of logged information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Evaluation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9900CC"/>
                </a:solidFill>
              </a:rPr>
              <a:t>Cellular network data analytics (</a:t>
            </a:r>
            <a:r>
              <a:rPr lang="en-US" dirty="0" err="1" smtClean="0">
                <a:solidFill>
                  <a:srgbClr val="9900CC"/>
                </a:solidFill>
              </a:rPr>
              <a:t>HotDep</a:t>
            </a:r>
            <a:r>
              <a:rPr lang="en-US" dirty="0" smtClean="0">
                <a:solidFill>
                  <a:srgbClr val="9900CC"/>
                </a:solidFill>
              </a:rPr>
              <a:t> 15, </a:t>
            </a:r>
            <a:r>
              <a:rPr lang="en-US" dirty="0" err="1" smtClean="0">
                <a:solidFill>
                  <a:srgbClr val="9900CC"/>
                </a:solidFill>
              </a:rPr>
              <a:t>Movid</a:t>
            </a:r>
            <a:r>
              <a:rPr lang="en-US" dirty="0" smtClean="0">
                <a:solidFill>
                  <a:srgbClr val="9900CC"/>
                </a:solidFill>
              </a:rPr>
              <a:t> 16)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806957" y="3807069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8" y="217488"/>
            <a:ext cx="8853980" cy="533400"/>
          </a:xfrm>
        </p:spPr>
        <p:txBody>
          <a:bodyPr/>
          <a:lstStyle/>
          <a:p>
            <a:r>
              <a:rPr lang="en-US" dirty="0" smtClean="0"/>
              <a:t>Domain-specific &amp; Lightweight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659"/>
            <a:ext cx="8229600" cy="48105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Non-determinism of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Polling loops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 masking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Sleep-wake cycling and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Only record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7462"/>
            <a:ext cx="8229600" cy="22087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all peripheral registers are non-deterministic</a:t>
            </a:r>
          </a:p>
          <a:p>
            <a:r>
              <a:rPr lang="en-US" dirty="0" smtClean="0"/>
              <a:t>In some registers only particular bits are non-deterministic</a:t>
            </a:r>
          </a:p>
          <a:p>
            <a:r>
              <a:rPr lang="en-US" dirty="0" smtClean="0"/>
              <a:t>Record only the non-deterministic bits, reduces log by 26.8%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28" y="1590685"/>
            <a:ext cx="5389685" cy="1780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359" y="1326594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Timer B Control Register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911898" y="2813538"/>
            <a:ext cx="605693" cy="30284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92813" y="2813538"/>
            <a:ext cx="188547" cy="1367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23972" y="2493055"/>
            <a:ext cx="1982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non-deterministic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2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Polling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1927"/>
            <a:ext cx="8229600" cy="3244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Example, interrupt register checked until transmitting flag is cleared</a:t>
            </a:r>
          </a:p>
          <a:p>
            <a:r>
              <a:rPr lang="en-US" dirty="0" smtClean="0"/>
              <a:t>TARDIS-CIL identifies loops that have no side effect on execution</a:t>
            </a:r>
          </a:p>
          <a:p>
            <a:r>
              <a:rPr lang="en-US" dirty="0" smtClean="0"/>
              <a:t>We assume polling loops are eventually exited</a:t>
            </a:r>
          </a:p>
          <a:p>
            <a:r>
              <a:rPr lang="en-US" dirty="0" smtClean="0"/>
              <a:t>Therefore, no need to record peripheral register reads in polling loops, reduces log by 25.9%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3769" y="1681725"/>
            <a:ext cx="3275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w</a:t>
            </a:r>
            <a:r>
              <a:rPr lang="en-US" sz="2000" b="1" dirty="0" smtClean="0">
                <a:latin typeface="Courier"/>
                <a:cs typeface="Courier"/>
              </a:rPr>
              <a:t>hile </a:t>
            </a:r>
            <a:r>
              <a:rPr lang="en-US" sz="2000" dirty="0" smtClean="0">
                <a:latin typeface="Courier"/>
                <a:cs typeface="Courier"/>
              </a:rPr>
              <a:t>(IFG &amp; TXFLG)</a:t>
            </a:r>
            <a:r>
              <a:rPr lang="en-US" sz="2000" b="1" dirty="0" smtClean="0">
                <a:latin typeface="Courier"/>
                <a:cs typeface="Courier"/>
              </a:rPr>
              <a:t>;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0074" y="1573430"/>
            <a:ext cx="3530096" cy="7000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63097" y="1089808"/>
            <a:ext cx="8580903" cy="3821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800" dirty="0">
                <a:solidFill>
                  <a:srgbClr val="CC0000"/>
                </a:solidFill>
                <a:latin typeface="+mn-lt"/>
              </a:rPr>
              <a:t>The necessity of large scale computing</a:t>
            </a:r>
          </a:p>
          <a:p>
            <a:pPr marL="681404" indent="-342900">
              <a:lnSpc>
                <a:spcPts val="2378"/>
              </a:lnSpc>
              <a:spcBef>
                <a:spcPts val="347"/>
              </a:spcBef>
              <a:buFont typeface="Arial" panose="020B0604020202020204" pitchFamily="34" charset="0"/>
              <a:buChar char="•"/>
            </a:pPr>
            <a:r>
              <a:rPr dirty="0" smtClean="0">
                <a:solidFill>
                  <a:srgbClr val="0000FF"/>
                </a:solidFill>
                <a:latin typeface="+mn-lt"/>
              </a:rPr>
              <a:t>Bioinformatics</a:t>
            </a: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681404" indent="-342900">
              <a:lnSpc>
                <a:spcPts val="2378"/>
              </a:lnSpc>
              <a:spcBef>
                <a:spcPts val="347"/>
              </a:spcBef>
              <a:buFont typeface="Arial" panose="020B0604020202020204" pitchFamily="34" charset="0"/>
              <a:buChar char="•"/>
            </a:pPr>
            <a:r>
              <a:rPr dirty="0" smtClean="0">
                <a:solidFill>
                  <a:srgbClr val="0000FF"/>
                </a:solidFill>
                <a:latin typeface="+mn-lt"/>
              </a:rPr>
              <a:t>Weather </a:t>
            </a:r>
            <a:r>
              <a:rPr dirty="0">
                <a:solidFill>
                  <a:srgbClr val="0000FF"/>
                </a:solidFill>
                <a:latin typeface="+mn-lt"/>
              </a:rPr>
              <a:t>forecasting</a:t>
            </a:r>
          </a:p>
          <a:p>
            <a:pPr marL="681404" indent="-342900">
              <a:lnSpc>
                <a:spcPts val="2368"/>
              </a:lnSpc>
              <a:buFont typeface="Arial" panose="020B0604020202020204" pitchFamily="34" charset="0"/>
              <a:buChar char="•"/>
            </a:pPr>
            <a:r>
              <a:rPr dirty="0" smtClean="0">
                <a:solidFill>
                  <a:srgbClr val="0000FF"/>
                </a:solidFill>
                <a:latin typeface="+mn-lt"/>
              </a:rPr>
              <a:t>Aeronautics</a:t>
            </a:r>
            <a:endParaRPr dirty="0">
              <a:solidFill>
                <a:srgbClr val="0000FF"/>
              </a:solidFill>
              <a:latin typeface="+mn-lt"/>
            </a:endParaRPr>
          </a:p>
          <a:p>
            <a:pPr marL="681404" indent="-342900">
              <a:lnSpc>
                <a:spcPts val="2368"/>
              </a:lnSpc>
              <a:buFont typeface="Arial" panose="020B0604020202020204" pitchFamily="34" charset="0"/>
              <a:buChar char="•"/>
            </a:pPr>
            <a:r>
              <a:rPr dirty="0" smtClean="0">
                <a:solidFill>
                  <a:srgbClr val="0000FF"/>
                </a:solidFill>
                <a:latin typeface="+mn-lt"/>
              </a:rPr>
              <a:t>Banking/Finance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pPr marL="681404" indent="-342900">
              <a:lnSpc>
                <a:spcPts val="2368"/>
              </a:lnSpc>
              <a:buFont typeface="Arial" panose="020B0604020202020204" pitchFamily="34" charset="0"/>
              <a:buChar char="•"/>
            </a:pPr>
            <a:r>
              <a:rPr dirty="0" smtClean="0">
                <a:solidFill>
                  <a:srgbClr val="0000FF"/>
                </a:solidFill>
                <a:latin typeface="+mn-lt"/>
              </a:rPr>
              <a:t>Simulations </a:t>
            </a:r>
            <a:r>
              <a:rPr dirty="0">
                <a:solidFill>
                  <a:srgbClr val="0000FF"/>
                </a:solidFill>
                <a:latin typeface="+mn-lt"/>
              </a:rPr>
              <a:t>and Numerical computation </a:t>
            </a:r>
            <a:r>
              <a:rPr dirty="0" smtClean="0">
                <a:solidFill>
                  <a:srgbClr val="0000FF"/>
                </a:solidFill>
                <a:latin typeface="+mn-lt"/>
              </a:rPr>
              <a:t>in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dirty="0" smtClean="0">
                <a:solidFill>
                  <a:srgbClr val="0000FF"/>
                </a:solidFill>
                <a:latin typeface="+mn-lt"/>
              </a:rPr>
              <a:t>Physics/Chemistry</a:t>
            </a:r>
            <a:endParaRPr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71"/>
              </a:spcBef>
            </a:pPr>
            <a:endParaRPr dirty="0">
              <a:solidFill>
                <a:srgbClr val="0000FF"/>
              </a:solidFill>
              <a:latin typeface="+mn-lt"/>
            </a:endParaRPr>
          </a:p>
          <a:p>
            <a:pPr marL="25168"/>
            <a:r>
              <a:rPr sz="2800" dirty="0">
                <a:solidFill>
                  <a:srgbClr val="CC0000"/>
                </a:solidFill>
                <a:latin typeface="+mn-lt"/>
              </a:rPr>
              <a:t>Facilitated by</a:t>
            </a:r>
          </a:p>
          <a:p>
            <a:pPr marL="681404" indent="-342900">
              <a:lnSpc>
                <a:spcPts val="2378"/>
              </a:lnSpc>
              <a:spcBef>
                <a:spcPts val="347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+mn-lt"/>
              </a:rPr>
              <a:t>Fas</a:t>
            </a:r>
            <a:r>
              <a:rPr dirty="0">
                <a:solidFill>
                  <a:srgbClr val="0000FF"/>
                </a:solidFill>
                <a:latin typeface="+mn-lt"/>
              </a:rPr>
              <a:t>ter processors</a:t>
            </a:r>
          </a:p>
          <a:p>
            <a:pPr marL="681404" indent="-342900">
              <a:lnSpc>
                <a:spcPts val="2368"/>
              </a:lnSpc>
              <a:buFont typeface="Arial" panose="020B0604020202020204" pitchFamily="34" charset="0"/>
              <a:buChar char="•"/>
            </a:pPr>
            <a:r>
              <a:rPr dirty="0">
                <a:solidFill>
                  <a:srgbClr val="0000FF"/>
                </a:solidFill>
                <a:latin typeface="+mn-lt"/>
              </a:rPr>
              <a:t>Accelerators</a:t>
            </a:r>
          </a:p>
          <a:p>
            <a:pPr marL="681404" indent="-342900">
              <a:lnSpc>
                <a:spcPts val="2378"/>
              </a:lnSpc>
              <a:buFont typeface="Arial" panose="020B0604020202020204" pitchFamily="34" charset="0"/>
              <a:buChar char="•"/>
            </a:pPr>
            <a:r>
              <a:rPr dirty="0">
                <a:solidFill>
                  <a:srgbClr val="0000FF"/>
                </a:solidFill>
                <a:latin typeface="+mn-lt"/>
              </a:rPr>
              <a:t>Cheaper storage and memory</a:t>
            </a:r>
          </a:p>
        </p:txBody>
      </p:sp>
      <p:sp>
        <p:nvSpPr>
          <p:cNvPr id="7" name="object 7"/>
          <p:cNvSpPr/>
          <p:nvPr/>
        </p:nvSpPr>
        <p:spPr>
          <a:xfrm>
            <a:off x="3047965" y="6638090"/>
            <a:ext cx="3043945" cy="211403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222"/>
                </a:moveTo>
                <a:lnTo>
                  <a:pt x="1535976" y="106222"/>
                </a:lnTo>
                <a:lnTo>
                  <a:pt x="1535976" y="0"/>
                </a:lnTo>
                <a:lnTo>
                  <a:pt x="0" y="0"/>
                </a:lnTo>
                <a:lnTo>
                  <a:pt x="0" y="106222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4756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large-scale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85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State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704"/>
            <a:ext cx="8229600" cy="3565976"/>
          </a:xfrm>
        </p:spPr>
        <p:txBody>
          <a:bodyPr>
            <a:normAutofit/>
          </a:bodyPr>
          <a:lstStyle/>
          <a:p>
            <a:r>
              <a:rPr lang="en-US" dirty="0" smtClean="0"/>
              <a:t>State registers report a state, for example, interrupt flags indicating pending interrupt</a:t>
            </a:r>
          </a:p>
          <a:p>
            <a:r>
              <a:rPr lang="en-US" dirty="0" smtClean="0"/>
              <a:t>Consecutive reads often repeat value</a:t>
            </a:r>
          </a:p>
          <a:p>
            <a:r>
              <a:rPr lang="en-US" dirty="0" smtClean="0"/>
              <a:t>Design: encode state registers with RLE, reduces state log by 47.8%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5896" y="1616135"/>
            <a:ext cx="403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p</a:t>
            </a:r>
            <a:r>
              <a:rPr lang="en-US" sz="2000" dirty="0" err="1" smtClean="0">
                <a:latin typeface="Courier"/>
                <a:cs typeface="Courier"/>
              </a:rPr>
              <a:t>ending_interrupts</a:t>
            </a:r>
            <a:r>
              <a:rPr lang="en-US" sz="2000" dirty="0" smtClean="0">
                <a:latin typeface="Courier"/>
                <a:cs typeface="Courier"/>
              </a:rPr>
              <a:t> = IFG;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5896" y="1477837"/>
            <a:ext cx="4032499" cy="7000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Data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7995"/>
            <a:ext cx="8229600" cy="3388168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dirty="0"/>
              <a:t>:</a:t>
            </a:r>
            <a:r>
              <a:rPr lang="en-US" dirty="0" smtClean="0"/>
              <a:t> I2C data</a:t>
            </a:r>
          </a:p>
          <a:p>
            <a:r>
              <a:rPr lang="en-US" dirty="0" smtClean="0"/>
              <a:t>Comes from radio and sensors</a:t>
            </a:r>
          </a:p>
          <a:p>
            <a:r>
              <a:rPr lang="en-US" dirty="0" smtClean="0"/>
              <a:t>Design: compression using light-weight generic compression LZRW-T</a:t>
            </a:r>
          </a:p>
          <a:p>
            <a:r>
              <a:rPr lang="en-US" dirty="0" smtClean="0"/>
              <a:t>Reduces data log by 65.7%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5166" y="1616135"/>
            <a:ext cx="341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r</a:t>
            </a:r>
            <a:r>
              <a:rPr lang="en-US" sz="2000" dirty="0" err="1" smtClean="0">
                <a:latin typeface="Courier"/>
                <a:cs typeface="Courier"/>
              </a:rPr>
              <a:t>eceive_byte</a:t>
            </a:r>
            <a:r>
              <a:rPr lang="en-US" sz="2000" dirty="0" smtClean="0">
                <a:latin typeface="Courier"/>
                <a:cs typeface="Courier"/>
              </a:rPr>
              <a:t> = RXBUF;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5166" y="1477837"/>
            <a:ext cx="3416846" cy="7000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Challenges with large-scale system management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9550" y="777875"/>
            <a:ext cx="8737600" cy="5405438"/>
          </a:xfrm>
        </p:spPr>
        <p:txBody>
          <a:bodyPr/>
          <a:lstStyle/>
          <a:p>
            <a:r>
              <a:rPr lang="en-US" dirty="0" smtClean="0"/>
              <a:t>Challenges in balancing multiple factors</a:t>
            </a:r>
          </a:p>
          <a:p>
            <a:pPr lvl="1"/>
            <a:r>
              <a:rPr lang="en-US" dirty="0" smtClean="0"/>
              <a:t>Usability for a large set of diverse users</a:t>
            </a:r>
          </a:p>
          <a:p>
            <a:pPr lvl="1"/>
            <a:r>
              <a:rPr lang="en-US" dirty="0" smtClean="0"/>
              <a:t>Minimizing unplanned outages of the infrastructures</a:t>
            </a:r>
          </a:p>
          <a:p>
            <a:pPr lvl="1"/>
            <a:r>
              <a:rPr lang="en-US" dirty="0" smtClean="0"/>
              <a:t>Minimizing impact of buggy software</a:t>
            </a:r>
          </a:p>
          <a:p>
            <a:pPr lvl="1"/>
            <a:r>
              <a:rPr lang="en-US" dirty="0" smtClean="0"/>
              <a:t>Keeping the job throughput high</a:t>
            </a:r>
          </a:p>
          <a:p>
            <a:r>
              <a:rPr lang="en-US" dirty="0" smtClean="0"/>
              <a:t>Economic/operational challenges</a:t>
            </a:r>
          </a:p>
          <a:p>
            <a:pPr lvl="1"/>
            <a:r>
              <a:rPr lang="en-US" dirty="0"/>
              <a:t>Improve resource </a:t>
            </a:r>
            <a:r>
              <a:rPr lang="en-US" dirty="0" smtClean="0"/>
              <a:t>utilization because they are graded on this</a:t>
            </a:r>
            <a:endParaRPr lang="en-US" dirty="0"/>
          </a:p>
          <a:p>
            <a:pPr lvl="1"/>
            <a:r>
              <a:rPr lang="en-US" dirty="0" smtClean="0"/>
              <a:t>Understand user frustrations and demands (often implicit)</a:t>
            </a:r>
            <a:endParaRPr lang="en-US" dirty="0"/>
          </a:p>
          <a:p>
            <a:pPr lvl="1"/>
            <a:r>
              <a:rPr lang="en-US" dirty="0" smtClean="0"/>
              <a:t>Low headcount of IT personnel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229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681" y="406476"/>
            <a:ext cx="6117926" cy="49244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5168"/>
            <a:r>
              <a:rPr spc="69" dirty="0"/>
              <a:t>Key</a:t>
            </a:r>
            <a:r>
              <a:rPr spc="258" dirty="0"/>
              <a:t> </a:t>
            </a:r>
            <a:r>
              <a:rPr dirty="0"/>
              <a:t>Co</a:t>
            </a:r>
            <a:r>
              <a:rPr spc="-79" dirty="0"/>
              <a:t>n</a:t>
            </a:r>
            <a:r>
              <a:rPr spc="-40" dirty="0"/>
              <a:t>tributions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00132" y="898919"/>
            <a:ext cx="8489023" cy="5141953"/>
          </a:xfrm>
          <a:prstGeom prst="rect">
            <a:avLst/>
          </a:prstGeom>
        </p:spPr>
        <p:txBody>
          <a:bodyPr vert="horz" wrap="square" lIns="0" tIns="65205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3821" marR="812911">
              <a:lnSpc>
                <a:spcPct val="102600"/>
              </a:lnSpc>
            </a:pPr>
            <a:r>
              <a:rPr dirty="0"/>
              <a:t>Analysis of resource request and usage patterns in a large community cluster</a:t>
            </a:r>
          </a:p>
          <a:p>
            <a:pPr marL="573821">
              <a:spcBef>
                <a:spcPts val="347"/>
              </a:spcBef>
            </a:pPr>
            <a:r>
              <a:rPr dirty="0"/>
              <a:t>Techniques </a:t>
            </a:r>
            <a:r>
              <a:rPr dirty="0"/>
              <a:t>to</a:t>
            </a:r>
            <a:endParaRPr lang="en-US" dirty="0"/>
          </a:p>
          <a:p>
            <a:pPr marL="973871" lvl="1">
              <a:spcBef>
                <a:spcPts val="347"/>
              </a:spcBef>
            </a:pPr>
            <a:r>
              <a:rPr sz="1384" spc="-176" baseline="13888" dirty="0" smtClean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dirty="0"/>
              <a:t>Classify applications without violating user </a:t>
            </a:r>
            <a:r>
              <a:rPr dirty="0"/>
              <a:t>privacy</a:t>
            </a:r>
            <a:endParaRPr lang="en-US" dirty="0"/>
          </a:p>
          <a:p>
            <a:pPr marL="973871" lvl="1">
              <a:spcBef>
                <a:spcPts val="347"/>
              </a:spcBef>
            </a:pPr>
            <a:r>
              <a:rPr dirty="0"/>
              <a:t>Identify </a:t>
            </a:r>
            <a:r>
              <a:rPr dirty="0"/>
              <a:t>suspicious libraries for job </a:t>
            </a:r>
            <a:r>
              <a:rPr dirty="0"/>
              <a:t>failures</a:t>
            </a:r>
            <a:endParaRPr lang="en-US" dirty="0"/>
          </a:p>
          <a:p>
            <a:pPr marL="973871" lvl="1">
              <a:spcBef>
                <a:spcPts val="347"/>
              </a:spcBef>
            </a:pPr>
            <a:r>
              <a:rPr dirty="0"/>
              <a:t>Identify </a:t>
            </a:r>
            <a:r>
              <a:rPr dirty="0"/>
              <a:t>performance issues in jobs</a:t>
            </a:r>
          </a:p>
          <a:p>
            <a:pPr marL="573821">
              <a:spcBef>
                <a:spcPts val="694"/>
              </a:spcBef>
            </a:pPr>
            <a:r>
              <a:rPr dirty="0"/>
              <a:t>Validating utility of techniques through user case-studies</a:t>
            </a:r>
          </a:p>
          <a:p>
            <a:pPr marL="573821">
              <a:spcBef>
                <a:spcPts val="654"/>
              </a:spcBef>
            </a:pPr>
            <a:r>
              <a:rPr dirty="0"/>
              <a:t>First step to setup Open Workload Data Repository – FRESCO</a:t>
            </a:r>
          </a:p>
        </p:txBody>
      </p:sp>
    </p:spTree>
    <p:extLst>
      <p:ext uri="{BB962C8B-B14F-4D97-AF65-F5344CB8AC3E}">
        <p14:creationId xmlns:p14="http://schemas.microsoft.com/office/powerpoint/2010/main" val="5912111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17488"/>
            <a:ext cx="8724900" cy="723806"/>
          </a:xfrm>
        </p:spPr>
        <p:txBody>
          <a:bodyPr/>
          <a:lstStyle/>
          <a:p>
            <a:r>
              <a:rPr lang="en-US" sz="2800" dirty="0" smtClean="0"/>
              <a:t>Open Source System Usage Data Repository: F</a:t>
            </a:r>
            <a:r>
              <a:rPr lang="en-US" sz="2000" dirty="0" smtClean="0"/>
              <a:t>RESCO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156447"/>
            <a:ext cx="8737600" cy="5026866"/>
          </a:xfrm>
        </p:spPr>
        <p:txBody>
          <a:bodyPr/>
          <a:lstStyle/>
          <a:p>
            <a:r>
              <a:rPr lang="en-US" dirty="0"/>
              <a:t>Reluctance in providing workload data sets 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/>
              <a:t>up open, annotated, anonymized workload data repository</a:t>
            </a:r>
          </a:p>
          <a:p>
            <a:r>
              <a:rPr lang="en-US" dirty="0" smtClean="0"/>
              <a:t>Satisfy the </a:t>
            </a:r>
            <a:r>
              <a:rPr lang="en-US" dirty="0"/>
              <a:t>need for open, quantitative data for dependability research</a:t>
            </a:r>
          </a:p>
          <a:p>
            <a:r>
              <a:rPr lang="en-US" dirty="0"/>
              <a:t>Enable comparative study of different clusters</a:t>
            </a:r>
          </a:p>
          <a:p>
            <a:r>
              <a:rPr lang="en-US" dirty="0"/>
              <a:t>First anonymized data set (from Conte) is uploaded </a:t>
            </a:r>
            <a:r>
              <a:rPr lang="en-US" dirty="0" smtClean="0"/>
              <a:t>to “F</a:t>
            </a:r>
            <a:r>
              <a:rPr lang="en-US" sz="2000" dirty="0" smtClean="0"/>
              <a:t>RESCO</a:t>
            </a:r>
            <a:r>
              <a:rPr lang="en-US" dirty="0" smtClean="0"/>
              <a:t> </a:t>
            </a:r>
            <a:r>
              <a:rPr lang="en-US" dirty="0"/>
              <a:t>– Open Data </a:t>
            </a:r>
            <a:r>
              <a:rPr lang="en-US" dirty="0" smtClean="0"/>
              <a:t>Repository”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4213" y="5150224"/>
            <a:ext cx="508216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www.purdue.edu/fresco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" y="838200"/>
            <a:ext cx="9073896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Motivation for the study</a:t>
            </a:r>
          </a:p>
          <a:p>
            <a:pPr>
              <a:spcBef>
                <a:spcPts val="300"/>
              </a:spcBef>
            </a:pPr>
            <a:r>
              <a:rPr lang="en-US" dirty="0"/>
              <a:t>Specifications of the target clusters</a:t>
            </a:r>
          </a:p>
          <a:p>
            <a:pPr>
              <a:spcBef>
                <a:spcPts val="300"/>
              </a:spcBef>
            </a:pPr>
            <a:r>
              <a:rPr lang="en-US" dirty="0"/>
              <a:t>Library usages</a:t>
            </a:r>
          </a:p>
          <a:p>
            <a:pPr>
              <a:spcBef>
                <a:spcPts val="300"/>
              </a:spcBef>
            </a:pPr>
            <a:r>
              <a:rPr lang="en-US" dirty="0"/>
              <a:t>Requested vs. Actual job execution times</a:t>
            </a:r>
          </a:p>
          <a:p>
            <a:pPr>
              <a:spcBef>
                <a:spcPts val="300"/>
              </a:spcBef>
            </a:pPr>
            <a:r>
              <a:rPr lang="en-US" dirty="0"/>
              <a:t>Use of network, IO, memory resources</a:t>
            </a:r>
          </a:p>
          <a:p>
            <a:pPr>
              <a:spcBef>
                <a:spcPts val="300"/>
              </a:spcBef>
            </a:pPr>
            <a:r>
              <a:rPr lang="en-US" dirty="0"/>
              <a:t>Analysis of job exit codes</a:t>
            </a:r>
          </a:p>
          <a:p>
            <a:pPr>
              <a:spcBef>
                <a:spcPts val="300"/>
              </a:spcBef>
            </a:pPr>
            <a:r>
              <a:rPr lang="en-US" dirty="0"/>
              <a:t>Takeaways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9248" y="1395929"/>
            <a:ext cx="457200" cy="381000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Description: Conte (Purdue)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TORQUE </a:t>
            </a:r>
            <a:r>
              <a:rPr lang="en-US" dirty="0"/>
              <a:t>– Job Scheduler</a:t>
            </a:r>
          </a:p>
          <a:p>
            <a:r>
              <a:rPr lang="en-US" dirty="0">
                <a:solidFill>
                  <a:srgbClr val="0000FF"/>
                </a:solidFill>
              </a:rPr>
              <a:t>TACC Stats </a:t>
            </a:r>
            <a:r>
              <a:rPr lang="en-US" dirty="0"/>
              <a:t>– System performance monitor RHEL v6.6 – OS</a:t>
            </a:r>
          </a:p>
          <a:p>
            <a:r>
              <a:rPr lang="en-US" dirty="0">
                <a:solidFill>
                  <a:srgbClr val="0000FF"/>
                </a:solidFill>
              </a:rPr>
              <a:t>LUSTRE file system </a:t>
            </a:r>
            <a:r>
              <a:rPr lang="en-US" dirty="0"/>
              <a:t>– File system used by all the </a:t>
            </a:r>
            <a:r>
              <a:rPr lang="en-US" dirty="0" smtClean="0"/>
              <a:t>jobs</a:t>
            </a:r>
          </a:p>
          <a:p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 err="1">
                <a:solidFill>
                  <a:srgbClr val="0000FF"/>
                </a:solidFill>
              </a:rPr>
              <a:t>nfiniband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and IP network </a:t>
            </a:r>
            <a:r>
              <a:rPr lang="en-US" dirty="0"/>
              <a:t>– Communication medium </a:t>
            </a:r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16-core </a:t>
            </a:r>
            <a:r>
              <a:rPr lang="en-US" dirty="0">
                <a:solidFill>
                  <a:srgbClr val="0000FF"/>
                </a:solidFill>
              </a:rPr>
              <a:t>Intel Xeon processors </a:t>
            </a:r>
            <a:r>
              <a:rPr lang="en-US" dirty="0"/>
              <a:t>– CPU (580 nodes)</a:t>
            </a:r>
          </a:p>
          <a:p>
            <a:r>
              <a:rPr lang="en-US" dirty="0"/>
              <a:t>2 Xeon-Phi Accelerators cards 64GB of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5">
  <a:themeElements>
    <a:clrScheme name="untitled 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untitled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C:\Jennie\Motorola\Motorola U\slide template.ppt</Template>
  <TotalTime>47162</TotalTime>
  <Pages>22</Pages>
  <Words>2505</Words>
  <Application>Microsoft Office PowerPoint</Application>
  <PresentationFormat>On-screen Show (4:3)</PresentationFormat>
  <Paragraphs>367</Paragraphs>
  <Slides>41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Bookman Old Style</vt:lpstr>
      <vt:lpstr>Century</vt:lpstr>
      <vt:lpstr>Consolas</vt:lpstr>
      <vt:lpstr>Courier</vt:lpstr>
      <vt:lpstr>Helvetica</vt:lpstr>
      <vt:lpstr>Microsoft Sans Serif</vt:lpstr>
      <vt:lpstr>Palatino Linotype</vt:lpstr>
      <vt:lpstr>Times</vt:lpstr>
      <vt:lpstr>Times New Roman</vt:lpstr>
      <vt:lpstr>Trebuchet MS</vt:lpstr>
      <vt:lpstr>untitled 15</vt:lpstr>
      <vt:lpstr>Visio</vt:lpstr>
      <vt:lpstr>A Study of Failures in Community Clusters: The Case of Conte</vt:lpstr>
      <vt:lpstr>Greetings come to you from …</vt:lpstr>
      <vt:lpstr>Roadmap</vt:lpstr>
      <vt:lpstr>Need for large-scale clusters</vt:lpstr>
      <vt:lpstr>Challenges with large-scale system management</vt:lpstr>
      <vt:lpstr>Key Contributions</vt:lpstr>
      <vt:lpstr>Open Source System Usage Data Repository: FRESCO</vt:lpstr>
      <vt:lpstr>Roadmap</vt:lpstr>
      <vt:lpstr>Cluster Description: Conte (Purdue)</vt:lpstr>
      <vt:lpstr>Cluster Description: Cab and Sierra (LLNL)</vt:lpstr>
      <vt:lpstr>Data Sets and Data Collection Method</vt:lpstr>
      <vt:lpstr>Roadmap</vt:lpstr>
      <vt:lpstr>Shared Library Usage</vt:lpstr>
      <vt:lpstr>Availability of Popular Libraries</vt:lpstr>
      <vt:lpstr>Roadmap</vt:lpstr>
      <vt:lpstr>Requested vs. Actual Time for Job Execution</vt:lpstr>
      <vt:lpstr>Requested vs. Actual Time for Job Execution</vt:lpstr>
      <vt:lpstr>Requested vs. Actual Time for Job Execution: Takeaways</vt:lpstr>
      <vt:lpstr>Roadmap</vt:lpstr>
      <vt:lpstr>Resource Provisioning on Conte</vt:lpstr>
      <vt:lpstr>Evaluate Resource Provisioning based on App Groups</vt:lpstr>
      <vt:lpstr>Resource Provisioning: Takeaways</vt:lpstr>
      <vt:lpstr>Roadmap</vt:lpstr>
      <vt:lpstr>Analysis of Job Failures</vt:lpstr>
      <vt:lpstr>Analysis of Job Failures: Backup evidence from syslog</vt:lpstr>
      <vt:lpstr>Analysis of Job Failures: Blaming Libraries</vt:lpstr>
      <vt:lpstr>Analysis of Job Failures: Memory Thrashing</vt:lpstr>
      <vt:lpstr>Case Study: Unoptimized MPI Communication</vt:lpstr>
      <vt:lpstr>Take-Aways: Managing Large Compute Clusters</vt:lpstr>
      <vt:lpstr>Presentation available from: engineering.purdue.edu/dcsl</vt:lpstr>
      <vt:lpstr>Backup Slides</vt:lpstr>
      <vt:lpstr>Duty cycle</vt:lpstr>
      <vt:lpstr>Example of Scale-dependent Bugs</vt:lpstr>
      <vt:lpstr>Example of Scale-dependent Bugs</vt:lpstr>
      <vt:lpstr>Example of Scale-dependent Bugs</vt:lpstr>
      <vt:lpstr>Roadmap</vt:lpstr>
      <vt:lpstr>Domain-specific &amp; Lightweight Compression</vt:lpstr>
      <vt:lpstr>1. Only record non-determinism</vt:lpstr>
      <vt:lpstr>2. Polling loops</vt:lpstr>
      <vt:lpstr>6. State registers</vt:lpstr>
      <vt:lpstr>7. Data registers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441 lecture 15</dc:title>
  <dc:creator>Center for Reliable and High-performance Computing</dc:creator>
  <cp:lastModifiedBy>Saurabh Bagchi</cp:lastModifiedBy>
  <cp:revision>1282</cp:revision>
  <cp:lastPrinted>2016-08-16T15:31:37Z</cp:lastPrinted>
  <dcterms:created xsi:type="dcterms:W3CDTF">1996-10-22T17:47:22Z</dcterms:created>
  <dcterms:modified xsi:type="dcterms:W3CDTF">2016-10-24T18:21:45Z</dcterms:modified>
</cp:coreProperties>
</file>