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276" r:id="rId4"/>
    <p:sldId id="258" r:id="rId5"/>
    <p:sldId id="273" r:id="rId6"/>
    <p:sldId id="274" r:id="rId7"/>
    <p:sldId id="259" r:id="rId8"/>
    <p:sldId id="269" r:id="rId9"/>
    <p:sldId id="260" r:id="rId10"/>
    <p:sldId id="267" r:id="rId11"/>
    <p:sldId id="275" r:id="rId12"/>
    <p:sldId id="271" r:id="rId13"/>
    <p:sldId id="261" r:id="rId14"/>
    <p:sldId id="272" r:id="rId15"/>
    <p:sldId id="268" r:id="rId16"/>
    <p:sldId id="262" r:id="rId17"/>
    <p:sldId id="263" r:id="rId18"/>
    <p:sldId id="264" r:id="rId19"/>
    <p:sldId id="270" r:id="rId20"/>
    <p:sldId id="279" r:id="rId21"/>
    <p:sldId id="277" r:id="rId22"/>
    <p:sldId id="278" r:id="rId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mali Chaterji" initials="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21" autoAdjust="0"/>
  </p:normalViewPr>
  <p:slideViewPr>
    <p:cSldViewPr showGuides="1">
      <p:cViewPr varScale="1">
        <p:scale>
          <a:sx n="60" d="100"/>
          <a:sy n="60" d="100"/>
        </p:scale>
        <p:origin x="1686" y="60"/>
      </p:cViewPr>
      <p:guideLst>
        <p:guide orient="horz" pos="2160"/>
        <p:guide pos="2880"/>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593995ED-7D8C-4076-B8CD-F4C18639EDD9}" type="datetimeFigureOut">
              <a:rPr lang="en-US" smtClean="0"/>
              <a:t>1/8/2016</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CE97B27B-0519-44B5-AADB-D7E6844FC703}" type="slidenum">
              <a:rPr lang="en-US" smtClean="0"/>
              <a:t>‹#›</a:t>
            </a:fld>
            <a:endParaRPr lang="en-US"/>
          </a:p>
        </p:txBody>
      </p:sp>
    </p:spTree>
    <p:extLst>
      <p:ext uri="{BB962C8B-B14F-4D97-AF65-F5344CB8AC3E}">
        <p14:creationId xmlns:p14="http://schemas.microsoft.com/office/powerpoint/2010/main" val="859175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8CE77BC-E9A4-4AD3-BD41-85D69A001ECC}" type="datetimeFigureOut">
              <a:rPr lang="en-US" smtClean="0"/>
              <a:t>1/8/2016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0CAD960-CA0E-4997-8994-09D2977FE05B}" type="slidenum">
              <a:rPr lang="en-US" smtClean="0"/>
              <a:t>‹#›</a:t>
            </a:fld>
            <a:endParaRPr lang="en-US"/>
          </a:p>
        </p:txBody>
      </p:sp>
    </p:spTree>
    <p:extLst>
      <p:ext uri="{BB962C8B-B14F-4D97-AF65-F5344CB8AC3E}">
        <p14:creationId xmlns:p14="http://schemas.microsoft.com/office/powerpoint/2010/main" val="83746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e.com/nature/journal/v470/n7333/full/nature09764.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http://www.sigmaaldrich.com/life-science/learning-center/biofiles/biofiles-7-3.html</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a:t>
            </a:fld>
            <a:endParaRPr lang="en-US"/>
          </a:p>
        </p:txBody>
      </p:sp>
    </p:spTree>
    <p:extLst>
      <p:ext uri="{BB962C8B-B14F-4D97-AF65-F5344CB8AC3E}">
        <p14:creationId xmlns:p14="http://schemas.microsoft.com/office/powerpoint/2010/main" val="3282847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AD960-CA0E-4997-8994-09D2977FE05B}" type="slidenum">
              <a:rPr lang="en-US" smtClean="0"/>
              <a:t>10</a:t>
            </a:fld>
            <a:endParaRPr lang="en-US"/>
          </a:p>
        </p:txBody>
      </p:sp>
    </p:spTree>
    <p:extLst>
      <p:ext uri="{BB962C8B-B14F-4D97-AF65-F5344CB8AC3E}">
        <p14:creationId xmlns:p14="http://schemas.microsoft.com/office/powerpoint/2010/main" val="376148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toy problem illustrating the filtering process. Two disjoint subsets are selected from the training data and each of them is optimized individually (left, center; the data selected for the optimizations are the solid elements). The support vectors in each of the subsets are marked with frames. They are combined for the final optimization (right), resulting in a classification boundary (solid curve) close</a:t>
            </a:r>
          </a:p>
          <a:p>
            <a:r>
              <a:rPr lang="en-US" dirty="0"/>
              <a:t>to the one for the whole problem (dashed curve).</a:t>
            </a:r>
          </a:p>
        </p:txBody>
      </p:sp>
      <p:sp>
        <p:nvSpPr>
          <p:cNvPr id="4" name="Slide Number Placeholder 3"/>
          <p:cNvSpPr>
            <a:spLocks noGrp="1"/>
          </p:cNvSpPr>
          <p:nvPr>
            <p:ph type="sldNum" sz="quarter" idx="10"/>
          </p:nvPr>
        </p:nvSpPr>
        <p:spPr/>
        <p:txBody>
          <a:bodyPr/>
          <a:lstStyle/>
          <a:p>
            <a:fld id="{10CAD960-CA0E-4997-8994-09D2977FE05B}" type="slidenum">
              <a:rPr lang="en-US" smtClean="0"/>
              <a:t>11</a:t>
            </a:fld>
            <a:endParaRPr lang="en-US"/>
          </a:p>
        </p:txBody>
      </p:sp>
    </p:spTree>
    <p:extLst>
      <p:ext uri="{BB962C8B-B14F-4D97-AF65-F5344CB8AC3E}">
        <p14:creationId xmlns:p14="http://schemas.microsoft.com/office/powerpoint/2010/main" val="119836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our experiments, we only use one iteration.</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12</a:t>
            </a:fld>
            <a:endParaRPr lang="en-US"/>
          </a:p>
        </p:txBody>
      </p:sp>
    </p:spTree>
    <p:extLst>
      <p:ext uri="{BB962C8B-B14F-4D97-AF65-F5344CB8AC3E}">
        <p14:creationId xmlns:p14="http://schemas.microsoft.com/office/powerpoint/2010/main" val="62624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ENCODE: </a:t>
            </a:r>
            <a:r>
              <a:rPr lang="en-US" dirty="0"/>
              <a:t>The </a:t>
            </a:r>
            <a:r>
              <a:rPr lang="en-US" b="1" dirty="0"/>
              <a:t>ENCODE</a:t>
            </a:r>
            <a:r>
              <a:rPr lang="en-US" dirty="0"/>
              <a:t> (Encyclopedia of DNA Elements) Consortium is an international collaboration of research groups funded by the National Human Genome Research Institute (NHGRI).</a:t>
            </a:r>
          </a:p>
          <a:p>
            <a:r>
              <a:rPr lang="en-US" dirty="0" err="1"/>
              <a:t>ChIP-Seq</a:t>
            </a:r>
            <a:r>
              <a:rPr lang="en-US" dirty="0"/>
              <a:t> is a powerful tool with which to investigate protein-DNA interactions on a global scale. </a:t>
            </a:r>
          </a:p>
        </p:txBody>
      </p:sp>
      <p:sp>
        <p:nvSpPr>
          <p:cNvPr id="4" name="Slide Number Placeholder 3"/>
          <p:cNvSpPr>
            <a:spLocks noGrp="1"/>
          </p:cNvSpPr>
          <p:nvPr>
            <p:ph type="sldNum" sz="quarter" idx="10"/>
          </p:nvPr>
        </p:nvSpPr>
        <p:spPr/>
        <p:txBody>
          <a:bodyPr/>
          <a:lstStyle/>
          <a:p>
            <a:fld id="{10CAD960-CA0E-4997-8994-09D2977FE05B}" type="slidenum">
              <a:rPr lang="en-US" smtClean="0"/>
              <a:t>13</a:t>
            </a:fld>
            <a:endParaRPr lang="en-US"/>
          </a:p>
        </p:txBody>
      </p:sp>
    </p:spTree>
    <p:extLst>
      <p:ext uri="{BB962C8B-B14F-4D97-AF65-F5344CB8AC3E}">
        <p14:creationId xmlns:p14="http://schemas.microsoft.com/office/powerpoint/2010/main" val="256542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dataset sizes</a:t>
            </a:r>
            <a:r>
              <a:rPr lang="en-US" baseline="0" dirty="0" smtClean="0"/>
              <a:t> for training and test.</a:t>
            </a:r>
          </a:p>
          <a:p>
            <a:r>
              <a:rPr lang="en-US" baseline="0" dirty="0" smtClean="0"/>
              <a:t>Answer: They are on the previous slide. You can move them here if you think they belongs here.</a:t>
            </a:r>
          </a:p>
          <a:p>
            <a:r>
              <a:rPr lang="en-US" baseline="0" dirty="0" smtClean="0"/>
              <a:t>Qs: Add cross validation strategy (it is also not mentioned in the paper). </a:t>
            </a:r>
          </a:p>
          <a:p>
            <a:r>
              <a:rPr lang="en-US" baseline="0" dirty="0" smtClean="0"/>
              <a:t>Answer: We did not use cross validation. We used disjoint training and test sets.</a:t>
            </a:r>
          </a:p>
          <a:p>
            <a:r>
              <a:rPr lang="en-US" baseline="0" dirty="0" smtClean="0"/>
              <a:t>Qs: Did we try boosting to handle the class imbalance?</a:t>
            </a:r>
          </a:p>
          <a:p>
            <a:r>
              <a:rPr lang="en-US" baseline="0" dirty="0" smtClean="0"/>
              <a:t>Answer: No. The class imbalance was not too bad (82% vs 18%) so we did not need to do anything to handle it.</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14</a:t>
            </a:fld>
            <a:endParaRPr lang="en-US"/>
          </a:p>
        </p:txBody>
      </p:sp>
    </p:spTree>
    <p:extLst>
      <p:ext uri="{BB962C8B-B14F-4D97-AF65-F5344CB8AC3E}">
        <p14:creationId xmlns:p14="http://schemas.microsoft.com/office/powerpoint/2010/main" val="276612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Qs: Show the comparison</a:t>
            </a:r>
            <a:r>
              <a:rPr lang="en-US" baseline="0" dirty="0" smtClean="0"/>
              <a:t> point, compared to which our precision-recall are better. </a:t>
            </a:r>
          </a:p>
          <a:p>
            <a:r>
              <a:rPr lang="en-US" baseline="0" dirty="0" smtClean="0"/>
              <a:t>Answer: There is no direct comparison point. Our problem is much easier than what other people try to solve, as we are using TFBSs as positives and TSSs as negatives. You can mention results from other papers as long as it is made clear that they are not directly comparable.</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15</a:t>
            </a:fld>
            <a:endParaRPr lang="en-US"/>
          </a:p>
        </p:txBody>
      </p:sp>
    </p:spTree>
    <p:extLst>
      <p:ext uri="{BB962C8B-B14F-4D97-AF65-F5344CB8AC3E}">
        <p14:creationId xmlns:p14="http://schemas.microsoft.com/office/powerpoint/2010/main" val="16879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would have been nice to see an inflection point in this plot. We did not carry the experiments far enough in terms of # partitions?</a:t>
            </a:r>
          </a:p>
          <a:p>
            <a:r>
              <a:rPr lang="en-US" baseline="0" dirty="0" smtClean="0"/>
              <a:t>Answer: That is correct. We did not have time to go beyond 48 partitions, although we do expect that after some point, training time will start increasing.</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16</a:t>
            </a:fld>
            <a:endParaRPr lang="en-US"/>
          </a:p>
        </p:txBody>
      </p:sp>
    </p:spTree>
    <p:extLst>
      <p:ext uri="{BB962C8B-B14F-4D97-AF65-F5344CB8AC3E}">
        <p14:creationId xmlns:p14="http://schemas.microsoft.com/office/powerpoint/2010/main" val="45283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2 cores, however, the speedup is sublinear, as the training time in the final round starts to dominate.</a:t>
            </a:r>
          </a:p>
          <a:p>
            <a:endParaRPr lang="en-US" dirty="0"/>
          </a:p>
          <a:p>
            <a:r>
              <a:rPr lang="en-US" dirty="0"/>
              <a:t>Qs: Put the 28.2% number in context. Is that too many or small enough to be good?</a:t>
            </a:r>
          </a:p>
          <a:p>
            <a:r>
              <a:rPr lang="en-US" dirty="0"/>
              <a:t>Answer: This number tells us how big the bottleneck at the last layer is. Put into context, it means that for this dataset, the approximate maximum speedup we can ever achieve (i.e., with infinite number of cores) is (100/28.2)^3 =</a:t>
            </a:r>
            <a:r>
              <a:rPr lang="en-US" dirty="0" smtClean="0"/>
              <a:t> 44.6, because SVM’s complexity is O(n^3). Actual speedup can be lower or higher because the complexity can only serve as a</a:t>
            </a:r>
            <a:r>
              <a:rPr lang="en-US" baseline="0" dirty="0" smtClean="0"/>
              <a:t> rough approximation of running time.</a:t>
            </a:r>
          </a:p>
          <a:p>
            <a:endParaRPr lang="en-US" baseline="0" dirty="0" smtClean="0"/>
          </a:p>
          <a:p>
            <a:r>
              <a:rPr lang="en-US" baseline="0" dirty="0" smtClean="0"/>
              <a:t>In this case I would say maximum speedup of 44.6 is useful, but still not enough, because if we use the entire dataset, it will reduce the training time from 45000 years to 1000 years, which is still  too long. It is still useful because essentially we can use 100/28.2 = 3.5 times bigger dataset than the serial SVM and keep the same running time.</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17</a:t>
            </a:fld>
            <a:endParaRPr lang="en-US"/>
          </a:p>
        </p:txBody>
      </p:sp>
    </p:spTree>
    <p:extLst>
      <p:ext uri="{BB962C8B-B14F-4D97-AF65-F5344CB8AC3E}">
        <p14:creationId xmlns:p14="http://schemas.microsoft.com/office/powerpoint/2010/main" val="290540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Cascade SVM was developed for multiple core</a:t>
            </a:r>
            <a:r>
              <a:rPr lang="en-US" baseline="0" dirty="0" smtClean="0"/>
              <a:t> architectures. </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18</a:t>
            </a:fld>
            <a:endParaRPr lang="en-US"/>
          </a:p>
        </p:txBody>
      </p:sp>
    </p:spTree>
    <p:extLst>
      <p:ext uri="{BB962C8B-B14F-4D97-AF65-F5344CB8AC3E}">
        <p14:creationId xmlns:p14="http://schemas.microsoft.com/office/powerpoint/2010/main" val="2256222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19</a:t>
            </a:fld>
            <a:endParaRPr lang="en-US"/>
          </a:p>
        </p:txBody>
      </p:sp>
    </p:spTree>
    <p:extLst>
      <p:ext uri="{BB962C8B-B14F-4D97-AF65-F5344CB8AC3E}">
        <p14:creationId xmlns:p14="http://schemas.microsoft.com/office/powerpoint/2010/main" val="37907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prediction of enhancers will enable the rapid prediction of enhancers in new cell types, without the need for a separate training set for every new cell type. Once these putative enhancers in different cell types have been identified, it will be important to link them to the specific genic promoters that they regulate. This kind of interaction is complex with many-to-many associations, wherein one enhancer can regulate the expression of multiple genes, and multiple enhancers can affect the same gene, acting in synergy. Such predictions will lower the cost of generating enhancer and gene interaction data using experimental methods such as chromatin conformation capture-based protocols, which provide direct evidence for such physical interactions [11].</a:t>
            </a:r>
          </a:p>
          <a:p>
            <a:r>
              <a:rPr lang="en-US" dirty="0" smtClean="0"/>
              <a:t>http://www.nature.com/news/technology-the-1-000-genome-1.14901</a:t>
            </a:r>
          </a:p>
          <a:p>
            <a:pPr defTabSz="929579">
              <a:defRPr/>
            </a:pPr>
            <a:r>
              <a:rPr lang="en-US" dirty="0" smtClean="0"/>
              <a:t>http://www.nature.com/nature/journal/v470/n7333/box/nature09764_BX3.html: </a:t>
            </a:r>
            <a:r>
              <a:rPr lang="en-US" b="1" dirty="0">
                <a:hlinkClick r:id="rId3"/>
              </a:rPr>
              <a:t>Charting a course for genomic medicine from base pairs to bedside</a:t>
            </a:r>
            <a:endParaRPr lang="en-US" b="1" dirty="0"/>
          </a:p>
          <a:p>
            <a:r>
              <a:rPr lang="en-US" dirty="0" smtClean="0"/>
              <a:t>Bullet 4: Different </a:t>
            </a:r>
            <a:r>
              <a:rPr lang="en-US" dirty="0" err="1" smtClean="0"/>
              <a:t>backends</a:t>
            </a:r>
            <a:r>
              <a:rPr lang="en-US" baseline="0" dirty="0" smtClean="0"/>
              <a:t> are available for the distribution (clusters of machines, GPUs, etc.) and different distribution software packages are available (Map-Reduce, Spark, </a:t>
            </a:r>
            <a:r>
              <a:rPr lang="en-US" baseline="0" dirty="0" err="1" smtClean="0"/>
              <a:t>MLlib</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2</a:t>
            </a:fld>
            <a:endParaRPr lang="en-US"/>
          </a:p>
        </p:txBody>
      </p:sp>
    </p:spTree>
    <p:extLst>
      <p:ext uri="{BB962C8B-B14F-4D97-AF65-F5344CB8AC3E}">
        <p14:creationId xmlns:p14="http://schemas.microsoft.com/office/powerpoint/2010/main" val="374452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AD960-CA0E-4997-8994-09D2977FE05B}" type="slidenum">
              <a:rPr lang="en-US" smtClean="0"/>
              <a:t>20</a:t>
            </a:fld>
            <a:endParaRPr lang="en-US"/>
          </a:p>
        </p:txBody>
      </p:sp>
    </p:spTree>
    <p:extLst>
      <p:ext uri="{BB962C8B-B14F-4D97-AF65-F5344CB8AC3E}">
        <p14:creationId xmlns:p14="http://schemas.microsoft.com/office/powerpoint/2010/main" val="103897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http://highered.mheducation.com/sites/dl/free/0071402357/156709/figure56_2.html</a:t>
            </a: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21</a:t>
            </a:fld>
            <a:endParaRPr lang="en-US"/>
          </a:p>
        </p:txBody>
      </p:sp>
    </p:spTree>
    <p:extLst>
      <p:ext uri="{BB962C8B-B14F-4D97-AF65-F5344CB8AC3E}">
        <p14:creationId xmlns:p14="http://schemas.microsoft.com/office/powerpoint/2010/main" val="3062756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https://www.broadinstitute.org/news/1504: </a:t>
            </a:r>
            <a:r>
              <a:rPr lang="en-US" dirty="0"/>
              <a:t>The chromatin fiber that makes up our chromosomes is composed of nucleosome units, each consisting of DNA wrapped around eight histone proteins. The tails of these histone proteins can undergo numerous post-translational modifications, encoding distinct chromatin states, represented here by different colored nucleosomes. By studying the distinct patterns of histone modifications found across the complete </a:t>
            </a:r>
            <a:r>
              <a:rPr lang="en-US" dirty="0" smtClean="0"/>
              <a:t/>
            </a:r>
            <a:br>
              <a:rPr lang="en-US" dirty="0" smtClean="0"/>
            </a:br>
            <a:r>
              <a:rPr lang="en-US" dirty="0"/>
              <a:t>human genome, Ernst and </a:t>
            </a:r>
            <a:r>
              <a:rPr lang="en-US" dirty="0" err="1"/>
              <a:t>Kellis</a:t>
            </a:r>
            <a:r>
              <a:rPr lang="en-US" dirty="0"/>
              <a:t> found 51 different chromatin states, grouped into five large classes, corresponding to promoters, transcribed, active intergenic, repressed, and repetitive regions.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22</a:t>
            </a:fld>
            <a:endParaRPr lang="en-US"/>
          </a:p>
        </p:txBody>
      </p:sp>
    </p:spTree>
    <p:extLst>
      <p:ext uri="{BB962C8B-B14F-4D97-AF65-F5344CB8AC3E}">
        <p14:creationId xmlns:p14="http://schemas.microsoft.com/office/powerpoint/2010/main" val="374745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AD960-CA0E-4997-8994-09D2977FE05B}" type="slidenum">
              <a:rPr lang="en-US" smtClean="0"/>
              <a:t>3</a:t>
            </a:fld>
            <a:endParaRPr lang="en-US"/>
          </a:p>
        </p:txBody>
      </p:sp>
    </p:spTree>
    <p:extLst>
      <p:ext uri="{BB962C8B-B14F-4D97-AF65-F5344CB8AC3E}">
        <p14:creationId xmlns:p14="http://schemas.microsoft.com/office/powerpoint/2010/main" val="246581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Biological</a:t>
            </a:r>
            <a:r>
              <a:rPr lang="en-US" baseline="0" dirty="0" smtClean="0"/>
              <a:t> background: genome, epigenome</a:t>
            </a:r>
          </a:p>
          <a:p>
            <a:pPr defTabSz="929579">
              <a:defRPr/>
            </a:pPr>
            <a:r>
              <a:rPr lang="en-US" dirty="0" smtClean="0"/>
              <a:t>https://www.promega.com/resources/product-guides-and-selectors/protocols-and-applications-guide/epigenetics/</a:t>
            </a:r>
          </a:p>
          <a:p>
            <a:pPr defTabSz="929579">
              <a:defRPr/>
            </a:pPr>
            <a:r>
              <a:rPr lang="en-US" dirty="0" smtClean="0"/>
              <a:t>Me = methylation, Ac = acetylation, P = phosphorylation, </a:t>
            </a:r>
            <a:r>
              <a:rPr lang="en-US" dirty="0" err="1" smtClean="0"/>
              <a:t>Ub</a:t>
            </a:r>
            <a:r>
              <a:rPr lang="en-US" dirty="0" smtClean="0"/>
              <a:t> = ubiquitination.</a:t>
            </a:r>
          </a:p>
          <a:p>
            <a:pPr fontAlgn="base"/>
            <a:r>
              <a:rPr lang="en-US" dirty="0" smtClean="0"/>
              <a:t>http://www.nature.com/scitable/definition/histone-histones-57: </a:t>
            </a:r>
            <a:r>
              <a:rPr lang="en-US" sz="1200" b="0" i="0" kern="1200" dirty="0" smtClean="0">
                <a:solidFill>
                  <a:schemeClr val="tx1"/>
                </a:solidFill>
                <a:effectLst/>
                <a:latin typeface="+mn-lt"/>
                <a:ea typeface="+mn-ea"/>
                <a:cs typeface="+mn-cs"/>
              </a:rPr>
              <a:t>Histones are a family of basic proteins that associate with DNA in the nucleus and help condense it into chromatin. Nuclear DNA does not appear in free linear strands; it is highly condensed and wrapped around histones in order to fit inside of the nucleus and take part in the formation of chromosomes.</a:t>
            </a:r>
          </a:p>
          <a:p>
            <a:pPr fontAlgn="base"/>
            <a:r>
              <a:rPr lang="en-US" sz="1200" b="0" i="0" kern="1200" dirty="0" smtClean="0">
                <a:solidFill>
                  <a:schemeClr val="tx1"/>
                </a:solidFill>
                <a:effectLst/>
                <a:latin typeface="+mn-lt"/>
                <a:ea typeface="+mn-ea"/>
                <a:cs typeface="+mn-cs"/>
              </a:rPr>
              <a:t>Histones are basic proteins, and their positive charges allow them to associate with DNA, which is negatively charged. Some histones function as spools for the thread-like DNA to wrap around.</a:t>
            </a:r>
          </a:p>
          <a:p>
            <a:r>
              <a:rPr lang="en-US" sz="1200" b="0" i="0" kern="1200" dirty="0" smtClean="0">
                <a:solidFill>
                  <a:schemeClr val="tx1"/>
                </a:solidFill>
                <a:effectLst/>
                <a:latin typeface="+mn-lt"/>
                <a:ea typeface="+mn-ea"/>
                <a:cs typeface="+mn-cs"/>
              </a:rPr>
              <a:t>Under the microscope in its extended form, chromatin looks like beads on a string. The beads are called nucleosomes. Each nucleosome is made of DNA wrapped around eight histone proteins that function like a spool and are called a histone octamer. Each histone octamer is composed of two copies each of the histone proteins H2A, H2B, H3, and H4. The chain of nucleosomes is then wrapped into a 30 nm spiral called a solenoid, where additional H1 histone proteins are associated with each nucleosome to maintain the chromosome structure.</a:t>
            </a:r>
            <a:endParaRPr lang="en-US" dirty="0" smtClean="0"/>
          </a:p>
          <a:p>
            <a:pPr defTabSz="929579">
              <a:defRPr/>
            </a:pPr>
            <a:r>
              <a:rPr lang="en-US" dirty="0" smtClean="0"/>
              <a:t>https://www.youtube.com/watch?v=eYrQ0EhVCYA</a:t>
            </a:r>
          </a:p>
          <a:p>
            <a:pPr defTabSz="929579">
              <a:defRPr/>
            </a:pPr>
            <a:r>
              <a:rPr lang="en-US" dirty="0" smtClean="0"/>
              <a:t>https://www.youtube.com/watch?v=Tj_6DcUTRnM</a:t>
            </a:r>
          </a:p>
          <a:p>
            <a:pPr defTabSz="92957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4</a:t>
            </a:fld>
            <a:endParaRPr lang="en-US"/>
          </a:p>
        </p:txBody>
      </p:sp>
    </p:spTree>
    <p:extLst>
      <p:ext uri="{BB962C8B-B14F-4D97-AF65-F5344CB8AC3E}">
        <p14:creationId xmlns:p14="http://schemas.microsoft.com/office/powerpoint/2010/main" val="291560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Epigenetic regulation of gene expression</a:t>
            </a:r>
          </a:p>
          <a:p>
            <a:r>
              <a:rPr lang="en-US" dirty="0" smtClean="0"/>
              <a:t>http://www.nature.com/nrg/journal/v9/n3/fig_tab/nrg2270_F5.html</a:t>
            </a:r>
          </a:p>
          <a:p>
            <a:pPr defTabSz="929579">
              <a:defRPr/>
            </a:pPr>
            <a:r>
              <a:rPr lang="en-US" dirty="0" smtClean="0"/>
              <a:t>The interaction of DNA methylation, histone modification, nucleosome positioning and other factors such as small RNAs contribute to an overall epigenome that regulates gene expression and allows cells to remember their identity. Chromosomes are divided into accessible regions of </a:t>
            </a:r>
            <a:r>
              <a:rPr lang="en-US" dirty="0" err="1" smtClean="0"/>
              <a:t>euchromatin</a:t>
            </a:r>
            <a:r>
              <a:rPr lang="en-US" dirty="0" smtClean="0"/>
              <a:t> and poorly accessible regions of heterochromatin. Heterochromatic regions are marked with histone H3 lysine 9 di- and </a:t>
            </a:r>
            <a:r>
              <a:rPr lang="en-US" dirty="0" err="1" smtClean="0"/>
              <a:t>trimethylation</a:t>
            </a:r>
            <a:r>
              <a:rPr lang="en-US" dirty="0" smtClean="0"/>
              <a:t> (H3K9me2 and H3K9me3), which serve as a platform for HP1 (heterochromatic protein 1) binding. Small RNAs have been implicated in the maintenance of heterochromatin. DNA methylation is persistent throughout genomes, and is missing only in regions such as </a:t>
            </a:r>
            <a:r>
              <a:rPr lang="en-US" dirty="0" err="1" smtClean="0"/>
              <a:t>CpG</a:t>
            </a:r>
            <a:r>
              <a:rPr lang="en-US" dirty="0" smtClean="0"/>
              <a:t> islands, promoters and possibly enhancers. The H3K27me3 modification is present in broad domains that encompass inactive genes. Histone modifications including H3K4me3, H3K4me2, H3K4me1 as well as histone acetylation and histone variant H2A.Z mark the transcription start site regions of active genes. The </a:t>
            </a:r>
            <a:r>
              <a:rPr lang="en-US" dirty="0" err="1" smtClean="0"/>
              <a:t>monomethylations</a:t>
            </a:r>
            <a:r>
              <a:rPr lang="en-US" dirty="0" smtClean="0"/>
              <a:t> of H3K4, H3K9, H3K27, H4K20 and H2BK5 mark actively transcribed regions, peaking near the 5' end of genes. The </a:t>
            </a:r>
            <a:r>
              <a:rPr lang="en-US" dirty="0" err="1" smtClean="0"/>
              <a:t>trimethylation</a:t>
            </a:r>
            <a:r>
              <a:rPr lang="en-US" dirty="0" smtClean="0"/>
              <a:t> of H3K36 also marks actively transcribed regions, but peaks near the 3' end of genes.</a:t>
            </a:r>
          </a:p>
          <a:p>
            <a:endParaRPr lang="en-US" dirty="0"/>
          </a:p>
        </p:txBody>
      </p:sp>
      <p:sp>
        <p:nvSpPr>
          <p:cNvPr id="4" name="Slide Number Placeholder 3"/>
          <p:cNvSpPr>
            <a:spLocks noGrp="1"/>
          </p:cNvSpPr>
          <p:nvPr>
            <p:ph type="sldNum" sz="quarter" idx="10"/>
          </p:nvPr>
        </p:nvSpPr>
        <p:spPr/>
        <p:txBody>
          <a:bodyPr/>
          <a:lstStyle/>
          <a:p>
            <a:fld id="{10CAD960-CA0E-4997-8994-09D2977FE05B}" type="slidenum">
              <a:rPr lang="en-US" smtClean="0"/>
              <a:t>5</a:t>
            </a:fld>
            <a:endParaRPr lang="en-US"/>
          </a:p>
        </p:txBody>
      </p:sp>
    </p:spTree>
    <p:extLst>
      <p:ext uri="{BB962C8B-B14F-4D97-AF65-F5344CB8AC3E}">
        <p14:creationId xmlns:p14="http://schemas.microsoft.com/office/powerpoint/2010/main" val="235649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“intergenic”, “epigenetic patterns”,</a:t>
            </a:r>
            <a:r>
              <a:rPr lang="en-US" baseline="0" dirty="0" smtClean="0"/>
              <a:t> “histones”</a:t>
            </a:r>
          </a:p>
          <a:p>
            <a:pPr fontAlgn="base"/>
            <a:r>
              <a:rPr lang="en-US" dirty="0"/>
              <a:t>Transcription factors are proteins that control which genes are turned on or off in the genome. They do so by binding to DNA and other proteins. Once bound to DNA, these proteins can promote or block the enzyme that controls the reading, or “transcription,” of genes, making genes more or less active.</a:t>
            </a:r>
          </a:p>
          <a:p>
            <a:pPr fontAlgn="base"/>
            <a:r>
              <a:rPr lang="en-US" dirty="0"/>
              <a:t>Transcription factors are essential for the regulation of genes. For example, different genes are turned on in liver cells than in skin cells. Different genes are turned on in cancer cells than in healthy cells. Through the action of transcription factors, the various cells of the body, which all have the same genome, can function differently.</a:t>
            </a:r>
          </a:p>
          <a:p>
            <a:pPr fontAlgn="base"/>
            <a:r>
              <a:rPr lang="en-US" dirty="0"/>
              <a:t>These proteins are so important to life that they are found in all living organisms. Roughly 8% of genes in the human genome encode transcription factors. They play important roles in development, the sending of signals within the cell, and the events in a cell that lead to division and duplication, known as the cell cycle. Several human diseases are linked to mutations in transcription factors, such as diabetes, autoimmune diseases, and cancer.</a:t>
            </a:r>
          </a:p>
          <a:p>
            <a:pPr fontAlgn="base"/>
            <a:r>
              <a:rPr lang="en-US" dirty="0"/>
              <a:t>https://www.broadinstitute.org/education/glossary/transcription-factor</a:t>
            </a:r>
          </a:p>
          <a:p>
            <a:pPr fontAlgn="base"/>
            <a:r>
              <a:rPr lang="en-US" dirty="0"/>
              <a:t>http://www.nature.com/scitable/definition/general-transcription-factor-transcription-factor-167</a:t>
            </a:r>
          </a:p>
          <a:p>
            <a:pPr fontAlgn="base"/>
            <a:r>
              <a:rPr lang="en-US" dirty="0"/>
              <a:t>Transcription factors are proteins involved in the process of converting, or transcribing, DNA into RNA. Transcription factors include a wide number of proteins, excluding RNA polymerase, that initiate and regulate the transcription of genes. One distinct feature of transcription factors is that they have DNA-binding domains that give them the ability to bind to specific sequences of DNA called enhancer or promoter sequences. Some transcription factors bind to a DNA promoter sequence near the transcription start site and help form the transcription initiation complex. Other transcription factors bind to regulatory sequences, such as enhancer sequences, and can either stimulate or repress transcription of the related gene. These regulatory sequences can be thousands of base pairs upstream or downstream from the gene being transcribed. Regulation of transcription is the most common form of gene control. The action of transcription factors allows for unique expression of each gene in different cell types and during development.</a:t>
            </a:r>
          </a:p>
          <a:p>
            <a:endParaRPr lang="en-US" baseline="0" dirty="0" smtClean="0"/>
          </a:p>
        </p:txBody>
      </p:sp>
      <p:sp>
        <p:nvSpPr>
          <p:cNvPr id="4" name="Slide Number Placeholder 3"/>
          <p:cNvSpPr>
            <a:spLocks noGrp="1"/>
          </p:cNvSpPr>
          <p:nvPr>
            <p:ph type="sldNum" sz="quarter" idx="10"/>
          </p:nvPr>
        </p:nvSpPr>
        <p:spPr/>
        <p:txBody>
          <a:bodyPr/>
          <a:lstStyle/>
          <a:p>
            <a:fld id="{10CAD960-CA0E-4997-8994-09D2977FE05B}" type="slidenum">
              <a:rPr lang="en-US" smtClean="0"/>
              <a:t>6</a:t>
            </a:fld>
            <a:endParaRPr lang="en-US"/>
          </a:p>
        </p:txBody>
      </p:sp>
    </p:spTree>
    <p:extLst>
      <p:ext uri="{BB962C8B-B14F-4D97-AF65-F5344CB8AC3E}">
        <p14:creationId xmlns:p14="http://schemas.microsoft.com/office/powerpoint/2010/main" val="348126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AD960-CA0E-4997-8994-09D2977FE05B}" type="slidenum">
              <a:rPr lang="en-US" smtClean="0"/>
              <a:t>7</a:t>
            </a:fld>
            <a:endParaRPr lang="en-US"/>
          </a:p>
        </p:txBody>
      </p:sp>
    </p:spTree>
    <p:extLst>
      <p:ext uri="{BB962C8B-B14F-4D97-AF65-F5344CB8AC3E}">
        <p14:creationId xmlns:p14="http://schemas.microsoft.com/office/powerpoint/2010/main" val="374879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defRPr/>
            </a:pPr>
            <a:r>
              <a:rPr lang="en-US" dirty="0" smtClean="0"/>
              <a:t>After </a:t>
            </a:r>
            <a:r>
              <a:rPr lang="en-US" sz="2400" dirty="0"/>
              <a:t>kernel function maps input features to higher-dimensional space, the linear decision boundary in the higher-dimensional space becomes non-linear in the original input space.</a:t>
            </a:r>
          </a:p>
        </p:txBody>
      </p:sp>
      <p:sp>
        <p:nvSpPr>
          <p:cNvPr id="4" name="Slide Number Placeholder 3"/>
          <p:cNvSpPr>
            <a:spLocks noGrp="1"/>
          </p:cNvSpPr>
          <p:nvPr>
            <p:ph type="sldNum" sz="quarter" idx="10"/>
          </p:nvPr>
        </p:nvSpPr>
        <p:spPr/>
        <p:txBody>
          <a:bodyPr/>
          <a:lstStyle/>
          <a:p>
            <a:fld id="{10CAD960-CA0E-4997-8994-09D2977FE05B}" type="slidenum">
              <a:rPr lang="en-US" smtClean="0"/>
              <a:t>8</a:t>
            </a:fld>
            <a:endParaRPr lang="en-US"/>
          </a:p>
        </p:txBody>
      </p:sp>
    </p:spTree>
    <p:extLst>
      <p:ext uri="{BB962C8B-B14F-4D97-AF65-F5344CB8AC3E}">
        <p14:creationId xmlns:p14="http://schemas.microsoft.com/office/powerpoint/2010/main" val="344024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AD960-CA0E-4997-8994-09D2977FE05B}" type="slidenum">
              <a:rPr lang="en-US" smtClean="0"/>
              <a:t>9</a:t>
            </a:fld>
            <a:endParaRPr lang="en-US"/>
          </a:p>
        </p:txBody>
      </p:sp>
    </p:spTree>
    <p:extLst>
      <p:ext uri="{BB962C8B-B14F-4D97-AF65-F5344CB8AC3E}">
        <p14:creationId xmlns:p14="http://schemas.microsoft.com/office/powerpoint/2010/main" val="69197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1482308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1324334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84547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B3962-C1A3-4609-91EA-F97B45FE51F4}"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5677" y="6197860"/>
            <a:ext cx="1372646" cy="623930"/>
          </a:xfrm>
          <a:prstGeom prst="rect">
            <a:avLst/>
          </a:prstGeom>
        </p:spPr>
      </p:pic>
    </p:spTree>
    <p:extLst>
      <p:ext uri="{BB962C8B-B14F-4D97-AF65-F5344CB8AC3E}">
        <p14:creationId xmlns:p14="http://schemas.microsoft.com/office/powerpoint/2010/main" val="2726157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2713251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42662533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991949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2601745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31215657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2179703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B3962-C1A3-4609-91EA-F97B45FE51F4}" type="slidenum">
              <a:rPr lang="en-US" smtClean="0"/>
              <a:t>‹#›</a:t>
            </a:fld>
            <a:endParaRPr lang="en-US"/>
          </a:p>
        </p:txBody>
      </p:sp>
    </p:spTree>
    <p:extLst>
      <p:ext uri="{BB962C8B-B14F-4D97-AF65-F5344CB8AC3E}">
        <p14:creationId xmlns:p14="http://schemas.microsoft.com/office/powerpoint/2010/main" val="3108147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B3962-C1A3-4609-91EA-F97B45FE51F4}" type="slidenum">
              <a:rPr lang="en-US" smtClean="0"/>
              <a:t>‹#›</a:t>
            </a:fld>
            <a:endParaRPr lang="en-US"/>
          </a:p>
        </p:txBody>
      </p:sp>
    </p:spTree>
    <p:extLst>
      <p:ext uri="{BB962C8B-B14F-4D97-AF65-F5344CB8AC3E}">
        <p14:creationId xmlns:p14="http://schemas.microsoft.com/office/powerpoint/2010/main" val="3356146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362200"/>
            <a:ext cx="9220200" cy="1524000"/>
          </a:xfrm>
        </p:spPr>
        <p:txBody>
          <a:bodyPr>
            <a:noAutofit/>
          </a:bodyPr>
          <a:lstStyle/>
          <a:p>
            <a:pPr>
              <a:spcBef>
                <a:spcPts val="0"/>
              </a:spcBef>
            </a:pPr>
            <a:r>
              <a:rPr lang="en-US" sz="2700" dirty="0" smtClean="0">
                <a:ln w="0"/>
                <a:solidFill>
                  <a:schemeClr val="tx2"/>
                </a:solidFill>
                <a:effectLst>
                  <a:outerShdw blurRad="38100" dist="25400" dir="5400000" algn="ctr" rotWithShape="0">
                    <a:srgbClr val="6E747A">
                      <a:alpha val="43000"/>
                    </a:srgbClr>
                  </a:outerShdw>
                </a:effectLst>
              </a:rPr>
              <a:t>Nawanol </a:t>
            </a:r>
            <a:r>
              <a:rPr lang="en-US" sz="2700" dirty="0">
                <a:ln w="0"/>
                <a:solidFill>
                  <a:schemeClr val="tx2"/>
                </a:solidFill>
                <a:effectLst>
                  <a:outerShdw blurRad="38100" dist="25400" dir="5400000" algn="ctr" rotWithShape="0">
                    <a:srgbClr val="6E747A">
                      <a:alpha val="43000"/>
                    </a:srgbClr>
                  </a:outerShdw>
                </a:effectLst>
              </a:rPr>
              <a:t>Theera-Ampornpunt, </a:t>
            </a:r>
            <a:r>
              <a:rPr lang="en-US" sz="2700" dirty="0" err="1">
                <a:ln w="0"/>
                <a:solidFill>
                  <a:schemeClr val="tx2"/>
                </a:solidFill>
                <a:effectLst>
                  <a:outerShdw blurRad="38100" dist="25400" dir="5400000" algn="ctr" rotWithShape="0">
                    <a:srgbClr val="6E747A">
                      <a:alpha val="43000"/>
                    </a:srgbClr>
                  </a:outerShdw>
                </a:effectLst>
              </a:rPr>
              <a:t>Seong</a:t>
            </a:r>
            <a:r>
              <a:rPr lang="en-US" sz="2700" dirty="0">
                <a:ln w="0"/>
                <a:solidFill>
                  <a:schemeClr val="tx2"/>
                </a:solidFill>
                <a:effectLst>
                  <a:outerShdw blurRad="38100" dist="25400" dir="5400000" algn="ctr" rotWithShape="0">
                    <a:srgbClr val="6E747A">
                      <a:alpha val="43000"/>
                    </a:srgbClr>
                  </a:outerShdw>
                </a:effectLst>
              </a:rPr>
              <a:t> </a:t>
            </a:r>
            <a:r>
              <a:rPr lang="en-US" sz="2700" dirty="0" err="1">
                <a:ln w="0"/>
                <a:solidFill>
                  <a:schemeClr val="tx2"/>
                </a:solidFill>
                <a:effectLst>
                  <a:outerShdw blurRad="38100" dist="25400" dir="5400000" algn="ctr" rotWithShape="0">
                    <a:srgbClr val="6E747A">
                      <a:alpha val="43000"/>
                    </a:srgbClr>
                  </a:outerShdw>
                </a:effectLst>
              </a:rPr>
              <a:t>Gon</a:t>
            </a:r>
            <a:r>
              <a:rPr lang="en-US" sz="2700" dirty="0">
                <a:ln w="0"/>
                <a:solidFill>
                  <a:schemeClr val="tx2"/>
                </a:solidFill>
                <a:effectLst>
                  <a:outerShdw blurRad="38100" dist="25400" dir="5400000" algn="ctr" rotWithShape="0">
                    <a:srgbClr val="6E747A">
                      <a:alpha val="43000"/>
                    </a:srgbClr>
                  </a:outerShdw>
                </a:effectLst>
              </a:rPr>
              <a:t> Kim, </a:t>
            </a:r>
            <a:r>
              <a:rPr lang="en-US" sz="2700" dirty="0" err="1">
                <a:ln w="0"/>
                <a:solidFill>
                  <a:schemeClr val="tx2"/>
                </a:solidFill>
                <a:effectLst>
                  <a:outerShdw blurRad="38100" dist="25400" dir="5400000" algn="ctr" rotWithShape="0">
                    <a:srgbClr val="6E747A">
                      <a:alpha val="43000"/>
                    </a:srgbClr>
                  </a:outerShdw>
                </a:effectLst>
              </a:rPr>
              <a:t>Asish</a:t>
            </a:r>
            <a:r>
              <a:rPr lang="en-US" sz="2700" dirty="0">
                <a:ln w="0"/>
                <a:solidFill>
                  <a:schemeClr val="tx2"/>
                </a:solidFill>
                <a:effectLst>
                  <a:outerShdw blurRad="38100" dist="25400" dir="5400000" algn="ctr" rotWithShape="0">
                    <a:srgbClr val="6E747A">
                      <a:alpha val="43000"/>
                    </a:srgbClr>
                  </a:outerShdw>
                </a:effectLst>
              </a:rPr>
              <a:t> </a:t>
            </a:r>
            <a:r>
              <a:rPr lang="en-US" sz="2700" dirty="0" err="1">
                <a:ln w="0"/>
                <a:solidFill>
                  <a:schemeClr val="tx2"/>
                </a:solidFill>
                <a:effectLst>
                  <a:outerShdw blurRad="38100" dist="25400" dir="5400000" algn="ctr" rotWithShape="0">
                    <a:srgbClr val="6E747A">
                      <a:alpha val="43000"/>
                    </a:srgbClr>
                  </a:outerShdw>
                </a:effectLst>
              </a:rPr>
              <a:t>Ghoshal</a:t>
            </a:r>
            <a:r>
              <a:rPr lang="en-US" sz="2700" dirty="0">
                <a:ln w="0"/>
                <a:solidFill>
                  <a:schemeClr val="tx2"/>
                </a:solidFill>
                <a:effectLst>
                  <a:outerShdw blurRad="38100" dist="25400" dir="5400000" algn="ctr" rotWithShape="0">
                    <a:srgbClr val="6E747A">
                      <a:alpha val="43000"/>
                    </a:srgbClr>
                  </a:outerShdw>
                </a:effectLst>
              </a:rPr>
              <a:t>, Saurabh Bagchi, </a:t>
            </a:r>
            <a:r>
              <a:rPr lang="en-US" sz="2700" dirty="0" err="1">
                <a:ln w="0"/>
                <a:solidFill>
                  <a:schemeClr val="tx2"/>
                </a:solidFill>
                <a:effectLst>
                  <a:outerShdw blurRad="38100" dist="25400" dir="5400000" algn="ctr" rotWithShape="0">
                    <a:srgbClr val="6E747A">
                      <a:alpha val="43000"/>
                    </a:srgbClr>
                  </a:outerShdw>
                </a:effectLst>
              </a:rPr>
              <a:t>Ananth</a:t>
            </a:r>
            <a:r>
              <a:rPr lang="en-US" sz="2700" dirty="0">
                <a:ln w="0"/>
                <a:solidFill>
                  <a:schemeClr val="tx2"/>
                </a:solidFill>
                <a:effectLst>
                  <a:outerShdw blurRad="38100" dist="25400" dir="5400000" algn="ctr" rotWithShape="0">
                    <a:srgbClr val="6E747A">
                      <a:alpha val="43000"/>
                    </a:srgbClr>
                  </a:outerShdw>
                </a:effectLst>
              </a:rPr>
              <a:t> </a:t>
            </a:r>
            <a:r>
              <a:rPr lang="en-US" sz="2700" dirty="0" err="1">
                <a:ln w="0"/>
                <a:solidFill>
                  <a:schemeClr val="tx2"/>
                </a:solidFill>
                <a:effectLst>
                  <a:outerShdw blurRad="38100" dist="25400" dir="5400000" algn="ctr" rotWithShape="0">
                    <a:srgbClr val="6E747A">
                      <a:alpha val="43000"/>
                    </a:srgbClr>
                  </a:outerShdw>
                </a:effectLst>
              </a:rPr>
              <a:t>Grama</a:t>
            </a:r>
            <a:r>
              <a:rPr lang="en-US" sz="2700" dirty="0">
                <a:ln w="0"/>
                <a:solidFill>
                  <a:schemeClr val="tx2"/>
                </a:solidFill>
                <a:effectLst>
                  <a:outerShdw blurRad="38100" dist="25400" dir="5400000" algn="ctr" rotWithShape="0">
                    <a:srgbClr val="6E747A">
                      <a:alpha val="43000"/>
                    </a:srgbClr>
                  </a:outerShdw>
                </a:effectLst>
              </a:rPr>
              <a:t>, </a:t>
            </a:r>
            <a:r>
              <a:rPr lang="en-US" sz="2700" dirty="0" smtClean="0">
                <a:ln w="0"/>
                <a:solidFill>
                  <a:schemeClr val="tx2"/>
                </a:solidFill>
                <a:effectLst>
                  <a:outerShdw blurRad="38100" dist="25400" dir="5400000" algn="ctr" rotWithShape="0">
                    <a:srgbClr val="6E747A">
                      <a:alpha val="43000"/>
                    </a:srgbClr>
                  </a:outerShdw>
                </a:effectLst>
              </a:rPr>
              <a:t>and</a:t>
            </a:r>
          </a:p>
          <a:p>
            <a:pPr>
              <a:spcBef>
                <a:spcPts val="0"/>
              </a:spcBef>
            </a:pPr>
            <a:r>
              <a:rPr lang="en-US" sz="2700" b="1" dirty="0" smtClean="0">
                <a:ln w="0"/>
                <a:solidFill>
                  <a:schemeClr val="tx2"/>
                </a:solidFill>
                <a:effectLst>
                  <a:outerShdw blurRad="38100" dist="25400" dir="5400000" algn="ctr" rotWithShape="0">
                    <a:srgbClr val="6E747A">
                      <a:alpha val="43000"/>
                    </a:srgbClr>
                  </a:outerShdw>
                </a:effectLst>
              </a:rPr>
              <a:t>Somali Chaterji</a:t>
            </a:r>
            <a:endParaRPr lang="en-US" sz="2700" b="1" baseline="30000" dirty="0" smtClean="0">
              <a:ln w="0"/>
              <a:solidFill>
                <a:schemeClr val="tx2"/>
              </a:solidFill>
              <a:effectLst>
                <a:outerShdw blurRad="38100" dist="25400" dir="5400000" algn="ctr" rotWithShape="0">
                  <a:srgbClr val="6E747A">
                    <a:alpha val="43000"/>
                  </a:srgbClr>
                </a:outerShdw>
              </a:effectLst>
            </a:endParaRPr>
          </a:p>
        </p:txBody>
      </p:sp>
      <p:sp>
        <p:nvSpPr>
          <p:cNvPr id="2" name="Title 1"/>
          <p:cNvSpPr>
            <a:spLocks noGrp="1"/>
          </p:cNvSpPr>
          <p:nvPr>
            <p:ph type="ctrTitle"/>
          </p:nvPr>
        </p:nvSpPr>
        <p:spPr>
          <a:xfrm>
            <a:off x="0" y="0"/>
            <a:ext cx="9144000" cy="2286000"/>
          </a:xfrm>
        </p:spPr>
        <p:txBody>
          <a:bodyPr>
            <a:noAutofit/>
          </a:bodyPr>
          <a:lstStyle/>
          <a:p>
            <a:r>
              <a:rPr lang="en-US" sz="4800" dirty="0" smtClean="0">
                <a:ln w="0"/>
                <a:solidFill>
                  <a:srgbClr val="C00000"/>
                </a:solidFill>
                <a:effectLst>
                  <a:outerShdw blurRad="38100" dist="19050" dir="2700000" algn="tl" rotWithShape="0">
                    <a:schemeClr val="dk1">
                      <a:alpha val="40000"/>
                    </a:schemeClr>
                  </a:outerShdw>
                </a:effectLst>
              </a:rPr>
              <a:t>Fast Training on Large Genomics Data using Distributed Support Vector Machines</a:t>
            </a:r>
            <a:endParaRPr lang="en-US" sz="4800" dirty="0">
              <a:ln w="0"/>
              <a:solidFill>
                <a:srgbClr val="C00000"/>
              </a:solidFill>
              <a:effectLst>
                <a:outerShdw blurRad="38100" dist="19050" dir="2700000" algn="tl" rotWithShape="0">
                  <a:schemeClr val="dk1">
                    <a:alpha val="40000"/>
                  </a:schemeClr>
                </a:outerShdw>
              </a:effectLst>
            </a:endParaRPr>
          </a:p>
        </p:txBody>
      </p:sp>
      <p:pic>
        <p:nvPicPr>
          <p:cNvPr id="6150" name="Picture 6" descr="https://purdue.imodules.com/s/1461/images/gid1001/editor/2013/young_alumni/gate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1900"/>
            <a:ext cx="4800600" cy="240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00600" y="3962400"/>
            <a:ext cx="4572000" cy="1569660"/>
          </a:xfrm>
          <a:prstGeom prst="rect">
            <a:avLst/>
          </a:prstGeom>
        </p:spPr>
        <p:txBody>
          <a:bodyPr>
            <a:spAutoFit/>
          </a:bodyPr>
          <a:lstStyle/>
          <a:p>
            <a:r>
              <a:rPr lang="en-US" sz="2400" dirty="0">
                <a:ln w="0"/>
                <a:solidFill>
                  <a:srgbClr val="007635"/>
                </a:solidFill>
                <a:effectLst>
                  <a:outerShdw blurRad="38100" dist="25400" dir="5400000" algn="ctr" rotWithShape="0">
                    <a:srgbClr val="6E747A">
                      <a:alpha val="43000"/>
                    </a:srgbClr>
                  </a:outerShdw>
                </a:effectLst>
              </a:rPr>
              <a:t>Department of Computer Science, Electrical and Computer Engineering</a:t>
            </a:r>
          </a:p>
          <a:p>
            <a:r>
              <a:rPr lang="en-US" sz="2400" dirty="0">
                <a:ln w="0"/>
                <a:solidFill>
                  <a:srgbClr val="007635"/>
                </a:solidFill>
                <a:effectLst>
                  <a:outerShdw blurRad="38100" dist="25400" dir="5400000" algn="ctr" rotWithShape="0">
                    <a:srgbClr val="6E747A">
                      <a:alpha val="43000"/>
                    </a:srgbClr>
                  </a:outerShdw>
                </a:effectLst>
              </a:rPr>
              <a:t>Purdue University</a:t>
            </a:r>
          </a:p>
        </p:txBody>
      </p:sp>
    </p:spTree>
    <p:extLst>
      <p:ext uri="{BB962C8B-B14F-4D97-AF65-F5344CB8AC3E}">
        <p14:creationId xmlns:p14="http://schemas.microsoft.com/office/powerpoint/2010/main" val="4009611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Cascade SVM (2)</a:t>
            </a:r>
            <a:endParaRPr lang="en-US" dirty="0">
              <a:solidFill>
                <a:srgbClr val="C00000"/>
              </a:solidFill>
            </a:endParaRPr>
          </a:p>
        </p:txBody>
      </p:sp>
      <p:sp>
        <p:nvSpPr>
          <p:cNvPr id="3" name="Content Placeholder 2"/>
          <p:cNvSpPr>
            <a:spLocks noGrp="1"/>
          </p:cNvSpPr>
          <p:nvPr>
            <p:ph idx="1"/>
          </p:nvPr>
        </p:nvSpPr>
        <p:spPr>
          <a:xfrm>
            <a:off x="457200" y="1295400"/>
            <a:ext cx="8229600" cy="4830763"/>
          </a:xfrm>
        </p:spPr>
        <p:txBody>
          <a:bodyPr/>
          <a:lstStyle/>
          <a:p>
            <a:r>
              <a:rPr lang="en-US" dirty="0" smtClean="0"/>
              <a:t>Example schematic with 8 partitions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630" y="1920240"/>
            <a:ext cx="664874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99B3962-C1A3-4609-91EA-F97B45FE51F4}" type="slidenum">
              <a:rPr lang="en-US" smtClean="0"/>
              <a:pPr/>
              <a:t>10</a:t>
            </a:fld>
            <a:endParaRPr lang="en-US" dirty="0"/>
          </a:p>
        </p:txBody>
      </p:sp>
    </p:spTree>
    <p:extLst>
      <p:ext uri="{BB962C8B-B14F-4D97-AF65-F5344CB8AC3E}">
        <p14:creationId xmlns:p14="http://schemas.microsoft.com/office/powerpoint/2010/main" val="2057517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SV Creation in Cascade SVM</a:t>
            </a:r>
            <a:endParaRPr lang="en-US" dirty="0">
              <a:solidFill>
                <a:srgbClr val="C00000"/>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0344" y="1524000"/>
            <a:ext cx="692331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99B3962-C1A3-4609-91EA-F97B45FE51F4}" type="slidenum">
              <a:rPr lang="en-US" smtClean="0"/>
              <a:pPr/>
              <a:t>11</a:t>
            </a:fld>
            <a:endParaRPr lang="en-US" dirty="0"/>
          </a:p>
        </p:txBody>
      </p:sp>
      <p:sp>
        <p:nvSpPr>
          <p:cNvPr id="5" name="Content Placeholder 2"/>
          <p:cNvSpPr>
            <a:spLocks noGrp="1"/>
          </p:cNvSpPr>
          <p:nvPr>
            <p:ph idx="1"/>
          </p:nvPr>
        </p:nvSpPr>
        <p:spPr>
          <a:xfrm>
            <a:off x="609600" y="4114801"/>
            <a:ext cx="8229600" cy="2057399"/>
          </a:xfrm>
        </p:spPr>
        <p:txBody>
          <a:bodyPr>
            <a:normAutofit fontScale="77500" lnSpcReduction="20000"/>
          </a:bodyPr>
          <a:lstStyle/>
          <a:p>
            <a:pPr marL="0" indent="0" algn="ctr">
              <a:buNone/>
            </a:pPr>
            <a:r>
              <a:rPr lang="en-US" sz="2800" b="1" dirty="0" smtClean="0">
                <a:solidFill>
                  <a:srgbClr val="FF0000"/>
                </a:solidFill>
              </a:rPr>
              <a:t>A toy example illustrating the filtering process</a:t>
            </a:r>
          </a:p>
          <a:p>
            <a:pPr marL="514350" indent="-514350">
              <a:buFont typeface="+mj-lt"/>
              <a:buAutoNum type="arabicPeriod"/>
            </a:pPr>
            <a:r>
              <a:rPr lang="en-US" sz="2800" dirty="0" smtClean="0">
                <a:solidFill>
                  <a:srgbClr val="0070C0"/>
                </a:solidFill>
              </a:rPr>
              <a:t>SVs are calculated independently (and concurrently) for partitions of the entire data (Figs. (a) and (b)). </a:t>
            </a:r>
          </a:p>
          <a:p>
            <a:pPr marL="514350" indent="-514350">
              <a:buFont typeface="+mj-lt"/>
              <a:buAutoNum type="arabicPeriod"/>
            </a:pPr>
            <a:r>
              <a:rPr lang="en-US" sz="2800" dirty="0" smtClean="0">
                <a:solidFill>
                  <a:srgbClr val="0070C0"/>
                </a:solidFill>
              </a:rPr>
              <a:t>These SVs are merged at the next stage (Fig (c)).</a:t>
            </a:r>
          </a:p>
          <a:p>
            <a:pPr marL="514350" indent="-514350">
              <a:buFont typeface="+mj-lt"/>
              <a:buAutoNum type="arabicPeriod"/>
            </a:pPr>
            <a:r>
              <a:rPr lang="en-US" sz="2800" dirty="0" smtClean="0">
                <a:solidFill>
                  <a:srgbClr val="0070C0"/>
                </a:solidFill>
              </a:rPr>
              <a:t>Result is close to this if SVs had been computed in one go on the entire dataset (dashed curve in Fig. (c)).</a:t>
            </a:r>
            <a:endParaRPr lang="en-US" sz="2800" dirty="0">
              <a:solidFill>
                <a:srgbClr val="0070C0"/>
              </a:solidFill>
            </a:endParaRPr>
          </a:p>
        </p:txBody>
      </p:sp>
      <p:sp>
        <p:nvSpPr>
          <p:cNvPr id="4" name="TextBox 3"/>
          <p:cNvSpPr txBox="1"/>
          <p:nvPr/>
        </p:nvSpPr>
        <p:spPr>
          <a:xfrm>
            <a:off x="1828800" y="3500734"/>
            <a:ext cx="518091" cy="461665"/>
          </a:xfrm>
          <a:prstGeom prst="rect">
            <a:avLst/>
          </a:prstGeom>
          <a:noFill/>
        </p:spPr>
        <p:txBody>
          <a:bodyPr wrap="none" rtlCol="0">
            <a:spAutoFit/>
          </a:bodyPr>
          <a:lstStyle/>
          <a:p>
            <a:r>
              <a:rPr lang="en-US" sz="2400" dirty="0" smtClean="0"/>
              <a:t>(a)</a:t>
            </a:r>
            <a:endParaRPr lang="en-US" sz="2400" dirty="0"/>
          </a:p>
        </p:txBody>
      </p:sp>
      <p:sp>
        <p:nvSpPr>
          <p:cNvPr id="7" name="TextBox 6"/>
          <p:cNvSpPr txBox="1"/>
          <p:nvPr/>
        </p:nvSpPr>
        <p:spPr>
          <a:xfrm>
            <a:off x="4343400" y="3496269"/>
            <a:ext cx="532518" cy="461665"/>
          </a:xfrm>
          <a:prstGeom prst="rect">
            <a:avLst/>
          </a:prstGeom>
          <a:noFill/>
        </p:spPr>
        <p:txBody>
          <a:bodyPr wrap="none" rtlCol="0">
            <a:spAutoFit/>
          </a:bodyPr>
          <a:lstStyle/>
          <a:p>
            <a:r>
              <a:rPr lang="en-US" sz="2400" dirty="0" smtClean="0"/>
              <a:t>(b)</a:t>
            </a:r>
            <a:endParaRPr lang="en-US" sz="2400" dirty="0"/>
          </a:p>
        </p:txBody>
      </p:sp>
      <p:sp>
        <p:nvSpPr>
          <p:cNvPr id="8" name="TextBox 7"/>
          <p:cNvSpPr txBox="1"/>
          <p:nvPr/>
        </p:nvSpPr>
        <p:spPr>
          <a:xfrm>
            <a:off x="6629400" y="3500734"/>
            <a:ext cx="500458" cy="461665"/>
          </a:xfrm>
          <a:prstGeom prst="rect">
            <a:avLst/>
          </a:prstGeom>
          <a:noFill/>
        </p:spPr>
        <p:txBody>
          <a:bodyPr wrap="none" rtlCol="0">
            <a:spAutoFit/>
          </a:bodyPr>
          <a:lstStyle/>
          <a:p>
            <a:r>
              <a:rPr lang="en-US" sz="2400" dirty="0" smtClean="0"/>
              <a:t>(c)</a:t>
            </a:r>
            <a:endParaRPr lang="en-US" sz="2400" dirty="0"/>
          </a:p>
        </p:txBody>
      </p:sp>
    </p:spTree>
    <p:extLst>
      <p:ext uri="{BB962C8B-B14F-4D97-AF65-F5344CB8AC3E}">
        <p14:creationId xmlns:p14="http://schemas.microsoft.com/office/powerpoint/2010/main" val="3979520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Cascade SVM </a:t>
            </a:r>
            <a:r>
              <a:rPr lang="en-US" dirty="0" smtClean="0">
                <a:solidFill>
                  <a:srgbClr val="C00000"/>
                </a:solidFill>
              </a:rPr>
              <a:t>(3)</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Multiple iterations are needed to ensure optimal solution</a:t>
            </a:r>
          </a:p>
          <a:p>
            <a:pPr lvl="1"/>
            <a:r>
              <a:rPr lang="en-US" dirty="0" smtClean="0"/>
              <a:t>Empirically for us, one iteration is enough to produce a good model</a:t>
            </a:r>
          </a:p>
          <a:p>
            <a:r>
              <a:rPr lang="en-US" dirty="0" smtClean="0"/>
              <a:t>Last layer is the serial bottleneck</a:t>
            </a:r>
          </a:p>
          <a:p>
            <a:pPr lvl="1"/>
            <a:r>
              <a:rPr lang="en-US" dirty="0" smtClean="0"/>
              <a:t>Training time of this step depends on number of support vectors, which is dependent on dataset</a:t>
            </a:r>
          </a:p>
          <a:p>
            <a:r>
              <a:rPr lang="en-US" dirty="0" smtClean="0"/>
              <a:t>High memory consumption of kernel SVM is alleviated due to partitioning</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12</a:t>
            </a:fld>
            <a:endParaRPr lang="en-US" dirty="0"/>
          </a:p>
        </p:txBody>
      </p:sp>
    </p:spTree>
    <p:extLst>
      <p:ext uri="{BB962C8B-B14F-4D97-AF65-F5344CB8AC3E}">
        <p14:creationId xmlns:p14="http://schemas.microsoft.com/office/powerpoint/2010/main" val="264578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Data Set</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99B3962-C1A3-4609-91EA-F97B45FE51F4}"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7924800" y="20548"/>
            <a:ext cx="1198652" cy="2003629"/>
          </a:xfrm>
          <a:prstGeom prst="rect">
            <a:avLst/>
          </a:prstGeom>
        </p:spPr>
      </p:pic>
      <p:sp>
        <p:nvSpPr>
          <p:cNvPr id="3" name="Content Placeholder 2"/>
          <p:cNvSpPr>
            <a:spLocks noGrp="1"/>
          </p:cNvSpPr>
          <p:nvPr>
            <p:ph idx="1"/>
          </p:nvPr>
        </p:nvSpPr>
        <p:spPr>
          <a:xfrm>
            <a:off x="457200" y="1276533"/>
            <a:ext cx="8077200" cy="5121275"/>
          </a:xfrm>
        </p:spPr>
        <p:txBody>
          <a:bodyPr>
            <a:normAutofit fontScale="70000" lnSpcReduction="20000"/>
          </a:bodyPr>
          <a:lstStyle/>
          <a:p>
            <a:r>
              <a:rPr lang="en-US" dirty="0" smtClean="0"/>
              <a:t>From </a:t>
            </a:r>
            <a:r>
              <a:rPr lang="en-US" dirty="0"/>
              <a:t>ENCODE (</a:t>
            </a:r>
            <a:r>
              <a:rPr lang="en-US" dirty="0" err="1"/>
              <a:t>ENCyclopedia</a:t>
            </a:r>
            <a:r>
              <a:rPr lang="en-US" dirty="0"/>
              <a:t> Of DNA </a:t>
            </a:r>
            <a:r>
              <a:rPr lang="en-US" dirty="0" smtClean="0"/>
              <a:t>Elements)</a:t>
            </a:r>
          </a:p>
          <a:p>
            <a:r>
              <a:rPr lang="en-US" dirty="0" smtClean="0"/>
              <a:t>24 histone modifications from </a:t>
            </a:r>
            <a:r>
              <a:rPr lang="en-US" dirty="0" err="1" smtClean="0"/>
              <a:t>ChIP-seq</a:t>
            </a:r>
            <a:endParaRPr lang="en-US" dirty="0" smtClean="0"/>
          </a:p>
          <a:p>
            <a:pPr lvl="1"/>
            <a:r>
              <a:rPr lang="en-US" dirty="0" smtClean="0"/>
              <a:t>Binned into 100bp intervals</a:t>
            </a:r>
          </a:p>
          <a:p>
            <a:pPr lvl="1" fontAlgn="base"/>
            <a:r>
              <a:rPr lang="en-US" dirty="0"/>
              <a:t>Inputs: 20 input features * # of histones​</a:t>
            </a:r>
          </a:p>
          <a:p>
            <a:pPr lvl="1" fontAlgn="base"/>
            <a:r>
              <a:rPr lang="en-US" dirty="0"/>
              <a:t>Pre-processing: Replicates RPKM normalized, 100bp bins​</a:t>
            </a:r>
          </a:p>
          <a:p>
            <a:pPr lvl="1" fontAlgn="base"/>
            <a:r>
              <a:rPr lang="en-US" dirty="0"/>
              <a:t>Histone modification level readings around target site ranging -1kb to 1kb as vectored 100bp bins (20 features / </a:t>
            </a:r>
            <a:r>
              <a:rPr lang="en-US" dirty="0" smtClean="0"/>
              <a:t>histone mod.)</a:t>
            </a:r>
            <a:r>
              <a:rPr lang="en-US" dirty="0"/>
              <a:t>​</a:t>
            </a:r>
          </a:p>
          <a:p>
            <a:pPr lvl="1" fontAlgn="base"/>
            <a:r>
              <a:rPr lang="en-US" dirty="0"/>
              <a:t>24 histone modifications gives 480 input features max.​</a:t>
            </a:r>
          </a:p>
          <a:p>
            <a:r>
              <a:rPr lang="en-US" dirty="0" smtClean="0"/>
              <a:t>TFBS as positive samples, </a:t>
            </a:r>
          </a:p>
          <a:p>
            <a:r>
              <a:rPr lang="en-US" dirty="0" smtClean="0"/>
              <a:t>TSS as negative samples</a:t>
            </a:r>
          </a:p>
          <a:p>
            <a:r>
              <a:rPr lang="en-US" dirty="0" smtClean="0"/>
              <a:t>Disjoint training and test sets</a:t>
            </a:r>
          </a:p>
          <a:p>
            <a:pPr lvl="1"/>
            <a:r>
              <a:rPr lang="en-US" dirty="0" smtClean="0"/>
              <a:t>135 MB data size</a:t>
            </a:r>
          </a:p>
          <a:p>
            <a:pPr lvl="1"/>
            <a:r>
              <a:rPr lang="en-US" dirty="0" smtClean="0"/>
              <a:t>5.5k negative samples</a:t>
            </a:r>
          </a:p>
          <a:p>
            <a:pPr lvl="1"/>
            <a:r>
              <a:rPr lang="en-US" dirty="0" smtClean="0"/>
              <a:t>25k positive samples</a:t>
            </a:r>
          </a:p>
          <a:p>
            <a:pPr lvl="1"/>
            <a:r>
              <a:rPr lang="en-US" dirty="0" smtClean="0"/>
              <a:t>Negative : Positive = 18 : 82</a:t>
            </a:r>
          </a:p>
          <a:p>
            <a:r>
              <a:rPr lang="en-US" dirty="0"/>
              <a:t>All 24 chromosomes of H1 embryonic stem cell​</a:t>
            </a:r>
          </a:p>
        </p:txBody>
      </p:sp>
      <p:pic>
        <p:nvPicPr>
          <p:cNvPr id="12" name="Content Placeholder 9" descr="fig6_H1_mod_patterns"/>
          <p:cNvPicPr>
            <a:picLocks/>
          </p:cNvPicPr>
          <p:nvPr/>
        </p:nvPicPr>
        <p:blipFill rotWithShape="1">
          <a:blip r:embed="rId4">
            <a:extLst>
              <a:ext uri="{28A0092B-C50C-407E-A947-70E740481C1C}">
                <a14:useLocalDpi xmlns:a14="http://schemas.microsoft.com/office/drawing/2010/main" val="0"/>
              </a:ext>
            </a:extLst>
          </a:blip>
          <a:srcRect l="245" t="49935" r="49285"/>
          <a:stretch/>
        </p:blipFill>
        <p:spPr bwMode="auto">
          <a:xfrm>
            <a:off x="4876800" y="3691754"/>
            <a:ext cx="3200400" cy="2251845"/>
          </a:xfrm>
          <a:prstGeom prst="rect">
            <a:avLst/>
          </a:prstGeom>
          <a:noFill/>
          <a:ln>
            <a:noFill/>
          </a:ln>
        </p:spPr>
      </p:pic>
    </p:spTree>
    <p:extLst>
      <p:ext uri="{BB962C8B-B14F-4D97-AF65-F5344CB8AC3E}">
        <p14:creationId xmlns:p14="http://schemas.microsoft.com/office/powerpoint/2010/main" val="29334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Experimental Testbed</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Cluster of 8 machines connected by 1 Gigabit Ethernet</a:t>
            </a:r>
          </a:p>
          <a:p>
            <a:r>
              <a:rPr lang="en-US" dirty="0" smtClean="0"/>
              <a:t>2.4GHz Intel Xeon X3430 CPU with 4 cores</a:t>
            </a:r>
          </a:p>
          <a:p>
            <a:r>
              <a:rPr lang="en-US" dirty="0" smtClean="0"/>
              <a:t>8GB memory</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14</a:t>
            </a:fld>
            <a:endParaRPr lang="en-US" dirty="0"/>
          </a:p>
        </p:txBody>
      </p:sp>
    </p:spTree>
    <p:extLst>
      <p:ext uri="{BB962C8B-B14F-4D97-AF65-F5344CB8AC3E}">
        <p14:creationId xmlns:p14="http://schemas.microsoft.com/office/powerpoint/2010/main" val="422549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C00000"/>
                </a:solidFill>
              </a:rPr>
              <a:t>Results – Accuracy</a:t>
            </a:r>
            <a:endParaRPr lang="en-US" dirty="0">
              <a:solidFill>
                <a:srgbClr val="C00000"/>
              </a:solidFill>
            </a:endParaRPr>
          </a:p>
        </p:txBody>
      </p:sp>
      <p:sp>
        <p:nvSpPr>
          <p:cNvPr id="3" name="Content Placeholder 2"/>
          <p:cNvSpPr>
            <a:spLocks noGrp="1"/>
          </p:cNvSpPr>
          <p:nvPr>
            <p:ph idx="1"/>
          </p:nvPr>
        </p:nvSpPr>
        <p:spPr>
          <a:xfrm>
            <a:off x="228600" y="1066800"/>
            <a:ext cx="8686800" cy="3580107"/>
          </a:xfrm>
        </p:spPr>
        <p:txBody>
          <a:bodyPr>
            <a:normAutofit/>
          </a:bodyPr>
          <a:lstStyle/>
          <a:p>
            <a:r>
              <a:rPr lang="en-US" sz="2800" dirty="0" smtClean="0"/>
              <a:t>Precision-recall curve</a:t>
            </a:r>
          </a:p>
          <a:p>
            <a:pPr lvl="1"/>
            <a:r>
              <a:rPr lang="en-US" sz="2400" dirty="0" smtClean="0"/>
              <a:t>At equal weight, precision = 94.6%, recall = 96.2%</a:t>
            </a:r>
          </a:p>
          <a:p>
            <a:endParaRPr lang="en-US" sz="2800" dirty="0"/>
          </a:p>
          <a:p>
            <a:endParaRPr lang="en-US" sz="2800" dirty="0" smtClean="0"/>
          </a:p>
          <a:p>
            <a:endParaRPr lang="en-US" sz="2800" dirty="0"/>
          </a:p>
          <a:p>
            <a:endParaRPr lang="en-US" sz="2800" dirty="0" smtClean="0"/>
          </a:p>
          <a:p>
            <a:endParaRPr lang="en-US" sz="2800" dirty="0" smtClean="0"/>
          </a:p>
          <a:p>
            <a:pPr>
              <a:spcBef>
                <a:spcPts val="3600"/>
              </a:spcBef>
            </a:pPr>
            <a:endParaRPr lang="en-US" sz="28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981200"/>
            <a:ext cx="4038600" cy="274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4572000"/>
            <a:ext cx="8839200" cy="1969770"/>
          </a:xfrm>
          <a:prstGeom prst="rect">
            <a:avLst/>
          </a:prstGeom>
          <a:noFill/>
        </p:spPr>
        <p:txBody>
          <a:bodyPr wrap="square" rtlCol="0">
            <a:spAutoFit/>
          </a:bodyPr>
          <a:lstStyle/>
          <a:p>
            <a:pPr>
              <a:spcBef>
                <a:spcPts val="3600"/>
              </a:spcBef>
            </a:pPr>
            <a:r>
              <a:rPr lang="en-US" sz="2800" dirty="0"/>
              <a:t>Conclusion: SVM is an appropriate classifier for the problem</a:t>
            </a:r>
          </a:p>
          <a:p>
            <a:pPr>
              <a:spcBef>
                <a:spcPts val="1200"/>
              </a:spcBef>
            </a:pPr>
            <a:r>
              <a:rPr lang="en-US" sz="2800" dirty="0"/>
              <a:t>For DEEP and RFECS, the two latest approaches </a:t>
            </a:r>
            <a:r>
              <a:rPr lang="en-US" sz="2800" dirty="0" smtClean="0"/>
              <a:t>that </a:t>
            </a:r>
            <a:r>
              <a:rPr lang="en-US" sz="2800" dirty="0"/>
              <a:t>use sophisticated statistical models, the highest recall is less than 93% and 88%</a:t>
            </a:r>
          </a:p>
        </p:txBody>
      </p:sp>
      <p:sp>
        <p:nvSpPr>
          <p:cNvPr id="5" name="Slide Number Placeholder 4"/>
          <p:cNvSpPr>
            <a:spLocks noGrp="1"/>
          </p:cNvSpPr>
          <p:nvPr>
            <p:ph type="sldNum" sz="quarter" idx="12"/>
          </p:nvPr>
        </p:nvSpPr>
        <p:spPr/>
        <p:txBody>
          <a:bodyPr/>
          <a:lstStyle/>
          <a:p>
            <a:fld id="{B99B3962-C1A3-4609-91EA-F97B45FE51F4}" type="slidenum">
              <a:rPr lang="en-US" smtClean="0"/>
              <a:pPr/>
              <a:t>15</a:t>
            </a:fld>
            <a:endParaRPr lang="en-US" dirty="0"/>
          </a:p>
        </p:txBody>
      </p:sp>
    </p:spTree>
    <p:extLst>
      <p:ext uri="{BB962C8B-B14F-4D97-AF65-F5344CB8AC3E}">
        <p14:creationId xmlns:p14="http://schemas.microsoft.com/office/powerpoint/2010/main" val="23874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Results – Partitioning</a:t>
            </a:r>
            <a:endParaRPr lang="en-US" dirty="0">
              <a:solidFill>
                <a:srgbClr val="C00000"/>
              </a:solidFill>
            </a:endParaRPr>
          </a:p>
        </p:txBody>
      </p:sp>
      <p:sp>
        <p:nvSpPr>
          <p:cNvPr id="3" name="Content Placeholder 2"/>
          <p:cNvSpPr>
            <a:spLocks noGrp="1"/>
          </p:cNvSpPr>
          <p:nvPr>
            <p:ph idx="1"/>
          </p:nvPr>
        </p:nvSpPr>
        <p:spPr>
          <a:xfrm>
            <a:off x="457200" y="1371601"/>
            <a:ext cx="8229600" cy="4114800"/>
          </a:xfrm>
        </p:spPr>
        <p:txBody>
          <a:bodyPr>
            <a:normAutofit/>
          </a:bodyPr>
          <a:lstStyle/>
          <a:p>
            <a:r>
              <a:rPr lang="en-US" sz="2800" dirty="0" smtClean="0"/>
              <a:t>Training time </a:t>
            </a:r>
            <a:r>
              <a:rPr lang="en-US" sz="2800" i="1" dirty="0"/>
              <a:t>vs. </a:t>
            </a:r>
            <a:r>
              <a:rPr lang="en-US" sz="2800" dirty="0" smtClean="0"/>
              <a:t># partitions of Cascade SVM</a:t>
            </a:r>
          </a:p>
          <a:p>
            <a:r>
              <a:rPr lang="en-US" sz="2800" dirty="0" smtClean="0"/>
              <a:t>Setup: 2 machines x 1 core</a:t>
            </a:r>
          </a:p>
          <a:p>
            <a:endParaRPr lang="en-US" sz="2800" dirty="0"/>
          </a:p>
          <a:p>
            <a:endParaRPr lang="en-US" sz="2800" dirty="0" smtClean="0"/>
          </a:p>
          <a:p>
            <a:endParaRPr lang="en-US" sz="2800" dirty="0"/>
          </a:p>
          <a:p>
            <a:endParaRPr lang="en-US" sz="2800" dirty="0" smtClean="0"/>
          </a:p>
          <a:p>
            <a:pPr marL="0" indent="0">
              <a:buNone/>
            </a:pPr>
            <a:endParaRPr lang="en-US" sz="2800" dirty="0" smtClean="0"/>
          </a:p>
          <a:p>
            <a:pPr marL="0" indent="0">
              <a:buNone/>
            </a:pPr>
            <a:endParaRPr lang="en-US" sz="2800"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64" y="2323583"/>
            <a:ext cx="4113608" cy="308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8755" y="5432048"/>
            <a:ext cx="8437246" cy="892552"/>
          </a:xfrm>
          <a:prstGeom prst="rect">
            <a:avLst/>
          </a:prstGeom>
          <a:noFill/>
        </p:spPr>
        <p:txBody>
          <a:bodyPr wrap="none" rtlCol="0">
            <a:spAutoFit/>
          </a:bodyPr>
          <a:lstStyle/>
          <a:p>
            <a:r>
              <a:rPr lang="en-US" sz="2800" dirty="0"/>
              <a:t>Conclusion: # partitions should be multiple times # </a:t>
            </a:r>
            <a:r>
              <a:rPr lang="en-US" sz="2800" dirty="0" smtClean="0"/>
              <a:t>cores</a:t>
            </a:r>
          </a:p>
          <a:p>
            <a:pPr marL="457200" indent="-457200">
              <a:buFont typeface="Arial" panose="020B0604020202020204" pitchFamily="34" charset="0"/>
              <a:buChar char="•"/>
            </a:pPr>
            <a:r>
              <a:rPr lang="en-US" sz="2400" dirty="0" smtClean="0"/>
              <a:t>Even 24X number of cores shows decreasing trend of time</a:t>
            </a:r>
            <a:endParaRPr lang="en-US" sz="2400" dirty="0"/>
          </a:p>
        </p:txBody>
      </p:sp>
      <p:sp>
        <p:nvSpPr>
          <p:cNvPr id="5" name="Slide Number Placeholder 4"/>
          <p:cNvSpPr>
            <a:spLocks noGrp="1"/>
          </p:cNvSpPr>
          <p:nvPr>
            <p:ph type="sldNum" sz="quarter" idx="12"/>
          </p:nvPr>
        </p:nvSpPr>
        <p:spPr/>
        <p:txBody>
          <a:bodyPr/>
          <a:lstStyle/>
          <a:p>
            <a:fld id="{B99B3962-C1A3-4609-91EA-F97B45FE51F4}" type="slidenum">
              <a:rPr lang="en-US" smtClean="0"/>
              <a:pPr/>
              <a:t>16</a:t>
            </a:fld>
            <a:endParaRPr lang="en-US" dirty="0"/>
          </a:p>
        </p:txBody>
      </p:sp>
    </p:spTree>
    <p:extLst>
      <p:ext uri="{BB962C8B-B14F-4D97-AF65-F5344CB8AC3E}">
        <p14:creationId xmlns:p14="http://schemas.microsoft.com/office/powerpoint/2010/main" val="2727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Results – Distributed SVM (1)</a:t>
            </a:r>
            <a:endParaRPr lang="en-US" dirty="0">
              <a:solidFill>
                <a:srgbClr val="C00000"/>
              </a:solidFill>
            </a:endParaRPr>
          </a:p>
        </p:txBody>
      </p:sp>
      <p:sp>
        <p:nvSpPr>
          <p:cNvPr id="3" name="Content Placeholder 2"/>
          <p:cNvSpPr>
            <a:spLocks noGrp="1"/>
          </p:cNvSpPr>
          <p:nvPr>
            <p:ph idx="1"/>
          </p:nvPr>
        </p:nvSpPr>
        <p:spPr>
          <a:xfrm>
            <a:off x="457200" y="1371601"/>
            <a:ext cx="8229600" cy="3733800"/>
          </a:xfrm>
        </p:spPr>
        <p:txBody>
          <a:bodyPr>
            <a:noAutofit/>
          </a:bodyPr>
          <a:lstStyle/>
          <a:p>
            <a:r>
              <a:rPr lang="en-US" sz="2400" dirty="0" smtClean="0"/>
              <a:t>Training </a:t>
            </a:r>
            <a:r>
              <a:rPr lang="en-US" sz="2400" dirty="0"/>
              <a:t>time </a:t>
            </a:r>
            <a:r>
              <a:rPr lang="en-US" sz="2400" i="1" dirty="0" smtClean="0"/>
              <a:t>vs.</a:t>
            </a:r>
            <a:r>
              <a:rPr lang="en-US" sz="2400" dirty="0" smtClean="0"/>
              <a:t> </a:t>
            </a:r>
            <a:r>
              <a:rPr lang="en-US" sz="2400" dirty="0"/>
              <a:t># cores (# </a:t>
            </a:r>
            <a:r>
              <a:rPr lang="en-US" sz="2400" dirty="0" smtClean="0"/>
              <a:t>partitions = # cores)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981200"/>
            <a:ext cx="4533900" cy="285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5029200"/>
            <a:ext cx="8901283" cy="1477328"/>
          </a:xfrm>
          <a:prstGeom prst="rect">
            <a:avLst/>
          </a:prstGeom>
          <a:noFill/>
        </p:spPr>
        <p:txBody>
          <a:bodyPr wrap="none" rtlCol="0">
            <a:spAutoFit/>
          </a:bodyPr>
          <a:lstStyle/>
          <a:p>
            <a:pPr marL="342900" indent="-342900">
              <a:buFont typeface="Arial" panose="020B0604020202020204" pitchFamily="34" charset="0"/>
              <a:buChar char="•"/>
            </a:pPr>
            <a:r>
              <a:rPr lang="en-US" sz="2400" dirty="0" err="1"/>
              <a:t>Superlinear</a:t>
            </a:r>
            <a:r>
              <a:rPr lang="en-US" sz="2400" dirty="0"/>
              <a:t> speedup at 2 cores, due to </a:t>
            </a:r>
            <a:r>
              <a:rPr lang="en-US" sz="2400" dirty="0" smtClean="0"/>
              <a:t>partitioning of cascade SVM</a:t>
            </a:r>
            <a:endParaRPr lang="en-US" sz="2400" dirty="0"/>
          </a:p>
          <a:p>
            <a:pPr marL="342900" indent="-342900">
              <a:buFont typeface="Arial" panose="020B0604020202020204" pitchFamily="34" charset="0"/>
              <a:buChar char="•"/>
            </a:pPr>
            <a:r>
              <a:rPr lang="en-US" sz="2400" dirty="0"/>
              <a:t>Sublinear speedup beyond 2 cores due to serial bottleneck</a:t>
            </a:r>
          </a:p>
          <a:p>
            <a:pPr marL="342900" indent="-342900">
              <a:buFont typeface="Arial" panose="020B0604020202020204" pitchFamily="34" charset="0"/>
              <a:buChar char="•"/>
            </a:pPr>
            <a:r>
              <a:rPr lang="en-US" sz="2400" dirty="0"/>
              <a:t>Number of support vectors = 28.2% of training data points</a:t>
            </a:r>
          </a:p>
          <a:p>
            <a:endParaRPr lang="en-US" dirty="0"/>
          </a:p>
        </p:txBody>
      </p:sp>
      <p:sp>
        <p:nvSpPr>
          <p:cNvPr id="5" name="Slide Number Placeholder 4"/>
          <p:cNvSpPr>
            <a:spLocks noGrp="1"/>
          </p:cNvSpPr>
          <p:nvPr>
            <p:ph type="sldNum" sz="quarter" idx="12"/>
          </p:nvPr>
        </p:nvSpPr>
        <p:spPr/>
        <p:txBody>
          <a:bodyPr/>
          <a:lstStyle/>
          <a:p>
            <a:fld id="{B99B3962-C1A3-4609-91EA-F97B45FE51F4}" type="slidenum">
              <a:rPr lang="en-US" smtClean="0"/>
              <a:pPr/>
              <a:t>17</a:t>
            </a:fld>
            <a:endParaRPr lang="en-US" dirty="0"/>
          </a:p>
        </p:txBody>
      </p:sp>
    </p:spTree>
    <p:extLst>
      <p:ext uri="{BB962C8B-B14F-4D97-AF65-F5344CB8AC3E}">
        <p14:creationId xmlns:p14="http://schemas.microsoft.com/office/powerpoint/2010/main" val="1385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Results – Distributed SVM (2)</a:t>
            </a:r>
            <a:endParaRPr lang="en-US" dirty="0">
              <a:solidFill>
                <a:srgbClr val="C00000"/>
              </a:solidFill>
            </a:endParaRPr>
          </a:p>
        </p:txBody>
      </p:sp>
      <p:sp>
        <p:nvSpPr>
          <p:cNvPr id="3" name="Content Placeholder 2"/>
          <p:cNvSpPr>
            <a:spLocks noGrp="1"/>
          </p:cNvSpPr>
          <p:nvPr>
            <p:ph idx="1"/>
          </p:nvPr>
        </p:nvSpPr>
        <p:spPr>
          <a:xfrm>
            <a:off x="457200" y="1371600"/>
            <a:ext cx="8229600" cy="3469105"/>
          </a:xfrm>
        </p:spPr>
        <p:txBody>
          <a:bodyPr>
            <a:normAutofit/>
          </a:bodyPr>
          <a:lstStyle/>
          <a:p>
            <a:r>
              <a:rPr lang="en-US" sz="2400" dirty="0" smtClean="0"/>
              <a:t>Training </a:t>
            </a:r>
            <a:r>
              <a:rPr lang="en-US" sz="2400" dirty="0"/>
              <a:t>time </a:t>
            </a:r>
            <a:r>
              <a:rPr lang="en-US" sz="2400" i="1" dirty="0" smtClean="0"/>
              <a:t>vs.</a:t>
            </a:r>
            <a:r>
              <a:rPr lang="en-US" sz="2400" dirty="0" smtClean="0"/>
              <a:t> # cores (# partitions = 96)</a:t>
            </a:r>
          </a:p>
          <a:p>
            <a:endParaRPr lang="en-US" sz="2400" dirty="0" smtClean="0"/>
          </a:p>
          <a:p>
            <a:endParaRPr lang="en-US" sz="2400" dirty="0"/>
          </a:p>
          <a:p>
            <a:endParaRPr lang="en-US" sz="2400" dirty="0" smtClean="0"/>
          </a:p>
          <a:p>
            <a:endParaRPr lang="en-US" sz="2400" dirty="0"/>
          </a:p>
          <a:p>
            <a:pPr marL="0" indent="0">
              <a:buNone/>
            </a:pPr>
            <a:endParaRPr lang="en-US" sz="2400" dirty="0" smtClean="0"/>
          </a:p>
          <a:p>
            <a:pPr marL="0" indent="0">
              <a:buNone/>
            </a:pPr>
            <a:endParaRPr lang="en-US" sz="2400" dirty="0"/>
          </a:p>
          <a:p>
            <a:pPr marL="0" indent="0">
              <a:buNone/>
            </a:pP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050" y="1981200"/>
            <a:ext cx="45399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953000"/>
            <a:ext cx="8001000" cy="1107996"/>
          </a:xfrm>
          <a:prstGeom prst="rect">
            <a:avLst/>
          </a:prstGeom>
          <a:noFill/>
        </p:spPr>
        <p:txBody>
          <a:bodyPr wrap="square" rtlCol="0">
            <a:spAutoFit/>
          </a:bodyPr>
          <a:lstStyle/>
          <a:p>
            <a:r>
              <a:rPr lang="en-US" sz="2400" dirty="0" smtClean="0"/>
              <a:t>Conclusion: More </a:t>
            </a:r>
            <a:r>
              <a:rPr lang="en-US" sz="2400" dirty="0"/>
              <a:t>partitions = higher speedup</a:t>
            </a:r>
          </a:p>
          <a:p>
            <a:r>
              <a:rPr lang="en-US" sz="2400" dirty="0"/>
              <a:t>Speedup of 4 even with a single core!</a:t>
            </a:r>
          </a:p>
          <a:p>
            <a:endParaRPr lang="en-US" dirty="0"/>
          </a:p>
        </p:txBody>
      </p:sp>
      <p:sp>
        <p:nvSpPr>
          <p:cNvPr id="5" name="Slide Number Placeholder 4"/>
          <p:cNvSpPr>
            <a:spLocks noGrp="1"/>
          </p:cNvSpPr>
          <p:nvPr>
            <p:ph type="sldNum" sz="quarter" idx="12"/>
          </p:nvPr>
        </p:nvSpPr>
        <p:spPr/>
        <p:txBody>
          <a:bodyPr/>
          <a:lstStyle/>
          <a:p>
            <a:fld id="{B99B3962-C1A3-4609-91EA-F97B45FE51F4}" type="slidenum">
              <a:rPr lang="en-US" smtClean="0"/>
              <a:pPr/>
              <a:t>18</a:t>
            </a:fld>
            <a:endParaRPr lang="en-US" dirty="0"/>
          </a:p>
        </p:txBody>
      </p:sp>
    </p:spTree>
    <p:extLst>
      <p:ext uri="{BB962C8B-B14F-4D97-AF65-F5344CB8AC3E}">
        <p14:creationId xmlns:p14="http://schemas.microsoft.com/office/powerpoint/2010/main" val="13177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Conclusion</a:t>
            </a:r>
            <a:endParaRPr lang="en-US" dirty="0">
              <a:solidFill>
                <a:srgbClr val="C00000"/>
              </a:solidFill>
            </a:endParaRPr>
          </a:p>
        </p:txBody>
      </p:sp>
      <p:sp>
        <p:nvSpPr>
          <p:cNvPr id="3" name="Content Placeholder 2"/>
          <p:cNvSpPr>
            <a:spLocks noGrp="1"/>
          </p:cNvSpPr>
          <p:nvPr>
            <p:ph idx="1"/>
          </p:nvPr>
        </p:nvSpPr>
        <p:spPr>
          <a:xfrm>
            <a:off x="457200" y="1295400"/>
            <a:ext cx="8534400" cy="4756150"/>
          </a:xfrm>
        </p:spPr>
        <p:txBody>
          <a:bodyPr>
            <a:normAutofit fontScale="85000" lnSpcReduction="10000"/>
          </a:bodyPr>
          <a:lstStyle/>
          <a:p>
            <a:r>
              <a:rPr lang="en-US" dirty="0" smtClean="0"/>
              <a:t>We applied a distributed SVM algorithm, Cascade SVM, to a large genomics dataset</a:t>
            </a:r>
          </a:p>
          <a:p>
            <a:r>
              <a:rPr lang="en-US" dirty="0" smtClean="0"/>
              <a:t>SVM gives high accuracy and is thus an appropriate classifier for this domain (Recall = 0.96, Precision = 0.94)</a:t>
            </a:r>
          </a:p>
          <a:p>
            <a:r>
              <a:rPr lang="en-US" dirty="0" smtClean="0"/>
              <a:t>We achieved speedup of 8 with 32 cores</a:t>
            </a:r>
          </a:p>
          <a:p>
            <a:pPr lvl="1"/>
            <a:r>
              <a:rPr lang="en-US" dirty="0" smtClean="0"/>
              <a:t>Limited by number of support vectors at final stage</a:t>
            </a:r>
          </a:p>
          <a:p>
            <a:r>
              <a:rPr lang="en-US" dirty="0" smtClean="0"/>
              <a:t>Number of partitions should be set larger than number of cores</a:t>
            </a:r>
          </a:p>
          <a:p>
            <a:r>
              <a:rPr lang="en-US" dirty="0" smtClean="0"/>
              <a:t>Speedup can be obtained even with a single core!</a:t>
            </a:r>
          </a:p>
          <a:p>
            <a:r>
              <a:rPr lang="en-US" dirty="0"/>
              <a:t>Code at: https://bitbucket.org/cellsandmachines/kernelsvmspark</a:t>
            </a:r>
          </a:p>
        </p:txBody>
      </p:sp>
      <p:sp>
        <p:nvSpPr>
          <p:cNvPr id="4" name="Slide Number Placeholder 3"/>
          <p:cNvSpPr>
            <a:spLocks noGrp="1"/>
          </p:cNvSpPr>
          <p:nvPr>
            <p:ph type="sldNum" sz="quarter" idx="12"/>
          </p:nvPr>
        </p:nvSpPr>
        <p:spPr/>
        <p:txBody>
          <a:bodyPr/>
          <a:lstStyle/>
          <a:p>
            <a:fld id="{B99B3962-C1A3-4609-91EA-F97B45FE51F4}" type="slidenum">
              <a:rPr lang="en-US" smtClean="0"/>
              <a:pPr/>
              <a:t>19</a:t>
            </a:fld>
            <a:endParaRPr lang="en-US" dirty="0"/>
          </a:p>
        </p:txBody>
      </p:sp>
    </p:spTree>
    <p:extLst>
      <p:ext uri="{BB962C8B-B14F-4D97-AF65-F5344CB8AC3E}">
        <p14:creationId xmlns:p14="http://schemas.microsoft.com/office/powerpoint/2010/main" val="2139801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Motivation</a:t>
            </a:r>
            <a:endParaRPr lang="en-US" dirty="0">
              <a:solidFill>
                <a:srgbClr val="C00000"/>
              </a:solidFill>
            </a:endParaRPr>
          </a:p>
        </p:txBody>
      </p:sp>
      <p:sp>
        <p:nvSpPr>
          <p:cNvPr id="3" name="Content Placeholder 2"/>
          <p:cNvSpPr>
            <a:spLocks noGrp="1"/>
          </p:cNvSpPr>
          <p:nvPr>
            <p:ph idx="1"/>
          </p:nvPr>
        </p:nvSpPr>
        <p:spPr>
          <a:xfrm>
            <a:off x="4572000" y="1295400"/>
            <a:ext cx="4564294" cy="4525963"/>
          </a:xfrm>
        </p:spPr>
        <p:txBody>
          <a:bodyPr>
            <a:normAutofit fontScale="77500" lnSpcReduction="20000"/>
          </a:bodyPr>
          <a:lstStyle/>
          <a:p>
            <a:r>
              <a:rPr lang="en-US" dirty="0" smtClean="0"/>
              <a:t>Amount of genomics data is increasing rapidly</a:t>
            </a:r>
          </a:p>
          <a:p>
            <a:r>
              <a:rPr lang="en-US" dirty="0" smtClean="0"/>
              <a:t>ML classifiers are slow in their training phase</a:t>
            </a:r>
          </a:p>
          <a:p>
            <a:r>
              <a:rPr lang="en-US" dirty="0" smtClean="0"/>
              <a:t>We want to speed up training </a:t>
            </a:r>
          </a:p>
          <a:p>
            <a:pPr lvl="1"/>
            <a:r>
              <a:rPr lang="en-US" dirty="0" smtClean="0"/>
              <a:t>New datasets are being generated through genomics experiments at a fast rate</a:t>
            </a:r>
          </a:p>
          <a:p>
            <a:pPr lvl="1"/>
            <a:r>
              <a:rPr lang="en-US" dirty="0" smtClean="0"/>
              <a:t>Diverse datasets need separate models to be trained</a:t>
            </a:r>
          </a:p>
          <a:p>
            <a:r>
              <a:rPr lang="en-US" b="1" dirty="0" smtClean="0"/>
              <a:t>Can we make use of large distributed clusters to speed up training?</a:t>
            </a:r>
            <a:endParaRPr lang="en-US" b="1"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2</a:t>
            </a:fld>
            <a:endParaRPr lang="en-US" dirty="0"/>
          </a:p>
        </p:txBody>
      </p:sp>
      <p:pic>
        <p:nvPicPr>
          <p:cNvPr id="1028" name="Picture 4" descr="http://www.nature.com/polopoly_fs/7.16222.1395137244!/image/falling-fast-nature.png_gen/derivatives/fullsize/falling-fast-na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4495800" cy="3776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41789" y="4955432"/>
            <a:ext cx="2390775" cy="1692517"/>
          </a:xfrm>
          <a:prstGeom prst="rect">
            <a:avLst/>
          </a:prstGeom>
        </p:spPr>
      </p:pic>
    </p:spTree>
    <p:extLst>
      <p:ext uri="{BB962C8B-B14F-4D97-AF65-F5344CB8AC3E}">
        <p14:creationId xmlns:p14="http://schemas.microsoft.com/office/powerpoint/2010/main" val="1965949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we are here..</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20</a:t>
            </a:fld>
            <a:endParaRPr lang="en-US" dirty="0"/>
          </a:p>
        </p:txBody>
      </p:sp>
      <p:pic>
        <p:nvPicPr>
          <p:cNvPr id="7170" name="Picture 2" descr="http://www.columbian.com/wp-content/uploads/2015/11/Wintry-Storm.JPEG-059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581" y="1752600"/>
            <a:ext cx="5766838" cy="3778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219200" y="1417638"/>
            <a:ext cx="7010400" cy="4467225"/>
          </a:xfrm>
          <a:prstGeom prst="rect">
            <a:avLst/>
          </a:prstGeom>
        </p:spPr>
      </p:pic>
    </p:spTree>
    <p:extLst>
      <p:ext uri="{BB962C8B-B14F-4D97-AF65-F5344CB8AC3E}">
        <p14:creationId xmlns:p14="http://schemas.microsoft.com/office/powerpoint/2010/main" val="22341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21</a:t>
            </a:fld>
            <a:endParaRPr lang="en-US" dirty="0"/>
          </a:p>
        </p:txBody>
      </p:sp>
      <p:pic>
        <p:nvPicPr>
          <p:cNvPr id="3074" name="Picture 2" descr="http://highered.mheducation.com/sites/dl/free/0071402357/156709/figure56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276600" cy="508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74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2</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22</a:t>
            </a:fld>
            <a:endParaRPr lang="en-US" dirty="0"/>
          </a:p>
        </p:txBody>
      </p:sp>
      <p:pic>
        <p:nvPicPr>
          <p:cNvPr id="4098" name="Picture 2" descr="https://www.broadinstitute.org/files/imagecache/large/news/images/2010/chromatin_states_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88" y="1417638"/>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38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Contributions</a:t>
            </a:r>
            <a:endParaRPr lang="en-US" dirty="0">
              <a:solidFill>
                <a:srgbClr val="C00000"/>
              </a:solidFill>
            </a:endParaRPr>
          </a:p>
        </p:txBody>
      </p:sp>
      <p:sp>
        <p:nvSpPr>
          <p:cNvPr id="3" name="Content Placeholder 2"/>
          <p:cNvSpPr>
            <a:spLocks noGrp="1"/>
          </p:cNvSpPr>
          <p:nvPr>
            <p:ph idx="1"/>
          </p:nvPr>
        </p:nvSpPr>
        <p:spPr>
          <a:xfrm>
            <a:off x="457200" y="1066800"/>
            <a:ext cx="8229600" cy="5029200"/>
          </a:xfrm>
        </p:spPr>
        <p:txBody>
          <a:bodyPr>
            <a:normAutofit fontScale="77500" lnSpcReduction="20000"/>
          </a:bodyPr>
          <a:lstStyle/>
          <a:p>
            <a:pPr marL="514350" indent="-514350">
              <a:buFont typeface="+mj-lt"/>
              <a:buAutoNum type="arabicPeriod"/>
            </a:pPr>
            <a:r>
              <a:rPr lang="en-US" dirty="0" smtClean="0"/>
              <a:t>We </a:t>
            </a:r>
            <a:r>
              <a:rPr lang="en-US" dirty="0"/>
              <a:t>show how to build a machine learning (ML) classifier (an SVM classifier) for a biologically important use case, </a:t>
            </a:r>
            <a:r>
              <a:rPr lang="en-US" dirty="0" smtClean="0"/>
              <a:t>i.e., </a:t>
            </a:r>
            <a:r>
              <a:rPr lang="en-US" dirty="0"/>
              <a:t>prediction of </a:t>
            </a:r>
            <a:r>
              <a:rPr lang="en-US" dirty="0" smtClean="0"/>
              <a:t>DNA </a:t>
            </a:r>
            <a:r>
              <a:rPr lang="en-US" dirty="0"/>
              <a:t>elements </a:t>
            </a:r>
            <a:r>
              <a:rPr lang="en-US" dirty="0" smtClean="0"/>
              <a:t>(called “</a:t>
            </a:r>
            <a:r>
              <a:rPr lang="en-US" i="1" dirty="0" smtClean="0"/>
              <a:t>enhancers”</a:t>
            </a:r>
            <a:r>
              <a:rPr lang="en-US" dirty="0" smtClean="0"/>
              <a:t>) that </a:t>
            </a:r>
            <a:r>
              <a:rPr lang="en-US" dirty="0"/>
              <a:t>amplify gene expression and can be located at great distances from the target genes, making the </a:t>
            </a:r>
            <a:r>
              <a:rPr lang="en-US" dirty="0" smtClean="0"/>
              <a:t>prediction </a:t>
            </a:r>
            <a:r>
              <a:rPr lang="en-US" dirty="0"/>
              <a:t>problem challenging. </a:t>
            </a:r>
            <a:endParaRPr lang="en-US" dirty="0" smtClean="0"/>
          </a:p>
          <a:p>
            <a:pPr marL="514350" indent="-514350">
              <a:buFont typeface="+mj-lt"/>
              <a:buAutoNum type="arabicPeriod"/>
            </a:pPr>
            <a:r>
              <a:rPr lang="en-US" dirty="0"/>
              <a:t>We show that a serial SVM is not able to handle training of even a fraction of the experimentally available dataset. We then go on to apply a previously theoretically proposed technique called Cascade SVM to the problem and adapt it to create our own computationally efficient classifier called EP-SVM</a:t>
            </a:r>
            <a:r>
              <a:rPr lang="en-US" dirty="0" smtClean="0"/>
              <a:t>.</a:t>
            </a:r>
          </a:p>
          <a:p>
            <a:pPr marL="514350" indent="-514350">
              <a:buFont typeface="+mj-lt"/>
              <a:buAutoNum type="arabicPeriod"/>
            </a:pPr>
            <a:r>
              <a:rPr lang="en-US" dirty="0"/>
              <a:t>We do a detailed empirical characterization of the effect of number of cores, communication cost, and number of partitions on the runtime of training of Cascade SVM.</a:t>
            </a:r>
          </a:p>
        </p:txBody>
      </p:sp>
      <p:sp>
        <p:nvSpPr>
          <p:cNvPr id="4" name="Slide Number Placeholder 3"/>
          <p:cNvSpPr>
            <a:spLocks noGrp="1"/>
          </p:cNvSpPr>
          <p:nvPr>
            <p:ph type="sldNum" sz="quarter" idx="12"/>
          </p:nvPr>
        </p:nvSpPr>
        <p:spPr/>
        <p:txBody>
          <a:bodyPr/>
          <a:lstStyle/>
          <a:p>
            <a:fld id="{B99B3962-C1A3-4609-91EA-F97B45FE51F4}" type="slidenum">
              <a:rPr lang="en-US" smtClean="0"/>
              <a:pPr/>
              <a:t>3</a:t>
            </a:fld>
            <a:endParaRPr lang="en-US" dirty="0"/>
          </a:p>
        </p:txBody>
      </p:sp>
    </p:spTree>
    <p:extLst>
      <p:ext uri="{BB962C8B-B14F-4D97-AF65-F5344CB8AC3E}">
        <p14:creationId xmlns:p14="http://schemas.microsoft.com/office/powerpoint/2010/main" val="1240162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98"/>
            <a:ext cx="9144000" cy="1143000"/>
          </a:xfrm>
        </p:spPr>
        <p:txBody>
          <a:bodyPr>
            <a:normAutofit/>
          </a:bodyPr>
          <a:lstStyle/>
          <a:p>
            <a:r>
              <a:rPr lang="en-US" dirty="0" smtClean="0">
                <a:solidFill>
                  <a:srgbClr val="C00000"/>
                </a:solidFill>
              </a:rPr>
              <a:t>Background: The Epigenetic </a:t>
            </a:r>
            <a:r>
              <a:rPr lang="en-US" dirty="0">
                <a:solidFill>
                  <a:srgbClr val="C00000"/>
                </a:solidFill>
              </a:rPr>
              <a:t>C</a:t>
            </a:r>
            <a:r>
              <a:rPr lang="en-US" dirty="0" smtClean="0">
                <a:solidFill>
                  <a:srgbClr val="C00000"/>
                </a:solidFill>
              </a:rPr>
              <a:t>ode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99B3962-C1A3-4609-91EA-F97B45FE51F4}" type="slidenum">
              <a:rPr lang="en-US" smtClean="0"/>
              <a:pPr/>
              <a:t>4</a:t>
            </a:fld>
            <a:endParaRPr lang="en-US" dirty="0"/>
          </a:p>
        </p:txBody>
      </p:sp>
      <p:pic>
        <p:nvPicPr>
          <p:cNvPr id="2050" name="Picture 2" descr="Epigenetic mechanisms involved in regulation of gene expression."/>
          <p:cNvPicPr>
            <a:picLocks noChangeAspect="1" noChangeArrowheads="1"/>
          </p:cNvPicPr>
          <p:nvPr/>
        </p:nvPicPr>
        <p:blipFill rotWithShape="1">
          <a:blip r:embed="rId3">
            <a:extLst>
              <a:ext uri="{28A0092B-C50C-407E-A947-70E740481C1C}">
                <a14:useLocalDpi xmlns:a14="http://schemas.microsoft.com/office/drawing/2010/main" val="0"/>
              </a:ext>
            </a:extLst>
          </a:blip>
          <a:srcRect l="1587"/>
          <a:stretch/>
        </p:blipFill>
        <p:spPr bwMode="auto">
          <a:xfrm>
            <a:off x="228600" y="1600200"/>
            <a:ext cx="5600700" cy="2555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 y="5340687"/>
            <a:ext cx="8915400" cy="1015663"/>
          </a:xfrm>
          <a:prstGeom prst="rect">
            <a:avLst/>
          </a:prstGeom>
        </p:spPr>
        <p:txBody>
          <a:bodyPr wrap="square">
            <a:spAutoFit/>
          </a:bodyPr>
          <a:lstStyle/>
          <a:p>
            <a:r>
              <a:rPr lang="en-US" sz="2000" dirty="0"/>
              <a:t>Epigenetic mechanisms involved in regulation of gene expression. Cytosine residues within DNA can be </a:t>
            </a:r>
            <a:r>
              <a:rPr lang="en-US" sz="2000" dirty="0" smtClean="0"/>
              <a:t>methylated </a:t>
            </a:r>
            <a:r>
              <a:rPr lang="en-US" sz="2000" dirty="0"/>
              <a:t>and lysine and arginine residues of histone proteins can be modified. </a:t>
            </a:r>
          </a:p>
        </p:txBody>
      </p:sp>
      <p:sp>
        <p:nvSpPr>
          <p:cNvPr id="3" name="Rectangle 2"/>
          <p:cNvSpPr/>
          <p:nvPr/>
        </p:nvSpPr>
        <p:spPr>
          <a:xfrm>
            <a:off x="5562600" y="914400"/>
            <a:ext cx="3581400" cy="4524315"/>
          </a:xfrm>
          <a:prstGeom prst="rect">
            <a:avLst/>
          </a:prstGeom>
        </p:spPr>
        <p:txBody>
          <a:bodyPr wrap="square">
            <a:spAutoFit/>
          </a:bodyPr>
          <a:lstStyle/>
          <a:p>
            <a:r>
              <a:rPr lang="en-US" sz="2400" dirty="0"/>
              <a:t>H</a:t>
            </a:r>
            <a:r>
              <a:rPr lang="en-US" sz="2400" dirty="0" smtClean="0"/>
              <a:t>istones </a:t>
            </a:r>
            <a:r>
              <a:rPr lang="en-US" sz="2400" dirty="0"/>
              <a:t>are highly alkaline proteins found in eukaryotic cell nuclei that package and order the DNA into structural units called nucleosomes. They are the chief protein components of chromatin, </a:t>
            </a:r>
            <a:r>
              <a:rPr lang="en-US" sz="2400" dirty="0">
                <a:solidFill>
                  <a:srgbClr val="FF0000"/>
                </a:solidFill>
              </a:rPr>
              <a:t>acting as spools around which DNA winds</a:t>
            </a:r>
            <a:r>
              <a:rPr lang="en-US" sz="2400" dirty="0"/>
              <a:t>, and playing a role in gene regulation.</a:t>
            </a:r>
          </a:p>
        </p:txBody>
      </p:sp>
      <p:pic>
        <p:nvPicPr>
          <p:cNvPr id="7" name="Picture 6"/>
          <p:cNvPicPr>
            <a:picLocks noChangeAspect="1"/>
          </p:cNvPicPr>
          <p:nvPr/>
        </p:nvPicPr>
        <p:blipFill>
          <a:blip r:embed="rId4"/>
          <a:stretch>
            <a:fillRect/>
          </a:stretch>
        </p:blipFill>
        <p:spPr>
          <a:xfrm>
            <a:off x="228600" y="3482735"/>
            <a:ext cx="1702822" cy="1702822"/>
          </a:xfrm>
          <a:prstGeom prst="rect">
            <a:avLst/>
          </a:prstGeom>
        </p:spPr>
      </p:pic>
    </p:spTree>
    <p:extLst>
      <p:ext uri="{BB962C8B-B14F-4D97-AF65-F5344CB8AC3E}">
        <p14:creationId xmlns:p14="http://schemas.microsoft.com/office/powerpoint/2010/main" val="324357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553200" cy="1143000"/>
          </a:xfrm>
        </p:spPr>
        <p:txBody>
          <a:bodyPr>
            <a:normAutofit fontScale="90000"/>
          </a:bodyPr>
          <a:lstStyle/>
          <a:p>
            <a:r>
              <a:rPr lang="en-US" dirty="0" smtClean="0">
                <a:solidFill>
                  <a:srgbClr val="C00000"/>
                </a:solidFill>
              </a:rPr>
              <a:t>Background: Histone Modifications </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B99B3962-C1A3-4609-91EA-F97B45FE51F4}" type="slidenum">
              <a:rPr lang="en-US" smtClean="0"/>
              <a:pPr/>
              <a:t>5</a:t>
            </a:fld>
            <a:endParaRPr lang="en-US" dirty="0"/>
          </a:p>
        </p:txBody>
      </p:sp>
      <p:pic>
        <p:nvPicPr>
          <p:cNvPr id="7" name="Picture 86" descr="nrg2270-f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598"/>
            <a:ext cx="4038600" cy="712008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886200" y="1660525"/>
            <a:ext cx="5257800" cy="3673475"/>
          </a:xfrm>
        </p:spPr>
        <p:txBody>
          <a:bodyPr>
            <a:normAutofit/>
          </a:bodyPr>
          <a:lstStyle/>
          <a:p>
            <a:pPr marL="0" indent="0">
              <a:buNone/>
            </a:pPr>
            <a:r>
              <a:rPr lang="en-US" dirty="0" smtClean="0">
                <a:solidFill>
                  <a:srgbClr val="0070C0"/>
                </a:solidFill>
              </a:rPr>
              <a:t>The </a:t>
            </a:r>
            <a:r>
              <a:rPr lang="en-US" dirty="0">
                <a:solidFill>
                  <a:srgbClr val="0070C0"/>
                </a:solidFill>
              </a:rPr>
              <a:t>interaction of DNA methylation, histone modification, nucleosome </a:t>
            </a:r>
            <a:r>
              <a:rPr lang="en-US" dirty="0" smtClean="0">
                <a:solidFill>
                  <a:srgbClr val="0070C0"/>
                </a:solidFill>
              </a:rPr>
              <a:t>positioning, </a:t>
            </a:r>
            <a:r>
              <a:rPr lang="en-US" dirty="0">
                <a:solidFill>
                  <a:srgbClr val="0070C0"/>
                </a:solidFill>
              </a:rPr>
              <a:t>and other </a:t>
            </a:r>
            <a:r>
              <a:rPr lang="en-US" dirty="0" smtClean="0">
                <a:solidFill>
                  <a:srgbClr val="0070C0"/>
                </a:solidFill>
              </a:rPr>
              <a:t>factors, </a:t>
            </a:r>
            <a:r>
              <a:rPr lang="en-US" dirty="0">
                <a:solidFill>
                  <a:srgbClr val="0070C0"/>
                </a:solidFill>
              </a:rPr>
              <a:t>such as small </a:t>
            </a:r>
            <a:r>
              <a:rPr lang="en-US" dirty="0" smtClean="0">
                <a:solidFill>
                  <a:srgbClr val="0070C0"/>
                </a:solidFill>
              </a:rPr>
              <a:t>RNAs, </a:t>
            </a:r>
            <a:r>
              <a:rPr lang="en-US" dirty="0">
                <a:solidFill>
                  <a:srgbClr val="0070C0"/>
                </a:solidFill>
              </a:rPr>
              <a:t>contribute to an overall </a:t>
            </a:r>
            <a:r>
              <a:rPr lang="en-US" dirty="0" smtClean="0">
                <a:solidFill>
                  <a:srgbClr val="0070C0"/>
                </a:solidFill>
              </a:rPr>
              <a:t>epigenome.</a:t>
            </a:r>
            <a:endParaRPr lang="en-US" dirty="0">
              <a:solidFill>
                <a:srgbClr val="0070C0"/>
              </a:solidFill>
            </a:endParaRPr>
          </a:p>
        </p:txBody>
      </p:sp>
      <p:pic>
        <p:nvPicPr>
          <p:cNvPr id="4" name="Chromatin, Histones and Modifications, Rate My Scienc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890210" y="1628440"/>
            <a:ext cx="5143945" cy="3857959"/>
          </a:xfrm>
          <a:prstGeom prst="rect">
            <a:avLst/>
          </a:prstGeom>
        </p:spPr>
      </p:pic>
    </p:spTree>
    <p:extLst>
      <p:ext uri="{BB962C8B-B14F-4D97-AF65-F5344CB8AC3E}">
        <p14:creationId xmlns:p14="http://schemas.microsoft.com/office/powerpoint/2010/main" val="24385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Enhancer Prediction Problem</a:t>
            </a:r>
          </a:p>
        </p:txBody>
      </p:sp>
      <p:sp>
        <p:nvSpPr>
          <p:cNvPr id="3" name="Content Placeholder 2"/>
          <p:cNvSpPr>
            <a:spLocks noGrp="1"/>
          </p:cNvSpPr>
          <p:nvPr>
            <p:ph idx="1"/>
          </p:nvPr>
        </p:nvSpPr>
        <p:spPr>
          <a:xfrm>
            <a:off x="304800" y="1600200"/>
            <a:ext cx="8610600" cy="4525963"/>
          </a:xfrm>
        </p:spPr>
        <p:txBody>
          <a:bodyPr>
            <a:normAutofit lnSpcReduction="10000"/>
          </a:bodyPr>
          <a:lstStyle/>
          <a:p>
            <a:r>
              <a:rPr lang="en-US" dirty="0" smtClean="0"/>
              <a:t>Predict the genome-wide locations of intergenic enhancers</a:t>
            </a:r>
          </a:p>
          <a:p>
            <a:r>
              <a:rPr lang="en-US" dirty="0" smtClean="0"/>
              <a:t>Based on pattern matching of proteins flanking the DNA, i.e., the patterns of the histone modifications</a:t>
            </a:r>
          </a:p>
          <a:p>
            <a:r>
              <a:rPr lang="en-US" dirty="0" smtClean="0"/>
              <a:t>Specifically, we look at locations where specific transcription factors bind to the DNA base pairs</a:t>
            </a:r>
          </a:p>
          <a:p>
            <a:r>
              <a:rPr lang="en-US" dirty="0" smtClean="0"/>
              <a:t>We look at histone modification patterns at those locations to predict if enhancers are active</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6</a:t>
            </a:fld>
            <a:endParaRPr lang="en-US" dirty="0"/>
          </a:p>
        </p:txBody>
      </p:sp>
      <p:pic>
        <p:nvPicPr>
          <p:cNvPr id="1026" name="Picture 2" descr="Transcription f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478953"/>
            <a:ext cx="5069683" cy="464720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410200" y="1647825"/>
            <a:ext cx="382517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070C0"/>
                </a:solidFill>
              </a:rPr>
              <a:t>Transcription factors are proteins that control which genes are turned on or off in the genome. They do so by binding to DNA and other proteins. Once bound to DNA, these proteins can promote or block the enzyme that controls the reading, or “transcription,” of genes, making genes more or less active.</a:t>
            </a:r>
          </a:p>
        </p:txBody>
      </p:sp>
      <p:sp>
        <p:nvSpPr>
          <p:cNvPr id="9" name="Title 1"/>
          <p:cNvSpPr txBox="1">
            <a:spLocks/>
          </p:cNvSpPr>
          <p:nvPr/>
        </p:nvSpPr>
        <p:spPr>
          <a:xfrm>
            <a:off x="457200" y="2201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70C0"/>
                </a:solidFill>
              </a:rPr>
              <a:t>Epigenetic Regulation by TFs</a:t>
            </a:r>
            <a:endParaRPr lang="en-US" dirty="0">
              <a:solidFill>
                <a:srgbClr val="0070C0"/>
              </a:solidFill>
            </a:endParaRPr>
          </a:p>
        </p:txBody>
      </p:sp>
    </p:spTree>
    <p:extLst>
      <p:ext uri="{BB962C8B-B14F-4D97-AF65-F5344CB8AC3E}">
        <p14:creationId xmlns:p14="http://schemas.microsoft.com/office/powerpoint/2010/main" val="21889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Support Vector Machine (SVM)</a:t>
            </a:r>
          </a:p>
        </p:txBody>
      </p:sp>
      <p:sp>
        <p:nvSpPr>
          <p:cNvPr id="3" name="Content Placeholder 2"/>
          <p:cNvSpPr>
            <a:spLocks noGrp="1"/>
          </p:cNvSpPr>
          <p:nvPr>
            <p:ph idx="1"/>
          </p:nvPr>
        </p:nvSpPr>
        <p:spPr/>
        <p:txBody>
          <a:bodyPr>
            <a:normAutofit/>
          </a:bodyPr>
          <a:lstStyle/>
          <a:p>
            <a:r>
              <a:rPr lang="en-US" sz="2800" dirty="0" smtClean="0"/>
              <a:t>Popular binary </a:t>
            </a:r>
            <a:br>
              <a:rPr lang="en-US" sz="2800" dirty="0" smtClean="0"/>
            </a:br>
            <a:r>
              <a:rPr lang="en-US" sz="2800" dirty="0" smtClean="0"/>
              <a:t>classification method</a:t>
            </a:r>
          </a:p>
          <a:p>
            <a:r>
              <a:rPr lang="en-US" sz="2800" dirty="0" smtClean="0"/>
              <a:t>Finds maximum-margin </a:t>
            </a:r>
            <a:br>
              <a:rPr lang="en-US" sz="2800" dirty="0" smtClean="0"/>
            </a:br>
            <a:r>
              <a:rPr lang="en-US" sz="2800" dirty="0" smtClean="0"/>
              <a:t>hyperplane that </a:t>
            </a:r>
            <a:br>
              <a:rPr lang="en-US" sz="2800" dirty="0" smtClean="0"/>
            </a:br>
            <a:r>
              <a:rPr lang="en-US" sz="2800" dirty="0" smtClean="0"/>
              <a:t>separates two classes</a:t>
            </a:r>
          </a:p>
        </p:txBody>
      </p:sp>
      <p:grpSp>
        <p:nvGrpSpPr>
          <p:cNvPr id="6" name="Group 5"/>
          <p:cNvGrpSpPr/>
          <p:nvPr/>
        </p:nvGrpSpPr>
        <p:grpSpPr>
          <a:xfrm>
            <a:off x="4556760" y="1715457"/>
            <a:ext cx="3977640" cy="4365303"/>
            <a:chOff x="4556760" y="1715457"/>
            <a:chExt cx="3977640" cy="4365303"/>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60" y="1715457"/>
              <a:ext cx="3977640" cy="399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21050" y="5711428"/>
              <a:ext cx="1249060" cy="369332"/>
            </a:xfrm>
            <a:prstGeom prst="rect">
              <a:avLst/>
            </a:prstGeom>
            <a:noFill/>
          </p:spPr>
          <p:txBody>
            <a:bodyPr wrap="none" rtlCol="0">
              <a:spAutoFit/>
            </a:bodyPr>
            <a:lstStyle/>
            <a:p>
              <a:r>
                <a:rPr lang="en-US" dirty="0" smtClean="0"/>
                <a:t>Linear SVM</a:t>
              </a:r>
              <a:endParaRPr lang="en-US" dirty="0"/>
            </a:p>
          </p:txBody>
        </p:sp>
      </p:grpSp>
      <p:sp>
        <p:nvSpPr>
          <p:cNvPr id="7" name="Slide Number Placeholder 6"/>
          <p:cNvSpPr>
            <a:spLocks noGrp="1"/>
          </p:cNvSpPr>
          <p:nvPr>
            <p:ph type="sldNum" sz="quarter" idx="12"/>
          </p:nvPr>
        </p:nvSpPr>
        <p:spPr/>
        <p:txBody>
          <a:bodyPr/>
          <a:lstStyle/>
          <a:p>
            <a:fld id="{B99B3962-C1A3-4609-91EA-F97B45FE51F4}" type="slidenum">
              <a:rPr lang="en-US" smtClean="0"/>
              <a:pPr/>
              <a:t>7</a:t>
            </a:fld>
            <a:endParaRPr lang="en-US" dirty="0"/>
          </a:p>
        </p:txBody>
      </p:sp>
    </p:spTree>
    <p:extLst>
      <p:ext uri="{BB962C8B-B14F-4D97-AF65-F5344CB8AC3E}">
        <p14:creationId xmlns:p14="http://schemas.microsoft.com/office/powerpoint/2010/main" val="368652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SVM — Kernel Trick</a:t>
            </a:r>
            <a:endParaRPr lang="en-US" dirty="0">
              <a:solidFill>
                <a:srgbClr val="C00000"/>
              </a:solidFill>
            </a:endParaRPr>
          </a:p>
        </p:txBody>
      </p:sp>
      <p:sp>
        <p:nvSpPr>
          <p:cNvPr id="3" name="Content Placeholder 2"/>
          <p:cNvSpPr>
            <a:spLocks noGrp="1"/>
          </p:cNvSpPr>
          <p:nvPr>
            <p:ph idx="1"/>
          </p:nvPr>
        </p:nvSpPr>
        <p:spPr>
          <a:xfrm>
            <a:off x="457200" y="1600200"/>
            <a:ext cx="3962400" cy="4525963"/>
          </a:xfrm>
        </p:spPr>
        <p:txBody>
          <a:bodyPr>
            <a:normAutofit fontScale="92500"/>
          </a:bodyPr>
          <a:lstStyle/>
          <a:p>
            <a:r>
              <a:rPr lang="en-US" sz="2800" dirty="0"/>
              <a:t>“Kernel trick” allows </a:t>
            </a:r>
            <a:r>
              <a:rPr lang="en-US" sz="2800" dirty="0" smtClean="0"/>
              <a:t/>
            </a:r>
            <a:br>
              <a:rPr lang="en-US" sz="2800" dirty="0" smtClean="0"/>
            </a:br>
            <a:r>
              <a:rPr lang="en-US" sz="2800" dirty="0" smtClean="0"/>
              <a:t>non-linear </a:t>
            </a:r>
            <a:r>
              <a:rPr lang="en-US" sz="2800" dirty="0"/>
              <a:t>decision </a:t>
            </a:r>
            <a:r>
              <a:rPr lang="en-US" sz="2800" dirty="0" smtClean="0"/>
              <a:t/>
            </a:r>
            <a:br>
              <a:rPr lang="en-US" sz="2800" dirty="0" smtClean="0"/>
            </a:br>
            <a:r>
              <a:rPr lang="en-US" sz="2800" dirty="0" smtClean="0"/>
              <a:t>boundary</a:t>
            </a:r>
          </a:p>
          <a:p>
            <a:pPr lvl="1"/>
            <a:r>
              <a:rPr lang="en-US" sz="2400" dirty="0" smtClean="0"/>
              <a:t>Kernel function maps </a:t>
            </a:r>
            <a:br>
              <a:rPr lang="en-US" sz="2400" dirty="0" smtClean="0"/>
            </a:br>
            <a:r>
              <a:rPr lang="en-US" sz="2400" dirty="0" smtClean="0"/>
              <a:t>input features to higher-</a:t>
            </a:r>
            <a:br>
              <a:rPr lang="en-US" sz="2400" dirty="0" smtClean="0"/>
            </a:br>
            <a:r>
              <a:rPr lang="en-US" sz="2400" dirty="0" smtClean="0"/>
              <a:t>dimensional space</a:t>
            </a:r>
            <a:endParaRPr lang="en-US" sz="2400" dirty="0"/>
          </a:p>
          <a:p>
            <a:r>
              <a:rPr lang="en-US" sz="2800" dirty="0"/>
              <a:t>Time </a:t>
            </a:r>
            <a:r>
              <a:rPr lang="en-US" sz="2800" dirty="0" smtClean="0"/>
              <a:t>complexity for training: O(</a:t>
            </a:r>
            <a:r>
              <a:rPr lang="en-US" sz="2800" i="1" dirty="0" smtClean="0"/>
              <a:t>n</a:t>
            </a:r>
            <a:r>
              <a:rPr lang="en-US" sz="2800" baseline="30000" dirty="0" smtClean="0"/>
              <a:t>3</a:t>
            </a:r>
            <a:r>
              <a:rPr lang="en-US" sz="2800" dirty="0" smtClean="0"/>
              <a:t>)</a:t>
            </a:r>
          </a:p>
          <a:p>
            <a:r>
              <a:rPr lang="en-US" sz="2800" dirty="0" smtClean="0"/>
              <a:t>Running serial version on entire dataset (300 GB) will take 45.4</a:t>
            </a:r>
            <a:r>
              <a:rPr lang="en-US" sz="2800" dirty="0" smtClean="0">
                <a:sym typeface="Symbol"/>
              </a:rPr>
              <a:t>10</a:t>
            </a:r>
            <a:r>
              <a:rPr lang="en-US" sz="2800" baseline="30000" dirty="0" smtClean="0">
                <a:sym typeface="Symbol"/>
              </a:rPr>
              <a:t>3</a:t>
            </a:r>
            <a:r>
              <a:rPr lang="en-US" sz="2800" dirty="0" smtClean="0">
                <a:sym typeface="Symbol"/>
              </a:rPr>
              <a:t> years!</a:t>
            </a:r>
            <a:endParaRPr lang="en-US" sz="2800" dirty="0"/>
          </a:p>
          <a:p>
            <a:pPr marL="0" indent="0">
              <a:buNone/>
            </a:pPr>
            <a:endParaRPr lang="en-US" sz="2800" dirty="0"/>
          </a:p>
        </p:txBody>
      </p:sp>
      <p:grpSp>
        <p:nvGrpSpPr>
          <p:cNvPr id="4" name="Group 3"/>
          <p:cNvGrpSpPr/>
          <p:nvPr/>
        </p:nvGrpSpPr>
        <p:grpSpPr>
          <a:xfrm>
            <a:off x="4572001" y="1752601"/>
            <a:ext cx="3962400" cy="4331732"/>
            <a:chOff x="4572001" y="1752601"/>
            <a:chExt cx="3962400" cy="4331732"/>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752601"/>
              <a:ext cx="396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17129" y="5715001"/>
              <a:ext cx="1272143" cy="369332"/>
            </a:xfrm>
            <a:prstGeom prst="rect">
              <a:avLst/>
            </a:prstGeom>
            <a:noFill/>
          </p:spPr>
          <p:txBody>
            <a:bodyPr wrap="none" rtlCol="0">
              <a:spAutoFit/>
            </a:bodyPr>
            <a:lstStyle/>
            <a:p>
              <a:r>
                <a:rPr lang="en-US" dirty="0" smtClean="0"/>
                <a:t>Kernel SVM</a:t>
              </a:r>
              <a:endParaRPr lang="en-US" dirty="0"/>
            </a:p>
          </p:txBody>
        </p:sp>
      </p:grpSp>
      <p:sp>
        <p:nvSpPr>
          <p:cNvPr id="5" name="Slide Number Placeholder 4"/>
          <p:cNvSpPr>
            <a:spLocks noGrp="1"/>
          </p:cNvSpPr>
          <p:nvPr>
            <p:ph type="sldNum" sz="quarter" idx="12"/>
          </p:nvPr>
        </p:nvSpPr>
        <p:spPr/>
        <p:txBody>
          <a:bodyPr/>
          <a:lstStyle/>
          <a:p>
            <a:fld id="{B99B3962-C1A3-4609-91EA-F97B45FE51F4}" type="slidenum">
              <a:rPr lang="en-US" smtClean="0"/>
              <a:pPr/>
              <a:t>8</a:t>
            </a:fld>
            <a:endParaRPr lang="en-US" dirty="0"/>
          </a:p>
        </p:txBody>
      </p:sp>
    </p:spTree>
    <p:extLst>
      <p:ext uri="{BB962C8B-B14F-4D97-AF65-F5344CB8AC3E}">
        <p14:creationId xmlns:p14="http://schemas.microsoft.com/office/powerpoint/2010/main" val="239601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Cascade SVM (1)</a:t>
            </a:r>
            <a:endParaRPr lang="en-US" dirty="0">
              <a:solidFill>
                <a:srgbClr val="C00000"/>
              </a:solidFill>
            </a:endParaRPr>
          </a:p>
        </p:txBody>
      </p:sp>
      <p:sp>
        <p:nvSpPr>
          <p:cNvPr id="3" name="Content Placeholder 2"/>
          <p:cNvSpPr>
            <a:spLocks noGrp="1"/>
          </p:cNvSpPr>
          <p:nvPr>
            <p:ph idx="1"/>
          </p:nvPr>
        </p:nvSpPr>
        <p:spPr>
          <a:xfrm>
            <a:off x="457200" y="1600200"/>
            <a:ext cx="8534400" cy="4525963"/>
          </a:xfrm>
        </p:spPr>
        <p:txBody>
          <a:bodyPr>
            <a:normAutofit fontScale="92500"/>
          </a:bodyPr>
          <a:lstStyle/>
          <a:p>
            <a:r>
              <a:rPr lang="en-US" dirty="0" smtClean="0"/>
              <a:t>Proposed by Graf </a:t>
            </a:r>
            <a:r>
              <a:rPr lang="en-US" i="1" dirty="0" smtClean="0"/>
              <a:t>et al</a:t>
            </a:r>
            <a:r>
              <a:rPr lang="en-US" dirty="0" smtClean="0"/>
              <a:t>. in NIPS 2004</a:t>
            </a:r>
          </a:p>
          <a:p>
            <a:r>
              <a:rPr lang="en-US" dirty="0" smtClean="0"/>
              <a:t>SVM learning involves finding support vectors (SVs)</a:t>
            </a:r>
          </a:p>
          <a:p>
            <a:r>
              <a:rPr lang="en-US" dirty="0" smtClean="0"/>
              <a:t>Training data split into disjoint subsets</a:t>
            </a:r>
          </a:p>
          <a:p>
            <a:r>
              <a:rPr lang="en-US" dirty="0" smtClean="0"/>
              <a:t>SVs created independently for each subset</a:t>
            </a:r>
          </a:p>
          <a:p>
            <a:r>
              <a:rPr lang="en-US" dirty="0" smtClean="0"/>
              <a:t>SVs from one layer are fed as input to next layer</a:t>
            </a:r>
          </a:p>
          <a:p>
            <a:r>
              <a:rPr lang="en-US" dirty="0" smtClean="0"/>
              <a:t>A hierarchical arrangement of layers of SV creation finally leads to a single integrated set of SVs</a:t>
            </a:r>
            <a:endParaRPr lang="en-US" dirty="0"/>
          </a:p>
        </p:txBody>
      </p:sp>
      <p:sp>
        <p:nvSpPr>
          <p:cNvPr id="4" name="Slide Number Placeholder 3"/>
          <p:cNvSpPr>
            <a:spLocks noGrp="1"/>
          </p:cNvSpPr>
          <p:nvPr>
            <p:ph type="sldNum" sz="quarter" idx="12"/>
          </p:nvPr>
        </p:nvSpPr>
        <p:spPr/>
        <p:txBody>
          <a:bodyPr/>
          <a:lstStyle/>
          <a:p>
            <a:fld id="{B99B3962-C1A3-4609-91EA-F97B45FE51F4}" type="slidenum">
              <a:rPr lang="en-US" smtClean="0"/>
              <a:pPr/>
              <a:t>9</a:t>
            </a:fld>
            <a:endParaRPr lang="en-US" dirty="0"/>
          </a:p>
        </p:txBody>
      </p:sp>
    </p:spTree>
    <p:extLst>
      <p:ext uri="{BB962C8B-B14F-4D97-AF65-F5344CB8AC3E}">
        <p14:creationId xmlns:p14="http://schemas.microsoft.com/office/powerpoint/2010/main" val="3768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2689</Words>
  <Application>Microsoft Office PowerPoint</Application>
  <PresentationFormat>On-screen Show (4:3)</PresentationFormat>
  <Paragraphs>220</Paragraphs>
  <Slides>22</Slides>
  <Notes>22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Symbol</vt:lpstr>
      <vt:lpstr>Office Theme</vt:lpstr>
      <vt:lpstr>Fast Training on Large Genomics Data using Distributed Support Vector Machines</vt:lpstr>
      <vt:lpstr>Motivation</vt:lpstr>
      <vt:lpstr>Contributions</vt:lpstr>
      <vt:lpstr>Background: The Epigenetic Code</vt:lpstr>
      <vt:lpstr>Background: Histone Modifications </vt:lpstr>
      <vt:lpstr>Enhancer Prediction Problem</vt:lpstr>
      <vt:lpstr>Support Vector Machine (SVM)</vt:lpstr>
      <vt:lpstr>SVM — Kernel Trick</vt:lpstr>
      <vt:lpstr>Cascade SVM (1)</vt:lpstr>
      <vt:lpstr>Cascade SVM (2)</vt:lpstr>
      <vt:lpstr>SV Creation in Cascade SVM</vt:lpstr>
      <vt:lpstr>Cascade SVM (3)</vt:lpstr>
      <vt:lpstr>Data Set</vt:lpstr>
      <vt:lpstr>Experimental Testbed</vt:lpstr>
      <vt:lpstr>Results – Accuracy</vt:lpstr>
      <vt:lpstr>Results – Partitioning</vt:lpstr>
      <vt:lpstr>Results – Distributed SVM (1)</vt:lpstr>
      <vt:lpstr>Results – Distributed SVM (2)</vt:lpstr>
      <vt:lpstr>Conclusion</vt:lpstr>
      <vt:lpstr>While we are here..</vt:lpstr>
      <vt:lpstr>Extra</vt:lpstr>
      <vt:lpstr>Extra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Training on Large Genomics Data using Distributed Support Vector Machines</dc:title>
  <dc:creator>Somali Chaterji</dc:creator>
  <cp:lastModifiedBy>Somali Chaterji</cp:lastModifiedBy>
  <cp:revision>105</cp:revision>
  <cp:lastPrinted>2016-01-02T23:52:50Z</cp:lastPrinted>
  <dcterms:created xsi:type="dcterms:W3CDTF">2015-12-23T01:53:15Z</dcterms:created>
  <dcterms:modified xsi:type="dcterms:W3CDTF">2016-01-08T05:26:07Z</dcterms:modified>
</cp:coreProperties>
</file>