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82" r:id="rId2"/>
    <p:sldId id="257" r:id="rId3"/>
    <p:sldId id="258" r:id="rId4"/>
    <p:sldId id="260" r:id="rId5"/>
    <p:sldId id="259" r:id="rId6"/>
    <p:sldId id="261" r:id="rId7"/>
    <p:sldId id="264" r:id="rId8"/>
    <p:sldId id="265" r:id="rId9"/>
    <p:sldId id="266" r:id="rId10"/>
    <p:sldId id="262" r:id="rId11"/>
    <p:sldId id="280" r:id="rId12"/>
    <p:sldId id="281" r:id="rId13"/>
    <p:sldId id="273" r:id="rId14"/>
    <p:sldId id="267" r:id="rId15"/>
    <p:sldId id="268" r:id="rId16"/>
    <p:sldId id="269" r:id="rId17"/>
    <p:sldId id="270" r:id="rId18"/>
    <p:sldId id="272" r:id="rId19"/>
    <p:sldId id="274" r:id="rId20"/>
    <p:sldId id="275" r:id="rId21"/>
    <p:sldId id="276" r:id="rId22"/>
    <p:sldId id="277" r:id="rId23"/>
    <p:sldId id="279" r:id="rId24"/>
    <p:sldId id="278" r:id="rId25"/>
    <p:sldId id="271" r:id="rId26"/>
  </p:sldIdLst>
  <p:sldSz cx="9144000" cy="6858000" type="screen4x3"/>
  <p:notesSz cx="6985000" cy="9271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FF99CC"/>
    <a:srgbClr val="660066"/>
    <a:srgbClr val="008000"/>
    <a:srgbClr val="FFFF00"/>
    <a:srgbClr val="CC3300"/>
    <a:srgbClr val="0000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07" autoAdjust="0"/>
    <p:restoredTop sz="77305" autoAdjust="0"/>
  </p:normalViewPr>
  <p:slideViewPr>
    <p:cSldViewPr snapToGrid="0">
      <p:cViewPr varScale="1">
        <p:scale>
          <a:sx n="41" d="100"/>
          <a:sy n="41" d="100"/>
        </p:scale>
        <p:origin x="-1723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151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8688" y="4400550"/>
            <a:ext cx="5124450" cy="417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81" tIns="46932" rIns="95481" bIns="469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4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701675"/>
            <a:ext cx="4616450" cy="34623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3642394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97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21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732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485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4260279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251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8874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525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5602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56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2962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3229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8445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547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PW: There</a:t>
            </a:r>
            <a:r>
              <a:rPr lang="en-US" baseline="0" dirty="0" smtClean="0"/>
              <a:t> is a practical limit to how many relays are necessary. With enough relays, the low-level firewall functions of each relay become sufficient to fend off attacks. Thus large attacks (in number of insiders) can still be filtered with a secondary plan.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557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691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881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388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152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683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010139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663853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9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64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17488"/>
            <a:ext cx="2184400" cy="5965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9550" y="217488"/>
            <a:ext cx="6400800" cy="5965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40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217488"/>
            <a:ext cx="87249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9550" y="777875"/>
            <a:ext cx="4292600" cy="5405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4550" y="777875"/>
            <a:ext cx="4292600" cy="2625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4550" y="3556000"/>
            <a:ext cx="4292600" cy="2627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13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217488"/>
            <a:ext cx="87249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9550" y="777875"/>
            <a:ext cx="4292600" cy="5405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550" y="777875"/>
            <a:ext cx="4292600" cy="5405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39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60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1349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550" y="777875"/>
            <a:ext cx="4292600" cy="5405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550" y="777875"/>
            <a:ext cx="4292600" cy="5405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1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2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38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297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5060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7195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17488"/>
            <a:ext cx="87249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9550" y="777875"/>
            <a:ext cx="8737600" cy="540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77788" y="77788"/>
            <a:ext cx="8988425" cy="6234112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452938" y="6472238"/>
            <a:ext cx="966610" cy="27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200" dirty="0">
                <a:latin typeface="Arial" charset="0"/>
              </a:rPr>
              <a:t>Slide </a:t>
            </a:r>
            <a:fld id="{485CE911-5D12-4D1E-AA28-5B14C4179355}" type="slidenum">
              <a:rPr lang="en-US" sz="1200" smtClean="0">
                <a:latin typeface="Arial" charset="0"/>
              </a:rPr>
              <a:pPr/>
              <a:t>‹#›</a:t>
            </a:fld>
            <a:r>
              <a:rPr lang="en-US" sz="1200" dirty="0" smtClean="0">
                <a:latin typeface="Arial" charset="0"/>
              </a:rPr>
              <a:t>/24</a:t>
            </a:r>
            <a:endParaRPr lang="en-US" sz="1200" dirty="0">
              <a:latin typeface="Arial" charset="0"/>
            </a:endParaRPr>
          </a:p>
        </p:txBody>
      </p:sp>
      <p:pic>
        <p:nvPicPr>
          <p:cNvPr id="1030" name="Picture 8" descr="PU_signature_gif_prin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513" y="6353175"/>
            <a:ext cx="15065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9" descr="logonew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9" t="17769" r="8650" b="14888"/>
          <a:stretch>
            <a:fillRect/>
          </a:stretch>
        </p:blipFill>
        <p:spPr bwMode="auto">
          <a:xfrm>
            <a:off x="131763" y="6364288"/>
            <a:ext cx="8207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99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9900"/>
          </a:solidFill>
          <a:latin typeface="Helvetic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9900"/>
          </a:solidFill>
          <a:latin typeface="Helvetic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9900"/>
          </a:solidFill>
          <a:latin typeface="Helvetic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9900"/>
          </a:solidFill>
          <a:latin typeface="Helvetic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9900"/>
          </a:solidFill>
          <a:latin typeface="Helvetic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9900"/>
          </a:solidFill>
          <a:latin typeface="Helvetic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9900"/>
          </a:solidFill>
          <a:latin typeface="Helvetic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9900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800">
          <a:solidFill>
            <a:srgbClr val="CC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400">
          <a:solidFill>
            <a:srgbClr val="0000F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FF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45399"/>
            <a:ext cx="9144000" cy="1762125"/>
          </a:xfrm>
          <a:noFill/>
        </p:spPr>
        <p:txBody>
          <a:bodyPr lIns="85725" tIns="41275" rIns="85725" bIns="41275"/>
          <a:lstStyle/>
          <a:p>
            <a:pPr>
              <a:spcAft>
                <a:spcPct val="60000"/>
              </a:spcAft>
            </a:pPr>
            <a:r>
              <a:rPr lang="en-US" altLang="en-US" sz="4000" dirty="0"/>
              <a:t>Denial of Service Elusion (</a:t>
            </a:r>
            <a:r>
              <a:rPr lang="en-US" altLang="en-US" sz="4000" dirty="0" err="1"/>
              <a:t>DoSE</a:t>
            </a:r>
            <a:r>
              <a:rPr lang="en-US" altLang="en-US" sz="4000" dirty="0"/>
              <a:t>):</a:t>
            </a:r>
            <a:br>
              <a:rPr lang="en-US" altLang="en-US" sz="4000" dirty="0"/>
            </a:br>
            <a:r>
              <a:rPr lang="en-US" altLang="en-US" sz="4000" dirty="0"/>
              <a:t>Keeping Clients Connected for Less</a:t>
            </a:r>
            <a:endParaRPr lang="en-US" altLang="en-US" sz="3600" dirty="0" smtClean="0"/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688975" y="2428433"/>
            <a:ext cx="7931150" cy="181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/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</a:rPr>
              <a:t>Paul Wood, Christopher Gutierrez</a:t>
            </a:r>
            <a:r>
              <a:rPr lang="en-US" altLang="en-US" sz="2800" dirty="0" smtClean="0">
                <a:solidFill>
                  <a:srgbClr val="C00000"/>
                </a:solidFill>
                <a:latin typeface="Times New Roman" pitchFamily="18" charset="0"/>
              </a:rPr>
              <a:t>,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itchFamily="18" charset="0"/>
              </a:rPr>
              <a:t> Saurabh 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</a:rPr>
              <a:t>Bagchi</a:t>
            </a:r>
          </a:p>
          <a:p>
            <a:pPr algn="ctr"/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School of Electrical and Computer Engineering</a:t>
            </a:r>
          </a:p>
          <a:p>
            <a:pPr algn="ctr"/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Department of Computer Science </a:t>
            </a:r>
          </a:p>
          <a:p>
            <a:pPr algn="ctr"/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Purdue University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2052" name="Picture 3" descr="gr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4551363"/>
            <a:ext cx="1143000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dcsl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4268788"/>
            <a:ext cx="1820863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4"/>
          <p:cNvSpPr>
            <a:spLocks noChangeArrowheads="1"/>
          </p:cNvSpPr>
          <p:nvPr/>
        </p:nvSpPr>
        <p:spPr bwMode="auto">
          <a:xfrm>
            <a:off x="379413" y="5748338"/>
            <a:ext cx="866616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/>
            <a:r>
              <a:rPr lang="en-US" altLang="en-US" sz="2800" b="1"/>
              <a:t>Presentation available at: </a:t>
            </a:r>
            <a:r>
              <a:rPr lang="en-US" altLang="en-US" sz="2800" b="1" i="1"/>
              <a:t>engineering.purdue.edu/dcsl</a:t>
            </a:r>
            <a:r>
              <a:rPr lang="en-US" altLang="en-US" sz="2800">
                <a:solidFill>
                  <a:srgbClr val="CC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3827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DoSE</a:t>
            </a:r>
            <a:r>
              <a:rPr lang="en-US" dirty="0" smtClean="0"/>
              <a:t> Overview</a:t>
            </a:r>
            <a:endParaRPr lang="en-US" dirty="0"/>
          </a:p>
        </p:txBody>
      </p:sp>
      <p:pic>
        <p:nvPicPr>
          <p:cNvPr id="4098" name="Picture 2" descr="C:\Users\Ranadose\Dropbox\research\DoSE_SRDS\Presentation\network_overview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34" y="777875"/>
            <a:ext cx="7559232" cy="540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3"/>
          <p:cNvSpPr/>
          <p:nvPr/>
        </p:nvSpPr>
        <p:spPr bwMode="auto">
          <a:xfrm>
            <a:off x="1800225" y="1170572"/>
            <a:ext cx="6146448" cy="4268203"/>
          </a:xfrm>
          <a:custGeom>
            <a:avLst/>
            <a:gdLst>
              <a:gd name="connsiteX0" fmla="*/ 0 w 6146448"/>
              <a:gd name="connsiteY0" fmla="*/ 96253 h 4268203"/>
              <a:gd name="connsiteX1" fmla="*/ 2676525 w 6146448"/>
              <a:gd name="connsiteY1" fmla="*/ 791578 h 4268203"/>
              <a:gd name="connsiteX2" fmla="*/ 6010275 w 6146448"/>
              <a:gd name="connsiteY2" fmla="*/ 1003 h 4268203"/>
              <a:gd name="connsiteX3" fmla="*/ 5267325 w 6146448"/>
              <a:gd name="connsiteY3" fmla="*/ 991603 h 4268203"/>
              <a:gd name="connsiteX4" fmla="*/ 3105150 w 6146448"/>
              <a:gd name="connsiteY4" fmla="*/ 2258428 h 4268203"/>
              <a:gd name="connsiteX5" fmla="*/ 4762500 w 6146448"/>
              <a:gd name="connsiteY5" fmla="*/ 4268203 h 426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6448" h="4268203">
                <a:moveTo>
                  <a:pt x="0" y="96253"/>
                </a:moveTo>
                <a:cubicBezTo>
                  <a:pt x="837406" y="451853"/>
                  <a:pt x="1674813" y="807453"/>
                  <a:pt x="2676525" y="791578"/>
                </a:cubicBezTo>
                <a:cubicBezTo>
                  <a:pt x="3678237" y="775703"/>
                  <a:pt x="5578475" y="-32334"/>
                  <a:pt x="6010275" y="1003"/>
                </a:cubicBezTo>
                <a:cubicBezTo>
                  <a:pt x="6442075" y="34340"/>
                  <a:pt x="5751512" y="615366"/>
                  <a:pt x="5267325" y="991603"/>
                </a:cubicBezTo>
                <a:cubicBezTo>
                  <a:pt x="4783138" y="1367840"/>
                  <a:pt x="3189287" y="1712328"/>
                  <a:pt x="3105150" y="2258428"/>
                </a:cubicBezTo>
                <a:cubicBezTo>
                  <a:pt x="3021013" y="2804528"/>
                  <a:pt x="4122738" y="4133266"/>
                  <a:pt x="4762500" y="4268203"/>
                </a:cubicBezTo>
              </a:path>
            </a:pathLst>
          </a:custGeom>
          <a:ln>
            <a:solidFill>
              <a:srgbClr val="00B05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&quot;No&quot; Symbol 5"/>
          <p:cNvSpPr/>
          <p:nvPr/>
        </p:nvSpPr>
        <p:spPr bwMode="auto">
          <a:xfrm>
            <a:off x="7772400" y="3467100"/>
            <a:ext cx="552450" cy="552450"/>
          </a:xfrm>
          <a:prstGeom prst="noSmoking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219200" y="2996870"/>
            <a:ext cx="6696075" cy="651205"/>
          </a:xfrm>
          <a:custGeom>
            <a:avLst/>
            <a:gdLst>
              <a:gd name="connsiteX0" fmla="*/ 0 w 6696075"/>
              <a:gd name="connsiteY0" fmla="*/ 241630 h 651205"/>
              <a:gd name="connsiteX1" fmla="*/ 342900 w 6696075"/>
              <a:gd name="connsiteY1" fmla="*/ 517855 h 651205"/>
              <a:gd name="connsiteX2" fmla="*/ 1447800 w 6696075"/>
              <a:gd name="connsiteY2" fmla="*/ 174955 h 651205"/>
              <a:gd name="connsiteX3" fmla="*/ 3324225 w 6696075"/>
              <a:gd name="connsiteY3" fmla="*/ 22555 h 651205"/>
              <a:gd name="connsiteX4" fmla="*/ 6696075 w 6696075"/>
              <a:gd name="connsiteY4" fmla="*/ 651205 h 651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6075" h="651205">
                <a:moveTo>
                  <a:pt x="0" y="241630"/>
                </a:moveTo>
                <a:cubicBezTo>
                  <a:pt x="50800" y="385298"/>
                  <a:pt x="101600" y="528967"/>
                  <a:pt x="342900" y="517855"/>
                </a:cubicBezTo>
                <a:cubicBezTo>
                  <a:pt x="584200" y="506743"/>
                  <a:pt x="950913" y="257505"/>
                  <a:pt x="1447800" y="174955"/>
                </a:cubicBezTo>
                <a:cubicBezTo>
                  <a:pt x="1944687" y="92405"/>
                  <a:pt x="2449512" y="-56820"/>
                  <a:pt x="3324225" y="22555"/>
                </a:cubicBezTo>
                <a:cubicBezTo>
                  <a:pt x="4198938" y="101930"/>
                  <a:pt x="5447506" y="376567"/>
                  <a:pt x="6696075" y="651205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" y="5181600"/>
            <a:ext cx="5943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 smtClean="0"/>
              <a:t>Clients access Protected Services via Relays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b="1" dirty="0" smtClean="0"/>
              <a:t>Relays are assigned via CDN Interface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 smtClean="0"/>
              <a:t>Attacks are filtered in remote datacenters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48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DoSE</a:t>
            </a:r>
            <a:r>
              <a:rPr lang="en-US" dirty="0" smtClean="0"/>
              <a:t> Overview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7" y="1046956"/>
            <a:ext cx="479107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9550" y="1323975"/>
            <a:ext cx="3467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Assumptions: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CDN </a:t>
            </a:r>
            <a:r>
              <a:rPr lang="en-US" sz="2000" dirty="0" err="1" smtClean="0"/>
              <a:t>DoS</a:t>
            </a:r>
            <a:r>
              <a:rPr lang="en-US" sz="2000" dirty="0" smtClean="0"/>
              <a:t>-Proof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Independent Relay Faults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Protected Service IP hidden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47998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Attacker Model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799306"/>
            <a:ext cx="664845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398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Relays</a:t>
            </a:r>
            <a:endParaRPr lang="en-US" dirty="0"/>
          </a:p>
        </p:txBody>
      </p:sp>
      <p:pic>
        <p:nvPicPr>
          <p:cNvPr id="11266" name="Picture 2" descr="C:\Users\Ranadose\Dropbox\research\DoSE_SRDS\Presentation\relay_diagram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486" y="1475430"/>
            <a:ext cx="3772427" cy="216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1400" y="3998267"/>
            <a:ext cx="1952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EC2 Instances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70381" y="4714875"/>
            <a:ext cx="51748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Goals: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Hide protected service IP (Relay)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Shield service from attacks (Firewall)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44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Assignment Service</a:t>
            </a:r>
            <a:endParaRPr lang="en-US" dirty="0"/>
          </a:p>
        </p:txBody>
      </p:sp>
      <p:pic>
        <p:nvPicPr>
          <p:cNvPr id="6146" name="Picture 2" descr="C:\Users\Ranadose\Dropbox\research\DoSE_SRDS\Presentation\client_assignment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804177"/>
            <a:ext cx="8737600" cy="426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00225" y="5200650"/>
            <a:ext cx="62311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Goal: Resilient Client-Relay Assignments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Puzzles rate-limit assignments (repeat attacks)</a:t>
            </a:r>
          </a:p>
        </p:txBody>
      </p:sp>
    </p:spTree>
    <p:extLst>
      <p:ext uri="{BB962C8B-B14F-4D97-AF65-F5344CB8AC3E}">
        <p14:creationId xmlns:p14="http://schemas.microsoft.com/office/powerpoint/2010/main" val="149543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571500"/>
            <a:ext cx="3715657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Mitigation: Risk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777875"/>
            <a:ext cx="5129374" cy="5405438"/>
          </a:xfrm>
        </p:spPr>
        <p:txBody>
          <a:bodyPr/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Risk: Likelihood client is malicious</a:t>
            </a:r>
          </a:p>
          <a:p>
            <a:r>
              <a:rPr lang="en-US" sz="2400" dirty="0" smtClean="0"/>
              <a:t>Risk-Proportional Relay Assignment</a:t>
            </a:r>
          </a:p>
          <a:p>
            <a:r>
              <a:rPr lang="en-US" sz="2400" dirty="0" smtClean="0"/>
              <a:t>One unit of risk evenly divided</a:t>
            </a:r>
          </a:p>
          <a:p>
            <a:r>
              <a:rPr lang="en-US" sz="2400" dirty="0" smtClean="0"/>
              <a:t>Attacker eventually singled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283200" y="2505075"/>
            <a:ext cx="3432175" cy="1905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566681" y="4410075"/>
            <a:ext cx="3432175" cy="177165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266643" y="2233612"/>
            <a:ext cx="3432175" cy="314325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180" y="5034675"/>
            <a:ext cx="7467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Problem: Growth </a:t>
            </a:r>
            <a:r>
              <a:rPr lang="en-US" dirty="0" smtClean="0"/>
              <a:t>in the number of relays for ON-OFF attacks</a:t>
            </a:r>
            <a:endParaRPr lang="en-US" dirty="0" smtClean="0"/>
          </a:p>
          <a:p>
            <a:r>
              <a:rPr lang="en-US" dirty="0" smtClean="0"/>
              <a:t>Solution: </a:t>
            </a:r>
            <a:r>
              <a:rPr lang="en-US" dirty="0" smtClean="0"/>
              <a:t>Consolidate number of relays using a parameter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27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Reduction via Consolidation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" y="673893"/>
            <a:ext cx="3220588" cy="548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616743"/>
            <a:ext cx="3282439" cy="555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3500" y="5929459"/>
            <a:ext cx="2181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Consolidation</a:t>
            </a:r>
            <a:endParaRPr lang="en-US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695950" y="5929459"/>
            <a:ext cx="2181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Consolidation</a:t>
            </a:r>
            <a:endParaRPr lang="en-US" b="1" i="1" dirty="0"/>
          </a:p>
        </p:txBody>
      </p:sp>
      <p:sp>
        <p:nvSpPr>
          <p:cNvPr id="9" name="Rectangle 8"/>
          <p:cNvSpPr/>
          <p:nvPr/>
        </p:nvSpPr>
        <p:spPr bwMode="auto">
          <a:xfrm>
            <a:off x="608582" y="2625325"/>
            <a:ext cx="3432175" cy="178475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08582" y="4410075"/>
            <a:ext cx="3432175" cy="187345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070474" y="702468"/>
            <a:ext cx="3432175" cy="178475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070473" y="2634850"/>
            <a:ext cx="3432175" cy="178475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203314" y="4419600"/>
            <a:ext cx="3432175" cy="184447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60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 </a:t>
            </a:r>
            <a:r>
              <a:rPr lang="en-US" dirty="0" smtClean="0"/>
              <a:t># Relays versus Speed of Attacker Identification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2362200"/>
            <a:ext cx="2466392" cy="377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2609850"/>
            <a:ext cx="2229407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52371" y="1018516"/>
            <a:ext cx="46662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Cumulative Risk per Attack (CRPA)</a:t>
            </a:r>
          </a:p>
          <a:p>
            <a:pPr algn="ctr"/>
            <a:r>
              <a:rPr lang="en-US" dirty="0" smtClean="0"/>
              <a:t>Risk per Relay (RPR)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32427" y="1800224"/>
            <a:ext cx="1923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CRPA=1 </a:t>
            </a:r>
            <a:r>
              <a:rPr lang="en-US" sz="1800" dirty="0" smtClean="0"/>
              <a:t>RPR=0.5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CRPA/RPR=2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5775519" y="1800224"/>
            <a:ext cx="2039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CRPA=1 RPR=0.25</a:t>
            </a:r>
            <a:br>
              <a:rPr lang="en-US" sz="1800" dirty="0" smtClean="0"/>
            </a:br>
            <a:r>
              <a:rPr lang="en-US" sz="1800" dirty="0" smtClean="0"/>
              <a:t>CRPA/RPR=4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4546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Results: </a:t>
            </a:r>
            <a:r>
              <a:rPr lang="en-US" dirty="0"/>
              <a:t>Defending Against Single Attacker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95926" y="1519853"/>
            <a:ext cx="34861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Agent-Based </a:t>
            </a:r>
            <a:r>
              <a:rPr lang="en-US" dirty="0" smtClean="0"/>
              <a:t>MATLAB solution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(Open Source release on </a:t>
            </a:r>
            <a:r>
              <a:rPr lang="en-US" dirty="0" err="1" smtClean="0"/>
              <a:t>github</a:t>
            </a:r>
            <a:r>
              <a:rPr lang="en-US" dirty="0" smtClean="0"/>
              <a:t>)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Relay Start Time: 40s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CPRA/RPR=3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1000 Clients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Single Attack Source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UDP Stream</a:t>
            </a:r>
            <a:endParaRPr lang="en-US" dirty="0"/>
          </a:p>
        </p:txBody>
      </p:sp>
      <p:pic>
        <p:nvPicPr>
          <p:cNvPr id="12291" name="Picture 3" descr="C:\Users\Ranadose\Dropbox\sharelatex\DoSE_SRDS\Figures\pft_1atk_1000c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576387"/>
            <a:ext cx="47244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5350" y="5381625"/>
            <a:ext cx="6657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i="1" dirty="0" smtClean="0"/>
              <a:t>Attacker identified in 300 seconds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 smtClean="0"/>
              <a:t>Majority of clients kept online during attack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7982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Defending Against Single Attacker: Cost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1318960"/>
            <a:ext cx="411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Attacker found in 3 rounds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1000 clients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CRPA/RPR=30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21 Relays Consumed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$0.07 EC2 Spot (Micro)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Higher CPRA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Faster isolation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Lower CRPA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Economic sustainability</a:t>
            </a:r>
            <a:endParaRPr lang="en-US" dirty="0"/>
          </a:p>
        </p:txBody>
      </p:sp>
      <p:pic>
        <p:nvPicPr>
          <p:cNvPr id="13317" name="Picture 5" descr="C:\Users\Ranadose\Dropbox\sharelatex\DoSE_SRDS\Figures\numRelay_1atk_1000c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6" y="757487"/>
            <a:ext cx="3390490" cy="270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Users\Ranadose\Dropbox\sharelatex\DoSE_SRDS\Figures\cpra_sen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47" y="3467100"/>
            <a:ext cx="3527811" cy="277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43425" y="5439347"/>
            <a:ext cx="45243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Attacker </a:t>
            </a:r>
            <a:r>
              <a:rPr lang="en-US" i="1" dirty="0" smtClean="0"/>
              <a:t>identified faster with larger CRPA/RPR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355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Problem </a:t>
            </a:r>
            <a:r>
              <a:rPr lang="en-US" dirty="0" smtClean="0"/>
              <a:t>Motivation</a:t>
            </a:r>
          </a:p>
          <a:p>
            <a:r>
              <a:rPr lang="en-US" dirty="0" smtClean="0"/>
              <a:t>Prior Work</a:t>
            </a:r>
          </a:p>
          <a:p>
            <a:r>
              <a:rPr lang="en-US" dirty="0" err="1" smtClean="0"/>
              <a:t>DoSE</a:t>
            </a:r>
            <a:r>
              <a:rPr lang="en-US" dirty="0" smtClean="0"/>
              <a:t> Overview</a:t>
            </a:r>
          </a:p>
          <a:p>
            <a:r>
              <a:rPr lang="en-US" dirty="0" smtClean="0"/>
              <a:t>Experimental Results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2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Repeated Attacks</a:t>
            </a:r>
            <a:endParaRPr lang="en-US" dirty="0"/>
          </a:p>
        </p:txBody>
      </p:sp>
      <p:pic>
        <p:nvPicPr>
          <p:cNvPr id="14338" name="Picture 2" descr="C:\Users\Ranadose\Dropbox\sharelatex\DoSE_SRDS\Figures\pft_attack_stream_10atk_1000c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576388"/>
            <a:ext cx="474345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29200" y="2274838"/>
            <a:ext cx="411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Clients:Attackers</a:t>
            </a:r>
            <a:r>
              <a:rPr lang="en-US" dirty="0" smtClean="0"/>
              <a:t> = 100:1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New clients every 1.6 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Connected for 400 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New attacks every 160 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Fresh insiders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42987" y="5582222"/>
            <a:ext cx="7610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Risk-history minimizes disruptions for connected clients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1589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with Larger Attacks</a:t>
            </a:r>
            <a:endParaRPr lang="en-US" dirty="0"/>
          </a:p>
        </p:txBody>
      </p:sp>
      <p:pic>
        <p:nvPicPr>
          <p:cNvPr id="15362" name="Picture 2" descr="C:\Users\Ranadose\Dropbox\sharelatex\DoSE_SRDS\Figures\sweep_atksize_numrela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707356"/>
            <a:ext cx="3844601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Ranadose\Dropbox\sharelatex\DoSE_SRDS\Figures\sweep_atksize_pf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699" y="1707356"/>
            <a:ext cx="3972705" cy="311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67050" y="5086350"/>
            <a:ext cx="2904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300 Attackers = $0.47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5275" y="5689801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err="1" smtClean="0"/>
              <a:t>DoSE</a:t>
            </a:r>
            <a:r>
              <a:rPr lang="en-US" i="1" dirty="0" smtClean="0"/>
              <a:t> is cost effective and efficient for most sizes of attacks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09322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w/ MOTAG</a:t>
            </a:r>
            <a:endParaRPr lang="en-US" dirty="0"/>
          </a:p>
        </p:txBody>
      </p:sp>
      <p:pic>
        <p:nvPicPr>
          <p:cNvPr id="16387" name="Picture 3" descr="C:\Users\Ranadose\Dropbox\sharelatex\DoSE_SRDS\Figures\cmotag_ipus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7" y="1571624"/>
            <a:ext cx="4024311" cy="317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Ranadose\Dropbox\sharelatex\DoSE_SRDS\Figures\cmotag_timepf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4" y="1571624"/>
            <a:ext cx="3976686" cy="316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4300" y="5689801"/>
            <a:ext cx="8924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err="1" smtClean="0"/>
              <a:t>DoSE</a:t>
            </a:r>
            <a:r>
              <a:rPr lang="en-US" i="1" dirty="0" smtClean="0"/>
              <a:t> is less costly and more effective than MOTAG for small attacks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27045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Assignment and Relays</a:t>
            </a:r>
          </a:p>
          <a:p>
            <a:pPr lvl="1"/>
            <a:r>
              <a:rPr lang="en-US" dirty="0" smtClean="0"/>
              <a:t>$2-9/Relay per Month (x3)</a:t>
            </a:r>
          </a:p>
          <a:p>
            <a:pPr lvl="1"/>
            <a:r>
              <a:rPr lang="en-US" dirty="0" smtClean="0"/>
              <a:t>$0.008 per 5000 assigns</a:t>
            </a:r>
          </a:p>
          <a:p>
            <a:r>
              <a:rPr lang="en-US" dirty="0" smtClean="0"/>
              <a:t>Attack Mitigation</a:t>
            </a:r>
          </a:p>
          <a:p>
            <a:pPr lvl="1"/>
            <a:r>
              <a:rPr lang="en-US" dirty="0" smtClean="0"/>
              <a:t>$0.07-$0.47 per Attack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Commercial</a:t>
            </a:r>
          </a:p>
          <a:p>
            <a:pPr lvl="1"/>
            <a:r>
              <a:rPr lang="en-US" dirty="0" smtClean="0"/>
              <a:t>$1800+ for UDP/TCP</a:t>
            </a:r>
          </a:p>
          <a:p>
            <a:r>
              <a:rPr lang="en-US" dirty="0" smtClean="0"/>
              <a:t>MOTAG</a:t>
            </a:r>
          </a:p>
          <a:p>
            <a:pPr lvl="1"/>
            <a:r>
              <a:rPr lang="en-US" dirty="0" smtClean="0"/>
              <a:t>$2000+ for 1000 Relays</a:t>
            </a:r>
          </a:p>
          <a:p>
            <a:pPr lvl="1"/>
            <a:r>
              <a:rPr lang="en-US" dirty="0" smtClean="0"/>
              <a:t>Additional $ for IP release</a:t>
            </a:r>
          </a:p>
          <a:p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171700" y="4130675"/>
            <a:ext cx="5391150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800">
                <a:solidFill>
                  <a:srgbClr val="CC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400">
                <a:solidFill>
                  <a:srgbClr val="0000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Retransmission Bandwidth Costs</a:t>
            </a:r>
          </a:p>
          <a:p>
            <a:pPr lvl="1"/>
            <a:r>
              <a:rPr lang="en-US" kern="0" dirty="0" smtClean="0"/>
              <a:t>$0.09/GB</a:t>
            </a:r>
          </a:p>
          <a:p>
            <a:pPr lvl="1"/>
            <a:r>
              <a:rPr lang="en-US" kern="0" dirty="0" smtClean="0"/>
              <a:t>$0.02/GB if Service in Cloud</a:t>
            </a:r>
          </a:p>
          <a:p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2230256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777875"/>
            <a:ext cx="4772025" cy="5405438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Low Cost</a:t>
            </a:r>
          </a:p>
          <a:p>
            <a:pPr lvl="1"/>
            <a:r>
              <a:rPr lang="en-US" dirty="0" smtClean="0"/>
              <a:t>$0.07-$0.47 Defense/Attack</a:t>
            </a:r>
          </a:p>
          <a:p>
            <a:pPr lvl="1"/>
            <a:r>
              <a:rPr lang="en-US" dirty="0" smtClean="0"/>
              <a:t>$2.99+ to launch attack</a:t>
            </a:r>
          </a:p>
          <a:p>
            <a:r>
              <a:rPr lang="en-US" dirty="0" smtClean="0"/>
              <a:t>Off-the-Shelf</a:t>
            </a:r>
          </a:p>
          <a:p>
            <a:pPr lvl="1"/>
            <a:r>
              <a:rPr lang="en-US" dirty="0" smtClean="0"/>
              <a:t>Unmodified CDN</a:t>
            </a:r>
          </a:p>
          <a:p>
            <a:pPr lvl="1"/>
            <a:r>
              <a:rPr lang="en-US" dirty="0" smtClean="0"/>
              <a:t>Simple Linux relays</a:t>
            </a:r>
          </a:p>
          <a:p>
            <a:endParaRPr lang="en-US" dirty="0"/>
          </a:p>
        </p:txBody>
      </p:sp>
      <p:pic>
        <p:nvPicPr>
          <p:cNvPr id="17410" name="Picture 2" descr="C:\Users\Ranadose\Dropbox\sharelatex\DoSE_SRDS\Figures\network_over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538" y="3533775"/>
            <a:ext cx="3802646" cy="271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Ranadose\Dropbox\sharelatex\DoSE_SRDS\Figures\sweep_atksize_numrela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702469"/>
            <a:ext cx="3582469" cy="283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974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Stopping Large Attacks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52562"/>
            <a:ext cx="54102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64404" y="4886325"/>
            <a:ext cx="5250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Attack Absorbed by Full Relay Exposure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85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Denial of Service: The Lingering Threat</a:t>
            </a:r>
            <a:endParaRPr lang="en-US" dirty="0"/>
          </a:p>
        </p:txBody>
      </p:sp>
      <p:pic>
        <p:nvPicPr>
          <p:cNvPr id="1026" name="Picture 2" descr="C:\Users\Ranadose\Downloads\Figures_Q2_2015_SOTI_Security_2\Figures Q2 2015 SOTI Security\Q2 2015 SOTI Security figure_1-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4" t="14038" r="9207" b="13363"/>
          <a:stretch/>
        </p:blipFill>
        <p:spPr bwMode="auto">
          <a:xfrm>
            <a:off x="1358899" y="749299"/>
            <a:ext cx="6426201" cy="466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5547667"/>
            <a:ext cx="5864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Attacks almost impossible to stop at end users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111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Ease of Attack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92200"/>
            <a:ext cx="5416550" cy="283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i1.ytimg.com/vi/IuD1PlfKHfc/maxres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606" y="1092200"/>
            <a:ext cx="2817813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51100" y="4633267"/>
            <a:ext cx="143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 + Click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524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and Defense Costs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772634"/>
            <a:ext cx="5962650" cy="279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92131" y="1450030"/>
            <a:ext cx="2577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$2.99 for an attack</a:t>
            </a:r>
            <a:endParaRPr lang="en-US" b="1" i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3822699"/>
            <a:ext cx="3181350" cy="208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468" y="4075731"/>
            <a:ext cx="5084613" cy="1579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84575" y="5908374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liquidweb.com/services/ddos.html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92131" y="2339030"/>
            <a:ext cx="2441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$1800 for defense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068700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772" y="4389855"/>
            <a:ext cx="4044950" cy="181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Proxy Service Limitations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291432"/>
            <a:ext cx="5240338" cy="346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1028700"/>
            <a:ext cx="1971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80222" y="1425574"/>
            <a:ext cx="273408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HTTP/HTTPS Only</a:t>
            </a:r>
            <a:br>
              <a:rPr lang="en-US" dirty="0" smtClean="0"/>
            </a:br>
            <a:r>
              <a:rPr lang="en-US" dirty="0" smtClean="0"/>
              <a:t>(No TCP/UDP apps)</a:t>
            </a:r>
          </a:p>
          <a:p>
            <a:endParaRPr lang="en-US" dirty="0"/>
          </a:p>
          <a:p>
            <a:r>
              <a:rPr lang="en-US" dirty="0" smtClean="0"/>
              <a:t>Server IP leakage:</a:t>
            </a:r>
          </a:p>
          <a:p>
            <a:r>
              <a:rPr lang="en-US" dirty="0" smtClean="0"/>
              <a:t>During large attacks</a:t>
            </a:r>
          </a:p>
          <a:p>
            <a:r>
              <a:rPr lang="en-US" dirty="0" smtClean="0"/>
              <a:t>DMCA Complaints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57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6" r="2796" b="2132"/>
          <a:stretch/>
        </p:blipFill>
        <p:spPr bwMode="auto">
          <a:xfrm>
            <a:off x="165722" y="704838"/>
            <a:ext cx="5321300" cy="504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Work for </a:t>
            </a:r>
            <a:r>
              <a:rPr lang="en-US" dirty="0" err="1" smtClean="0"/>
              <a:t>DoS</a:t>
            </a:r>
            <a:r>
              <a:rPr lang="en-US" dirty="0" smtClean="0"/>
              <a:t> Protection: Overlay Networks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9100" y="5748019"/>
            <a:ext cx="5836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err="1"/>
              <a:t>Angelos</a:t>
            </a:r>
            <a:r>
              <a:rPr lang="en-US" sz="1200" dirty="0"/>
              <a:t> D. </a:t>
            </a:r>
            <a:r>
              <a:rPr lang="en-US" sz="1200" dirty="0" err="1"/>
              <a:t>Keromytis</a:t>
            </a:r>
            <a:r>
              <a:rPr lang="en-US" sz="1200" dirty="0"/>
              <a:t>, Vishal </a:t>
            </a:r>
            <a:r>
              <a:rPr lang="en-US" sz="1200" dirty="0" err="1"/>
              <a:t>Misra</a:t>
            </a:r>
            <a:r>
              <a:rPr lang="en-US" sz="1200" dirty="0"/>
              <a:t>, and Dan Rubenstein. 2002.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SOS</a:t>
            </a:r>
            <a:r>
              <a:rPr lang="en-US" sz="1200" dirty="0"/>
              <a:t>: secure overlay services</a:t>
            </a:r>
            <a:r>
              <a:rPr lang="en-US" sz="1200" dirty="0" smtClean="0"/>
              <a:t>. </a:t>
            </a:r>
            <a:r>
              <a:rPr lang="en-US" sz="1200" i="1" dirty="0" smtClean="0"/>
              <a:t>SIGCOMM </a:t>
            </a:r>
            <a:r>
              <a:rPr lang="en-US" sz="1200" i="1" dirty="0" err="1"/>
              <a:t>Comput</a:t>
            </a:r>
            <a:r>
              <a:rPr lang="en-US" sz="1200" i="1" dirty="0"/>
              <a:t>. </a:t>
            </a:r>
            <a:r>
              <a:rPr lang="en-US" sz="1200" i="1" dirty="0" err="1"/>
              <a:t>Commun</a:t>
            </a:r>
            <a:r>
              <a:rPr lang="en-US" sz="1200" i="1" dirty="0"/>
              <a:t>. Rev.</a:t>
            </a:r>
            <a:r>
              <a:rPr lang="en-US" sz="1200" dirty="0"/>
              <a:t> 32, 4 (August 2002), 61-72.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29796" y="1166166"/>
            <a:ext cx="2957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Protection via Proxy/Relay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321922" y="2715567"/>
            <a:ext cx="37192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Lacks entry point (SOAP)</a:t>
            </a:r>
            <a:br>
              <a:rPr lang="en-US" sz="2000" dirty="0" smtClean="0"/>
            </a:br>
            <a:r>
              <a:rPr lang="en-US" sz="2000" dirty="0" smtClean="0"/>
              <a:t>management, beacon management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575060" y="3989575"/>
            <a:ext cx="4882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DoSE</a:t>
            </a:r>
            <a:r>
              <a:rPr lang="en-US" sz="2000" b="1" dirty="0" smtClean="0"/>
              <a:t>: Cloud-Based Relay Management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3990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801687"/>
            <a:ext cx="6577749" cy="468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Work: MOTAG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3700" y="5575300"/>
            <a:ext cx="8666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Q. </a:t>
            </a:r>
            <a:r>
              <a:rPr lang="en-US" sz="1400" dirty="0" err="1"/>
              <a:t>Jia</a:t>
            </a:r>
            <a:r>
              <a:rPr lang="en-US" sz="1400" dirty="0"/>
              <a:t>, H. Wang, D. Fleck, F. Li, A. </a:t>
            </a:r>
            <a:r>
              <a:rPr lang="en-US" sz="1400" dirty="0" err="1"/>
              <a:t>Stavrou</a:t>
            </a:r>
            <a:r>
              <a:rPr lang="en-US" sz="1400" dirty="0"/>
              <a:t>, and W. Powell</a:t>
            </a:r>
            <a:r>
              <a:rPr lang="en-US" sz="1400" dirty="0" smtClean="0"/>
              <a:t>, “</a:t>
            </a:r>
            <a:r>
              <a:rPr lang="en-US" sz="1400" dirty="0"/>
              <a:t>Catch me if you can: A cloud-enabled </a:t>
            </a:r>
            <a:r>
              <a:rPr lang="en-US" sz="1400" dirty="0" err="1"/>
              <a:t>ddos</a:t>
            </a:r>
            <a:r>
              <a:rPr lang="en-US" sz="1400" dirty="0"/>
              <a:t> defense</a:t>
            </a:r>
            <a:r>
              <a:rPr lang="en-US" sz="1400" dirty="0" smtClean="0"/>
              <a:t>,” in </a:t>
            </a:r>
            <a:br>
              <a:rPr lang="en-US" sz="1400" dirty="0" smtClean="0"/>
            </a:br>
            <a:r>
              <a:rPr lang="en-US" sz="1400" dirty="0" smtClean="0"/>
              <a:t>Dependable Systems </a:t>
            </a:r>
            <a:r>
              <a:rPr lang="en-US" sz="1400" dirty="0"/>
              <a:t>and Networks (DSN), 2014 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2730500" y="952500"/>
            <a:ext cx="3810000" cy="800100"/>
          </a:xfrm>
          <a:prstGeom prst="straightConnector1">
            <a:avLst/>
          </a:prstGeom>
          <a:ln>
            <a:solidFill>
              <a:srgbClr val="FF3300"/>
            </a:solidFill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27800" y="721667"/>
            <a:ext cx="2270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Subject to DDoS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4597400" y="2463800"/>
            <a:ext cx="2336800" cy="1155700"/>
          </a:xfrm>
          <a:prstGeom prst="straightConnector1">
            <a:avLst/>
          </a:prstGeom>
          <a:ln>
            <a:solidFill>
              <a:srgbClr val="FF3300"/>
            </a:solidFill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95865" y="3388667"/>
            <a:ext cx="1935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1000 Replicas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930900" y="4740532"/>
            <a:ext cx="3006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DoSE</a:t>
            </a:r>
            <a:r>
              <a:rPr lang="en-US" sz="2000" b="1" dirty="0" smtClean="0"/>
              <a:t>: Cost-Effective Replica Management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6034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DoSE</a:t>
            </a:r>
            <a:r>
              <a:rPr lang="en-US" dirty="0" smtClean="0"/>
              <a:t>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Cost-Conscious Defense</a:t>
            </a:r>
          </a:p>
          <a:p>
            <a:pPr lvl="1"/>
            <a:r>
              <a:rPr lang="en-US" dirty="0" smtClean="0"/>
              <a:t>Repel DDoS-as-a-Service</a:t>
            </a:r>
          </a:p>
          <a:p>
            <a:r>
              <a:rPr lang="en-US" dirty="0" smtClean="0"/>
              <a:t>Self-owned cloud resources</a:t>
            </a:r>
          </a:p>
          <a:p>
            <a:pPr lvl="1"/>
            <a:r>
              <a:rPr lang="en-US" dirty="0" smtClean="0"/>
              <a:t>No DMCA leak</a:t>
            </a:r>
          </a:p>
          <a:p>
            <a:r>
              <a:rPr lang="en-US" dirty="0" smtClean="0"/>
              <a:t>Commodity Service Usage</a:t>
            </a:r>
          </a:p>
          <a:p>
            <a:pPr lvl="1"/>
            <a:r>
              <a:rPr lang="en-US" dirty="0" smtClean="0"/>
              <a:t>No load-balancer customization</a:t>
            </a:r>
          </a:p>
          <a:p>
            <a:pPr lvl="1"/>
            <a:r>
              <a:rPr lang="en-US" dirty="0" smtClean="0"/>
              <a:t>Off-the-shelf cloud components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 descr="C:\Users\Ranadose\Dropbox\research\DoSE_SRDS\Presentation\network_over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963" y="2286000"/>
            <a:ext cx="3656402" cy="261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05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CSL_template">
  <a:themeElements>
    <a:clrScheme name="untitled 1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ntitled 15">
      <a:majorFont>
        <a:latin typeface="Helvetic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untitled 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DCSL_template</Template>
  <TotalTime>4159</TotalTime>
  <Pages>22</Pages>
  <Words>594</Words>
  <Application>Microsoft Office PowerPoint</Application>
  <PresentationFormat>On-screen Show (4:3)</PresentationFormat>
  <Paragraphs>144</Paragraphs>
  <Slides>25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DCSL_template</vt:lpstr>
      <vt:lpstr>Denial of Service Elusion (DoSE): Keeping Clients Connected for Less</vt:lpstr>
      <vt:lpstr>Outline</vt:lpstr>
      <vt:lpstr>Denial of Service: The Lingering Threat</vt:lpstr>
      <vt:lpstr>Ease of Attack</vt:lpstr>
      <vt:lpstr>Attack and Defense Costs</vt:lpstr>
      <vt:lpstr>Commercial Proxy Service Limitations</vt:lpstr>
      <vt:lpstr>Prior Work for DoS Protection: Overlay Networks</vt:lpstr>
      <vt:lpstr>Prior Work: MOTAG</vt:lpstr>
      <vt:lpstr>DoSE Goals</vt:lpstr>
      <vt:lpstr>DoSE Overview</vt:lpstr>
      <vt:lpstr>DoSE Overview</vt:lpstr>
      <vt:lpstr>Attacker Model</vt:lpstr>
      <vt:lpstr>Relays</vt:lpstr>
      <vt:lpstr>Client Assignment Service</vt:lpstr>
      <vt:lpstr>Attack Mitigation: Risk Assignment</vt:lpstr>
      <vt:lpstr>Cost Reduction via Consolidation</vt:lpstr>
      <vt:lpstr>Controlling # Relays versus Speed of Attacker Identification</vt:lpstr>
      <vt:lpstr>Experimental Results: Defending Against Single Attacker</vt:lpstr>
      <vt:lpstr>Defending Against Single Attacker: Cost</vt:lpstr>
      <vt:lpstr>Repeated Attacks</vt:lpstr>
      <vt:lpstr>Success with Larger Attacks</vt:lpstr>
      <vt:lpstr>Comparison w/ MOTAG</vt:lpstr>
      <vt:lpstr>Costs</vt:lpstr>
      <vt:lpstr>Conclusion</vt:lpstr>
      <vt:lpstr>Stopping Large Attacks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 and Reliability of Internet of Things (IoT) : Part II</dc:title>
  <dc:creator>Ranadose</dc:creator>
  <cp:lastModifiedBy>Saurabh Bagchi</cp:lastModifiedBy>
  <cp:revision>82</cp:revision>
  <cp:lastPrinted>2000-04-05T22:40:32Z</cp:lastPrinted>
  <dcterms:created xsi:type="dcterms:W3CDTF">2015-09-24T18:13:52Z</dcterms:created>
  <dcterms:modified xsi:type="dcterms:W3CDTF">2015-09-29T13:08:21Z</dcterms:modified>
</cp:coreProperties>
</file>