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358" r:id="rId2"/>
    <p:sldId id="372" r:id="rId3"/>
    <p:sldId id="360" r:id="rId4"/>
    <p:sldId id="361" r:id="rId5"/>
    <p:sldId id="401" r:id="rId6"/>
    <p:sldId id="362" r:id="rId7"/>
    <p:sldId id="373" r:id="rId8"/>
    <p:sldId id="374" r:id="rId9"/>
    <p:sldId id="349" r:id="rId10"/>
    <p:sldId id="386" r:id="rId11"/>
    <p:sldId id="365" r:id="rId12"/>
    <p:sldId id="387" r:id="rId13"/>
    <p:sldId id="294" r:id="rId14"/>
    <p:sldId id="388" r:id="rId15"/>
    <p:sldId id="389" r:id="rId16"/>
    <p:sldId id="390" r:id="rId17"/>
    <p:sldId id="377" r:id="rId18"/>
    <p:sldId id="378" r:id="rId19"/>
    <p:sldId id="379" r:id="rId20"/>
    <p:sldId id="370" r:id="rId21"/>
    <p:sldId id="391" r:id="rId22"/>
    <p:sldId id="392" r:id="rId23"/>
    <p:sldId id="402" r:id="rId24"/>
    <p:sldId id="381" r:id="rId25"/>
    <p:sldId id="385" r:id="rId26"/>
    <p:sldId id="383" r:id="rId27"/>
    <p:sldId id="384" r:id="rId28"/>
    <p:sldId id="394" r:id="rId29"/>
    <p:sldId id="395" r:id="rId30"/>
    <p:sldId id="396" r:id="rId31"/>
    <p:sldId id="397" r:id="rId32"/>
    <p:sldId id="398" r:id="rId33"/>
    <p:sldId id="399" r:id="rId34"/>
    <p:sldId id="400" r:id="rId35"/>
    <p:sldId id="3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7"/>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78636" autoAdjust="0"/>
  </p:normalViewPr>
  <p:slideViewPr>
    <p:cSldViewPr>
      <p:cViewPr varScale="1">
        <p:scale>
          <a:sx n="42" d="100"/>
          <a:sy n="42" d="100"/>
        </p:scale>
        <p:origin x="-1411"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95D138-85FF-584A-BCCB-604AB9598B84}" type="datetime1">
              <a:rPr lang="en-US" smtClean="0"/>
              <a:t>10/20/2015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3011D9-99EF-4F18-A248-BC77238C06D2}" type="slidenum">
              <a:rPr lang="en-US" smtClean="0"/>
              <a:t>‹#›</a:t>
            </a:fld>
            <a:endParaRPr lang="en-US"/>
          </a:p>
        </p:txBody>
      </p:sp>
    </p:spTree>
    <p:extLst>
      <p:ext uri="{BB962C8B-B14F-4D97-AF65-F5344CB8AC3E}">
        <p14:creationId xmlns:p14="http://schemas.microsoft.com/office/powerpoint/2010/main" val="2054940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417F7-2E84-FE4C-A141-6DC72987740D}" type="datetime1">
              <a:rPr lang="en-US" smtClean="0"/>
              <a:t>10/20/2015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9D4BB1-9E2E-40CF-9703-0A7258745628}" type="slidenum">
              <a:rPr lang="en-US" smtClean="0"/>
              <a:t>‹#›</a:t>
            </a:fld>
            <a:endParaRPr lang="en-US"/>
          </a:p>
        </p:txBody>
      </p:sp>
    </p:spTree>
    <p:extLst>
      <p:ext uri="{BB962C8B-B14F-4D97-AF65-F5344CB8AC3E}">
        <p14:creationId xmlns:p14="http://schemas.microsoft.com/office/powerpoint/2010/main" val="22939141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 is collaboration</a:t>
            </a:r>
            <a:r>
              <a:rPr lang="en-US" baseline="0" dirty="0" smtClean="0"/>
              <a:t> between Purdue and LLNL. Greg just moved to Google.</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1</a:t>
            </a:fld>
            <a:endParaRPr lang="en-US"/>
          </a:p>
        </p:txBody>
      </p:sp>
    </p:spTree>
    <p:extLst>
      <p:ext uri="{BB962C8B-B14F-4D97-AF65-F5344CB8AC3E}">
        <p14:creationId xmlns:p14="http://schemas.microsoft.com/office/powerpoint/2010/main" val="130223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create a performance model we first need to gather execution related data. We need performance metrics, input parameters and characteristics etc. Sight tracks inputs and outputs identified by developer + performance metrics such as execution time, H/w metrics</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11</a:t>
            </a:fld>
            <a:endParaRPr lang="en-US"/>
          </a:p>
        </p:txBody>
      </p:sp>
    </p:spTree>
    <p:extLst>
      <p:ext uri="{BB962C8B-B14F-4D97-AF65-F5344CB8AC3E}">
        <p14:creationId xmlns:p14="http://schemas.microsoft.com/office/powerpoint/2010/main" val="135171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Now</a:t>
            </a:r>
            <a:r>
              <a:rPr lang="en-US" sz="1200" baseline="0" dirty="0" smtClean="0"/>
              <a:t> I will briefly talk about the modeling tool, SCULPTOR</a:t>
            </a:r>
            <a:r>
              <a:rPr lang="en-US" sz="1200" dirty="0" smtClean="0"/>
              <a:t>	</a:t>
            </a:r>
          </a:p>
        </p:txBody>
      </p:sp>
      <p:sp>
        <p:nvSpPr>
          <p:cNvPr id="4" name="Slide Number Placeholder 3"/>
          <p:cNvSpPr>
            <a:spLocks noGrp="1"/>
          </p:cNvSpPr>
          <p:nvPr>
            <p:ph type="sldNum" sz="quarter" idx="10"/>
          </p:nvPr>
        </p:nvSpPr>
        <p:spPr/>
        <p:txBody>
          <a:bodyPr/>
          <a:lstStyle/>
          <a:p>
            <a:fld id="{8C9D4BB1-9E2E-40CF-9703-0A7258745628}" type="slidenum">
              <a:rPr lang="en-US" smtClean="0"/>
              <a:t>12</a:t>
            </a:fld>
            <a:endParaRPr lang="en-US"/>
          </a:p>
        </p:txBody>
      </p:sp>
    </p:spTree>
    <p:extLst>
      <p:ext uri="{BB962C8B-B14F-4D97-AF65-F5344CB8AC3E}">
        <p14:creationId xmlns:p14="http://schemas.microsoft.com/office/powerpoint/2010/main" val="868436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Creates context based models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Identify the input features that carry most useful information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Removes duplicate or highly</a:t>
            </a:r>
            <a:r>
              <a:rPr lang="en-US" sz="1200" baseline="0" dirty="0" smtClean="0"/>
              <a:t> correlated features   </a:t>
            </a:r>
            <a:r>
              <a:rPr lang="en-US" i="1" dirty="0" smtClean="0"/>
              <a:t>LASSO</a:t>
            </a:r>
            <a:r>
              <a:rPr lang="en-US" dirty="0" smtClean="0"/>
              <a:t> (Least Absolute Shrinkage and Selection Operator)</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Filter out outputs which does not</a:t>
            </a:r>
            <a:r>
              <a:rPr lang="en-US" sz="1200" baseline="0" dirty="0" smtClean="0"/>
              <a:t> show relationship with inputs</a:t>
            </a:r>
            <a:r>
              <a:rPr lang="en-US" sz="1200" dirty="0" smtClean="0"/>
              <a:t> – to reduce noise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13</a:t>
            </a:fld>
            <a:endParaRPr lang="en-US"/>
          </a:p>
        </p:txBody>
      </p:sp>
    </p:spTree>
    <p:extLst>
      <p:ext uri="{BB962C8B-B14F-4D97-AF65-F5344CB8AC3E}">
        <p14:creationId xmlns:p14="http://schemas.microsoft.com/office/powerpoint/2010/main" val="252687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might be discontinuity in the behavior</a:t>
            </a:r>
            <a:r>
              <a:rPr lang="en-US" baseline="0" dirty="0" smtClean="0"/>
              <a:t> of observation metrics</a:t>
            </a:r>
            <a:r>
              <a:rPr lang="en-US" dirty="0" smtClean="0"/>
              <a:t>. We can incrementally update our</a:t>
            </a:r>
            <a:r>
              <a:rPr lang="en-US" baseline="0" dirty="0" smtClean="0"/>
              <a:t> </a:t>
            </a:r>
            <a:r>
              <a:rPr lang="en-US" dirty="0" smtClean="0"/>
              <a:t>models. </a:t>
            </a:r>
          </a:p>
          <a:p>
            <a:r>
              <a:rPr lang="en-US" dirty="0" smtClean="0"/>
              <a:t>No need to retrain for the whole</a:t>
            </a:r>
          </a:p>
          <a:p>
            <a:r>
              <a:rPr lang="en-US" dirty="0" smtClean="0"/>
              <a:t>If model is still not accurate enough, ask for more descriptive inputs from the </a:t>
            </a:r>
            <a:r>
              <a:rPr lang="en-US" sz="1200" baseline="0" dirty="0" smtClean="0"/>
              <a:t>developers</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14</a:t>
            </a:fld>
            <a:endParaRPr lang="en-US"/>
          </a:p>
        </p:txBody>
      </p:sp>
    </p:spTree>
    <p:extLst>
      <p:ext uri="{BB962C8B-B14F-4D97-AF65-F5344CB8AC3E}">
        <p14:creationId xmlns:p14="http://schemas.microsoft.com/office/powerpoint/2010/main" val="697800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Now</a:t>
            </a:r>
            <a:r>
              <a:rPr lang="en-US" sz="1200" baseline="0" dirty="0" smtClean="0"/>
              <a:t> I will talk about how E-Analyzer, can characterize the prediction errors made by statistical models</a:t>
            </a:r>
            <a:endParaRPr lang="en-US" sz="1200" dirty="0" smtClean="0"/>
          </a:p>
        </p:txBody>
      </p:sp>
      <p:sp>
        <p:nvSpPr>
          <p:cNvPr id="4" name="Slide Number Placeholder 3"/>
          <p:cNvSpPr>
            <a:spLocks noGrp="1"/>
          </p:cNvSpPr>
          <p:nvPr>
            <p:ph type="sldNum" sz="quarter" idx="10"/>
          </p:nvPr>
        </p:nvSpPr>
        <p:spPr/>
        <p:txBody>
          <a:bodyPr/>
          <a:lstStyle/>
          <a:p>
            <a:fld id="{8C9D4BB1-9E2E-40CF-9703-0A7258745628}" type="slidenum">
              <a:rPr lang="en-US" smtClean="0"/>
              <a:t>15</a:t>
            </a:fld>
            <a:endParaRPr lang="en-US"/>
          </a:p>
        </p:txBody>
      </p:sp>
    </p:spTree>
    <p:extLst>
      <p:ext uri="{BB962C8B-B14F-4D97-AF65-F5344CB8AC3E}">
        <p14:creationId xmlns:p14="http://schemas.microsoft.com/office/powerpoint/2010/main" val="20500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before:  Interpolation =&gt; test points fall</a:t>
            </a:r>
            <a:r>
              <a:rPr lang="en-US" baseline="0" dirty="0" smtClean="0"/>
              <a:t> within the same range of training points</a:t>
            </a:r>
          </a:p>
          <a:p>
            <a:r>
              <a:rPr lang="en-US" baseline="0" dirty="0" smtClean="0"/>
              <a:t>Extrapolation =&gt; test points are far apart from the training points</a:t>
            </a:r>
          </a:p>
          <a:p>
            <a:r>
              <a:rPr lang="en-US" baseline="0" dirty="0" smtClean="0"/>
              <a:t>Interpolation error characterization =&gt; repeated sampling and test (also called </a:t>
            </a:r>
            <a:r>
              <a:rPr lang="en-US" baseline="0" dirty="0" err="1" smtClean="0"/>
              <a:t>Bootstapping</a:t>
            </a:r>
            <a:r>
              <a:rPr lang="en-US" baseline="0" dirty="0" smtClean="0"/>
              <a:t> method)</a:t>
            </a:r>
          </a:p>
          <a:p>
            <a:r>
              <a:rPr lang="en-US" baseline="0" dirty="0" smtClean="0"/>
              <a:t>Extrapolation, we want to capture how error grows as we move away  </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16</a:t>
            </a:fld>
            <a:endParaRPr lang="en-US"/>
          </a:p>
        </p:txBody>
      </p:sp>
    </p:spTree>
    <p:extLst>
      <p:ext uri="{BB962C8B-B14F-4D97-AF65-F5344CB8AC3E}">
        <p14:creationId xmlns:p14="http://schemas.microsoft.com/office/powerpoint/2010/main" val="203583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calculating a distance is not so easy. Euclidian or </a:t>
            </a:r>
            <a:r>
              <a:rPr lang="en-US" baseline="0" dirty="0" err="1" smtClean="0"/>
              <a:t>Mahalanobis</a:t>
            </a:r>
            <a:r>
              <a:rPr lang="en-US" baseline="0" dirty="0" smtClean="0"/>
              <a:t> </a:t>
            </a:r>
            <a:r>
              <a:rPr lang="en-US" baseline="0" dirty="0" smtClean="0"/>
              <a:t>distance formula can not be directly used</a:t>
            </a:r>
          </a:p>
          <a:p>
            <a:r>
              <a:rPr lang="en-US" baseline="0" dirty="0" smtClean="0"/>
              <a:t>Input feature ranges might be on different scale.</a:t>
            </a:r>
          </a:p>
          <a:p>
            <a:r>
              <a:rPr lang="en-US" baseline="0" dirty="0" smtClean="0"/>
              <a:t>May be a valid range is not known a priori</a:t>
            </a:r>
          </a:p>
          <a:p>
            <a:r>
              <a:rPr lang="en-US" baseline="0" dirty="0" smtClean="0"/>
              <a:t>What are the best ways to calculate these distance between f1 and f2 ?</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17</a:t>
            </a:fld>
            <a:endParaRPr lang="en-US"/>
          </a:p>
        </p:txBody>
      </p:sp>
    </p:spTree>
    <p:extLst>
      <p:ext uri="{BB962C8B-B14F-4D97-AF65-F5344CB8AC3E}">
        <p14:creationId xmlns:p14="http://schemas.microsoft.com/office/powerpoint/2010/main" val="927736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avoid such issues, we have come up with a new notion for distance</a:t>
            </a:r>
            <a:r>
              <a:rPr lang="en-US" baseline="0" dirty="0" smtClean="0"/>
              <a:t> which will be measured only along an individual feature dimension.</a:t>
            </a:r>
          </a:p>
          <a:p>
            <a:r>
              <a:rPr lang="en-US" baseline="0" dirty="0" smtClean="0"/>
              <a:t>Distance =&gt; How many standard deviations away from the training set, the production point is</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18</a:t>
            </a:fld>
            <a:endParaRPr lang="en-US"/>
          </a:p>
        </p:txBody>
      </p:sp>
    </p:spTree>
    <p:extLst>
      <p:ext uri="{BB962C8B-B14F-4D97-AF65-F5344CB8AC3E}">
        <p14:creationId xmlns:p14="http://schemas.microsoft.com/office/powerpoint/2010/main" val="96958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show an example,  how </a:t>
            </a:r>
            <a:r>
              <a:rPr lang="en-US" baseline="0" dirty="0" smtClean="0"/>
              <a:t>we can create extrapolation error profiles for f1 and f2 separately, using the new approach</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19</a:t>
            </a:fld>
            <a:endParaRPr lang="en-US"/>
          </a:p>
        </p:txBody>
      </p:sp>
    </p:spTree>
    <p:extLst>
      <p:ext uri="{BB962C8B-B14F-4D97-AF65-F5344CB8AC3E}">
        <p14:creationId xmlns:p14="http://schemas.microsoft.com/office/powerpoint/2010/main" val="3106638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“correlated</a:t>
            </a:r>
            <a:r>
              <a:rPr lang="en-US" baseline="0" dirty="0" smtClean="0"/>
              <a:t> error” because input-features was </a:t>
            </a:r>
            <a:r>
              <a:rPr lang="en-US" i="1" baseline="0" dirty="0" smtClean="0"/>
              <a:t>slightly</a:t>
            </a:r>
            <a:r>
              <a:rPr lang="en-US" baseline="0" dirty="0" smtClean="0"/>
              <a:t> correlated. We remove duplicate improves at the beginning (mic &gt; 0.9 ), but do not remove anything with lower correlation because in that case we might loose some important behavior. Here we compensate for that </a:t>
            </a:r>
            <a:r>
              <a:rPr lang="en-US" i="1" baseline="0" dirty="0" smtClean="0"/>
              <a:t>reluctance</a:t>
            </a:r>
            <a:r>
              <a:rPr lang="en-US" baseline="0" dirty="0" smtClean="0"/>
              <a:t>. Note, for correlated inputs, it is not possible to “fix” one feature and see the error trend of another feature, because, values of those features will always change together. In this case, instead of fixing (f2), we choose values of f1 where values of f2 are similar, that is the variation  remains within a bound</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20</a:t>
            </a:fld>
            <a:endParaRPr lang="en-US"/>
          </a:p>
        </p:txBody>
      </p:sp>
    </p:spTree>
    <p:extLst>
      <p:ext uri="{BB962C8B-B14F-4D97-AF65-F5344CB8AC3E}">
        <p14:creationId xmlns:p14="http://schemas.microsoft.com/office/powerpoint/2010/main" val="279798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latin typeface="Arial" panose="020B0604020202020204" pitchFamily="34" charset="0"/>
                <a:cs typeface="Arial" panose="020B0604020202020204" pitchFamily="34" charset="0"/>
              </a:rPr>
              <a:t>Software performance depend on parameters, input data, characteristics of data.</a:t>
            </a:r>
          </a:p>
          <a:p>
            <a:r>
              <a:rPr lang="en-US" sz="1200" dirty="0" smtClean="0">
                <a:solidFill>
                  <a:schemeClr val="bg1"/>
                </a:solidFill>
                <a:latin typeface="Arial" panose="020B0604020202020204" pitchFamily="34" charset="0"/>
                <a:cs typeface="Arial" panose="020B0604020202020204" pitchFamily="34" charset="0"/>
              </a:rPr>
              <a:t>Accurate performance prediction is useful in many scenarios </a:t>
            </a:r>
          </a:p>
          <a:p>
            <a:r>
              <a:rPr lang="en-US" sz="1200" dirty="0" smtClean="0">
                <a:solidFill>
                  <a:schemeClr val="bg1"/>
                </a:solidFill>
                <a:latin typeface="Arial" panose="020B0604020202020204" pitchFamily="34" charset="0"/>
                <a:cs typeface="Arial" panose="020B0604020202020204" pitchFamily="34" charset="0"/>
              </a:rPr>
              <a:t>We focus on the input dependence (</a:t>
            </a:r>
            <a:r>
              <a:rPr lang="en-US" sz="1200" dirty="0" err="1" smtClean="0">
                <a:solidFill>
                  <a:schemeClr val="bg1"/>
                </a:solidFill>
                <a:latin typeface="Arial" panose="020B0604020202020204" pitchFamily="34" charset="0"/>
                <a:cs typeface="Arial" panose="020B0604020202020204" pitchFamily="34" charset="0"/>
              </a:rPr>
              <a:t>config</a:t>
            </a:r>
            <a:r>
              <a:rPr lang="en-US" sz="1200" dirty="0" smtClean="0">
                <a:solidFill>
                  <a:schemeClr val="bg1"/>
                </a:solidFill>
                <a:latin typeface="Arial" panose="020B0604020202020204" pitchFamily="34" charset="0"/>
                <a:cs typeface="Arial" panose="020B0604020202020204" pitchFamily="34" charset="0"/>
              </a:rPr>
              <a:t> </a:t>
            </a:r>
            <a:r>
              <a:rPr lang="en-US" sz="1200" dirty="0" err="1" smtClean="0">
                <a:solidFill>
                  <a:schemeClr val="bg1"/>
                </a:solidFill>
                <a:latin typeface="Arial" panose="020B0604020202020204" pitchFamily="34" charset="0"/>
                <a:cs typeface="Arial" panose="020B0604020202020204" pitchFamily="34" charset="0"/>
              </a:rPr>
              <a:t>params</a:t>
            </a:r>
            <a:r>
              <a:rPr lang="en-US" sz="1200" dirty="0" smtClean="0">
                <a:solidFill>
                  <a:schemeClr val="bg1"/>
                </a:solidFill>
                <a:latin typeface="Arial" panose="020B0604020202020204" pitchFamily="34" charset="0"/>
                <a:cs typeface="Arial" panose="020B0604020202020204" pitchFamily="34" charset="0"/>
              </a:rPr>
              <a:t> and data)</a:t>
            </a:r>
            <a:endParaRPr lang="en-US"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C9D4BB1-9E2E-40CF-9703-0A7258745628}" type="slidenum">
              <a:rPr lang="en-US" smtClean="0"/>
              <a:t>2</a:t>
            </a:fld>
            <a:endParaRPr lang="en-US"/>
          </a:p>
        </p:txBody>
      </p:sp>
    </p:spTree>
    <p:extLst>
      <p:ext uri="{BB962C8B-B14F-4D97-AF65-F5344CB8AC3E}">
        <p14:creationId xmlns:p14="http://schemas.microsoft.com/office/powerpoint/2010/main" val="115187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Now we talk about Guardian, the anomaly detection tool.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monitors the production run and uses the models created by Sculptor and error profile created by E-Analyzer to detect if any observation </a:t>
            </a:r>
            <a:r>
              <a:rPr lang="en-US" sz="1200" baseline="0" dirty="0" smtClean="0"/>
              <a:t>metrics is behaving in an anomalous way.</a:t>
            </a:r>
            <a:endParaRPr lang="en-US" sz="1200" dirty="0" smtClean="0"/>
          </a:p>
        </p:txBody>
      </p:sp>
      <p:sp>
        <p:nvSpPr>
          <p:cNvPr id="4" name="Slide Number Placeholder 3"/>
          <p:cNvSpPr>
            <a:spLocks noGrp="1"/>
          </p:cNvSpPr>
          <p:nvPr>
            <p:ph type="sldNum" sz="quarter" idx="10"/>
          </p:nvPr>
        </p:nvSpPr>
        <p:spPr/>
        <p:txBody>
          <a:bodyPr/>
          <a:lstStyle/>
          <a:p>
            <a:fld id="{8C9D4BB1-9E2E-40CF-9703-0A7258745628}" type="slidenum">
              <a:rPr lang="en-US" smtClean="0"/>
              <a:t>21</a:t>
            </a:fld>
            <a:endParaRPr lang="en-US"/>
          </a:p>
        </p:txBody>
      </p:sp>
    </p:spTree>
    <p:extLst>
      <p:ext uri="{BB962C8B-B14F-4D97-AF65-F5344CB8AC3E}">
        <p14:creationId xmlns:p14="http://schemas.microsoft.com/office/powerpoint/2010/main" val="3337380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Guardian puts </a:t>
            </a:r>
            <a:r>
              <a:rPr lang="en-US" baseline="0" dirty="0" smtClean="0"/>
              <a:t>interpolation and extrapolation error together while calculating a probability of anomaly. </a:t>
            </a:r>
          </a:p>
          <a:p>
            <a:r>
              <a:rPr lang="en-US" baseline="0" dirty="0" smtClean="0"/>
              <a:t>As we move away from training set, extrapolation error would grow – which is also the mean error.</a:t>
            </a:r>
          </a:p>
          <a:p>
            <a:r>
              <a:rPr lang="en-US" baseline="0" dirty="0" smtClean="0"/>
              <a:t>P</a:t>
            </a:r>
            <a:r>
              <a:rPr lang="en-US" dirty="0" smtClean="0"/>
              <a:t>reviously</a:t>
            </a:r>
            <a:r>
              <a:rPr lang="en-US" baseline="0" dirty="0" smtClean="0"/>
              <a:t> w</a:t>
            </a:r>
            <a:r>
              <a:rPr lang="en-US" dirty="0" smtClean="0"/>
              <a:t>e characterized interpolation error as a distribution</a:t>
            </a:r>
            <a:r>
              <a:rPr lang="en-US" baseline="0" dirty="0" smtClean="0"/>
              <a:t> around a mean. The mean is most of the time zero, if the model is reasonably accurate.</a:t>
            </a:r>
          </a:p>
          <a:p>
            <a:r>
              <a:rPr lang="en-US" baseline="0" dirty="0" smtClean="0"/>
              <a:t>When we combine error arising from interpolation and extrapolation we assume the nature of that distribution remains the same, but now the interpolation errors distribute around the mean error identified due to extrapolation.</a:t>
            </a:r>
          </a:p>
          <a:p>
            <a:r>
              <a:rPr lang="en-US" baseline="0" dirty="0" smtClean="0"/>
              <a:t>Delta is the difference of observed error and predicted error</a:t>
            </a:r>
          </a:p>
          <a:p>
            <a:r>
              <a:rPr lang="en-US" baseline="0" dirty="0" smtClean="0"/>
              <a:t>Now during production run, when we see a deviation of an observation metric from its predicted value, we calculate how </a:t>
            </a:r>
            <a:r>
              <a:rPr lang="en-US" b="1" i="1" baseline="0" dirty="0" smtClean="0"/>
              <a:t>likely</a:t>
            </a:r>
            <a:r>
              <a:rPr lang="en-US" baseline="0" dirty="0" smtClean="0"/>
              <a:t> it is to see such a deviation under normal scenarios and based on that probability mark it is normal or anomalous  </a:t>
            </a:r>
            <a:r>
              <a:rPr lang="en-US" dirty="0" smtClean="0"/>
              <a:t> </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22</a:t>
            </a:fld>
            <a:endParaRPr lang="en-US"/>
          </a:p>
        </p:txBody>
      </p:sp>
    </p:spTree>
    <p:extLst>
      <p:ext uri="{BB962C8B-B14F-4D97-AF65-F5344CB8AC3E}">
        <p14:creationId xmlns:p14="http://schemas.microsoft.com/office/powerpoint/2010/main" val="1022954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evaluated Guardian using 7 applications chosen from multiple domains</a:t>
            </a:r>
          </a:p>
          <a:p>
            <a:r>
              <a:rPr lang="en-US" baseline="0" dirty="0" smtClean="0"/>
              <a:t>Evaluated in terms of false positive rates and detection accuracy</a:t>
            </a:r>
          </a:p>
          <a:p>
            <a:r>
              <a:rPr lang="en-US" baseline="0" dirty="0" smtClean="0"/>
              <a:t>Usually anomaly detection  is done based on fixed percentage of threshold. So we chose different </a:t>
            </a:r>
            <a:r>
              <a:rPr lang="en-US" baseline="0" dirty="0" err="1" smtClean="0"/>
              <a:t>thershold</a:t>
            </a:r>
            <a:r>
              <a:rPr lang="en-US" baseline="0" dirty="0" smtClean="0"/>
              <a:t> percentages as comparison points.</a:t>
            </a:r>
          </a:p>
          <a:p>
            <a:r>
              <a:rPr lang="en-US" baseline="0" dirty="0" smtClean="0"/>
              <a:t>Two flavors of Guardian A and B.  </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23</a:t>
            </a:fld>
            <a:endParaRPr lang="en-US"/>
          </a:p>
        </p:txBody>
      </p:sp>
    </p:spTree>
    <p:extLst>
      <p:ext uri="{BB962C8B-B14F-4D97-AF65-F5344CB8AC3E}">
        <p14:creationId xmlns:p14="http://schemas.microsoft.com/office/powerpoint/2010/main" val="298154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distance: 5-10 </a:t>
            </a:r>
            <a:r>
              <a:rPr lang="en-US" dirty="0" err="1" smtClean="0"/>
              <a:t>std</a:t>
            </a:r>
            <a:r>
              <a:rPr lang="en-US" baseline="0" dirty="0" smtClean="0"/>
              <a:t> deviations away from the training set</a:t>
            </a:r>
          </a:p>
          <a:p>
            <a:r>
              <a:rPr lang="en-US" baseline="0" dirty="0" smtClean="0"/>
              <a:t>High distance: 30-35 </a:t>
            </a:r>
            <a:r>
              <a:rPr lang="en-US" baseline="0" dirty="0" err="1" smtClean="0"/>
              <a:t>std</a:t>
            </a:r>
            <a:r>
              <a:rPr lang="en-US" baseline="0" dirty="0" smtClean="0"/>
              <a:t> deviations away from the training set</a:t>
            </a:r>
          </a:p>
          <a:p>
            <a:r>
              <a:rPr lang="en-US" baseline="0" dirty="0" smtClean="0"/>
              <a:t>Ran each application 15 times  </a:t>
            </a:r>
          </a:p>
          <a:p>
            <a:r>
              <a:rPr lang="en-US" baseline="0" dirty="0" smtClean="0"/>
              <a:t>100% threshold almost show no false </a:t>
            </a:r>
            <a:r>
              <a:rPr lang="en-US" baseline="0" dirty="0" err="1" smtClean="0"/>
              <a:t>postives</a:t>
            </a:r>
            <a:r>
              <a:rPr lang="en-US" baseline="0" dirty="0" smtClean="0"/>
              <a:t>. But bad for anomaly detection. 50% is reasonable.</a:t>
            </a:r>
          </a:p>
          <a:p>
            <a:r>
              <a:rPr lang="en-US" baseline="0" dirty="0" smtClean="0"/>
              <a:t>At higher distance, the advantage of error characterization based technique becomes more prominent as threshold based techniques throw many false positives</a:t>
            </a:r>
          </a:p>
          <a:p>
            <a:r>
              <a:rPr lang="en-US" baseline="0" dirty="0" smtClean="0"/>
              <a:t>Interpolation error distribution is very narrow, and does not provide much advantage at higher distance</a:t>
            </a:r>
          </a:p>
          <a:p>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24</a:t>
            </a:fld>
            <a:endParaRPr lang="en-US"/>
          </a:p>
        </p:txBody>
      </p:sp>
    </p:spTree>
    <p:extLst>
      <p:ext uri="{BB962C8B-B14F-4D97-AF65-F5344CB8AC3E}">
        <p14:creationId xmlns:p14="http://schemas.microsoft.com/office/powerpoint/2010/main" val="525620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Using binary instrumentation tool called PIN, injected extra computation codes at random locations, as anomaly.</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We counted what</a:t>
            </a:r>
            <a:r>
              <a:rPr lang="en-US" sz="1200" baseline="0" dirty="0" smtClean="0">
                <a:latin typeface="Arial" panose="020B0604020202020204" pitchFamily="34" charset="0"/>
                <a:cs typeface="Arial" panose="020B0604020202020204" pitchFamily="34" charset="0"/>
              </a:rPr>
              <a:t> percentage of time Guardian was able to flag an anomaly.</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rPr>
              <a:t>10% fixed threshold is very good, but throw many false positives. 50% threshold is a reasonable comparison.</a:t>
            </a:r>
            <a:endParaRPr lang="en-US"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Tested only at low distance. At</a:t>
            </a:r>
            <a:r>
              <a:rPr lang="en-US" sz="1200" baseline="0" dirty="0" smtClean="0">
                <a:latin typeface="Arial" panose="020B0604020202020204" pitchFamily="34" charset="0"/>
                <a:cs typeface="Arial" panose="020B0604020202020204" pitchFamily="34" charset="0"/>
              </a:rPr>
              <a:t> high distance, threshold based technique was already through high false </a:t>
            </a:r>
            <a:r>
              <a:rPr lang="en-US" sz="1200" baseline="0" dirty="0" err="1" smtClean="0">
                <a:latin typeface="Arial" panose="020B0604020202020204" pitchFamily="34" charset="0"/>
                <a:cs typeface="Arial" panose="020B0604020202020204" pitchFamily="34" charset="0"/>
              </a:rPr>
              <a:t>postives</a:t>
            </a:r>
            <a:r>
              <a:rPr lang="en-US" sz="1200" baseline="0" dirty="0" smtClean="0">
                <a:latin typeface="Arial" panose="020B0604020202020204" pitchFamily="34" charset="0"/>
                <a:cs typeface="Arial" panose="020B0604020202020204" pitchFamily="34" charset="0"/>
              </a:rPr>
              <a:t>.</a:t>
            </a:r>
            <a:endParaRPr lang="en-US"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Another experiment: injected extra code that allocates and reads randomly and multiple times from an array </a:t>
            </a:r>
            <a:r>
              <a:rPr lang="en-US" sz="1200" dirty="0" smtClean="0">
                <a:solidFill>
                  <a:srgbClr val="000000"/>
                </a:solidFill>
                <a:latin typeface="Arial" panose="020B0604020202020204" pitchFamily="34" charset="0"/>
                <a:cs typeface="Arial" panose="020B0604020202020204" pitchFamily="34" charset="0"/>
              </a:rPr>
              <a:t>Results are </a:t>
            </a:r>
            <a:r>
              <a:rPr lang="en-US" sz="1200" i="1" dirty="0" smtClean="0">
                <a:solidFill>
                  <a:srgbClr val="000000"/>
                </a:solidFill>
                <a:latin typeface="Arial" panose="020B0604020202020204" pitchFamily="34" charset="0"/>
                <a:cs typeface="Arial" panose="020B0604020202020204" pitchFamily="34" charset="0"/>
              </a:rPr>
              <a:t>similar</a:t>
            </a:r>
          </a:p>
          <a:p>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25</a:t>
            </a:fld>
            <a:endParaRPr lang="en-US"/>
          </a:p>
        </p:txBody>
      </p:sp>
    </p:spTree>
    <p:extLst>
      <p:ext uri="{BB962C8B-B14F-4D97-AF65-F5344CB8AC3E}">
        <p14:creationId xmlns:p14="http://schemas.microsoft.com/office/powerpoint/2010/main" val="816307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charset="2"/>
              <a:buNone/>
            </a:pPr>
            <a:r>
              <a:rPr lang="en-US" sz="2400" dirty="0" smtClean="0">
                <a:latin typeface="Arial" panose="020B0604020202020204" pitchFamily="34" charset="0"/>
                <a:cs typeface="Arial" panose="020B0604020202020204" pitchFamily="34" charset="0"/>
              </a:rPr>
              <a:t>Input-aware scheduling strategies: </a:t>
            </a:r>
            <a:r>
              <a:rPr lang="en-US" sz="2200" dirty="0" smtClean="0">
                <a:latin typeface="Arial" panose="020B0604020202020204" pitchFamily="34" charset="0"/>
                <a:cs typeface="Arial" panose="020B0604020202020204" pitchFamily="34" charset="0"/>
              </a:rPr>
              <a:t>Execution time, resource usages vary with inputs</a:t>
            </a:r>
          </a:p>
          <a:p>
            <a:pPr marL="914400" lvl="1" indent="-457200">
              <a:buFontTx/>
              <a:buChar char="-"/>
            </a:pPr>
            <a:r>
              <a:rPr lang="en-US" sz="2200" dirty="0" smtClean="0">
                <a:latin typeface="Arial" panose="020B0604020202020204" pitchFamily="34" charset="0"/>
                <a:cs typeface="Arial" panose="020B0604020202020204" pitchFamily="34" charset="0"/>
              </a:rPr>
              <a:t>User provided estimations are inaccurate – wastage of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Input-aware approximate computing: </a:t>
            </a:r>
            <a:r>
              <a:rPr lang="en-US" sz="2200" dirty="0" smtClean="0">
                <a:latin typeface="Arial" panose="020B0604020202020204" pitchFamily="34" charset="0"/>
                <a:cs typeface="Arial" panose="020B0604020202020204" pitchFamily="34" charset="0"/>
              </a:rPr>
              <a:t>Some applications are immune some amount of error introduced through approximate models: Error varies with the inputs</a:t>
            </a:r>
          </a:p>
          <a:p>
            <a:pPr marL="457200" lvl="1" indent="0">
              <a:buFontTx/>
              <a:buNone/>
            </a:pPr>
            <a:endParaRPr lang="en-US" sz="2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26</a:t>
            </a:fld>
            <a:endParaRPr lang="en-US"/>
          </a:p>
        </p:txBody>
      </p:sp>
    </p:spTree>
    <p:extLst>
      <p:ext uri="{BB962C8B-B14F-4D97-AF65-F5344CB8AC3E}">
        <p14:creationId xmlns:p14="http://schemas.microsoft.com/office/powerpoint/2010/main" val="170621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Untested</a:t>
            </a:r>
            <a:r>
              <a:rPr lang="en-US" baseline="0" dirty="0" smtClean="0"/>
              <a:t> parameter combination leads to a performance bug. </a:t>
            </a:r>
            <a:r>
              <a:rPr lang="en-US" dirty="0" smtClean="0"/>
              <a:t>Command-line</a:t>
            </a:r>
            <a:r>
              <a:rPr lang="en-US" baseline="0" dirty="0" smtClean="0"/>
              <a:t> </a:t>
            </a:r>
            <a:r>
              <a:rPr lang="en-US" dirty="0" smtClean="0"/>
              <a:t>parameter is stored in q. Value of r is calculated based on input data. During limited testing execution</a:t>
            </a:r>
            <a:r>
              <a:rPr lang="en-US" baseline="0" dirty="0" smtClean="0"/>
              <a:t> time was reasonable. </a:t>
            </a:r>
          </a:p>
          <a:p>
            <a:r>
              <a:rPr lang="en-US" baseline="0" dirty="0" smtClean="0"/>
              <a:t>In production it blew up. How do we know the increase in runtime is expected because of a larger input or is it a bug ?</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3</a:t>
            </a:fld>
            <a:endParaRPr lang="en-US"/>
          </a:p>
        </p:txBody>
      </p:sp>
    </p:spTree>
    <p:extLst>
      <p:ext uri="{BB962C8B-B14F-4D97-AF65-F5344CB8AC3E}">
        <p14:creationId xmlns:p14="http://schemas.microsoft.com/office/powerpoint/2010/main" val="62090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DIDUCE and Daikon: </a:t>
            </a:r>
            <a:r>
              <a:rPr lang="en-US" sz="1200" b="0" dirty="0" smtClean="0"/>
              <a:t>More suitable for correctness problems (value checking). Hard invariants can not be used to detect performance anomalies.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X-ray: </a:t>
            </a:r>
            <a:r>
              <a:rPr lang="en-US" sz="1200" dirty="0" smtClean="0"/>
              <a:t>Performance summarization technique. </a:t>
            </a:r>
            <a:r>
              <a:rPr lang="en-US" sz="1200" b="1" dirty="0" smtClean="0"/>
              <a:t>Associates costs to each blocks and tries to find a root-cause of the performance problem.</a:t>
            </a:r>
          </a:p>
          <a:p>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4</a:t>
            </a:fld>
            <a:endParaRPr lang="en-US"/>
          </a:p>
        </p:txBody>
      </p:sp>
    </p:spTree>
    <p:extLst>
      <p:ext uri="{BB962C8B-B14F-4D97-AF65-F5344CB8AC3E}">
        <p14:creationId xmlns:p14="http://schemas.microsoft.com/office/powerpoint/2010/main" val="112065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DIDUCE and Daikon: </a:t>
            </a:r>
            <a:r>
              <a:rPr lang="en-US" sz="1200" b="0" dirty="0" smtClean="0"/>
              <a:t>More suitable for correctness problems (value checking). Hard invariants can not be used to detect performance anomalies.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X-ray: </a:t>
            </a:r>
            <a:r>
              <a:rPr lang="en-US" sz="1200" dirty="0" smtClean="0"/>
              <a:t>Performance summarization technique. </a:t>
            </a:r>
            <a:r>
              <a:rPr lang="en-US" sz="1200" b="1" dirty="0" smtClean="0"/>
              <a:t>Associates costs to each blocks and tries to find a root-cause of the performance problem.</a:t>
            </a:r>
          </a:p>
          <a:p>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5</a:t>
            </a:fld>
            <a:endParaRPr lang="en-US"/>
          </a:p>
        </p:txBody>
      </p:sp>
    </p:spTree>
    <p:extLst>
      <p:ext uri="{BB962C8B-B14F-4D97-AF65-F5344CB8AC3E}">
        <p14:creationId xmlns:p14="http://schemas.microsoft.com/office/powerpoint/2010/main" val="75387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to reiterate, too</a:t>
            </a:r>
            <a:r>
              <a:rPr lang="en-US" baseline="0" dirty="0" smtClean="0"/>
              <a:t> many parameters influence performance. Hence statistical models can not be fully accurate.</a:t>
            </a:r>
          </a:p>
          <a:p>
            <a:r>
              <a:rPr lang="en-US" baseline="0" dirty="0" smtClean="0"/>
              <a:t>Statistical models created using limited runs can not capture all the scenarios.</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7</a:t>
            </a:fld>
            <a:endParaRPr lang="en-US"/>
          </a:p>
        </p:txBody>
      </p:sp>
    </p:spTree>
    <p:extLst>
      <p:ext uri="{BB962C8B-B14F-4D97-AF65-F5344CB8AC3E}">
        <p14:creationId xmlns:p14="http://schemas.microsoft.com/office/powerpoint/2010/main" val="5774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some real examples of</a:t>
            </a:r>
            <a:r>
              <a:rPr lang="en-US" baseline="0" dirty="0" smtClean="0"/>
              <a:t> prediction errors. </a:t>
            </a:r>
            <a:r>
              <a:rPr lang="en-US" baseline="0" dirty="0" err="1" smtClean="0"/>
              <a:t>CoMD</a:t>
            </a:r>
            <a:r>
              <a:rPr lang="en-US" baseline="0" dirty="0" smtClean="0"/>
              <a:t> is a molecular dynamic application. We tried to model number of executed instructions for a particular function in </a:t>
            </a:r>
            <a:r>
              <a:rPr lang="en-US" baseline="0" dirty="0" err="1" smtClean="0"/>
              <a:t>coMD.</a:t>
            </a:r>
            <a:r>
              <a:rPr lang="en-US" baseline="0" dirty="0" smtClean="0"/>
              <a:t> We train using some set of parameters and then test the </a:t>
            </a:r>
            <a:r>
              <a:rPr lang="en-US" baseline="0" dirty="0" err="1" smtClean="0"/>
              <a:t>predicticted</a:t>
            </a:r>
            <a:r>
              <a:rPr lang="en-US" baseline="0" dirty="0" smtClean="0"/>
              <a:t> values with a slightly different sets of values, although drawn from the same range. </a:t>
            </a:r>
          </a:p>
          <a:p>
            <a:r>
              <a:rPr lang="en-US" baseline="0" dirty="0" smtClean="0"/>
              <a:t>As we will see, both of these errors influence the confidence of the predicted value </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8</a:t>
            </a:fld>
            <a:endParaRPr lang="en-US"/>
          </a:p>
        </p:txBody>
      </p:sp>
    </p:spTree>
    <p:extLst>
      <p:ext uri="{BB962C8B-B14F-4D97-AF65-F5344CB8AC3E}">
        <p14:creationId xmlns:p14="http://schemas.microsoft.com/office/powerpoint/2010/main" val="182658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introduce a technique ..</a:t>
            </a:r>
          </a:p>
          <a:p>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9</a:t>
            </a:fld>
            <a:endParaRPr lang="en-US"/>
          </a:p>
        </p:txBody>
      </p:sp>
    </p:spTree>
    <p:extLst>
      <p:ext uri="{BB962C8B-B14F-4D97-AF65-F5344CB8AC3E}">
        <p14:creationId xmlns:p14="http://schemas.microsoft.com/office/powerpoint/2010/main" val="407356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proposed a technique for characterizing</a:t>
            </a:r>
            <a:r>
              <a:rPr lang="en-US" baseline="0" dirty="0" smtClean="0"/>
              <a:t> prediction errors in performance models. Then created a tool chain that uses this technique for anomaly detection in order to reduce false alarms</a:t>
            </a:r>
            <a:endParaRPr lang="en-US" dirty="0"/>
          </a:p>
        </p:txBody>
      </p:sp>
      <p:sp>
        <p:nvSpPr>
          <p:cNvPr id="4" name="Slide Number Placeholder 3"/>
          <p:cNvSpPr>
            <a:spLocks noGrp="1"/>
          </p:cNvSpPr>
          <p:nvPr>
            <p:ph type="sldNum" sz="quarter" idx="10"/>
          </p:nvPr>
        </p:nvSpPr>
        <p:spPr/>
        <p:txBody>
          <a:bodyPr/>
          <a:lstStyle/>
          <a:p>
            <a:fld id="{8C9D4BB1-9E2E-40CF-9703-0A7258745628}" type="slidenum">
              <a:rPr lang="en-US" smtClean="0"/>
              <a:t>10</a:t>
            </a:fld>
            <a:endParaRPr lang="en-US"/>
          </a:p>
        </p:txBody>
      </p:sp>
    </p:spTree>
    <p:extLst>
      <p:ext uri="{BB962C8B-B14F-4D97-AF65-F5344CB8AC3E}">
        <p14:creationId xmlns:p14="http://schemas.microsoft.com/office/powerpoint/2010/main" val="178873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B80851-C901-8F4E-AF62-9278ACC9050E}" type="datetime1">
              <a:rPr lang="en-US" smtClean="0"/>
              <a:t>10/20/2015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068E73-D274-F44B-8CBD-51069DCC1F64}" type="datetime1">
              <a:rPr lang="en-US" smtClean="0"/>
              <a:t>10/20/2015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46F790-21F2-9D49-9F08-BB156965EEED}" type="datetime1">
              <a:rPr lang="en-US" smtClean="0"/>
              <a:t>10/20/2015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C80BC9-2311-4B42-87C0-753452900310}" type="datetime1">
              <a:rPr lang="en-US" smtClean="0"/>
              <a:t>10/20/2015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48498D-9CB7-7940-948E-8C9B8A1D3269}" type="datetime1">
              <a:rPr lang="en-US" smtClean="0"/>
              <a:t>10/20/2015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B4350D-2F48-5E49-8520-79ACA346568B}" type="datetime1">
              <a:rPr lang="en-US" smtClean="0"/>
              <a:t>10/20/2015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EEE3930-B14E-8B4A-91D3-F530AC97BF88}" type="datetime1">
              <a:rPr lang="en-US" smtClean="0"/>
              <a:t>10/20/2015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F395654-C4AE-C54F-9FDC-2A2396EC66A0}" type="datetime1">
              <a:rPr lang="en-US" smtClean="0"/>
              <a:t>10/20/2015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1013B36-D4B3-F94B-BAC5-6262FC1F728D}" type="datetime1">
              <a:rPr lang="en-US" smtClean="0"/>
              <a:t>10/20/2015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DA1E64-BDC4-9B46-B1CA-707C3BC12BCC}" type="datetime1">
              <a:rPr lang="en-US" smtClean="0"/>
              <a:t>10/20/2015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894AE8-975F-DA48-A289-89348306C6D3}" type="datetime1">
              <a:rPr lang="en-US" smtClean="0"/>
              <a:t>10/20/2015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715962"/>
          </a:xfrm>
          <a:prstGeom prst="rect">
            <a:avLst/>
          </a:prstGeom>
          <a:solidFill>
            <a:schemeClr val="tx2">
              <a:lumMod val="20000"/>
              <a:lumOff val="80000"/>
            </a:schemeClr>
          </a:solidFill>
          <a:ln>
            <a:noFill/>
          </a:ln>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828800"/>
          </a:xfrm>
          <a:solidFill>
            <a:schemeClr val="tx2">
              <a:lumMod val="20000"/>
              <a:lumOff val="80000"/>
            </a:schemeClr>
          </a:solidFill>
        </p:spPr>
        <p:txBody>
          <a:bodyPr>
            <a:noAutofit/>
            <a:scene3d>
              <a:camera prst="orthographicFront"/>
              <a:lightRig rig="threePt" dir="t"/>
            </a:scene3d>
            <a:sp3d extrusionH="57150">
              <a:bevelT w="133350" h="247650" prst="coolSlant"/>
            </a:sp3d>
          </a:bodyPr>
          <a:lstStyle/>
          <a:p>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Dealing with the Unknown: </a:t>
            </a:r>
            <a: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Resilience </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Prediction Errors</a:t>
            </a:r>
            <a:endPar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1974555" y="2572478"/>
            <a:ext cx="5194891" cy="1999522"/>
          </a:xfrm>
          <a:prstGeom prst="rect">
            <a:avLst/>
          </a:prstGeom>
        </p:spPr>
        <p:txBody>
          <a:bodyPr wrap="square">
            <a:spAutoFit/>
          </a:bodyPr>
          <a:lstStyle/>
          <a:p>
            <a:pPr>
              <a:lnSpc>
                <a:spcPct val="80000"/>
              </a:lnSpc>
            </a:pPr>
            <a:r>
              <a:rPr lang="en-US" sz="2200" b="1" dirty="0" err="1" smtClean="0">
                <a:latin typeface="Arial" panose="020B0604020202020204" pitchFamily="34" charset="0"/>
                <a:cs typeface="Arial" panose="020B0604020202020204" pitchFamily="34" charset="0"/>
              </a:rPr>
              <a:t>Subrata</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Mitra</a:t>
            </a: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Purdue </a:t>
            </a:r>
            <a:r>
              <a:rPr lang="en-US" sz="2200" dirty="0">
                <a:latin typeface="Arial" panose="020B0604020202020204" pitchFamily="34" charset="0"/>
                <a:cs typeface="Arial" panose="020B0604020202020204" pitchFamily="34" charset="0"/>
              </a:rPr>
              <a:t>University</a:t>
            </a:r>
            <a:endParaRPr lang="en-US" sz="2200" b="1" dirty="0" smtClean="0">
              <a:latin typeface="Arial" panose="020B0604020202020204" pitchFamily="34" charset="0"/>
              <a:cs typeface="Arial" panose="020B0604020202020204" pitchFamily="34" charset="0"/>
            </a:endParaRPr>
          </a:p>
          <a:p>
            <a:pPr>
              <a:lnSpc>
                <a:spcPct val="80000"/>
              </a:lnSpc>
            </a:pPr>
            <a:endParaRPr lang="en-US" sz="2200" b="1" dirty="0">
              <a:latin typeface="Arial" panose="020B0604020202020204" pitchFamily="34" charset="0"/>
              <a:cs typeface="Arial" panose="020B0604020202020204" pitchFamily="34" charset="0"/>
            </a:endParaRPr>
          </a:p>
          <a:p>
            <a:pPr>
              <a:lnSpc>
                <a:spcPct val="80000"/>
              </a:lnSpc>
            </a:pPr>
            <a:r>
              <a:rPr lang="en-US" sz="2200" dirty="0" smtClean="0">
                <a:latin typeface="Arial" panose="020B0604020202020204" pitchFamily="34" charset="0"/>
                <a:cs typeface="Arial" panose="020B0604020202020204" pitchFamily="34" charset="0"/>
              </a:rPr>
              <a:t>Greg </a:t>
            </a:r>
            <a:r>
              <a:rPr lang="en-US" sz="2200" dirty="0" err="1" smtClean="0">
                <a:latin typeface="Arial" panose="020B0604020202020204" pitchFamily="34" charset="0"/>
                <a:cs typeface="Arial" panose="020B0604020202020204" pitchFamily="34" charset="0"/>
              </a:rPr>
              <a:t>Bronevetsky</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Google </a:t>
            </a:r>
            <a:r>
              <a:rPr lang="en-US" sz="2200" dirty="0">
                <a:latin typeface="Arial" panose="020B0604020202020204" pitchFamily="34" charset="0"/>
                <a:cs typeface="Arial" panose="020B0604020202020204" pitchFamily="34" charset="0"/>
              </a:rPr>
              <a:t>/ LLNL</a:t>
            </a:r>
            <a:endParaRPr lang="en-US" sz="2200" dirty="0" smtClean="0">
              <a:latin typeface="Arial" panose="020B0604020202020204" pitchFamily="34" charset="0"/>
              <a:cs typeface="Arial" panose="020B0604020202020204" pitchFamily="34" charset="0"/>
            </a:endParaRPr>
          </a:p>
          <a:p>
            <a:pPr>
              <a:lnSpc>
                <a:spcPct val="80000"/>
              </a:lnSpc>
            </a:pPr>
            <a:endParaRPr lang="en-US" sz="2200" dirty="0">
              <a:latin typeface="Arial" panose="020B0604020202020204" pitchFamily="34" charset="0"/>
              <a:cs typeface="Arial" panose="020B0604020202020204" pitchFamily="34" charset="0"/>
            </a:endParaRPr>
          </a:p>
          <a:p>
            <a:pPr>
              <a:lnSpc>
                <a:spcPct val="80000"/>
              </a:lnSpc>
            </a:pPr>
            <a:r>
              <a:rPr lang="en-US" sz="2200" dirty="0" err="1" smtClean="0">
                <a:latin typeface="Arial" panose="020B0604020202020204" pitchFamily="34" charset="0"/>
                <a:cs typeface="Arial" panose="020B0604020202020204" pitchFamily="34" charset="0"/>
              </a:rPr>
              <a:t>Suhas</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Javagal</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Purdue </a:t>
            </a:r>
            <a:r>
              <a:rPr lang="en-US" sz="2200" dirty="0">
                <a:latin typeface="Arial" panose="020B0604020202020204" pitchFamily="34" charset="0"/>
                <a:cs typeface="Arial" panose="020B0604020202020204" pitchFamily="34" charset="0"/>
              </a:rPr>
              <a:t>University</a:t>
            </a:r>
            <a:endParaRPr lang="en-US" sz="2200" b="1" dirty="0">
              <a:latin typeface="Arial" panose="020B0604020202020204" pitchFamily="34" charset="0"/>
              <a:cs typeface="Arial" panose="020B0604020202020204" pitchFamily="34" charset="0"/>
            </a:endParaRPr>
          </a:p>
          <a:p>
            <a:pPr>
              <a:lnSpc>
                <a:spcPct val="80000"/>
              </a:lnSpc>
            </a:pPr>
            <a:endParaRPr lang="en-US" sz="2200" dirty="0" smtClean="0">
              <a:latin typeface="Arial" panose="020B0604020202020204" pitchFamily="34" charset="0"/>
              <a:cs typeface="Arial" panose="020B0604020202020204" pitchFamily="34" charset="0"/>
            </a:endParaRPr>
          </a:p>
          <a:p>
            <a:pPr>
              <a:lnSpc>
                <a:spcPct val="80000"/>
              </a:lnSpc>
            </a:pPr>
            <a:r>
              <a:rPr lang="en-US" sz="2200" dirty="0" err="1" smtClean="0">
                <a:latin typeface="Arial" panose="020B0604020202020204" pitchFamily="34" charset="0"/>
                <a:cs typeface="Arial" panose="020B0604020202020204" pitchFamily="34" charset="0"/>
              </a:rPr>
              <a:t>Saurabh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Bagchi</a:t>
            </a:r>
            <a:r>
              <a:rPr lang="en-US" sz="2200" dirty="0" smtClean="0">
                <a:latin typeface="Arial" panose="020B0604020202020204" pitchFamily="34" charset="0"/>
                <a:cs typeface="Arial" panose="020B0604020202020204" pitchFamily="34" charset="0"/>
              </a:rPr>
              <a:t>	Purdue University</a:t>
            </a:r>
          </a:p>
        </p:txBody>
      </p:sp>
      <p:sp>
        <p:nvSpPr>
          <p:cNvPr id="6" name="AutoShape 4" descr="Image result for lawrence livermore national laborator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030" name="Picture 6" descr="https://upload.wikimedia.org/wikipedia/commons/a/ae/LLNL-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255185"/>
            <a:ext cx="2520246" cy="485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urdue.edu/in-mac/image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255185"/>
            <a:ext cx="1673225" cy="5266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washingtonpost.com/news/comic-riffs/wp-content/uploads/sites/15/2015/09/GOOGLE-new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6255185"/>
            <a:ext cx="1476145" cy="4989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5105400"/>
            <a:ext cx="9144000" cy="446276"/>
          </a:xfrm>
          <a:prstGeom prst="rect">
            <a:avLst/>
          </a:prstGeom>
        </p:spPr>
        <p:txBody>
          <a:bodyPr wrap="square">
            <a:spAutoFit/>
          </a:bodyPr>
          <a:lstStyle/>
          <a:p>
            <a:pPr algn="ctr"/>
            <a:r>
              <a:rPr lang="en-US" sz="2200" i="1" dirty="0" smtClean="0">
                <a:latin typeface="Arial" panose="020B0604020202020204" pitchFamily="34" charset="0"/>
                <a:cs typeface="Arial" panose="020B0604020202020204" pitchFamily="34" charset="0"/>
              </a:rPr>
              <a:t>PACT 2015, San Francisco</a:t>
            </a:r>
          </a:p>
        </p:txBody>
      </p:sp>
    </p:spTree>
    <p:extLst>
      <p:ext uri="{BB962C8B-B14F-4D97-AF65-F5344CB8AC3E}">
        <p14:creationId xmlns:p14="http://schemas.microsoft.com/office/powerpoint/2010/main" val="2309192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944562"/>
          </a:xfrm>
        </p:spPr>
        <p:txBody>
          <a:bodyPr>
            <a:noAutofit/>
          </a:bodyPr>
          <a:lstStyle/>
          <a:p>
            <a:r>
              <a:rPr lang="en-US" dirty="0">
                <a:latin typeface="Arial"/>
                <a:cs typeface="Arial"/>
              </a:rPr>
              <a:t>Tool chain: </a:t>
            </a:r>
            <a:r>
              <a:rPr lang="en-US" cap="small" dirty="0">
                <a:latin typeface="Arial"/>
                <a:cs typeface="Arial"/>
              </a:rPr>
              <a:t>Sight – Sculptor – E-Analyzer - Guardian</a:t>
            </a:r>
            <a:endParaRPr lang="en-US" dirty="0">
              <a:latin typeface="Arial"/>
              <a:cs typeface="Arial"/>
            </a:endParaRPr>
          </a:p>
        </p:txBody>
      </p:sp>
      <p:graphicFrame>
        <p:nvGraphicFramePr>
          <p:cNvPr id="119" name="Table 118"/>
          <p:cNvGraphicFramePr>
            <a:graphicFrameLocks noGrp="1"/>
          </p:cNvGraphicFramePr>
          <p:nvPr>
            <p:extLst/>
          </p:nvPr>
        </p:nvGraphicFramePr>
        <p:xfrm>
          <a:off x="4743209" y="4288881"/>
          <a:ext cx="3759426" cy="2079085"/>
        </p:xfrm>
        <a:graphic>
          <a:graphicData uri="http://schemas.openxmlformats.org/drawingml/2006/table">
            <a:tbl>
              <a:tblPr firstRow="1" bandRow="1">
                <a:tableStyleId>{2D5ABB26-0587-4C30-8999-92F81FD0307C}</a:tableStyleId>
              </a:tblPr>
              <a:tblGrid>
                <a:gridCol w="1297100"/>
                <a:gridCol w="949192"/>
                <a:gridCol w="1513134"/>
              </a:tblGrid>
              <a:tr h="512441">
                <a:tc gridSpan="3">
                  <a:txBody>
                    <a:bodyPr/>
                    <a:lstStyle/>
                    <a:p>
                      <a:pPr algn="ctr"/>
                      <a:r>
                        <a:rPr lang="en-US" sz="1600" dirty="0" smtClean="0">
                          <a:solidFill>
                            <a:schemeClr val="bg1"/>
                          </a:solidFill>
                          <a:latin typeface="Arial"/>
                          <a:cs typeface="Arial"/>
                        </a:rPr>
                        <a:t>Alarm Monitoring System</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hMerge="1">
                  <a:txBody>
                    <a:bodyPr/>
                    <a:lstStyle/>
                    <a:p>
                      <a:endParaRPr lang="en-US"/>
                    </a:p>
                  </a:txBody>
                  <a:tcPr/>
                </a:tc>
                <a:tc hMerge="1">
                  <a:txBody>
                    <a:bodyPr/>
                    <a:lstStyle/>
                    <a:p>
                      <a:endParaRPr lang="en-US"/>
                    </a:p>
                  </a:txBody>
                  <a:tcPr/>
                </a:tc>
              </a:tr>
              <a:tr h="530499">
                <a:tc>
                  <a:txBody>
                    <a:bodyPr/>
                    <a:lstStyle/>
                    <a:p>
                      <a:pPr algn="ctr"/>
                      <a:r>
                        <a:rPr lang="en-US" sz="1600" dirty="0" smtClean="0">
                          <a:solidFill>
                            <a:schemeClr val="bg1"/>
                          </a:solidFill>
                          <a:latin typeface="Arial"/>
                          <a:cs typeface="Arial"/>
                        </a:rPr>
                        <a:t>Observation</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chemeClr val="bg1"/>
                          </a:solidFill>
                          <a:latin typeface="Arial"/>
                          <a:cs typeface="Arial"/>
                        </a:rPr>
                        <a:t>Value</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chemeClr val="bg1"/>
                          </a:solidFill>
                          <a:latin typeface="Arial"/>
                          <a:cs typeface="Arial"/>
                        </a:rPr>
                        <a:t>Probability of fault</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r h="987524">
                <a:tc>
                  <a:txBody>
                    <a:bodyPr/>
                    <a:lstStyle/>
                    <a:p>
                      <a:pPr algn="l">
                        <a:lnSpc>
                          <a:spcPct val="100000"/>
                        </a:lnSpc>
                      </a:pPr>
                      <a:r>
                        <a:rPr lang="en-US" sz="1600" dirty="0" smtClean="0">
                          <a:solidFill>
                            <a:schemeClr val="bg1"/>
                          </a:solidFill>
                          <a:latin typeface="Arial"/>
                          <a:cs typeface="Arial"/>
                        </a:rPr>
                        <a:t> L2_miss</a:t>
                      </a:r>
                    </a:p>
                    <a:p>
                      <a:pPr algn="l">
                        <a:lnSpc>
                          <a:spcPct val="200000"/>
                        </a:lnSpc>
                      </a:pPr>
                      <a:r>
                        <a:rPr lang="en-US" sz="1600" dirty="0" smtClean="0">
                          <a:solidFill>
                            <a:schemeClr val="bg1"/>
                          </a:solidFill>
                          <a:latin typeface="Arial"/>
                          <a:cs typeface="Arial"/>
                        </a:rPr>
                        <a:t> time</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endParaRPr lang="en-US" sz="1600" dirty="0">
                        <a:solidFill>
                          <a:srgbClr val="FFFFFF"/>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rgbClr val="FFFFFF"/>
                          </a:solidFill>
                          <a:latin typeface="Arial"/>
                          <a:cs typeface="Arial"/>
                        </a:rPr>
                        <a:t>0.9</a:t>
                      </a:r>
                    </a:p>
                    <a:p>
                      <a:pPr lvl="0" algn="ctr">
                        <a:lnSpc>
                          <a:spcPct val="200000"/>
                        </a:lnSpc>
                      </a:pPr>
                      <a:r>
                        <a:rPr lang="en-US" sz="1600" dirty="0" smtClean="0">
                          <a:solidFill>
                            <a:srgbClr val="FFFFFF"/>
                          </a:solidFill>
                          <a:latin typeface="Arial"/>
                          <a:cs typeface="Arial"/>
                        </a:rPr>
                        <a:t>0.0</a:t>
                      </a:r>
                      <a:endParaRPr lang="en-US" sz="1600" dirty="0">
                        <a:solidFill>
                          <a:srgbClr val="FFFFFF"/>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20" name="Punched Tape 119"/>
          <p:cNvSpPr/>
          <p:nvPr/>
        </p:nvSpPr>
        <p:spPr>
          <a:xfrm>
            <a:off x="1986915" y="1295400"/>
            <a:ext cx="1411066" cy="1166525"/>
          </a:xfrm>
          <a:prstGeom prst="flowChartPunchedTape">
            <a:avLst/>
          </a:prstGeom>
          <a:solidFill>
            <a:srgbClr val="262626"/>
          </a:solidFill>
          <a:ln>
            <a:solidFill>
              <a:srgbClr val="7F7F7F"/>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aphicFrame>
        <p:nvGraphicFramePr>
          <p:cNvPr id="121" name="Table 120"/>
          <p:cNvGraphicFramePr>
            <a:graphicFrameLocks noGrp="1"/>
          </p:cNvGraphicFramePr>
          <p:nvPr>
            <p:extLst/>
          </p:nvPr>
        </p:nvGraphicFramePr>
        <p:xfrm>
          <a:off x="1997770" y="2599414"/>
          <a:ext cx="1516062" cy="934950"/>
        </p:xfrm>
        <a:graphic>
          <a:graphicData uri="http://schemas.openxmlformats.org/drawingml/2006/table">
            <a:tbl>
              <a:tblPr firstRow="1" bandRow="1">
                <a:tableStyleId>{793D81CF-94F2-401A-BA57-92F5A7B2D0C5}</a:tableStyleId>
              </a:tblPr>
              <a:tblGrid>
                <a:gridCol w="758031"/>
                <a:gridCol w="758031"/>
              </a:tblGrid>
              <a:tr h="199890">
                <a:tc>
                  <a:txBody>
                    <a:bodyPr/>
                    <a:lstStyle/>
                    <a:p>
                      <a:pPr algn="ctr"/>
                      <a:r>
                        <a:rPr lang="en-US" sz="1600" dirty="0" smtClean="0">
                          <a:latin typeface="Arial"/>
                          <a:cs typeface="Arial"/>
                        </a:rPr>
                        <a:t>f1</a:t>
                      </a:r>
                      <a:r>
                        <a:rPr lang="en-US" sz="1600" baseline="0" dirty="0" smtClean="0">
                          <a:latin typeface="Arial"/>
                          <a:cs typeface="Arial"/>
                        </a:rPr>
                        <a:t> f2</a:t>
                      </a:r>
                      <a:endParaRPr lang="en-US" sz="1600" b="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pPr algn="ctr"/>
                      <a:r>
                        <a:rPr lang="en-US" sz="1600" dirty="0" smtClean="0">
                          <a:latin typeface="Arial"/>
                          <a:cs typeface="Arial"/>
                        </a:rPr>
                        <a:t>o1 o2</a:t>
                      </a:r>
                      <a:endParaRPr lang="en-US" sz="1600" b="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bl>
          </a:graphicData>
        </a:graphic>
      </p:graphicFrame>
      <p:sp>
        <p:nvSpPr>
          <p:cNvPr id="122" name="TextBox 121"/>
          <p:cNvSpPr txBox="1"/>
          <p:nvPr/>
        </p:nvSpPr>
        <p:spPr>
          <a:xfrm>
            <a:off x="2306219" y="3545376"/>
            <a:ext cx="893674" cy="369332"/>
          </a:xfrm>
          <a:prstGeom prst="rect">
            <a:avLst/>
          </a:prstGeom>
          <a:noFill/>
        </p:spPr>
        <p:txBody>
          <a:bodyPr wrap="square" rtlCol="0">
            <a:spAutoFit/>
          </a:bodyPr>
          <a:lstStyle/>
          <a:p>
            <a:pPr algn="ctr"/>
            <a:r>
              <a:rPr lang="en-US" dirty="0" smtClean="0">
                <a:latin typeface="Arial"/>
                <a:cs typeface="Arial"/>
              </a:rPr>
              <a:t>SIGHT</a:t>
            </a:r>
            <a:endParaRPr lang="en-US" dirty="0">
              <a:latin typeface="Arial"/>
              <a:cs typeface="Arial"/>
            </a:endParaRPr>
          </a:p>
        </p:txBody>
      </p:sp>
      <p:graphicFrame>
        <p:nvGraphicFramePr>
          <p:cNvPr id="123" name="Table 122"/>
          <p:cNvGraphicFramePr>
            <a:graphicFrameLocks noGrp="1"/>
          </p:cNvGraphicFramePr>
          <p:nvPr>
            <p:extLst/>
          </p:nvPr>
        </p:nvGraphicFramePr>
        <p:xfrm>
          <a:off x="4488044" y="1479920"/>
          <a:ext cx="1881421" cy="2065455"/>
        </p:xfrm>
        <a:graphic>
          <a:graphicData uri="http://schemas.openxmlformats.org/drawingml/2006/table">
            <a:tbl>
              <a:tblPr firstRow="1" bandRow="1">
                <a:tableStyleId>{2D5ABB26-0587-4C30-8999-92F81FD0307C}</a:tableStyleId>
              </a:tblPr>
              <a:tblGrid>
                <a:gridCol w="1881421"/>
              </a:tblGrid>
              <a:tr h="688485">
                <a:tc>
                  <a:txBody>
                    <a:bodyPr/>
                    <a:lstStyle/>
                    <a:p>
                      <a:pPr algn="ctr"/>
                      <a:r>
                        <a:rPr lang="en-US" sz="1600" dirty="0" smtClean="0">
                          <a:solidFill>
                            <a:schemeClr val="bg1"/>
                          </a:solidFill>
                          <a:latin typeface="Arial"/>
                          <a:cs typeface="Arial"/>
                        </a:rPr>
                        <a:t>Identify duplicate features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r h="688485">
                <a:tc>
                  <a:txBody>
                    <a:bodyPr/>
                    <a:lstStyle/>
                    <a:p>
                      <a:pPr algn="ctr"/>
                      <a:r>
                        <a:rPr lang="en-US" sz="1600" dirty="0" smtClean="0">
                          <a:solidFill>
                            <a:schemeClr val="bg1"/>
                          </a:solidFill>
                          <a:latin typeface="Arial"/>
                          <a:cs typeface="Arial"/>
                        </a:rPr>
                        <a:t>Remove noisy observations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r h="688485">
                <a:tc>
                  <a:txBody>
                    <a:bodyPr/>
                    <a:lstStyle/>
                    <a:p>
                      <a:pPr algn="ctr"/>
                      <a:r>
                        <a:rPr lang="en-US" sz="1600" dirty="0" smtClean="0">
                          <a:solidFill>
                            <a:schemeClr val="bg1"/>
                          </a:solidFill>
                          <a:latin typeface="Arial"/>
                          <a:cs typeface="Arial"/>
                        </a:rPr>
                        <a:t>Context based modeling</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bl>
          </a:graphicData>
        </a:graphic>
      </p:graphicFrame>
      <p:graphicFrame>
        <p:nvGraphicFramePr>
          <p:cNvPr id="124" name="Table 123"/>
          <p:cNvGraphicFramePr>
            <a:graphicFrameLocks noGrp="1"/>
          </p:cNvGraphicFramePr>
          <p:nvPr>
            <p:extLst/>
          </p:nvPr>
        </p:nvGraphicFramePr>
        <p:xfrm>
          <a:off x="6933340" y="1479919"/>
          <a:ext cx="1658463" cy="2054444"/>
        </p:xfrm>
        <a:graphic>
          <a:graphicData uri="http://schemas.openxmlformats.org/drawingml/2006/table">
            <a:tbl>
              <a:tblPr firstRow="1" bandRow="1">
                <a:tableStyleId>{2D5ABB26-0587-4C30-8999-92F81FD0307C}</a:tableStyleId>
              </a:tblPr>
              <a:tblGrid>
                <a:gridCol w="1658463"/>
              </a:tblGrid>
              <a:tr h="1027222">
                <a:tc>
                  <a:txBody>
                    <a:bodyPr/>
                    <a:lstStyle/>
                    <a:p>
                      <a:pPr algn="ctr"/>
                      <a:r>
                        <a:rPr lang="en-US" sz="1600" dirty="0" smtClean="0">
                          <a:solidFill>
                            <a:schemeClr val="bg1"/>
                          </a:solidFill>
                          <a:latin typeface="Arial"/>
                          <a:cs typeface="Arial"/>
                        </a:rPr>
                        <a:t>Create distribution of prediction errors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r h="1027222">
                <a:tc>
                  <a:txBody>
                    <a:bodyPr/>
                    <a:lstStyle/>
                    <a:p>
                      <a:pPr algn="ctr"/>
                      <a:r>
                        <a:rPr lang="en-US" sz="1600" dirty="0" smtClean="0">
                          <a:solidFill>
                            <a:schemeClr val="bg1"/>
                          </a:solidFill>
                          <a:latin typeface="Arial"/>
                          <a:cs typeface="Arial"/>
                        </a:rPr>
                        <a:t>Create</a:t>
                      </a:r>
                      <a:r>
                        <a:rPr lang="en-US" sz="1600" baseline="0" dirty="0" smtClean="0">
                          <a:solidFill>
                            <a:schemeClr val="bg1"/>
                          </a:solidFill>
                          <a:latin typeface="Arial"/>
                          <a:cs typeface="Arial"/>
                        </a:rPr>
                        <a:t> profile for extrapolation error</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25" name="TextBox 124"/>
          <p:cNvSpPr txBox="1"/>
          <p:nvPr/>
        </p:nvSpPr>
        <p:spPr>
          <a:xfrm>
            <a:off x="4624392" y="3545376"/>
            <a:ext cx="1587915" cy="369332"/>
          </a:xfrm>
          <a:prstGeom prst="rect">
            <a:avLst/>
          </a:prstGeom>
          <a:noFill/>
        </p:spPr>
        <p:txBody>
          <a:bodyPr wrap="square" rtlCol="0">
            <a:spAutoFit/>
          </a:bodyPr>
          <a:lstStyle/>
          <a:p>
            <a:pPr algn="ctr"/>
            <a:r>
              <a:rPr lang="en-US" dirty="0" smtClean="0">
                <a:latin typeface="Arial"/>
                <a:cs typeface="Arial"/>
              </a:rPr>
              <a:t>SCULPTOR</a:t>
            </a:r>
            <a:endParaRPr lang="en-US" dirty="0">
              <a:latin typeface="Arial"/>
              <a:cs typeface="Arial"/>
            </a:endParaRPr>
          </a:p>
        </p:txBody>
      </p:sp>
      <p:sp>
        <p:nvSpPr>
          <p:cNvPr id="126" name="TextBox 125"/>
          <p:cNvSpPr txBox="1"/>
          <p:nvPr/>
        </p:nvSpPr>
        <p:spPr>
          <a:xfrm>
            <a:off x="6933340" y="3522995"/>
            <a:ext cx="1645311" cy="369332"/>
          </a:xfrm>
          <a:prstGeom prst="rect">
            <a:avLst/>
          </a:prstGeom>
          <a:noFill/>
        </p:spPr>
        <p:txBody>
          <a:bodyPr wrap="square" rtlCol="0">
            <a:spAutoFit/>
          </a:bodyPr>
          <a:lstStyle/>
          <a:p>
            <a:pPr algn="ctr"/>
            <a:r>
              <a:rPr lang="en-US" dirty="0" smtClean="0">
                <a:latin typeface="Arial"/>
                <a:cs typeface="Arial"/>
              </a:rPr>
              <a:t>E-ANALYZER</a:t>
            </a:r>
            <a:endParaRPr lang="en-US" dirty="0">
              <a:latin typeface="Arial"/>
              <a:cs typeface="Arial"/>
            </a:endParaRPr>
          </a:p>
        </p:txBody>
      </p:sp>
      <p:graphicFrame>
        <p:nvGraphicFramePr>
          <p:cNvPr id="127" name="Table 126"/>
          <p:cNvGraphicFramePr>
            <a:graphicFrameLocks noGrp="1"/>
          </p:cNvGraphicFramePr>
          <p:nvPr>
            <p:extLst/>
          </p:nvPr>
        </p:nvGraphicFramePr>
        <p:xfrm>
          <a:off x="2054415" y="4712717"/>
          <a:ext cx="1658463" cy="870112"/>
        </p:xfrm>
        <a:graphic>
          <a:graphicData uri="http://schemas.openxmlformats.org/drawingml/2006/table">
            <a:tbl>
              <a:tblPr firstRow="1" bandRow="1">
                <a:tableStyleId>{2D5ABB26-0587-4C30-8999-92F81FD0307C}</a:tableStyleId>
              </a:tblPr>
              <a:tblGrid>
                <a:gridCol w="1658463"/>
              </a:tblGrid>
              <a:tr h="870112">
                <a:tc>
                  <a:txBody>
                    <a:bodyPr/>
                    <a:lstStyle/>
                    <a:p>
                      <a:pPr algn="ctr"/>
                      <a:r>
                        <a:rPr lang="en-US" sz="1600" dirty="0" smtClean="0">
                          <a:solidFill>
                            <a:schemeClr val="bg1"/>
                          </a:solidFill>
                          <a:latin typeface="Arial"/>
                          <a:cs typeface="Arial"/>
                        </a:rPr>
                        <a:t>Input</a:t>
                      </a:r>
                      <a:r>
                        <a:rPr lang="en-US" sz="1600" baseline="0" dirty="0" smtClean="0">
                          <a:solidFill>
                            <a:schemeClr val="bg1"/>
                          </a:solidFill>
                          <a:latin typeface="Arial"/>
                          <a:cs typeface="Arial"/>
                        </a:rPr>
                        <a:t> aware anomaly detection</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28" name="TextBox 127"/>
          <p:cNvSpPr txBox="1"/>
          <p:nvPr/>
        </p:nvSpPr>
        <p:spPr>
          <a:xfrm>
            <a:off x="2054415" y="5582829"/>
            <a:ext cx="1658463" cy="369332"/>
          </a:xfrm>
          <a:prstGeom prst="rect">
            <a:avLst/>
          </a:prstGeom>
          <a:noFill/>
        </p:spPr>
        <p:txBody>
          <a:bodyPr wrap="square" rtlCol="0">
            <a:spAutoFit/>
          </a:bodyPr>
          <a:lstStyle/>
          <a:p>
            <a:pPr algn="ctr"/>
            <a:r>
              <a:rPr lang="en-US" dirty="0" smtClean="0">
                <a:latin typeface="Arial"/>
                <a:cs typeface="Arial"/>
              </a:rPr>
              <a:t>GUARDIAN</a:t>
            </a:r>
            <a:endParaRPr lang="en-US" dirty="0">
              <a:latin typeface="Arial"/>
              <a:cs typeface="Arial"/>
            </a:endParaRPr>
          </a:p>
        </p:txBody>
      </p:sp>
      <p:sp>
        <p:nvSpPr>
          <p:cNvPr id="129" name="TextBox 128"/>
          <p:cNvSpPr txBox="1"/>
          <p:nvPr/>
        </p:nvSpPr>
        <p:spPr>
          <a:xfrm>
            <a:off x="4751010" y="6360195"/>
            <a:ext cx="3746274" cy="369332"/>
          </a:xfrm>
          <a:prstGeom prst="rect">
            <a:avLst/>
          </a:prstGeom>
          <a:noFill/>
        </p:spPr>
        <p:txBody>
          <a:bodyPr wrap="square" rtlCol="0">
            <a:spAutoFit/>
          </a:bodyPr>
          <a:lstStyle/>
          <a:p>
            <a:pPr algn="ctr"/>
            <a:r>
              <a:rPr lang="en-US" dirty="0" smtClean="0">
                <a:latin typeface="Arial"/>
                <a:cs typeface="Arial"/>
              </a:rPr>
              <a:t>Graphical interface</a:t>
            </a:r>
            <a:endParaRPr lang="en-US" dirty="0">
              <a:latin typeface="Arial"/>
              <a:cs typeface="Arial"/>
            </a:endParaRPr>
          </a:p>
        </p:txBody>
      </p:sp>
      <p:sp>
        <p:nvSpPr>
          <p:cNvPr id="130" name="Right Arrow 129"/>
          <p:cNvSpPr/>
          <p:nvPr/>
        </p:nvSpPr>
        <p:spPr>
          <a:xfrm>
            <a:off x="3628083" y="3046060"/>
            <a:ext cx="747540" cy="245807"/>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31" name="Right Arrow 130"/>
          <p:cNvSpPr/>
          <p:nvPr/>
        </p:nvSpPr>
        <p:spPr>
          <a:xfrm>
            <a:off x="1524261" y="3046060"/>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32" name="Right Arrow 131"/>
          <p:cNvSpPr/>
          <p:nvPr/>
        </p:nvSpPr>
        <p:spPr>
          <a:xfrm>
            <a:off x="6468543" y="3055622"/>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33" name="Right Arrow 132"/>
          <p:cNvSpPr/>
          <p:nvPr/>
        </p:nvSpPr>
        <p:spPr>
          <a:xfrm>
            <a:off x="3825772" y="5161518"/>
            <a:ext cx="798619" cy="266702"/>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34" name="Right Arrow 133"/>
          <p:cNvSpPr/>
          <p:nvPr/>
        </p:nvSpPr>
        <p:spPr>
          <a:xfrm>
            <a:off x="1560766" y="5161518"/>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35" name="TextBox 134"/>
          <p:cNvSpPr txBox="1"/>
          <p:nvPr/>
        </p:nvSpPr>
        <p:spPr>
          <a:xfrm>
            <a:off x="1997770" y="1469401"/>
            <a:ext cx="1328926" cy="830997"/>
          </a:xfrm>
          <a:prstGeom prst="rect">
            <a:avLst/>
          </a:prstGeom>
          <a:noFill/>
        </p:spPr>
        <p:txBody>
          <a:bodyPr wrap="square" rtlCol="0">
            <a:spAutoFit/>
          </a:bodyPr>
          <a:lstStyle/>
          <a:p>
            <a:pPr algn="ctr"/>
            <a:r>
              <a:rPr lang="en-US" sz="1600" dirty="0" smtClean="0">
                <a:solidFill>
                  <a:srgbClr val="FFFFFF"/>
                </a:solidFill>
                <a:latin typeface="Arial"/>
                <a:cs typeface="Arial"/>
              </a:rPr>
              <a:t>Features &amp; Observations List</a:t>
            </a:r>
            <a:endParaRPr lang="en-US" sz="1600" dirty="0">
              <a:solidFill>
                <a:srgbClr val="FFFFFF"/>
              </a:solidFill>
              <a:latin typeface="Arial"/>
              <a:cs typeface="Arial"/>
            </a:endParaRPr>
          </a:p>
        </p:txBody>
      </p:sp>
      <p:sp>
        <p:nvSpPr>
          <p:cNvPr id="136" name="TextBox 135"/>
          <p:cNvSpPr txBox="1"/>
          <p:nvPr/>
        </p:nvSpPr>
        <p:spPr>
          <a:xfrm>
            <a:off x="6200602" y="5483244"/>
            <a:ext cx="632051" cy="338554"/>
          </a:xfrm>
          <a:prstGeom prst="rect">
            <a:avLst/>
          </a:prstGeom>
          <a:solidFill>
            <a:srgbClr val="FF0000"/>
          </a:solidFill>
        </p:spPr>
        <p:txBody>
          <a:bodyPr wrap="square" rtlCol="0">
            <a:spAutoFit/>
          </a:bodyPr>
          <a:lstStyle/>
          <a:p>
            <a:pPr algn="ctr"/>
            <a:r>
              <a:rPr lang="en-US" sz="1600" dirty="0" smtClean="0">
                <a:solidFill>
                  <a:srgbClr val="FFFFFF"/>
                </a:solidFill>
                <a:latin typeface="Arial"/>
                <a:cs typeface="Arial"/>
              </a:rPr>
              <a:t>High</a:t>
            </a:r>
            <a:endParaRPr lang="en-US" sz="1600" dirty="0">
              <a:solidFill>
                <a:srgbClr val="FFFFFF"/>
              </a:solidFill>
              <a:latin typeface="Arial"/>
              <a:cs typeface="Arial"/>
            </a:endParaRPr>
          </a:p>
        </p:txBody>
      </p:sp>
      <p:sp>
        <p:nvSpPr>
          <p:cNvPr id="137" name="TextBox 136"/>
          <p:cNvSpPr txBox="1"/>
          <p:nvPr/>
        </p:nvSpPr>
        <p:spPr>
          <a:xfrm>
            <a:off x="6115577" y="5918311"/>
            <a:ext cx="833445" cy="338554"/>
          </a:xfrm>
          <a:prstGeom prst="rect">
            <a:avLst/>
          </a:prstGeom>
          <a:solidFill>
            <a:srgbClr val="08AB0C"/>
          </a:solidFill>
        </p:spPr>
        <p:txBody>
          <a:bodyPr wrap="square" rtlCol="0">
            <a:spAutoFit/>
          </a:bodyPr>
          <a:lstStyle/>
          <a:p>
            <a:pPr algn="ctr"/>
            <a:r>
              <a:rPr lang="en-US" sz="1600" dirty="0" smtClean="0">
                <a:solidFill>
                  <a:srgbClr val="FFFFFF"/>
                </a:solidFill>
                <a:latin typeface="Arial"/>
                <a:cs typeface="Arial"/>
              </a:rPr>
              <a:t>Normal</a:t>
            </a:r>
            <a:endParaRPr lang="en-US" sz="1600" dirty="0">
              <a:solidFill>
                <a:srgbClr val="FFFFFF"/>
              </a:solidFill>
              <a:latin typeface="Arial"/>
              <a:cs typeface="Arial"/>
            </a:endParaRPr>
          </a:p>
        </p:txBody>
      </p:sp>
      <p:grpSp>
        <p:nvGrpSpPr>
          <p:cNvPr id="138" name="Group 137"/>
          <p:cNvGrpSpPr/>
          <p:nvPr/>
        </p:nvGrpSpPr>
        <p:grpSpPr>
          <a:xfrm>
            <a:off x="959382" y="1585752"/>
            <a:ext cx="705495" cy="2027442"/>
            <a:chOff x="346442" y="586538"/>
            <a:chExt cx="705495" cy="2027442"/>
          </a:xfrm>
        </p:grpSpPr>
        <p:sp>
          <p:nvSpPr>
            <p:cNvPr id="139" name="Oval 138"/>
            <p:cNvSpPr/>
            <p:nvPr/>
          </p:nvSpPr>
          <p:spPr>
            <a:xfrm>
              <a:off x="581607" y="586538"/>
              <a:ext cx="235165" cy="235165"/>
            </a:xfrm>
            <a:prstGeom prst="ellipse">
              <a:avLst/>
            </a:prstGeom>
            <a:solidFill>
              <a:schemeClr val="bg1">
                <a:lumMod val="50000"/>
              </a:schemeClr>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cxnSp>
          <p:nvCxnSpPr>
            <p:cNvPr id="140" name="Straight Arrow Connector 139"/>
            <p:cNvCxnSpPr>
              <a:stCxn id="139" idx="4"/>
            </p:cNvCxnSpPr>
            <p:nvPr/>
          </p:nvCxnSpPr>
          <p:spPr>
            <a:xfrm>
              <a:off x="699190" y="821703"/>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flipH="1">
              <a:off x="456504" y="1269891"/>
              <a:ext cx="242686"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699190" y="1269891"/>
              <a:ext cx="272842"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a:off x="456504" y="1741301"/>
              <a:ext cx="242686"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a:off x="699190" y="1741301"/>
              <a:ext cx="272842"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a:off x="699190" y="2165792"/>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581607" y="2378815"/>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47" name="Oval 146"/>
            <p:cNvSpPr/>
            <p:nvPr/>
          </p:nvSpPr>
          <p:spPr>
            <a:xfrm>
              <a:off x="581607" y="103472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48" name="Oval 147"/>
            <p:cNvSpPr/>
            <p:nvPr/>
          </p:nvSpPr>
          <p:spPr>
            <a:xfrm>
              <a:off x="581607" y="193936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49" name="Oval 148"/>
            <p:cNvSpPr/>
            <p:nvPr/>
          </p:nvSpPr>
          <p:spPr>
            <a:xfrm>
              <a:off x="346442" y="1495737"/>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50" name="Oval 149"/>
            <p:cNvSpPr/>
            <p:nvPr/>
          </p:nvSpPr>
          <p:spPr>
            <a:xfrm>
              <a:off x="816772" y="150613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grpSp>
        <p:nvGrpSpPr>
          <p:cNvPr id="151" name="Group 150"/>
          <p:cNvGrpSpPr/>
          <p:nvPr/>
        </p:nvGrpSpPr>
        <p:grpSpPr>
          <a:xfrm>
            <a:off x="959382" y="3840227"/>
            <a:ext cx="705495" cy="2027442"/>
            <a:chOff x="346442" y="586538"/>
            <a:chExt cx="705495" cy="2027442"/>
          </a:xfrm>
        </p:grpSpPr>
        <p:sp>
          <p:nvSpPr>
            <p:cNvPr id="152" name="Oval 151"/>
            <p:cNvSpPr/>
            <p:nvPr/>
          </p:nvSpPr>
          <p:spPr>
            <a:xfrm>
              <a:off x="581607" y="586538"/>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cxnSp>
          <p:nvCxnSpPr>
            <p:cNvPr id="153" name="Straight Arrow Connector 152"/>
            <p:cNvCxnSpPr>
              <a:stCxn id="152" idx="4"/>
            </p:cNvCxnSpPr>
            <p:nvPr/>
          </p:nvCxnSpPr>
          <p:spPr>
            <a:xfrm>
              <a:off x="699190" y="821703"/>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flipH="1">
              <a:off x="456504" y="1269891"/>
              <a:ext cx="242686"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a:off x="699190" y="1269891"/>
              <a:ext cx="272842"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a:off x="456504" y="1741301"/>
              <a:ext cx="242686"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H="1">
              <a:off x="699190" y="1741301"/>
              <a:ext cx="272842"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a:off x="699190" y="2165792"/>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59" name="Oval 158"/>
            <p:cNvSpPr/>
            <p:nvPr/>
          </p:nvSpPr>
          <p:spPr>
            <a:xfrm>
              <a:off x="581607" y="2378815"/>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60" name="Oval 159"/>
            <p:cNvSpPr/>
            <p:nvPr/>
          </p:nvSpPr>
          <p:spPr>
            <a:xfrm>
              <a:off x="581607" y="103472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61" name="Oval 160"/>
            <p:cNvSpPr/>
            <p:nvPr/>
          </p:nvSpPr>
          <p:spPr>
            <a:xfrm>
              <a:off x="581607" y="193936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62" name="Oval 161"/>
            <p:cNvSpPr/>
            <p:nvPr/>
          </p:nvSpPr>
          <p:spPr>
            <a:xfrm>
              <a:off x="346442" y="1495737"/>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63" name="Oval 162"/>
            <p:cNvSpPr/>
            <p:nvPr/>
          </p:nvSpPr>
          <p:spPr>
            <a:xfrm>
              <a:off x="816772" y="150613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sp>
        <p:nvSpPr>
          <p:cNvPr id="164" name="TextBox 163"/>
          <p:cNvSpPr txBox="1"/>
          <p:nvPr/>
        </p:nvSpPr>
        <p:spPr>
          <a:xfrm>
            <a:off x="223772" y="1778608"/>
            <a:ext cx="1143098" cy="584776"/>
          </a:xfrm>
          <a:prstGeom prst="rect">
            <a:avLst/>
          </a:prstGeom>
          <a:noFill/>
        </p:spPr>
        <p:txBody>
          <a:bodyPr wrap="square" rtlCol="0">
            <a:spAutoFit/>
          </a:bodyPr>
          <a:lstStyle/>
          <a:p>
            <a:pPr algn="ctr"/>
            <a:r>
              <a:rPr lang="en-US" sz="1600" dirty="0" smtClean="0">
                <a:latin typeface="Arial"/>
                <a:cs typeface="Arial"/>
              </a:rPr>
              <a:t>Test/train runs</a:t>
            </a:r>
            <a:endParaRPr lang="en-US" sz="1600" dirty="0">
              <a:latin typeface="Arial"/>
              <a:cs typeface="Arial"/>
            </a:endParaRPr>
          </a:p>
        </p:txBody>
      </p:sp>
      <p:sp>
        <p:nvSpPr>
          <p:cNvPr id="165" name="TextBox 164"/>
          <p:cNvSpPr txBox="1"/>
          <p:nvPr/>
        </p:nvSpPr>
        <p:spPr>
          <a:xfrm>
            <a:off x="10669" y="4006625"/>
            <a:ext cx="1301461" cy="584776"/>
          </a:xfrm>
          <a:prstGeom prst="rect">
            <a:avLst/>
          </a:prstGeom>
          <a:noFill/>
        </p:spPr>
        <p:txBody>
          <a:bodyPr wrap="square" rtlCol="0">
            <a:spAutoFit/>
          </a:bodyPr>
          <a:lstStyle/>
          <a:p>
            <a:pPr algn="ctr"/>
            <a:r>
              <a:rPr lang="en-US" sz="1600" dirty="0" smtClean="0">
                <a:latin typeface="Arial"/>
                <a:cs typeface="Arial"/>
              </a:rPr>
              <a:t>Production runs</a:t>
            </a:r>
            <a:endParaRPr lang="en-US" sz="1600" dirty="0">
              <a:latin typeface="Arial"/>
              <a:cs typeface="Arial"/>
            </a:endParaRPr>
          </a:p>
        </p:txBody>
      </p:sp>
      <p:cxnSp>
        <p:nvCxnSpPr>
          <p:cNvPr id="166" name="Straight Arrow Connector 165"/>
          <p:cNvCxnSpPr>
            <a:endCxn id="127" idx="0"/>
          </p:cNvCxnSpPr>
          <p:nvPr/>
        </p:nvCxnSpPr>
        <p:spPr>
          <a:xfrm flipH="1">
            <a:off x="2883646" y="3545376"/>
            <a:ext cx="1687088" cy="1167341"/>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123" idx="1"/>
          </p:cNvCxnSpPr>
          <p:nvPr/>
        </p:nvCxnSpPr>
        <p:spPr>
          <a:xfrm flipH="1" flipV="1">
            <a:off x="3397981" y="2033940"/>
            <a:ext cx="1090063" cy="478707"/>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flipH="1">
            <a:off x="3420811" y="1719462"/>
            <a:ext cx="1067233" cy="159201"/>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flipH="1">
            <a:off x="3098050" y="3534363"/>
            <a:ext cx="3793839" cy="1178354"/>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70" name="TextBox 169"/>
          <p:cNvSpPr txBox="1"/>
          <p:nvPr/>
        </p:nvSpPr>
        <p:spPr>
          <a:xfrm rot="21146923">
            <a:off x="3348576" y="1413281"/>
            <a:ext cx="1203107" cy="369332"/>
          </a:xfrm>
          <a:prstGeom prst="rect">
            <a:avLst/>
          </a:prstGeom>
          <a:noFill/>
        </p:spPr>
        <p:txBody>
          <a:bodyPr wrap="square" rtlCol="0">
            <a:spAutoFit/>
          </a:bodyPr>
          <a:lstStyle/>
          <a:p>
            <a:pPr algn="ctr"/>
            <a:r>
              <a:rPr lang="en-US" dirty="0" smtClean="0">
                <a:latin typeface="Arial"/>
                <a:cs typeface="Arial"/>
              </a:rPr>
              <a:t>feedback</a:t>
            </a:r>
            <a:endParaRPr lang="en-US" dirty="0">
              <a:latin typeface="Arial"/>
              <a:cs typeface="Arial"/>
            </a:endParaRPr>
          </a:p>
        </p:txBody>
      </p:sp>
      <p:sp>
        <p:nvSpPr>
          <p:cNvPr id="171" name="TextBox 170"/>
          <p:cNvSpPr txBox="1"/>
          <p:nvPr/>
        </p:nvSpPr>
        <p:spPr>
          <a:xfrm rot="1442899">
            <a:off x="3330046" y="2287837"/>
            <a:ext cx="1203107" cy="369332"/>
          </a:xfrm>
          <a:prstGeom prst="rect">
            <a:avLst/>
          </a:prstGeom>
          <a:noFill/>
        </p:spPr>
        <p:txBody>
          <a:bodyPr wrap="square" rtlCol="0">
            <a:spAutoFit/>
          </a:bodyPr>
          <a:lstStyle/>
          <a:p>
            <a:pPr algn="ctr"/>
            <a:r>
              <a:rPr lang="en-US" dirty="0" smtClean="0">
                <a:latin typeface="Arial"/>
                <a:cs typeface="Arial"/>
              </a:rPr>
              <a:t>feedback</a:t>
            </a:r>
            <a:endParaRPr lang="en-US" dirty="0">
              <a:latin typeface="Arial"/>
              <a:cs typeface="Aria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716495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4343400"/>
            <a:ext cx="8839200" cy="2062103"/>
          </a:xfrm>
          <a:prstGeom prst="rect">
            <a:avLst/>
          </a:prstGeom>
          <a:noFill/>
        </p:spPr>
        <p:txBody>
          <a:bodyPr wrap="square" rtlCol="0">
            <a:spAutoFit/>
          </a:bodyPr>
          <a:lstStyle/>
          <a:p>
            <a:pPr marL="342900" indent="-342900">
              <a:buFont typeface="Wingdings" charset="2"/>
              <a:buChar char="§"/>
            </a:pPr>
            <a:r>
              <a:rPr lang="en-US" sz="2000" dirty="0" smtClean="0">
                <a:latin typeface="Arial"/>
                <a:cs typeface="Arial"/>
              </a:rPr>
              <a:t>Track </a:t>
            </a:r>
            <a:r>
              <a:rPr lang="en-US" sz="2000" i="1" dirty="0">
                <a:latin typeface="Arial"/>
                <a:cs typeface="Arial"/>
              </a:rPr>
              <a:t>input features </a:t>
            </a:r>
            <a:r>
              <a:rPr lang="en-US" sz="2000" dirty="0">
                <a:latin typeface="Arial"/>
                <a:cs typeface="Arial"/>
              </a:rPr>
              <a:t>and </a:t>
            </a:r>
            <a:r>
              <a:rPr lang="en-US" sz="2000" i="1" dirty="0">
                <a:latin typeface="Arial"/>
                <a:cs typeface="Arial"/>
              </a:rPr>
              <a:t>observation features </a:t>
            </a:r>
            <a:r>
              <a:rPr lang="en-US" sz="2000" dirty="0">
                <a:latin typeface="Arial"/>
                <a:cs typeface="Arial"/>
              </a:rPr>
              <a:t>of each module</a:t>
            </a:r>
          </a:p>
          <a:p>
            <a:pPr marL="285750" indent="-285750">
              <a:buFont typeface="Wingdings" charset="2"/>
              <a:buChar char="§"/>
            </a:pPr>
            <a:endParaRPr lang="en-US" sz="1400" b="1" dirty="0" smtClean="0">
              <a:latin typeface="Arial"/>
              <a:cs typeface="Arial"/>
            </a:endParaRPr>
          </a:p>
          <a:p>
            <a:pPr marL="342900" indent="-342900">
              <a:buFont typeface="Wingdings" charset="2"/>
              <a:buChar char="§"/>
            </a:pPr>
            <a:r>
              <a:rPr lang="en-US" sz="2000" b="1" dirty="0" smtClean="0">
                <a:latin typeface="Arial"/>
                <a:cs typeface="Arial"/>
              </a:rPr>
              <a:t>Input features  </a:t>
            </a:r>
            <a:r>
              <a:rPr lang="en-US" sz="2000" b="1" dirty="0">
                <a:latin typeface="Arial"/>
                <a:cs typeface="Arial"/>
              </a:rPr>
              <a:t>e</a:t>
            </a:r>
            <a:r>
              <a:rPr lang="en-US" sz="2000" b="1" dirty="0" smtClean="0">
                <a:latin typeface="Arial"/>
                <a:cs typeface="Arial"/>
              </a:rPr>
              <a:t>xamples: </a:t>
            </a:r>
            <a:r>
              <a:rPr lang="en-US" sz="2000" dirty="0" smtClean="0">
                <a:latin typeface="Arial"/>
                <a:cs typeface="Arial"/>
              </a:rPr>
              <a:t>input size, matrix sparsity (</a:t>
            </a:r>
            <a:r>
              <a:rPr lang="en-US" sz="2000" dirty="0" err="1" smtClean="0">
                <a:latin typeface="Arial"/>
                <a:cs typeface="Arial"/>
              </a:rPr>
              <a:t>SpMV</a:t>
            </a:r>
            <a:r>
              <a:rPr lang="en-US" sz="2000" dirty="0" smtClean="0">
                <a:latin typeface="Arial"/>
                <a:cs typeface="Arial"/>
              </a:rPr>
              <a:t>), bit-rate (</a:t>
            </a:r>
            <a:r>
              <a:rPr lang="en-US" sz="2000" dirty="0" err="1" smtClean="0">
                <a:latin typeface="Arial"/>
                <a:cs typeface="Arial"/>
              </a:rPr>
              <a:t>FFMpeg</a:t>
            </a:r>
            <a:r>
              <a:rPr lang="en-US" sz="2000" dirty="0" smtClean="0">
                <a:latin typeface="Arial"/>
                <a:cs typeface="Arial"/>
              </a:rPr>
              <a:t>), # threads (LINPACK) etc.</a:t>
            </a:r>
          </a:p>
          <a:p>
            <a:pPr marL="742950" lvl="1" indent="-285750">
              <a:buFont typeface="Wingdings" charset="2"/>
              <a:buChar char="§"/>
            </a:pPr>
            <a:endParaRPr lang="en-US" sz="1400" dirty="0" smtClean="0">
              <a:latin typeface="Arial"/>
              <a:cs typeface="Arial"/>
            </a:endParaRPr>
          </a:p>
          <a:p>
            <a:pPr marL="342900" indent="-342900">
              <a:buFont typeface="Wingdings" charset="2"/>
              <a:buChar char="§"/>
            </a:pPr>
            <a:r>
              <a:rPr lang="en-US" sz="2000" b="1" dirty="0" smtClean="0">
                <a:latin typeface="Arial"/>
                <a:cs typeface="Arial"/>
              </a:rPr>
              <a:t>Observation features example:</a:t>
            </a:r>
            <a:r>
              <a:rPr lang="en-US" sz="2000" dirty="0" smtClean="0">
                <a:latin typeface="Arial"/>
                <a:cs typeface="Arial"/>
              </a:rPr>
              <a:t> execution time, # executed instructions, # load instructions, cache miss </a:t>
            </a:r>
            <a:r>
              <a:rPr lang="en-US" sz="2000" dirty="0">
                <a:latin typeface="Arial"/>
                <a:cs typeface="Arial"/>
              </a:rPr>
              <a:t>rate, residue </a:t>
            </a:r>
            <a:r>
              <a:rPr lang="en-US" sz="2000" dirty="0" smtClean="0">
                <a:latin typeface="Arial"/>
                <a:cs typeface="Arial"/>
              </a:rPr>
              <a:t>value etc.</a:t>
            </a:r>
            <a:endParaRPr lang="en-US" sz="2000" dirty="0">
              <a:latin typeface="Arial"/>
              <a:cs typeface="Arial"/>
            </a:endParaRPr>
          </a:p>
        </p:txBody>
      </p:sp>
      <p:grpSp>
        <p:nvGrpSpPr>
          <p:cNvPr id="3" name="Group 2"/>
          <p:cNvGrpSpPr/>
          <p:nvPr/>
        </p:nvGrpSpPr>
        <p:grpSpPr>
          <a:xfrm>
            <a:off x="48767" y="1447801"/>
            <a:ext cx="9046466" cy="2666999"/>
            <a:chOff x="10667" y="1441537"/>
            <a:chExt cx="9046466" cy="2512591"/>
          </a:xfrm>
        </p:grpSpPr>
        <p:sp>
          <p:nvSpPr>
            <p:cNvPr id="8" name="TextBox 7"/>
            <p:cNvSpPr txBox="1"/>
            <p:nvPr/>
          </p:nvSpPr>
          <p:spPr>
            <a:xfrm>
              <a:off x="10667" y="1797498"/>
              <a:ext cx="9046466" cy="2156630"/>
            </a:xfrm>
            <a:prstGeom prst="rect">
              <a:avLst/>
            </a:prstGeom>
            <a:solidFill>
              <a:srgbClr val="000090"/>
            </a:solidFill>
            <a:scene3d>
              <a:camera prst="orthographicFront"/>
              <a:lightRig rig="threePt" dir="t"/>
            </a:scene3d>
            <a:sp3d>
              <a:bevelT w="165100" prst="coolSlant"/>
            </a:sp3d>
          </p:spPr>
          <p:txBody>
            <a:bodyPr wrap="square" rtlCol="0">
              <a:spAutoFit/>
            </a:bodyPr>
            <a:lstStyle/>
            <a:p>
              <a:r>
                <a:rPr lang="en-US" dirty="0" smtClean="0">
                  <a:solidFill>
                    <a:schemeClr val="bg1"/>
                  </a:solidFill>
                  <a:latin typeface="Arial"/>
                  <a:cs typeface="Arial"/>
                </a:rPr>
                <a:t> float </a:t>
              </a:r>
              <a:r>
                <a:rPr lang="en-US" b="1" dirty="0" err="1" smtClean="0">
                  <a:solidFill>
                    <a:schemeClr val="bg1"/>
                  </a:solidFill>
                  <a:latin typeface="Arial"/>
                  <a:cs typeface="Arial"/>
                </a:rPr>
                <a:t>func</a:t>
              </a:r>
              <a:r>
                <a:rPr lang="en-US" b="1" dirty="0" smtClean="0">
                  <a:solidFill>
                    <a:schemeClr val="bg1"/>
                  </a:solidFill>
                  <a:latin typeface="Arial"/>
                  <a:cs typeface="Arial"/>
                </a:rPr>
                <a:t> </a:t>
              </a:r>
              <a:r>
                <a:rPr lang="en-US" dirty="0" smtClean="0">
                  <a:solidFill>
                    <a:schemeClr val="bg1"/>
                  </a:solidFill>
                  <a:latin typeface="Arial"/>
                  <a:cs typeface="Arial"/>
                </a:rPr>
                <a:t>(float x, float y) {</a:t>
              </a:r>
            </a:p>
            <a:p>
              <a:r>
                <a:rPr lang="en-US" dirty="0">
                  <a:latin typeface="Arial"/>
                  <a:cs typeface="Arial"/>
                </a:rPr>
                <a:t> </a:t>
              </a:r>
              <a:r>
                <a:rPr lang="en-US" dirty="0" smtClean="0">
                  <a:latin typeface="Arial"/>
                  <a:cs typeface="Arial"/>
                </a:rPr>
                <a:t>   </a:t>
              </a:r>
              <a:r>
                <a:rPr lang="en-US" dirty="0" smtClean="0">
                  <a:solidFill>
                    <a:schemeClr val="tx2">
                      <a:lumMod val="60000"/>
                      <a:lumOff val="40000"/>
                    </a:schemeClr>
                  </a:solidFill>
                  <a:latin typeface="Arial"/>
                  <a:cs typeface="Arial"/>
                </a:rPr>
                <a:t> </a:t>
              </a:r>
              <a:r>
                <a:rPr lang="en-US" dirty="0" smtClean="0">
                  <a:solidFill>
                    <a:schemeClr val="accent1">
                      <a:lumMod val="60000"/>
                      <a:lumOff val="40000"/>
                    </a:schemeClr>
                  </a:solidFill>
                  <a:latin typeface="Arial"/>
                  <a:cs typeface="Arial"/>
                </a:rPr>
                <a:t>//</a:t>
              </a:r>
              <a:r>
                <a:rPr lang="en-US" dirty="0">
                  <a:solidFill>
                    <a:schemeClr val="accent1">
                      <a:lumMod val="60000"/>
                      <a:lumOff val="40000"/>
                    </a:schemeClr>
                  </a:solidFill>
                  <a:latin typeface="Arial"/>
                  <a:cs typeface="Arial"/>
                </a:rPr>
                <a:t>creating a </a:t>
              </a:r>
              <a:r>
                <a:rPr lang="en-US" i="1" dirty="0">
                  <a:solidFill>
                    <a:schemeClr val="accent1">
                      <a:lumMod val="60000"/>
                      <a:lumOff val="40000"/>
                    </a:schemeClr>
                  </a:solidFill>
                  <a:latin typeface="Arial"/>
                  <a:cs typeface="Arial"/>
                </a:rPr>
                <a:t>module</a:t>
              </a:r>
              <a:r>
                <a:rPr lang="en-US" dirty="0">
                  <a:solidFill>
                    <a:schemeClr val="accent1">
                      <a:lumMod val="60000"/>
                      <a:lumOff val="40000"/>
                    </a:schemeClr>
                  </a:solidFill>
                  <a:latin typeface="Arial"/>
                  <a:cs typeface="Arial"/>
                </a:rPr>
                <a:t> for the scope of this </a:t>
              </a:r>
              <a:r>
                <a:rPr lang="en-US" dirty="0" smtClean="0">
                  <a:solidFill>
                    <a:schemeClr val="accent1">
                      <a:lumMod val="60000"/>
                      <a:lumOff val="40000"/>
                    </a:schemeClr>
                  </a:solidFill>
                  <a:latin typeface="Arial"/>
                  <a:cs typeface="Arial"/>
                </a:rPr>
                <a:t>function</a:t>
              </a:r>
            </a:p>
            <a:p>
              <a:r>
                <a:rPr lang="en-US" dirty="0" smtClean="0">
                  <a:latin typeface="Arial"/>
                  <a:cs typeface="Arial"/>
                </a:rPr>
                <a:t>    </a:t>
              </a:r>
              <a:r>
                <a:rPr lang="en-US" dirty="0" smtClean="0">
                  <a:solidFill>
                    <a:srgbClr val="FFFFFF"/>
                  </a:solidFill>
                  <a:latin typeface="Arial"/>
                  <a:cs typeface="Arial"/>
                </a:rPr>
                <a:t> </a:t>
              </a:r>
              <a:r>
                <a:rPr lang="en-US" b="1" dirty="0" err="1" smtClean="0">
                  <a:solidFill>
                    <a:srgbClr val="FFFFFF"/>
                  </a:solidFill>
                  <a:latin typeface="Arial"/>
                  <a:cs typeface="Arial"/>
                </a:rPr>
                <a:t>SightModule</a:t>
              </a:r>
              <a:r>
                <a:rPr lang="en-US" dirty="0" smtClean="0">
                  <a:solidFill>
                    <a:srgbClr val="FFFFFF"/>
                  </a:solidFill>
                  <a:latin typeface="Arial"/>
                  <a:cs typeface="Arial"/>
                </a:rPr>
                <a:t> </a:t>
              </a:r>
              <a:r>
                <a:rPr lang="en-US" dirty="0" err="1" smtClean="0">
                  <a:solidFill>
                    <a:srgbClr val="FFFFFF"/>
                  </a:solidFill>
                  <a:latin typeface="Arial"/>
                  <a:cs typeface="Arial"/>
                </a:rPr>
                <a:t>funcMod</a:t>
              </a:r>
              <a:r>
                <a:rPr lang="en-US" dirty="0" smtClean="0">
                  <a:solidFill>
                    <a:srgbClr val="FFFFFF"/>
                  </a:solidFill>
                  <a:latin typeface="Arial"/>
                  <a:cs typeface="Arial"/>
                </a:rPr>
                <a:t> (“</a:t>
              </a:r>
              <a:r>
                <a:rPr lang="en-US" b="1" dirty="0" err="1" smtClean="0">
                  <a:solidFill>
                    <a:srgbClr val="FFFFFF"/>
                  </a:solidFill>
                  <a:latin typeface="Arial"/>
                  <a:cs typeface="Arial"/>
                </a:rPr>
                <a:t>func</a:t>
              </a:r>
              <a:r>
                <a:rPr lang="en-US" dirty="0" smtClean="0">
                  <a:solidFill>
                    <a:srgbClr val="FFFFFF"/>
                  </a:solidFill>
                  <a:latin typeface="Arial"/>
                  <a:cs typeface="Arial"/>
                </a:rPr>
                <a:t>”, </a:t>
              </a:r>
              <a:r>
                <a:rPr lang="en-US" b="1" dirty="0" smtClean="0">
                  <a:solidFill>
                    <a:srgbClr val="FFFFFF"/>
                  </a:solidFill>
                  <a:latin typeface="Arial"/>
                  <a:cs typeface="Arial"/>
                </a:rPr>
                <a:t>inputs</a:t>
              </a:r>
              <a:r>
                <a:rPr lang="en-US" dirty="0" smtClean="0">
                  <a:solidFill>
                    <a:srgbClr val="FFFFFF"/>
                  </a:solidFill>
                  <a:latin typeface="Arial"/>
                  <a:cs typeface="Arial"/>
                </a:rPr>
                <a:t> (“x”, x, “y”, y)); </a:t>
              </a:r>
            </a:p>
            <a:p>
              <a:r>
                <a:rPr lang="en-US" dirty="0">
                  <a:latin typeface="Arial"/>
                  <a:cs typeface="Arial"/>
                </a:rPr>
                <a:t> </a:t>
              </a:r>
              <a:r>
                <a:rPr lang="en-US" dirty="0" smtClean="0">
                  <a:latin typeface="Arial"/>
                  <a:cs typeface="Arial"/>
                </a:rPr>
                <a:t>    </a:t>
              </a:r>
              <a:r>
                <a:rPr lang="en-US" dirty="0" err="1" smtClean="0">
                  <a:solidFill>
                    <a:srgbClr val="FFFFFF"/>
                  </a:solidFill>
                  <a:latin typeface="Arial"/>
                  <a:cs typeface="Arial"/>
                </a:rPr>
                <a:t>DoCalculations</a:t>
              </a:r>
              <a:r>
                <a:rPr lang="en-US" dirty="0" smtClean="0">
                  <a:solidFill>
                    <a:srgbClr val="FFFFFF"/>
                  </a:solidFill>
                  <a:latin typeface="Arial"/>
                  <a:cs typeface="Arial"/>
                </a:rPr>
                <a:t> ()	   </a:t>
              </a:r>
              <a:r>
                <a:rPr lang="en-US" dirty="0" smtClean="0">
                  <a:solidFill>
                    <a:srgbClr val="95B3D7"/>
                  </a:solidFill>
                  <a:latin typeface="Arial"/>
                  <a:cs typeface="Arial"/>
                </a:rPr>
                <a:t>// some computation done by the function</a:t>
              </a:r>
            </a:p>
            <a:p>
              <a:r>
                <a:rPr lang="en-US" dirty="0" smtClean="0">
                  <a:latin typeface="Arial"/>
                  <a:cs typeface="Arial"/>
                </a:rPr>
                <a:t>    </a:t>
              </a:r>
              <a:r>
                <a:rPr lang="en-US" dirty="0" smtClean="0">
                  <a:solidFill>
                    <a:srgbClr val="FFFFFF"/>
                  </a:solidFill>
                  <a:latin typeface="Arial"/>
                  <a:cs typeface="Arial"/>
                </a:rPr>
                <a:t> r = </a:t>
              </a:r>
              <a:r>
                <a:rPr lang="en-US" dirty="0" err="1" smtClean="0">
                  <a:solidFill>
                    <a:srgbClr val="FFFFFF"/>
                  </a:solidFill>
                  <a:latin typeface="Arial"/>
                  <a:cs typeface="Arial"/>
                </a:rPr>
                <a:t>calculateResidual</a:t>
              </a:r>
              <a:r>
                <a:rPr lang="en-US" dirty="0" smtClean="0">
                  <a:solidFill>
                    <a:srgbClr val="FFFFFF"/>
                  </a:solidFill>
                  <a:latin typeface="Arial"/>
                  <a:cs typeface="Arial"/>
                </a:rPr>
                <a:t> ();</a:t>
              </a:r>
              <a:r>
                <a:rPr lang="en-US" dirty="0">
                  <a:solidFill>
                    <a:srgbClr val="FFFFFF"/>
                  </a:solidFill>
                  <a:latin typeface="Arial"/>
                  <a:cs typeface="Arial"/>
                </a:rPr>
                <a:t> </a:t>
              </a:r>
              <a:r>
                <a:rPr lang="en-US" dirty="0" smtClean="0">
                  <a:solidFill>
                    <a:srgbClr val="FFFFFF"/>
                  </a:solidFill>
                  <a:latin typeface="Arial"/>
                  <a:cs typeface="Arial"/>
                </a:rPr>
                <a:t>  </a:t>
              </a:r>
              <a:r>
                <a:rPr lang="en-US" dirty="0" smtClean="0">
                  <a:solidFill>
                    <a:srgbClr val="95B3D7"/>
                  </a:solidFill>
                  <a:latin typeface="Arial"/>
                  <a:cs typeface="Arial"/>
                </a:rPr>
                <a:t>// function computes a residual value to verify convergence</a:t>
              </a:r>
            </a:p>
            <a:p>
              <a:r>
                <a:rPr lang="en-US" dirty="0" smtClean="0">
                  <a:latin typeface="Arial"/>
                  <a:cs typeface="Arial"/>
                </a:rPr>
                <a:t>    </a:t>
              </a:r>
              <a:r>
                <a:rPr lang="en-US" dirty="0" smtClean="0">
                  <a:solidFill>
                    <a:srgbClr val="FFFFFF"/>
                  </a:solidFill>
                  <a:latin typeface="Arial"/>
                  <a:cs typeface="Arial"/>
                </a:rPr>
                <a:t> </a:t>
              </a:r>
              <a:r>
                <a:rPr lang="en-US" dirty="0" err="1" smtClean="0">
                  <a:solidFill>
                    <a:srgbClr val="FFFFFF"/>
                  </a:solidFill>
                  <a:latin typeface="Arial"/>
                  <a:cs typeface="Arial"/>
                </a:rPr>
                <a:t>funcMod.</a:t>
              </a:r>
              <a:r>
                <a:rPr lang="en-US" b="1" dirty="0" err="1" smtClean="0">
                  <a:solidFill>
                    <a:srgbClr val="FFFFFF"/>
                  </a:solidFill>
                  <a:latin typeface="Arial"/>
                  <a:cs typeface="Arial"/>
                </a:rPr>
                <a:t>outputs</a:t>
              </a:r>
              <a:r>
                <a:rPr lang="en-US" dirty="0" smtClean="0">
                  <a:solidFill>
                    <a:srgbClr val="FFFFFF"/>
                  </a:solidFill>
                  <a:latin typeface="Arial"/>
                  <a:cs typeface="Arial"/>
                </a:rPr>
                <a:t> (“r”, r);  </a:t>
              </a:r>
              <a:r>
                <a:rPr lang="en-US" dirty="0" smtClean="0">
                  <a:solidFill>
                    <a:srgbClr val="95B3D7"/>
                  </a:solidFill>
                  <a:latin typeface="Arial"/>
                  <a:cs typeface="Arial"/>
                </a:rPr>
                <a:t>// SIGHT tracks the residual as an output observation</a:t>
              </a:r>
            </a:p>
            <a:p>
              <a:r>
                <a:rPr lang="en-US" dirty="0" smtClean="0">
                  <a:latin typeface="Arial"/>
                  <a:cs typeface="Arial"/>
                </a:rPr>
                <a:t> </a:t>
              </a:r>
              <a:r>
                <a:rPr lang="en-US" dirty="0" smtClean="0">
                  <a:solidFill>
                    <a:srgbClr val="FFFFFF"/>
                  </a:solidFill>
                  <a:latin typeface="Arial"/>
                  <a:cs typeface="Arial"/>
                </a:rPr>
                <a:t>} </a:t>
              </a:r>
              <a:endParaRPr lang="en-US" dirty="0">
                <a:solidFill>
                  <a:srgbClr val="FFFFFF"/>
                </a:solidFill>
                <a:latin typeface="Arial"/>
                <a:cs typeface="Arial"/>
              </a:endParaRPr>
            </a:p>
          </p:txBody>
        </p:sp>
        <p:sp>
          <p:nvSpPr>
            <p:cNvPr id="9" name="TextBox 8"/>
            <p:cNvSpPr txBox="1"/>
            <p:nvPr/>
          </p:nvSpPr>
          <p:spPr>
            <a:xfrm>
              <a:off x="76200" y="1441537"/>
              <a:ext cx="8915400" cy="373816"/>
            </a:xfrm>
            <a:prstGeom prst="rect">
              <a:avLst/>
            </a:prstGeom>
            <a:noFill/>
          </p:spPr>
          <p:txBody>
            <a:bodyPr wrap="square" rtlCol="0">
              <a:spAutoFit/>
            </a:bodyPr>
            <a:lstStyle/>
            <a:p>
              <a:r>
                <a:rPr lang="en-US" sz="2000" b="1" dirty="0" smtClean="0">
                  <a:latin typeface="Arial"/>
                  <a:cs typeface="Arial"/>
                </a:rPr>
                <a:t>Simple annotation APIs:</a:t>
              </a:r>
              <a:endParaRPr lang="en-US" sz="2000" b="1" dirty="0">
                <a:latin typeface="Arial"/>
                <a:cs typeface="Arial"/>
              </a:endParaRPr>
            </a:p>
          </p:txBody>
        </p:sp>
      </p:grpSp>
      <p:sp>
        <p:nvSpPr>
          <p:cNvPr id="10" name="TextBox 9"/>
          <p:cNvSpPr txBox="1"/>
          <p:nvPr/>
        </p:nvSpPr>
        <p:spPr>
          <a:xfrm>
            <a:off x="3581400" y="2362200"/>
            <a:ext cx="1981200" cy="400110"/>
          </a:xfrm>
          <a:prstGeom prst="rect">
            <a:avLst/>
          </a:prstGeom>
          <a:noFill/>
          <a:ln w="38100" cmpd="sng">
            <a:solidFill>
              <a:srgbClr val="FF0000"/>
            </a:solidFill>
          </a:ln>
        </p:spPr>
        <p:txBody>
          <a:bodyPr wrap="square" rtlCol="0">
            <a:spAutoFit/>
          </a:bodyPr>
          <a:lstStyle/>
          <a:p>
            <a:endParaRPr lang="en-US" sz="2000" dirty="0">
              <a:latin typeface="Arial"/>
              <a:cs typeface="Arial"/>
            </a:endParaRPr>
          </a:p>
        </p:txBody>
      </p:sp>
      <p:sp>
        <p:nvSpPr>
          <p:cNvPr id="11" name="TextBox 10"/>
          <p:cNvSpPr txBox="1"/>
          <p:nvPr/>
        </p:nvSpPr>
        <p:spPr>
          <a:xfrm>
            <a:off x="1295400" y="3181290"/>
            <a:ext cx="1676400" cy="476310"/>
          </a:xfrm>
          <a:prstGeom prst="rect">
            <a:avLst/>
          </a:prstGeom>
          <a:noFill/>
          <a:ln w="38100" cmpd="sng">
            <a:solidFill>
              <a:srgbClr val="FF0000"/>
            </a:solidFill>
          </a:ln>
        </p:spPr>
        <p:txBody>
          <a:bodyPr wrap="square" rtlCol="0">
            <a:spAutoFit/>
          </a:bodyPr>
          <a:lstStyle/>
          <a:p>
            <a:endParaRPr lang="en-US" sz="2000" dirty="0">
              <a:latin typeface="Arial"/>
              <a:cs typeface="Arial"/>
            </a:endParaRPr>
          </a:p>
        </p:txBody>
      </p:sp>
      <p:sp>
        <p:nvSpPr>
          <p:cNvPr id="12" name="Title 11"/>
          <p:cNvSpPr>
            <a:spLocks noGrp="1"/>
          </p:cNvSpPr>
          <p:nvPr>
            <p:ph type="title"/>
          </p:nvPr>
        </p:nvSpPr>
        <p:spPr>
          <a:xfrm>
            <a:off x="0" y="274638"/>
            <a:ext cx="9144000" cy="944562"/>
          </a:xfrm>
        </p:spPr>
        <p:txBody>
          <a:bodyPr>
            <a:noAutofit/>
          </a:bodyPr>
          <a:lstStyle/>
          <a:p>
            <a:r>
              <a:rPr lang="en-US" cap="small" dirty="0">
                <a:latin typeface="Arial" panose="020B0604020202020204" pitchFamily="34" charset="0"/>
                <a:cs typeface="Arial" panose="020B0604020202020204" pitchFamily="34" charset="0"/>
              </a:rPr>
              <a:t>Sight:</a:t>
            </a:r>
            <a:r>
              <a:rPr lang="en-US" dirty="0">
                <a:latin typeface="Arial" panose="020B0604020202020204" pitchFamily="34" charset="0"/>
                <a:cs typeface="Arial" panose="020B0604020202020204" pitchFamily="34" charset="0"/>
              </a:rPr>
              <a:t>  I</a:t>
            </a:r>
            <a:r>
              <a:rPr lang="en-US" dirty="0" smtClean="0">
                <a:latin typeface="Arial" panose="020B0604020202020204" pitchFamily="34" charset="0"/>
                <a:cs typeface="Arial" panose="020B0604020202020204" pitchFamily="34" charset="0"/>
              </a:rPr>
              <a:t>nstrumentation &amp; </a:t>
            </a:r>
            <a:r>
              <a:rPr lang="en-US" dirty="0">
                <a:latin typeface="Arial" panose="020B0604020202020204" pitchFamily="34" charset="0"/>
                <a:cs typeface="Arial" panose="020B0604020202020204" pitchFamily="34" charset="0"/>
              </a:rPr>
              <a:t>data collection framework</a:t>
            </a:r>
            <a:endParaRPr lang="en-US" dirty="0"/>
          </a:p>
        </p:txBody>
      </p:sp>
      <p:sp>
        <p:nvSpPr>
          <p:cNvPr id="14" name="TextBox 13"/>
          <p:cNvSpPr txBox="1"/>
          <p:nvPr/>
        </p:nvSpPr>
        <p:spPr>
          <a:xfrm>
            <a:off x="10554559" y="4087791"/>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67863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4884940" y="4212681"/>
          <a:ext cx="3759426" cy="2079085"/>
        </p:xfrm>
        <a:graphic>
          <a:graphicData uri="http://schemas.openxmlformats.org/drawingml/2006/table">
            <a:tbl>
              <a:tblPr firstRow="1" bandRow="1">
                <a:tableStyleId>{2D5ABB26-0587-4C30-8999-92F81FD0307C}</a:tableStyleId>
              </a:tblPr>
              <a:tblGrid>
                <a:gridCol w="1297100"/>
                <a:gridCol w="949192"/>
                <a:gridCol w="1513134"/>
              </a:tblGrid>
              <a:tr h="512441">
                <a:tc gridSpan="3">
                  <a:txBody>
                    <a:bodyPr/>
                    <a:lstStyle/>
                    <a:p>
                      <a:pPr algn="ctr"/>
                      <a:r>
                        <a:rPr lang="en-US" sz="1600" dirty="0" smtClean="0">
                          <a:solidFill>
                            <a:schemeClr val="bg1"/>
                          </a:solidFill>
                          <a:latin typeface="Arial"/>
                          <a:cs typeface="Arial"/>
                        </a:rPr>
                        <a:t>Alarm Monitoring System</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hMerge="1">
                  <a:txBody>
                    <a:bodyPr/>
                    <a:lstStyle/>
                    <a:p>
                      <a:endParaRPr lang="en-US"/>
                    </a:p>
                  </a:txBody>
                  <a:tcPr/>
                </a:tc>
                <a:tc hMerge="1">
                  <a:txBody>
                    <a:bodyPr/>
                    <a:lstStyle/>
                    <a:p>
                      <a:endParaRPr lang="en-US"/>
                    </a:p>
                  </a:txBody>
                  <a:tcPr/>
                </a:tc>
              </a:tr>
              <a:tr h="530499">
                <a:tc>
                  <a:txBody>
                    <a:bodyPr/>
                    <a:lstStyle/>
                    <a:p>
                      <a:pPr algn="ctr"/>
                      <a:r>
                        <a:rPr lang="en-US" sz="1600" dirty="0" smtClean="0">
                          <a:solidFill>
                            <a:schemeClr val="bg1"/>
                          </a:solidFill>
                          <a:latin typeface="Arial"/>
                          <a:cs typeface="Arial"/>
                        </a:rPr>
                        <a:t>Observation</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chemeClr val="bg1"/>
                          </a:solidFill>
                          <a:latin typeface="Arial"/>
                          <a:cs typeface="Arial"/>
                        </a:rPr>
                        <a:t>Value</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chemeClr val="bg1"/>
                          </a:solidFill>
                          <a:latin typeface="Arial"/>
                          <a:cs typeface="Arial"/>
                        </a:rPr>
                        <a:t>Probability of fault</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r h="987524">
                <a:tc>
                  <a:txBody>
                    <a:bodyPr/>
                    <a:lstStyle/>
                    <a:p>
                      <a:pPr algn="l">
                        <a:lnSpc>
                          <a:spcPct val="100000"/>
                        </a:lnSpc>
                      </a:pPr>
                      <a:r>
                        <a:rPr lang="en-US" sz="1600" dirty="0" smtClean="0">
                          <a:solidFill>
                            <a:schemeClr val="bg1"/>
                          </a:solidFill>
                          <a:latin typeface="Arial"/>
                          <a:cs typeface="Arial"/>
                        </a:rPr>
                        <a:t> L2_miss</a:t>
                      </a:r>
                    </a:p>
                    <a:p>
                      <a:pPr algn="l">
                        <a:lnSpc>
                          <a:spcPct val="200000"/>
                        </a:lnSpc>
                      </a:pPr>
                      <a:r>
                        <a:rPr lang="en-US" sz="1600" dirty="0" smtClean="0">
                          <a:solidFill>
                            <a:schemeClr val="bg1"/>
                          </a:solidFill>
                          <a:latin typeface="Arial"/>
                          <a:cs typeface="Arial"/>
                        </a:rPr>
                        <a:t> time</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endParaRPr lang="en-US" sz="1600" dirty="0">
                        <a:solidFill>
                          <a:srgbClr val="FFFFFF"/>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rgbClr val="FFFFFF"/>
                          </a:solidFill>
                          <a:latin typeface="Arial"/>
                          <a:cs typeface="Arial"/>
                        </a:rPr>
                        <a:t>0.9</a:t>
                      </a:r>
                    </a:p>
                    <a:p>
                      <a:pPr lvl="0" algn="ctr">
                        <a:lnSpc>
                          <a:spcPct val="200000"/>
                        </a:lnSpc>
                      </a:pPr>
                      <a:r>
                        <a:rPr lang="en-US" sz="1600" dirty="0" smtClean="0">
                          <a:solidFill>
                            <a:srgbClr val="FFFFFF"/>
                          </a:solidFill>
                          <a:latin typeface="Arial"/>
                          <a:cs typeface="Arial"/>
                        </a:rPr>
                        <a:t>0.0</a:t>
                      </a:r>
                      <a:endParaRPr lang="en-US" sz="1600" dirty="0">
                        <a:solidFill>
                          <a:srgbClr val="FFFFFF"/>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1" name="Punched Tape 10"/>
          <p:cNvSpPr/>
          <p:nvPr/>
        </p:nvSpPr>
        <p:spPr>
          <a:xfrm>
            <a:off x="2128646" y="1219200"/>
            <a:ext cx="1411066" cy="1166525"/>
          </a:xfrm>
          <a:prstGeom prst="flowChartPunchedTape">
            <a:avLst/>
          </a:prstGeom>
          <a:solidFill>
            <a:srgbClr val="262626"/>
          </a:solidFill>
          <a:ln>
            <a:solidFill>
              <a:srgbClr val="7F7F7F"/>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aphicFrame>
        <p:nvGraphicFramePr>
          <p:cNvPr id="12" name="Table 11"/>
          <p:cNvGraphicFramePr>
            <a:graphicFrameLocks noGrp="1"/>
          </p:cNvGraphicFramePr>
          <p:nvPr>
            <p:extLst/>
          </p:nvPr>
        </p:nvGraphicFramePr>
        <p:xfrm>
          <a:off x="2139501" y="2523214"/>
          <a:ext cx="1516062" cy="934950"/>
        </p:xfrm>
        <a:graphic>
          <a:graphicData uri="http://schemas.openxmlformats.org/drawingml/2006/table">
            <a:tbl>
              <a:tblPr firstRow="1" bandRow="1">
                <a:tableStyleId>{793D81CF-94F2-401A-BA57-92F5A7B2D0C5}</a:tableStyleId>
              </a:tblPr>
              <a:tblGrid>
                <a:gridCol w="758031"/>
                <a:gridCol w="758031"/>
              </a:tblGrid>
              <a:tr h="199890">
                <a:tc>
                  <a:txBody>
                    <a:bodyPr/>
                    <a:lstStyle/>
                    <a:p>
                      <a:pPr algn="ctr"/>
                      <a:r>
                        <a:rPr lang="en-US" sz="1600" dirty="0" smtClean="0">
                          <a:latin typeface="Arial"/>
                          <a:cs typeface="Arial"/>
                        </a:rPr>
                        <a:t>f1</a:t>
                      </a:r>
                      <a:r>
                        <a:rPr lang="en-US" sz="1600" baseline="0" dirty="0" smtClean="0">
                          <a:latin typeface="Arial"/>
                          <a:cs typeface="Arial"/>
                        </a:rPr>
                        <a:t> f2</a:t>
                      </a:r>
                      <a:endParaRPr lang="en-US" sz="1600" b="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pPr algn="ctr"/>
                      <a:r>
                        <a:rPr lang="en-US" sz="1600" dirty="0" smtClean="0">
                          <a:latin typeface="Arial"/>
                          <a:cs typeface="Arial"/>
                        </a:rPr>
                        <a:t>o1 o2</a:t>
                      </a:r>
                      <a:endParaRPr lang="en-US" sz="1600" b="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bl>
          </a:graphicData>
        </a:graphic>
      </p:graphicFrame>
      <p:sp>
        <p:nvSpPr>
          <p:cNvPr id="13" name="TextBox 12"/>
          <p:cNvSpPr txBox="1"/>
          <p:nvPr/>
        </p:nvSpPr>
        <p:spPr>
          <a:xfrm>
            <a:off x="2447950" y="3469176"/>
            <a:ext cx="893674" cy="369332"/>
          </a:xfrm>
          <a:prstGeom prst="rect">
            <a:avLst/>
          </a:prstGeom>
          <a:noFill/>
        </p:spPr>
        <p:txBody>
          <a:bodyPr wrap="square" rtlCol="0">
            <a:spAutoFit/>
          </a:bodyPr>
          <a:lstStyle/>
          <a:p>
            <a:pPr algn="ctr"/>
            <a:r>
              <a:rPr lang="en-US" dirty="0" smtClean="0">
                <a:latin typeface="Arial"/>
                <a:cs typeface="Arial"/>
              </a:rPr>
              <a:t>SIGHT</a:t>
            </a:r>
            <a:endParaRPr lang="en-US" dirty="0">
              <a:latin typeface="Arial"/>
              <a:cs typeface="Arial"/>
            </a:endParaRPr>
          </a:p>
        </p:txBody>
      </p:sp>
      <p:graphicFrame>
        <p:nvGraphicFramePr>
          <p:cNvPr id="14" name="Table 13"/>
          <p:cNvGraphicFramePr>
            <a:graphicFrameLocks noGrp="1"/>
          </p:cNvGraphicFramePr>
          <p:nvPr>
            <p:extLst/>
          </p:nvPr>
        </p:nvGraphicFramePr>
        <p:xfrm>
          <a:off x="4629775" y="1403720"/>
          <a:ext cx="1881421" cy="2065455"/>
        </p:xfrm>
        <a:graphic>
          <a:graphicData uri="http://schemas.openxmlformats.org/drawingml/2006/table">
            <a:tbl>
              <a:tblPr firstRow="1" bandRow="1">
                <a:tableStyleId>{2D5ABB26-0587-4C30-8999-92F81FD0307C}</a:tableStyleId>
              </a:tblPr>
              <a:tblGrid>
                <a:gridCol w="1881421"/>
              </a:tblGrid>
              <a:tr h="688485">
                <a:tc>
                  <a:txBody>
                    <a:bodyPr/>
                    <a:lstStyle/>
                    <a:p>
                      <a:pPr algn="ctr"/>
                      <a:r>
                        <a:rPr lang="en-US" sz="1600" dirty="0" smtClean="0">
                          <a:solidFill>
                            <a:schemeClr val="bg1"/>
                          </a:solidFill>
                          <a:latin typeface="Arial"/>
                          <a:cs typeface="Arial"/>
                        </a:rPr>
                        <a:t>Identify duplicate features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r h="688485">
                <a:tc>
                  <a:txBody>
                    <a:bodyPr/>
                    <a:lstStyle/>
                    <a:p>
                      <a:pPr algn="ctr"/>
                      <a:r>
                        <a:rPr lang="en-US" sz="1600" dirty="0" smtClean="0">
                          <a:solidFill>
                            <a:schemeClr val="bg1"/>
                          </a:solidFill>
                          <a:latin typeface="Arial"/>
                          <a:cs typeface="Arial"/>
                        </a:rPr>
                        <a:t>Remove noisy observations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r h="688485">
                <a:tc>
                  <a:txBody>
                    <a:bodyPr/>
                    <a:lstStyle/>
                    <a:p>
                      <a:pPr algn="ctr"/>
                      <a:r>
                        <a:rPr lang="en-US" sz="1600" dirty="0" smtClean="0">
                          <a:solidFill>
                            <a:schemeClr val="bg1"/>
                          </a:solidFill>
                          <a:latin typeface="Arial"/>
                          <a:cs typeface="Arial"/>
                        </a:rPr>
                        <a:t>Context based modeling</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bl>
          </a:graphicData>
        </a:graphic>
      </p:graphicFrame>
      <p:graphicFrame>
        <p:nvGraphicFramePr>
          <p:cNvPr id="15" name="Table 14"/>
          <p:cNvGraphicFramePr>
            <a:graphicFrameLocks noGrp="1"/>
          </p:cNvGraphicFramePr>
          <p:nvPr>
            <p:extLst/>
          </p:nvPr>
        </p:nvGraphicFramePr>
        <p:xfrm>
          <a:off x="7075071" y="1403719"/>
          <a:ext cx="1658463" cy="2054444"/>
        </p:xfrm>
        <a:graphic>
          <a:graphicData uri="http://schemas.openxmlformats.org/drawingml/2006/table">
            <a:tbl>
              <a:tblPr firstRow="1" bandRow="1">
                <a:tableStyleId>{2D5ABB26-0587-4C30-8999-92F81FD0307C}</a:tableStyleId>
              </a:tblPr>
              <a:tblGrid>
                <a:gridCol w="1658463"/>
              </a:tblGrid>
              <a:tr h="1027222">
                <a:tc>
                  <a:txBody>
                    <a:bodyPr/>
                    <a:lstStyle/>
                    <a:p>
                      <a:pPr algn="ctr"/>
                      <a:r>
                        <a:rPr lang="en-US" sz="1600" dirty="0" smtClean="0">
                          <a:solidFill>
                            <a:schemeClr val="bg1"/>
                          </a:solidFill>
                          <a:latin typeface="Arial"/>
                          <a:cs typeface="Arial"/>
                        </a:rPr>
                        <a:t>Create distribution of prediction errors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r h="1027222">
                <a:tc>
                  <a:txBody>
                    <a:bodyPr/>
                    <a:lstStyle/>
                    <a:p>
                      <a:pPr algn="ctr"/>
                      <a:r>
                        <a:rPr lang="en-US" sz="1600" dirty="0" smtClean="0">
                          <a:solidFill>
                            <a:schemeClr val="bg1"/>
                          </a:solidFill>
                          <a:latin typeface="Arial"/>
                          <a:cs typeface="Arial"/>
                        </a:rPr>
                        <a:t>Create</a:t>
                      </a:r>
                      <a:r>
                        <a:rPr lang="en-US" sz="1600" baseline="0" dirty="0" smtClean="0">
                          <a:solidFill>
                            <a:schemeClr val="bg1"/>
                          </a:solidFill>
                          <a:latin typeface="Arial"/>
                          <a:cs typeface="Arial"/>
                        </a:rPr>
                        <a:t> profile for extrapolation error</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6" name="TextBox 15"/>
          <p:cNvSpPr txBox="1"/>
          <p:nvPr/>
        </p:nvSpPr>
        <p:spPr>
          <a:xfrm>
            <a:off x="4766123" y="3469176"/>
            <a:ext cx="1587915" cy="369332"/>
          </a:xfrm>
          <a:prstGeom prst="rect">
            <a:avLst/>
          </a:prstGeom>
          <a:noFill/>
        </p:spPr>
        <p:txBody>
          <a:bodyPr wrap="square" rtlCol="0">
            <a:spAutoFit/>
          </a:bodyPr>
          <a:lstStyle/>
          <a:p>
            <a:pPr algn="ctr"/>
            <a:r>
              <a:rPr lang="en-US" dirty="0" smtClean="0">
                <a:latin typeface="Arial"/>
                <a:cs typeface="Arial"/>
              </a:rPr>
              <a:t>SCULPTOR</a:t>
            </a:r>
            <a:endParaRPr lang="en-US" dirty="0">
              <a:latin typeface="Arial"/>
              <a:cs typeface="Arial"/>
            </a:endParaRPr>
          </a:p>
        </p:txBody>
      </p:sp>
      <p:sp>
        <p:nvSpPr>
          <p:cNvPr id="17" name="TextBox 16"/>
          <p:cNvSpPr txBox="1"/>
          <p:nvPr/>
        </p:nvSpPr>
        <p:spPr>
          <a:xfrm>
            <a:off x="7075071" y="3446795"/>
            <a:ext cx="1645311" cy="369332"/>
          </a:xfrm>
          <a:prstGeom prst="rect">
            <a:avLst/>
          </a:prstGeom>
          <a:noFill/>
        </p:spPr>
        <p:txBody>
          <a:bodyPr wrap="square" rtlCol="0">
            <a:spAutoFit/>
          </a:bodyPr>
          <a:lstStyle/>
          <a:p>
            <a:pPr algn="ctr"/>
            <a:r>
              <a:rPr lang="en-US" dirty="0" smtClean="0">
                <a:latin typeface="Arial"/>
                <a:cs typeface="Arial"/>
              </a:rPr>
              <a:t>E-ANALYZER</a:t>
            </a:r>
            <a:endParaRPr lang="en-US" dirty="0">
              <a:latin typeface="Arial"/>
              <a:cs typeface="Arial"/>
            </a:endParaRPr>
          </a:p>
        </p:txBody>
      </p:sp>
      <p:graphicFrame>
        <p:nvGraphicFramePr>
          <p:cNvPr id="18" name="Table 17"/>
          <p:cNvGraphicFramePr>
            <a:graphicFrameLocks noGrp="1"/>
          </p:cNvGraphicFramePr>
          <p:nvPr>
            <p:extLst/>
          </p:nvPr>
        </p:nvGraphicFramePr>
        <p:xfrm>
          <a:off x="2196146" y="4636517"/>
          <a:ext cx="1658463" cy="870112"/>
        </p:xfrm>
        <a:graphic>
          <a:graphicData uri="http://schemas.openxmlformats.org/drawingml/2006/table">
            <a:tbl>
              <a:tblPr firstRow="1" bandRow="1">
                <a:tableStyleId>{2D5ABB26-0587-4C30-8999-92F81FD0307C}</a:tableStyleId>
              </a:tblPr>
              <a:tblGrid>
                <a:gridCol w="1658463"/>
              </a:tblGrid>
              <a:tr h="870112">
                <a:tc>
                  <a:txBody>
                    <a:bodyPr/>
                    <a:lstStyle/>
                    <a:p>
                      <a:pPr algn="ctr"/>
                      <a:r>
                        <a:rPr lang="en-US" sz="1600" dirty="0" smtClean="0">
                          <a:solidFill>
                            <a:schemeClr val="bg1"/>
                          </a:solidFill>
                          <a:latin typeface="Arial"/>
                          <a:cs typeface="Arial"/>
                        </a:rPr>
                        <a:t>Input</a:t>
                      </a:r>
                      <a:r>
                        <a:rPr lang="en-US" sz="1600" baseline="0" dirty="0" smtClean="0">
                          <a:solidFill>
                            <a:schemeClr val="bg1"/>
                          </a:solidFill>
                          <a:latin typeface="Arial"/>
                          <a:cs typeface="Arial"/>
                        </a:rPr>
                        <a:t> aware anomaly detection</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9" name="TextBox 18"/>
          <p:cNvSpPr txBox="1"/>
          <p:nvPr/>
        </p:nvSpPr>
        <p:spPr>
          <a:xfrm>
            <a:off x="2196146" y="5506629"/>
            <a:ext cx="1658463" cy="369332"/>
          </a:xfrm>
          <a:prstGeom prst="rect">
            <a:avLst/>
          </a:prstGeom>
          <a:noFill/>
        </p:spPr>
        <p:txBody>
          <a:bodyPr wrap="square" rtlCol="0">
            <a:spAutoFit/>
          </a:bodyPr>
          <a:lstStyle/>
          <a:p>
            <a:pPr algn="ctr"/>
            <a:r>
              <a:rPr lang="en-US" dirty="0" smtClean="0">
                <a:latin typeface="Arial"/>
                <a:cs typeface="Arial"/>
              </a:rPr>
              <a:t>GUARDIAN</a:t>
            </a:r>
            <a:endParaRPr lang="en-US" dirty="0">
              <a:latin typeface="Arial"/>
              <a:cs typeface="Arial"/>
            </a:endParaRPr>
          </a:p>
        </p:txBody>
      </p:sp>
      <p:sp>
        <p:nvSpPr>
          <p:cNvPr id="20" name="TextBox 19"/>
          <p:cNvSpPr txBox="1"/>
          <p:nvPr/>
        </p:nvSpPr>
        <p:spPr>
          <a:xfrm>
            <a:off x="4892741" y="6283995"/>
            <a:ext cx="3746274" cy="369332"/>
          </a:xfrm>
          <a:prstGeom prst="rect">
            <a:avLst/>
          </a:prstGeom>
          <a:noFill/>
        </p:spPr>
        <p:txBody>
          <a:bodyPr wrap="square" rtlCol="0">
            <a:spAutoFit/>
          </a:bodyPr>
          <a:lstStyle/>
          <a:p>
            <a:pPr algn="ctr"/>
            <a:r>
              <a:rPr lang="en-US" dirty="0" smtClean="0">
                <a:latin typeface="Arial"/>
                <a:cs typeface="Arial"/>
              </a:rPr>
              <a:t>Graphical interface</a:t>
            </a:r>
            <a:endParaRPr lang="en-US" dirty="0">
              <a:latin typeface="Arial"/>
              <a:cs typeface="Arial"/>
            </a:endParaRPr>
          </a:p>
        </p:txBody>
      </p:sp>
      <p:sp>
        <p:nvSpPr>
          <p:cNvPr id="21" name="Right Arrow 20"/>
          <p:cNvSpPr/>
          <p:nvPr/>
        </p:nvSpPr>
        <p:spPr>
          <a:xfrm>
            <a:off x="3769814" y="2969860"/>
            <a:ext cx="747540" cy="245807"/>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2" name="Right Arrow 21"/>
          <p:cNvSpPr/>
          <p:nvPr/>
        </p:nvSpPr>
        <p:spPr>
          <a:xfrm>
            <a:off x="1665992" y="2969860"/>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3" name="Right Arrow 22"/>
          <p:cNvSpPr/>
          <p:nvPr/>
        </p:nvSpPr>
        <p:spPr>
          <a:xfrm>
            <a:off x="6610274" y="2979422"/>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4" name="Right Arrow 23"/>
          <p:cNvSpPr/>
          <p:nvPr/>
        </p:nvSpPr>
        <p:spPr>
          <a:xfrm>
            <a:off x="3967503" y="5085318"/>
            <a:ext cx="798619" cy="266702"/>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5" name="Right Arrow 24"/>
          <p:cNvSpPr/>
          <p:nvPr/>
        </p:nvSpPr>
        <p:spPr>
          <a:xfrm>
            <a:off x="1702497" y="5085318"/>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6" name="TextBox 25"/>
          <p:cNvSpPr txBox="1"/>
          <p:nvPr/>
        </p:nvSpPr>
        <p:spPr>
          <a:xfrm>
            <a:off x="2139501" y="1393201"/>
            <a:ext cx="1328926" cy="830997"/>
          </a:xfrm>
          <a:prstGeom prst="rect">
            <a:avLst/>
          </a:prstGeom>
          <a:noFill/>
        </p:spPr>
        <p:txBody>
          <a:bodyPr wrap="square" rtlCol="0">
            <a:spAutoFit/>
          </a:bodyPr>
          <a:lstStyle/>
          <a:p>
            <a:pPr algn="ctr"/>
            <a:r>
              <a:rPr lang="en-US" sz="1600" dirty="0" smtClean="0">
                <a:solidFill>
                  <a:srgbClr val="FFFFFF"/>
                </a:solidFill>
                <a:latin typeface="Arial"/>
                <a:cs typeface="Arial"/>
              </a:rPr>
              <a:t>Features &amp; Observations List</a:t>
            </a:r>
            <a:endParaRPr lang="en-US" sz="1600" dirty="0">
              <a:solidFill>
                <a:srgbClr val="FFFFFF"/>
              </a:solidFill>
              <a:latin typeface="Arial"/>
              <a:cs typeface="Arial"/>
            </a:endParaRPr>
          </a:p>
        </p:txBody>
      </p:sp>
      <p:sp>
        <p:nvSpPr>
          <p:cNvPr id="27" name="TextBox 26"/>
          <p:cNvSpPr txBox="1"/>
          <p:nvPr/>
        </p:nvSpPr>
        <p:spPr>
          <a:xfrm>
            <a:off x="6342333" y="5407044"/>
            <a:ext cx="632051" cy="338554"/>
          </a:xfrm>
          <a:prstGeom prst="rect">
            <a:avLst/>
          </a:prstGeom>
          <a:solidFill>
            <a:srgbClr val="FF0000"/>
          </a:solidFill>
        </p:spPr>
        <p:txBody>
          <a:bodyPr wrap="square" rtlCol="0">
            <a:spAutoFit/>
          </a:bodyPr>
          <a:lstStyle/>
          <a:p>
            <a:pPr algn="ctr"/>
            <a:r>
              <a:rPr lang="en-US" sz="1600" dirty="0" smtClean="0">
                <a:solidFill>
                  <a:srgbClr val="FFFFFF"/>
                </a:solidFill>
                <a:latin typeface="Arial"/>
                <a:cs typeface="Arial"/>
              </a:rPr>
              <a:t>High</a:t>
            </a:r>
            <a:endParaRPr lang="en-US" sz="1600" dirty="0">
              <a:solidFill>
                <a:srgbClr val="FFFFFF"/>
              </a:solidFill>
              <a:latin typeface="Arial"/>
              <a:cs typeface="Arial"/>
            </a:endParaRPr>
          </a:p>
        </p:txBody>
      </p:sp>
      <p:sp>
        <p:nvSpPr>
          <p:cNvPr id="28" name="TextBox 27"/>
          <p:cNvSpPr txBox="1"/>
          <p:nvPr/>
        </p:nvSpPr>
        <p:spPr>
          <a:xfrm>
            <a:off x="6257308" y="5842111"/>
            <a:ext cx="833445" cy="338554"/>
          </a:xfrm>
          <a:prstGeom prst="rect">
            <a:avLst/>
          </a:prstGeom>
          <a:solidFill>
            <a:srgbClr val="08AB0C"/>
          </a:solidFill>
        </p:spPr>
        <p:txBody>
          <a:bodyPr wrap="square" rtlCol="0">
            <a:spAutoFit/>
          </a:bodyPr>
          <a:lstStyle/>
          <a:p>
            <a:pPr algn="ctr"/>
            <a:r>
              <a:rPr lang="en-US" sz="1600" dirty="0" smtClean="0">
                <a:solidFill>
                  <a:srgbClr val="FFFFFF"/>
                </a:solidFill>
                <a:latin typeface="Arial"/>
                <a:cs typeface="Arial"/>
              </a:rPr>
              <a:t>Normal</a:t>
            </a:r>
            <a:endParaRPr lang="en-US" sz="1600" dirty="0">
              <a:solidFill>
                <a:srgbClr val="FFFFFF"/>
              </a:solidFill>
              <a:latin typeface="Arial"/>
              <a:cs typeface="Arial"/>
            </a:endParaRPr>
          </a:p>
        </p:txBody>
      </p:sp>
      <p:grpSp>
        <p:nvGrpSpPr>
          <p:cNvPr id="29" name="Group 28"/>
          <p:cNvGrpSpPr/>
          <p:nvPr/>
        </p:nvGrpSpPr>
        <p:grpSpPr>
          <a:xfrm>
            <a:off x="1101113" y="1509552"/>
            <a:ext cx="705495" cy="2027442"/>
            <a:chOff x="346442" y="586538"/>
            <a:chExt cx="705495" cy="2027442"/>
          </a:xfrm>
        </p:grpSpPr>
        <p:sp>
          <p:nvSpPr>
            <p:cNvPr id="30" name="Oval 29"/>
            <p:cNvSpPr/>
            <p:nvPr/>
          </p:nvSpPr>
          <p:spPr>
            <a:xfrm>
              <a:off x="581607" y="586538"/>
              <a:ext cx="235165" cy="235165"/>
            </a:xfrm>
            <a:prstGeom prst="ellipse">
              <a:avLst/>
            </a:prstGeom>
            <a:solidFill>
              <a:schemeClr val="bg1">
                <a:lumMod val="50000"/>
              </a:schemeClr>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cxnSp>
          <p:nvCxnSpPr>
            <p:cNvPr id="31" name="Straight Arrow Connector 30"/>
            <p:cNvCxnSpPr>
              <a:stCxn id="30" idx="4"/>
            </p:cNvCxnSpPr>
            <p:nvPr/>
          </p:nvCxnSpPr>
          <p:spPr>
            <a:xfrm>
              <a:off x="699190" y="821703"/>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456504" y="1269891"/>
              <a:ext cx="242686"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99190" y="1269891"/>
              <a:ext cx="272842"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56504" y="1741301"/>
              <a:ext cx="242686"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699190" y="1741301"/>
              <a:ext cx="272842"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699190" y="2165792"/>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581607" y="2378815"/>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8" name="Oval 37"/>
            <p:cNvSpPr/>
            <p:nvPr/>
          </p:nvSpPr>
          <p:spPr>
            <a:xfrm>
              <a:off x="581607" y="103472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9" name="Oval 38"/>
            <p:cNvSpPr/>
            <p:nvPr/>
          </p:nvSpPr>
          <p:spPr>
            <a:xfrm>
              <a:off x="581607" y="193936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0" name="Oval 39"/>
            <p:cNvSpPr/>
            <p:nvPr/>
          </p:nvSpPr>
          <p:spPr>
            <a:xfrm>
              <a:off x="346442" y="1495737"/>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1" name="Oval 40"/>
            <p:cNvSpPr/>
            <p:nvPr/>
          </p:nvSpPr>
          <p:spPr>
            <a:xfrm>
              <a:off x="816772" y="150613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grpSp>
        <p:nvGrpSpPr>
          <p:cNvPr id="42" name="Group 41"/>
          <p:cNvGrpSpPr/>
          <p:nvPr/>
        </p:nvGrpSpPr>
        <p:grpSpPr>
          <a:xfrm>
            <a:off x="1101113" y="3764027"/>
            <a:ext cx="705495" cy="2027442"/>
            <a:chOff x="346442" y="586538"/>
            <a:chExt cx="705495" cy="2027442"/>
          </a:xfrm>
        </p:grpSpPr>
        <p:sp>
          <p:nvSpPr>
            <p:cNvPr id="43" name="Oval 42"/>
            <p:cNvSpPr/>
            <p:nvPr/>
          </p:nvSpPr>
          <p:spPr>
            <a:xfrm>
              <a:off x="581607" y="586538"/>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cxnSp>
          <p:nvCxnSpPr>
            <p:cNvPr id="44" name="Straight Arrow Connector 43"/>
            <p:cNvCxnSpPr>
              <a:stCxn id="43" idx="4"/>
            </p:cNvCxnSpPr>
            <p:nvPr/>
          </p:nvCxnSpPr>
          <p:spPr>
            <a:xfrm>
              <a:off x="699190" y="821703"/>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456504" y="1269891"/>
              <a:ext cx="242686"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99190" y="1269891"/>
              <a:ext cx="272842"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456504" y="1741301"/>
              <a:ext cx="242686"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699190" y="1741301"/>
              <a:ext cx="272842"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99190" y="2165792"/>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581607" y="2378815"/>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1" name="Oval 50"/>
            <p:cNvSpPr/>
            <p:nvPr/>
          </p:nvSpPr>
          <p:spPr>
            <a:xfrm>
              <a:off x="581607" y="103472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2" name="Oval 51"/>
            <p:cNvSpPr/>
            <p:nvPr/>
          </p:nvSpPr>
          <p:spPr>
            <a:xfrm>
              <a:off x="581607" y="193936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3" name="Oval 52"/>
            <p:cNvSpPr/>
            <p:nvPr/>
          </p:nvSpPr>
          <p:spPr>
            <a:xfrm>
              <a:off x="346442" y="1495737"/>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4" name="Oval 53"/>
            <p:cNvSpPr/>
            <p:nvPr/>
          </p:nvSpPr>
          <p:spPr>
            <a:xfrm>
              <a:off x="816772" y="150613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sp>
        <p:nvSpPr>
          <p:cNvPr id="55" name="TextBox 54"/>
          <p:cNvSpPr txBox="1"/>
          <p:nvPr/>
        </p:nvSpPr>
        <p:spPr>
          <a:xfrm>
            <a:off x="365503" y="1702408"/>
            <a:ext cx="1143098" cy="584776"/>
          </a:xfrm>
          <a:prstGeom prst="rect">
            <a:avLst/>
          </a:prstGeom>
          <a:noFill/>
        </p:spPr>
        <p:txBody>
          <a:bodyPr wrap="square" rtlCol="0">
            <a:spAutoFit/>
          </a:bodyPr>
          <a:lstStyle/>
          <a:p>
            <a:pPr algn="ctr"/>
            <a:r>
              <a:rPr lang="en-US" sz="1600" dirty="0" smtClean="0">
                <a:latin typeface="Arial"/>
                <a:cs typeface="Arial"/>
              </a:rPr>
              <a:t>Test/train runs</a:t>
            </a:r>
            <a:endParaRPr lang="en-US" sz="1600" dirty="0">
              <a:latin typeface="Arial"/>
              <a:cs typeface="Arial"/>
            </a:endParaRPr>
          </a:p>
        </p:txBody>
      </p:sp>
      <p:sp>
        <p:nvSpPr>
          <p:cNvPr id="56" name="TextBox 55"/>
          <p:cNvSpPr txBox="1"/>
          <p:nvPr/>
        </p:nvSpPr>
        <p:spPr>
          <a:xfrm>
            <a:off x="152400" y="3930425"/>
            <a:ext cx="1301461" cy="584776"/>
          </a:xfrm>
          <a:prstGeom prst="rect">
            <a:avLst/>
          </a:prstGeom>
          <a:noFill/>
        </p:spPr>
        <p:txBody>
          <a:bodyPr wrap="square" rtlCol="0">
            <a:spAutoFit/>
          </a:bodyPr>
          <a:lstStyle/>
          <a:p>
            <a:pPr algn="ctr"/>
            <a:r>
              <a:rPr lang="en-US" sz="1600" dirty="0" smtClean="0">
                <a:latin typeface="Arial"/>
                <a:cs typeface="Arial"/>
              </a:rPr>
              <a:t>Production runs</a:t>
            </a:r>
            <a:endParaRPr lang="en-US" sz="1600" dirty="0">
              <a:latin typeface="Arial"/>
              <a:cs typeface="Arial"/>
            </a:endParaRPr>
          </a:p>
        </p:txBody>
      </p:sp>
      <p:cxnSp>
        <p:nvCxnSpPr>
          <p:cNvPr id="57" name="Straight Arrow Connector 56"/>
          <p:cNvCxnSpPr>
            <a:endCxn id="18" idx="0"/>
          </p:cNvCxnSpPr>
          <p:nvPr/>
        </p:nvCxnSpPr>
        <p:spPr>
          <a:xfrm flipH="1">
            <a:off x="3025377" y="3469176"/>
            <a:ext cx="1687088" cy="1167341"/>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4" idx="1"/>
          </p:cNvCxnSpPr>
          <p:nvPr/>
        </p:nvCxnSpPr>
        <p:spPr>
          <a:xfrm flipH="1" flipV="1">
            <a:off x="3539712" y="1957740"/>
            <a:ext cx="1090063" cy="478707"/>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3562542" y="1643262"/>
            <a:ext cx="1067233" cy="159201"/>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3239781" y="3458163"/>
            <a:ext cx="3793839" cy="1178354"/>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rot="21146923">
            <a:off x="3490307" y="1337081"/>
            <a:ext cx="1203107" cy="369332"/>
          </a:xfrm>
          <a:prstGeom prst="rect">
            <a:avLst/>
          </a:prstGeom>
          <a:noFill/>
        </p:spPr>
        <p:txBody>
          <a:bodyPr wrap="square" rtlCol="0">
            <a:spAutoFit/>
          </a:bodyPr>
          <a:lstStyle/>
          <a:p>
            <a:pPr algn="ctr"/>
            <a:r>
              <a:rPr lang="en-US" dirty="0" smtClean="0">
                <a:latin typeface="Arial"/>
                <a:cs typeface="Arial"/>
              </a:rPr>
              <a:t>feedback</a:t>
            </a:r>
            <a:endParaRPr lang="en-US" dirty="0">
              <a:latin typeface="Arial"/>
              <a:cs typeface="Arial"/>
            </a:endParaRPr>
          </a:p>
        </p:txBody>
      </p:sp>
      <p:sp>
        <p:nvSpPr>
          <p:cNvPr id="62" name="TextBox 61"/>
          <p:cNvSpPr txBox="1"/>
          <p:nvPr/>
        </p:nvSpPr>
        <p:spPr>
          <a:xfrm rot="1442899">
            <a:off x="3471777" y="2211637"/>
            <a:ext cx="1203107" cy="369332"/>
          </a:xfrm>
          <a:prstGeom prst="rect">
            <a:avLst/>
          </a:prstGeom>
          <a:noFill/>
        </p:spPr>
        <p:txBody>
          <a:bodyPr wrap="square" rtlCol="0">
            <a:spAutoFit/>
          </a:bodyPr>
          <a:lstStyle/>
          <a:p>
            <a:pPr algn="ctr"/>
            <a:r>
              <a:rPr lang="en-US" dirty="0" smtClean="0">
                <a:latin typeface="Arial"/>
                <a:cs typeface="Arial"/>
              </a:rPr>
              <a:t>feedback</a:t>
            </a:r>
            <a:endParaRPr lang="en-US" dirty="0">
              <a:latin typeface="Arial"/>
              <a:cs typeface="Arial"/>
            </a:endParaRPr>
          </a:p>
        </p:txBody>
      </p:sp>
      <p:grpSp>
        <p:nvGrpSpPr>
          <p:cNvPr id="3" name="Group 2"/>
          <p:cNvGrpSpPr/>
          <p:nvPr/>
        </p:nvGrpSpPr>
        <p:grpSpPr>
          <a:xfrm>
            <a:off x="0" y="-32678"/>
            <a:ext cx="9144000" cy="6890678"/>
            <a:chOff x="0" y="-32678"/>
            <a:chExt cx="9144000" cy="6890678"/>
          </a:xfrm>
        </p:grpSpPr>
        <p:sp>
          <p:nvSpPr>
            <p:cNvPr id="65" name="Rectangle 64"/>
            <p:cNvSpPr/>
            <p:nvPr/>
          </p:nvSpPr>
          <p:spPr>
            <a:xfrm>
              <a:off x="3581400" y="0"/>
              <a:ext cx="3124200" cy="11430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0"/>
              <a:ext cx="3581400" cy="68580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6705600" y="-32678"/>
              <a:ext cx="2438400" cy="6890678"/>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581400" y="3962400"/>
              <a:ext cx="3124200" cy="28956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581400" y="1143000"/>
              <a:ext cx="3124200" cy="2819400"/>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6" name="Title 7"/>
          <p:cNvSpPr>
            <a:spLocks noGrp="1"/>
          </p:cNvSpPr>
          <p:nvPr>
            <p:ph type="title"/>
          </p:nvPr>
        </p:nvSpPr>
        <p:spPr/>
        <p:txBody>
          <a:bodyPr/>
          <a:lstStyle/>
          <a:p>
            <a:r>
              <a:rPr lang="en-US" cap="small" dirty="0">
                <a:latin typeface="Arial" panose="020B0604020202020204" pitchFamily="34" charset="0"/>
                <a:cs typeface="Arial" panose="020B0604020202020204" pitchFamily="34" charset="0"/>
              </a:rPr>
              <a:t>Sculptor:</a:t>
            </a:r>
            <a:r>
              <a:rPr lang="en-US" dirty="0">
                <a:latin typeface="Arial" panose="020B0604020202020204" pitchFamily="34" charset="0"/>
                <a:cs typeface="Arial" panose="020B0604020202020204" pitchFamily="34" charset="0"/>
              </a:rPr>
              <a:t>  The modeling tool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79366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142192"/>
            <a:ext cx="9144000" cy="848408"/>
          </a:xfrm>
          <a:solidFill>
            <a:schemeClr val="tx2">
              <a:lumMod val="20000"/>
              <a:lumOff val="80000"/>
              <a:alpha val="78000"/>
            </a:schemeClr>
          </a:solidFill>
        </p:spPr>
        <p:txBody>
          <a:bodyPr>
            <a:normAutofit/>
          </a:bodyPr>
          <a:lstStyle/>
          <a:p>
            <a:r>
              <a:rPr lang="en-US" cap="small" dirty="0">
                <a:latin typeface="Arial" panose="020B0604020202020204" pitchFamily="34" charset="0"/>
                <a:cs typeface="Arial" panose="020B0604020202020204" pitchFamily="34" charset="0"/>
              </a:rPr>
              <a:t>Sculptor:</a:t>
            </a:r>
            <a:r>
              <a:rPr lang="en-US" dirty="0">
                <a:latin typeface="Arial" panose="020B0604020202020204" pitchFamily="34" charset="0"/>
                <a:cs typeface="Arial" panose="020B0604020202020204" pitchFamily="34" charset="0"/>
              </a:rPr>
              <a:t>  The modeling tool</a:t>
            </a:r>
            <a:endParaRPr lang="en-US" sz="3200" b="1" dirty="0">
              <a:latin typeface="Arial" panose="020B0604020202020204" pitchFamily="34" charset="0"/>
              <a:cs typeface="Arial" panose="020B0604020202020204" pitchFamily="34" charset="0"/>
            </a:endParaRPr>
          </a:p>
        </p:txBody>
      </p:sp>
      <p:sp>
        <p:nvSpPr>
          <p:cNvPr id="9" name="TextBox 8"/>
          <p:cNvSpPr txBox="1"/>
          <p:nvPr/>
        </p:nvSpPr>
        <p:spPr>
          <a:xfrm>
            <a:off x="228600" y="1219200"/>
            <a:ext cx="8686800" cy="4555093"/>
          </a:xfrm>
          <a:prstGeom prst="rect">
            <a:avLst/>
          </a:prstGeom>
          <a:noFill/>
        </p:spPr>
        <p:txBody>
          <a:bodyPr wrap="square" rtlCol="0">
            <a:spAutoFit/>
          </a:bodyPr>
          <a:lstStyle/>
          <a:p>
            <a:pPr marL="342900" indent="-342900">
              <a:buFont typeface="Wingdings" charset="2"/>
              <a:buChar char="§"/>
            </a:pPr>
            <a:r>
              <a:rPr lang="en-US" sz="2000" dirty="0" smtClean="0">
                <a:latin typeface="Arial" panose="020B0604020202020204" pitchFamily="34" charset="0"/>
                <a:cs typeface="Arial" panose="020B0604020202020204" pitchFamily="34" charset="0"/>
              </a:rPr>
              <a:t>Creates models for code regions identified by the developers</a:t>
            </a:r>
          </a:p>
          <a:p>
            <a:endParaRPr lang="en-US" sz="2000" dirty="0" smtClean="0">
              <a:latin typeface="Arial" panose="020B0604020202020204" pitchFamily="34" charset="0"/>
              <a:cs typeface="Arial" panose="020B0604020202020204" pitchFamily="34" charset="0"/>
            </a:endParaRPr>
          </a:p>
          <a:p>
            <a:pPr marL="342900" indent="-342900">
              <a:buFont typeface="Wingdings" charset="2"/>
              <a:buChar char="§"/>
            </a:pPr>
            <a:r>
              <a:rPr lang="en-US" sz="2000" dirty="0" smtClean="0">
                <a:latin typeface="Arial" panose="020B0604020202020204" pitchFamily="34" charset="0"/>
                <a:cs typeface="Arial" panose="020B0604020202020204" pitchFamily="34" charset="0"/>
              </a:rPr>
              <a:t>Choose the most useful input and observation features</a:t>
            </a:r>
          </a:p>
          <a:p>
            <a:endParaRPr lang="en-US" sz="2000" dirty="0" smtClean="0">
              <a:latin typeface="Arial" panose="020B0604020202020204" pitchFamily="34" charset="0"/>
              <a:cs typeface="Arial" panose="020B0604020202020204" pitchFamily="34" charset="0"/>
            </a:endParaRPr>
          </a:p>
          <a:p>
            <a:pPr marL="800100" lvl="1" indent="-342900">
              <a:spcBef>
                <a:spcPts val="12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Maximal </a:t>
            </a:r>
            <a:r>
              <a:rPr lang="en-US" sz="2000" dirty="0">
                <a:latin typeface="Arial" panose="020B0604020202020204" pitchFamily="34" charset="0"/>
                <a:cs typeface="Arial" panose="020B0604020202020204" pitchFamily="34" charset="0"/>
              </a:rPr>
              <a:t>information coefficient (MIC) based </a:t>
            </a:r>
            <a:r>
              <a:rPr lang="en-US" sz="2000" dirty="0" smtClean="0">
                <a:latin typeface="Arial" panose="020B0604020202020204" pitchFamily="34" charset="0"/>
                <a:cs typeface="Arial" panose="020B0604020202020204" pitchFamily="34" charset="0"/>
              </a:rPr>
              <a:t>analysis</a:t>
            </a:r>
            <a:r>
              <a:rPr lang="en-US" sz="2000" baseline="30000" dirty="0" smtClean="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   </a:t>
            </a:r>
          </a:p>
          <a:p>
            <a:pPr marL="800100" lvl="1" indent="-342900">
              <a:spcBef>
                <a:spcPts val="12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Identifies if any relationship exists between two variables </a:t>
            </a:r>
          </a:p>
          <a:p>
            <a:pPr marL="800100" lvl="1" indent="-342900">
              <a:spcBef>
                <a:spcPts val="12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Works even for non-linear relationships</a:t>
            </a:r>
          </a:p>
          <a:p>
            <a:endParaRPr lang="en-US" sz="2000" dirty="0" smtClean="0">
              <a:latin typeface="Arial" panose="020B0604020202020204" pitchFamily="34" charset="0"/>
              <a:cs typeface="Arial" panose="020B0604020202020204" pitchFamily="34" charset="0"/>
            </a:endParaRPr>
          </a:p>
          <a:p>
            <a:pPr marL="342900" indent="-342900">
              <a:buFont typeface="Wingdings" charset="2"/>
              <a:buChar char="§"/>
            </a:pPr>
            <a:r>
              <a:rPr lang="en-US" sz="2000" dirty="0" smtClean="0">
                <a:latin typeface="Arial" panose="020B0604020202020204" pitchFamily="34" charset="0"/>
                <a:cs typeface="Arial" panose="020B0604020202020204" pitchFamily="34" charset="0"/>
              </a:rPr>
              <a:t>Polynomial regression model built for each output feature</a:t>
            </a:r>
          </a:p>
          <a:p>
            <a:pPr marL="800100" lvl="1" indent="-342900">
              <a:spcBef>
                <a:spcPts val="12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Polynomial of up to degree 3</a:t>
            </a:r>
            <a:endParaRPr lang="en-US" sz="2000" dirty="0">
              <a:latin typeface="Arial" panose="020B0604020202020204" pitchFamily="34" charset="0"/>
              <a:cs typeface="Arial" panose="020B0604020202020204" pitchFamily="34" charset="0"/>
            </a:endParaRPr>
          </a:p>
          <a:p>
            <a:pPr marL="800100" lvl="1" indent="-342900">
              <a:spcBef>
                <a:spcPts val="12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LASSO to restrict the number of terms</a:t>
            </a:r>
          </a:p>
          <a:p>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11" name="TextBox 10"/>
          <p:cNvSpPr txBox="1"/>
          <p:nvPr/>
        </p:nvSpPr>
        <p:spPr>
          <a:xfrm>
            <a:off x="0" y="6172200"/>
            <a:ext cx="8153400" cy="369332"/>
          </a:xfrm>
          <a:prstGeom prst="rect">
            <a:avLst/>
          </a:prstGeom>
          <a:noFill/>
        </p:spPr>
        <p:txBody>
          <a:bodyPr wrap="square" rtlCol="0">
            <a:spAutoFit/>
          </a:bodyPr>
          <a:lstStyle/>
          <a:p>
            <a:pPr lvl="1"/>
            <a:r>
              <a:rPr lang="en-US" dirty="0" smtClean="0">
                <a:latin typeface="Arial" panose="020B0604020202020204" pitchFamily="34" charset="0"/>
                <a:cs typeface="Arial" panose="020B0604020202020204" pitchFamily="34" charset="0"/>
              </a:rPr>
              <a:t>[1] </a:t>
            </a:r>
            <a:r>
              <a:rPr lang="en-US" dirty="0" smtClean="0">
                <a:latin typeface="Arial" panose="020B0604020202020204" pitchFamily="34" charset="0"/>
                <a:cs typeface="Arial" panose="020B0604020202020204" pitchFamily="34" charset="0"/>
              </a:rPr>
              <a:t>“Detecting </a:t>
            </a:r>
            <a:r>
              <a:rPr lang="en-US" dirty="0">
                <a:latin typeface="Arial" panose="020B0604020202020204" pitchFamily="34" charset="0"/>
                <a:cs typeface="Arial" panose="020B0604020202020204" pitchFamily="34" charset="0"/>
              </a:rPr>
              <a:t>Novel Associations in Large Data </a:t>
            </a:r>
            <a:r>
              <a:rPr lang="en-US" dirty="0" smtClean="0">
                <a:latin typeface="Arial" panose="020B0604020202020204" pitchFamily="34" charset="0"/>
                <a:cs typeface="Arial" panose="020B0604020202020204" pitchFamily="34" charset="0"/>
              </a:rPr>
              <a:t>Sets,” Science, 2011.</a:t>
            </a:r>
            <a:endParaRPr lang="en-US" dirty="0"/>
          </a:p>
        </p:txBody>
      </p:sp>
      <p:sp>
        <p:nvSpPr>
          <p:cNvPr id="13" name="TextBox 12"/>
          <p:cNvSpPr txBox="1"/>
          <p:nvPr/>
        </p:nvSpPr>
        <p:spPr>
          <a:xfrm>
            <a:off x="-1313846" y="2189888"/>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320151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Handling discontinuity, incremental update</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0" y="3607713"/>
            <a:ext cx="9144000" cy="430887"/>
          </a:xfrm>
          <a:prstGeom prst="rect">
            <a:avLst/>
          </a:prstGeom>
          <a:solidFill>
            <a:schemeClr val="tx1"/>
          </a:solidFill>
        </p:spPr>
        <p:txBody>
          <a:bodyPr wrap="square" rtlCol="0">
            <a:spAutoFit/>
          </a:bodyPr>
          <a:lstStyle/>
          <a:p>
            <a:pPr algn="ctr"/>
            <a:r>
              <a:rPr lang="en-US" sz="2200" i="1" dirty="0" smtClean="0">
                <a:solidFill>
                  <a:schemeClr val="bg1"/>
                </a:solidFill>
                <a:latin typeface="Arial" panose="020B0604020202020204" pitchFamily="34" charset="0"/>
                <a:cs typeface="Arial" panose="020B0604020202020204" pitchFamily="34" charset="0"/>
              </a:rPr>
              <a:t>Ask for more input features if model is still not accurate</a:t>
            </a:r>
            <a:endParaRPr lang="en-US" sz="2200" i="1" dirty="0">
              <a:solidFill>
                <a:schemeClr val="bg1"/>
              </a:solidFill>
              <a:latin typeface="Arial" panose="020B0604020202020204" pitchFamily="34" charset="0"/>
              <a:cs typeface="Arial" panose="020B0604020202020204" pitchFamily="34" charset="0"/>
            </a:endParaRPr>
          </a:p>
        </p:txBody>
      </p:sp>
      <p:pic>
        <p:nvPicPr>
          <p:cNvPr id="109" name="Picture 108"/>
          <p:cNvPicPr>
            <a:picLocks noChangeAspect="1"/>
          </p:cNvPicPr>
          <p:nvPr/>
        </p:nvPicPr>
        <p:blipFill>
          <a:blip r:embed="rId3"/>
          <a:stretch>
            <a:fillRect/>
          </a:stretch>
        </p:blipFill>
        <p:spPr>
          <a:xfrm>
            <a:off x="1534138" y="1253943"/>
            <a:ext cx="6403336" cy="2255721"/>
          </a:xfrm>
          <a:prstGeom prst="rect">
            <a:avLst/>
          </a:prstGeom>
        </p:spPr>
      </p:pic>
      <p:sp>
        <p:nvSpPr>
          <p:cNvPr id="9" name="Punched Tape 8"/>
          <p:cNvSpPr/>
          <p:nvPr/>
        </p:nvSpPr>
        <p:spPr>
          <a:xfrm>
            <a:off x="2070871" y="4200664"/>
            <a:ext cx="1411066" cy="1166525"/>
          </a:xfrm>
          <a:prstGeom prst="flowChartPunchedTape">
            <a:avLst/>
          </a:prstGeom>
          <a:solidFill>
            <a:srgbClr val="262626"/>
          </a:solidFill>
          <a:ln>
            <a:solidFill>
              <a:srgbClr val="7F7F7F"/>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aphicFrame>
        <p:nvGraphicFramePr>
          <p:cNvPr id="10" name="Table 9"/>
          <p:cNvGraphicFramePr>
            <a:graphicFrameLocks noGrp="1"/>
          </p:cNvGraphicFramePr>
          <p:nvPr>
            <p:extLst/>
          </p:nvPr>
        </p:nvGraphicFramePr>
        <p:xfrm>
          <a:off x="2081726" y="5504678"/>
          <a:ext cx="1516062" cy="934950"/>
        </p:xfrm>
        <a:graphic>
          <a:graphicData uri="http://schemas.openxmlformats.org/drawingml/2006/table">
            <a:tbl>
              <a:tblPr firstRow="1" bandRow="1">
                <a:tableStyleId>{793D81CF-94F2-401A-BA57-92F5A7B2D0C5}</a:tableStyleId>
              </a:tblPr>
              <a:tblGrid>
                <a:gridCol w="758031"/>
                <a:gridCol w="758031"/>
              </a:tblGrid>
              <a:tr h="199890">
                <a:tc>
                  <a:txBody>
                    <a:bodyPr/>
                    <a:lstStyle/>
                    <a:p>
                      <a:pPr algn="ctr"/>
                      <a:r>
                        <a:rPr lang="en-US" sz="1600" dirty="0" smtClean="0">
                          <a:latin typeface="Arial"/>
                          <a:cs typeface="Arial"/>
                        </a:rPr>
                        <a:t>f1</a:t>
                      </a:r>
                      <a:r>
                        <a:rPr lang="en-US" sz="1600" baseline="0" dirty="0" smtClean="0">
                          <a:latin typeface="Arial"/>
                          <a:cs typeface="Arial"/>
                        </a:rPr>
                        <a:t> f2</a:t>
                      </a:r>
                      <a:endParaRPr lang="en-US" sz="1600" b="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pPr algn="ctr"/>
                      <a:r>
                        <a:rPr lang="en-US" sz="1600" dirty="0" smtClean="0">
                          <a:latin typeface="Arial"/>
                          <a:cs typeface="Arial"/>
                        </a:rPr>
                        <a:t>o1 o2</a:t>
                      </a:r>
                      <a:endParaRPr lang="en-US" sz="1600" b="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bl>
          </a:graphicData>
        </a:graphic>
      </p:graphicFrame>
      <p:sp>
        <p:nvSpPr>
          <p:cNvPr id="11" name="TextBox 10"/>
          <p:cNvSpPr txBox="1"/>
          <p:nvPr/>
        </p:nvSpPr>
        <p:spPr>
          <a:xfrm>
            <a:off x="2390175" y="6450640"/>
            <a:ext cx="893674" cy="369332"/>
          </a:xfrm>
          <a:prstGeom prst="rect">
            <a:avLst/>
          </a:prstGeom>
          <a:noFill/>
        </p:spPr>
        <p:txBody>
          <a:bodyPr wrap="square" rtlCol="0">
            <a:spAutoFit/>
          </a:bodyPr>
          <a:lstStyle/>
          <a:p>
            <a:pPr algn="ctr"/>
            <a:r>
              <a:rPr lang="en-US" dirty="0" smtClean="0">
                <a:latin typeface="Arial"/>
                <a:cs typeface="Arial"/>
              </a:rPr>
              <a:t>SIGHT</a:t>
            </a:r>
            <a:endParaRPr lang="en-US" dirty="0">
              <a:latin typeface="Arial"/>
              <a:cs typeface="Arial"/>
            </a:endParaRPr>
          </a:p>
        </p:txBody>
      </p:sp>
      <p:graphicFrame>
        <p:nvGraphicFramePr>
          <p:cNvPr id="12" name="Table 11"/>
          <p:cNvGraphicFramePr>
            <a:graphicFrameLocks noGrp="1"/>
          </p:cNvGraphicFramePr>
          <p:nvPr>
            <p:extLst/>
          </p:nvPr>
        </p:nvGraphicFramePr>
        <p:xfrm>
          <a:off x="4572000" y="4385184"/>
          <a:ext cx="1881421" cy="2065455"/>
        </p:xfrm>
        <a:graphic>
          <a:graphicData uri="http://schemas.openxmlformats.org/drawingml/2006/table">
            <a:tbl>
              <a:tblPr firstRow="1" bandRow="1">
                <a:tableStyleId>{2D5ABB26-0587-4C30-8999-92F81FD0307C}</a:tableStyleId>
              </a:tblPr>
              <a:tblGrid>
                <a:gridCol w="1881421"/>
              </a:tblGrid>
              <a:tr h="688485">
                <a:tc>
                  <a:txBody>
                    <a:bodyPr/>
                    <a:lstStyle/>
                    <a:p>
                      <a:pPr algn="ctr"/>
                      <a:r>
                        <a:rPr lang="en-US" sz="1600" dirty="0" smtClean="0">
                          <a:solidFill>
                            <a:schemeClr val="bg1"/>
                          </a:solidFill>
                          <a:latin typeface="Arial"/>
                          <a:cs typeface="Arial"/>
                        </a:rPr>
                        <a:t>Identify duplicate features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r h="688485">
                <a:tc>
                  <a:txBody>
                    <a:bodyPr/>
                    <a:lstStyle/>
                    <a:p>
                      <a:pPr algn="ctr"/>
                      <a:r>
                        <a:rPr lang="en-US" sz="1600" dirty="0" smtClean="0">
                          <a:solidFill>
                            <a:schemeClr val="bg1"/>
                          </a:solidFill>
                          <a:latin typeface="Arial"/>
                          <a:cs typeface="Arial"/>
                        </a:rPr>
                        <a:t>Remove noisy observations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r h="688485">
                <a:tc>
                  <a:txBody>
                    <a:bodyPr/>
                    <a:lstStyle/>
                    <a:p>
                      <a:pPr algn="ctr"/>
                      <a:r>
                        <a:rPr lang="en-US" sz="1600" dirty="0" smtClean="0">
                          <a:solidFill>
                            <a:schemeClr val="bg1"/>
                          </a:solidFill>
                          <a:latin typeface="Arial"/>
                          <a:cs typeface="Arial"/>
                        </a:rPr>
                        <a:t>Context based modeling</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bl>
          </a:graphicData>
        </a:graphic>
      </p:graphicFrame>
      <p:graphicFrame>
        <p:nvGraphicFramePr>
          <p:cNvPr id="13" name="Table 12"/>
          <p:cNvGraphicFramePr>
            <a:graphicFrameLocks noGrp="1"/>
          </p:cNvGraphicFramePr>
          <p:nvPr>
            <p:extLst/>
          </p:nvPr>
        </p:nvGraphicFramePr>
        <p:xfrm>
          <a:off x="7017296" y="4385183"/>
          <a:ext cx="1658463" cy="2054444"/>
        </p:xfrm>
        <a:graphic>
          <a:graphicData uri="http://schemas.openxmlformats.org/drawingml/2006/table">
            <a:tbl>
              <a:tblPr firstRow="1" bandRow="1">
                <a:tableStyleId>{2D5ABB26-0587-4C30-8999-92F81FD0307C}</a:tableStyleId>
              </a:tblPr>
              <a:tblGrid>
                <a:gridCol w="1658463"/>
              </a:tblGrid>
              <a:tr h="1027222">
                <a:tc>
                  <a:txBody>
                    <a:bodyPr/>
                    <a:lstStyle/>
                    <a:p>
                      <a:pPr algn="ctr"/>
                      <a:r>
                        <a:rPr lang="en-US" sz="1600" dirty="0" smtClean="0">
                          <a:solidFill>
                            <a:schemeClr val="bg1"/>
                          </a:solidFill>
                          <a:latin typeface="Arial"/>
                          <a:cs typeface="Arial"/>
                        </a:rPr>
                        <a:t>Create distribution of prediction errors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r h="1027222">
                <a:tc>
                  <a:txBody>
                    <a:bodyPr/>
                    <a:lstStyle/>
                    <a:p>
                      <a:pPr algn="ctr"/>
                      <a:r>
                        <a:rPr lang="en-US" sz="1600" dirty="0" smtClean="0">
                          <a:solidFill>
                            <a:schemeClr val="bg1"/>
                          </a:solidFill>
                          <a:latin typeface="Arial"/>
                          <a:cs typeface="Arial"/>
                        </a:rPr>
                        <a:t>Create</a:t>
                      </a:r>
                      <a:r>
                        <a:rPr lang="en-US" sz="1600" baseline="0" dirty="0" smtClean="0">
                          <a:solidFill>
                            <a:schemeClr val="bg1"/>
                          </a:solidFill>
                          <a:latin typeface="Arial"/>
                          <a:cs typeface="Arial"/>
                        </a:rPr>
                        <a:t> profile for extrapolation error</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4" name="TextBox 13"/>
          <p:cNvSpPr txBox="1"/>
          <p:nvPr/>
        </p:nvSpPr>
        <p:spPr>
          <a:xfrm>
            <a:off x="4708348" y="6450640"/>
            <a:ext cx="1587915" cy="369332"/>
          </a:xfrm>
          <a:prstGeom prst="rect">
            <a:avLst/>
          </a:prstGeom>
          <a:noFill/>
        </p:spPr>
        <p:txBody>
          <a:bodyPr wrap="square" rtlCol="0">
            <a:spAutoFit/>
          </a:bodyPr>
          <a:lstStyle/>
          <a:p>
            <a:pPr algn="ctr"/>
            <a:r>
              <a:rPr lang="en-US" dirty="0" smtClean="0">
                <a:latin typeface="Arial"/>
                <a:cs typeface="Arial"/>
              </a:rPr>
              <a:t>SCULPTOR</a:t>
            </a:r>
            <a:endParaRPr lang="en-US" dirty="0">
              <a:latin typeface="Arial"/>
              <a:cs typeface="Arial"/>
            </a:endParaRPr>
          </a:p>
        </p:txBody>
      </p:sp>
      <p:sp>
        <p:nvSpPr>
          <p:cNvPr id="15" name="TextBox 14"/>
          <p:cNvSpPr txBox="1"/>
          <p:nvPr/>
        </p:nvSpPr>
        <p:spPr>
          <a:xfrm>
            <a:off x="7017296" y="6428259"/>
            <a:ext cx="1645311" cy="369332"/>
          </a:xfrm>
          <a:prstGeom prst="rect">
            <a:avLst/>
          </a:prstGeom>
          <a:noFill/>
        </p:spPr>
        <p:txBody>
          <a:bodyPr wrap="square" rtlCol="0">
            <a:spAutoFit/>
          </a:bodyPr>
          <a:lstStyle/>
          <a:p>
            <a:pPr algn="ctr"/>
            <a:r>
              <a:rPr lang="en-US" dirty="0" smtClean="0">
                <a:latin typeface="Arial"/>
                <a:cs typeface="Arial"/>
              </a:rPr>
              <a:t>E-ANALYZER</a:t>
            </a:r>
            <a:endParaRPr lang="en-US" dirty="0">
              <a:latin typeface="Arial"/>
              <a:cs typeface="Arial"/>
            </a:endParaRPr>
          </a:p>
        </p:txBody>
      </p:sp>
      <p:sp>
        <p:nvSpPr>
          <p:cNvPr id="16" name="Right Arrow 15"/>
          <p:cNvSpPr/>
          <p:nvPr/>
        </p:nvSpPr>
        <p:spPr>
          <a:xfrm>
            <a:off x="3712039" y="5951324"/>
            <a:ext cx="747540" cy="245807"/>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7" name="Right Arrow 16"/>
          <p:cNvSpPr/>
          <p:nvPr/>
        </p:nvSpPr>
        <p:spPr>
          <a:xfrm>
            <a:off x="1608217" y="5951324"/>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8" name="Right Arrow 17"/>
          <p:cNvSpPr/>
          <p:nvPr/>
        </p:nvSpPr>
        <p:spPr>
          <a:xfrm>
            <a:off x="6552499" y="5960886"/>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9" name="TextBox 18"/>
          <p:cNvSpPr txBox="1"/>
          <p:nvPr/>
        </p:nvSpPr>
        <p:spPr>
          <a:xfrm>
            <a:off x="2081726" y="4374665"/>
            <a:ext cx="1328926" cy="830997"/>
          </a:xfrm>
          <a:prstGeom prst="rect">
            <a:avLst/>
          </a:prstGeom>
          <a:noFill/>
        </p:spPr>
        <p:txBody>
          <a:bodyPr wrap="square" rtlCol="0">
            <a:spAutoFit/>
          </a:bodyPr>
          <a:lstStyle/>
          <a:p>
            <a:pPr algn="ctr"/>
            <a:r>
              <a:rPr lang="en-US" sz="1600" dirty="0" smtClean="0">
                <a:solidFill>
                  <a:srgbClr val="FFFFFF"/>
                </a:solidFill>
                <a:latin typeface="Arial"/>
                <a:cs typeface="Arial"/>
              </a:rPr>
              <a:t>Features &amp; Observations List</a:t>
            </a:r>
            <a:endParaRPr lang="en-US" sz="1600" dirty="0">
              <a:solidFill>
                <a:srgbClr val="FFFFFF"/>
              </a:solidFill>
              <a:latin typeface="Arial"/>
              <a:cs typeface="Arial"/>
            </a:endParaRPr>
          </a:p>
        </p:txBody>
      </p:sp>
      <p:grpSp>
        <p:nvGrpSpPr>
          <p:cNvPr id="20" name="Group 19"/>
          <p:cNvGrpSpPr/>
          <p:nvPr/>
        </p:nvGrpSpPr>
        <p:grpSpPr>
          <a:xfrm>
            <a:off x="1043338" y="4491016"/>
            <a:ext cx="705495" cy="2027442"/>
            <a:chOff x="346442" y="586538"/>
            <a:chExt cx="705495" cy="2027442"/>
          </a:xfrm>
        </p:grpSpPr>
        <p:sp>
          <p:nvSpPr>
            <p:cNvPr id="21" name="Oval 20"/>
            <p:cNvSpPr/>
            <p:nvPr/>
          </p:nvSpPr>
          <p:spPr>
            <a:xfrm>
              <a:off x="581607" y="586538"/>
              <a:ext cx="235165" cy="235165"/>
            </a:xfrm>
            <a:prstGeom prst="ellipse">
              <a:avLst/>
            </a:prstGeom>
            <a:solidFill>
              <a:schemeClr val="bg1">
                <a:lumMod val="50000"/>
              </a:schemeClr>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cxnSp>
          <p:nvCxnSpPr>
            <p:cNvPr id="22" name="Straight Arrow Connector 21"/>
            <p:cNvCxnSpPr>
              <a:stCxn id="21" idx="4"/>
            </p:cNvCxnSpPr>
            <p:nvPr/>
          </p:nvCxnSpPr>
          <p:spPr>
            <a:xfrm>
              <a:off x="699190" y="821703"/>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456504" y="1269891"/>
              <a:ext cx="242686"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99190" y="1269891"/>
              <a:ext cx="272842"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56504" y="1741301"/>
              <a:ext cx="242686"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699190" y="1741301"/>
              <a:ext cx="272842"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99190" y="2165792"/>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581607" y="2378815"/>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9" name="Oval 28"/>
            <p:cNvSpPr/>
            <p:nvPr/>
          </p:nvSpPr>
          <p:spPr>
            <a:xfrm>
              <a:off x="581607" y="103472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0" name="Oval 29"/>
            <p:cNvSpPr/>
            <p:nvPr/>
          </p:nvSpPr>
          <p:spPr>
            <a:xfrm>
              <a:off x="581607" y="193936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1" name="Oval 30"/>
            <p:cNvSpPr/>
            <p:nvPr/>
          </p:nvSpPr>
          <p:spPr>
            <a:xfrm>
              <a:off x="346442" y="1495737"/>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2" name="Oval 31"/>
            <p:cNvSpPr/>
            <p:nvPr/>
          </p:nvSpPr>
          <p:spPr>
            <a:xfrm>
              <a:off x="816772" y="150613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sp>
        <p:nvSpPr>
          <p:cNvPr id="33" name="TextBox 32"/>
          <p:cNvSpPr txBox="1"/>
          <p:nvPr/>
        </p:nvSpPr>
        <p:spPr>
          <a:xfrm>
            <a:off x="307728" y="4683872"/>
            <a:ext cx="1143098" cy="584776"/>
          </a:xfrm>
          <a:prstGeom prst="rect">
            <a:avLst/>
          </a:prstGeom>
          <a:noFill/>
        </p:spPr>
        <p:txBody>
          <a:bodyPr wrap="square" rtlCol="0">
            <a:spAutoFit/>
          </a:bodyPr>
          <a:lstStyle/>
          <a:p>
            <a:pPr algn="ctr"/>
            <a:r>
              <a:rPr lang="en-US" sz="1600" dirty="0" smtClean="0">
                <a:latin typeface="Arial"/>
                <a:cs typeface="Arial"/>
              </a:rPr>
              <a:t>Test/train runs</a:t>
            </a:r>
            <a:endParaRPr lang="en-US" sz="1600" dirty="0">
              <a:latin typeface="Arial"/>
              <a:cs typeface="Arial"/>
            </a:endParaRPr>
          </a:p>
        </p:txBody>
      </p:sp>
      <p:cxnSp>
        <p:nvCxnSpPr>
          <p:cNvPr id="34" name="Straight Arrow Connector 33"/>
          <p:cNvCxnSpPr>
            <a:stCxn id="12" idx="1"/>
          </p:cNvCxnSpPr>
          <p:nvPr/>
        </p:nvCxnSpPr>
        <p:spPr>
          <a:xfrm flipH="1" flipV="1">
            <a:off x="3481937" y="4939204"/>
            <a:ext cx="1090063" cy="478707"/>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3504767" y="4624726"/>
            <a:ext cx="1067233" cy="159201"/>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rot="1442899">
            <a:off x="3414002" y="5193101"/>
            <a:ext cx="1203107" cy="369332"/>
          </a:xfrm>
          <a:prstGeom prst="rect">
            <a:avLst/>
          </a:prstGeom>
          <a:noFill/>
        </p:spPr>
        <p:txBody>
          <a:bodyPr wrap="square" rtlCol="0">
            <a:spAutoFit/>
          </a:bodyPr>
          <a:lstStyle/>
          <a:p>
            <a:pPr algn="ctr"/>
            <a:r>
              <a:rPr lang="en-US" dirty="0" smtClean="0">
                <a:latin typeface="Arial"/>
                <a:cs typeface="Arial"/>
              </a:rPr>
              <a:t>feedback</a:t>
            </a:r>
            <a:endParaRPr lang="en-US" dirty="0">
              <a:latin typeface="Arial"/>
              <a:cs typeface="Arial"/>
            </a:endParaRPr>
          </a:p>
        </p:txBody>
      </p:sp>
      <p:sp>
        <p:nvSpPr>
          <p:cNvPr id="36" name="TextBox 35"/>
          <p:cNvSpPr txBox="1"/>
          <p:nvPr/>
        </p:nvSpPr>
        <p:spPr>
          <a:xfrm rot="21146923">
            <a:off x="3432532" y="4318545"/>
            <a:ext cx="1203107" cy="369332"/>
          </a:xfrm>
          <a:prstGeom prst="rect">
            <a:avLst/>
          </a:prstGeom>
          <a:noFill/>
        </p:spPr>
        <p:txBody>
          <a:bodyPr wrap="square" rtlCol="0">
            <a:spAutoFit/>
          </a:bodyPr>
          <a:lstStyle/>
          <a:p>
            <a:pPr algn="ctr"/>
            <a:r>
              <a:rPr lang="en-US" dirty="0" smtClean="0">
                <a:latin typeface="Arial"/>
                <a:cs typeface="Arial"/>
              </a:rPr>
              <a:t>feedback</a:t>
            </a:r>
            <a:endParaRPr lang="en-US" dirty="0">
              <a:latin typeface="Arial"/>
              <a:cs typeface="Arial"/>
            </a:endParaRPr>
          </a:p>
        </p:txBody>
      </p:sp>
      <p:grpSp>
        <p:nvGrpSpPr>
          <p:cNvPr id="40" name="Group 39"/>
          <p:cNvGrpSpPr/>
          <p:nvPr/>
        </p:nvGrpSpPr>
        <p:grpSpPr>
          <a:xfrm>
            <a:off x="0" y="4038600"/>
            <a:ext cx="9144000" cy="2819400"/>
            <a:chOff x="0" y="4038600"/>
            <a:chExt cx="9144000" cy="2819400"/>
          </a:xfrm>
        </p:grpSpPr>
        <p:sp>
          <p:nvSpPr>
            <p:cNvPr id="42" name="Rectangle 41"/>
            <p:cNvSpPr/>
            <p:nvPr/>
          </p:nvSpPr>
          <p:spPr>
            <a:xfrm>
              <a:off x="3429000" y="4038600"/>
              <a:ext cx="1219200" cy="2286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0" y="4038600"/>
              <a:ext cx="9144000" cy="2819400"/>
              <a:chOff x="0" y="4038600"/>
              <a:chExt cx="9144000" cy="2819400"/>
            </a:xfrm>
          </p:grpSpPr>
          <p:sp>
            <p:nvSpPr>
              <p:cNvPr id="38" name="Rectangle 37"/>
              <p:cNvSpPr/>
              <p:nvPr/>
            </p:nvSpPr>
            <p:spPr>
              <a:xfrm>
                <a:off x="0" y="4038600"/>
                <a:ext cx="3429000" cy="28194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648200" y="4038600"/>
                <a:ext cx="4495800" cy="28194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29000" y="4267200"/>
                <a:ext cx="1219200" cy="1408176"/>
              </a:xfrm>
              <a:prstGeom prst="rect">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1" name="Rectangle 40"/>
            <p:cNvSpPr/>
            <p:nvPr/>
          </p:nvSpPr>
          <p:spPr>
            <a:xfrm>
              <a:off x="3429000" y="5715000"/>
              <a:ext cx="1219200" cy="11430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6124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100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p:bldP spid="14" grpId="0"/>
      <p:bldP spid="15" grpId="0"/>
      <p:bldP spid="16" grpId="0" animBg="1"/>
      <p:bldP spid="17" grpId="0" animBg="1"/>
      <p:bldP spid="18" grpId="0" animBg="1"/>
      <p:bldP spid="19" grpId="0"/>
      <p:bldP spid="33" grpId="0"/>
      <p:bldP spid="37"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4884940" y="4212681"/>
          <a:ext cx="3759426" cy="2079085"/>
        </p:xfrm>
        <a:graphic>
          <a:graphicData uri="http://schemas.openxmlformats.org/drawingml/2006/table">
            <a:tbl>
              <a:tblPr firstRow="1" bandRow="1">
                <a:tableStyleId>{2D5ABB26-0587-4C30-8999-92F81FD0307C}</a:tableStyleId>
              </a:tblPr>
              <a:tblGrid>
                <a:gridCol w="1297100"/>
                <a:gridCol w="949192"/>
                <a:gridCol w="1513134"/>
              </a:tblGrid>
              <a:tr h="512441">
                <a:tc gridSpan="3">
                  <a:txBody>
                    <a:bodyPr/>
                    <a:lstStyle/>
                    <a:p>
                      <a:pPr algn="ctr"/>
                      <a:r>
                        <a:rPr lang="en-US" sz="1600" dirty="0" smtClean="0">
                          <a:solidFill>
                            <a:schemeClr val="bg1"/>
                          </a:solidFill>
                          <a:latin typeface="Arial"/>
                          <a:cs typeface="Arial"/>
                        </a:rPr>
                        <a:t>Alarm Monitoring System</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hMerge="1">
                  <a:txBody>
                    <a:bodyPr/>
                    <a:lstStyle/>
                    <a:p>
                      <a:endParaRPr lang="en-US"/>
                    </a:p>
                  </a:txBody>
                  <a:tcPr/>
                </a:tc>
                <a:tc hMerge="1">
                  <a:txBody>
                    <a:bodyPr/>
                    <a:lstStyle/>
                    <a:p>
                      <a:endParaRPr lang="en-US"/>
                    </a:p>
                  </a:txBody>
                  <a:tcPr/>
                </a:tc>
              </a:tr>
              <a:tr h="530499">
                <a:tc>
                  <a:txBody>
                    <a:bodyPr/>
                    <a:lstStyle/>
                    <a:p>
                      <a:pPr algn="ctr"/>
                      <a:r>
                        <a:rPr lang="en-US" sz="1600" dirty="0" smtClean="0">
                          <a:solidFill>
                            <a:schemeClr val="bg1"/>
                          </a:solidFill>
                          <a:latin typeface="Arial"/>
                          <a:cs typeface="Arial"/>
                        </a:rPr>
                        <a:t>Observation</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chemeClr val="bg1"/>
                          </a:solidFill>
                          <a:latin typeface="Arial"/>
                          <a:cs typeface="Arial"/>
                        </a:rPr>
                        <a:t>Value</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chemeClr val="bg1"/>
                          </a:solidFill>
                          <a:latin typeface="Arial"/>
                          <a:cs typeface="Arial"/>
                        </a:rPr>
                        <a:t>Probability of fault</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r h="987524">
                <a:tc>
                  <a:txBody>
                    <a:bodyPr/>
                    <a:lstStyle/>
                    <a:p>
                      <a:pPr algn="l">
                        <a:lnSpc>
                          <a:spcPct val="100000"/>
                        </a:lnSpc>
                      </a:pPr>
                      <a:r>
                        <a:rPr lang="en-US" sz="1600" dirty="0" smtClean="0">
                          <a:solidFill>
                            <a:schemeClr val="bg1"/>
                          </a:solidFill>
                          <a:latin typeface="Arial"/>
                          <a:cs typeface="Arial"/>
                        </a:rPr>
                        <a:t> L2_miss</a:t>
                      </a:r>
                    </a:p>
                    <a:p>
                      <a:pPr algn="l">
                        <a:lnSpc>
                          <a:spcPct val="200000"/>
                        </a:lnSpc>
                      </a:pPr>
                      <a:r>
                        <a:rPr lang="en-US" sz="1600" dirty="0" smtClean="0">
                          <a:solidFill>
                            <a:schemeClr val="bg1"/>
                          </a:solidFill>
                          <a:latin typeface="Arial"/>
                          <a:cs typeface="Arial"/>
                        </a:rPr>
                        <a:t> time</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endParaRPr lang="en-US" sz="1600" dirty="0">
                        <a:solidFill>
                          <a:srgbClr val="FFFFFF"/>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rgbClr val="FFFFFF"/>
                          </a:solidFill>
                          <a:latin typeface="Arial"/>
                          <a:cs typeface="Arial"/>
                        </a:rPr>
                        <a:t>0.9</a:t>
                      </a:r>
                    </a:p>
                    <a:p>
                      <a:pPr lvl="0" algn="ctr">
                        <a:lnSpc>
                          <a:spcPct val="200000"/>
                        </a:lnSpc>
                      </a:pPr>
                      <a:r>
                        <a:rPr lang="en-US" sz="1600" dirty="0" smtClean="0">
                          <a:solidFill>
                            <a:srgbClr val="FFFFFF"/>
                          </a:solidFill>
                          <a:latin typeface="Arial"/>
                          <a:cs typeface="Arial"/>
                        </a:rPr>
                        <a:t>0.0</a:t>
                      </a:r>
                      <a:endParaRPr lang="en-US" sz="1600" dirty="0">
                        <a:solidFill>
                          <a:srgbClr val="FFFFFF"/>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1" name="Punched Tape 10"/>
          <p:cNvSpPr/>
          <p:nvPr/>
        </p:nvSpPr>
        <p:spPr>
          <a:xfrm>
            <a:off x="2128646" y="1219200"/>
            <a:ext cx="1411066" cy="1166525"/>
          </a:xfrm>
          <a:prstGeom prst="flowChartPunchedTape">
            <a:avLst/>
          </a:prstGeom>
          <a:solidFill>
            <a:srgbClr val="262626"/>
          </a:solidFill>
          <a:ln>
            <a:solidFill>
              <a:srgbClr val="7F7F7F"/>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aphicFrame>
        <p:nvGraphicFramePr>
          <p:cNvPr id="12" name="Table 11"/>
          <p:cNvGraphicFramePr>
            <a:graphicFrameLocks noGrp="1"/>
          </p:cNvGraphicFramePr>
          <p:nvPr>
            <p:extLst/>
          </p:nvPr>
        </p:nvGraphicFramePr>
        <p:xfrm>
          <a:off x="2139501" y="2523214"/>
          <a:ext cx="1516062" cy="934950"/>
        </p:xfrm>
        <a:graphic>
          <a:graphicData uri="http://schemas.openxmlformats.org/drawingml/2006/table">
            <a:tbl>
              <a:tblPr firstRow="1" bandRow="1">
                <a:tableStyleId>{793D81CF-94F2-401A-BA57-92F5A7B2D0C5}</a:tableStyleId>
              </a:tblPr>
              <a:tblGrid>
                <a:gridCol w="758031"/>
                <a:gridCol w="758031"/>
              </a:tblGrid>
              <a:tr h="199890">
                <a:tc>
                  <a:txBody>
                    <a:bodyPr/>
                    <a:lstStyle/>
                    <a:p>
                      <a:pPr algn="ctr"/>
                      <a:r>
                        <a:rPr lang="en-US" sz="1600" dirty="0" smtClean="0">
                          <a:latin typeface="Arial"/>
                          <a:cs typeface="Arial"/>
                        </a:rPr>
                        <a:t>f1</a:t>
                      </a:r>
                      <a:r>
                        <a:rPr lang="en-US" sz="1600" baseline="0" dirty="0" smtClean="0">
                          <a:latin typeface="Arial"/>
                          <a:cs typeface="Arial"/>
                        </a:rPr>
                        <a:t> f2</a:t>
                      </a:r>
                      <a:endParaRPr lang="en-US" sz="1600" b="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pPr algn="ctr"/>
                      <a:r>
                        <a:rPr lang="en-US" sz="1600" dirty="0" smtClean="0">
                          <a:latin typeface="Arial"/>
                          <a:cs typeface="Arial"/>
                        </a:rPr>
                        <a:t>o1 o2</a:t>
                      </a:r>
                      <a:endParaRPr lang="en-US" sz="1600" b="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bl>
          </a:graphicData>
        </a:graphic>
      </p:graphicFrame>
      <p:sp>
        <p:nvSpPr>
          <p:cNvPr id="13" name="TextBox 12"/>
          <p:cNvSpPr txBox="1"/>
          <p:nvPr/>
        </p:nvSpPr>
        <p:spPr>
          <a:xfrm>
            <a:off x="2447950" y="3469176"/>
            <a:ext cx="893674" cy="369332"/>
          </a:xfrm>
          <a:prstGeom prst="rect">
            <a:avLst/>
          </a:prstGeom>
          <a:noFill/>
        </p:spPr>
        <p:txBody>
          <a:bodyPr wrap="square" rtlCol="0">
            <a:spAutoFit/>
          </a:bodyPr>
          <a:lstStyle/>
          <a:p>
            <a:pPr algn="ctr"/>
            <a:r>
              <a:rPr lang="en-US" dirty="0" smtClean="0">
                <a:latin typeface="Arial"/>
                <a:cs typeface="Arial"/>
              </a:rPr>
              <a:t>SIGHT</a:t>
            </a:r>
            <a:endParaRPr lang="en-US" dirty="0">
              <a:latin typeface="Arial"/>
              <a:cs typeface="Arial"/>
            </a:endParaRPr>
          </a:p>
        </p:txBody>
      </p:sp>
      <p:graphicFrame>
        <p:nvGraphicFramePr>
          <p:cNvPr id="14" name="Table 13"/>
          <p:cNvGraphicFramePr>
            <a:graphicFrameLocks noGrp="1"/>
          </p:cNvGraphicFramePr>
          <p:nvPr>
            <p:extLst/>
          </p:nvPr>
        </p:nvGraphicFramePr>
        <p:xfrm>
          <a:off x="4629775" y="1403720"/>
          <a:ext cx="1881421" cy="2065455"/>
        </p:xfrm>
        <a:graphic>
          <a:graphicData uri="http://schemas.openxmlformats.org/drawingml/2006/table">
            <a:tbl>
              <a:tblPr firstRow="1" bandRow="1">
                <a:tableStyleId>{2D5ABB26-0587-4C30-8999-92F81FD0307C}</a:tableStyleId>
              </a:tblPr>
              <a:tblGrid>
                <a:gridCol w="1881421"/>
              </a:tblGrid>
              <a:tr h="688485">
                <a:tc>
                  <a:txBody>
                    <a:bodyPr/>
                    <a:lstStyle/>
                    <a:p>
                      <a:pPr algn="ctr"/>
                      <a:r>
                        <a:rPr lang="en-US" sz="1600" dirty="0" smtClean="0">
                          <a:solidFill>
                            <a:schemeClr val="bg1"/>
                          </a:solidFill>
                          <a:latin typeface="Arial"/>
                          <a:cs typeface="Arial"/>
                        </a:rPr>
                        <a:t>Identify duplicate features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r h="688485">
                <a:tc>
                  <a:txBody>
                    <a:bodyPr/>
                    <a:lstStyle/>
                    <a:p>
                      <a:pPr algn="ctr"/>
                      <a:r>
                        <a:rPr lang="en-US" sz="1600" dirty="0" smtClean="0">
                          <a:solidFill>
                            <a:schemeClr val="bg1"/>
                          </a:solidFill>
                          <a:latin typeface="Arial"/>
                          <a:cs typeface="Arial"/>
                        </a:rPr>
                        <a:t>Remove noisy observations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r h="688485">
                <a:tc>
                  <a:txBody>
                    <a:bodyPr/>
                    <a:lstStyle/>
                    <a:p>
                      <a:pPr algn="ctr"/>
                      <a:r>
                        <a:rPr lang="en-US" sz="1600" dirty="0" smtClean="0">
                          <a:solidFill>
                            <a:schemeClr val="bg1"/>
                          </a:solidFill>
                          <a:latin typeface="Arial"/>
                          <a:cs typeface="Arial"/>
                        </a:rPr>
                        <a:t>Context based modeling</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bl>
          </a:graphicData>
        </a:graphic>
      </p:graphicFrame>
      <p:graphicFrame>
        <p:nvGraphicFramePr>
          <p:cNvPr id="15" name="Table 14"/>
          <p:cNvGraphicFramePr>
            <a:graphicFrameLocks noGrp="1"/>
          </p:cNvGraphicFramePr>
          <p:nvPr>
            <p:extLst/>
          </p:nvPr>
        </p:nvGraphicFramePr>
        <p:xfrm>
          <a:off x="7075071" y="1403719"/>
          <a:ext cx="1658463" cy="2054444"/>
        </p:xfrm>
        <a:graphic>
          <a:graphicData uri="http://schemas.openxmlformats.org/drawingml/2006/table">
            <a:tbl>
              <a:tblPr firstRow="1" bandRow="1">
                <a:tableStyleId>{2D5ABB26-0587-4C30-8999-92F81FD0307C}</a:tableStyleId>
              </a:tblPr>
              <a:tblGrid>
                <a:gridCol w="1658463"/>
              </a:tblGrid>
              <a:tr h="1027222">
                <a:tc>
                  <a:txBody>
                    <a:bodyPr/>
                    <a:lstStyle/>
                    <a:p>
                      <a:pPr algn="ctr"/>
                      <a:r>
                        <a:rPr lang="en-US" sz="1600" dirty="0" smtClean="0">
                          <a:solidFill>
                            <a:schemeClr val="bg1"/>
                          </a:solidFill>
                          <a:latin typeface="Arial"/>
                          <a:cs typeface="Arial"/>
                        </a:rPr>
                        <a:t>Create distribution of prediction errors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r h="1027222">
                <a:tc>
                  <a:txBody>
                    <a:bodyPr/>
                    <a:lstStyle/>
                    <a:p>
                      <a:pPr algn="ctr"/>
                      <a:r>
                        <a:rPr lang="en-US" sz="1600" dirty="0" smtClean="0">
                          <a:solidFill>
                            <a:schemeClr val="bg1"/>
                          </a:solidFill>
                          <a:latin typeface="Arial"/>
                          <a:cs typeface="Arial"/>
                        </a:rPr>
                        <a:t>Create</a:t>
                      </a:r>
                      <a:r>
                        <a:rPr lang="en-US" sz="1600" baseline="0" dirty="0" smtClean="0">
                          <a:solidFill>
                            <a:schemeClr val="bg1"/>
                          </a:solidFill>
                          <a:latin typeface="Arial"/>
                          <a:cs typeface="Arial"/>
                        </a:rPr>
                        <a:t> profile for extrapolation error</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6" name="TextBox 15"/>
          <p:cNvSpPr txBox="1"/>
          <p:nvPr/>
        </p:nvSpPr>
        <p:spPr>
          <a:xfrm>
            <a:off x="4766123" y="3469176"/>
            <a:ext cx="1587915" cy="369332"/>
          </a:xfrm>
          <a:prstGeom prst="rect">
            <a:avLst/>
          </a:prstGeom>
          <a:noFill/>
        </p:spPr>
        <p:txBody>
          <a:bodyPr wrap="square" rtlCol="0">
            <a:spAutoFit/>
          </a:bodyPr>
          <a:lstStyle/>
          <a:p>
            <a:pPr algn="ctr"/>
            <a:r>
              <a:rPr lang="en-US" dirty="0" smtClean="0">
                <a:latin typeface="Arial"/>
                <a:cs typeface="Arial"/>
              </a:rPr>
              <a:t>SCULPTOR</a:t>
            </a:r>
            <a:endParaRPr lang="en-US" dirty="0">
              <a:latin typeface="Arial"/>
              <a:cs typeface="Arial"/>
            </a:endParaRPr>
          </a:p>
        </p:txBody>
      </p:sp>
      <p:sp>
        <p:nvSpPr>
          <p:cNvPr id="17" name="TextBox 16"/>
          <p:cNvSpPr txBox="1"/>
          <p:nvPr/>
        </p:nvSpPr>
        <p:spPr>
          <a:xfrm>
            <a:off x="7075071" y="3446795"/>
            <a:ext cx="1645311" cy="369332"/>
          </a:xfrm>
          <a:prstGeom prst="rect">
            <a:avLst/>
          </a:prstGeom>
          <a:noFill/>
        </p:spPr>
        <p:txBody>
          <a:bodyPr wrap="square" rtlCol="0">
            <a:spAutoFit/>
          </a:bodyPr>
          <a:lstStyle/>
          <a:p>
            <a:pPr algn="ctr"/>
            <a:r>
              <a:rPr lang="en-US" dirty="0" smtClean="0">
                <a:latin typeface="Arial"/>
                <a:cs typeface="Arial"/>
              </a:rPr>
              <a:t>E-ANALYZER</a:t>
            </a:r>
            <a:endParaRPr lang="en-US" dirty="0">
              <a:latin typeface="Arial"/>
              <a:cs typeface="Arial"/>
            </a:endParaRPr>
          </a:p>
        </p:txBody>
      </p:sp>
      <p:graphicFrame>
        <p:nvGraphicFramePr>
          <p:cNvPr id="18" name="Table 17"/>
          <p:cNvGraphicFramePr>
            <a:graphicFrameLocks noGrp="1"/>
          </p:cNvGraphicFramePr>
          <p:nvPr>
            <p:extLst/>
          </p:nvPr>
        </p:nvGraphicFramePr>
        <p:xfrm>
          <a:off x="2196146" y="4636517"/>
          <a:ext cx="1658463" cy="870112"/>
        </p:xfrm>
        <a:graphic>
          <a:graphicData uri="http://schemas.openxmlformats.org/drawingml/2006/table">
            <a:tbl>
              <a:tblPr firstRow="1" bandRow="1">
                <a:tableStyleId>{2D5ABB26-0587-4C30-8999-92F81FD0307C}</a:tableStyleId>
              </a:tblPr>
              <a:tblGrid>
                <a:gridCol w="1658463"/>
              </a:tblGrid>
              <a:tr h="870112">
                <a:tc>
                  <a:txBody>
                    <a:bodyPr/>
                    <a:lstStyle/>
                    <a:p>
                      <a:pPr algn="ctr"/>
                      <a:r>
                        <a:rPr lang="en-US" sz="1600" dirty="0" smtClean="0">
                          <a:solidFill>
                            <a:schemeClr val="bg1"/>
                          </a:solidFill>
                          <a:latin typeface="Arial"/>
                          <a:cs typeface="Arial"/>
                        </a:rPr>
                        <a:t>Input</a:t>
                      </a:r>
                      <a:r>
                        <a:rPr lang="en-US" sz="1600" baseline="0" dirty="0" smtClean="0">
                          <a:solidFill>
                            <a:schemeClr val="bg1"/>
                          </a:solidFill>
                          <a:latin typeface="Arial"/>
                          <a:cs typeface="Arial"/>
                        </a:rPr>
                        <a:t> aware anomaly detection</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9" name="TextBox 18"/>
          <p:cNvSpPr txBox="1"/>
          <p:nvPr/>
        </p:nvSpPr>
        <p:spPr>
          <a:xfrm>
            <a:off x="2196146" y="5506629"/>
            <a:ext cx="1658463" cy="369332"/>
          </a:xfrm>
          <a:prstGeom prst="rect">
            <a:avLst/>
          </a:prstGeom>
          <a:noFill/>
        </p:spPr>
        <p:txBody>
          <a:bodyPr wrap="square" rtlCol="0">
            <a:spAutoFit/>
          </a:bodyPr>
          <a:lstStyle/>
          <a:p>
            <a:pPr algn="ctr"/>
            <a:r>
              <a:rPr lang="en-US" dirty="0" smtClean="0">
                <a:latin typeface="Arial"/>
                <a:cs typeface="Arial"/>
              </a:rPr>
              <a:t>GUARDIAN</a:t>
            </a:r>
            <a:endParaRPr lang="en-US" dirty="0">
              <a:latin typeface="Arial"/>
              <a:cs typeface="Arial"/>
            </a:endParaRPr>
          </a:p>
        </p:txBody>
      </p:sp>
      <p:sp>
        <p:nvSpPr>
          <p:cNvPr id="20" name="TextBox 19"/>
          <p:cNvSpPr txBox="1"/>
          <p:nvPr/>
        </p:nvSpPr>
        <p:spPr>
          <a:xfrm>
            <a:off x="4892741" y="6283995"/>
            <a:ext cx="3746274" cy="369332"/>
          </a:xfrm>
          <a:prstGeom prst="rect">
            <a:avLst/>
          </a:prstGeom>
          <a:noFill/>
        </p:spPr>
        <p:txBody>
          <a:bodyPr wrap="square" rtlCol="0">
            <a:spAutoFit/>
          </a:bodyPr>
          <a:lstStyle/>
          <a:p>
            <a:pPr algn="ctr"/>
            <a:r>
              <a:rPr lang="en-US" dirty="0" smtClean="0">
                <a:latin typeface="Arial"/>
                <a:cs typeface="Arial"/>
              </a:rPr>
              <a:t>Graphical interface</a:t>
            </a:r>
            <a:endParaRPr lang="en-US" dirty="0">
              <a:latin typeface="Arial"/>
              <a:cs typeface="Arial"/>
            </a:endParaRPr>
          </a:p>
        </p:txBody>
      </p:sp>
      <p:sp>
        <p:nvSpPr>
          <p:cNvPr id="21" name="Right Arrow 20"/>
          <p:cNvSpPr/>
          <p:nvPr/>
        </p:nvSpPr>
        <p:spPr>
          <a:xfrm>
            <a:off x="3769814" y="2969860"/>
            <a:ext cx="747540" cy="245807"/>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2" name="Right Arrow 21"/>
          <p:cNvSpPr/>
          <p:nvPr/>
        </p:nvSpPr>
        <p:spPr>
          <a:xfrm>
            <a:off x="1665992" y="2969860"/>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3" name="Right Arrow 22"/>
          <p:cNvSpPr/>
          <p:nvPr/>
        </p:nvSpPr>
        <p:spPr>
          <a:xfrm>
            <a:off x="6610274" y="2979422"/>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4" name="Right Arrow 23"/>
          <p:cNvSpPr/>
          <p:nvPr/>
        </p:nvSpPr>
        <p:spPr>
          <a:xfrm>
            <a:off x="3967503" y="5085318"/>
            <a:ext cx="798619" cy="266702"/>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5" name="Right Arrow 24"/>
          <p:cNvSpPr/>
          <p:nvPr/>
        </p:nvSpPr>
        <p:spPr>
          <a:xfrm>
            <a:off x="1702497" y="5085318"/>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6" name="TextBox 25"/>
          <p:cNvSpPr txBox="1"/>
          <p:nvPr/>
        </p:nvSpPr>
        <p:spPr>
          <a:xfrm>
            <a:off x="2139501" y="1393201"/>
            <a:ext cx="1328926" cy="830997"/>
          </a:xfrm>
          <a:prstGeom prst="rect">
            <a:avLst/>
          </a:prstGeom>
          <a:noFill/>
        </p:spPr>
        <p:txBody>
          <a:bodyPr wrap="square" rtlCol="0">
            <a:spAutoFit/>
          </a:bodyPr>
          <a:lstStyle/>
          <a:p>
            <a:pPr algn="ctr"/>
            <a:r>
              <a:rPr lang="en-US" sz="1600" dirty="0" smtClean="0">
                <a:solidFill>
                  <a:srgbClr val="FFFFFF"/>
                </a:solidFill>
                <a:latin typeface="Arial"/>
                <a:cs typeface="Arial"/>
              </a:rPr>
              <a:t>Features &amp; Observations List</a:t>
            </a:r>
            <a:endParaRPr lang="en-US" sz="1600" dirty="0">
              <a:solidFill>
                <a:srgbClr val="FFFFFF"/>
              </a:solidFill>
              <a:latin typeface="Arial"/>
              <a:cs typeface="Arial"/>
            </a:endParaRPr>
          </a:p>
        </p:txBody>
      </p:sp>
      <p:sp>
        <p:nvSpPr>
          <p:cNvPr id="27" name="TextBox 26"/>
          <p:cNvSpPr txBox="1"/>
          <p:nvPr/>
        </p:nvSpPr>
        <p:spPr>
          <a:xfrm>
            <a:off x="6342333" y="5407044"/>
            <a:ext cx="632051" cy="338554"/>
          </a:xfrm>
          <a:prstGeom prst="rect">
            <a:avLst/>
          </a:prstGeom>
          <a:solidFill>
            <a:srgbClr val="FF0000"/>
          </a:solidFill>
        </p:spPr>
        <p:txBody>
          <a:bodyPr wrap="square" rtlCol="0">
            <a:spAutoFit/>
          </a:bodyPr>
          <a:lstStyle/>
          <a:p>
            <a:pPr algn="ctr"/>
            <a:r>
              <a:rPr lang="en-US" sz="1600" dirty="0" smtClean="0">
                <a:solidFill>
                  <a:srgbClr val="FFFFFF"/>
                </a:solidFill>
                <a:latin typeface="Arial"/>
                <a:cs typeface="Arial"/>
              </a:rPr>
              <a:t>High</a:t>
            </a:r>
            <a:endParaRPr lang="en-US" sz="1600" dirty="0">
              <a:solidFill>
                <a:srgbClr val="FFFFFF"/>
              </a:solidFill>
              <a:latin typeface="Arial"/>
              <a:cs typeface="Arial"/>
            </a:endParaRPr>
          </a:p>
        </p:txBody>
      </p:sp>
      <p:sp>
        <p:nvSpPr>
          <p:cNvPr id="28" name="TextBox 27"/>
          <p:cNvSpPr txBox="1"/>
          <p:nvPr/>
        </p:nvSpPr>
        <p:spPr>
          <a:xfrm>
            <a:off x="6257308" y="5842111"/>
            <a:ext cx="833445" cy="338554"/>
          </a:xfrm>
          <a:prstGeom prst="rect">
            <a:avLst/>
          </a:prstGeom>
          <a:solidFill>
            <a:srgbClr val="08AB0C"/>
          </a:solidFill>
        </p:spPr>
        <p:txBody>
          <a:bodyPr wrap="square" rtlCol="0">
            <a:spAutoFit/>
          </a:bodyPr>
          <a:lstStyle/>
          <a:p>
            <a:pPr algn="ctr"/>
            <a:r>
              <a:rPr lang="en-US" sz="1600" dirty="0" smtClean="0">
                <a:solidFill>
                  <a:srgbClr val="FFFFFF"/>
                </a:solidFill>
                <a:latin typeface="Arial"/>
                <a:cs typeface="Arial"/>
              </a:rPr>
              <a:t>Normal</a:t>
            </a:r>
            <a:endParaRPr lang="en-US" sz="1600" dirty="0">
              <a:solidFill>
                <a:srgbClr val="FFFFFF"/>
              </a:solidFill>
              <a:latin typeface="Arial"/>
              <a:cs typeface="Arial"/>
            </a:endParaRPr>
          </a:p>
        </p:txBody>
      </p:sp>
      <p:grpSp>
        <p:nvGrpSpPr>
          <p:cNvPr id="29" name="Group 28"/>
          <p:cNvGrpSpPr/>
          <p:nvPr/>
        </p:nvGrpSpPr>
        <p:grpSpPr>
          <a:xfrm>
            <a:off x="1101113" y="1509552"/>
            <a:ext cx="705495" cy="2027442"/>
            <a:chOff x="346442" y="586538"/>
            <a:chExt cx="705495" cy="2027442"/>
          </a:xfrm>
        </p:grpSpPr>
        <p:sp>
          <p:nvSpPr>
            <p:cNvPr id="30" name="Oval 29"/>
            <p:cNvSpPr/>
            <p:nvPr/>
          </p:nvSpPr>
          <p:spPr>
            <a:xfrm>
              <a:off x="581607" y="586538"/>
              <a:ext cx="235165" cy="235165"/>
            </a:xfrm>
            <a:prstGeom prst="ellipse">
              <a:avLst/>
            </a:prstGeom>
            <a:solidFill>
              <a:schemeClr val="bg1">
                <a:lumMod val="50000"/>
              </a:schemeClr>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cxnSp>
          <p:nvCxnSpPr>
            <p:cNvPr id="31" name="Straight Arrow Connector 30"/>
            <p:cNvCxnSpPr>
              <a:stCxn id="30" idx="4"/>
            </p:cNvCxnSpPr>
            <p:nvPr/>
          </p:nvCxnSpPr>
          <p:spPr>
            <a:xfrm>
              <a:off x="699190" y="821703"/>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456504" y="1269891"/>
              <a:ext cx="242686"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99190" y="1269891"/>
              <a:ext cx="272842"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56504" y="1741301"/>
              <a:ext cx="242686"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699190" y="1741301"/>
              <a:ext cx="272842"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699190" y="2165792"/>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581607" y="2378815"/>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8" name="Oval 37"/>
            <p:cNvSpPr/>
            <p:nvPr/>
          </p:nvSpPr>
          <p:spPr>
            <a:xfrm>
              <a:off x="581607" y="103472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9" name="Oval 38"/>
            <p:cNvSpPr/>
            <p:nvPr/>
          </p:nvSpPr>
          <p:spPr>
            <a:xfrm>
              <a:off x="581607" y="193936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0" name="Oval 39"/>
            <p:cNvSpPr/>
            <p:nvPr/>
          </p:nvSpPr>
          <p:spPr>
            <a:xfrm>
              <a:off x="346442" y="1495737"/>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1" name="Oval 40"/>
            <p:cNvSpPr/>
            <p:nvPr/>
          </p:nvSpPr>
          <p:spPr>
            <a:xfrm>
              <a:off x="816772" y="150613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grpSp>
        <p:nvGrpSpPr>
          <p:cNvPr id="42" name="Group 41"/>
          <p:cNvGrpSpPr/>
          <p:nvPr/>
        </p:nvGrpSpPr>
        <p:grpSpPr>
          <a:xfrm>
            <a:off x="1101113" y="3764027"/>
            <a:ext cx="705495" cy="2027442"/>
            <a:chOff x="346442" y="586538"/>
            <a:chExt cx="705495" cy="2027442"/>
          </a:xfrm>
        </p:grpSpPr>
        <p:sp>
          <p:nvSpPr>
            <p:cNvPr id="43" name="Oval 42"/>
            <p:cNvSpPr/>
            <p:nvPr/>
          </p:nvSpPr>
          <p:spPr>
            <a:xfrm>
              <a:off x="581607" y="586538"/>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cxnSp>
          <p:nvCxnSpPr>
            <p:cNvPr id="44" name="Straight Arrow Connector 43"/>
            <p:cNvCxnSpPr>
              <a:stCxn id="43" idx="4"/>
            </p:cNvCxnSpPr>
            <p:nvPr/>
          </p:nvCxnSpPr>
          <p:spPr>
            <a:xfrm>
              <a:off x="699190" y="821703"/>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456504" y="1269891"/>
              <a:ext cx="242686"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99190" y="1269891"/>
              <a:ext cx="272842"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456504" y="1741301"/>
              <a:ext cx="242686"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699190" y="1741301"/>
              <a:ext cx="272842"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99190" y="2165792"/>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581607" y="2378815"/>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1" name="Oval 50"/>
            <p:cNvSpPr/>
            <p:nvPr/>
          </p:nvSpPr>
          <p:spPr>
            <a:xfrm>
              <a:off x="581607" y="103472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2" name="Oval 51"/>
            <p:cNvSpPr/>
            <p:nvPr/>
          </p:nvSpPr>
          <p:spPr>
            <a:xfrm>
              <a:off x="581607" y="193936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3" name="Oval 52"/>
            <p:cNvSpPr/>
            <p:nvPr/>
          </p:nvSpPr>
          <p:spPr>
            <a:xfrm>
              <a:off x="346442" y="1495737"/>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4" name="Oval 53"/>
            <p:cNvSpPr/>
            <p:nvPr/>
          </p:nvSpPr>
          <p:spPr>
            <a:xfrm>
              <a:off x="816772" y="150613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sp>
        <p:nvSpPr>
          <p:cNvPr id="55" name="TextBox 54"/>
          <p:cNvSpPr txBox="1"/>
          <p:nvPr/>
        </p:nvSpPr>
        <p:spPr>
          <a:xfrm>
            <a:off x="365503" y="1702408"/>
            <a:ext cx="1143098" cy="584776"/>
          </a:xfrm>
          <a:prstGeom prst="rect">
            <a:avLst/>
          </a:prstGeom>
          <a:noFill/>
        </p:spPr>
        <p:txBody>
          <a:bodyPr wrap="square" rtlCol="0">
            <a:spAutoFit/>
          </a:bodyPr>
          <a:lstStyle/>
          <a:p>
            <a:pPr algn="ctr"/>
            <a:r>
              <a:rPr lang="en-US" sz="1600" dirty="0" smtClean="0">
                <a:latin typeface="Arial"/>
                <a:cs typeface="Arial"/>
              </a:rPr>
              <a:t>Test/train runs</a:t>
            </a:r>
            <a:endParaRPr lang="en-US" sz="1600" dirty="0">
              <a:latin typeface="Arial"/>
              <a:cs typeface="Arial"/>
            </a:endParaRPr>
          </a:p>
        </p:txBody>
      </p:sp>
      <p:sp>
        <p:nvSpPr>
          <p:cNvPr id="56" name="TextBox 55"/>
          <p:cNvSpPr txBox="1"/>
          <p:nvPr/>
        </p:nvSpPr>
        <p:spPr>
          <a:xfrm>
            <a:off x="152400" y="3930425"/>
            <a:ext cx="1301461" cy="584776"/>
          </a:xfrm>
          <a:prstGeom prst="rect">
            <a:avLst/>
          </a:prstGeom>
          <a:noFill/>
        </p:spPr>
        <p:txBody>
          <a:bodyPr wrap="square" rtlCol="0">
            <a:spAutoFit/>
          </a:bodyPr>
          <a:lstStyle/>
          <a:p>
            <a:pPr algn="ctr"/>
            <a:r>
              <a:rPr lang="en-US" sz="1600" dirty="0" smtClean="0">
                <a:latin typeface="Arial"/>
                <a:cs typeface="Arial"/>
              </a:rPr>
              <a:t>Production runs</a:t>
            </a:r>
            <a:endParaRPr lang="en-US" sz="1600" dirty="0">
              <a:latin typeface="Arial"/>
              <a:cs typeface="Arial"/>
            </a:endParaRPr>
          </a:p>
        </p:txBody>
      </p:sp>
      <p:cxnSp>
        <p:nvCxnSpPr>
          <p:cNvPr id="57" name="Straight Arrow Connector 56"/>
          <p:cNvCxnSpPr>
            <a:endCxn id="18" idx="0"/>
          </p:cNvCxnSpPr>
          <p:nvPr/>
        </p:nvCxnSpPr>
        <p:spPr>
          <a:xfrm flipH="1">
            <a:off x="3025377" y="3469176"/>
            <a:ext cx="1687088" cy="1167341"/>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4" idx="1"/>
          </p:cNvCxnSpPr>
          <p:nvPr/>
        </p:nvCxnSpPr>
        <p:spPr>
          <a:xfrm flipH="1" flipV="1">
            <a:off x="3539712" y="1957740"/>
            <a:ext cx="1090063" cy="478707"/>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3562542" y="1643262"/>
            <a:ext cx="1067233" cy="159201"/>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3239781" y="3458163"/>
            <a:ext cx="3793839" cy="1178354"/>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rot="21146923">
            <a:off x="3490307" y="1337081"/>
            <a:ext cx="1203107" cy="369332"/>
          </a:xfrm>
          <a:prstGeom prst="rect">
            <a:avLst/>
          </a:prstGeom>
          <a:noFill/>
        </p:spPr>
        <p:txBody>
          <a:bodyPr wrap="square" rtlCol="0">
            <a:spAutoFit/>
          </a:bodyPr>
          <a:lstStyle/>
          <a:p>
            <a:pPr algn="ctr"/>
            <a:r>
              <a:rPr lang="en-US" dirty="0" smtClean="0">
                <a:latin typeface="Arial"/>
                <a:cs typeface="Arial"/>
              </a:rPr>
              <a:t>feedback</a:t>
            </a:r>
            <a:endParaRPr lang="en-US" dirty="0">
              <a:latin typeface="Arial"/>
              <a:cs typeface="Arial"/>
            </a:endParaRPr>
          </a:p>
        </p:txBody>
      </p:sp>
      <p:sp>
        <p:nvSpPr>
          <p:cNvPr id="62" name="TextBox 61"/>
          <p:cNvSpPr txBox="1"/>
          <p:nvPr/>
        </p:nvSpPr>
        <p:spPr>
          <a:xfrm rot="1442899">
            <a:off x="3471777" y="2211637"/>
            <a:ext cx="1203107" cy="369332"/>
          </a:xfrm>
          <a:prstGeom prst="rect">
            <a:avLst/>
          </a:prstGeom>
          <a:noFill/>
        </p:spPr>
        <p:txBody>
          <a:bodyPr wrap="square" rtlCol="0">
            <a:spAutoFit/>
          </a:bodyPr>
          <a:lstStyle/>
          <a:p>
            <a:pPr algn="ctr"/>
            <a:r>
              <a:rPr lang="en-US" dirty="0" smtClean="0">
                <a:latin typeface="Arial"/>
                <a:cs typeface="Arial"/>
              </a:rPr>
              <a:t>feedback</a:t>
            </a:r>
            <a:endParaRPr lang="en-US" dirty="0">
              <a:latin typeface="Arial"/>
              <a:cs typeface="Arial"/>
            </a:endParaRPr>
          </a:p>
        </p:txBody>
      </p:sp>
      <p:grpSp>
        <p:nvGrpSpPr>
          <p:cNvPr id="3" name="Group 2"/>
          <p:cNvGrpSpPr/>
          <p:nvPr/>
        </p:nvGrpSpPr>
        <p:grpSpPr>
          <a:xfrm>
            <a:off x="0" y="-32678"/>
            <a:ext cx="9144000" cy="6890678"/>
            <a:chOff x="0" y="-32678"/>
            <a:chExt cx="9144000" cy="6890678"/>
          </a:xfrm>
        </p:grpSpPr>
        <p:sp>
          <p:nvSpPr>
            <p:cNvPr id="65" name="Rectangle 64"/>
            <p:cNvSpPr/>
            <p:nvPr/>
          </p:nvSpPr>
          <p:spPr>
            <a:xfrm>
              <a:off x="6705600" y="0"/>
              <a:ext cx="2362200" cy="11430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0"/>
              <a:ext cx="6705600" cy="68580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9067800" y="-32678"/>
              <a:ext cx="76200" cy="6890678"/>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6705600" y="3962400"/>
              <a:ext cx="2362200" cy="28956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705600" y="1143000"/>
              <a:ext cx="2362200" cy="2819400"/>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6" name="Title 7"/>
          <p:cNvSpPr>
            <a:spLocks noGrp="1"/>
          </p:cNvSpPr>
          <p:nvPr>
            <p:ph type="title"/>
          </p:nvPr>
        </p:nvSpPr>
        <p:spPr/>
        <p:txBody>
          <a:bodyPr/>
          <a:lstStyle/>
          <a:p>
            <a:r>
              <a:rPr lang="en-US" cap="small" dirty="0">
                <a:latin typeface="Arial" panose="020B0604020202020204" pitchFamily="34" charset="0"/>
                <a:cs typeface="Arial" panose="020B0604020202020204" pitchFamily="34" charset="0"/>
              </a:rPr>
              <a:t>E-Analyzer:</a:t>
            </a:r>
            <a:r>
              <a:rPr lang="en-US" dirty="0">
                <a:latin typeface="Arial" panose="020B0604020202020204" pitchFamily="34" charset="0"/>
                <a:cs typeface="Arial" panose="020B0604020202020204" pitchFamily="34" charset="0"/>
              </a:rPr>
              <a:t>  The error characterization tool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87117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prstGeom prst="rect">
            <a:avLst/>
          </a:prstGeom>
          <a:solidFill>
            <a:schemeClr val="tx2">
              <a:lumMod val="20000"/>
              <a:lumOff val="80000"/>
              <a:alpha val="78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small" dirty="0" smtClean="0">
                <a:latin typeface="Arial" panose="020B0604020202020204" pitchFamily="34" charset="0"/>
                <a:cs typeface="Arial" panose="020B0604020202020204" pitchFamily="34" charset="0"/>
              </a:rPr>
              <a:t>E-Analyzer:</a:t>
            </a:r>
            <a:r>
              <a:rPr lang="en-US" sz="3200" b="1" dirty="0" smtClean="0">
                <a:latin typeface="Arial" panose="020B0604020202020204" pitchFamily="34" charset="0"/>
                <a:cs typeface="Arial" panose="020B0604020202020204" pitchFamily="34" charset="0"/>
              </a:rPr>
              <a:t>  The error characterization tool</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76200" y="990600"/>
            <a:ext cx="8305800" cy="461665"/>
          </a:xfrm>
          <a:prstGeom prst="rect">
            <a:avLst/>
          </a:prstGeom>
          <a:noFill/>
        </p:spPr>
        <p:txBody>
          <a:bodyPr wrap="square" rtlCol="0">
            <a:spAutoFit/>
          </a:bodyPr>
          <a:lstStyle/>
          <a:p>
            <a:pPr marL="342900" indent="-342900">
              <a:buFont typeface="Wingdings" charset="2"/>
              <a:buChar char="§"/>
            </a:pPr>
            <a:r>
              <a:rPr lang="en-US" sz="2400" dirty="0" smtClean="0">
                <a:latin typeface="Arial" panose="020B0604020202020204" pitchFamily="34" charset="0"/>
                <a:cs typeface="Arial" panose="020B0604020202020204" pitchFamily="34" charset="0"/>
              </a:rPr>
              <a:t>Interpolation error</a:t>
            </a: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152400" y="3505200"/>
            <a:ext cx="8305800" cy="461665"/>
          </a:xfrm>
          <a:prstGeom prst="rect">
            <a:avLst/>
          </a:prstGeom>
          <a:noFill/>
        </p:spPr>
        <p:txBody>
          <a:bodyPr wrap="square" rtlCol="0">
            <a:spAutoFit/>
          </a:bodyPr>
          <a:lstStyle/>
          <a:p>
            <a:pPr marL="342900" indent="-342900">
              <a:buFont typeface="Wingdings" charset="2"/>
              <a:buChar char="§"/>
            </a:pPr>
            <a:r>
              <a:rPr lang="en-US" sz="2400" dirty="0" smtClean="0">
                <a:latin typeface="Arial" panose="020B0604020202020204" pitchFamily="34" charset="0"/>
                <a:cs typeface="Arial" panose="020B0604020202020204" pitchFamily="34" charset="0"/>
              </a:rPr>
              <a:t>Extrapolation error</a:t>
            </a:r>
            <a:endParaRPr lang="en-US" sz="2400" dirty="0">
              <a:latin typeface="Arial" panose="020B0604020202020204" pitchFamily="34" charset="0"/>
              <a:cs typeface="Arial" panose="020B0604020202020204" pitchFamily="34" charset="0"/>
            </a:endParaRPr>
          </a:p>
        </p:txBody>
      </p:sp>
      <p:grpSp>
        <p:nvGrpSpPr>
          <p:cNvPr id="8" name="Group 7"/>
          <p:cNvGrpSpPr/>
          <p:nvPr/>
        </p:nvGrpSpPr>
        <p:grpSpPr>
          <a:xfrm>
            <a:off x="1905000" y="1197282"/>
            <a:ext cx="6886212" cy="2155518"/>
            <a:chOff x="451783" y="767112"/>
            <a:chExt cx="6886212" cy="2155518"/>
          </a:xfrm>
        </p:grpSpPr>
        <p:sp>
          <p:nvSpPr>
            <p:cNvPr id="11" name="Rectangle 10"/>
            <p:cNvSpPr/>
            <p:nvPr/>
          </p:nvSpPr>
          <p:spPr>
            <a:xfrm>
              <a:off x="570544" y="1026429"/>
              <a:ext cx="1159035" cy="115903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5-Point Star 11"/>
            <p:cNvSpPr/>
            <p:nvPr/>
          </p:nvSpPr>
          <p:spPr>
            <a:xfrm>
              <a:off x="730650" y="1113283"/>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Oval 12"/>
            <p:cNvSpPr/>
            <p:nvPr/>
          </p:nvSpPr>
          <p:spPr>
            <a:xfrm>
              <a:off x="1287065" y="1267977"/>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5-Point Star 13"/>
            <p:cNvSpPr/>
            <p:nvPr/>
          </p:nvSpPr>
          <p:spPr>
            <a:xfrm>
              <a:off x="1426440" y="1561051"/>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5-Point Star 14"/>
            <p:cNvSpPr/>
            <p:nvPr/>
          </p:nvSpPr>
          <p:spPr>
            <a:xfrm>
              <a:off x="1131935" y="1794529"/>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5-Point Star 15"/>
            <p:cNvSpPr/>
            <p:nvPr/>
          </p:nvSpPr>
          <p:spPr>
            <a:xfrm>
              <a:off x="634165" y="1909878"/>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Oval 16"/>
            <p:cNvSpPr/>
            <p:nvPr/>
          </p:nvSpPr>
          <p:spPr>
            <a:xfrm>
              <a:off x="979535" y="1698883"/>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Oval 17"/>
            <p:cNvSpPr/>
            <p:nvPr/>
          </p:nvSpPr>
          <p:spPr>
            <a:xfrm>
              <a:off x="645225" y="1390201"/>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p:cNvSpPr/>
            <p:nvPr/>
          </p:nvSpPr>
          <p:spPr>
            <a:xfrm>
              <a:off x="1801169" y="1018591"/>
              <a:ext cx="1159035" cy="115903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5-Point Star 19"/>
            <p:cNvSpPr/>
            <p:nvPr/>
          </p:nvSpPr>
          <p:spPr>
            <a:xfrm>
              <a:off x="2408629" y="1037280"/>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Oval 20"/>
            <p:cNvSpPr/>
            <p:nvPr/>
          </p:nvSpPr>
          <p:spPr>
            <a:xfrm>
              <a:off x="1946700" y="1086054"/>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5-Point Star 21"/>
            <p:cNvSpPr/>
            <p:nvPr/>
          </p:nvSpPr>
          <p:spPr>
            <a:xfrm>
              <a:off x="2657065" y="1274852"/>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5-Point Star 22"/>
            <p:cNvSpPr/>
            <p:nvPr/>
          </p:nvSpPr>
          <p:spPr>
            <a:xfrm>
              <a:off x="2046700" y="1698883"/>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5-Point Star 23"/>
            <p:cNvSpPr/>
            <p:nvPr/>
          </p:nvSpPr>
          <p:spPr>
            <a:xfrm>
              <a:off x="2657514" y="1901310"/>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Oval 24"/>
            <p:cNvSpPr/>
            <p:nvPr/>
          </p:nvSpPr>
          <p:spPr>
            <a:xfrm>
              <a:off x="1946700" y="1939801"/>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Oval 25"/>
            <p:cNvSpPr/>
            <p:nvPr/>
          </p:nvSpPr>
          <p:spPr>
            <a:xfrm>
              <a:off x="2463200" y="1591564"/>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p:cNvSpPr/>
            <p:nvPr/>
          </p:nvSpPr>
          <p:spPr>
            <a:xfrm>
              <a:off x="3058350" y="1012046"/>
              <a:ext cx="1159035" cy="115903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5-Point Star 27"/>
            <p:cNvSpPr/>
            <p:nvPr/>
          </p:nvSpPr>
          <p:spPr>
            <a:xfrm>
              <a:off x="3294708" y="1037610"/>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Oval 28"/>
            <p:cNvSpPr/>
            <p:nvPr/>
          </p:nvSpPr>
          <p:spPr>
            <a:xfrm>
              <a:off x="3829270" y="1113283"/>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5-Point Star 29"/>
            <p:cNvSpPr/>
            <p:nvPr/>
          </p:nvSpPr>
          <p:spPr>
            <a:xfrm>
              <a:off x="3865956" y="1345571"/>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5-Point Star 30"/>
            <p:cNvSpPr/>
            <p:nvPr/>
          </p:nvSpPr>
          <p:spPr>
            <a:xfrm>
              <a:off x="3121354" y="1664068"/>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5-Point Star 31"/>
            <p:cNvSpPr/>
            <p:nvPr/>
          </p:nvSpPr>
          <p:spPr>
            <a:xfrm>
              <a:off x="3704827" y="1894765"/>
              <a:ext cx="248885" cy="230697"/>
            </a:xfrm>
            <a:prstGeom prst="star5">
              <a:avLst>
                <a:gd name="adj" fmla="val 22885"/>
                <a:gd name="hf" fmla="val 105146"/>
                <a:gd name="vf" fmla="val 110557"/>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p:nvSpPr>
          <p:spPr>
            <a:xfrm>
              <a:off x="3294708" y="1438827"/>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Oval 33"/>
            <p:cNvSpPr/>
            <p:nvPr/>
          </p:nvSpPr>
          <p:spPr>
            <a:xfrm>
              <a:off x="3562429" y="1789320"/>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nvGrpSpPr>
            <p:cNvPr id="35" name="Group 34"/>
            <p:cNvGrpSpPr/>
            <p:nvPr/>
          </p:nvGrpSpPr>
          <p:grpSpPr>
            <a:xfrm>
              <a:off x="4775597" y="767112"/>
              <a:ext cx="2284957" cy="1793915"/>
              <a:chOff x="1059013" y="1959732"/>
              <a:chExt cx="3502727" cy="2749984"/>
            </a:xfrm>
          </p:grpSpPr>
          <p:grpSp>
            <p:nvGrpSpPr>
              <p:cNvPr id="49" name="Group 48"/>
              <p:cNvGrpSpPr/>
              <p:nvPr/>
            </p:nvGrpSpPr>
            <p:grpSpPr>
              <a:xfrm>
                <a:off x="1639186" y="2423057"/>
                <a:ext cx="2922554" cy="1693872"/>
                <a:chOff x="4952110" y="2531088"/>
                <a:chExt cx="2004169" cy="1140785"/>
              </a:xfrm>
            </p:grpSpPr>
            <p:sp>
              <p:nvSpPr>
                <p:cNvPr id="52" name="Freeform 51"/>
                <p:cNvSpPr/>
                <p:nvPr/>
              </p:nvSpPr>
              <p:spPr>
                <a:xfrm>
                  <a:off x="5099162" y="2589018"/>
                  <a:ext cx="1571658" cy="1073941"/>
                </a:xfrm>
                <a:custGeom>
                  <a:avLst/>
                  <a:gdLst>
                    <a:gd name="connsiteX0" fmla="*/ 0 w 1073930"/>
                    <a:gd name="connsiteY0" fmla="*/ 1073929 h 1073941"/>
                    <a:gd name="connsiteX1" fmla="*/ 44562 w 1073930"/>
                    <a:gd name="connsiteY1" fmla="*/ 1056105 h 1073941"/>
                    <a:gd name="connsiteX2" fmla="*/ 62386 w 1073930"/>
                    <a:gd name="connsiteY2" fmla="*/ 1029368 h 1073941"/>
                    <a:gd name="connsiteX3" fmla="*/ 71298 w 1073930"/>
                    <a:gd name="connsiteY3" fmla="*/ 1016000 h 1073941"/>
                    <a:gd name="connsiteX4" fmla="*/ 93579 w 1073930"/>
                    <a:gd name="connsiteY4" fmla="*/ 993719 h 1073941"/>
                    <a:gd name="connsiteX5" fmla="*/ 98035 w 1073930"/>
                    <a:gd name="connsiteY5" fmla="*/ 980350 h 1073941"/>
                    <a:gd name="connsiteX6" fmla="*/ 106948 w 1073930"/>
                    <a:gd name="connsiteY6" fmla="*/ 944701 h 1073941"/>
                    <a:gd name="connsiteX7" fmla="*/ 120316 w 1073930"/>
                    <a:gd name="connsiteY7" fmla="*/ 931333 h 1073941"/>
                    <a:gd name="connsiteX8" fmla="*/ 133684 w 1073930"/>
                    <a:gd name="connsiteY8" fmla="*/ 891228 h 1073941"/>
                    <a:gd name="connsiteX9" fmla="*/ 138141 w 1073930"/>
                    <a:gd name="connsiteY9" fmla="*/ 877859 h 1073941"/>
                    <a:gd name="connsiteX10" fmla="*/ 155965 w 1073930"/>
                    <a:gd name="connsiteY10" fmla="*/ 828842 h 1073941"/>
                    <a:gd name="connsiteX11" fmla="*/ 164877 w 1073930"/>
                    <a:gd name="connsiteY11" fmla="*/ 802105 h 1073941"/>
                    <a:gd name="connsiteX12" fmla="*/ 169333 w 1073930"/>
                    <a:gd name="connsiteY12" fmla="*/ 788736 h 1073941"/>
                    <a:gd name="connsiteX13" fmla="*/ 173790 w 1073930"/>
                    <a:gd name="connsiteY13" fmla="*/ 770912 h 1073941"/>
                    <a:gd name="connsiteX14" fmla="*/ 178246 w 1073930"/>
                    <a:gd name="connsiteY14" fmla="*/ 748631 h 1073941"/>
                    <a:gd name="connsiteX15" fmla="*/ 187158 w 1073930"/>
                    <a:gd name="connsiteY15" fmla="*/ 695157 h 1073941"/>
                    <a:gd name="connsiteX16" fmla="*/ 191614 w 1073930"/>
                    <a:gd name="connsiteY16" fmla="*/ 681789 h 1073941"/>
                    <a:gd name="connsiteX17" fmla="*/ 200526 w 1073930"/>
                    <a:gd name="connsiteY17" fmla="*/ 646140 h 1073941"/>
                    <a:gd name="connsiteX18" fmla="*/ 209439 w 1073930"/>
                    <a:gd name="connsiteY18" fmla="*/ 592666 h 1073941"/>
                    <a:gd name="connsiteX19" fmla="*/ 218351 w 1073930"/>
                    <a:gd name="connsiteY19" fmla="*/ 427789 h 1073941"/>
                    <a:gd name="connsiteX20" fmla="*/ 231719 w 1073930"/>
                    <a:gd name="connsiteY20" fmla="*/ 347578 h 1073941"/>
                    <a:gd name="connsiteX21" fmla="*/ 240632 w 1073930"/>
                    <a:gd name="connsiteY21" fmla="*/ 249543 h 1073941"/>
                    <a:gd name="connsiteX22" fmla="*/ 254000 w 1073930"/>
                    <a:gd name="connsiteY22" fmla="*/ 209438 h 1073941"/>
                    <a:gd name="connsiteX23" fmla="*/ 271825 w 1073930"/>
                    <a:gd name="connsiteY23" fmla="*/ 142596 h 1073941"/>
                    <a:gd name="connsiteX24" fmla="*/ 285193 w 1073930"/>
                    <a:gd name="connsiteY24" fmla="*/ 102491 h 1073941"/>
                    <a:gd name="connsiteX25" fmla="*/ 289649 w 1073930"/>
                    <a:gd name="connsiteY25" fmla="*/ 89122 h 1073941"/>
                    <a:gd name="connsiteX26" fmla="*/ 298562 w 1073930"/>
                    <a:gd name="connsiteY26" fmla="*/ 80210 h 1073941"/>
                    <a:gd name="connsiteX27" fmla="*/ 307474 w 1073930"/>
                    <a:gd name="connsiteY27" fmla="*/ 53473 h 1073941"/>
                    <a:gd name="connsiteX28" fmla="*/ 311930 w 1073930"/>
                    <a:gd name="connsiteY28" fmla="*/ 40105 h 1073941"/>
                    <a:gd name="connsiteX29" fmla="*/ 325298 w 1073930"/>
                    <a:gd name="connsiteY29" fmla="*/ 31193 h 1073941"/>
                    <a:gd name="connsiteX30" fmla="*/ 334211 w 1073930"/>
                    <a:gd name="connsiteY30" fmla="*/ 22280 h 1073941"/>
                    <a:gd name="connsiteX31" fmla="*/ 360948 w 1073930"/>
                    <a:gd name="connsiteY31" fmla="*/ 13368 h 1073941"/>
                    <a:gd name="connsiteX32" fmla="*/ 374316 w 1073930"/>
                    <a:gd name="connsiteY32" fmla="*/ 8912 h 1073941"/>
                    <a:gd name="connsiteX33" fmla="*/ 387684 w 1073930"/>
                    <a:gd name="connsiteY33" fmla="*/ 4456 h 1073941"/>
                    <a:gd name="connsiteX34" fmla="*/ 401053 w 1073930"/>
                    <a:gd name="connsiteY34" fmla="*/ 0 h 1073941"/>
                    <a:gd name="connsiteX35" fmla="*/ 476807 w 1073930"/>
                    <a:gd name="connsiteY35" fmla="*/ 4456 h 1073941"/>
                    <a:gd name="connsiteX36" fmla="*/ 490176 w 1073930"/>
                    <a:gd name="connsiteY36" fmla="*/ 17824 h 1073941"/>
                    <a:gd name="connsiteX37" fmla="*/ 508000 w 1073930"/>
                    <a:gd name="connsiteY37" fmla="*/ 26736 h 1073941"/>
                    <a:gd name="connsiteX38" fmla="*/ 525825 w 1073930"/>
                    <a:gd name="connsiteY38" fmla="*/ 49017 h 1073941"/>
                    <a:gd name="connsiteX39" fmla="*/ 539193 w 1073930"/>
                    <a:gd name="connsiteY39" fmla="*/ 62386 h 1073941"/>
                    <a:gd name="connsiteX40" fmla="*/ 565930 w 1073930"/>
                    <a:gd name="connsiteY40" fmla="*/ 98035 h 1073941"/>
                    <a:gd name="connsiteX41" fmla="*/ 570386 w 1073930"/>
                    <a:gd name="connsiteY41" fmla="*/ 111403 h 1073941"/>
                    <a:gd name="connsiteX42" fmla="*/ 579298 w 1073930"/>
                    <a:gd name="connsiteY42" fmla="*/ 124771 h 1073941"/>
                    <a:gd name="connsiteX43" fmla="*/ 583755 w 1073930"/>
                    <a:gd name="connsiteY43" fmla="*/ 147052 h 1073941"/>
                    <a:gd name="connsiteX44" fmla="*/ 592667 w 1073930"/>
                    <a:gd name="connsiteY44" fmla="*/ 196070 h 1073941"/>
                    <a:gd name="connsiteX45" fmla="*/ 597123 w 1073930"/>
                    <a:gd name="connsiteY45" fmla="*/ 236175 h 1073941"/>
                    <a:gd name="connsiteX46" fmla="*/ 606035 w 1073930"/>
                    <a:gd name="connsiteY46" fmla="*/ 262912 h 1073941"/>
                    <a:gd name="connsiteX47" fmla="*/ 619404 w 1073930"/>
                    <a:gd name="connsiteY47" fmla="*/ 303017 h 1073941"/>
                    <a:gd name="connsiteX48" fmla="*/ 623860 w 1073930"/>
                    <a:gd name="connsiteY48" fmla="*/ 316386 h 1073941"/>
                    <a:gd name="connsiteX49" fmla="*/ 628316 w 1073930"/>
                    <a:gd name="connsiteY49" fmla="*/ 329754 h 1073941"/>
                    <a:gd name="connsiteX50" fmla="*/ 632772 w 1073930"/>
                    <a:gd name="connsiteY50" fmla="*/ 365403 h 1073941"/>
                    <a:gd name="connsiteX51" fmla="*/ 637228 w 1073930"/>
                    <a:gd name="connsiteY51" fmla="*/ 378771 h 1073941"/>
                    <a:gd name="connsiteX52" fmla="*/ 641684 w 1073930"/>
                    <a:gd name="connsiteY52" fmla="*/ 405508 h 1073941"/>
                    <a:gd name="connsiteX53" fmla="*/ 646141 w 1073930"/>
                    <a:gd name="connsiteY53" fmla="*/ 418877 h 1073941"/>
                    <a:gd name="connsiteX54" fmla="*/ 650597 w 1073930"/>
                    <a:gd name="connsiteY54" fmla="*/ 436701 h 1073941"/>
                    <a:gd name="connsiteX55" fmla="*/ 655053 w 1073930"/>
                    <a:gd name="connsiteY55" fmla="*/ 472350 h 1073941"/>
                    <a:gd name="connsiteX56" fmla="*/ 663965 w 1073930"/>
                    <a:gd name="connsiteY56" fmla="*/ 503543 h 1073941"/>
                    <a:gd name="connsiteX57" fmla="*/ 668421 w 1073930"/>
                    <a:gd name="connsiteY57" fmla="*/ 561473 h 1073941"/>
                    <a:gd name="connsiteX58" fmla="*/ 677333 w 1073930"/>
                    <a:gd name="connsiteY58" fmla="*/ 588210 h 1073941"/>
                    <a:gd name="connsiteX59" fmla="*/ 686246 w 1073930"/>
                    <a:gd name="connsiteY59" fmla="*/ 614947 h 1073941"/>
                    <a:gd name="connsiteX60" fmla="*/ 699614 w 1073930"/>
                    <a:gd name="connsiteY60" fmla="*/ 659508 h 1073941"/>
                    <a:gd name="connsiteX61" fmla="*/ 717439 w 1073930"/>
                    <a:gd name="connsiteY61" fmla="*/ 681789 h 1073941"/>
                    <a:gd name="connsiteX62" fmla="*/ 730807 w 1073930"/>
                    <a:gd name="connsiteY62" fmla="*/ 704070 h 1073941"/>
                    <a:gd name="connsiteX63" fmla="*/ 735263 w 1073930"/>
                    <a:gd name="connsiteY63" fmla="*/ 717438 h 1073941"/>
                    <a:gd name="connsiteX64" fmla="*/ 744176 w 1073930"/>
                    <a:gd name="connsiteY64" fmla="*/ 730807 h 1073941"/>
                    <a:gd name="connsiteX65" fmla="*/ 748632 w 1073930"/>
                    <a:gd name="connsiteY65" fmla="*/ 744175 h 1073941"/>
                    <a:gd name="connsiteX66" fmla="*/ 766456 w 1073930"/>
                    <a:gd name="connsiteY66" fmla="*/ 766456 h 1073941"/>
                    <a:gd name="connsiteX67" fmla="*/ 770912 w 1073930"/>
                    <a:gd name="connsiteY67" fmla="*/ 779824 h 1073941"/>
                    <a:gd name="connsiteX68" fmla="*/ 779825 w 1073930"/>
                    <a:gd name="connsiteY68" fmla="*/ 788736 h 1073941"/>
                    <a:gd name="connsiteX69" fmla="*/ 788737 w 1073930"/>
                    <a:gd name="connsiteY69" fmla="*/ 815473 h 1073941"/>
                    <a:gd name="connsiteX70" fmla="*/ 793193 w 1073930"/>
                    <a:gd name="connsiteY70" fmla="*/ 828842 h 1073941"/>
                    <a:gd name="connsiteX71" fmla="*/ 806562 w 1073930"/>
                    <a:gd name="connsiteY71" fmla="*/ 877859 h 1073941"/>
                    <a:gd name="connsiteX72" fmla="*/ 815474 w 1073930"/>
                    <a:gd name="connsiteY72" fmla="*/ 891228 h 1073941"/>
                    <a:gd name="connsiteX73" fmla="*/ 828842 w 1073930"/>
                    <a:gd name="connsiteY73" fmla="*/ 900140 h 1073941"/>
                    <a:gd name="connsiteX74" fmla="*/ 833298 w 1073930"/>
                    <a:gd name="connsiteY74" fmla="*/ 913508 h 1073941"/>
                    <a:gd name="connsiteX75" fmla="*/ 842211 w 1073930"/>
                    <a:gd name="connsiteY75" fmla="*/ 922421 h 1073941"/>
                    <a:gd name="connsiteX76" fmla="*/ 851123 w 1073930"/>
                    <a:gd name="connsiteY76" fmla="*/ 935789 h 1073941"/>
                    <a:gd name="connsiteX77" fmla="*/ 855579 w 1073930"/>
                    <a:gd name="connsiteY77" fmla="*/ 949157 h 1073941"/>
                    <a:gd name="connsiteX78" fmla="*/ 873404 w 1073930"/>
                    <a:gd name="connsiteY78" fmla="*/ 966982 h 1073941"/>
                    <a:gd name="connsiteX79" fmla="*/ 877860 w 1073930"/>
                    <a:gd name="connsiteY79" fmla="*/ 980350 h 1073941"/>
                    <a:gd name="connsiteX80" fmla="*/ 900141 w 1073930"/>
                    <a:gd name="connsiteY80" fmla="*/ 998175 h 1073941"/>
                    <a:gd name="connsiteX81" fmla="*/ 913509 w 1073930"/>
                    <a:gd name="connsiteY81" fmla="*/ 1002631 h 1073941"/>
                    <a:gd name="connsiteX82" fmla="*/ 926877 w 1073930"/>
                    <a:gd name="connsiteY82" fmla="*/ 1011543 h 1073941"/>
                    <a:gd name="connsiteX83" fmla="*/ 940246 w 1073930"/>
                    <a:gd name="connsiteY83" fmla="*/ 1016000 h 1073941"/>
                    <a:gd name="connsiteX84" fmla="*/ 966983 w 1073930"/>
                    <a:gd name="connsiteY84" fmla="*/ 1029368 h 1073941"/>
                    <a:gd name="connsiteX85" fmla="*/ 980351 w 1073930"/>
                    <a:gd name="connsiteY85" fmla="*/ 1038280 h 1073941"/>
                    <a:gd name="connsiteX86" fmla="*/ 989263 w 1073930"/>
                    <a:gd name="connsiteY86" fmla="*/ 1047193 h 1073941"/>
                    <a:gd name="connsiteX87" fmla="*/ 1016000 w 1073930"/>
                    <a:gd name="connsiteY87" fmla="*/ 1056105 h 1073941"/>
                    <a:gd name="connsiteX88" fmla="*/ 1042737 w 1073930"/>
                    <a:gd name="connsiteY88" fmla="*/ 1065017 h 1073941"/>
                    <a:gd name="connsiteX89" fmla="*/ 1056105 w 1073930"/>
                    <a:gd name="connsiteY89" fmla="*/ 1069473 h 1073941"/>
                    <a:gd name="connsiteX90" fmla="*/ 1073930 w 1073930"/>
                    <a:gd name="connsiteY90" fmla="*/ 1073929 h 107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73930" h="1073941">
                      <a:moveTo>
                        <a:pt x="0" y="1073929"/>
                      </a:moveTo>
                      <a:cubicBezTo>
                        <a:pt x="18191" y="1070291"/>
                        <a:pt x="30175" y="1070492"/>
                        <a:pt x="44562" y="1056105"/>
                      </a:cubicBezTo>
                      <a:cubicBezTo>
                        <a:pt x="52136" y="1048531"/>
                        <a:pt x="56445" y="1038280"/>
                        <a:pt x="62386" y="1029368"/>
                      </a:cubicBezTo>
                      <a:cubicBezTo>
                        <a:pt x="65357" y="1024912"/>
                        <a:pt x="67511" y="1019787"/>
                        <a:pt x="71298" y="1016000"/>
                      </a:cubicBezTo>
                      <a:lnTo>
                        <a:pt x="93579" y="993719"/>
                      </a:lnTo>
                      <a:cubicBezTo>
                        <a:pt x="95064" y="989263"/>
                        <a:pt x="96799" y="984882"/>
                        <a:pt x="98035" y="980350"/>
                      </a:cubicBezTo>
                      <a:cubicBezTo>
                        <a:pt x="101258" y="968533"/>
                        <a:pt x="98287" y="953362"/>
                        <a:pt x="106948" y="944701"/>
                      </a:cubicBezTo>
                      <a:lnTo>
                        <a:pt x="120316" y="931333"/>
                      </a:lnTo>
                      <a:lnTo>
                        <a:pt x="133684" y="891228"/>
                      </a:lnTo>
                      <a:cubicBezTo>
                        <a:pt x="135170" y="886772"/>
                        <a:pt x="137002" y="882416"/>
                        <a:pt x="138141" y="877859"/>
                      </a:cubicBezTo>
                      <a:cubicBezTo>
                        <a:pt x="148352" y="837014"/>
                        <a:pt x="140259" y="852402"/>
                        <a:pt x="155965" y="828842"/>
                      </a:cubicBezTo>
                      <a:lnTo>
                        <a:pt x="164877" y="802105"/>
                      </a:lnTo>
                      <a:cubicBezTo>
                        <a:pt x="166362" y="797649"/>
                        <a:pt x="168193" y="793293"/>
                        <a:pt x="169333" y="788736"/>
                      </a:cubicBezTo>
                      <a:cubicBezTo>
                        <a:pt x="170819" y="782795"/>
                        <a:pt x="172461" y="776890"/>
                        <a:pt x="173790" y="770912"/>
                      </a:cubicBezTo>
                      <a:cubicBezTo>
                        <a:pt x="175433" y="763518"/>
                        <a:pt x="176930" y="756090"/>
                        <a:pt x="178246" y="748631"/>
                      </a:cubicBezTo>
                      <a:cubicBezTo>
                        <a:pt x="181386" y="730835"/>
                        <a:pt x="181444" y="712300"/>
                        <a:pt x="187158" y="695157"/>
                      </a:cubicBezTo>
                      <a:cubicBezTo>
                        <a:pt x="188643" y="690701"/>
                        <a:pt x="190378" y="686321"/>
                        <a:pt x="191614" y="681789"/>
                      </a:cubicBezTo>
                      <a:cubicBezTo>
                        <a:pt x="194837" y="669972"/>
                        <a:pt x="198512" y="658222"/>
                        <a:pt x="200526" y="646140"/>
                      </a:cubicBezTo>
                      <a:lnTo>
                        <a:pt x="209439" y="592666"/>
                      </a:lnTo>
                      <a:cubicBezTo>
                        <a:pt x="210563" y="567945"/>
                        <a:pt x="214686" y="461997"/>
                        <a:pt x="218351" y="427789"/>
                      </a:cubicBezTo>
                      <a:cubicBezTo>
                        <a:pt x="221835" y="395275"/>
                        <a:pt x="225983" y="376261"/>
                        <a:pt x="231719" y="347578"/>
                      </a:cubicBezTo>
                      <a:cubicBezTo>
                        <a:pt x="232458" y="337969"/>
                        <a:pt x="237336" y="266023"/>
                        <a:pt x="240632" y="249543"/>
                      </a:cubicBezTo>
                      <a:cubicBezTo>
                        <a:pt x="253989" y="182757"/>
                        <a:pt x="245094" y="249517"/>
                        <a:pt x="254000" y="209438"/>
                      </a:cubicBezTo>
                      <a:cubicBezTo>
                        <a:pt x="264951" y="160158"/>
                        <a:pt x="258580" y="182328"/>
                        <a:pt x="271825" y="142596"/>
                      </a:cubicBezTo>
                      <a:lnTo>
                        <a:pt x="285193" y="102491"/>
                      </a:lnTo>
                      <a:cubicBezTo>
                        <a:pt x="286678" y="98035"/>
                        <a:pt x="286327" y="92443"/>
                        <a:pt x="289649" y="89122"/>
                      </a:cubicBezTo>
                      <a:lnTo>
                        <a:pt x="298562" y="80210"/>
                      </a:lnTo>
                      <a:lnTo>
                        <a:pt x="307474" y="53473"/>
                      </a:lnTo>
                      <a:cubicBezTo>
                        <a:pt x="308959" y="49017"/>
                        <a:pt x="308022" y="42710"/>
                        <a:pt x="311930" y="40105"/>
                      </a:cubicBezTo>
                      <a:cubicBezTo>
                        <a:pt x="316386" y="37134"/>
                        <a:pt x="321116" y="34539"/>
                        <a:pt x="325298" y="31193"/>
                      </a:cubicBezTo>
                      <a:cubicBezTo>
                        <a:pt x="328579" y="28568"/>
                        <a:pt x="330453" y="24159"/>
                        <a:pt x="334211" y="22280"/>
                      </a:cubicBezTo>
                      <a:cubicBezTo>
                        <a:pt x="342614" y="18079"/>
                        <a:pt x="352036" y="16339"/>
                        <a:pt x="360948" y="13368"/>
                      </a:cubicBezTo>
                      <a:lnTo>
                        <a:pt x="374316" y="8912"/>
                      </a:lnTo>
                      <a:lnTo>
                        <a:pt x="387684" y="4456"/>
                      </a:lnTo>
                      <a:lnTo>
                        <a:pt x="401053" y="0"/>
                      </a:lnTo>
                      <a:cubicBezTo>
                        <a:pt x="426304" y="1485"/>
                        <a:pt x="452003" y="-505"/>
                        <a:pt x="476807" y="4456"/>
                      </a:cubicBezTo>
                      <a:cubicBezTo>
                        <a:pt x="482987" y="5692"/>
                        <a:pt x="485048" y="14161"/>
                        <a:pt x="490176" y="17824"/>
                      </a:cubicBezTo>
                      <a:cubicBezTo>
                        <a:pt x="495581" y="21685"/>
                        <a:pt x="502059" y="23765"/>
                        <a:pt x="508000" y="26736"/>
                      </a:cubicBezTo>
                      <a:cubicBezTo>
                        <a:pt x="533930" y="52669"/>
                        <a:pt x="497715" y="15285"/>
                        <a:pt x="525825" y="49017"/>
                      </a:cubicBezTo>
                      <a:cubicBezTo>
                        <a:pt x="529859" y="53858"/>
                        <a:pt x="535324" y="57412"/>
                        <a:pt x="539193" y="62386"/>
                      </a:cubicBezTo>
                      <a:cubicBezTo>
                        <a:pt x="574466" y="107737"/>
                        <a:pt x="543515" y="75617"/>
                        <a:pt x="565930" y="98035"/>
                      </a:cubicBezTo>
                      <a:cubicBezTo>
                        <a:pt x="567415" y="102491"/>
                        <a:pt x="568285" y="107202"/>
                        <a:pt x="570386" y="111403"/>
                      </a:cubicBezTo>
                      <a:cubicBezTo>
                        <a:pt x="572781" y="116193"/>
                        <a:pt x="577418" y="119757"/>
                        <a:pt x="579298" y="124771"/>
                      </a:cubicBezTo>
                      <a:cubicBezTo>
                        <a:pt x="581958" y="131863"/>
                        <a:pt x="582112" y="139658"/>
                        <a:pt x="583755" y="147052"/>
                      </a:cubicBezTo>
                      <a:cubicBezTo>
                        <a:pt x="590871" y="179072"/>
                        <a:pt x="587152" y="151945"/>
                        <a:pt x="592667" y="196070"/>
                      </a:cubicBezTo>
                      <a:cubicBezTo>
                        <a:pt x="594335" y="209417"/>
                        <a:pt x="594485" y="222986"/>
                        <a:pt x="597123" y="236175"/>
                      </a:cubicBezTo>
                      <a:cubicBezTo>
                        <a:pt x="598965" y="245387"/>
                        <a:pt x="603064" y="254000"/>
                        <a:pt x="606035" y="262912"/>
                      </a:cubicBezTo>
                      <a:lnTo>
                        <a:pt x="619404" y="303017"/>
                      </a:lnTo>
                      <a:lnTo>
                        <a:pt x="623860" y="316386"/>
                      </a:lnTo>
                      <a:lnTo>
                        <a:pt x="628316" y="329754"/>
                      </a:lnTo>
                      <a:cubicBezTo>
                        <a:pt x="629801" y="341637"/>
                        <a:pt x="630630" y="353621"/>
                        <a:pt x="632772" y="365403"/>
                      </a:cubicBezTo>
                      <a:cubicBezTo>
                        <a:pt x="633612" y="370024"/>
                        <a:pt x="636209" y="374186"/>
                        <a:pt x="637228" y="378771"/>
                      </a:cubicBezTo>
                      <a:cubicBezTo>
                        <a:pt x="639188" y="387591"/>
                        <a:pt x="639724" y="396688"/>
                        <a:pt x="641684" y="405508"/>
                      </a:cubicBezTo>
                      <a:cubicBezTo>
                        <a:pt x="642703" y="410094"/>
                        <a:pt x="644850" y="414360"/>
                        <a:pt x="646141" y="418877"/>
                      </a:cubicBezTo>
                      <a:cubicBezTo>
                        <a:pt x="647824" y="424766"/>
                        <a:pt x="649112" y="430760"/>
                        <a:pt x="650597" y="436701"/>
                      </a:cubicBezTo>
                      <a:cubicBezTo>
                        <a:pt x="652082" y="448584"/>
                        <a:pt x="653084" y="460537"/>
                        <a:pt x="655053" y="472350"/>
                      </a:cubicBezTo>
                      <a:cubicBezTo>
                        <a:pt x="656918" y="483542"/>
                        <a:pt x="660433" y="492946"/>
                        <a:pt x="663965" y="503543"/>
                      </a:cubicBezTo>
                      <a:cubicBezTo>
                        <a:pt x="665450" y="522853"/>
                        <a:pt x="665401" y="542343"/>
                        <a:pt x="668421" y="561473"/>
                      </a:cubicBezTo>
                      <a:cubicBezTo>
                        <a:pt x="669886" y="570752"/>
                        <a:pt x="674362" y="579298"/>
                        <a:pt x="677333" y="588210"/>
                      </a:cubicBezTo>
                      <a:lnTo>
                        <a:pt x="686246" y="614947"/>
                      </a:lnTo>
                      <a:cubicBezTo>
                        <a:pt x="688266" y="623025"/>
                        <a:pt x="695998" y="655892"/>
                        <a:pt x="699614" y="659508"/>
                      </a:cubicBezTo>
                      <a:cubicBezTo>
                        <a:pt x="712313" y="672208"/>
                        <a:pt x="706195" y="664925"/>
                        <a:pt x="717439" y="681789"/>
                      </a:cubicBezTo>
                      <a:cubicBezTo>
                        <a:pt x="730062" y="719657"/>
                        <a:pt x="712457" y="673486"/>
                        <a:pt x="730807" y="704070"/>
                      </a:cubicBezTo>
                      <a:cubicBezTo>
                        <a:pt x="733224" y="708098"/>
                        <a:pt x="733162" y="713237"/>
                        <a:pt x="735263" y="717438"/>
                      </a:cubicBezTo>
                      <a:cubicBezTo>
                        <a:pt x="737658" y="722228"/>
                        <a:pt x="741205" y="726351"/>
                        <a:pt x="744176" y="730807"/>
                      </a:cubicBezTo>
                      <a:cubicBezTo>
                        <a:pt x="745661" y="735263"/>
                        <a:pt x="746531" y="739974"/>
                        <a:pt x="748632" y="744175"/>
                      </a:cubicBezTo>
                      <a:cubicBezTo>
                        <a:pt x="754253" y="755416"/>
                        <a:pt x="758168" y="758167"/>
                        <a:pt x="766456" y="766456"/>
                      </a:cubicBezTo>
                      <a:cubicBezTo>
                        <a:pt x="767941" y="770912"/>
                        <a:pt x="768495" y="775796"/>
                        <a:pt x="770912" y="779824"/>
                      </a:cubicBezTo>
                      <a:cubicBezTo>
                        <a:pt x="773074" y="783427"/>
                        <a:pt x="777946" y="784978"/>
                        <a:pt x="779825" y="788736"/>
                      </a:cubicBezTo>
                      <a:cubicBezTo>
                        <a:pt x="784026" y="797139"/>
                        <a:pt x="785766" y="806561"/>
                        <a:pt x="788737" y="815473"/>
                      </a:cubicBezTo>
                      <a:cubicBezTo>
                        <a:pt x="790222" y="819929"/>
                        <a:pt x="792272" y="824236"/>
                        <a:pt x="793193" y="828842"/>
                      </a:cubicBezTo>
                      <a:cubicBezTo>
                        <a:pt x="795585" y="840802"/>
                        <a:pt x="800099" y="868164"/>
                        <a:pt x="806562" y="877859"/>
                      </a:cubicBezTo>
                      <a:cubicBezTo>
                        <a:pt x="809533" y="882315"/>
                        <a:pt x="811687" y="887441"/>
                        <a:pt x="815474" y="891228"/>
                      </a:cubicBezTo>
                      <a:cubicBezTo>
                        <a:pt x="819261" y="895015"/>
                        <a:pt x="824386" y="897169"/>
                        <a:pt x="828842" y="900140"/>
                      </a:cubicBezTo>
                      <a:cubicBezTo>
                        <a:pt x="830327" y="904596"/>
                        <a:pt x="830881" y="909480"/>
                        <a:pt x="833298" y="913508"/>
                      </a:cubicBezTo>
                      <a:cubicBezTo>
                        <a:pt x="835460" y="917111"/>
                        <a:pt x="839586" y="919140"/>
                        <a:pt x="842211" y="922421"/>
                      </a:cubicBezTo>
                      <a:cubicBezTo>
                        <a:pt x="845557" y="926603"/>
                        <a:pt x="848728" y="930999"/>
                        <a:pt x="851123" y="935789"/>
                      </a:cubicBezTo>
                      <a:cubicBezTo>
                        <a:pt x="853224" y="939990"/>
                        <a:pt x="852849" y="945335"/>
                        <a:pt x="855579" y="949157"/>
                      </a:cubicBezTo>
                      <a:cubicBezTo>
                        <a:pt x="860463" y="955995"/>
                        <a:pt x="873404" y="966982"/>
                        <a:pt x="873404" y="966982"/>
                      </a:cubicBezTo>
                      <a:cubicBezTo>
                        <a:pt x="874889" y="971438"/>
                        <a:pt x="875443" y="976322"/>
                        <a:pt x="877860" y="980350"/>
                      </a:cubicBezTo>
                      <a:cubicBezTo>
                        <a:pt x="881414" y="986273"/>
                        <a:pt x="894934" y="995571"/>
                        <a:pt x="900141" y="998175"/>
                      </a:cubicBezTo>
                      <a:cubicBezTo>
                        <a:pt x="904342" y="1000276"/>
                        <a:pt x="909308" y="1000530"/>
                        <a:pt x="913509" y="1002631"/>
                      </a:cubicBezTo>
                      <a:cubicBezTo>
                        <a:pt x="918299" y="1005026"/>
                        <a:pt x="922087" y="1009148"/>
                        <a:pt x="926877" y="1011543"/>
                      </a:cubicBezTo>
                      <a:cubicBezTo>
                        <a:pt x="931079" y="1013644"/>
                        <a:pt x="936044" y="1013899"/>
                        <a:pt x="940246" y="1016000"/>
                      </a:cubicBezTo>
                      <a:cubicBezTo>
                        <a:pt x="974792" y="1033274"/>
                        <a:pt x="933386" y="1018170"/>
                        <a:pt x="966983" y="1029368"/>
                      </a:cubicBezTo>
                      <a:cubicBezTo>
                        <a:pt x="971439" y="1032339"/>
                        <a:pt x="976169" y="1034934"/>
                        <a:pt x="980351" y="1038280"/>
                      </a:cubicBezTo>
                      <a:cubicBezTo>
                        <a:pt x="983632" y="1040905"/>
                        <a:pt x="985505" y="1045314"/>
                        <a:pt x="989263" y="1047193"/>
                      </a:cubicBezTo>
                      <a:cubicBezTo>
                        <a:pt x="997666" y="1051394"/>
                        <a:pt x="1007088" y="1053134"/>
                        <a:pt x="1016000" y="1056105"/>
                      </a:cubicBezTo>
                      <a:lnTo>
                        <a:pt x="1042737" y="1065017"/>
                      </a:lnTo>
                      <a:lnTo>
                        <a:pt x="1056105" y="1069473"/>
                      </a:lnTo>
                      <a:cubicBezTo>
                        <a:pt x="1070883" y="1074399"/>
                        <a:pt x="1064777" y="1073929"/>
                        <a:pt x="1073930" y="1073929"/>
                      </a:cubicBezTo>
                    </a:path>
                  </a:pathLst>
                </a:custGeom>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cxnSp>
              <p:nvCxnSpPr>
                <p:cNvPr id="53" name="Straight Connector 52"/>
                <p:cNvCxnSpPr/>
                <p:nvPr/>
              </p:nvCxnSpPr>
              <p:spPr>
                <a:xfrm flipV="1">
                  <a:off x="4952110" y="3662959"/>
                  <a:ext cx="2004169" cy="89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952110" y="2531088"/>
                  <a:ext cx="0" cy="11407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0" name="TextBox 49"/>
              <p:cNvSpPr txBox="1"/>
              <p:nvPr/>
            </p:nvSpPr>
            <p:spPr>
              <a:xfrm rot="16200000">
                <a:off x="256112" y="2762633"/>
                <a:ext cx="2171970" cy="56616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Arial"/>
                    <a:cs typeface="Arial"/>
                  </a:rPr>
                  <a:t>Probability</a:t>
                </a:r>
              </a:p>
            </p:txBody>
          </p:sp>
          <p:sp>
            <p:nvSpPr>
              <p:cNvPr id="51" name="TextBox 50"/>
              <p:cNvSpPr txBox="1"/>
              <p:nvPr/>
            </p:nvSpPr>
            <p:spPr>
              <a:xfrm>
                <a:off x="1994472" y="4143548"/>
                <a:ext cx="1478510" cy="56616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latin typeface="Arial"/>
                    <a:cs typeface="Arial"/>
                  </a:rPr>
                  <a:t>% Error</a:t>
                </a:r>
              </a:p>
            </p:txBody>
          </p:sp>
        </p:grpSp>
        <p:grpSp>
          <p:nvGrpSpPr>
            <p:cNvPr id="36" name="Group 35"/>
            <p:cNvGrpSpPr/>
            <p:nvPr/>
          </p:nvGrpSpPr>
          <p:grpSpPr>
            <a:xfrm>
              <a:off x="4330974" y="1576268"/>
              <a:ext cx="350519" cy="45719"/>
              <a:chOff x="4330974" y="1576268"/>
              <a:chExt cx="350519" cy="45719"/>
            </a:xfrm>
          </p:grpSpPr>
          <p:sp>
            <p:nvSpPr>
              <p:cNvPr id="46" name="Oval 45"/>
              <p:cNvSpPr/>
              <p:nvPr/>
            </p:nvSpPr>
            <p:spPr>
              <a:xfrm>
                <a:off x="4330974" y="1576268"/>
                <a:ext cx="45719" cy="45719"/>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Oval 46"/>
              <p:cNvSpPr/>
              <p:nvPr/>
            </p:nvSpPr>
            <p:spPr>
              <a:xfrm>
                <a:off x="4483374" y="1576268"/>
                <a:ext cx="45719" cy="45719"/>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Oval 47"/>
              <p:cNvSpPr/>
              <p:nvPr/>
            </p:nvSpPr>
            <p:spPr>
              <a:xfrm>
                <a:off x="4635774" y="1576268"/>
                <a:ext cx="45719" cy="45719"/>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cxnSp>
          <p:nvCxnSpPr>
            <p:cNvPr id="37" name="Straight Connector 36"/>
            <p:cNvCxnSpPr/>
            <p:nvPr/>
          </p:nvCxnSpPr>
          <p:spPr>
            <a:xfrm>
              <a:off x="4811753" y="1012046"/>
              <a:ext cx="0" cy="18971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69778" y="2183966"/>
              <a:ext cx="132431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latin typeface="Arial"/>
                  <a:cs typeface="Arial"/>
                </a:rPr>
                <a:t>Round 1</a:t>
              </a:r>
              <a:endParaRPr lang="en-US" dirty="0">
                <a:latin typeface="Arial"/>
                <a:cs typeface="Arial"/>
              </a:endParaRPr>
            </a:p>
          </p:txBody>
        </p:sp>
        <p:sp>
          <p:nvSpPr>
            <p:cNvPr id="39" name="TextBox 38"/>
            <p:cNvSpPr txBox="1"/>
            <p:nvPr/>
          </p:nvSpPr>
          <p:spPr>
            <a:xfrm>
              <a:off x="2971800" y="2183966"/>
              <a:ext cx="132431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latin typeface="Arial"/>
                  <a:cs typeface="Arial"/>
                </a:rPr>
                <a:t>Round 3</a:t>
              </a:r>
              <a:endParaRPr lang="en-US" dirty="0">
                <a:latin typeface="Arial"/>
                <a:cs typeface="Arial"/>
              </a:endParaRPr>
            </a:p>
          </p:txBody>
        </p:sp>
        <p:sp>
          <p:nvSpPr>
            <p:cNvPr id="40" name="TextBox 39"/>
            <p:cNvSpPr txBox="1"/>
            <p:nvPr/>
          </p:nvSpPr>
          <p:spPr>
            <a:xfrm>
              <a:off x="1752600" y="2183966"/>
              <a:ext cx="132431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latin typeface="Arial"/>
                  <a:cs typeface="Arial"/>
                </a:rPr>
                <a:t>Round 2</a:t>
              </a:r>
              <a:endParaRPr lang="en-US" dirty="0">
                <a:latin typeface="Arial"/>
                <a:cs typeface="Arial"/>
              </a:endParaRPr>
            </a:p>
          </p:txBody>
        </p:sp>
        <p:sp>
          <p:nvSpPr>
            <p:cNvPr id="41" name="5-Point Star 40"/>
            <p:cNvSpPr/>
            <p:nvPr/>
          </p:nvSpPr>
          <p:spPr>
            <a:xfrm>
              <a:off x="451783" y="2609161"/>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TextBox 41"/>
            <p:cNvSpPr txBox="1"/>
            <p:nvPr/>
          </p:nvSpPr>
          <p:spPr>
            <a:xfrm>
              <a:off x="730650" y="2553298"/>
              <a:ext cx="173255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Arial"/>
                  <a:cs typeface="Arial"/>
                </a:rPr>
                <a:t>Training points</a:t>
              </a:r>
              <a:endParaRPr lang="en-US" dirty="0">
                <a:latin typeface="Arial"/>
                <a:cs typeface="Arial"/>
              </a:endParaRPr>
            </a:p>
          </p:txBody>
        </p:sp>
        <p:sp>
          <p:nvSpPr>
            <p:cNvPr id="43" name="Oval 42"/>
            <p:cNvSpPr/>
            <p:nvPr/>
          </p:nvSpPr>
          <p:spPr>
            <a:xfrm>
              <a:off x="2914252" y="2669008"/>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TextBox 43"/>
            <p:cNvSpPr txBox="1"/>
            <p:nvPr/>
          </p:nvSpPr>
          <p:spPr>
            <a:xfrm>
              <a:off x="3076913" y="2553298"/>
              <a:ext cx="173255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Arial"/>
                  <a:cs typeface="Arial"/>
                </a:rPr>
                <a:t>Test points</a:t>
              </a:r>
              <a:endParaRPr lang="en-US" dirty="0">
                <a:latin typeface="Arial"/>
                <a:cs typeface="Arial"/>
              </a:endParaRPr>
            </a:p>
          </p:txBody>
        </p:sp>
        <p:sp>
          <p:nvSpPr>
            <p:cNvPr id="45" name="TextBox 44"/>
            <p:cNvSpPr txBox="1"/>
            <p:nvPr/>
          </p:nvSpPr>
          <p:spPr>
            <a:xfrm>
              <a:off x="4921776" y="2539844"/>
              <a:ext cx="241621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Arial"/>
                  <a:cs typeface="Arial"/>
                </a:rPr>
                <a:t>Error distribution</a:t>
              </a:r>
              <a:endParaRPr lang="en-US" dirty="0">
                <a:latin typeface="Arial"/>
                <a:cs typeface="Arial"/>
              </a:endParaRPr>
            </a:p>
          </p:txBody>
        </p:sp>
      </p:grpSp>
      <p:grpSp>
        <p:nvGrpSpPr>
          <p:cNvPr id="55" name="Group 54"/>
          <p:cNvGrpSpPr/>
          <p:nvPr/>
        </p:nvGrpSpPr>
        <p:grpSpPr>
          <a:xfrm>
            <a:off x="2936152" y="3617057"/>
            <a:ext cx="5979248" cy="3164743"/>
            <a:chOff x="3413955" y="380998"/>
            <a:chExt cx="5979248" cy="3164743"/>
          </a:xfrm>
        </p:grpSpPr>
        <p:sp>
          <p:nvSpPr>
            <p:cNvPr id="56" name="Rectangle 55"/>
            <p:cNvSpPr/>
            <p:nvPr/>
          </p:nvSpPr>
          <p:spPr>
            <a:xfrm>
              <a:off x="4223446" y="816133"/>
              <a:ext cx="2644258" cy="2066365"/>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57" name="5-Point Star 56"/>
            <p:cNvSpPr/>
            <p:nvPr/>
          </p:nvSpPr>
          <p:spPr>
            <a:xfrm>
              <a:off x="5859819" y="3023861"/>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58" name="Oval 57"/>
            <p:cNvSpPr/>
            <p:nvPr/>
          </p:nvSpPr>
          <p:spPr>
            <a:xfrm>
              <a:off x="4350960" y="1441809"/>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59" name="Oval 58"/>
            <p:cNvSpPr/>
            <p:nvPr/>
          </p:nvSpPr>
          <p:spPr>
            <a:xfrm>
              <a:off x="6518138" y="881828"/>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60" name="Oval 59"/>
            <p:cNvSpPr/>
            <p:nvPr/>
          </p:nvSpPr>
          <p:spPr>
            <a:xfrm>
              <a:off x="7686661" y="796403"/>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61" name="Rectangle 60"/>
            <p:cNvSpPr/>
            <p:nvPr/>
          </p:nvSpPr>
          <p:spPr>
            <a:xfrm>
              <a:off x="4223446" y="2060427"/>
              <a:ext cx="922011" cy="81299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62" name="5-Point Star 61"/>
            <p:cNvSpPr/>
            <p:nvPr/>
          </p:nvSpPr>
          <p:spPr>
            <a:xfrm>
              <a:off x="4350960" y="2063208"/>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63" name="5-Point Star 62"/>
            <p:cNvSpPr/>
            <p:nvPr/>
          </p:nvSpPr>
          <p:spPr>
            <a:xfrm>
              <a:off x="4534195" y="2442110"/>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64" name="5-Point Star 63"/>
            <p:cNvSpPr/>
            <p:nvPr/>
          </p:nvSpPr>
          <p:spPr>
            <a:xfrm>
              <a:off x="4808160" y="2116847"/>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65" name="5-Point Star 64"/>
            <p:cNvSpPr/>
            <p:nvPr/>
          </p:nvSpPr>
          <p:spPr>
            <a:xfrm>
              <a:off x="4808160" y="2520408"/>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66" name="5-Point Star 65"/>
            <p:cNvSpPr/>
            <p:nvPr/>
          </p:nvSpPr>
          <p:spPr>
            <a:xfrm>
              <a:off x="4313902" y="2326762"/>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67" name="5-Point Star 66"/>
            <p:cNvSpPr/>
            <p:nvPr/>
          </p:nvSpPr>
          <p:spPr>
            <a:xfrm>
              <a:off x="4211788" y="2557459"/>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68" name="Oval 67"/>
            <p:cNvSpPr/>
            <p:nvPr/>
          </p:nvSpPr>
          <p:spPr>
            <a:xfrm>
              <a:off x="5242402" y="967253"/>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69" name="Oval 68"/>
            <p:cNvSpPr/>
            <p:nvPr/>
          </p:nvSpPr>
          <p:spPr>
            <a:xfrm>
              <a:off x="5934061" y="2136607"/>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70" name="Oval 69"/>
            <p:cNvSpPr/>
            <p:nvPr/>
          </p:nvSpPr>
          <p:spPr>
            <a:xfrm>
              <a:off x="6289179" y="2617306"/>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cxnSp>
          <p:nvCxnSpPr>
            <p:cNvPr id="71" name="Straight Arrow Connector 70"/>
            <p:cNvCxnSpPr>
              <a:endCxn id="58" idx="4"/>
            </p:cNvCxnSpPr>
            <p:nvPr/>
          </p:nvCxnSpPr>
          <p:spPr>
            <a:xfrm flipH="1" flipV="1">
              <a:off x="4436385" y="1612659"/>
              <a:ext cx="371775" cy="796595"/>
            </a:xfrm>
            <a:prstGeom prst="straightConnector1">
              <a:avLst/>
            </a:prstGeom>
            <a:ln>
              <a:solidFill>
                <a:srgbClr val="7F7F7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endCxn id="68" idx="4"/>
            </p:cNvCxnSpPr>
            <p:nvPr/>
          </p:nvCxnSpPr>
          <p:spPr>
            <a:xfrm flipV="1">
              <a:off x="4808160" y="1138103"/>
              <a:ext cx="519667" cy="1271151"/>
            </a:xfrm>
            <a:prstGeom prst="straightConnector1">
              <a:avLst/>
            </a:prstGeom>
            <a:ln>
              <a:solidFill>
                <a:srgbClr val="7F7F7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59" idx="3"/>
            </p:cNvCxnSpPr>
            <p:nvPr/>
          </p:nvCxnSpPr>
          <p:spPr>
            <a:xfrm flipV="1">
              <a:off x="4808160" y="1027658"/>
              <a:ext cx="1734998" cy="1381596"/>
            </a:xfrm>
            <a:prstGeom prst="straightConnector1">
              <a:avLst/>
            </a:prstGeom>
            <a:ln>
              <a:solidFill>
                <a:srgbClr val="7F7F7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endCxn id="60" idx="3"/>
            </p:cNvCxnSpPr>
            <p:nvPr/>
          </p:nvCxnSpPr>
          <p:spPr>
            <a:xfrm flipV="1">
              <a:off x="4808160" y="942233"/>
              <a:ext cx="2903521" cy="1467021"/>
            </a:xfrm>
            <a:prstGeom prst="straightConnector1">
              <a:avLst/>
            </a:prstGeom>
            <a:ln>
              <a:solidFill>
                <a:srgbClr val="7F7F7F"/>
              </a:solidFill>
              <a:prstDash val="sysDash"/>
              <a:tailEnd type="triangle" w="lg" len="lg"/>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69" idx="3"/>
            </p:cNvCxnSpPr>
            <p:nvPr/>
          </p:nvCxnSpPr>
          <p:spPr>
            <a:xfrm flipV="1">
              <a:off x="4808160" y="2282437"/>
              <a:ext cx="1150921" cy="126817"/>
            </a:xfrm>
            <a:prstGeom prst="straightConnector1">
              <a:avLst/>
            </a:prstGeom>
            <a:ln>
              <a:solidFill>
                <a:srgbClr val="7F7F7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endCxn id="70" idx="2"/>
            </p:cNvCxnSpPr>
            <p:nvPr/>
          </p:nvCxnSpPr>
          <p:spPr>
            <a:xfrm>
              <a:off x="4808160" y="2409254"/>
              <a:ext cx="1481019" cy="293477"/>
            </a:xfrm>
            <a:prstGeom prst="straightConnector1">
              <a:avLst/>
            </a:prstGeom>
            <a:ln>
              <a:solidFill>
                <a:srgbClr val="7F7F7F"/>
              </a:solidFill>
              <a:tailEnd type="triangle" w="lg" len="lg"/>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903280" y="3283504"/>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78" name="TextBox 77"/>
            <p:cNvSpPr txBox="1"/>
            <p:nvPr/>
          </p:nvSpPr>
          <p:spPr>
            <a:xfrm>
              <a:off x="6104911" y="2960965"/>
              <a:ext cx="2023717" cy="58477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smtClean="0">
                  <a:latin typeface="Arial"/>
                  <a:cs typeface="Arial"/>
                </a:rPr>
                <a:t>Training points</a:t>
              </a:r>
            </a:p>
            <a:p>
              <a:r>
                <a:rPr lang="en-US" sz="1600" dirty="0" smtClean="0">
                  <a:latin typeface="Arial"/>
                  <a:cs typeface="Arial"/>
                </a:rPr>
                <a:t>Test points</a:t>
              </a:r>
              <a:endParaRPr lang="en-US" sz="1600" dirty="0">
                <a:latin typeface="Arial"/>
                <a:cs typeface="Arial"/>
              </a:endParaRPr>
            </a:p>
          </p:txBody>
        </p:sp>
        <p:sp>
          <p:nvSpPr>
            <p:cNvPr id="79" name="Right Brace 78"/>
            <p:cNvSpPr/>
            <p:nvPr/>
          </p:nvSpPr>
          <p:spPr>
            <a:xfrm rot="5400000">
              <a:off x="4579013" y="2587389"/>
              <a:ext cx="224814" cy="908072"/>
            </a:xfrm>
            <a:prstGeom prst="rightBrace">
              <a:avLst>
                <a:gd name="adj1" fmla="val 54613"/>
                <a:gd name="adj2" fmla="val 50355"/>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sp>
          <p:nvSpPr>
            <p:cNvPr id="80" name="Right Brace 79"/>
            <p:cNvSpPr/>
            <p:nvPr/>
          </p:nvSpPr>
          <p:spPr>
            <a:xfrm rot="10800000">
              <a:off x="3782559" y="825818"/>
              <a:ext cx="365614" cy="2047603"/>
            </a:xfrm>
            <a:prstGeom prst="rightBrace">
              <a:avLst>
                <a:gd name="adj1" fmla="val 54613"/>
                <a:gd name="adj2" fmla="val 50355"/>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sp>
          <p:nvSpPr>
            <p:cNvPr id="81" name="TextBox 80"/>
            <p:cNvSpPr txBox="1"/>
            <p:nvPr/>
          </p:nvSpPr>
          <p:spPr>
            <a:xfrm>
              <a:off x="3619735" y="3153832"/>
              <a:ext cx="216600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Arial"/>
                  <a:cs typeface="Arial"/>
                </a:rPr>
                <a:t>Training sub-region</a:t>
              </a:r>
              <a:endParaRPr lang="en-US" dirty="0">
                <a:latin typeface="Arial"/>
                <a:cs typeface="Arial"/>
              </a:endParaRPr>
            </a:p>
          </p:txBody>
        </p:sp>
        <p:sp>
          <p:nvSpPr>
            <p:cNvPr id="82" name="TextBox 81"/>
            <p:cNvSpPr txBox="1"/>
            <p:nvPr/>
          </p:nvSpPr>
          <p:spPr>
            <a:xfrm rot="16200000">
              <a:off x="2712112" y="1665239"/>
              <a:ext cx="177301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latin typeface="Arial"/>
                  <a:cs typeface="Arial"/>
                </a:rPr>
                <a:t>Available data</a:t>
              </a:r>
              <a:endParaRPr lang="en-US" dirty="0">
                <a:latin typeface="Arial"/>
                <a:cs typeface="Arial"/>
              </a:endParaRPr>
            </a:p>
          </p:txBody>
        </p:sp>
        <p:sp>
          <p:nvSpPr>
            <p:cNvPr id="83" name="TextBox 82"/>
            <p:cNvSpPr txBox="1"/>
            <p:nvPr/>
          </p:nvSpPr>
          <p:spPr>
            <a:xfrm>
              <a:off x="3556259" y="380998"/>
              <a:ext cx="352760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latin typeface="Arial"/>
                  <a:cs typeface="Arial"/>
                </a:rPr>
                <a:t>Predict at production point</a:t>
              </a:r>
              <a:endParaRPr lang="en-US" dirty="0">
                <a:latin typeface="Arial"/>
                <a:cs typeface="Arial"/>
              </a:endParaRPr>
            </a:p>
          </p:txBody>
        </p:sp>
        <p:cxnSp>
          <p:nvCxnSpPr>
            <p:cNvPr id="84" name="Straight Arrow Connector 83"/>
            <p:cNvCxnSpPr/>
            <p:nvPr/>
          </p:nvCxnSpPr>
          <p:spPr>
            <a:xfrm>
              <a:off x="7090989" y="602111"/>
              <a:ext cx="507844" cy="214022"/>
            </a:xfrm>
            <a:prstGeom prst="straightConnector1">
              <a:avLst/>
            </a:prstGeom>
            <a:ln>
              <a:solidFill>
                <a:schemeClr val="tx1"/>
              </a:solidFill>
              <a:prstDash val="sysDash"/>
              <a:tailEnd type="arrow" w="lg" len="lg"/>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rot="19255666">
              <a:off x="5400821" y="1186889"/>
              <a:ext cx="98228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smtClean="0">
                  <a:latin typeface="Arial"/>
                  <a:cs typeface="Arial"/>
                </a:rPr>
                <a:t>distance</a:t>
              </a:r>
              <a:endParaRPr lang="en-US" sz="1600" dirty="0">
                <a:latin typeface="Arial"/>
                <a:cs typeface="Arial"/>
              </a:endParaRPr>
            </a:p>
          </p:txBody>
        </p:sp>
        <p:grpSp>
          <p:nvGrpSpPr>
            <p:cNvPr id="86" name="Group 85"/>
            <p:cNvGrpSpPr/>
            <p:nvPr/>
          </p:nvGrpSpPr>
          <p:grpSpPr>
            <a:xfrm>
              <a:off x="6861617" y="1246383"/>
              <a:ext cx="2531586" cy="1816026"/>
              <a:chOff x="5470049" y="4040927"/>
              <a:chExt cx="2926733" cy="2032917"/>
            </a:xfrm>
          </p:grpSpPr>
          <p:sp>
            <p:nvSpPr>
              <p:cNvPr id="87" name="Freeform 86"/>
              <p:cNvSpPr/>
              <p:nvPr/>
            </p:nvSpPr>
            <p:spPr>
              <a:xfrm rot="10800000" flipH="1" flipV="1">
                <a:off x="5819186" y="4762500"/>
                <a:ext cx="1809936" cy="931091"/>
              </a:xfrm>
              <a:custGeom>
                <a:avLst/>
                <a:gdLst>
                  <a:gd name="connsiteX0" fmla="*/ 0 w 1222924"/>
                  <a:gd name="connsiteY0" fmla="*/ 141099 h 141099"/>
                  <a:gd name="connsiteX1" fmla="*/ 376284 w 1222924"/>
                  <a:gd name="connsiteY1" fmla="*/ 70549 h 141099"/>
                  <a:gd name="connsiteX2" fmla="*/ 670256 w 1222924"/>
                  <a:gd name="connsiteY2" fmla="*/ 58791 h 141099"/>
                  <a:gd name="connsiteX3" fmla="*/ 1222924 w 1222924"/>
                  <a:gd name="connsiteY3" fmla="*/ 0 h 141099"/>
                </a:gdLst>
                <a:ahLst/>
                <a:cxnLst>
                  <a:cxn ang="0">
                    <a:pos x="connsiteX0" y="connsiteY0"/>
                  </a:cxn>
                  <a:cxn ang="0">
                    <a:pos x="connsiteX1" y="connsiteY1"/>
                  </a:cxn>
                  <a:cxn ang="0">
                    <a:pos x="connsiteX2" y="connsiteY2"/>
                  </a:cxn>
                  <a:cxn ang="0">
                    <a:pos x="connsiteX3" y="connsiteY3"/>
                  </a:cxn>
                </a:cxnLst>
                <a:rect l="l" t="t" r="r" b="b"/>
                <a:pathLst>
                  <a:path w="1222924" h="141099">
                    <a:moveTo>
                      <a:pt x="0" y="141099"/>
                    </a:moveTo>
                    <a:cubicBezTo>
                      <a:pt x="132287" y="112683"/>
                      <a:pt x="264575" y="84267"/>
                      <a:pt x="376284" y="70549"/>
                    </a:cubicBezTo>
                    <a:cubicBezTo>
                      <a:pt x="487993" y="56831"/>
                      <a:pt x="529149" y="70549"/>
                      <a:pt x="670256" y="58791"/>
                    </a:cubicBezTo>
                    <a:cubicBezTo>
                      <a:pt x="811363" y="47033"/>
                      <a:pt x="1222924" y="0"/>
                      <a:pt x="1222924" y="0"/>
                    </a:cubicBez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cxnSp>
            <p:nvCxnSpPr>
              <p:cNvPr id="88" name="Straight Connector 87"/>
              <p:cNvCxnSpPr/>
              <p:nvPr/>
            </p:nvCxnSpPr>
            <p:spPr>
              <a:xfrm flipV="1">
                <a:off x="5826636" y="5689371"/>
                <a:ext cx="2234936" cy="68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5808603" y="4254500"/>
                <a:ext cx="18033" cy="14417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5702573" y="5694856"/>
                <a:ext cx="2694209" cy="3789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smtClean="0">
                    <a:latin typeface="Arial"/>
                    <a:cs typeface="Arial"/>
                  </a:rPr>
                  <a:t>Extrapolation distance</a:t>
                </a:r>
                <a:endParaRPr lang="en-US" sz="1600" i="1" dirty="0" smtClean="0">
                  <a:latin typeface="Arial"/>
                  <a:cs typeface="Arial"/>
                </a:endParaRPr>
              </a:p>
            </p:txBody>
          </p:sp>
          <p:sp>
            <p:nvSpPr>
              <p:cNvPr id="91" name="TextBox 90"/>
              <p:cNvSpPr txBox="1"/>
              <p:nvPr/>
            </p:nvSpPr>
            <p:spPr>
              <a:xfrm rot="16200000">
                <a:off x="4658964" y="4852012"/>
                <a:ext cx="196072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latin typeface="Arial"/>
                    <a:cs typeface="Arial"/>
                  </a:rPr>
                  <a:t>Prediction error</a:t>
                </a:r>
              </a:p>
            </p:txBody>
          </p:sp>
        </p:grpSp>
      </p:gr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289282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How to calculate the </a:t>
            </a:r>
            <a:r>
              <a:rPr lang="en-US" i="1" dirty="0">
                <a:latin typeface="Arial" panose="020B0604020202020204" pitchFamily="34" charset="0"/>
                <a:cs typeface="Arial" panose="020B0604020202020204" pitchFamily="34" charset="0"/>
              </a:rPr>
              <a:t>distance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endParaRPr lang="en-US" dirty="0"/>
          </a:p>
        </p:txBody>
      </p:sp>
      <p:sp>
        <p:nvSpPr>
          <p:cNvPr id="4" name="TextBox 3"/>
          <p:cNvSpPr txBox="1"/>
          <p:nvPr/>
        </p:nvSpPr>
        <p:spPr>
          <a:xfrm>
            <a:off x="457200" y="1020901"/>
            <a:ext cx="8458201" cy="317009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Example</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Trained with two </a:t>
            </a:r>
            <a:r>
              <a:rPr lang="en-US" sz="2000" dirty="0">
                <a:latin typeface="Arial" panose="020B0604020202020204" pitchFamily="34" charset="0"/>
                <a:cs typeface="Arial" panose="020B0604020202020204" pitchFamily="34" charset="0"/>
              </a:rPr>
              <a:t>input features: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f1 (using range 0-1000) </a:t>
            </a:r>
            <a:r>
              <a:rPr lang="en-US" sz="2000" dirty="0">
                <a:latin typeface="Arial" panose="020B0604020202020204" pitchFamily="34" charset="0"/>
                <a:cs typeface="Arial" panose="020B0604020202020204" pitchFamily="34" charset="0"/>
              </a:rPr>
              <a:t>and f2 </a:t>
            </a:r>
            <a:r>
              <a:rPr lang="en-US" sz="2000" dirty="0" smtClean="0">
                <a:latin typeface="Arial" panose="020B0604020202020204" pitchFamily="34" charset="0"/>
                <a:cs typeface="Arial" panose="020B0604020202020204" pitchFamily="34" charset="0"/>
              </a:rPr>
              <a:t>(using range 0-10)</a:t>
            </a:r>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marL="457200" indent="-457200">
              <a:buFont typeface="Wingdings" charset="2"/>
              <a:buChar char="§"/>
            </a:pPr>
            <a:r>
              <a:rPr lang="en-US" sz="2000" dirty="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ow </a:t>
            </a:r>
            <a:r>
              <a:rPr lang="en-US" sz="2000" dirty="0">
                <a:latin typeface="Arial" panose="020B0604020202020204" pitchFamily="34" charset="0"/>
                <a:cs typeface="Arial" panose="020B0604020202020204" pitchFamily="34" charset="0"/>
              </a:rPr>
              <a:t>far is the production point (f1=2000, f2=11) </a:t>
            </a:r>
            <a:r>
              <a:rPr lang="en-US" sz="2000" dirty="0" smtClean="0">
                <a:latin typeface="Arial" panose="020B0604020202020204" pitchFamily="34" charset="0"/>
                <a:cs typeface="Arial" panose="020B0604020202020204" pitchFamily="34" charset="0"/>
              </a:rPr>
              <a:t>?</a:t>
            </a:r>
          </a:p>
          <a:p>
            <a:pPr marL="457200" indent="-457200">
              <a:buFont typeface="Wingdings" charset="2"/>
              <a:buChar char="§"/>
            </a:pPr>
            <a:r>
              <a:rPr lang="en-US" sz="2000" dirty="0" smtClean="0">
                <a:latin typeface="Arial" panose="020B0604020202020204" pitchFamily="34" charset="0"/>
                <a:cs typeface="Arial" panose="020B0604020202020204" pitchFamily="34" charset="0"/>
              </a:rPr>
              <a:t>Which </a:t>
            </a:r>
            <a:r>
              <a:rPr lang="en-US" sz="2000" dirty="0">
                <a:latin typeface="Arial" panose="020B0604020202020204" pitchFamily="34" charset="0"/>
                <a:cs typeface="Arial" panose="020B0604020202020204" pitchFamily="34" charset="0"/>
              </a:rPr>
              <a:t>one is closer </a:t>
            </a:r>
            <a:r>
              <a:rPr lang="en-US" sz="2000" dirty="0" smtClean="0">
                <a:latin typeface="Arial" panose="020B0604020202020204" pitchFamily="34" charset="0"/>
                <a:cs typeface="Arial" panose="020B0604020202020204" pitchFamily="34" charset="0"/>
              </a:rPr>
              <a:t>to training region </a:t>
            </a:r>
          </a:p>
          <a:p>
            <a:r>
              <a:rPr lang="en-US" sz="2000" dirty="0" smtClean="0">
                <a:latin typeface="Arial" panose="020B0604020202020204" pitchFamily="34" charset="0"/>
                <a:cs typeface="Arial" panose="020B0604020202020204" pitchFamily="34" charset="0"/>
              </a:rPr>
              <a:t>                        (f1=2000</a:t>
            </a:r>
            <a:r>
              <a:rPr lang="en-US" sz="2000" dirty="0">
                <a:latin typeface="Arial" panose="020B0604020202020204" pitchFamily="34" charset="0"/>
                <a:cs typeface="Arial" panose="020B0604020202020204" pitchFamily="34" charset="0"/>
              </a:rPr>
              <a:t>, f2=11) </a:t>
            </a:r>
            <a:r>
              <a:rPr lang="en-US" sz="2000" dirty="0" smtClean="0">
                <a:latin typeface="Arial" panose="020B0604020202020204" pitchFamily="34" charset="0"/>
                <a:cs typeface="Arial" panose="020B0604020202020204" pitchFamily="34" charset="0"/>
              </a:rPr>
              <a:t>or  </a:t>
            </a:r>
            <a:r>
              <a:rPr lang="en-US" sz="2000" dirty="0">
                <a:latin typeface="Arial" panose="020B0604020202020204" pitchFamily="34" charset="0"/>
                <a:cs typeface="Arial" panose="020B0604020202020204" pitchFamily="34" charset="0"/>
              </a:rPr>
              <a:t>(f1=1100, f2=20</a:t>
            </a:r>
            <a:r>
              <a:rPr lang="en-US" sz="2000" dirty="0" smtClean="0">
                <a:latin typeface="Arial" panose="020B0604020202020204" pitchFamily="34" charset="0"/>
                <a:cs typeface="Arial" panose="020B0604020202020204" pitchFamily="34" charset="0"/>
              </a:rPr>
              <a:t>) ?  </a:t>
            </a:r>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Practical </a:t>
            </a:r>
            <a:r>
              <a:rPr lang="en-US" sz="2000" dirty="0">
                <a:latin typeface="Arial" panose="020B0604020202020204" pitchFamily="34" charset="0"/>
                <a:cs typeface="Arial" panose="020B0604020202020204" pitchFamily="34" charset="0"/>
              </a:rPr>
              <a:t>limitations: Input features can not be normalized </a:t>
            </a:r>
            <a:endParaRPr lang="en-US" sz="20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 Valid ranges may not be known (</a:t>
            </a:r>
            <a:r>
              <a:rPr lang="en-US" sz="2000" dirty="0">
                <a:latin typeface="Arial" panose="020B0604020202020204" pitchFamily="34" charset="0"/>
                <a:cs typeface="Arial" panose="020B0604020202020204" pitchFamily="34" charset="0"/>
              </a:rPr>
              <a:t>no </a:t>
            </a:r>
            <a:r>
              <a:rPr lang="en-US" sz="2000" i="1" dirty="0">
                <a:latin typeface="Arial" panose="020B0604020202020204" pitchFamily="34" charset="0"/>
                <a:cs typeface="Arial" panose="020B0604020202020204" pitchFamily="34" charset="0"/>
              </a:rPr>
              <a:t>a </a:t>
            </a:r>
            <a:r>
              <a:rPr lang="en-US" sz="2000" i="1" dirty="0" smtClean="0">
                <a:latin typeface="Arial" panose="020B0604020202020204" pitchFamily="34" charset="0"/>
                <a:cs typeface="Arial" panose="020B0604020202020204" pitchFamily="34" charset="0"/>
              </a:rPr>
              <a:t>priori</a:t>
            </a:r>
            <a:r>
              <a:rPr lang="en-US" sz="2000" dirty="0" smtClean="0">
                <a:latin typeface="Arial" panose="020B0604020202020204" pitchFamily="34" charset="0"/>
                <a:cs typeface="Arial" panose="020B0604020202020204" pitchFamily="34" charset="0"/>
              </a:rPr>
              <a:t> bound: e.g. </a:t>
            </a:r>
            <a:r>
              <a:rPr lang="en-US" sz="2000" i="1" dirty="0" smtClean="0">
                <a:latin typeface="Arial" panose="020B0604020202020204" pitchFamily="34" charset="0"/>
                <a:cs typeface="Arial" panose="020B0604020202020204" pitchFamily="34" charset="0"/>
              </a:rPr>
              <a:t>input size</a:t>
            </a:r>
            <a:r>
              <a:rPr lang="en-US" sz="2000" dirty="0" smtClean="0">
                <a:latin typeface="Arial" panose="020B0604020202020204" pitchFamily="34" charset="0"/>
                <a:cs typeface="Arial" panose="020B0604020202020204" pitchFamily="34" charset="0"/>
              </a:rPr>
              <a:t>)</a:t>
            </a:r>
            <a:endParaRPr lang="en-US" sz="2000" i="1" dirty="0">
              <a:latin typeface="Arial" panose="020B0604020202020204" pitchFamily="34" charset="0"/>
              <a:cs typeface="Arial" panose="020B0604020202020204" pitchFamily="34" charset="0"/>
            </a:endParaRPr>
          </a:p>
        </p:txBody>
      </p:sp>
      <p:grpSp>
        <p:nvGrpSpPr>
          <p:cNvPr id="6" name="Group 5"/>
          <p:cNvGrpSpPr/>
          <p:nvPr/>
        </p:nvGrpSpPr>
        <p:grpSpPr>
          <a:xfrm>
            <a:off x="3048000" y="4160699"/>
            <a:ext cx="5334000" cy="2697301"/>
            <a:chOff x="3408610" y="466532"/>
            <a:chExt cx="5984592" cy="3079209"/>
          </a:xfrm>
        </p:grpSpPr>
        <p:sp>
          <p:nvSpPr>
            <p:cNvPr id="8" name="Rectangle 7"/>
            <p:cNvSpPr/>
            <p:nvPr/>
          </p:nvSpPr>
          <p:spPr>
            <a:xfrm>
              <a:off x="4223446" y="816133"/>
              <a:ext cx="2644258" cy="2066365"/>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9" name="5-Point Star 8"/>
            <p:cNvSpPr/>
            <p:nvPr/>
          </p:nvSpPr>
          <p:spPr>
            <a:xfrm>
              <a:off x="5859819" y="3023861"/>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10" name="Oval 9"/>
            <p:cNvSpPr/>
            <p:nvPr/>
          </p:nvSpPr>
          <p:spPr>
            <a:xfrm>
              <a:off x="4350960" y="1441809"/>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11" name="Oval 10"/>
            <p:cNvSpPr/>
            <p:nvPr/>
          </p:nvSpPr>
          <p:spPr>
            <a:xfrm>
              <a:off x="6518138" y="881828"/>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12" name="Oval 11"/>
            <p:cNvSpPr/>
            <p:nvPr/>
          </p:nvSpPr>
          <p:spPr>
            <a:xfrm>
              <a:off x="7686661" y="796403"/>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13" name="Rectangle 12"/>
            <p:cNvSpPr/>
            <p:nvPr/>
          </p:nvSpPr>
          <p:spPr>
            <a:xfrm>
              <a:off x="4223446" y="2060427"/>
              <a:ext cx="922011" cy="81299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14" name="5-Point Star 13"/>
            <p:cNvSpPr/>
            <p:nvPr/>
          </p:nvSpPr>
          <p:spPr>
            <a:xfrm>
              <a:off x="4350960" y="2063208"/>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15" name="5-Point Star 14"/>
            <p:cNvSpPr/>
            <p:nvPr/>
          </p:nvSpPr>
          <p:spPr>
            <a:xfrm>
              <a:off x="4534195" y="2442110"/>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16" name="5-Point Star 15"/>
            <p:cNvSpPr/>
            <p:nvPr/>
          </p:nvSpPr>
          <p:spPr>
            <a:xfrm>
              <a:off x="4808160" y="2116847"/>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17" name="5-Point Star 16"/>
            <p:cNvSpPr/>
            <p:nvPr/>
          </p:nvSpPr>
          <p:spPr>
            <a:xfrm>
              <a:off x="4808160" y="2520408"/>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18" name="5-Point Star 17"/>
            <p:cNvSpPr/>
            <p:nvPr/>
          </p:nvSpPr>
          <p:spPr>
            <a:xfrm>
              <a:off x="4313902" y="2326762"/>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19" name="5-Point Star 18"/>
            <p:cNvSpPr/>
            <p:nvPr/>
          </p:nvSpPr>
          <p:spPr>
            <a:xfrm>
              <a:off x="4211788" y="2557459"/>
              <a:ext cx="248885" cy="230697"/>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20" name="Oval 19"/>
            <p:cNvSpPr/>
            <p:nvPr/>
          </p:nvSpPr>
          <p:spPr>
            <a:xfrm>
              <a:off x="5242402" y="967253"/>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21" name="Oval 20"/>
            <p:cNvSpPr/>
            <p:nvPr/>
          </p:nvSpPr>
          <p:spPr>
            <a:xfrm>
              <a:off x="5934061" y="2136607"/>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22" name="Oval 21"/>
            <p:cNvSpPr/>
            <p:nvPr/>
          </p:nvSpPr>
          <p:spPr>
            <a:xfrm>
              <a:off x="6289179" y="2617306"/>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cxnSp>
          <p:nvCxnSpPr>
            <p:cNvPr id="23" name="Straight Arrow Connector 22"/>
            <p:cNvCxnSpPr>
              <a:endCxn id="10" idx="4"/>
            </p:cNvCxnSpPr>
            <p:nvPr/>
          </p:nvCxnSpPr>
          <p:spPr>
            <a:xfrm flipH="1" flipV="1">
              <a:off x="4436385" y="1612659"/>
              <a:ext cx="371775" cy="796595"/>
            </a:xfrm>
            <a:prstGeom prst="straightConnector1">
              <a:avLst/>
            </a:prstGeom>
            <a:ln>
              <a:solidFill>
                <a:srgbClr val="7F7F7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20" idx="4"/>
            </p:cNvCxnSpPr>
            <p:nvPr/>
          </p:nvCxnSpPr>
          <p:spPr>
            <a:xfrm flipV="1">
              <a:off x="4808160" y="1138103"/>
              <a:ext cx="519667" cy="1271151"/>
            </a:xfrm>
            <a:prstGeom prst="straightConnector1">
              <a:avLst/>
            </a:prstGeom>
            <a:ln>
              <a:solidFill>
                <a:srgbClr val="7F7F7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1" idx="3"/>
            </p:cNvCxnSpPr>
            <p:nvPr/>
          </p:nvCxnSpPr>
          <p:spPr>
            <a:xfrm flipV="1">
              <a:off x="4808160" y="1027658"/>
              <a:ext cx="1734998" cy="1381596"/>
            </a:xfrm>
            <a:prstGeom prst="straightConnector1">
              <a:avLst/>
            </a:prstGeom>
            <a:ln>
              <a:solidFill>
                <a:srgbClr val="7F7F7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2" idx="3"/>
            </p:cNvCxnSpPr>
            <p:nvPr/>
          </p:nvCxnSpPr>
          <p:spPr>
            <a:xfrm flipV="1">
              <a:off x="4808160" y="942233"/>
              <a:ext cx="2903521" cy="1467021"/>
            </a:xfrm>
            <a:prstGeom prst="straightConnector1">
              <a:avLst/>
            </a:prstGeom>
            <a:ln>
              <a:solidFill>
                <a:srgbClr val="7F7F7F"/>
              </a:solidFill>
              <a:prstDash val="sysDash"/>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21" idx="3"/>
            </p:cNvCxnSpPr>
            <p:nvPr/>
          </p:nvCxnSpPr>
          <p:spPr>
            <a:xfrm flipV="1">
              <a:off x="4808160" y="2282437"/>
              <a:ext cx="1150921" cy="126817"/>
            </a:xfrm>
            <a:prstGeom prst="straightConnector1">
              <a:avLst/>
            </a:prstGeom>
            <a:ln>
              <a:solidFill>
                <a:srgbClr val="7F7F7F"/>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22" idx="2"/>
            </p:cNvCxnSpPr>
            <p:nvPr/>
          </p:nvCxnSpPr>
          <p:spPr>
            <a:xfrm>
              <a:off x="4808160" y="2409254"/>
              <a:ext cx="1481019" cy="293477"/>
            </a:xfrm>
            <a:prstGeom prst="straightConnector1">
              <a:avLst/>
            </a:prstGeom>
            <a:ln>
              <a:solidFill>
                <a:srgbClr val="7F7F7F"/>
              </a:solidFill>
              <a:tailEnd type="triangle" w="lg" len="lg"/>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5903280" y="3283504"/>
              <a:ext cx="170850" cy="17085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latin typeface="Arial"/>
                <a:cs typeface="Arial"/>
              </a:endParaRPr>
            </a:p>
          </p:txBody>
        </p:sp>
        <p:sp>
          <p:nvSpPr>
            <p:cNvPr id="30" name="TextBox 29"/>
            <p:cNvSpPr txBox="1"/>
            <p:nvPr/>
          </p:nvSpPr>
          <p:spPr>
            <a:xfrm>
              <a:off x="6104912" y="2960965"/>
              <a:ext cx="2023717" cy="58477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latin typeface="Arial"/>
                  <a:cs typeface="Arial"/>
                </a:rPr>
                <a:t>Training points</a:t>
              </a:r>
            </a:p>
            <a:p>
              <a:r>
                <a:rPr lang="en-US" sz="1400" dirty="0" smtClean="0">
                  <a:latin typeface="Arial"/>
                  <a:cs typeface="Arial"/>
                </a:rPr>
                <a:t>Test points</a:t>
              </a:r>
              <a:endParaRPr lang="en-US" sz="1400" dirty="0">
                <a:latin typeface="Arial"/>
                <a:cs typeface="Arial"/>
              </a:endParaRPr>
            </a:p>
          </p:txBody>
        </p:sp>
        <p:sp>
          <p:nvSpPr>
            <p:cNvPr id="31" name="Right Brace 30"/>
            <p:cNvSpPr/>
            <p:nvPr/>
          </p:nvSpPr>
          <p:spPr>
            <a:xfrm rot="5400000">
              <a:off x="4579013" y="2587389"/>
              <a:ext cx="224814" cy="908072"/>
            </a:xfrm>
            <a:prstGeom prst="rightBrace">
              <a:avLst>
                <a:gd name="adj1" fmla="val 54613"/>
                <a:gd name="adj2" fmla="val 50355"/>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a:latin typeface="Arial"/>
                <a:cs typeface="Arial"/>
              </a:endParaRPr>
            </a:p>
          </p:txBody>
        </p:sp>
        <p:sp>
          <p:nvSpPr>
            <p:cNvPr id="32" name="Right Brace 31"/>
            <p:cNvSpPr/>
            <p:nvPr/>
          </p:nvSpPr>
          <p:spPr>
            <a:xfrm rot="10800000">
              <a:off x="3782559" y="825818"/>
              <a:ext cx="365614" cy="2047603"/>
            </a:xfrm>
            <a:prstGeom prst="rightBrace">
              <a:avLst>
                <a:gd name="adj1" fmla="val 54613"/>
                <a:gd name="adj2" fmla="val 50355"/>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a:latin typeface="Arial"/>
                <a:cs typeface="Arial"/>
              </a:endParaRPr>
            </a:p>
          </p:txBody>
        </p:sp>
        <p:sp>
          <p:nvSpPr>
            <p:cNvPr id="33" name="TextBox 32"/>
            <p:cNvSpPr txBox="1"/>
            <p:nvPr/>
          </p:nvSpPr>
          <p:spPr>
            <a:xfrm>
              <a:off x="3619735" y="3032539"/>
              <a:ext cx="2166003" cy="3800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smtClean="0">
                  <a:latin typeface="Arial"/>
                  <a:cs typeface="Arial"/>
                </a:rPr>
                <a:t>Training sub-region</a:t>
              </a:r>
              <a:endParaRPr lang="en-US" sz="1600" dirty="0">
                <a:latin typeface="Arial"/>
                <a:cs typeface="Arial"/>
              </a:endParaRPr>
            </a:p>
          </p:txBody>
        </p:sp>
        <p:sp>
          <p:nvSpPr>
            <p:cNvPr id="34" name="TextBox 33"/>
            <p:cNvSpPr txBox="1"/>
            <p:nvPr/>
          </p:nvSpPr>
          <p:spPr>
            <a:xfrm rot="16200000">
              <a:off x="2712113" y="1659894"/>
              <a:ext cx="1773017" cy="3800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latin typeface="Arial"/>
                  <a:cs typeface="Arial"/>
                </a:rPr>
                <a:t>Available data</a:t>
              </a:r>
              <a:endParaRPr lang="en-US" sz="1600" dirty="0">
                <a:latin typeface="Arial"/>
                <a:cs typeface="Arial"/>
              </a:endParaRPr>
            </a:p>
          </p:txBody>
        </p:sp>
        <p:sp>
          <p:nvSpPr>
            <p:cNvPr id="35" name="TextBox 34"/>
            <p:cNvSpPr txBox="1"/>
            <p:nvPr/>
          </p:nvSpPr>
          <p:spPr>
            <a:xfrm>
              <a:off x="3556259" y="466532"/>
              <a:ext cx="3527602" cy="3800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latin typeface="Arial"/>
                  <a:cs typeface="Arial"/>
                </a:rPr>
                <a:t>Predict at production point</a:t>
              </a:r>
              <a:endParaRPr lang="en-US" sz="1600" dirty="0">
                <a:latin typeface="Arial"/>
                <a:cs typeface="Arial"/>
              </a:endParaRPr>
            </a:p>
          </p:txBody>
        </p:sp>
        <p:cxnSp>
          <p:nvCxnSpPr>
            <p:cNvPr id="36" name="Straight Arrow Connector 35"/>
            <p:cNvCxnSpPr>
              <a:stCxn id="35" idx="3"/>
            </p:cNvCxnSpPr>
            <p:nvPr/>
          </p:nvCxnSpPr>
          <p:spPr>
            <a:xfrm>
              <a:off x="7083860" y="656543"/>
              <a:ext cx="514973" cy="159590"/>
            </a:xfrm>
            <a:prstGeom prst="straightConnector1">
              <a:avLst/>
            </a:prstGeom>
            <a:ln>
              <a:solidFill>
                <a:schemeClr val="tx1"/>
              </a:solidFill>
              <a:prstDash val="sysDash"/>
              <a:tailEnd type="arrow" w="lg" len="lg"/>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rot="19255666">
              <a:off x="5400821" y="1183429"/>
              <a:ext cx="982285" cy="34547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latin typeface="Arial"/>
                  <a:cs typeface="Arial"/>
                </a:rPr>
                <a:t>distance</a:t>
              </a:r>
              <a:endParaRPr lang="en-US" sz="1400" dirty="0">
                <a:latin typeface="Arial"/>
                <a:cs typeface="Arial"/>
              </a:endParaRPr>
            </a:p>
          </p:txBody>
        </p:sp>
        <p:grpSp>
          <p:nvGrpSpPr>
            <p:cNvPr id="38" name="Group 37"/>
            <p:cNvGrpSpPr/>
            <p:nvPr/>
          </p:nvGrpSpPr>
          <p:grpSpPr>
            <a:xfrm>
              <a:off x="6835301" y="1246381"/>
              <a:ext cx="2557901" cy="1822949"/>
              <a:chOff x="5439626" y="4040926"/>
              <a:chExt cx="2957156" cy="2040667"/>
            </a:xfrm>
          </p:grpSpPr>
          <p:sp>
            <p:nvSpPr>
              <p:cNvPr id="39" name="Freeform 38"/>
              <p:cNvSpPr/>
              <p:nvPr/>
            </p:nvSpPr>
            <p:spPr>
              <a:xfrm rot="10800000" flipH="1" flipV="1">
                <a:off x="5819186" y="4762500"/>
                <a:ext cx="1809936" cy="931091"/>
              </a:xfrm>
              <a:custGeom>
                <a:avLst/>
                <a:gdLst>
                  <a:gd name="connsiteX0" fmla="*/ 0 w 1222924"/>
                  <a:gd name="connsiteY0" fmla="*/ 141099 h 141099"/>
                  <a:gd name="connsiteX1" fmla="*/ 376284 w 1222924"/>
                  <a:gd name="connsiteY1" fmla="*/ 70549 h 141099"/>
                  <a:gd name="connsiteX2" fmla="*/ 670256 w 1222924"/>
                  <a:gd name="connsiteY2" fmla="*/ 58791 h 141099"/>
                  <a:gd name="connsiteX3" fmla="*/ 1222924 w 1222924"/>
                  <a:gd name="connsiteY3" fmla="*/ 0 h 141099"/>
                </a:gdLst>
                <a:ahLst/>
                <a:cxnLst>
                  <a:cxn ang="0">
                    <a:pos x="connsiteX0" y="connsiteY0"/>
                  </a:cxn>
                  <a:cxn ang="0">
                    <a:pos x="connsiteX1" y="connsiteY1"/>
                  </a:cxn>
                  <a:cxn ang="0">
                    <a:pos x="connsiteX2" y="connsiteY2"/>
                  </a:cxn>
                  <a:cxn ang="0">
                    <a:pos x="connsiteX3" y="connsiteY3"/>
                  </a:cxn>
                </a:cxnLst>
                <a:rect l="l" t="t" r="r" b="b"/>
                <a:pathLst>
                  <a:path w="1222924" h="141099">
                    <a:moveTo>
                      <a:pt x="0" y="141099"/>
                    </a:moveTo>
                    <a:cubicBezTo>
                      <a:pt x="132287" y="112683"/>
                      <a:pt x="264575" y="84267"/>
                      <a:pt x="376284" y="70549"/>
                    </a:cubicBezTo>
                    <a:cubicBezTo>
                      <a:pt x="487993" y="56831"/>
                      <a:pt x="529149" y="70549"/>
                      <a:pt x="670256" y="58791"/>
                    </a:cubicBezTo>
                    <a:cubicBezTo>
                      <a:pt x="811363" y="47033"/>
                      <a:pt x="1222924" y="0"/>
                      <a:pt x="1222924" y="0"/>
                    </a:cubicBezTo>
                  </a:path>
                </a:pathLst>
              </a:cu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a:latin typeface="Arial"/>
                  <a:cs typeface="Arial"/>
                </a:endParaRPr>
              </a:p>
            </p:txBody>
          </p:sp>
          <p:cxnSp>
            <p:nvCxnSpPr>
              <p:cNvPr id="40" name="Straight Connector 39"/>
              <p:cNvCxnSpPr/>
              <p:nvPr/>
            </p:nvCxnSpPr>
            <p:spPr>
              <a:xfrm flipV="1">
                <a:off x="5826636" y="5689371"/>
                <a:ext cx="2234936" cy="68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08603" y="4254500"/>
                <a:ext cx="18033" cy="14417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702574" y="5694856"/>
                <a:ext cx="2694208" cy="38673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latin typeface="Arial"/>
                    <a:cs typeface="Arial"/>
                  </a:rPr>
                  <a:t>Extrapolation distance</a:t>
                </a:r>
                <a:endParaRPr lang="en-US" sz="1400" i="1" dirty="0" smtClean="0">
                  <a:latin typeface="Arial"/>
                  <a:cs typeface="Arial"/>
                </a:endParaRPr>
              </a:p>
            </p:txBody>
          </p:sp>
          <p:sp>
            <p:nvSpPr>
              <p:cNvPr id="43" name="TextBox 42"/>
              <p:cNvSpPr txBox="1"/>
              <p:nvPr/>
            </p:nvSpPr>
            <p:spPr>
              <a:xfrm rot="16200000">
                <a:off x="4658964" y="4821588"/>
                <a:ext cx="1960723" cy="3994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latin typeface="Arial"/>
                    <a:cs typeface="Arial"/>
                  </a:rPr>
                  <a:t>Prediction error</a:t>
                </a:r>
              </a:p>
            </p:txBody>
          </p:sp>
        </p:grpSp>
      </p:gr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085846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Proposed notion for distance</a:t>
            </a:r>
            <a:r>
              <a:rPr lang="en-US" dirty="0" smtClean="0">
                <a:latin typeface="Arial" panose="020B0604020202020204" pitchFamily="34" charset="0"/>
                <a:cs typeface="Arial" panose="020B0604020202020204" pitchFamily="34" charset="0"/>
              </a:rPr>
              <a:t>:</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87145" y="1437904"/>
                <a:ext cx="8769710" cy="3637534"/>
              </a:xfrm>
              <a:prstGeom prst="rect">
                <a:avLst/>
              </a:prstGeom>
              <a:noFill/>
            </p:spPr>
            <p:txBody>
              <a:bodyPr wrap="square" rtlCol="0">
                <a:spAutoFit/>
              </a:bodyPr>
              <a:lstStyle/>
              <a:p>
                <a:pPr marL="571500" indent="-571500">
                  <a:buFont typeface="Arial" panose="020B0604020202020204" pitchFamily="34" charset="0"/>
                  <a:buChar char="•"/>
                </a:pPr>
                <a:r>
                  <a:rPr lang="en-US" sz="2200" dirty="0" smtClean="0">
                    <a:latin typeface="Arial"/>
                    <a:cs typeface="Arial"/>
                  </a:rPr>
                  <a:t>Distance along one input feature dimension =   </a:t>
                </a:r>
                <a:r>
                  <a:rPr lang="en-US" sz="2200" dirty="0" smtClean="0">
                    <a:latin typeface="Arial" panose="020B0604020202020204" pitchFamily="34" charset="0"/>
                    <a:cs typeface="Arial" panose="020B0604020202020204" pitchFamily="34" charset="0"/>
                  </a:rPr>
                  <a:t>| </a:t>
                </a:r>
                <a14:m>
                  <m:oMath xmlns:m="http://schemas.openxmlformats.org/officeDocument/2006/math">
                    <m:f>
                      <m:fPr>
                        <m:ctrlPr>
                          <a:rPr lang="en-US" sz="2200" i="1">
                            <a:latin typeface="Cambria Math"/>
                            <a:cs typeface="Arial" panose="020B0604020202020204" pitchFamily="34" charset="0"/>
                          </a:rPr>
                        </m:ctrlPr>
                      </m:fPr>
                      <m:num>
                        <m:r>
                          <a:rPr lang="en-US" sz="2200" i="1">
                            <a:latin typeface="Cambria Math" panose="02040503050406030204" pitchFamily="18" charset="0"/>
                            <a:cs typeface="Arial" panose="020B0604020202020204" pitchFamily="34" charset="0"/>
                          </a:rPr>
                          <m:t>𝑓</m:t>
                        </m:r>
                        <m:r>
                          <a:rPr lang="en-US" sz="2200" i="1" baseline="-25000">
                            <a:latin typeface="Cambria Math" panose="02040503050406030204" pitchFamily="18" charset="0"/>
                            <a:cs typeface="Arial" panose="020B0604020202020204" pitchFamily="34" charset="0"/>
                          </a:rPr>
                          <m:t>𝑝</m:t>
                        </m:r>
                        <m:r>
                          <a:rPr lang="en-US" sz="2200" i="1">
                            <a:latin typeface="Cambria Math" panose="02040503050406030204" pitchFamily="18" charset="0"/>
                            <a:cs typeface="Arial" panose="020B0604020202020204" pitchFamily="34" charset="0"/>
                          </a:rPr>
                          <m:t> −  </m:t>
                        </m:r>
                        <m:r>
                          <m:rPr>
                            <m:nor/>
                          </m:rPr>
                          <a:rPr lang="en-US" sz="2200" i="1" dirty="0">
                            <a:latin typeface="Arial" panose="020B0604020202020204" pitchFamily="34" charset="0"/>
                            <a:cs typeface="Arial" panose="020B0604020202020204" pitchFamily="34" charset="0"/>
                          </a:rPr>
                          <m:t>µ</m:t>
                        </m:r>
                        <m:r>
                          <m:rPr>
                            <m:nor/>
                          </m:rPr>
                          <a:rPr lang="en-US" sz="2200" i="1" baseline="-20000" dirty="0">
                            <a:latin typeface="Arial" panose="020B0604020202020204" pitchFamily="34" charset="0"/>
                            <a:cs typeface="Arial" panose="020B0604020202020204" pitchFamily="34" charset="0"/>
                          </a:rPr>
                          <m:t>S</m:t>
                        </m:r>
                        <m:r>
                          <m:rPr>
                            <m:nor/>
                          </m:rPr>
                          <a:rPr lang="en-US" sz="2200" i="1" baseline="-32000" dirty="0">
                            <a:latin typeface="Arial" panose="020B0604020202020204" pitchFamily="34" charset="0"/>
                            <a:cs typeface="Arial" panose="020B0604020202020204" pitchFamily="34" charset="0"/>
                          </a:rPr>
                          <m:t>train</m:t>
                        </m:r>
                      </m:num>
                      <m:den>
                        <m:r>
                          <m:rPr>
                            <m:nor/>
                          </m:rPr>
                          <a:rPr lang="el-GR" sz="2200" i="1" dirty="0">
                            <a:latin typeface="Arial" panose="020B0604020202020204" pitchFamily="34" charset="0"/>
                            <a:cs typeface="Arial" panose="020B0604020202020204" pitchFamily="34" charset="0"/>
                          </a:rPr>
                          <m:t>σ</m:t>
                        </m:r>
                        <m:r>
                          <m:rPr>
                            <m:nor/>
                          </m:rPr>
                          <a:rPr lang="en-US" sz="2200" i="1" baseline="-20000" dirty="0">
                            <a:latin typeface="Arial" panose="020B0604020202020204" pitchFamily="34" charset="0"/>
                            <a:cs typeface="Arial" panose="020B0604020202020204" pitchFamily="34" charset="0"/>
                          </a:rPr>
                          <m:t>S</m:t>
                        </m:r>
                        <m:r>
                          <m:rPr>
                            <m:nor/>
                          </m:rPr>
                          <a:rPr lang="en-US" sz="2200" i="1" baseline="-40000" dirty="0">
                            <a:latin typeface="Arial" panose="020B0604020202020204" pitchFamily="34" charset="0"/>
                            <a:cs typeface="Arial" panose="020B0604020202020204" pitchFamily="34" charset="0"/>
                          </a:rPr>
                          <m:t>train</m:t>
                        </m:r>
                      </m:den>
                    </m:f>
                  </m:oMath>
                </a14:m>
                <a:r>
                  <a:rPr lang="en-US" sz="2200" dirty="0" smtClean="0">
                    <a:latin typeface="Arial" panose="020B0604020202020204" pitchFamily="34" charset="0"/>
                    <a:cs typeface="Arial" panose="020B0604020202020204" pitchFamily="34" charset="0"/>
                  </a:rPr>
                  <a:t> |</a:t>
                </a:r>
                <a:endParaRPr lang="en-US" sz="2200" dirty="0" smtClean="0">
                  <a:latin typeface="Arial"/>
                  <a:cs typeface="Arial"/>
                </a:endParaRPr>
              </a:p>
              <a:p>
                <a:pPr marL="571500" indent="-571500">
                  <a:buFont typeface="Arial" panose="020B0604020202020204" pitchFamily="34" charset="0"/>
                  <a:buChar char="•"/>
                </a:pPr>
                <a:endParaRPr lang="en-US" sz="2200" dirty="0">
                  <a:latin typeface="Arial"/>
                  <a:cs typeface="Arial"/>
                </a:endParaRPr>
              </a:p>
              <a:p>
                <a:r>
                  <a:rPr lang="en-US" sz="2200" i="1" dirty="0" smtClean="0">
                    <a:latin typeface="Arial"/>
                    <a:cs typeface="Arial"/>
                  </a:rPr>
                  <a:t>         µ</a:t>
                </a:r>
                <a:r>
                  <a:rPr lang="en-US" sz="2200" i="1" baseline="-20000" dirty="0" smtClean="0">
                    <a:latin typeface="Arial"/>
                    <a:cs typeface="Arial"/>
                  </a:rPr>
                  <a:t>S</a:t>
                </a:r>
                <a:r>
                  <a:rPr lang="en-US" sz="2200" i="1" baseline="-40000" dirty="0" smtClean="0">
                    <a:latin typeface="Arial"/>
                    <a:cs typeface="Arial"/>
                  </a:rPr>
                  <a:t>train</a:t>
                </a:r>
                <a:r>
                  <a:rPr lang="en-US" sz="2200" i="1" dirty="0" smtClean="0">
                    <a:latin typeface="Arial"/>
                    <a:cs typeface="Arial"/>
                  </a:rPr>
                  <a:t> </a:t>
                </a:r>
                <a:r>
                  <a:rPr lang="en-US" sz="2200" dirty="0" smtClean="0">
                    <a:latin typeface="Arial"/>
                    <a:cs typeface="Arial"/>
                  </a:rPr>
                  <a:t>: </a:t>
                </a:r>
                <a:r>
                  <a:rPr lang="en-US" sz="2200" dirty="0">
                    <a:latin typeface="Arial"/>
                    <a:cs typeface="Arial"/>
                  </a:rPr>
                  <a:t>M</a:t>
                </a:r>
                <a:r>
                  <a:rPr lang="en-US" sz="2200" dirty="0" smtClean="0">
                    <a:latin typeface="Arial"/>
                    <a:cs typeface="Arial"/>
                  </a:rPr>
                  <a:t>ean of the training set</a:t>
                </a:r>
              </a:p>
              <a:p>
                <a:r>
                  <a:rPr lang="en-US" sz="2200" i="1" dirty="0">
                    <a:latin typeface="Arial"/>
                    <a:cs typeface="Arial"/>
                  </a:rPr>
                  <a:t> </a:t>
                </a:r>
                <a:r>
                  <a:rPr lang="en-US" sz="2200" i="1" dirty="0" smtClean="0">
                    <a:latin typeface="Arial"/>
                    <a:cs typeface="Arial"/>
                  </a:rPr>
                  <a:t>        </a:t>
                </a:r>
                <a:r>
                  <a:rPr lang="el-GR" sz="2200" i="1" dirty="0" smtClean="0">
                    <a:latin typeface="Arial"/>
                    <a:cs typeface="Arial"/>
                  </a:rPr>
                  <a:t>σ</a:t>
                </a:r>
                <a:r>
                  <a:rPr lang="en-US" sz="2200" i="1" baseline="-20000" dirty="0" smtClean="0">
                    <a:latin typeface="Arial"/>
                    <a:cs typeface="Arial"/>
                  </a:rPr>
                  <a:t>S</a:t>
                </a:r>
                <a:r>
                  <a:rPr lang="en-US" sz="2200" i="1" baseline="-40000" dirty="0" smtClean="0">
                    <a:latin typeface="Arial"/>
                    <a:cs typeface="Arial"/>
                  </a:rPr>
                  <a:t>train  </a:t>
                </a:r>
                <a:r>
                  <a:rPr lang="en-US" sz="2200" dirty="0" smtClean="0">
                    <a:latin typeface="Arial"/>
                    <a:cs typeface="Arial"/>
                  </a:rPr>
                  <a:t>: Standard deviation of the training set</a:t>
                </a:r>
              </a:p>
              <a:p>
                <a:endParaRPr lang="en-US" sz="2200" dirty="0" smtClean="0">
                  <a:latin typeface="Arial"/>
                  <a:cs typeface="Arial"/>
                </a:endParaRPr>
              </a:p>
              <a:p>
                <a:pPr marL="571500" indent="-571500">
                  <a:buFont typeface="Arial" panose="020B0604020202020204" pitchFamily="34" charset="0"/>
                  <a:buChar char="•"/>
                </a:pPr>
                <a:r>
                  <a:rPr lang="en-US" sz="2200" dirty="0">
                    <a:latin typeface="Arial"/>
                    <a:cs typeface="Arial"/>
                  </a:rPr>
                  <a:t>Create error profiles for individual input feature dimensions</a:t>
                </a:r>
              </a:p>
              <a:p>
                <a:endParaRPr lang="en-US" sz="2200" dirty="0">
                  <a:latin typeface="Arial"/>
                  <a:cs typeface="Arial"/>
                </a:endParaRPr>
              </a:p>
              <a:p>
                <a:pPr marL="571500" indent="-571500">
                  <a:buFont typeface="Arial" panose="020B0604020202020204" pitchFamily="34" charset="0"/>
                  <a:buChar char="•"/>
                </a:pPr>
                <a:r>
                  <a:rPr lang="en-US" sz="2200" dirty="0">
                    <a:latin typeface="Arial"/>
                    <a:cs typeface="Arial"/>
                  </a:rPr>
                  <a:t>At production, combine these profiles to estimate overall error</a:t>
                </a:r>
              </a:p>
              <a:p>
                <a:endParaRPr lang="en-US" sz="2200" dirty="0" smtClean="0">
                  <a:latin typeface="Arial"/>
                  <a:cs typeface="Arial"/>
                </a:endParaRPr>
              </a:p>
              <a:p>
                <a:r>
                  <a:rPr lang="en-US" sz="2200" dirty="0">
                    <a:latin typeface="Arial"/>
                    <a:cs typeface="Arial"/>
                  </a:rPr>
                  <a:t> </a:t>
                </a:r>
                <a:r>
                  <a:rPr lang="en-US" sz="2200" dirty="0" smtClean="0">
                    <a:latin typeface="Arial"/>
                    <a:cs typeface="Arial"/>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187145" y="1437904"/>
                <a:ext cx="8769710" cy="3637534"/>
              </a:xfrm>
              <a:prstGeom prst="rect">
                <a:avLst/>
              </a:prstGeom>
              <a:blipFill rotWithShape="0">
                <a:blip r:embed="rId3"/>
                <a:stretch>
                  <a:fillRect l="-834"/>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785929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Example of Error Calculation</a:t>
            </a:r>
            <a:endParaRPr lang="en-US" dirty="0"/>
          </a:p>
        </p:txBody>
      </p:sp>
      <p:grpSp>
        <p:nvGrpSpPr>
          <p:cNvPr id="4" name="Group 3"/>
          <p:cNvGrpSpPr/>
          <p:nvPr/>
        </p:nvGrpSpPr>
        <p:grpSpPr>
          <a:xfrm>
            <a:off x="76200" y="2209800"/>
            <a:ext cx="3810000" cy="2348102"/>
            <a:chOff x="381000" y="1295400"/>
            <a:chExt cx="2819400" cy="1684011"/>
          </a:xfrm>
        </p:grpSpPr>
        <p:cxnSp>
          <p:nvCxnSpPr>
            <p:cNvPr id="5" name="Straight Arrow Connector 4"/>
            <p:cNvCxnSpPr/>
            <p:nvPr/>
          </p:nvCxnSpPr>
          <p:spPr>
            <a:xfrm flipV="1">
              <a:off x="1219200" y="1295400"/>
              <a:ext cx="0" cy="1219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219200" y="2514600"/>
              <a:ext cx="1981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861066"/>
              <a:ext cx="990600" cy="3310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 error</a:t>
              </a:r>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1351128" y="2526268"/>
                  <a:ext cx="1613062" cy="453143"/>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Δ f1=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𝑓</m:t>
                          </m:r>
                          <m:r>
                            <a:rPr lang="en-US" sz="2400" b="0" i="1" smtClean="0">
                              <a:latin typeface="Cambria Math" panose="02040503050406030204" pitchFamily="18" charset="0"/>
                            </a:rPr>
                            <m:t>1 − </m:t>
                          </m:r>
                          <m:r>
                            <m:rPr>
                              <m:sty m:val="p"/>
                            </m:rPr>
                            <a:rPr lang="el-GR" sz="2400" b="0" i="1" smtClean="0">
                              <a:latin typeface="Cambria Math" panose="02040503050406030204" pitchFamily="18" charset="0"/>
                            </a:rPr>
                            <m:t>μ</m:t>
                          </m:r>
                        </m:num>
                        <m:den>
                          <m:r>
                            <m:rPr>
                              <m:sty m:val="p"/>
                            </m:rPr>
                            <a:rPr lang="en-US" sz="2400" i="1">
                              <a:latin typeface="Cambria Math" panose="02040503050406030204" pitchFamily="18" charset="0"/>
                            </a:rPr>
                            <m:t>σ</m:t>
                          </m:r>
                        </m:den>
                      </m:f>
                    </m:oMath>
                  </a14:m>
                  <a:endParaRPr lang="en-US" sz="24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351128" y="2526268"/>
                  <a:ext cx="1613062" cy="453143"/>
                </a:xfrm>
                <a:prstGeom prst="rect">
                  <a:avLst/>
                </a:prstGeom>
                <a:blipFill rotWithShape="0">
                  <a:blip r:embed="rId3"/>
                  <a:stretch>
                    <a:fillRect l="-4190" b="-8654"/>
                  </a:stretch>
                </a:blipFill>
              </p:spPr>
              <p:txBody>
                <a:bodyPr/>
                <a:lstStyle/>
                <a:p>
                  <a:r>
                    <a:rPr lang="en-US">
                      <a:noFill/>
                    </a:rPr>
                    <a:t> </a:t>
                  </a:r>
                </a:p>
              </p:txBody>
            </p:sp>
          </mc:Fallback>
        </mc:AlternateContent>
        <p:sp>
          <p:nvSpPr>
            <p:cNvPr id="9" name="Freeform 8"/>
            <p:cNvSpPr/>
            <p:nvPr/>
          </p:nvSpPr>
          <p:spPr>
            <a:xfrm>
              <a:off x="1351128" y="2125112"/>
              <a:ext cx="1613062" cy="235951"/>
            </a:xfrm>
            <a:custGeom>
              <a:avLst/>
              <a:gdLst>
                <a:gd name="connsiteX0" fmla="*/ 0 w 1613062"/>
                <a:gd name="connsiteY0" fmla="*/ 235951 h 235951"/>
                <a:gd name="connsiteX1" fmla="*/ 450376 w 1613062"/>
                <a:gd name="connsiteY1" fmla="*/ 222303 h 235951"/>
                <a:gd name="connsiteX2" fmla="*/ 968991 w 1613062"/>
                <a:gd name="connsiteY2" fmla="*/ 113121 h 235951"/>
                <a:gd name="connsiteX3" fmla="*/ 1310185 w 1613062"/>
                <a:gd name="connsiteY3" fmla="*/ 44882 h 235951"/>
                <a:gd name="connsiteX4" fmla="*/ 1569493 w 1613062"/>
                <a:gd name="connsiteY4" fmla="*/ 3939 h 235951"/>
                <a:gd name="connsiteX5" fmla="*/ 1610436 w 1613062"/>
                <a:gd name="connsiteY5" fmla="*/ 3939 h 2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062" h="235951">
                  <a:moveTo>
                    <a:pt x="0" y="235951"/>
                  </a:moveTo>
                  <a:lnTo>
                    <a:pt x="450376" y="222303"/>
                  </a:lnTo>
                  <a:cubicBezTo>
                    <a:pt x="611874" y="201831"/>
                    <a:pt x="968991" y="113121"/>
                    <a:pt x="968991" y="113121"/>
                  </a:cubicBezTo>
                  <a:lnTo>
                    <a:pt x="1310185" y="44882"/>
                  </a:lnTo>
                  <a:cubicBezTo>
                    <a:pt x="1410269" y="26685"/>
                    <a:pt x="1519451" y="10763"/>
                    <a:pt x="1569493" y="3939"/>
                  </a:cubicBezTo>
                  <a:cubicBezTo>
                    <a:pt x="1619535" y="-2885"/>
                    <a:pt x="1614985" y="527"/>
                    <a:pt x="1610436" y="39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0" name="Text Box 2"/>
          <p:cNvSpPr txBox="1">
            <a:spLocks noChangeArrowheads="1"/>
          </p:cNvSpPr>
          <p:nvPr/>
        </p:nvSpPr>
        <p:spPr bwMode="auto">
          <a:xfrm>
            <a:off x="160713" y="1177731"/>
            <a:ext cx="4335087" cy="9558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200" dirty="0" smtClean="0">
                <a:effectLst/>
                <a:latin typeface="Arial" panose="020B0604020202020204" pitchFamily="34" charset="0"/>
                <a:ea typeface="Calibri" panose="020F0502020204030204" pitchFamily="34" charset="0"/>
                <a:cs typeface="Arial" panose="020B0604020202020204" pitchFamily="34" charset="0"/>
              </a:rPr>
              <a:t>Sort training data w.r.t </a:t>
            </a:r>
            <a:r>
              <a:rPr lang="en-US" sz="2200" b="1" i="1" dirty="0" smtClean="0">
                <a:effectLst/>
                <a:latin typeface="Arial" panose="020B0604020202020204" pitchFamily="34" charset="0"/>
                <a:ea typeface="Calibri" panose="020F0502020204030204" pitchFamily="34" charset="0"/>
                <a:cs typeface="Arial" panose="020B0604020202020204" pitchFamily="34" charset="0"/>
              </a:rPr>
              <a:t>f1</a:t>
            </a:r>
            <a:r>
              <a:rPr lang="en-US" sz="2200" dirty="0">
                <a:latin typeface="Arial" panose="020B0604020202020204" pitchFamily="34" charset="0"/>
                <a:ea typeface="Calibri" panose="020F0502020204030204" pitchFamily="34" charset="0"/>
                <a:cs typeface="Arial" panose="020B0604020202020204" pitchFamily="34" charset="0"/>
              </a:rPr>
              <a:t> </a:t>
            </a:r>
            <a:endParaRPr lang="en-US" sz="2200" dirty="0" smtClean="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200" dirty="0">
                <a:latin typeface="Arial" panose="020B0604020202020204" pitchFamily="34" charset="0"/>
                <a:ea typeface="Calibri" panose="020F0502020204030204" pitchFamily="34" charset="0"/>
                <a:cs typeface="Arial" panose="020B0604020202020204" pitchFamily="34" charset="0"/>
              </a:rPr>
              <a:t>C</a:t>
            </a:r>
            <a:r>
              <a:rPr lang="en-US" sz="2200" dirty="0" smtClean="0">
                <a:effectLst/>
                <a:latin typeface="Arial" panose="020B0604020202020204" pitchFamily="34" charset="0"/>
                <a:ea typeface="Calibri" panose="020F0502020204030204" pitchFamily="34" charset="0"/>
                <a:cs typeface="Arial" panose="020B0604020202020204" pitchFamily="34" charset="0"/>
              </a:rPr>
              <a:t>reate error profile for varying </a:t>
            </a:r>
            <a:r>
              <a:rPr lang="en-US" sz="2200" b="1" i="1" dirty="0" smtClean="0">
                <a:effectLst/>
                <a:latin typeface="Arial" panose="020B0604020202020204" pitchFamily="34" charset="0"/>
                <a:ea typeface="Calibri" panose="020F0502020204030204" pitchFamily="34" charset="0"/>
                <a:cs typeface="Arial" panose="020B0604020202020204" pitchFamily="34" charset="0"/>
              </a:rPr>
              <a:t>f1</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 Box 2"/>
          <p:cNvSpPr txBox="1">
            <a:spLocks noChangeArrowheads="1"/>
          </p:cNvSpPr>
          <p:nvPr/>
        </p:nvSpPr>
        <p:spPr bwMode="auto">
          <a:xfrm>
            <a:off x="4648200" y="1219200"/>
            <a:ext cx="4426962" cy="9503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2200" dirty="0" smtClean="0">
                <a:effectLst/>
                <a:latin typeface="Arial" panose="020B0604020202020204" pitchFamily="34" charset="0"/>
                <a:ea typeface="Calibri" panose="020F0502020204030204" pitchFamily="34" charset="0"/>
                <a:cs typeface="Arial" panose="020B0604020202020204" pitchFamily="34" charset="0"/>
              </a:rPr>
              <a:t>Sort training data w.r.t </a:t>
            </a:r>
            <a:r>
              <a:rPr lang="en-US" sz="2200" b="1" i="1" dirty="0" smtClean="0">
                <a:effectLst/>
                <a:latin typeface="Arial" panose="020B0604020202020204" pitchFamily="34" charset="0"/>
                <a:ea typeface="Calibri" panose="020F0502020204030204" pitchFamily="34" charset="0"/>
                <a:cs typeface="Arial" panose="020B0604020202020204" pitchFamily="34" charset="0"/>
              </a:rPr>
              <a:t>f2</a:t>
            </a:r>
            <a:r>
              <a:rPr lang="en-US" sz="2200" dirty="0" smtClean="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US" sz="2200" dirty="0" smtClean="0">
                <a:latin typeface="Arial" panose="020B0604020202020204" pitchFamily="34" charset="0"/>
                <a:ea typeface="Calibri" panose="020F0502020204030204" pitchFamily="34" charset="0"/>
                <a:cs typeface="Arial" panose="020B0604020202020204" pitchFamily="34" charset="0"/>
              </a:rPr>
              <a:t>Create </a:t>
            </a:r>
            <a:r>
              <a:rPr lang="en-US" sz="2200" dirty="0">
                <a:latin typeface="Arial" panose="020B0604020202020204" pitchFamily="34" charset="0"/>
                <a:ea typeface="Calibri" panose="020F0502020204030204" pitchFamily="34" charset="0"/>
                <a:cs typeface="Arial" panose="020B0604020202020204" pitchFamily="34" charset="0"/>
              </a:rPr>
              <a:t>error profile for varying </a:t>
            </a:r>
            <a:r>
              <a:rPr lang="en-US" sz="2200" b="1" i="1" dirty="0" smtClean="0">
                <a:effectLst/>
                <a:latin typeface="Arial" panose="020B0604020202020204" pitchFamily="34" charset="0"/>
                <a:ea typeface="Calibri" panose="020F0502020204030204" pitchFamily="34" charset="0"/>
                <a:cs typeface="Arial" panose="020B0604020202020204" pitchFamily="34" charset="0"/>
              </a:rPr>
              <a:t>f2</a:t>
            </a:r>
            <a:r>
              <a:rPr lang="en-US" sz="2200" b="1" dirty="0">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p:cNvSpPr txBox="1"/>
          <p:nvPr/>
        </p:nvSpPr>
        <p:spPr>
          <a:xfrm>
            <a:off x="0" y="5105400"/>
            <a:ext cx="9144000" cy="1107996"/>
          </a:xfrm>
          <a:prstGeom prst="rect">
            <a:avLst/>
          </a:prstGeom>
          <a:solidFill>
            <a:srgbClr val="000000"/>
          </a:solidFill>
        </p:spPr>
        <p:txBody>
          <a:bodyPr wrap="square" rtlCol="0">
            <a:spAutoFit/>
          </a:bodyPr>
          <a:lstStyle/>
          <a:p>
            <a:r>
              <a:rPr lang="en-US" sz="2200" dirty="0" smtClean="0">
                <a:solidFill>
                  <a:srgbClr val="FFFFFF"/>
                </a:solidFill>
                <a:latin typeface="Arial" panose="020B0604020202020204" pitchFamily="34" charset="0"/>
                <a:cs typeface="Arial" panose="020B0604020202020204" pitchFamily="34" charset="0"/>
              </a:rPr>
              <a:t>To estimate overall error at a production point (f1 = X1, f2= X2):</a:t>
            </a:r>
          </a:p>
          <a:p>
            <a:endParaRPr lang="en-US" sz="2200" dirty="0" smtClean="0">
              <a:solidFill>
                <a:srgbClr val="FFFFFF"/>
              </a:solidFill>
              <a:latin typeface="Arial" panose="020B0604020202020204" pitchFamily="34" charset="0"/>
              <a:cs typeface="Arial" panose="020B0604020202020204" pitchFamily="34" charset="0"/>
            </a:endParaRPr>
          </a:p>
          <a:p>
            <a:r>
              <a:rPr lang="en-US" sz="2200" dirty="0">
                <a:solidFill>
                  <a:srgbClr val="FFFFFF"/>
                </a:solidFill>
                <a:latin typeface="Arial" panose="020B0604020202020204" pitchFamily="34" charset="0"/>
                <a:cs typeface="Arial" panose="020B0604020202020204" pitchFamily="34" charset="0"/>
              </a:rPr>
              <a:t> </a:t>
            </a:r>
            <a:r>
              <a:rPr lang="en-US" sz="2200" dirty="0" smtClean="0">
                <a:solidFill>
                  <a:srgbClr val="FFFFFF"/>
                </a:solidFill>
                <a:latin typeface="Arial" panose="020B0604020202020204" pitchFamily="34" charset="0"/>
                <a:cs typeface="Arial" panose="020B0604020202020204" pitchFamily="34" charset="0"/>
              </a:rPr>
              <a:t>      </a:t>
            </a:r>
            <a:r>
              <a:rPr lang="en-US" sz="2200" i="1" dirty="0" smtClean="0">
                <a:solidFill>
                  <a:srgbClr val="FFFFFF"/>
                </a:solidFill>
                <a:latin typeface="Arial" panose="020B0604020202020204" pitchFamily="34" charset="0"/>
                <a:cs typeface="Arial" panose="020B0604020202020204" pitchFamily="34" charset="0"/>
              </a:rPr>
              <a:t>Combine</a:t>
            </a:r>
            <a:r>
              <a:rPr lang="en-US" sz="2200" dirty="0" smtClean="0">
                <a:solidFill>
                  <a:srgbClr val="FFFFFF"/>
                </a:solidFill>
                <a:latin typeface="Arial" panose="020B0604020202020204" pitchFamily="34" charset="0"/>
                <a:cs typeface="Arial" panose="020B0604020202020204" pitchFamily="34" charset="0"/>
              </a:rPr>
              <a:t> the projected errors from feature specific error profiles</a:t>
            </a:r>
            <a:endParaRPr lang="en-US" sz="2200" dirty="0">
              <a:solidFill>
                <a:srgbClr val="FFFFFF"/>
              </a:solidFill>
              <a:latin typeface="Arial" panose="020B0604020202020204" pitchFamily="34" charset="0"/>
              <a:cs typeface="Arial" panose="020B0604020202020204" pitchFamily="34" charset="0"/>
            </a:endParaRPr>
          </a:p>
        </p:txBody>
      </p:sp>
      <p:grpSp>
        <p:nvGrpSpPr>
          <p:cNvPr id="13" name="Group 12"/>
          <p:cNvGrpSpPr/>
          <p:nvPr/>
        </p:nvGrpSpPr>
        <p:grpSpPr>
          <a:xfrm>
            <a:off x="4495800" y="2209800"/>
            <a:ext cx="4038600" cy="2304063"/>
            <a:chOff x="5334000" y="1828800"/>
            <a:chExt cx="3048000" cy="1835562"/>
          </a:xfrm>
        </p:grpSpPr>
        <p:grpSp>
          <p:nvGrpSpPr>
            <p:cNvPr id="14" name="Group 13"/>
            <p:cNvGrpSpPr/>
            <p:nvPr/>
          </p:nvGrpSpPr>
          <p:grpSpPr>
            <a:xfrm>
              <a:off x="5334000" y="1828800"/>
              <a:ext cx="3048000" cy="1335314"/>
              <a:chOff x="4038600" y="1371600"/>
              <a:chExt cx="2819400" cy="1219200"/>
            </a:xfrm>
          </p:grpSpPr>
          <p:grpSp>
            <p:nvGrpSpPr>
              <p:cNvPr id="16" name="Group 15"/>
              <p:cNvGrpSpPr/>
              <p:nvPr/>
            </p:nvGrpSpPr>
            <p:grpSpPr>
              <a:xfrm>
                <a:off x="4038600" y="1371600"/>
                <a:ext cx="2819400" cy="1219200"/>
                <a:chOff x="381000" y="1295400"/>
                <a:chExt cx="2819400" cy="1219200"/>
              </a:xfrm>
            </p:grpSpPr>
            <p:cxnSp>
              <p:nvCxnSpPr>
                <p:cNvPr id="18" name="Straight Arrow Connector 17"/>
                <p:cNvCxnSpPr/>
                <p:nvPr/>
              </p:nvCxnSpPr>
              <p:spPr>
                <a:xfrm flipV="1">
                  <a:off x="1219200" y="1295400"/>
                  <a:ext cx="0" cy="1219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219200" y="2514600"/>
                  <a:ext cx="1981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1000" y="1861066"/>
                  <a:ext cx="990600" cy="33581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 error</a:t>
                  </a:r>
                  <a:endParaRPr lang="en-US" sz="2400" dirty="0">
                    <a:latin typeface="Arial" panose="020B0604020202020204" pitchFamily="34" charset="0"/>
                    <a:cs typeface="Arial" panose="020B0604020202020204" pitchFamily="34" charset="0"/>
                  </a:endParaRPr>
                </a:p>
              </p:txBody>
            </p:sp>
          </p:grpSp>
          <p:sp>
            <p:nvSpPr>
              <p:cNvPr id="17" name="Freeform 16"/>
              <p:cNvSpPr/>
              <p:nvPr/>
            </p:nvSpPr>
            <p:spPr>
              <a:xfrm>
                <a:off x="4926842" y="1473958"/>
                <a:ext cx="1405719" cy="1050878"/>
              </a:xfrm>
              <a:custGeom>
                <a:avLst/>
                <a:gdLst>
                  <a:gd name="connsiteX0" fmla="*/ 0 w 1405719"/>
                  <a:gd name="connsiteY0" fmla="*/ 1050878 h 1050878"/>
                  <a:gd name="connsiteX1" fmla="*/ 272955 w 1405719"/>
                  <a:gd name="connsiteY1" fmla="*/ 1023582 h 1050878"/>
                  <a:gd name="connsiteX2" fmla="*/ 573206 w 1405719"/>
                  <a:gd name="connsiteY2" fmla="*/ 900752 h 1050878"/>
                  <a:gd name="connsiteX3" fmla="*/ 791570 w 1405719"/>
                  <a:gd name="connsiteY3" fmla="*/ 723332 h 1050878"/>
                  <a:gd name="connsiteX4" fmla="*/ 1228298 w 1405719"/>
                  <a:gd name="connsiteY4" fmla="*/ 327546 h 1050878"/>
                  <a:gd name="connsiteX5" fmla="*/ 1405719 w 1405719"/>
                  <a:gd name="connsiteY5" fmla="*/ 0 h 1050878"/>
                  <a:gd name="connsiteX6" fmla="*/ 1405719 w 1405719"/>
                  <a:gd name="connsiteY6" fmla="*/ 0 h 105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719" h="1050878">
                    <a:moveTo>
                      <a:pt x="0" y="1050878"/>
                    </a:moveTo>
                    <a:cubicBezTo>
                      <a:pt x="88710" y="1049740"/>
                      <a:pt x="177421" y="1048603"/>
                      <a:pt x="272955" y="1023582"/>
                    </a:cubicBezTo>
                    <a:cubicBezTo>
                      <a:pt x="368489" y="998561"/>
                      <a:pt x="486770" y="950794"/>
                      <a:pt x="573206" y="900752"/>
                    </a:cubicBezTo>
                    <a:cubicBezTo>
                      <a:pt x="659642" y="850710"/>
                      <a:pt x="682388" y="818866"/>
                      <a:pt x="791570" y="723332"/>
                    </a:cubicBezTo>
                    <a:cubicBezTo>
                      <a:pt x="900752" y="627798"/>
                      <a:pt x="1125940" y="448101"/>
                      <a:pt x="1228298" y="327546"/>
                    </a:cubicBezTo>
                    <a:cubicBezTo>
                      <a:pt x="1330656" y="206991"/>
                      <a:pt x="1405719" y="0"/>
                      <a:pt x="1405719" y="0"/>
                    </a:cubicBezTo>
                    <a:lnTo>
                      <a:pt x="140571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5" name="TextBox 14"/>
                <p:cNvSpPr txBox="1"/>
                <p:nvPr/>
              </p:nvSpPr>
              <p:spPr>
                <a:xfrm>
                  <a:off x="6576152" y="3164114"/>
                  <a:ext cx="1787447" cy="500248"/>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Δ f2=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𝑓</m:t>
                          </m:r>
                          <m:r>
                            <a:rPr lang="en-US" sz="2400" b="0" i="1" smtClean="0">
                              <a:latin typeface="Cambria Math" panose="02040503050406030204" pitchFamily="18" charset="0"/>
                            </a:rPr>
                            <m:t>2 − </m:t>
                          </m:r>
                          <m:r>
                            <m:rPr>
                              <m:sty m:val="p"/>
                            </m:rPr>
                            <a:rPr lang="el-GR" sz="2400" b="0" i="1" smtClean="0">
                              <a:latin typeface="Cambria Math" panose="02040503050406030204" pitchFamily="18" charset="0"/>
                            </a:rPr>
                            <m:t>μ</m:t>
                          </m:r>
                        </m:num>
                        <m:den>
                          <m:r>
                            <m:rPr>
                              <m:sty m:val="p"/>
                            </m:rPr>
                            <a:rPr lang="en-US" sz="2400" i="1">
                              <a:latin typeface="Cambria Math" panose="02040503050406030204" pitchFamily="18" charset="0"/>
                            </a:rPr>
                            <m:t>σ</m:t>
                          </m:r>
                        </m:den>
                      </m:f>
                    </m:oMath>
                  </a14:m>
                  <a:endParaRPr lang="en-US" sz="24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576152" y="3164114"/>
                  <a:ext cx="1787447" cy="631840"/>
                </a:xfrm>
                <a:prstGeom prst="rect">
                  <a:avLst/>
                </a:prstGeom>
                <a:blipFill rotWithShape="0">
                  <a:blip r:embed="rId4"/>
                  <a:stretch>
                    <a:fillRect l="-4113"/>
                  </a:stretch>
                </a:blipFill>
              </p:spPr>
              <p:txBody>
                <a:bodyPr/>
                <a:lstStyle/>
                <a:p>
                  <a:r>
                    <a:rPr lang="en-US">
                      <a:noFill/>
                    </a:rPr>
                    <a:t> </a:t>
                  </a:r>
                </a:p>
              </p:txBody>
            </p:sp>
          </mc:Fallback>
        </mc:AlternateContent>
      </p:gr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14866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The need for accurate performance prediction</a:t>
            </a:r>
            <a:endParaRPr lang="en-US" dirty="0"/>
          </a:p>
        </p:txBody>
      </p:sp>
      <p:sp>
        <p:nvSpPr>
          <p:cNvPr id="6" name="TextBox 5"/>
          <p:cNvSpPr txBox="1"/>
          <p:nvPr/>
        </p:nvSpPr>
        <p:spPr>
          <a:xfrm>
            <a:off x="228600" y="1128031"/>
            <a:ext cx="8686800" cy="3613297"/>
          </a:xfrm>
          <a:prstGeom prst="rect">
            <a:avLst/>
          </a:prstGeom>
          <a:noFill/>
        </p:spPr>
        <p:txBody>
          <a:bodyPr wrap="square" rtlCol="0">
            <a:spAutoFit/>
          </a:bodyPr>
          <a:lstStyle/>
          <a:p>
            <a:pPr marL="342900" indent="-342900">
              <a:lnSpc>
                <a:spcPct val="130000"/>
              </a:lnSpc>
              <a:buFont typeface="Wingdings" charset="2"/>
              <a:buChar char="§"/>
            </a:pPr>
            <a:r>
              <a:rPr lang="en-US" sz="2200" dirty="0" smtClean="0">
                <a:latin typeface="Arial" panose="020B0604020202020204" pitchFamily="34" charset="0"/>
                <a:cs typeface="Arial" panose="020B0604020202020204" pitchFamily="34" charset="0"/>
              </a:rPr>
              <a:t>Scheduler: More accurate execution time and resource usage prediction </a:t>
            </a:r>
          </a:p>
          <a:p>
            <a:pPr marL="342900" indent="-342900">
              <a:lnSpc>
                <a:spcPct val="130000"/>
              </a:lnSpc>
              <a:buFont typeface="Wingdings" charset="2"/>
              <a:buChar char="§"/>
            </a:pPr>
            <a:endParaRPr lang="en-US" sz="2200" dirty="0">
              <a:latin typeface="Arial" panose="020B0604020202020204" pitchFamily="34" charset="0"/>
              <a:cs typeface="Arial" panose="020B0604020202020204" pitchFamily="34" charset="0"/>
            </a:endParaRPr>
          </a:p>
          <a:p>
            <a:pPr marL="342900" indent="-342900">
              <a:lnSpc>
                <a:spcPct val="130000"/>
              </a:lnSpc>
              <a:buFont typeface="Wingdings" charset="2"/>
              <a:buChar char="§"/>
            </a:pPr>
            <a:r>
              <a:rPr lang="en-US" sz="2200" dirty="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pproximate computing: Level of approximation might be adjusted based on prediction of performance with different inputs</a:t>
            </a:r>
          </a:p>
          <a:p>
            <a:pPr marL="342900" indent="-342900">
              <a:lnSpc>
                <a:spcPct val="130000"/>
              </a:lnSpc>
              <a:buFont typeface="Wingdings" charset="2"/>
              <a:buChar char="§"/>
            </a:pPr>
            <a:endParaRPr lang="en-US" sz="2200" dirty="0">
              <a:latin typeface="Arial" panose="020B0604020202020204" pitchFamily="34" charset="0"/>
              <a:cs typeface="Arial" panose="020B0604020202020204" pitchFamily="34" charset="0"/>
            </a:endParaRPr>
          </a:p>
          <a:p>
            <a:pPr marL="342900" indent="-342900">
              <a:lnSpc>
                <a:spcPct val="130000"/>
              </a:lnSpc>
              <a:buFont typeface="Wingdings" charset="2"/>
              <a:buChar char="§"/>
            </a:pPr>
            <a:r>
              <a:rPr lang="en-US" sz="2200" dirty="0" smtClean="0">
                <a:latin typeface="Arial" panose="020B0604020202020204" pitchFamily="34" charset="0"/>
                <a:cs typeface="Arial" panose="020B0604020202020204" pitchFamily="34" charset="0"/>
              </a:rPr>
              <a:t>Anomaly detection: </a:t>
            </a:r>
            <a:r>
              <a:rPr lang="en-US" sz="2200" dirty="0">
                <a:latin typeface="Arial" panose="020B0604020202020204" pitchFamily="34" charset="0"/>
                <a:cs typeface="Arial" panose="020B0604020202020204" pitchFamily="34" charset="0"/>
              </a:rPr>
              <a:t>F</a:t>
            </a:r>
            <a:r>
              <a:rPr lang="en-US" sz="2200" dirty="0" smtClean="0">
                <a:latin typeface="Arial" panose="020B0604020202020204" pitchFamily="34" charset="0"/>
                <a:cs typeface="Arial" panose="020B0604020202020204" pitchFamily="34" charset="0"/>
              </a:rPr>
              <a:t>alse alarms can be reduced with accurate prediction mechanism   </a:t>
            </a:r>
            <a:endParaRPr lang="en-US" sz="2200" dirty="0">
              <a:latin typeface="Arial" panose="020B0604020202020204" pitchFamily="34" charset="0"/>
              <a:cs typeface="Arial" panose="020B0604020202020204" pitchFamily="34" charset="0"/>
            </a:endParaRPr>
          </a:p>
        </p:txBody>
      </p:sp>
      <p:sp>
        <p:nvSpPr>
          <p:cNvPr id="2" name="TextBox 1"/>
          <p:cNvSpPr txBox="1"/>
          <p:nvPr/>
        </p:nvSpPr>
        <p:spPr>
          <a:xfrm>
            <a:off x="228600" y="4724400"/>
            <a:ext cx="8686800" cy="1107996"/>
          </a:xfrm>
          <a:prstGeom prst="rect">
            <a:avLst/>
          </a:prstGeom>
          <a:solidFill>
            <a:schemeClr val="tx1"/>
          </a:solidFill>
        </p:spPr>
        <p:txBody>
          <a:bodyPr wrap="square" rtlCol="0">
            <a:spAutoFit/>
          </a:bodyPr>
          <a:lstStyle/>
          <a:p>
            <a:r>
              <a:rPr lang="en-US" sz="2200" dirty="0" smtClean="0">
                <a:solidFill>
                  <a:schemeClr val="bg1"/>
                </a:solidFill>
                <a:latin typeface="Arial" panose="020B0604020202020204" pitchFamily="34" charset="0"/>
                <a:cs typeface="Arial" panose="020B0604020202020204" pitchFamily="34" charset="0"/>
              </a:rPr>
              <a:t>Too many factors influencing performance: </a:t>
            </a:r>
          </a:p>
          <a:p>
            <a:pPr lvl="1"/>
            <a:r>
              <a:rPr lang="en-US" sz="2200" dirty="0">
                <a:solidFill>
                  <a:schemeClr val="bg1"/>
                </a:solidFill>
                <a:latin typeface="Arial" panose="020B0604020202020204" pitchFamily="34" charset="0"/>
                <a:cs typeface="Arial" panose="020B0604020202020204" pitchFamily="34" charset="0"/>
              </a:rPr>
              <a:t>E</a:t>
            </a:r>
            <a:r>
              <a:rPr lang="en-US" sz="2200" dirty="0" smtClean="0">
                <a:solidFill>
                  <a:schemeClr val="bg1"/>
                </a:solidFill>
                <a:latin typeface="Arial" panose="020B0604020202020204" pitchFamily="34" charset="0"/>
                <a:cs typeface="Arial" panose="020B0604020202020204" pitchFamily="34" charset="0"/>
              </a:rPr>
              <a:t>xecution environment, </a:t>
            </a:r>
            <a:r>
              <a:rPr lang="en-US" sz="2200" dirty="0" err="1" smtClean="0">
                <a:solidFill>
                  <a:schemeClr val="bg1"/>
                </a:solidFill>
                <a:latin typeface="Arial" panose="020B0604020202020204" pitchFamily="34" charset="0"/>
                <a:cs typeface="Arial" panose="020B0604020202020204" pitchFamily="34" charset="0"/>
              </a:rPr>
              <a:t>config</a:t>
            </a:r>
            <a:r>
              <a:rPr lang="en-US" sz="2200" dirty="0" smtClean="0">
                <a:solidFill>
                  <a:schemeClr val="bg1"/>
                </a:solidFill>
                <a:latin typeface="Arial" panose="020B0604020202020204" pitchFamily="34" charset="0"/>
                <a:cs typeface="Arial" panose="020B0604020202020204" pitchFamily="34" charset="0"/>
              </a:rPr>
              <a:t> parameters, input size, data  characteristic</a:t>
            </a:r>
            <a:endParaRPr lang="en-US" sz="22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28600" y="5943600"/>
            <a:ext cx="8686800" cy="430887"/>
          </a:xfrm>
          <a:prstGeom prst="rect">
            <a:avLst/>
          </a:prstGeom>
          <a:solidFill>
            <a:schemeClr val="tx1"/>
          </a:solidFill>
          <a:ln>
            <a:solidFill>
              <a:schemeClr val="tx1"/>
            </a:solidFill>
          </a:ln>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Not possible to test </a:t>
            </a:r>
            <a:r>
              <a:rPr lang="en-US" sz="2200" dirty="0" smtClean="0">
                <a:solidFill>
                  <a:schemeClr val="bg1"/>
                </a:solidFill>
                <a:latin typeface="Arial" panose="020B0604020202020204" pitchFamily="34" charset="0"/>
                <a:cs typeface="Arial" panose="020B0604020202020204" pitchFamily="34" charset="0"/>
              </a:rPr>
              <a:t>or model all </a:t>
            </a:r>
            <a:r>
              <a:rPr lang="en-US" sz="2200" dirty="0">
                <a:solidFill>
                  <a:schemeClr val="bg1"/>
                </a:solidFill>
                <a:latin typeface="Arial" panose="020B0604020202020204" pitchFamily="34" charset="0"/>
                <a:cs typeface="Arial" panose="020B0604020202020204" pitchFamily="34" charset="0"/>
              </a:rPr>
              <a:t>the </a:t>
            </a:r>
            <a:r>
              <a:rPr lang="en-US" sz="2200" dirty="0" smtClean="0">
                <a:solidFill>
                  <a:schemeClr val="bg1"/>
                </a:solidFill>
                <a:latin typeface="Arial" panose="020B0604020202020204" pitchFamily="34" charset="0"/>
                <a:cs typeface="Arial" panose="020B0604020202020204" pitchFamily="34" charset="0"/>
              </a:rPr>
              <a:t>combinations</a:t>
            </a:r>
            <a:endParaRPr lang="en-US" sz="2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90301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1286403"/>
                <a:ext cx="8991600" cy="2441309"/>
              </a:xfrm>
              <a:prstGeom prst="rect">
                <a:avLst/>
              </a:prstGeom>
              <a:noFill/>
            </p:spPr>
            <p:txBody>
              <a:bodyPr wrap="square" rtlCol="0">
                <a:spAutoFit/>
              </a:bodyPr>
              <a:lstStyle/>
              <a:p>
                <a:pPr marL="457200" indent="-4572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Errors might be </a:t>
                </a:r>
                <a:r>
                  <a:rPr lang="en-US" sz="2200" i="1" dirty="0" smtClean="0">
                    <a:latin typeface="Arial" panose="020B0604020202020204" pitchFamily="34" charset="0"/>
                    <a:cs typeface="Arial" panose="020B0604020202020204" pitchFamily="34" charset="0"/>
                  </a:rPr>
                  <a:t>correlated</a:t>
                </a:r>
                <a:endParaRPr lang="en-US" sz="2200" dirty="0" smtClean="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We calculate overall error as:</a:t>
                </a:r>
              </a:p>
              <a:p>
                <a:r>
                  <a:rPr lang="en-US" sz="22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2200" i="1">
                            <a:latin typeface="Cambria Math"/>
                          </a:rPr>
                        </m:ctrlPr>
                      </m:radPr>
                      <m:deg/>
                      <m:e>
                        <m:d>
                          <m:dPr>
                            <m:begChr m:val="["/>
                            <m:endChr m:val="]"/>
                            <m:ctrlPr>
                              <a:rPr lang="en-US" sz="2200" i="1">
                                <a:latin typeface="Cambria Math"/>
                              </a:rPr>
                            </m:ctrlPr>
                          </m:dPr>
                          <m:e>
                            <m:r>
                              <a:rPr lang="en-US" sz="2200" i="1">
                                <a:latin typeface="Cambria Math" panose="02040503050406030204" pitchFamily="18" charset="0"/>
                              </a:rPr>
                              <m:t>𝐸</m:t>
                            </m:r>
                            <m:r>
                              <a:rPr lang="en-US" sz="2200" i="1" baseline="-25000">
                                <a:latin typeface="Cambria Math" panose="02040503050406030204" pitchFamily="18" charset="0"/>
                              </a:rPr>
                              <m:t>𝑓</m:t>
                            </m:r>
                            <m:r>
                              <a:rPr lang="en-US" sz="2200" i="1" baseline="-25000">
                                <a:latin typeface="Cambria Math" panose="02040503050406030204" pitchFamily="18" charset="0"/>
                              </a:rPr>
                              <m:t>1</m:t>
                            </m:r>
                          </m:e>
                        </m:d>
                        <m:r>
                          <a:rPr lang="en-US" sz="2200" i="1" baseline="30000">
                            <a:latin typeface="Cambria Math" panose="02040503050406030204" pitchFamily="18" charset="0"/>
                          </a:rPr>
                          <m:t>2</m:t>
                        </m:r>
                        <m:r>
                          <a:rPr lang="en-US" sz="2200" i="1">
                            <a:latin typeface="Cambria Math" panose="02040503050406030204" pitchFamily="18" charset="0"/>
                          </a:rPr>
                          <m:t>+</m:t>
                        </m:r>
                        <m:d>
                          <m:dPr>
                            <m:begChr m:val="["/>
                            <m:endChr m:val="]"/>
                            <m:ctrlPr>
                              <a:rPr lang="en-US" sz="2200" i="1">
                                <a:latin typeface="Cambria Math"/>
                              </a:rPr>
                            </m:ctrlPr>
                          </m:dPr>
                          <m:e>
                            <m:d>
                              <m:dPr>
                                <m:ctrlPr>
                                  <a:rPr lang="en-US" sz="2200" i="1">
                                    <a:latin typeface="Cambria Math"/>
                                  </a:rPr>
                                </m:ctrlPr>
                              </m:dPr>
                              <m:e>
                                <m:r>
                                  <a:rPr lang="en-US" sz="2200" i="1">
                                    <a:latin typeface="Cambria Math" panose="02040503050406030204" pitchFamily="18" charset="0"/>
                                  </a:rPr>
                                  <m:t>1−</m:t>
                                </m:r>
                                <m:r>
                                  <a:rPr lang="en-US" sz="2200" i="1">
                                    <a:latin typeface="Cambria Math" panose="02040503050406030204" pitchFamily="18" charset="0"/>
                                  </a:rPr>
                                  <m:t>𝑚𝑓</m:t>
                                </m:r>
                                <m:r>
                                  <a:rPr lang="en-US" sz="2200" i="1" baseline="-25000">
                                    <a:latin typeface="Cambria Math" panose="02040503050406030204" pitchFamily="18" charset="0"/>
                                  </a:rPr>
                                  <m:t>1</m:t>
                                </m:r>
                                <m:r>
                                  <a:rPr lang="en-US" sz="2200" i="1" baseline="-25000">
                                    <a:latin typeface="Cambria Math" panose="02040503050406030204" pitchFamily="18" charset="0"/>
                                  </a:rPr>
                                  <m:t>𝑓</m:t>
                                </m:r>
                                <m:r>
                                  <a:rPr lang="en-US" sz="2200" i="1" baseline="-25000">
                                    <a:latin typeface="Cambria Math" panose="02040503050406030204" pitchFamily="18" charset="0"/>
                                  </a:rPr>
                                  <m:t>2</m:t>
                                </m:r>
                              </m:e>
                            </m:d>
                            <m:r>
                              <a:rPr lang="en-US" sz="2200" i="1">
                                <a:latin typeface="Cambria Math" panose="02040503050406030204" pitchFamily="18" charset="0"/>
                              </a:rPr>
                              <m:t>𝐸</m:t>
                            </m:r>
                            <m:r>
                              <a:rPr lang="en-US" sz="2200" i="1" baseline="-25000">
                                <a:latin typeface="Cambria Math" panose="02040503050406030204" pitchFamily="18" charset="0"/>
                              </a:rPr>
                              <m:t>𝑓</m:t>
                            </m:r>
                            <m:r>
                              <a:rPr lang="en-US" sz="2200" i="1" baseline="-25000">
                                <a:latin typeface="Cambria Math" panose="02040503050406030204" pitchFamily="18" charset="0"/>
                              </a:rPr>
                              <m:t>2</m:t>
                            </m:r>
                          </m:e>
                        </m:d>
                        <m:r>
                          <a:rPr lang="en-US" sz="2200" i="1" baseline="30000">
                            <a:latin typeface="Cambria Math" panose="02040503050406030204" pitchFamily="18" charset="0"/>
                          </a:rPr>
                          <m:t>2 </m:t>
                        </m:r>
                        <m:r>
                          <a:rPr lang="en-US" sz="2200" i="1">
                            <a:latin typeface="Cambria Math" panose="02040503050406030204" pitchFamily="18" charset="0"/>
                          </a:rPr>
                          <m:t>+ . . . </m:t>
                        </m:r>
                      </m:e>
                    </m:rad>
                  </m:oMath>
                </a14:m>
                <a:endParaRPr lang="en-US" sz="22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E</a:t>
                </a:r>
                <a:r>
                  <a:rPr lang="en-US" sz="2000" baseline="-25000" dirty="0" smtClean="0">
                    <a:latin typeface="Arial" panose="020B0604020202020204" pitchFamily="34" charset="0"/>
                    <a:cs typeface="Arial" panose="020B0604020202020204" pitchFamily="34" charset="0"/>
                  </a:rPr>
                  <a:t>f1</a:t>
                </a:r>
                <a:r>
                  <a:rPr lang="en-US" sz="2000" dirty="0">
                    <a:latin typeface="Arial" panose="020B0604020202020204" pitchFamily="34" charset="0"/>
                    <a:cs typeface="Arial" panose="020B0604020202020204" pitchFamily="34" charset="0"/>
                  </a:rPr>
                  <a:t>, E</a:t>
                </a:r>
                <a:r>
                  <a:rPr lang="en-US" sz="2000" baseline="-25000" dirty="0">
                    <a:latin typeface="Arial" panose="020B0604020202020204" pitchFamily="34" charset="0"/>
                    <a:cs typeface="Arial" panose="020B0604020202020204" pitchFamily="34" charset="0"/>
                  </a:rPr>
                  <a:t>f2</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xtrapolation </a:t>
                </a:r>
                <a:r>
                  <a:rPr lang="en-US" sz="2000" dirty="0">
                    <a:latin typeface="Arial" panose="020B0604020202020204" pitchFamily="34" charset="0"/>
                    <a:cs typeface="Arial" panose="020B0604020202020204" pitchFamily="34" charset="0"/>
                  </a:rPr>
                  <a:t>errors </a:t>
                </a:r>
                <a:r>
                  <a:rPr lang="en-US" sz="2000" dirty="0" smtClean="0">
                    <a:latin typeface="Arial" panose="020B0604020202020204" pitchFamily="34" charset="0"/>
                    <a:cs typeface="Arial" panose="020B0604020202020204" pitchFamily="34" charset="0"/>
                  </a:rPr>
                  <a:t>at </a:t>
                </a:r>
                <a:r>
                  <a:rPr lang="en-US" sz="2000" dirty="0">
                    <a:latin typeface="Arial" panose="020B0604020202020204" pitchFamily="34" charset="0"/>
                    <a:cs typeface="Arial" panose="020B0604020202020204" pitchFamily="34" charset="0"/>
                  </a:rPr>
                  <a:t>the production point</a:t>
                </a:r>
              </a:p>
              <a:p>
                <a:r>
                  <a:rPr lang="en-US" sz="2000" dirty="0" smtClean="0">
                    <a:latin typeface="Arial" panose="020B0604020202020204" pitchFamily="34" charset="0"/>
                    <a:cs typeface="Arial" panose="020B0604020202020204" pitchFamily="34" charset="0"/>
                  </a:rPr>
                  <a:t>      m</a:t>
                </a:r>
                <a:r>
                  <a:rPr lang="en-US" sz="2000" baseline="-25000" dirty="0" smtClean="0">
                    <a:latin typeface="Arial" panose="020B0604020202020204" pitchFamily="34" charset="0"/>
                    <a:cs typeface="Arial" panose="020B0604020202020204" pitchFamily="34" charset="0"/>
                  </a:rPr>
                  <a:t>f1f2</a:t>
                </a:r>
                <a:r>
                  <a:rPr lang="en-US" sz="2000" dirty="0" smtClean="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MIC (correlation) of extrapolation </a:t>
                </a:r>
                <a:r>
                  <a:rPr lang="en-US" sz="2000" dirty="0" smtClean="0">
                    <a:latin typeface="Arial" panose="020B0604020202020204" pitchFamily="34" charset="0"/>
                    <a:cs typeface="Arial" panose="020B0604020202020204" pitchFamily="34" charset="0"/>
                  </a:rPr>
                  <a:t>errors</a:t>
                </a:r>
                <a:endParaRPr lang="en-US" sz="2200"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 y="1286403"/>
                <a:ext cx="8991600" cy="2441309"/>
              </a:xfrm>
              <a:prstGeom prst="rect">
                <a:avLst/>
              </a:prstGeom>
              <a:blipFill rotWithShape="0">
                <a:blip r:embed="rId3"/>
                <a:stretch>
                  <a:fillRect l="-746" t="-1496" b="-3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2400" y="3962400"/>
                <a:ext cx="8953500" cy="1179425"/>
              </a:xfrm>
              <a:prstGeom prst="rect">
                <a:avLst/>
              </a:prstGeom>
              <a:noFill/>
            </p:spPr>
            <p:txBody>
              <a:bodyPr wrap="square" rtlCol="0">
                <a:spAutoFit/>
              </a:bodyPr>
              <a:lstStyle/>
              <a:p>
                <a:pPr marL="457200" indent="-4572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When errors are uncorrelated (i.e.,  m</a:t>
                </a:r>
                <a:r>
                  <a:rPr lang="en-US" sz="2200" baseline="-25000" dirty="0" smtClean="0">
                    <a:latin typeface="Arial" panose="020B0604020202020204" pitchFamily="34" charset="0"/>
                    <a:cs typeface="Arial" panose="020B0604020202020204" pitchFamily="34" charset="0"/>
                  </a:rPr>
                  <a:t>f1f2</a:t>
                </a:r>
                <a:r>
                  <a:rPr lang="en-US" sz="2200" dirty="0" smtClean="0">
                    <a:latin typeface="Arial" panose="020B0604020202020204" pitchFamily="34" charset="0"/>
                    <a:cs typeface="Arial" panose="020B0604020202020204" pitchFamily="34" charset="0"/>
                  </a:rPr>
                  <a:t> = 0.0):</a:t>
                </a:r>
              </a:p>
              <a:p>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14:m>
                  <m:oMath xmlns:m="http://schemas.openxmlformats.org/officeDocument/2006/math">
                    <m:r>
                      <m:rPr>
                        <m:sty m:val="p"/>
                      </m:rPr>
                      <a:rPr lang="en-US" sz="2200">
                        <a:latin typeface="Cambria Math" panose="02040503050406030204" pitchFamily="18" charset="0"/>
                      </a:rPr>
                      <m:t>Overall</m:t>
                    </m:r>
                    <m:r>
                      <a:rPr lang="en-US" sz="2200">
                        <a:latin typeface="Cambria Math" panose="02040503050406030204" pitchFamily="18" charset="0"/>
                      </a:rPr>
                      <m:t> </m:t>
                    </m:r>
                    <m:r>
                      <m:rPr>
                        <m:sty m:val="p"/>
                      </m:rPr>
                      <a:rPr lang="en-US" sz="2200">
                        <a:latin typeface="Cambria Math" panose="02040503050406030204" pitchFamily="18" charset="0"/>
                      </a:rPr>
                      <m:t>error</m:t>
                    </m:r>
                    <m:r>
                      <a:rPr lang="en-US" sz="2200" i="1">
                        <a:latin typeface="Cambria Math" panose="02040503050406030204" pitchFamily="18" charset="0"/>
                      </a:rPr>
                      <m:t>= </m:t>
                    </m:r>
                    <m:rad>
                      <m:radPr>
                        <m:degHide m:val="on"/>
                        <m:ctrlPr>
                          <a:rPr lang="en-US" sz="2200" i="1">
                            <a:latin typeface="Cambria Math"/>
                          </a:rPr>
                        </m:ctrlPr>
                      </m:radPr>
                      <m:deg/>
                      <m:e>
                        <m:d>
                          <m:dPr>
                            <m:begChr m:val="["/>
                            <m:endChr m:val="]"/>
                            <m:ctrlPr>
                              <a:rPr lang="en-US" sz="2200" i="1">
                                <a:latin typeface="Cambria Math"/>
                              </a:rPr>
                            </m:ctrlPr>
                          </m:dPr>
                          <m:e>
                            <m:r>
                              <a:rPr lang="en-US" sz="2200" i="1">
                                <a:latin typeface="Cambria Math" panose="02040503050406030204" pitchFamily="18" charset="0"/>
                              </a:rPr>
                              <m:t>𝐸</m:t>
                            </m:r>
                            <m:r>
                              <a:rPr lang="en-US" sz="2200" i="1" baseline="-25000">
                                <a:latin typeface="Cambria Math" panose="02040503050406030204" pitchFamily="18" charset="0"/>
                              </a:rPr>
                              <m:t>𝑓</m:t>
                            </m:r>
                            <m:r>
                              <a:rPr lang="en-US" sz="2200" i="1" baseline="-25000">
                                <a:latin typeface="Cambria Math" panose="02040503050406030204" pitchFamily="18" charset="0"/>
                              </a:rPr>
                              <m:t>1</m:t>
                            </m:r>
                          </m:e>
                        </m:d>
                        <m:r>
                          <a:rPr lang="en-US" sz="2200" i="1" baseline="30000">
                            <a:latin typeface="Cambria Math" panose="02040503050406030204" pitchFamily="18" charset="0"/>
                          </a:rPr>
                          <m:t>2</m:t>
                        </m:r>
                        <m:r>
                          <a:rPr lang="en-US" sz="2200" i="1">
                            <a:latin typeface="Cambria Math" panose="02040503050406030204" pitchFamily="18" charset="0"/>
                          </a:rPr>
                          <m:t>+</m:t>
                        </m:r>
                        <m:d>
                          <m:dPr>
                            <m:begChr m:val="["/>
                            <m:endChr m:val="]"/>
                            <m:ctrlPr>
                              <a:rPr lang="en-US" sz="2200" i="1">
                                <a:latin typeface="Cambria Math"/>
                              </a:rPr>
                            </m:ctrlPr>
                          </m:dPr>
                          <m:e>
                            <m:r>
                              <a:rPr lang="en-US" sz="2200" i="1">
                                <a:latin typeface="Cambria Math" panose="02040503050406030204" pitchFamily="18" charset="0"/>
                              </a:rPr>
                              <m:t>𝐸</m:t>
                            </m:r>
                            <m:r>
                              <a:rPr lang="en-US" sz="2200" i="1" baseline="-25000">
                                <a:latin typeface="Cambria Math" panose="02040503050406030204" pitchFamily="18" charset="0"/>
                              </a:rPr>
                              <m:t>𝑓</m:t>
                            </m:r>
                            <m:r>
                              <a:rPr lang="en-US" sz="2200" i="1" baseline="-25000">
                                <a:latin typeface="Cambria Math" panose="02040503050406030204" pitchFamily="18" charset="0"/>
                              </a:rPr>
                              <m:t>2</m:t>
                            </m:r>
                          </m:e>
                        </m:d>
                        <m:r>
                          <a:rPr lang="en-US" sz="2200" i="1" baseline="30000">
                            <a:latin typeface="Cambria Math" panose="02040503050406030204" pitchFamily="18" charset="0"/>
                          </a:rPr>
                          <m:t>2 </m:t>
                        </m:r>
                        <m:r>
                          <a:rPr lang="en-US" sz="2200" i="1">
                            <a:latin typeface="Cambria Math" panose="02040503050406030204" pitchFamily="18" charset="0"/>
                          </a:rPr>
                          <m:t>+ . . .  </m:t>
                        </m:r>
                      </m:e>
                    </m:rad>
                  </m:oMath>
                </a14:m>
                <a:r>
                  <a:rPr lang="en-US" sz="2200" dirty="0">
                    <a:latin typeface="Arial" panose="020B0604020202020204" pitchFamily="34" charset="0"/>
                    <a:cs typeface="Arial" panose="020B0604020202020204" pitchFamily="34" charset="0"/>
                  </a:rPr>
                  <a:t>   = RMS error</a:t>
                </a:r>
              </a:p>
              <a:p>
                <a:endParaRPr lang="en-US" sz="2200"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2400" y="3962400"/>
                <a:ext cx="8953500" cy="1179425"/>
              </a:xfrm>
              <a:prstGeom prst="rect">
                <a:avLst/>
              </a:prstGeom>
              <a:blipFill rotWithShape="0">
                <a:blip r:embed="rId4"/>
                <a:stretch>
                  <a:fillRect l="-749" t="-3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2401" y="5105400"/>
                <a:ext cx="8968046" cy="1107996"/>
              </a:xfrm>
              <a:prstGeom prst="rect">
                <a:avLst/>
              </a:prstGeom>
              <a:noFill/>
            </p:spPr>
            <p:txBody>
              <a:bodyPr wrap="square" rtlCol="0">
                <a:spAutoFit/>
              </a:bodyPr>
              <a:lstStyle/>
              <a:p>
                <a:pPr marL="457200" indent="-4572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When errors are fully correlated (i.e.,  m</a:t>
                </a:r>
                <a:r>
                  <a:rPr lang="en-US" sz="2200" baseline="-25000" dirty="0" smtClean="0">
                    <a:latin typeface="Arial" panose="020B0604020202020204" pitchFamily="34" charset="0"/>
                    <a:cs typeface="Arial" panose="020B0604020202020204" pitchFamily="34" charset="0"/>
                  </a:rPr>
                  <a:t>f1f2</a:t>
                </a:r>
                <a:r>
                  <a:rPr lang="en-US" sz="2200" dirty="0" smtClean="0">
                    <a:latin typeface="Arial" panose="020B0604020202020204" pitchFamily="34" charset="0"/>
                    <a:cs typeface="Arial" panose="020B0604020202020204" pitchFamily="34" charset="0"/>
                  </a:rPr>
                  <a:t> = 1.0):</a:t>
                </a:r>
              </a:p>
              <a:p>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14:m>
                  <m:oMath xmlns:m="http://schemas.openxmlformats.org/officeDocument/2006/math">
                    <m:r>
                      <m:rPr>
                        <m:sty m:val="p"/>
                      </m:rPr>
                      <a:rPr lang="en-US" sz="2200">
                        <a:latin typeface="Cambria Math" panose="02040503050406030204" pitchFamily="18" charset="0"/>
                      </a:rPr>
                      <m:t>Overall</m:t>
                    </m:r>
                    <m:r>
                      <a:rPr lang="en-US" sz="2200">
                        <a:latin typeface="Cambria Math" panose="02040503050406030204" pitchFamily="18" charset="0"/>
                      </a:rPr>
                      <m:t> </m:t>
                    </m:r>
                    <m:r>
                      <m:rPr>
                        <m:sty m:val="p"/>
                      </m:rPr>
                      <a:rPr lang="en-US" sz="2200">
                        <a:latin typeface="Cambria Math" panose="02040503050406030204" pitchFamily="18" charset="0"/>
                      </a:rPr>
                      <m:t>error</m:t>
                    </m:r>
                    <m:r>
                      <a:rPr lang="en-US" sz="2200" i="1">
                        <a:latin typeface="Cambria Math" panose="02040503050406030204" pitchFamily="18" charset="0"/>
                      </a:rPr>
                      <m:t>=</m:t>
                    </m:r>
                    <m:r>
                      <a:rPr lang="en-US" sz="2200" i="1">
                        <a:latin typeface="Cambria Math" panose="02040503050406030204" pitchFamily="18" charset="0"/>
                      </a:rPr>
                      <m:t>𝐸𝑓</m:t>
                    </m:r>
                    <m:r>
                      <a:rPr lang="en-US" sz="2200" i="1" baseline="-25000">
                        <a:latin typeface="Cambria Math" panose="02040503050406030204" pitchFamily="18" charset="0"/>
                      </a:rPr>
                      <m:t>1</m:t>
                    </m:r>
                  </m:oMath>
                </a14:m>
                <a:r>
                  <a:rPr lang="en-US" sz="2200" dirty="0">
                    <a:latin typeface="Arial" panose="020B0604020202020204" pitchFamily="34" charset="0"/>
                    <a:cs typeface="Arial" panose="020B0604020202020204" pitchFamily="34" charset="0"/>
                  </a:rPr>
                  <a:t> = Error coming from any </a:t>
                </a:r>
                <a:r>
                  <a:rPr lang="en-US" sz="2200" dirty="0" smtClean="0">
                    <a:latin typeface="Arial" panose="020B0604020202020204" pitchFamily="34" charset="0"/>
                    <a:cs typeface="Arial" panose="020B0604020202020204" pitchFamily="34" charset="0"/>
                  </a:rPr>
                  <a:t>single component</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52401" y="5105400"/>
                <a:ext cx="8968046" cy="1107996"/>
              </a:xfrm>
              <a:prstGeom prst="rect">
                <a:avLst/>
              </a:prstGeom>
              <a:blipFill rotWithShape="1">
                <a:blip r:embed="rId5"/>
                <a:stretch>
                  <a:fillRect l="-748" t="-2762"/>
                </a:stretch>
              </a:blipFill>
            </p:spPr>
            <p:txBody>
              <a:bodyPr/>
              <a:lstStyle/>
              <a:p>
                <a:r>
                  <a:rPr lang="en-US">
                    <a:noFill/>
                  </a:rPr>
                  <a:t> </a:t>
                </a:r>
              </a:p>
            </p:txBody>
          </p:sp>
        </mc:Fallback>
      </mc:AlternateContent>
      <p:sp>
        <p:nvSpPr>
          <p:cNvPr id="5" name="Title 4"/>
          <p:cNvSpPr>
            <a:spLocks noGrp="1"/>
          </p:cNvSpPr>
          <p:nvPr>
            <p:ph type="title"/>
          </p:nvPr>
        </p:nvSpPr>
        <p:spPr/>
        <p:txBody>
          <a:bodyPr/>
          <a:lstStyle/>
          <a:p>
            <a:r>
              <a:rPr lang="en-US" dirty="0">
                <a:latin typeface="Arial" panose="020B0604020202020204" pitchFamily="34" charset="0"/>
                <a:cs typeface="Arial" panose="020B0604020202020204" pitchFamily="34" charset="0"/>
              </a:rPr>
              <a:t>Combining individual error components</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1394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4884940" y="4212681"/>
          <a:ext cx="3759426" cy="2079085"/>
        </p:xfrm>
        <a:graphic>
          <a:graphicData uri="http://schemas.openxmlformats.org/drawingml/2006/table">
            <a:tbl>
              <a:tblPr firstRow="1" bandRow="1">
                <a:tableStyleId>{2D5ABB26-0587-4C30-8999-92F81FD0307C}</a:tableStyleId>
              </a:tblPr>
              <a:tblGrid>
                <a:gridCol w="1297100"/>
                <a:gridCol w="949192"/>
                <a:gridCol w="1513134"/>
              </a:tblGrid>
              <a:tr h="512441">
                <a:tc gridSpan="3">
                  <a:txBody>
                    <a:bodyPr/>
                    <a:lstStyle/>
                    <a:p>
                      <a:pPr algn="ctr"/>
                      <a:r>
                        <a:rPr lang="en-US" sz="1600" dirty="0" smtClean="0">
                          <a:solidFill>
                            <a:schemeClr val="bg1"/>
                          </a:solidFill>
                          <a:latin typeface="Arial"/>
                          <a:cs typeface="Arial"/>
                        </a:rPr>
                        <a:t>Alarm Monitoring System</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hMerge="1">
                  <a:txBody>
                    <a:bodyPr/>
                    <a:lstStyle/>
                    <a:p>
                      <a:endParaRPr lang="en-US"/>
                    </a:p>
                  </a:txBody>
                  <a:tcPr/>
                </a:tc>
                <a:tc hMerge="1">
                  <a:txBody>
                    <a:bodyPr/>
                    <a:lstStyle/>
                    <a:p>
                      <a:endParaRPr lang="en-US"/>
                    </a:p>
                  </a:txBody>
                  <a:tcPr/>
                </a:tc>
              </a:tr>
              <a:tr h="530499">
                <a:tc>
                  <a:txBody>
                    <a:bodyPr/>
                    <a:lstStyle/>
                    <a:p>
                      <a:pPr algn="ctr"/>
                      <a:r>
                        <a:rPr lang="en-US" sz="1600" dirty="0" smtClean="0">
                          <a:solidFill>
                            <a:schemeClr val="bg1"/>
                          </a:solidFill>
                          <a:latin typeface="Arial"/>
                          <a:cs typeface="Arial"/>
                        </a:rPr>
                        <a:t>Observation</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chemeClr val="bg1"/>
                          </a:solidFill>
                          <a:latin typeface="Arial"/>
                          <a:cs typeface="Arial"/>
                        </a:rPr>
                        <a:t>Value</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chemeClr val="bg1"/>
                          </a:solidFill>
                          <a:latin typeface="Arial"/>
                          <a:cs typeface="Arial"/>
                        </a:rPr>
                        <a:t>Probability of fault</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r h="987524">
                <a:tc>
                  <a:txBody>
                    <a:bodyPr/>
                    <a:lstStyle/>
                    <a:p>
                      <a:pPr algn="l">
                        <a:lnSpc>
                          <a:spcPct val="100000"/>
                        </a:lnSpc>
                      </a:pPr>
                      <a:r>
                        <a:rPr lang="en-US" sz="1600" dirty="0" smtClean="0">
                          <a:solidFill>
                            <a:schemeClr val="bg1"/>
                          </a:solidFill>
                          <a:latin typeface="Arial"/>
                          <a:cs typeface="Arial"/>
                        </a:rPr>
                        <a:t> L2_miss</a:t>
                      </a:r>
                    </a:p>
                    <a:p>
                      <a:pPr algn="l">
                        <a:lnSpc>
                          <a:spcPct val="200000"/>
                        </a:lnSpc>
                      </a:pPr>
                      <a:r>
                        <a:rPr lang="en-US" sz="1600" dirty="0" smtClean="0">
                          <a:solidFill>
                            <a:schemeClr val="bg1"/>
                          </a:solidFill>
                          <a:latin typeface="Arial"/>
                          <a:cs typeface="Arial"/>
                        </a:rPr>
                        <a:t> time</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endParaRPr lang="en-US" sz="1600" dirty="0">
                        <a:solidFill>
                          <a:srgbClr val="FFFFFF"/>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c>
                  <a:txBody>
                    <a:bodyPr/>
                    <a:lstStyle/>
                    <a:p>
                      <a:pPr algn="ctr"/>
                      <a:r>
                        <a:rPr lang="en-US" sz="1600" dirty="0" smtClean="0">
                          <a:solidFill>
                            <a:srgbClr val="FFFFFF"/>
                          </a:solidFill>
                          <a:latin typeface="Arial"/>
                          <a:cs typeface="Arial"/>
                        </a:rPr>
                        <a:t>0.9</a:t>
                      </a:r>
                    </a:p>
                    <a:p>
                      <a:pPr lvl="0" algn="ctr">
                        <a:lnSpc>
                          <a:spcPct val="200000"/>
                        </a:lnSpc>
                      </a:pPr>
                      <a:r>
                        <a:rPr lang="en-US" sz="1600" dirty="0" smtClean="0">
                          <a:solidFill>
                            <a:srgbClr val="FFFFFF"/>
                          </a:solidFill>
                          <a:latin typeface="Arial"/>
                          <a:cs typeface="Arial"/>
                        </a:rPr>
                        <a:t>0.0</a:t>
                      </a:r>
                      <a:endParaRPr lang="en-US" sz="1600" dirty="0">
                        <a:solidFill>
                          <a:srgbClr val="FFFFFF"/>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1" name="Punched Tape 10"/>
          <p:cNvSpPr/>
          <p:nvPr/>
        </p:nvSpPr>
        <p:spPr>
          <a:xfrm>
            <a:off x="2128646" y="1219200"/>
            <a:ext cx="1411066" cy="1166525"/>
          </a:xfrm>
          <a:prstGeom prst="flowChartPunchedTape">
            <a:avLst/>
          </a:prstGeom>
          <a:solidFill>
            <a:srgbClr val="262626"/>
          </a:solidFill>
          <a:ln>
            <a:solidFill>
              <a:srgbClr val="7F7F7F"/>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aphicFrame>
        <p:nvGraphicFramePr>
          <p:cNvPr id="12" name="Table 11"/>
          <p:cNvGraphicFramePr>
            <a:graphicFrameLocks noGrp="1"/>
          </p:cNvGraphicFramePr>
          <p:nvPr>
            <p:extLst/>
          </p:nvPr>
        </p:nvGraphicFramePr>
        <p:xfrm>
          <a:off x="2139501" y="2523214"/>
          <a:ext cx="1516062" cy="934950"/>
        </p:xfrm>
        <a:graphic>
          <a:graphicData uri="http://schemas.openxmlformats.org/drawingml/2006/table">
            <a:tbl>
              <a:tblPr firstRow="1" bandRow="1">
                <a:tableStyleId>{793D81CF-94F2-401A-BA57-92F5A7B2D0C5}</a:tableStyleId>
              </a:tblPr>
              <a:tblGrid>
                <a:gridCol w="758031"/>
                <a:gridCol w="758031"/>
              </a:tblGrid>
              <a:tr h="199890">
                <a:tc>
                  <a:txBody>
                    <a:bodyPr/>
                    <a:lstStyle/>
                    <a:p>
                      <a:pPr algn="ctr"/>
                      <a:r>
                        <a:rPr lang="en-US" sz="1600" dirty="0" smtClean="0">
                          <a:latin typeface="Arial"/>
                          <a:cs typeface="Arial"/>
                        </a:rPr>
                        <a:t>f1</a:t>
                      </a:r>
                      <a:r>
                        <a:rPr lang="en-US" sz="1600" baseline="0" dirty="0" smtClean="0">
                          <a:latin typeface="Arial"/>
                          <a:cs typeface="Arial"/>
                        </a:rPr>
                        <a:t> f2</a:t>
                      </a:r>
                      <a:endParaRPr lang="en-US" sz="1600" b="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pPr algn="ctr"/>
                      <a:r>
                        <a:rPr lang="en-US" sz="1600" dirty="0" smtClean="0">
                          <a:latin typeface="Arial"/>
                          <a:cs typeface="Arial"/>
                        </a:rPr>
                        <a:t>o1 o2</a:t>
                      </a:r>
                      <a:endParaRPr lang="en-US" sz="1600" b="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r h="199890">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c>
                  <a:txBody>
                    <a:bodyPr/>
                    <a:lstStyle/>
                    <a:p>
                      <a:endParaRPr lang="en-US" sz="500" dirty="0">
                        <a:latin typeface="Arial"/>
                        <a:cs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cell3D prstMaterial="dkEdge">
                      <a:bevel w="38100"/>
                      <a:lightRig rig="flood" dir="t"/>
                    </a:cell3D>
                  </a:tcPr>
                </a:tc>
              </a:tr>
            </a:tbl>
          </a:graphicData>
        </a:graphic>
      </p:graphicFrame>
      <p:sp>
        <p:nvSpPr>
          <p:cNvPr id="13" name="TextBox 12"/>
          <p:cNvSpPr txBox="1"/>
          <p:nvPr/>
        </p:nvSpPr>
        <p:spPr>
          <a:xfrm>
            <a:off x="2447950" y="3469176"/>
            <a:ext cx="893674" cy="369332"/>
          </a:xfrm>
          <a:prstGeom prst="rect">
            <a:avLst/>
          </a:prstGeom>
          <a:noFill/>
        </p:spPr>
        <p:txBody>
          <a:bodyPr wrap="square" rtlCol="0">
            <a:spAutoFit/>
          </a:bodyPr>
          <a:lstStyle/>
          <a:p>
            <a:pPr algn="ctr"/>
            <a:r>
              <a:rPr lang="en-US" dirty="0" smtClean="0">
                <a:latin typeface="Arial"/>
                <a:cs typeface="Arial"/>
              </a:rPr>
              <a:t>SIGHT</a:t>
            </a:r>
            <a:endParaRPr lang="en-US" dirty="0">
              <a:latin typeface="Arial"/>
              <a:cs typeface="Arial"/>
            </a:endParaRPr>
          </a:p>
        </p:txBody>
      </p:sp>
      <p:graphicFrame>
        <p:nvGraphicFramePr>
          <p:cNvPr id="14" name="Table 13"/>
          <p:cNvGraphicFramePr>
            <a:graphicFrameLocks noGrp="1"/>
          </p:cNvGraphicFramePr>
          <p:nvPr>
            <p:extLst/>
          </p:nvPr>
        </p:nvGraphicFramePr>
        <p:xfrm>
          <a:off x="4629775" y="1403720"/>
          <a:ext cx="1881421" cy="2065455"/>
        </p:xfrm>
        <a:graphic>
          <a:graphicData uri="http://schemas.openxmlformats.org/drawingml/2006/table">
            <a:tbl>
              <a:tblPr firstRow="1" bandRow="1">
                <a:tableStyleId>{2D5ABB26-0587-4C30-8999-92F81FD0307C}</a:tableStyleId>
              </a:tblPr>
              <a:tblGrid>
                <a:gridCol w="1881421"/>
              </a:tblGrid>
              <a:tr h="688485">
                <a:tc>
                  <a:txBody>
                    <a:bodyPr/>
                    <a:lstStyle/>
                    <a:p>
                      <a:pPr algn="ctr"/>
                      <a:r>
                        <a:rPr lang="en-US" sz="1600" dirty="0" smtClean="0">
                          <a:solidFill>
                            <a:schemeClr val="bg1"/>
                          </a:solidFill>
                          <a:latin typeface="Arial"/>
                          <a:cs typeface="Arial"/>
                        </a:rPr>
                        <a:t>Identify duplicate features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r h="688485">
                <a:tc>
                  <a:txBody>
                    <a:bodyPr/>
                    <a:lstStyle/>
                    <a:p>
                      <a:pPr algn="ctr"/>
                      <a:r>
                        <a:rPr lang="en-US" sz="1600" dirty="0" smtClean="0">
                          <a:solidFill>
                            <a:schemeClr val="bg1"/>
                          </a:solidFill>
                          <a:latin typeface="Arial"/>
                          <a:cs typeface="Arial"/>
                        </a:rPr>
                        <a:t>Remove noisy observations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r h="688485">
                <a:tc>
                  <a:txBody>
                    <a:bodyPr/>
                    <a:lstStyle/>
                    <a:p>
                      <a:pPr algn="ctr"/>
                      <a:r>
                        <a:rPr lang="en-US" sz="1600" dirty="0" smtClean="0">
                          <a:solidFill>
                            <a:schemeClr val="bg1"/>
                          </a:solidFill>
                          <a:latin typeface="Arial"/>
                          <a:cs typeface="Arial"/>
                        </a:rPr>
                        <a:t>Context based modeling</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chemeClr val="tx1">
                        <a:lumMod val="85000"/>
                        <a:lumOff val="15000"/>
                      </a:schemeClr>
                    </a:solidFill>
                  </a:tcPr>
                </a:tc>
              </a:tr>
            </a:tbl>
          </a:graphicData>
        </a:graphic>
      </p:graphicFrame>
      <p:graphicFrame>
        <p:nvGraphicFramePr>
          <p:cNvPr id="15" name="Table 14"/>
          <p:cNvGraphicFramePr>
            <a:graphicFrameLocks noGrp="1"/>
          </p:cNvGraphicFramePr>
          <p:nvPr>
            <p:extLst/>
          </p:nvPr>
        </p:nvGraphicFramePr>
        <p:xfrm>
          <a:off x="7075071" y="1403719"/>
          <a:ext cx="1658463" cy="2054444"/>
        </p:xfrm>
        <a:graphic>
          <a:graphicData uri="http://schemas.openxmlformats.org/drawingml/2006/table">
            <a:tbl>
              <a:tblPr firstRow="1" bandRow="1">
                <a:tableStyleId>{2D5ABB26-0587-4C30-8999-92F81FD0307C}</a:tableStyleId>
              </a:tblPr>
              <a:tblGrid>
                <a:gridCol w="1658463"/>
              </a:tblGrid>
              <a:tr h="1027222">
                <a:tc>
                  <a:txBody>
                    <a:bodyPr/>
                    <a:lstStyle/>
                    <a:p>
                      <a:pPr algn="ctr"/>
                      <a:r>
                        <a:rPr lang="en-US" sz="1600" dirty="0" smtClean="0">
                          <a:solidFill>
                            <a:schemeClr val="bg1"/>
                          </a:solidFill>
                          <a:latin typeface="Arial"/>
                          <a:cs typeface="Arial"/>
                        </a:rPr>
                        <a:t>Create distribution of prediction errors</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r h="1027222">
                <a:tc>
                  <a:txBody>
                    <a:bodyPr/>
                    <a:lstStyle/>
                    <a:p>
                      <a:pPr algn="ctr"/>
                      <a:r>
                        <a:rPr lang="en-US" sz="1600" dirty="0" smtClean="0">
                          <a:solidFill>
                            <a:schemeClr val="bg1"/>
                          </a:solidFill>
                          <a:latin typeface="Arial"/>
                          <a:cs typeface="Arial"/>
                        </a:rPr>
                        <a:t>Create</a:t>
                      </a:r>
                      <a:r>
                        <a:rPr lang="en-US" sz="1600" baseline="0" dirty="0" smtClean="0">
                          <a:solidFill>
                            <a:schemeClr val="bg1"/>
                          </a:solidFill>
                          <a:latin typeface="Arial"/>
                          <a:cs typeface="Arial"/>
                        </a:rPr>
                        <a:t> profile for extrapolation error</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6" name="TextBox 15"/>
          <p:cNvSpPr txBox="1"/>
          <p:nvPr/>
        </p:nvSpPr>
        <p:spPr>
          <a:xfrm>
            <a:off x="4766123" y="3469176"/>
            <a:ext cx="1587915" cy="369332"/>
          </a:xfrm>
          <a:prstGeom prst="rect">
            <a:avLst/>
          </a:prstGeom>
          <a:noFill/>
        </p:spPr>
        <p:txBody>
          <a:bodyPr wrap="square" rtlCol="0">
            <a:spAutoFit/>
          </a:bodyPr>
          <a:lstStyle/>
          <a:p>
            <a:pPr algn="ctr"/>
            <a:r>
              <a:rPr lang="en-US" dirty="0" smtClean="0">
                <a:latin typeface="Arial"/>
                <a:cs typeface="Arial"/>
              </a:rPr>
              <a:t>SCULPTOR</a:t>
            </a:r>
            <a:endParaRPr lang="en-US" dirty="0">
              <a:latin typeface="Arial"/>
              <a:cs typeface="Arial"/>
            </a:endParaRPr>
          </a:p>
        </p:txBody>
      </p:sp>
      <p:sp>
        <p:nvSpPr>
          <p:cNvPr id="17" name="TextBox 16"/>
          <p:cNvSpPr txBox="1"/>
          <p:nvPr/>
        </p:nvSpPr>
        <p:spPr>
          <a:xfrm>
            <a:off x="7075071" y="3446795"/>
            <a:ext cx="1645311" cy="369332"/>
          </a:xfrm>
          <a:prstGeom prst="rect">
            <a:avLst/>
          </a:prstGeom>
          <a:noFill/>
        </p:spPr>
        <p:txBody>
          <a:bodyPr wrap="square" rtlCol="0">
            <a:spAutoFit/>
          </a:bodyPr>
          <a:lstStyle/>
          <a:p>
            <a:pPr algn="ctr"/>
            <a:r>
              <a:rPr lang="en-US" dirty="0" smtClean="0">
                <a:latin typeface="Arial"/>
                <a:cs typeface="Arial"/>
              </a:rPr>
              <a:t>E-ANALYZER</a:t>
            </a:r>
            <a:endParaRPr lang="en-US" dirty="0">
              <a:latin typeface="Arial"/>
              <a:cs typeface="Arial"/>
            </a:endParaRPr>
          </a:p>
        </p:txBody>
      </p:sp>
      <p:graphicFrame>
        <p:nvGraphicFramePr>
          <p:cNvPr id="18" name="Table 17"/>
          <p:cNvGraphicFramePr>
            <a:graphicFrameLocks noGrp="1"/>
          </p:cNvGraphicFramePr>
          <p:nvPr>
            <p:extLst/>
          </p:nvPr>
        </p:nvGraphicFramePr>
        <p:xfrm>
          <a:off x="2196146" y="4636517"/>
          <a:ext cx="1658463" cy="870112"/>
        </p:xfrm>
        <a:graphic>
          <a:graphicData uri="http://schemas.openxmlformats.org/drawingml/2006/table">
            <a:tbl>
              <a:tblPr firstRow="1" bandRow="1">
                <a:tableStyleId>{2D5ABB26-0587-4C30-8999-92F81FD0307C}</a:tableStyleId>
              </a:tblPr>
              <a:tblGrid>
                <a:gridCol w="1658463"/>
              </a:tblGrid>
              <a:tr h="870112">
                <a:tc>
                  <a:txBody>
                    <a:bodyPr/>
                    <a:lstStyle/>
                    <a:p>
                      <a:pPr algn="ctr"/>
                      <a:r>
                        <a:rPr lang="en-US" sz="1600" dirty="0" smtClean="0">
                          <a:solidFill>
                            <a:schemeClr val="bg1"/>
                          </a:solidFill>
                          <a:latin typeface="Arial"/>
                          <a:cs typeface="Arial"/>
                        </a:rPr>
                        <a:t>Input</a:t>
                      </a:r>
                      <a:r>
                        <a:rPr lang="en-US" sz="1600" baseline="0" dirty="0" smtClean="0">
                          <a:solidFill>
                            <a:schemeClr val="bg1"/>
                          </a:solidFill>
                          <a:latin typeface="Arial"/>
                          <a:cs typeface="Arial"/>
                        </a:rPr>
                        <a:t> aware anomaly detection</a:t>
                      </a:r>
                      <a:endParaRPr lang="en-US" sz="1600" dirty="0">
                        <a:solidFill>
                          <a:schemeClr val="bg1"/>
                        </a:solidFill>
                        <a:latin typeface="Arial"/>
                        <a:cs typeface="Arial"/>
                      </a:endParaRPr>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cell3D prstMaterial="dkEdge">
                      <a:bevel w="165100" prst="coolSlant"/>
                      <a:lightRig rig="flood" dir="t"/>
                    </a:cell3D>
                    <a:solidFill>
                      <a:srgbClr val="262626"/>
                    </a:solidFill>
                  </a:tcPr>
                </a:tc>
              </a:tr>
            </a:tbl>
          </a:graphicData>
        </a:graphic>
      </p:graphicFrame>
      <p:sp>
        <p:nvSpPr>
          <p:cNvPr id="19" name="TextBox 18"/>
          <p:cNvSpPr txBox="1"/>
          <p:nvPr/>
        </p:nvSpPr>
        <p:spPr>
          <a:xfrm>
            <a:off x="2196146" y="5506629"/>
            <a:ext cx="1658463" cy="369332"/>
          </a:xfrm>
          <a:prstGeom prst="rect">
            <a:avLst/>
          </a:prstGeom>
          <a:noFill/>
        </p:spPr>
        <p:txBody>
          <a:bodyPr wrap="square" rtlCol="0">
            <a:spAutoFit/>
          </a:bodyPr>
          <a:lstStyle/>
          <a:p>
            <a:pPr algn="ctr"/>
            <a:r>
              <a:rPr lang="en-US" dirty="0" smtClean="0">
                <a:latin typeface="Arial"/>
                <a:cs typeface="Arial"/>
              </a:rPr>
              <a:t>GUARDIAN</a:t>
            </a:r>
            <a:endParaRPr lang="en-US" dirty="0">
              <a:latin typeface="Arial"/>
              <a:cs typeface="Arial"/>
            </a:endParaRPr>
          </a:p>
        </p:txBody>
      </p:sp>
      <p:sp>
        <p:nvSpPr>
          <p:cNvPr id="20" name="TextBox 19"/>
          <p:cNvSpPr txBox="1"/>
          <p:nvPr/>
        </p:nvSpPr>
        <p:spPr>
          <a:xfrm>
            <a:off x="4892741" y="6283995"/>
            <a:ext cx="3746274" cy="369332"/>
          </a:xfrm>
          <a:prstGeom prst="rect">
            <a:avLst/>
          </a:prstGeom>
          <a:noFill/>
        </p:spPr>
        <p:txBody>
          <a:bodyPr wrap="square" rtlCol="0">
            <a:spAutoFit/>
          </a:bodyPr>
          <a:lstStyle/>
          <a:p>
            <a:pPr algn="ctr"/>
            <a:r>
              <a:rPr lang="en-US" dirty="0" smtClean="0">
                <a:latin typeface="Arial"/>
                <a:cs typeface="Arial"/>
              </a:rPr>
              <a:t>Graphical interface</a:t>
            </a:r>
            <a:endParaRPr lang="en-US" dirty="0">
              <a:latin typeface="Arial"/>
              <a:cs typeface="Arial"/>
            </a:endParaRPr>
          </a:p>
        </p:txBody>
      </p:sp>
      <p:sp>
        <p:nvSpPr>
          <p:cNvPr id="21" name="Right Arrow 20"/>
          <p:cNvSpPr/>
          <p:nvPr/>
        </p:nvSpPr>
        <p:spPr>
          <a:xfrm>
            <a:off x="3769814" y="2969860"/>
            <a:ext cx="747540" cy="245807"/>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2" name="Right Arrow 21"/>
          <p:cNvSpPr/>
          <p:nvPr/>
        </p:nvSpPr>
        <p:spPr>
          <a:xfrm>
            <a:off x="1665992" y="2969860"/>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3" name="Right Arrow 22"/>
          <p:cNvSpPr/>
          <p:nvPr/>
        </p:nvSpPr>
        <p:spPr>
          <a:xfrm>
            <a:off x="6610274" y="2979422"/>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4" name="Right Arrow 23"/>
          <p:cNvSpPr/>
          <p:nvPr/>
        </p:nvSpPr>
        <p:spPr>
          <a:xfrm>
            <a:off x="3967503" y="5085318"/>
            <a:ext cx="798619" cy="266702"/>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5" name="Right Arrow 24"/>
          <p:cNvSpPr/>
          <p:nvPr/>
        </p:nvSpPr>
        <p:spPr>
          <a:xfrm>
            <a:off x="1702497" y="5085318"/>
            <a:ext cx="423346" cy="236245"/>
          </a:xfrm>
          <a:prstGeom prst="rightArrow">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6" name="TextBox 25"/>
          <p:cNvSpPr txBox="1"/>
          <p:nvPr/>
        </p:nvSpPr>
        <p:spPr>
          <a:xfrm>
            <a:off x="2139501" y="1393201"/>
            <a:ext cx="1328926" cy="830997"/>
          </a:xfrm>
          <a:prstGeom prst="rect">
            <a:avLst/>
          </a:prstGeom>
          <a:noFill/>
        </p:spPr>
        <p:txBody>
          <a:bodyPr wrap="square" rtlCol="0">
            <a:spAutoFit/>
          </a:bodyPr>
          <a:lstStyle/>
          <a:p>
            <a:pPr algn="ctr"/>
            <a:r>
              <a:rPr lang="en-US" sz="1600" dirty="0" smtClean="0">
                <a:solidFill>
                  <a:srgbClr val="FFFFFF"/>
                </a:solidFill>
                <a:latin typeface="Arial"/>
                <a:cs typeface="Arial"/>
              </a:rPr>
              <a:t>Features &amp; Observations List</a:t>
            </a:r>
            <a:endParaRPr lang="en-US" sz="1600" dirty="0">
              <a:solidFill>
                <a:srgbClr val="FFFFFF"/>
              </a:solidFill>
              <a:latin typeface="Arial"/>
              <a:cs typeface="Arial"/>
            </a:endParaRPr>
          </a:p>
        </p:txBody>
      </p:sp>
      <p:sp>
        <p:nvSpPr>
          <p:cNvPr id="27" name="TextBox 26"/>
          <p:cNvSpPr txBox="1"/>
          <p:nvPr/>
        </p:nvSpPr>
        <p:spPr>
          <a:xfrm>
            <a:off x="6342333" y="5407044"/>
            <a:ext cx="632051" cy="338554"/>
          </a:xfrm>
          <a:prstGeom prst="rect">
            <a:avLst/>
          </a:prstGeom>
          <a:solidFill>
            <a:srgbClr val="FF0000"/>
          </a:solidFill>
        </p:spPr>
        <p:txBody>
          <a:bodyPr wrap="square" rtlCol="0">
            <a:spAutoFit/>
          </a:bodyPr>
          <a:lstStyle/>
          <a:p>
            <a:pPr algn="ctr"/>
            <a:r>
              <a:rPr lang="en-US" sz="1600" dirty="0" smtClean="0">
                <a:solidFill>
                  <a:srgbClr val="FFFFFF"/>
                </a:solidFill>
                <a:latin typeface="Arial"/>
                <a:cs typeface="Arial"/>
              </a:rPr>
              <a:t>High</a:t>
            </a:r>
            <a:endParaRPr lang="en-US" sz="1600" dirty="0">
              <a:solidFill>
                <a:srgbClr val="FFFFFF"/>
              </a:solidFill>
              <a:latin typeface="Arial"/>
              <a:cs typeface="Arial"/>
            </a:endParaRPr>
          </a:p>
        </p:txBody>
      </p:sp>
      <p:sp>
        <p:nvSpPr>
          <p:cNvPr id="28" name="TextBox 27"/>
          <p:cNvSpPr txBox="1"/>
          <p:nvPr/>
        </p:nvSpPr>
        <p:spPr>
          <a:xfrm>
            <a:off x="6257308" y="5842111"/>
            <a:ext cx="833445" cy="338554"/>
          </a:xfrm>
          <a:prstGeom prst="rect">
            <a:avLst/>
          </a:prstGeom>
          <a:solidFill>
            <a:srgbClr val="08AB0C"/>
          </a:solidFill>
        </p:spPr>
        <p:txBody>
          <a:bodyPr wrap="square" rtlCol="0">
            <a:spAutoFit/>
          </a:bodyPr>
          <a:lstStyle/>
          <a:p>
            <a:pPr algn="ctr"/>
            <a:r>
              <a:rPr lang="en-US" sz="1600" dirty="0" smtClean="0">
                <a:solidFill>
                  <a:srgbClr val="FFFFFF"/>
                </a:solidFill>
                <a:latin typeface="Arial"/>
                <a:cs typeface="Arial"/>
              </a:rPr>
              <a:t>Normal</a:t>
            </a:r>
            <a:endParaRPr lang="en-US" sz="1600" dirty="0">
              <a:solidFill>
                <a:srgbClr val="FFFFFF"/>
              </a:solidFill>
              <a:latin typeface="Arial"/>
              <a:cs typeface="Arial"/>
            </a:endParaRPr>
          </a:p>
        </p:txBody>
      </p:sp>
      <p:grpSp>
        <p:nvGrpSpPr>
          <p:cNvPr id="29" name="Group 28"/>
          <p:cNvGrpSpPr/>
          <p:nvPr/>
        </p:nvGrpSpPr>
        <p:grpSpPr>
          <a:xfrm>
            <a:off x="1101113" y="1509552"/>
            <a:ext cx="705495" cy="2027442"/>
            <a:chOff x="346442" y="586538"/>
            <a:chExt cx="705495" cy="2027442"/>
          </a:xfrm>
        </p:grpSpPr>
        <p:sp>
          <p:nvSpPr>
            <p:cNvPr id="30" name="Oval 29"/>
            <p:cNvSpPr/>
            <p:nvPr/>
          </p:nvSpPr>
          <p:spPr>
            <a:xfrm>
              <a:off x="581607" y="586538"/>
              <a:ext cx="235165" cy="235165"/>
            </a:xfrm>
            <a:prstGeom prst="ellipse">
              <a:avLst/>
            </a:prstGeom>
            <a:solidFill>
              <a:schemeClr val="bg1">
                <a:lumMod val="50000"/>
              </a:schemeClr>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cxnSp>
          <p:nvCxnSpPr>
            <p:cNvPr id="31" name="Straight Arrow Connector 30"/>
            <p:cNvCxnSpPr>
              <a:stCxn id="30" idx="4"/>
            </p:cNvCxnSpPr>
            <p:nvPr/>
          </p:nvCxnSpPr>
          <p:spPr>
            <a:xfrm>
              <a:off x="699190" y="821703"/>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456504" y="1269891"/>
              <a:ext cx="242686"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99190" y="1269891"/>
              <a:ext cx="272842"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56504" y="1741301"/>
              <a:ext cx="242686"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699190" y="1741301"/>
              <a:ext cx="272842"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699190" y="2165792"/>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581607" y="2378815"/>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8" name="Oval 37"/>
            <p:cNvSpPr/>
            <p:nvPr/>
          </p:nvSpPr>
          <p:spPr>
            <a:xfrm>
              <a:off x="581607" y="103472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9" name="Oval 38"/>
            <p:cNvSpPr/>
            <p:nvPr/>
          </p:nvSpPr>
          <p:spPr>
            <a:xfrm>
              <a:off x="581607" y="193936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0" name="Oval 39"/>
            <p:cNvSpPr/>
            <p:nvPr/>
          </p:nvSpPr>
          <p:spPr>
            <a:xfrm>
              <a:off x="346442" y="1495737"/>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1" name="Oval 40"/>
            <p:cNvSpPr/>
            <p:nvPr/>
          </p:nvSpPr>
          <p:spPr>
            <a:xfrm>
              <a:off x="816772" y="150613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grpSp>
        <p:nvGrpSpPr>
          <p:cNvPr id="42" name="Group 41"/>
          <p:cNvGrpSpPr/>
          <p:nvPr/>
        </p:nvGrpSpPr>
        <p:grpSpPr>
          <a:xfrm>
            <a:off x="1101113" y="3764027"/>
            <a:ext cx="705495" cy="2027442"/>
            <a:chOff x="346442" y="586538"/>
            <a:chExt cx="705495" cy="2027442"/>
          </a:xfrm>
        </p:grpSpPr>
        <p:sp>
          <p:nvSpPr>
            <p:cNvPr id="43" name="Oval 42"/>
            <p:cNvSpPr/>
            <p:nvPr/>
          </p:nvSpPr>
          <p:spPr>
            <a:xfrm>
              <a:off x="581607" y="586538"/>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cxnSp>
          <p:nvCxnSpPr>
            <p:cNvPr id="44" name="Straight Arrow Connector 43"/>
            <p:cNvCxnSpPr>
              <a:stCxn id="43" idx="4"/>
            </p:cNvCxnSpPr>
            <p:nvPr/>
          </p:nvCxnSpPr>
          <p:spPr>
            <a:xfrm>
              <a:off x="699190" y="821703"/>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456504" y="1269891"/>
              <a:ext cx="242686"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99190" y="1269891"/>
              <a:ext cx="272842" cy="23624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456504" y="1741301"/>
              <a:ext cx="242686"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699190" y="1741301"/>
              <a:ext cx="272842" cy="198065"/>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99190" y="2165792"/>
              <a:ext cx="0" cy="213023"/>
            </a:xfrm>
            <a:prstGeom prst="straightConnector1">
              <a:avLst/>
            </a:prstGeom>
            <a:ln>
              <a:solidFill>
                <a:srgbClr val="00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581607" y="2378815"/>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1" name="Oval 50"/>
            <p:cNvSpPr/>
            <p:nvPr/>
          </p:nvSpPr>
          <p:spPr>
            <a:xfrm>
              <a:off x="581607" y="103472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2" name="Oval 51"/>
            <p:cNvSpPr/>
            <p:nvPr/>
          </p:nvSpPr>
          <p:spPr>
            <a:xfrm>
              <a:off x="581607" y="193936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3" name="Oval 52"/>
            <p:cNvSpPr/>
            <p:nvPr/>
          </p:nvSpPr>
          <p:spPr>
            <a:xfrm>
              <a:off x="346442" y="1495737"/>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4" name="Oval 53"/>
            <p:cNvSpPr/>
            <p:nvPr/>
          </p:nvSpPr>
          <p:spPr>
            <a:xfrm>
              <a:off x="816772" y="1506136"/>
              <a:ext cx="235165" cy="235165"/>
            </a:xfrm>
            <a:prstGeom prst="ellipse">
              <a:avLst/>
            </a:prstGeom>
            <a:solidFill>
              <a:srgbClr val="7F7F7F"/>
            </a:solidFill>
            <a:ln>
              <a:solidFill>
                <a:schemeClr val="bg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sp>
        <p:nvSpPr>
          <p:cNvPr id="55" name="TextBox 54"/>
          <p:cNvSpPr txBox="1"/>
          <p:nvPr/>
        </p:nvSpPr>
        <p:spPr>
          <a:xfrm>
            <a:off x="365503" y="1702408"/>
            <a:ext cx="1143098" cy="584776"/>
          </a:xfrm>
          <a:prstGeom prst="rect">
            <a:avLst/>
          </a:prstGeom>
          <a:noFill/>
        </p:spPr>
        <p:txBody>
          <a:bodyPr wrap="square" rtlCol="0">
            <a:spAutoFit/>
          </a:bodyPr>
          <a:lstStyle/>
          <a:p>
            <a:pPr algn="ctr"/>
            <a:r>
              <a:rPr lang="en-US" sz="1600" dirty="0" smtClean="0">
                <a:latin typeface="Arial"/>
                <a:cs typeface="Arial"/>
              </a:rPr>
              <a:t>Test/train runs</a:t>
            </a:r>
            <a:endParaRPr lang="en-US" sz="1600" dirty="0">
              <a:latin typeface="Arial"/>
              <a:cs typeface="Arial"/>
            </a:endParaRPr>
          </a:p>
        </p:txBody>
      </p:sp>
      <p:sp>
        <p:nvSpPr>
          <p:cNvPr id="56" name="TextBox 55"/>
          <p:cNvSpPr txBox="1"/>
          <p:nvPr/>
        </p:nvSpPr>
        <p:spPr>
          <a:xfrm>
            <a:off x="152400" y="3930425"/>
            <a:ext cx="1301461" cy="584776"/>
          </a:xfrm>
          <a:prstGeom prst="rect">
            <a:avLst/>
          </a:prstGeom>
          <a:noFill/>
        </p:spPr>
        <p:txBody>
          <a:bodyPr wrap="square" rtlCol="0">
            <a:spAutoFit/>
          </a:bodyPr>
          <a:lstStyle/>
          <a:p>
            <a:pPr algn="ctr"/>
            <a:r>
              <a:rPr lang="en-US" sz="1600" dirty="0" smtClean="0">
                <a:latin typeface="Arial"/>
                <a:cs typeface="Arial"/>
              </a:rPr>
              <a:t>Production runs</a:t>
            </a:r>
            <a:endParaRPr lang="en-US" sz="1600" dirty="0">
              <a:latin typeface="Arial"/>
              <a:cs typeface="Arial"/>
            </a:endParaRPr>
          </a:p>
        </p:txBody>
      </p:sp>
      <p:cxnSp>
        <p:nvCxnSpPr>
          <p:cNvPr id="57" name="Straight Arrow Connector 56"/>
          <p:cNvCxnSpPr>
            <a:endCxn id="18" idx="0"/>
          </p:cNvCxnSpPr>
          <p:nvPr/>
        </p:nvCxnSpPr>
        <p:spPr>
          <a:xfrm flipH="1">
            <a:off x="3025377" y="3469176"/>
            <a:ext cx="1687088" cy="1167341"/>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4" idx="1"/>
          </p:cNvCxnSpPr>
          <p:nvPr/>
        </p:nvCxnSpPr>
        <p:spPr>
          <a:xfrm flipH="1" flipV="1">
            <a:off x="3539712" y="1957740"/>
            <a:ext cx="1090063" cy="478707"/>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3562542" y="1643262"/>
            <a:ext cx="1067233" cy="159201"/>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3239781" y="3458163"/>
            <a:ext cx="3793839" cy="1178354"/>
          </a:xfrm>
          <a:prstGeom prst="straightConnector1">
            <a:avLst/>
          </a:prstGeom>
          <a:ln>
            <a:solidFill>
              <a:srgbClr val="000000"/>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rot="21146923">
            <a:off x="3490307" y="1337081"/>
            <a:ext cx="1203107" cy="369332"/>
          </a:xfrm>
          <a:prstGeom prst="rect">
            <a:avLst/>
          </a:prstGeom>
          <a:noFill/>
        </p:spPr>
        <p:txBody>
          <a:bodyPr wrap="square" rtlCol="0">
            <a:spAutoFit/>
          </a:bodyPr>
          <a:lstStyle/>
          <a:p>
            <a:pPr algn="ctr"/>
            <a:r>
              <a:rPr lang="en-US" dirty="0" smtClean="0">
                <a:latin typeface="Arial"/>
                <a:cs typeface="Arial"/>
              </a:rPr>
              <a:t>feedback</a:t>
            </a:r>
            <a:endParaRPr lang="en-US" dirty="0">
              <a:latin typeface="Arial"/>
              <a:cs typeface="Arial"/>
            </a:endParaRPr>
          </a:p>
        </p:txBody>
      </p:sp>
      <p:sp>
        <p:nvSpPr>
          <p:cNvPr id="62" name="TextBox 61"/>
          <p:cNvSpPr txBox="1"/>
          <p:nvPr/>
        </p:nvSpPr>
        <p:spPr>
          <a:xfrm rot="1442899">
            <a:off x="3471777" y="2211637"/>
            <a:ext cx="1203107" cy="369332"/>
          </a:xfrm>
          <a:prstGeom prst="rect">
            <a:avLst/>
          </a:prstGeom>
          <a:noFill/>
        </p:spPr>
        <p:txBody>
          <a:bodyPr wrap="square" rtlCol="0">
            <a:spAutoFit/>
          </a:bodyPr>
          <a:lstStyle/>
          <a:p>
            <a:pPr algn="ctr"/>
            <a:r>
              <a:rPr lang="en-US" dirty="0" smtClean="0">
                <a:latin typeface="Arial"/>
                <a:cs typeface="Arial"/>
              </a:rPr>
              <a:t>feedback</a:t>
            </a:r>
            <a:endParaRPr lang="en-US" dirty="0">
              <a:latin typeface="Arial"/>
              <a:cs typeface="Arial"/>
            </a:endParaRPr>
          </a:p>
        </p:txBody>
      </p:sp>
      <p:grpSp>
        <p:nvGrpSpPr>
          <p:cNvPr id="3" name="Group 2"/>
          <p:cNvGrpSpPr/>
          <p:nvPr/>
        </p:nvGrpSpPr>
        <p:grpSpPr>
          <a:xfrm>
            <a:off x="-20830" y="0"/>
            <a:ext cx="9164830" cy="6858000"/>
            <a:chOff x="-20830" y="0"/>
            <a:chExt cx="9164830" cy="6858000"/>
          </a:xfrm>
        </p:grpSpPr>
        <p:sp>
          <p:nvSpPr>
            <p:cNvPr id="65" name="Rectangle 64"/>
            <p:cNvSpPr/>
            <p:nvPr/>
          </p:nvSpPr>
          <p:spPr>
            <a:xfrm>
              <a:off x="-20830" y="6096000"/>
              <a:ext cx="4059430" cy="7620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37338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0" y="3657600"/>
              <a:ext cx="152400" cy="24384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4038600" y="3733800"/>
              <a:ext cx="5105400" cy="3124200"/>
            </a:xfrm>
            <a:prstGeom prst="rect">
              <a:avLst/>
            </a:prstGeom>
            <a:solidFill>
              <a:srgbClr val="7F7F7F">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52400" y="3733800"/>
              <a:ext cx="3886200" cy="2362200"/>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6" name="Title 7"/>
          <p:cNvSpPr>
            <a:spLocks noGrp="1"/>
          </p:cNvSpPr>
          <p:nvPr>
            <p:ph type="title"/>
          </p:nvPr>
        </p:nvSpPr>
        <p:spPr/>
        <p:txBody>
          <a:bodyPr/>
          <a:lstStyle/>
          <a:p>
            <a:r>
              <a:rPr lang="en-US" cap="small" dirty="0">
                <a:latin typeface="Arial" panose="020B0604020202020204" pitchFamily="34" charset="0"/>
                <a:cs typeface="Arial" panose="020B0604020202020204" pitchFamily="34" charset="0"/>
              </a:rPr>
              <a:t>Guardian:</a:t>
            </a:r>
            <a:r>
              <a:rPr lang="en-US" dirty="0">
                <a:latin typeface="Arial" panose="020B0604020202020204" pitchFamily="34" charset="0"/>
                <a:cs typeface="Arial" panose="020B0604020202020204" pitchFamily="34" charset="0"/>
              </a:rPr>
              <a:t>  The anomaly detection tool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94011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5771828"/>
            <a:ext cx="9144000" cy="514878"/>
          </a:xfrm>
          <a:prstGeom prst="rect">
            <a:avLst/>
          </a:prstGeom>
          <a:solidFill>
            <a:schemeClr val="bg1">
              <a:lumMod val="75000"/>
              <a:alpha val="55000"/>
            </a:schemeClr>
          </a:solidFill>
          <a:ln w="9525">
            <a:noFill/>
            <a:miter lim="800000"/>
            <a:headEnd/>
            <a:tailEnd/>
          </a:ln>
          <a:effectLst/>
        </p:spPr>
        <p:txBody>
          <a:bodyPr rtlCol="0" anchor="ctr">
            <a:prstTxWarp prst="textNoShape">
              <a:avLst/>
            </a:prstTxWarp>
          </a:bodyPr>
          <a:lstStyle/>
          <a:p>
            <a:pPr marL="342900" indent="-342900">
              <a:spcBef>
                <a:spcPct val="0"/>
              </a:spcBef>
              <a:buFont typeface="Arial" panose="020B0604020202020204" pitchFamily="34" charset="0"/>
              <a:buChar char="•"/>
            </a:pPr>
            <a:r>
              <a:rPr lang="en-US" sz="2200" i="1" dirty="0">
                <a:solidFill>
                  <a:srgbClr val="000000"/>
                </a:solidFill>
                <a:latin typeface="Arial" panose="020B0604020202020204" pitchFamily="34" charset="0"/>
                <a:cs typeface="Arial" panose="020B0604020202020204" pitchFamily="34" charset="0"/>
              </a:rPr>
              <a:t>P</a:t>
            </a:r>
            <a:r>
              <a:rPr lang="en-US" sz="2200" i="1" dirty="0" smtClean="0">
                <a:solidFill>
                  <a:srgbClr val="000000"/>
                </a:solidFill>
                <a:latin typeface="Arial" panose="020B0604020202020204" pitchFamily="34" charset="0"/>
                <a:cs typeface="Arial" panose="020B0604020202020204" pitchFamily="34" charset="0"/>
              </a:rPr>
              <a:t>roduction run: calculate a </a:t>
            </a:r>
            <a:r>
              <a:rPr lang="en-US" sz="2200" b="1" i="1" dirty="0" smtClean="0">
                <a:solidFill>
                  <a:srgbClr val="000000"/>
                </a:solidFill>
                <a:latin typeface="Arial" panose="020B0604020202020204" pitchFamily="34" charset="0"/>
                <a:cs typeface="Arial" panose="020B0604020202020204" pitchFamily="34" charset="0"/>
              </a:rPr>
              <a:t>probability of anomaly</a:t>
            </a:r>
            <a:endParaRPr lang="en-US" sz="2200" b="1" i="1" dirty="0">
              <a:solidFill>
                <a:srgbClr val="00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5029200" y="4576916"/>
            <a:ext cx="3886200" cy="376084"/>
          </a:xfrm>
          <a:prstGeom prst="rect">
            <a:avLst/>
          </a:prstGeom>
        </p:spPr>
      </p:pic>
      <p:sp>
        <p:nvSpPr>
          <p:cNvPr id="4" name="TextBox 3"/>
          <p:cNvSpPr txBox="1"/>
          <p:nvPr/>
        </p:nvSpPr>
        <p:spPr>
          <a:xfrm>
            <a:off x="0" y="1093113"/>
            <a:ext cx="7173884" cy="430887"/>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How extrapolation and interpolation error fit together ?</a:t>
            </a:r>
            <a:endParaRPr lang="en-US" sz="2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81000" y="1524000"/>
            <a:ext cx="4267200" cy="4324027"/>
          </a:xfrm>
          <a:prstGeom prst="rect">
            <a:avLst/>
          </a:prstGeom>
        </p:spPr>
      </p:pic>
      <p:pic>
        <p:nvPicPr>
          <p:cNvPr id="6" name="Picture 5"/>
          <p:cNvPicPr>
            <a:picLocks noChangeAspect="1"/>
          </p:cNvPicPr>
          <p:nvPr/>
        </p:nvPicPr>
        <p:blipFill>
          <a:blip r:embed="rId5"/>
          <a:stretch>
            <a:fillRect/>
          </a:stretch>
        </p:blipFill>
        <p:spPr>
          <a:xfrm>
            <a:off x="5666082" y="1676400"/>
            <a:ext cx="2944518" cy="2465903"/>
          </a:xfrm>
          <a:prstGeom prst="rect">
            <a:avLst/>
          </a:prstGeom>
        </p:spPr>
      </p:pic>
      <p:sp>
        <p:nvSpPr>
          <p:cNvPr id="3" name="Title 2"/>
          <p:cNvSpPr>
            <a:spLocks noGrp="1"/>
          </p:cNvSpPr>
          <p:nvPr>
            <p:ph type="title"/>
          </p:nvPr>
        </p:nvSpPr>
        <p:spPr/>
        <p:txBody>
          <a:bodyPr/>
          <a:lstStyle/>
          <a:p>
            <a:r>
              <a:rPr lang="en-US" cap="small" dirty="0">
                <a:latin typeface="Arial" panose="020B0604020202020204" pitchFamily="34" charset="0"/>
                <a:cs typeface="Arial" panose="020B0604020202020204" pitchFamily="34" charset="0"/>
              </a:rPr>
              <a:t>Guardian:</a:t>
            </a:r>
            <a:r>
              <a:rPr lang="en-US" dirty="0">
                <a:latin typeface="Arial" panose="020B0604020202020204" pitchFamily="34" charset="0"/>
                <a:cs typeface="Arial" panose="020B0604020202020204" pitchFamily="34" charset="0"/>
              </a:rPr>
              <a:t>  The anomaly detection tool</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8079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0"/>
            <a:ext cx="9144000" cy="5847755"/>
          </a:xfrm>
          <a:prstGeom prst="rect">
            <a:avLst/>
          </a:prstGeom>
          <a:noFill/>
        </p:spPr>
        <p:txBody>
          <a:bodyPr wrap="square" rtlCol="0">
            <a:spAutoFit/>
          </a:bodyPr>
          <a:lstStyle/>
          <a:p>
            <a:pPr marL="342900" indent="-342900">
              <a:buFont typeface="Wingdings" panose="05000000000000000000" pitchFamily="2" charset="2"/>
              <a:buChar char="§"/>
            </a:pPr>
            <a:r>
              <a:rPr lang="en-US" sz="2200" b="1" dirty="0" smtClean="0">
                <a:latin typeface="Arial" panose="020B0604020202020204" pitchFamily="34" charset="0"/>
                <a:cs typeface="Arial" panose="020B0604020202020204" pitchFamily="34" charset="0"/>
              </a:rPr>
              <a:t>Used 7 applications from different domains:</a:t>
            </a:r>
          </a:p>
          <a:p>
            <a:pPr lvl="1"/>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CoMD</a:t>
            </a:r>
            <a:r>
              <a:rPr lang="en-US" sz="2200" dirty="0" smtClean="0">
                <a:latin typeface="Arial" panose="020B0604020202020204" pitchFamily="34" charset="0"/>
                <a:cs typeface="Arial" panose="020B0604020202020204" pitchFamily="34" charset="0"/>
              </a:rPr>
              <a:t>, LULESH (scientific simulations)</a:t>
            </a:r>
          </a:p>
          <a:p>
            <a:pPr lvl="1"/>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LINPACK, </a:t>
            </a:r>
            <a:r>
              <a:rPr lang="en-US" sz="2200" dirty="0" err="1" smtClean="0">
                <a:latin typeface="Arial" panose="020B0604020202020204" pitchFamily="34" charset="0"/>
                <a:cs typeface="Arial" panose="020B0604020202020204" pitchFamily="34" charset="0"/>
              </a:rPr>
              <a:t>SpMV</a:t>
            </a:r>
            <a:r>
              <a:rPr lang="en-US" sz="2200" dirty="0" smtClean="0">
                <a:latin typeface="Arial" panose="020B0604020202020204" pitchFamily="34" charset="0"/>
                <a:cs typeface="Arial" panose="020B0604020202020204" pitchFamily="34" charset="0"/>
              </a:rPr>
              <a:t> (math)</a:t>
            </a:r>
          </a:p>
          <a:p>
            <a:pPr lvl="1"/>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PageRank, </a:t>
            </a:r>
            <a:r>
              <a:rPr lang="en-US" sz="2200" dirty="0" err="1" smtClean="0">
                <a:latin typeface="Arial" panose="020B0604020202020204" pitchFamily="34" charset="0"/>
                <a:cs typeface="Arial" panose="020B0604020202020204" pitchFamily="34" charset="0"/>
              </a:rPr>
              <a:t>BlackScholes</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FFmpeg</a:t>
            </a:r>
            <a:r>
              <a:rPr lang="en-US"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(diverse)</a:t>
            </a:r>
            <a:endParaRPr lang="en-US" sz="2200" dirty="0" smtClean="0">
              <a:latin typeface="Arial" panose="020B0604020202020204" pitchFamily="34" charset="0"/>
              <a:cs typeface="Arial" panose="020B0604020202020204" pitchFamily="34" charset="0"/>
            </a:endParaRPr>
          </a:p>
          <a:p>
            <a:pPr lvl="1"/>
            <a:endParaRPr lang="en-US" sz="22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200" b="1" dirty="0">
                <a:latin typeface="Arial" panose="020B0604020202020204" pitchFamily="34" charset="0"/>
                <a:cs typeface="Arial" panose="020B0604020202020204" pitchFamily="34" charset="0"/>
              </a:rPr>
              <a:t>F</a:t>
            </a:r>
            <a:r>
              <a:rPr lang="en-US" sz="2200" b="1" dirty="0" smtClean="0">
                <a:latin typeface="Arial" panose="020B0604020202020204" pitchFamily="34" charset="0"/>
                <a:cs typeface="Arial" panose="020B0604020202020204" pitchFamily="34" charset="0"/>
              </a:rPr>
              <a:t>alse positive rate: </a:t>
            </a:r>
          </a:p>
          <a:p>
            <a:pPr marL="800100" lvl="1" indent="-342900">
              <a:buFontTx/>
              <a:buChar char="-"/>
            </a:pPr>
            <a:r>
              <a:rPr lang="en-US" sz="2200" dirty="0" smtClean="0">
                <a:latin typeface="Arial" panose="020B0604020202020204" pitchFamily="34" charset="0"/>
                <a:cs typeface="Arial" panose="020B0604020202020204" pitchFamily="34" charset="0"/>
              </a:rPr>
              <a:t>Training: Using given range of parameter values</a:t>
            </a:r>
            <a:endParaRPr lang="en-US" sz="2200" dirty="0" smtClean="0">
              <a:latin typeface="Arial" panose="020B0604020202020204" pitchFamily="34" charset="0"/>
              <a:cs typeface="Arial" panose="020B0604020202020204" pitchFamily="34" charset="0"/>
            </a:endParaRPr>
          </a:p>
          <a:p>
            <a:pPr marL="800100" lvl="1" indent="-342900">
              <a:buFontTx/>
              <a:buChar char="-"/>
            </a:pPr>
            <a:r>
              <a:rPr lang="en-US" sz="2200" dirty="0" smtClean="0">
                <a:latin typeface="Arial" panose="020B0604020202020204" pitchFamily="34" charset="0"/>
                <a:cs typeface="Arial" panose="020B0604020202020204" pitchFamily="34" charset="0"/>
              </a:rPr>
              <a:t>Production: </a:t>
            </a:r>
            <a:r>
              <a:rPr lang="en-US" sz="2200" dirty="0" smtClean="0">
                <a:latin typeface="Arial" panose="020B0604020202020204" pitchFamily="34" charset="0"/>
                <a:cs typeface="Arial" panose="020B0604020202020204" pitchFamily="34" charset="0"/>
              </a:rPr>
              <a:t>Parameter values </a:t>
            </a:r>
            <a:r>
              <a:rPr lang="en-US" sz="2200" dirty="0" smtClean="0">
                <a:latin typeface="Arial" panose="020B0604020202020204" pitchFamily="34" charset="0"/>
                <a:cs typeface="Arial" panose="020B0604020202020204" pitchFamily="34" charset="0"/>
              </a:rPr>
              <a:t>away from the training range (low/high distance)</a:t>
            </a:r>
          </a:p>
          <a:p>
            <a:pPr lvl="1"/>
            <a:endParaRPr lang="en-US" sz="22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200" b="1" dirty="0" smtClean="0">
                <a:latin typeface="Arial" panose="020B0604020202020204" pitchFamily="34" charset="0"/>
                <a:cs typeface="Arial" panose="020B0604020202020204" pitchFamily="34" charset="0"/>
              </a:rPr>
              <a:t>Anomaly detection accuracy:</a:t>
            </a:r>
          </a:p>
          <a:p>
            <a:pPr marL="800100" lvl="1" indent="-342900">
              <a:buFontTx/>
              <a:buChar char="-"/>
            </a:pPr>
            <a:r>
              <a:rPr lang="en-US" sz="2200" dirty="0" smtClean="0">
                <a:latin typeface="Arial" panose="020B0604020202020204" pitchFamily="34" charset="0"/>
                <a:cs typeface="Arial" panose="020B0604020202020204" pitchFamily="34" charset="0"/>
              </a:rPr>
              <a:t>Injected computation and memory intensive code as anomaly</a:t>
            </a:r>
          </a:p>
          <a:p>
            <a:pPr marL="800100" lvl="1" indent="-342900">
              <a:buFontTx/>
              <a:buChar char="-"/>
            </a:pPr>
            <a:r>
              <a:rPr lang="en-US" sz="2200" dirty="0" smtClean="0">
                <a:latin typeface="Arial" panose="020B0604020202020204" pitchFamily="34" charset="0"/>
                <a:cs typeface="Arial" panose="020B0604020202020204" pitchFamily="34" charset="0"/>
              </a:rPr>
              <a:t>Varied intensity</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of anomaly</a:t>
            </a:r>
          </a:p>
          <a:p>
            <a:pPr lvl="1"/>
            <a:endParaRPr lang="en-US" sz="22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200" b="1" dirty="0" smtClean="0">
                <a:latin typeface="Arial" panose="020B0604020202020204" pitchFamily="34" charset="0"/>
                <a:cs typeface="Arial" panose="020B0604020202020204" pitchFamily="34" charset="0"/>
              </a:rPr>
              <a:t>Compared with fixed percentage threshold based detection</a:t>
            </a:r>
          </a:p>
          <a:p>
            <a:pPr lvl="1"/>
            <a:r>
              <a:rPr lang="en-US" sz="2200" cap="small" dirty="0">
                <a:latin typeface="Arial" panose="020B0604020202020204" pitchFamily="34" charset="0"/>
                <a:cs typeface="Arial" panose="020B0604020202020204" pitchFamily="34" charset="0"/>
              </a:rPr>
              <a:t>- Guardian</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 Only </a:t>
            </a:r>
            <a:r>
              <a:rPr lang="en-US" sz="2200" dirty="0">
                <a:latin typeface="Arial" panose="020B0604020202020204" pitchFamily="34" charset="0"/>
                <a:cs typeface="Arial" panose="020B0604020202020204" pitchFamily="34" charset="0"/>
              </a:rPr>
              <a:t>extrapolation error </a:t>
            </a:r>
            <a:r>
              <a:rPr lang="en-US" sz="2200" dirty="0" smtClean="0">
                <a:latin typeface="Arial" panose="020B0604020202020204" pitchFamily="34" charset="0"/>
                <a:cs typeface="Arial" panose="020B0604020202020204" pitchFamily="34" charset="0"/>
              </a:rPr>
              <a:t>considered</a:t>
            </a:r>
            <a:endParaRPr lang="en-US" sz="2200" dirty="0">
              <a:latin typeface="Arial" panose="020B0604020202020204" pitchFamily="34" charset="0"/>
              <a:cs typeface="Arial" panose="020B0604020202020204" pitchFamily="34" charset="0"/>
            </a:endParaRPr>
          </a:p>
          <a:p>
            <a:pPr lvl="1"/>
            <a:r>
              <a:rPr lang="en-US" sz="2200" cap="small" dirty="0">
                <a:latin typeface="Arial" panose="020B0604020202020204" pitchFamily="34" charset="0"/>
                <a:cs typeface="Arial" panose="020B0604020202020204" pitchFamily="34" charset="0"/>
              </a:rPr>
              <a:t>- Guardian</a:t>
            </a:r>
            <a:r>
              <a:rPr lang="en-US" sz="2200" dirty="0">
                <a:latin typeface="Arial" panose="020B0604020202020204" pitchFamily="34" charset="0"/>
                <a:cs typeface="Arial" panose="020B0604020202020204" pitchFamily="34" charset="0"/>
              </a:rPr>
              <a:t> B: Both interpolation and extrapolation </a:t>
            </a:r>
            <a:r>
              <a:rPr lang="en-US" sz="2200" dirty="0" smtClean="0">
                <a:latin typeface="Arial" panose="020B0604020202020204" pitchFamily="34" charset="0"/>
                <a:cs typeface="Arial" panose="020B0604020202020204" pitchFamily="34" charset="0"/>
              </a:rPr>
              <a:t>errors considered</a:t>
            </a:r>
            <a:endParaRPr lang="en-US" sz="2200"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0" y="46038"/>
            <a:ext cx="9144000" cy="715962"/>
          </a:xfrm>
        </p:spPr>
        <p:txBody>
          <a:bodyPr>
            <a:normAutofit/>
          </a:bodyPr>
          <a:lstStyle/>
          <a:p>
            <a:r>
              <a:rPr lang="en-US" dirty="0" smtClean="0">
                <a:latin typeface="Arial" panose="020B0604020202020204" pitchFamily="34" charset="0"/>
                <a:cs typeface="Arial" panose="020B0604020202020204" pitchFamily="34" charset="0"/>
              </a:rPr>
              <a:t>How did we evaluate </a:t>
            </a:r>
            <a:r>
              <a:rPr lang="en-US" cap="small" dirty="0" smtClean="0">
                <a:latin typeface="Arial" panose="020B0604020202020204" pitchFamily="34" charset="0"/>
                <a:cs typeface="Arial" panose="020B0604020202020204" pitchFamily="34" charset="0"/>
              </a:rPr>
              <a:t>Guardian</a:t>
            </a:r>
            <a:endParaRPr lang="en-US" cap="small"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85517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1066800"/>
            <a:ext cx="8534400" cy="4014357"/>
          </a:xfrm>
          <a:prstGeom prst="rect">
            <a:avLst/>
          </a:prstGeom>
        </p:spPr>
      </p:pic>
      <p:sp>
        <p:nvSpPr>
          <p:cNvPr id="10" name="Rectangle 9"/>
          <p:cNvSpPr/>
          <p:nvPr/>
        </p:nvSpPr>
        <p:spPr bwMode="auto">
          <a:xfrm>
            <a:off x="7086601" y="1828800"/>
            <a:ext cx="1905000" cy="533400"/>
          </a:xfrm>
          <a:prstGeom prst="rect">
            <a:avLst/>
          </a:prstGeom>
          <a:noFill/>
          <a:ln w="38100" cmpd="sng">
            <a:solidFill>
              <a:srgbClr val="000000"/>
            </a:solidFill>
            <a:miter lim="800000"/>
            <a:headEnd/>
            <a:tailEnd/>
          </a:ln>
          <a:effectLst/>
        </p:spPr>
        <p:txBody>
          <a:bodyPr rtlCol="0" anchor="ctr">
            <a:prstTxWarp prst="textNoShape">
              <a:avLst/>
            </a:prstTxWarp>
          </a:bodyPr>
          <a:lstStyle/>
          <a:p>
            <a:pPr>
              <a:spcBef>
                <a:spcPct val="0"/>
              </a:spcBef>
            </a:pPr>
            <a:r>
              <a:rPr lang="en-US" sz="2000" i="1" dirty="0" smtClean="0">
                <a:solidFill>
                  <a:srgbClr val="000000"/>
                </a:solidFill>
                <a:latin typeface="Arial" panose="020B0604020202020204" pitchFamily="34" charset="0"/>
                <a:cs typeface="Arial" panose="020B0604020202020204" pitchFamily="34" charset="0"/>
              </a:rPr>
              <a:t>Lower is better</a:t>
            </a:r>
            <a:endParaRPr lang="en-US" sz="2000" i="1"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rot="16200000">
            <a:off x="-1296794" y="2680062"/>
            <a:ext cx="3138655"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of time false alarm raised</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124683" y="5105400"/>
            <a:ext cx="8790717" cy="707886"/>
          </a:xfrm>
          <a:prstGeom prst="rect">
            <a:avLst/>
          </a:prstGeom>
          <a:noFill/>
        </p:spPr>
        <p:txBody>
          <a:bodyPr wrap="square" rtlCol="0">
            <a:spAutoFit/>
          </a:bodyPr>
          <a:lstStyle/>
          <a:p>
            <a:r>
              <a:rPr lang="en-US" sz="2000" cap="small" dirty="0">
                <a:latin typeface="Arial" panose="020B0604020202020204" pitchFamily="34" charset="0"/>
                <a:cs typeface="Arial" panose="020B0604020202020204" pitchFamily="34" charset="0"/>
              </a:rPr>
              <a:t>Guardian</a:t>
            </a:r>
            <a:r>
              <a:rPr lang="en-US" sz="2000" dirty="0">
                <a:latin typeface="Arial" panose="020B0604020202020204" pitchFamily="34" charset="0"/>
                <a:cs typeface="Arial" panose="020B0604020202020204" pitchFamily="34" charset="0"/>
              </a:rPr>
              <a:t> A : Only extrapolation error characteristics</a:t>
            </a:r>
          </a:p>
          <a:p>
            <a:r>
              <a:rPr lang="en-US" sz="2000" cap="small" dirty="0">
                <a:latin typeface="Arial" panose="020B0604020202020204" pitchFamily="34" charset="0"/>
                <a:cs typeface="Arial" panose="020B0604020202020204" pitchFamily="34" charset="0"/>
              </a:rPr>
              <a:t>Guardian</a:t>
            </a:r>
            <a:r>
              <a:rPr lang="en-US" sz="2000" dirty="0">
                <a:latin typeface="Arial" panose="020B0604020202020204" pitchFamily="34" charset="0"/>
                <a:cs typeface="Arial" panose="020B0604020202020204" pitchFamily="34" charset="0"/>
              </a:rPr>
              <a:t> B: Both interpolation and extrapolation error characteristics</a:t>
            </a:r>
          </a:p>
        </p:txBody>
      </p:sp>
      <p:sp>
        <p:nvSpPr>
          <p:cNvPr id="4" name="TextBox 3"/>
          <p:cNvSpPr txBox="1"/>
          <p:nvPr/>
        </p:nvSpPr>
        <p:spPr>
          <a:xfrm>
            <a:off x="1" y="5969913"/>
            <a:ext cx="9144000" cy="430887"/>
          </a:xfrm>
          <a:prstGeom prst="rect">
            <a:avLst/>
          </a:prstGeom>
          <a:solidFill>
            <a:schemeClr val="tx1"/>
          </a:solidFill>
        </p:spPr>
        <p:txBody>
          <a:bodyPr wrap="square" rtlCol="0">
            <a:spAutoFit/>
          </a:bodyPr>
          <a:lstStyle/>
          <a:p>
            <a:pPr algn="ctr"/>
            <a:r>
              <a:rPr lang="en-US" sz="2200" i="1" cap="small" dirty="0" smtClean="0">
                <a:solidFill>
                  <a:srgbClr val="FFFFFF"/>
                </a:solidFill>
                <a:latin typeface="Arial" panose="020B0604020202020204" pitchFamily="34" charset="0"/>
                <a:cs typeface="Arial" panose="020B0604020202020204" pitchFamily="34" charset="0"/>
              </a:rPr>
              <a:t>Guardian </a:t>
            </a:r>
            <a:r>
              <a:rPr lang="en-US" sz="2200" i="1" dirty="0" smtClean="0">
                <a:solidFill>
                  <a:srgbClr val="FFFFFF"/>
                </a:solidFill>
                <a:latin typeface="Arial" panose="020B0604020202020204" pitchFamily="34" charset="0"/>
                <a:cs typeface="Arial" panose="020B0604020202020204" pitchFamily="34" charset="0"/>
              </a:rPr>
              <a:t>significantly reduces </a:t>
            </a:r>
            <a:r>
              <a:rPr lang="en-US" sz="2200" i="1" dirty="0" smtClean="0">
                <a:solidFill>
                  <a:srgbClr val="FFFFFF"/>
                </a:solidFill>
                <a:latin typeface="Arial" panose="020B0604020202020204" pitchFamily="34" charset="0"/>
                <a:cs typeface="Arial" panose="020B0604020202020204" pitchFamily="34" charset="0"/>
              </a:rPr>
              <a:t>false positives rates</a:t>
            </a:r>
            <a:endParaRPr lang="en-US" sz="2200" i="1" dirty="0">
              <a:solidFill>
                <a:srgbClr val="FFFFFF"/>
              </a:solidFill>
            </a:endParaRPr>
          </a:p>
        </p:txBody>
      </p:sp>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Experiment: False positive rates</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76047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799" y="1066800"/>
            <a:ext cx="8540496" cy="3866064"/>
          </a:xfrm>
          <a:prstGeom prst="rect">
            <a:avLst/>
          </a:prstGeom>
        </p:spPr>
      </p:pic>
      <p:sp>
        <p:nvSpPr>
          <p:cNvPr id="10" name="Rectangle 9"/>
          <p:cNvSpPr/>
          <p:nvPr/>
        </p:nvSpPr>
        <p:spPr bwMode="auto">
          <a:xfrm>
            <a:off x="2023282" y="1580064"/>
            <a:ext cx="1177118" cy="685800"/>
          </a:xfrm>
          <a:prstGeom prst="rect">
            <a:avLst/>
          </a:prstGeom>
          <a:noFill/>
          <a:ln w="38100" cmpd="sng">
            <a:solidFill>
              <a:srgbClr val="000000"/>
            </a:solidFill>
            <a:miter lim="800000"/>
            <a:headEnd/>
            <a:tailEnd/>
          </a:ln>
          <a:effectLst/>
        </p:spPr>
        <p:txBody>
          <a:bodyPr rtlCol="0" anchor="ctr">
            <a:prstTxWarp prst="textNoShape">
              <a:avLst/>
            </a:prstTxWarp>
          </a:bodyPr>
          <a:lstStyle/>
          <a:p>
            <a:pPr>
              <a:spcBef>
                <a:spcPct val="0"/>
              </a:spcBef>
            </a:pPr>
            <a:r>
              <a:rPr lang="en-US" sz="2000" i="1" dirty="0" smtClean="0">
                <a:latin typeface="Arial" panose="020B0604020202020204" pitchFamily="34" charset="0"/>
                <a:cs typeface="Arial" panose="020B0604020202020204" pitchFamily="34" charset="0"/>
              </a:rPr>
              <a:t>Higher is better</a:t>
            </a:r>
            <a:endParaRPr lang="en-US" sz="2000" i="1" dirty="0">
              <a:latin typeface="Arial" panose="020B0604020202020204" pitchFamily="34" charset="0"/>
              <a:cs typeface="Arial" panose="020B0604020202020204" pitchFamily="34" charset="0"/>
            </a:endParaRPr>
          </a:p>
        </p:txBody>
      </p:sp>
      <p:sp>
        <p:nvSpPr>
          <p:cNvPr id="11" name="Rectangle 10"/>
          <p:cNvSpPr/>
          <p:nvPr/>
        </p:nvSpPr>
        <p:spPr bwMode="auto">
          <a:xfrm>
            <a:off x="2438400" y="4953000"/>
            <a:ext cx="4267200" cy="381000"/>
          </a:xfrm>
          <a:prstGeom prst="rect">
            <a:avLst/>
          </a:prstGeom>
          <a:noFill/>
          <a:ln w="38100" cmpd="sng">
            <a:solidFill>
              <a:schemeClr val="tx1"/>
            </a:solidFill>
            <a:miter lim="800000"/>
            <a:headEnd/>
            <a:tailEnd/>
          </a:ln>
          <a:effectLst/>
        </p:spPr>
        <p:txBody>
          <a:bodyPr rtlCol="0" anchor="ctr">
            <a:prstTxWarp prst="textNoShape">
              <a:avLst/>
            </a:prstTxWarp>
          </a:bodyPr>
          <a:lstStyle/>
          <a:p>
            <a:pPr algn="ctr">
              <a:spcBef>
                <a:spcPct val="0"/>
              </a:spcBef>
            </a:pPr>
            <a:r>
              <a:rPr lang="en-US" sz="2000" b="1" i="1" dirty="0">
                <a:latin typeface="Arial" panose="020B0604020202020204" pitchFamily="34" charset="0"/>
                <a:cs typeface="Arial" panose="020B0604020202020204" pitchFamily="34" charset="0"/>
              </a:rPr>
              <a:t>injected extra computation loop</a:t>
            </a:r>
          </a:p>
        </p:txBody>
      </p:sp>
      <p:sp>
        <p:nvSpPr>
          <p:cNvPr id="7" name="TextBox 6"/>
          <p:cNvSpPr txBox="1"/>
          <p:nvPr/>
        </p:nvSpPr>
        <p:spPr>
          <a:xfrm rot="16200000">
            <a:off x="-1139563" y="2053964"/>
            <a:ext cx="2648459"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of time detected</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Experiment: Detection accuracy</a:t>
            </a:r>
            <a:endParaRPr lang="en-US" dirty="0"/>
          </a:p>
        </p:txBody>
      </p:sp>
      <p:sp>
        <p:nvSpPr>
          <p:cNvPr id="15" name="TextBox 14"/>
          <p:cNvSpPr txBox="1"/>
          <p:nvPr/>
        </p:nvSpPr>
        <p:spPr>
          <a:xfrm>
            <a:off x="0" y="5410200"/>
            <a:ext cx="9143999" cy="430887"/>
          </a:xfrm>
          <a:prstGeom prst="rect">
            <a:avLst/>
          </a:prstGeom>
          <a:solidFill>
            <a:srgbClr val="000000"/>
          </a:solidFill>
        </p:spPr>
        <p:txBody>
          <a:bodyPr wrap="square" rtlCol="0">
            <a:spAutoFit/>
          </a:bodyPr>
          <a:lstStyle/>
          <a:p>
            <a:pPr algn="ctr"/>
            <a:r>
              <a:rPr lang="en-US" sz="2200" i="1" cap="small" dirty="0" smtClean="0">
                <a:solidFill>
                  <a:srgbClr val="FFFFFF"/>
                </a:solidFill>
                <a:latin typeface="Arial" panose="020B0604020202020204" pitchFamily="34" charset="0"/>
                <a:cs typeface="Arial" panose="020B0604020202020204" pitchFamily="34" charset="0"/>
              </a:rPr>
              <a:t>Guardian </a:t>
            </a:r>
            <a:r>
              <a:rPr lang="en-US" sz="2200" i="1" dirty="0" smtClean="0">
                <a:solidFill>
                  <a:srgbClr val="FFFFFF"/>
                </a:solidFill>
                <a:latin typeface="Arial" panose="020B0604020202020204" pitchFamily="34" charset="0"/>
                <a:cs typeface="Arial" panose="020B0604020202020204" pitchFamily="34" charset="0"/>
              </a:rPr>
              <a:t>maintains </a:t>
            </a:r>
            <a:r>
              <a:rPr lang="en-US" sz="2200" i="1" dirty="0" smtClean="0">
                <a:solidFill>
                  <a:srgbClr val="FFFFFF"/>
                </a:solidFill>
                <a:latin typeface="Arial" panose="020B0604020202020204" pitchFamily="34" charset="0"/>
                <a:cs typeface="Arial" panose="020B0604020202020204" pitchFamily="34" charset="0"/>
              </a:rPr>
              <a:t>a high detection accuracy</a:t>
            </a:r>
            <a:endParaRPr lang="en-US" sz="2200" i="1" dirty="0">
              <a:solidFill>
                <a:srgbClr val="FFFFFF"/>
              </a:solidFill>
            </a:endParaRPr>
          </a:p>
        </p:txBody>
      </p:sp>
      <p:sp>
        <p:nvSpPr>
          <p:cNvPr id="16" name="Rectangle 15"/>
          <p:cNvSpPr/>
          <p:nvPr/>
        </p:nvSpPr>
        <p:spPr bwMode="auto">
          <a:xfrm>
            <a:off x="3266" y="5943600"/>
            <a:ext cx="9140733" cy="762000"/>
          </a:xfrm>
          <a:prstGeom prst="rect">
            <a:avLst/>
          </a:prstGeom>
          <a:solidFill>
            <a:srgbClr val="A6A6A6">
              <a:alpha val="55000"/>
            </a:srgbClr>
          </a:solidFill>
          <a:ln w="9525">
            <a:noFill/>
            <a:miter lim="800000"/>
            <a:headEnd/>
            <a:tailEnd/>
          </a:ln>
          <a:effectLst/>
        </p:spPr>
        <p:txBody>
          <a:bodyPr rtlCol="0" anchor="ctr">
            <a:prstTxWarp prst="textNoShape">
              <a:avLst/>
            </a:prstTxWarp>
          </a:bodyPr>
          <a:lstStyle/>
          <a:p>
            <a:pPr algn="ctr">
              <a:lnSpc>
                <a:spcPct val="50000"/>
              </a:lnSpc>
              <a:spcBef>
                <a:spcPct val="0"/>
              </a:spcBef>
            </a:pPr>
            <a:r>
              <a:rPr lang="en-US" sz="2000" dirty="0" smtClean="0">
                <a:latin typeface="Arial" panose="020B0604020202020204" pitchFamily="34" charset="0"/>
                <a:cs typeface="Arial" panose="020B0604020202020204" pitchFamily="34" charset="0"/>
              </a:rPr>
              <a:t> Other experiments: </a:t>
            </a:r>
            <a:r>
              <a:rPr lang="en-US" sz="2000" dirty="0">
                <a:latin typeface="Arial" panose="020B0604020202020204" pitchFamily="34" charset="0"/>
                <a:cs typeface="Arial" panose="020B0604020202020204" pitchFamily="34" charset="0"/>
              </a:rPr>
              <a:t>injected </a:t>
            </a:r>
            <a:r>
              <a:rPr lang="en-US" sz="2000" dirty="0" smtClean="0">
                <a:latin typeface="Arial" panose="020B0604020202020204" pitchFamily="34" charset="0"/>
                <a:cs typeface="Arial" panose="020B0604020202020204" pitchFamily="34" charset="0"/>
              </a:rPr>
              <a:t>memory allocation and cache interference codes</a:t>
            </a:r>
          </a:p>
          <a:p>
            <a:pPr algn="ctr">
              <a:spcBef>
                <a:spcPct val="0"/>
              </a:spcBef>
            </a:pPr>
            <a:r>
              <a:rPr lang="en-US" sz="2000" dirty="0" smtClean="0">
                <a:solidFill>
                  <a:srgbClr val="000000"/>
                </a:solidFill>
                <a:latin typeface="Arial" panose="020B0604020202020204" pitchFamily="34" charset="0"/>
                <a:cs typeface="Arial" panose="020B0604020202020204" pitchFamily="34" charset="0"/>
              </a:rPr>
              <a:t> </a:t>
            </a:r>
            <a:r>
              <a:rPr lang="en-US" b="1" i="1" dirty="0" smtClean="0">
                <a:solidFill>
                  <a:srgbClr val="000000"/>
                </a:solidFill>
                <a:latin typeface="Arial" panose="020B0604020202020204" pitchFamily="34" charset="0"/>
                <a:cs typeface="Arial" panose="020B0604020202020204" pitchFamily="34" charset="0"/>
              </a:rPr>
              <a:t>Refer to the paper for the details</a:t>
            </a:r>
            <a:endParaRPr lang="en-US" b="1" i="1"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81069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55410"/>
            <a:ext cx="9144000" cy="2492990"/>
          </a:xfrm>
          <a:prstGeom prst="rect">
            <a:avLst/>
          </a:prstGeom>
          <a:noFill/>
        </p:spPr>
        <p:txBody>
          <a:bodyPr wrap="square" rtlCol="0">
            <a:spAutoFit/>
          </a:bodyPr>
          <a:lstStyle/>
          <a:p>
            <a:endParaRPr lang="en-US" sz="2400" dirty="0" smtClean="0">
              <a:latin typeface="Arial" panose="020B0604020202020204" pitchFamily="34" charset="0"/>
              <a:cs typeface="Arial" panose="020B0604020202020204" pitchFamily="34" charset="0"/>
            </a:endParaRPr>
          </a:p>
          <a:p>
            <a:pPr marL="342900" indent="-342900">
              <a:buFont typeface="Wingdings" charset="2"/>
              <a:buChar char="§"/>
            </a:pPr>
            <a:r>
              <a:rPr lang="en-US" sz="2200" dirty="0" smtClean="0">
                <a:latin typeface="Arial" panose="020B0604020202020204" pitchFamily="34" charset="0"/>
                <a:cs typeface="Arial" panose="020B0604020202020204" pitchFamily="34" charset="0"/>
              </a:rPr>
              <a:t>Input-aware scheduling</a:t>
            </a:r>
          </a:p>
          <a:p>
            <a:pPr marL="914400" lvl="1" indent="-457200">
              <a:buFontTx/>
              <a:buChar char="-"/>
            </a:pPr>
            <a:r>
              <a:rPr lang="en-US" sz="2200" dirty="0" smtClean="0">
                <a:latin typeface="Arial" panose="020B0604020202020204" pitchFamily="34" charset="0"/>
                <a:cs typeface="Arial" panose="020B0604020202020204" pitchFamily="34" charset="0"/>
              </a:rPr>
              <a:t>Adjust estimation based on prediction errors characteristics</a:t>
            </a:r>
          </a:p>
          <a:p>
            <a:pPr marL="914400" lvl="1" indent="-457200">
              <a:buFontTx/>
              <a:buChar char="-"/>
            </a:pPr>
            <a:endParaRPr lang="en-US" sz="2200" dirty="0" smtClean="0">
              <a:latin typeface="Arial" panose="020B0604020202020204" pitchFamily="34" charset="0"/>
              <a:cs typeface="Arial" panose="020B0604020202020204" pitchFamily="34" charset="0"/>
            </a:endParaRPr>
          </a:p>
          <a:p>
            <a:pPr marL="342900" indent="-342900">
              <a:buFont typeface="Wingdings" charset="2"/>
              <a:buChar char="§"/>
            </a:pPr>
            <a:r>
              <a:rPr lang="en-US" sz="2200" dirty="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pproximate </a:t>
            </a:r>
            <a:r>
              <a:rPr lang="en-US" sz="2200" dirty="0">
                <a:latin typeface="Arial" panose="020B0604020202020204" pitchFamily="34" charset="0"/>
                <a:cs typeface="Arial" panose="020B0604020202020204" pitchFamily="34" charset="0"/>
              </a:rPr>
              <a:t>computing</a:t>
            </a:r>
          </a:p>
          <a:p>
            <a:pPr marL="914400" lvl="1" indent="-457200">
              <a:buFontTx/>
              <a:buChar char="-"/>
            </a:pPr>
            <a:r>
              <a:rPr lang="en-US" sz="2200" dirty="0" smtClean="0">
                <a:latin typeface="Arial" panose="020B0604020202020204" pitchFamily="34" charset="0"/>
                <a:cs typeface="Arial" panose="020B0604020202020204" pitchFamily="34" charset="0"/>
              </a:rPr>
              <a:t>Adjust level </a:t>
            </a:r>
            <a:r>
              <a:rPr lang="en-US" sz="2200" dirty="0">
                <a:latin typeface="Arial" panose="020B0604020202020204" pitchFamily="34" charset="0"/>
                <a:cs typeface="Arial" panose="020B0604020202020204" pitchFamily="34" charset="0"/>
              </a:rPr>
              <a:t>of </a:t>
            </a:r>
            <a:r>
              <a:rPr lang="en-US" sz="2200" dirty="0" smtClean="0">
                <a:latin typeface="Arial" panose="020B0604020202020204" pitchFamily="34" charset="0"/>
                <a:cs typeface="Arial" panose="020B0604020202020204" pitchFamily="34" charset="0"/>
              </a:rPr>
              <a:t>approximation based </a:t>
            </a:r>
            <a:r>
              <a:rPr lang="en-US" sz="2200" dirty="0">
                <a:latin typeface="Arial" panose="020B0604020202020204" pitchFamily="34" charset="0"/>
                <a:cs typeface="Arial" panose="020B0604020202020204" pitchFamily="34" charset="0"/>
              </a:rPr>
              <a:t>on </a:t>
            </a:r>
            <a:r>
              <a:rPr lang="en-US" sz="2200" dirty="0" smtClean="0">
                <a:latin typeface="Arial" panose="020B0604020202020204" pitchFamily="34" charset="0"/>
                <a:cs typeface="Arial" panose="020B0604020202020204" pitchFamily="34" charset="0"/>
              </a:rPr>
              <a:t>modeling error characteristics and input properties</a:t>
            </a:r>
            <a:endParaRPr lang="en-US" sz="22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Summary</a:t>
            </a:r>
            <a:endParaRPr lang="en-US" dirty="0"/>
          </a:p>
        </p:txBody>
      </p:sp>
      <p:sp>
        <p:nvSpPr>
          <p:cNvPr id="3" name="TextBox 2"/>
          <p:cNvSpPr txBox="1"/>
          <p:nvPr/>
        </p:nvSpPr>
        <p:spPr>
          <a:xfrm>
            <a:off x="0" y="1058387"/>
            <a:ext cx="9144000" cy="2400657"/>
          </a:xfrm>
          <a:prstGeom prst="rect">
            <a:avLst/>
          </a:prstGeom>
          <a:noFill/>
        </p:spPr>
        <p:txBody>
          <a:bodyPr wrap="square" rtlCol="0">
            <a:spAutoFit/>
          </a:bodyPr>
          <a:lstStyle/>
          <a:p>
            <a:pPr marL="285750" indent="-285750">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Input parameters have substantial influence on software performance</a:t>
            </a:r>
          </a:p>
          <a:p>
            <a:endParaRPr lang="en-US" sz="2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Not all possible scenarios can be modeled or tested</a:t>
            </a:r>
          </a:p>
          <a:p>
            <a:endParaRPr lang="en-US" sz="2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Confidence in performance prediction by a statistical technique must </a:t>
            </a:r>
            <a:r>
              <a:rPr lang="en-US" sz="2200" dirty="0" smtClean="0">
                <a:latin typeface="Arial" panose="020B0604020202020204" pitchFamily="34" charset="0"/>
                <a:cs typeface="Arial" panose="020B0604020202020204" pitchFamily="34" charset="0"/>
              </a:rPr>
              <a:t>be </a:t>
            </a:r>
            <a:r>
              <a:rPr lang="en-US" sz="2200" dirty="0" smtClean="0">
                <a:latin typeface="Arial" panose="020B0604020202020204" pitchFamily="34" charset="0"/>
                <a:cs typeface="Arial" panose="020B0604020202020204" pitchFamily="34" charset="0"/>
              </a:rPr>
              <a:t>quantified based on the input data</a:t>
            </a:r>
            <a:endParaRPr lang="en-US" sz="2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
        <p:nvSpPr>
          <p:cNvPr id="7" name="Rectangle 6"/>
          <p:cNvSpPr/>
          <p:nvPr/>
        </p:nvSpPr>
        <p:spPr>
          <a:xfrm>
            <a:off x="3429055" y="3576935"/>
            <a:ext cx="2285890" cy="430887"/>
          </a:xfrm>
          <a:prstGeom prst="rect">
            <a:avLst/>
          </a:prstGeom>
          <a:solidFill>
            <a:schemeClr val="tx1"/>
          </a:solidFill>
        </p:spPr>
        <p:txBody>
          <a:bodyPr wrap="none">
            <a:spAutoFit/>
          </a:bodyPr>
          <a:lstStyle/>
          <a:p>
            <a:pPr algn="ctr"/>
            <a:r>
              <a:rPr lang="en-US" sz="2200" dirty="0">
                <a:solidFill>
                  <a:srgbClr val="FFFFFF"/>
                </a:solidFill>
                <a:latin typeface="Arial" panose="020B0604020202020204" pitchFamily="34" charset="0"/>
                <a:cs typeface="Arial" panose="020B0604020202020204" pitchFamily="34" charset="0"/>
              </a:rPr>
              <a:t>Future directions</a:t>
            </a:r>
          </a:p>
        </p:txBody>
      </p:sp>
    </p:spTree>
    <p:extLst>
      <p:ext uri="{BB962C8B-B14F-4D97-AF65-F5344CB8AC3E}">
        <p14:creationId xmlns:p14="http://schemas.microsoft.com/office/powerpoint/2010/main" val="2805873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43000"/>
          </a:xfrm>
        </p:spPr>
        <p:txBody>
          <a:bodyPr>
            <a:noAutofit/>
          </a:bodyPr>
          <a:lstStyle/>
          <a:p>
            <a:pPr>
              <a:spcAft>
                <a:spcPts val="2400"/>
              </a:spcAft>
            </a:pPr>
            <a:r>
              <a:rPr lang="en-US" sz="8000" dirty="0" smtClean="0">
                <a:effectLst>
                  <a:outerShdw blurRad="50800" dist="38100" dir="18900000" algn="bl" rotWithShape="0">
                    <a:prstClr val="black">
                      <a:alpha val="40000"/>
                    </a:prstClr>
                  </a:outerShdw>
                </a:effectLst>
              </a:rPr>
              <a:t>Thank  you!</a:t>
            </a:r>
            <a:endParaRPr lang="en-US" sz="8000" dirty="0">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a:xfrm>
            <a:off x="571500" y="3200400"/>
            <a:ext cx="8001000" cy="762000"/>
          </a:xfrm>
        </p:spPr>
        <p:txBody>
          <a:bodyPr>
            <a:normAutofit/>
          </a:bodyPr>
          <a:lstStyle/>
          <a:p>
            <a:pPr marL="0" indent="0" algn="ctr">
              <a:buNone/>
            </a:pPr>
            <a:r>
              <a:rPr lang="en-US" sz="4000" b="1" i="1" dirty="0" smtClean="0">
                <a:effectLst>
                  <a:outerShdw blurRad="50800" dist="38100" algn="l" rotWithShape="0">
                    <a:prstClr val="black">
                      <a:alpha val="40000"/>
                    </a:prstClr>
                  </a:outerShdw>
                </a:effectLst>
              </a:rPr>
              <a:t>Questions ?</a:t>
            </a:r>
            <a:endParaRPr lang="en-US" sz="4000" b="1" i="1" dirty="0">
              <a:effectLst>
                <a:outerShdw blurRad="50800" dist="38100" algn="l"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803431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127598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749027"/>
            <a:ext cx="9144000" cy="1581523"/>
          </a:xfrm>
          <a:prstGeom prst="rect">
            <a:avLst/>
          </a:prstGeom>
        </p:spPr>
      </p:pic>
      <p:sp>
        <p:nvSpPr>
          <p:cNvPr id="6" name="Title 2"/>
          <p:cNvSpPr>
            <a:spLocks noGrp="1"/>
          </p:cNvSpPr>
          <p:nvPr>
            <p:ph type="title"/>
          </p:nvPr>
        </p:nvSpPr>
        <p:spPr>
          <a:xfrm>
            <a:off x="0" y="0"/>
            <a:ext cx="9144000" cy="1229408"/>
          </a:xfrm>
          <a:solidFill>
            <a:schemeClr val="tx2">
              <a:lumMod val="20000"/>
              <a:lumOff val="80000"/>
              <a:alpha val="78000"/>
            </a:schemeClr>
          </a:solidFill>
        </p:spPr>
        <p:txBody>
          <a:bodyPr>
            <a:normAutofit/>
          </a:bodyPr>
          <a:lstStyle/>
          <a:p>
            <a:r>
              <a:rPr lang="en-US" cap="small" dirty="0" smtClean="0"/>
              <a:t>SIGHT:</a:t>
            </a:r>
            <a:r>
              <a:rPr lang="en-US" dirty="0" smtClean="0"/>
              <a:t>  The inputs and observation features we track</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67243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24400" y="1600200"/>
            <a:ext cx="4191001" cy="461665"/>
          </a:xfrm>
          <a:prstGeom prst="rect">
            <a:avLst/>
          </a:prstGeom>
          <a:solidFill>
            <a:schemeClr val="bg1">
              <a:lumMod val="85000"/>
            </a:schemeClr>
          </a:solidFill>
        </p:spPr>
        <p:txBody>
          <a:bodyPr wrap="square" rtlCol="0">
            <a:spAutoFit/>
          </a:bodyPr>
          <a:lstStyle/>
          <a:p>
            <a:r>
              <a:rPr lang="en-US" sz="2000" dirty="0" smtClean="0">
                <a:latin typeface="Arial" panose="020B0604020202020204" pitchFamily="34" charset="0"/>
                <a:cs typeface="Arial" panose="020B0604020202020204" pitchFamily="34" charset="0"/>
              </a:rPr>
              <a:t>Test: Looks GOOD </a:t>
            </a:r>
            <a:r>
              <a:rPr lang="en-US" sz="2400" dirty="0" smtClean="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p:txBody>
      </p:sp>
      <p:sp>
        <p:nvSpPr>
          <p:cNvPr id="20" name="TextBox 19"/>
          <p:cNvSpPr txBox="1"/>
          <p:nvPr/>
        </p:nvSpPr>
        <p:spPr>
          <a:xfrm>
            <a:off x="4724400" y="4505464"/>
            <a:ext cx="4191000" cy="461665"/>
          </a:xfrm>
          <a:prstGeom prst="rect">
            <a:avLst/>
          </a:prstGeom>
          <a:solidFill>
            <a:schemeClr val="bg1">
              <a:lumMod val="85000"/>
            </a:schemeClr>
          </a:solidFill>
        </p:spPr>
        <p:txBody>
          <a:bodyPr wrap="square" rtlCol="0">
            <a:spAutoFit/>
          </a:bodyPr>
          <a:lstStyle/>
          <a:p>
            <a:r>
              <a:rPr lang="en-US" sz="2000" dirty="0" smtClean="0">
                <a:latin typeface="Arial" panose="020B0604020202020204" pitchFamily="34" charset="0"/>
                <a:cs typeface="Arial" panose="020B0604020202020204" pitchFamily="34" charset="0"/>
              </a:rPr>
              <a:t>Production: Blown Up </a:t>
            </a:r>
            <a:r>
              <a:rPr lang="en-US" sz="2400" dirty="0" smtClean="0">
                <a:latin typeface="Arial" panose="020B0604020202020204" pitchFamily="34" charset="0"/>
                <a:cs typeface="Arial" panose="020B0604020202020204" pitchFamily="34" charset="0"/>
                <a:sym typeface="Wingdings" panose="05000000000000000000" pitchFamily="2" charset="2"/>
              </a:rPr>
              <a:t></a:t>
            </a:r>
            <a:endParaRPr lang="en-US" sz="24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97498997"/>
              </p:ext>
            </p:extLst>
          </p:nvPr>
        </p:nvGraphicFramePr>
        <p:xfrm>
          <a:off x="76200" y="1524000"/>
          <a:ext cx="4419600" cy="4869180"/>
        </p:xfrm>
        <a:graphic>
          <a:graphicData uri="http://schemas.openxmlformats.org/drawingml/2006/table">
            <a:tbl>
              <a:tblPr firstRow="1" bandRow="1">
                <a:tableStyleId>{5C22544A-7EE6-4342-B048-85BDC9FD1C3A}</a:tableStyleId>
              </a:tblPr>
              <a:tblGrid>
                <a:gridCol w="441960"/>
                <a:gridCol w="3977640"/>
              </a:tblGrid>
              <a:tr h="370840">
                <a:tc>
                  <a:txBody>
                    <a:bodyPr/>
                    <a:lstStyle/>
                    <a:p>
                      <a:pPr>
                        <a:lnSpc>
                          <a:spcPct val="150000"/>
                        </a:lnSpc>
                      </a:pPr>
                      <a:r>
                        <a:rPr lang="en-US" sz="1900" b="0" dirty="0" smtClean="0">
                          <a:latin typeface="Arial"/>
                          <a:cs typeface="Arial"/>
                        </a:rPr>
                        <a:t>1</a:t>
                      </a:r>
                    </a:p>
                    <a:p>
                      <a:pPr>
                        <a:lnSpc>
                          <a:spcPct val="150000"/>
                        </a:lnSpc>
                      </a:pPr>
                      <a:r>
                        <a:rPr lang="en-US" sz="1900" b="0" dirty="0" smtClean="0">
                          <a:latin typeface="Arial"/>
                          <a:cs typeface="Arial"/>
                        </a:rPr>
                        <a:t>2</a:t>
                      </a:r>
                    </a:p>
                    <a:p>
                      <a:pPr>
                        <a:lnSpc>
                          <a:spcPct val="150000"/>
                        </a:lnSpc>
                      </a:pPr>
                      <a:r>
                        <a:rPr lang="en-US" sz="1900" b="0" dirty="0" smtClean="0">
                          <a:latin typeface="Arial"/>
                          <a:cs typeface="Arial"/>
                        </a:rPr>
                        <a:t>3</a:t>
                      </a:r>
                    </a:p>
                    <a:p>
                      <a:pPr>
                        <a:lnSpc>
                          <a:spcPct val="150000"/>
                        </a:lnSpc>
                      </a:pPr>
                      <a:r>
                        <a:rPr lang="en-US" sz="1900" b="0" dirty="0" smtClean="0">
                          <a:latin typeface="Arial"/>
                          <a:cs typeface="Arial"/>
                        </a:rPr>
                        <a:t>4</a:t>
                      </a:r>
                    </a:p>
                    <a:p>
                      <a:pPr>
                        <a:lnSpc>
                          <a:spcPct val="150000"/>
                        </a:lnSpc>
                      </a:pPr>
                      <a:r>
                        <a:rPr lang="en-US" sz="1900" b="0" dirty="0" smtClean="0">
                          <a:latin typeface="Arial"/>
                          <a:cs typeface="Arial"/>
                        </a:rPr>
                        <a:t>5</a:t>
                      </a:r>
                    </a:p>
                    <a:p>
                      <a:pPr>
                        <a:lnSpc>
                          <a:spcPct val="150000"/>
                        </a:lnSpc>
                      </a:pPr>
                      <a:r>
                        <a:rPr lang="en-US" sz="1900" b="0" dirty="0" smtClean="0">
                          <a:latin typeface="Arial"/>
                          <a:cs typeface="Arial"/>
                        </a:rPr>
                        <a:t>6</a:t>
                      </a:r>
                    </a:p>
                    <a:p>
                      <a:pPr>
                        <a:lnSpc>
                          <a:spcPct val="150000"/>
                        </a:lnSpc>
                      </a:pPr>
                      <a:r>
                        <a:rPr lang="en-US" sz="1900" b="0" dirty="0" smtClean="0">
                          <a:latin typeface="Arial"/>
                          <a:cs typeface="Arial"/>
                        </a:rPr>
                        <a:t>7</a:t>
                      </a:r>
                    </a:p>
                    <a:p>
                      <a:pPr>
                        <a:lnSpc>
                          <a:spcPct val="150000"/>
                        </a:lnSpc>
                      </a:pPr>
                      <a:r>
                        <a:rPr lang="en-US" sz="1900" b="0" dirty="0" smtClean="0">
                          <a:latin typeface="Arial"/>
                          <a:cs typeface="Arial"/>
                        </a:rPr>
                        <a:t>8</a:t>
                      </a:r>
                    </a:p>
                    <a:p>
                      <a:pPr>
                        <a:lnSpc>
                          <a:spcPct val="150000"/>
                        </a:lnSpc>
                      </a:pPr>
                      <a:r>
                        <a:rPr lang="en-US" sz="1900" b="0" dirty="0" smtClean="0">
                          <a:latin typeface="Arial"/>
                          <a:cs typeface="Arial"/>
                        </a:rPr>
                        <a:t>9</a:t>
                      </a:r>
                      <a:endParaRPr lang="en-US" sz="1900" b="0" dirty="0">
                        <a:latin typeface="Arial"/>
                        <a:cs typeface="Arial"/>
                      </a:endParaRPr>
                    </a:p>
                  </a:txBody>
                  <a:tcPr>
                    <a:cell3D prstMaterial="dkEdge">
                      <a:bevel w="133350" h="31750" prst="coolSlant"/>
                      <a:lightRig rig="flood" dir="t"/>
                    </a:cell3D>
                    <a:solidFill>
                      <a:srgbClr val="000090"/>
                    </a:solidFill>
                  </a:tcPr>
                </a:tc>
                <a:tc>
                  <a:txBody>
                    <a:bodyPr/>
                    <a:lstStyle/>
                    <a:p>
                      <a:pPr>
                        <a:lnSpc>
                          <a:spcPct val="150000"/>
                        </a:lnSpc>
                      </a:pPr>
                      <a:r>
                        <a:rPr lang="en-US" sz="1900" b="0" dirty="0" smtClean="0">
                          <a:latin typeface="Arial"/>
                          <a:cs typeface="Arial"/>
                        </a:rPr>
                        <a:t>void main (</a:t>
                      </a:r>
                      <a:r>
                        <a:rPr lang="en-US" sz="1900" b="0" dirty="0" err="1" smtClean="0">
                          <a:latin typeface="Arial"/>
                          <a:cs typeface="Arial"/>
                        </a:rPr>
                        <a:t>argc</a:t>
                      </a:r>
                      <a:r>
                        <a:rPr lang="en-US" sz="1900" b="0" dirty="0" smtClean="0">
                          <a:latin typeface="Arial"/>
                          <a:cs typeface="Arial"/>
                        </a:rPr>
                        <a:t>, </a:t>
                      </a:r>
                      <a:r>
                        <a:rPr lang="en-US" sz="1900" b="0" dirty="0" err="1" smtClean="0">
                          <a:latin typeface="Arial"/>
                          <a:cs typeface="Arial"/>
                        </a:rPr>
                        <a:t>argv</a:t>
                      </a:r>
                      <a:r>
                        <a:rPr lang="en-US" sz="1900" b="0" dirty="0" smtClean="0">
                          <a:latin typeface="Arial"/>
                          <a:cs typeface="Arial"/>
                        </a:rPr>
                        <a:t>){     </a:t>
                      </a:r>
                    </a:p>
                    <a:p>
                      <a:pPr>
                        <a:lnSpc>
                          <a:spcPct val="150000"/>
                        </a:lnSpc>
                      </a:pPr>
                      <a:r>
                        <a:rPr lang="en-US" sz="1900" b="0" dirty="0" smtClean="0">
                          <a:latin typeface="Arial"/>
                          <a:cs typeface="Arial"/>
                        </a:rPr>
                        <a:t>     </a:t>
                      </a:r>
                      <a:r>
                        <a:rPr lang="en-US" sz="1900" b="0" dirty="0" err="1" smtClean="0">
                          <a:latin typeface="Arial"/>
                          <a:cs typeface="Arial"/>
                        </a:rPr>
                        <a:t>int</a:t>
                      </a:r>
                      <a:r>
                        <a:rPr lang="en-US" sz="1900" b="0" dirty="0" smtClean="0">
                          <a:latin typeface="Arial"/>
                          <a:cs typeface="Arial"/>
                        </a:rPr>
                        <a:t> p = </a:t>
                      </a:r>
                      <a:r>
                        <a:rPr lang="en-US" sz="1900" b="0" dirty="0" err="1" smtClean="0">
                          <a:latin typeface="Arial"/>
                          <a:cs typeface="Arial"/>
                        </a:rPr>
                        <a:t>readInput</a:t>
                      </a:r>
                      <a:r>
                        <a:rPr lang="en-US" sz="1900" b="0" dirty="0" smtClean="0">
                          <a:latin typeface="Arial"/>
                          <a:cs typeface="Arial"/>
                        </a:rPr>
                        <a:t>()</a:t>
                      </a:r>
                    </a:p>
                    <a:p>
                      <a:pPr>
                        <a:lnSpc>
                          <a:spcPct val="150000"/>
                        </a:lnSpc>
                      </a:pPr>
                      <a:r>
                        <a:rPr lang="en-US" sz="1900" b="0" dirty="0" smtClean="0">
                          <a:latin typeface="Arial"/>
                          <a:cs typeface="Arial"/>
                        </a:rPr>
                        <a:t>     </a:t>
                      </a:r>
                      <a:r>
                        <a:rPr lang="en-US" sz="1900" b="0" dirty="0" err="1" smtClean="0">
                          <a:latin typeface="Arial"/>
                          <a:cs typeface="Arial"/>
                        </a:rPr>
                        <a:t>int</a:t>
                      </a:r>
                      <a:r>
                        <a:rPr lang="en-US" sz="1900" b="0" dirty="0" smtClean="0">
                          <a:latin typeface="Arial"/>
                          <a:cs typeface="Arial"/>
                        </a:rPr>
                        <a:t> q = </a:t>
                      </a:r>
                      <a:r>
                        <a:rPr lang="en-US" sz="1900" b="0" dirty="0" err="1" smtClean="0">
                          <a:latin typeface="Arial"/>
                          <a:cs typeface="Arial"/>
                        </a:rPr>
                        <a:t>argv</a:t>
                      </a:r>
                      <a:r>
                        <a:rPr lang="en-US" sz="1900" b="0" dirty="0" smtClean="0">
                          <a:latin typeface="Arial"/>
                          <a:cs typeface="Arial"/>
                        </a:rPr>
                        <a:t>[1];</a:t>
                      </a:r>
                    </a:p>
                    <a:p>
                      <a:pPr>
                        <a:lnSpc>
                          <a:spcPct val="150000"/>
                        </a:lnSpc>
                      </a:pPr>
                      <a:r>
                        <a:rPr lang="en-US" sz="1900" b="0" dirty="0" smtClean="0">
                          <a:latin typeface="Arial"/>
                          <a:cs typeface="Arial"/>
                        </a:rPr>
                        <a:t>     </a:t>
                      </a:r>
                      <a:r>
                        <a:rPr lang="en-US" sz="1900" b="0" dirty="0" err="1" smtClean="0">
                          <a:latin typeface="Arial"/>
                          <a:cs typeface="Arial"/>
                        </a:rPr>
                        <a:t>int</a:t>
                      </a:r>
                      <a:r>
                        <a:rPr lang="en-US" sz="1900" b="0" dirty="0" smtClean="0">
                          <a:latin typeface="Arial"/>
                          <a:cs typeface="Arial"/>
                        </a:rPr>
                        <a:t> r = </a:t>
                      </a:r>
                      <a:r>
                        <a:rPr lang="en-US" sz="1900" b="0" dirty="0" err="1" smtClean="0">
                          <a:latin typeface="Arial"/>
                          <a:cs typeface="Arial"/>
                        </a:rPr>
                        <a:t>calculationsOnInput</a:t>
                      </a:r>
                      <a:r>
                        <a:rPr lang="en-US" sz="1900" b="0" dirty="0" smtClean="0">
                          <a:latin typeface="Arial"/>
                          <a:cs typeface="Arial"/>
                        </a:rPr>
                        <a:t>(p);</a:t>
                      </a:r>
                    </a:p>
                    <a:p>
                      <a:pPr>
                        <a:lnSpc>
                          <a:spcPct val="150000"/>
                        </a:lnSpc>
                      </a:pPr>
                      <a:r>
                        <a:rPr lang="en-US" sz="1900" b="0" dirty="0" smtClean="0">
                          <a:latin typeface="Arial"/>
                          <a:cs typeface="Arial"/>
                        </a:rPr>
                        <a:t>     float s = </a:t>
                      </a:r>
                      <a:r>
                        <a:rPr lang="en-US" sz="1900" b="0" dirty="0" err="1" smtClean="0">
                          <a:latin typeface="Arial"/>
                          <a:cs typeface="Arial"/>
                        </a:rPr>
                        <a:t>otherCalculations</a:t>
                      </a:r>
                      <a:r>
                        <a:rPr lang="en-US" sz="1900" b="0" dirty="0" smtClean="0">
                          <a:latin typeface="Arial"/>
                          <a:cs typeface="Arial"/>
                        </a:rPr>
                        <a:t>()</a:t>
                      </a:r>
                    </a:p>
                    <a:p>
                      <a:pPr>
                        <a:lnSpc>
                          <a:spcPct val="150000"/>
                        </a:lnSpc>
                      </a:pPr>
                      <a:r>
                        <a:rPr lang="pt-BR" sz="1900" b="0" dirty="0" smtClean="0">
                          <a:latin typeface="Arial"/>
                          <a:cs typeface="Arial"/>
                        </a:rPr>
                        <a:t>     </a:t>
                      </a:r>
                      <a:r>
                        <a:rPr lang="pt-BR" sz="1900" b="0" dirty="0" err="1" smtClean="0">
                          <a:latin typeface="Arial"/>
                          <a:cs typeface="Arial"/>
                        </a:rPr>
                        <a:t>float</a:t>
                      </a:r>
                      <a:r>
                        <a:rPr lang="pt-BR" sz="1900" b="0" dirty="0" smtClean="0">
                          <a:latin typeface="Arial"/>
                          <a:cs typeface="Arial"/>
                        </a:rPr>
                        <a:t> </a:t>
                      </a:r>
                      <a:r>
                        <a:rPr lang="pt-BR" sz="1900" b="0" dirty="0" err="1" smtClean="0">
                          <a:latin typeface="Arial"/>
                          <a:cs typeface="Arial"/>
                        </a:rPr>
                        <a:t>someVal</a:t>
                      </a:r>
                      <a:r>
                        <a:rPr lang="pt-BR" sz="1900" b="0" dirty="0" smtClean="0">
                          <a:latin typeface="Arial"/>
                          <a:cs typeface="Arial"/>
                        </a:rPr>
                        <a:t> = (</a:t>
                      </a:r>
                      <a:r>
                        <a:rPr lang="pt-BR" sz="1900" b="0" dirty="0" err="1" smtClean="0">
                          <a:latin typeface="Arial"/>
                          <a:cs typeface="Arial"/>
                        </a:rPr>
                        <a:t>r</a:t>
                      </a:r>
                      <a:r>
                        <a:rPr lang="pt-BR" sz="1900" b="0" dirty="0" smtClean="0">
                          <a:latin typeface="Arial"/>
                          <a:cs typeface="Arial"/>
                        </a:rPr>
                        <a:t> % </a:t>
                      </a:r>
                      <a:r>
                        <a:rPr lang="pt-BR" sz="1900" b="0" dirty="0" err="1" smtClean="0">
                          <a:latin typeface="Arial"/>
                          <a:cs typeface="Arial"/>
                        </a:rPr>
                        <a:t>q</a:t>
                      </a:r>
                      <a:r>
                        <a:rPr lang="pt-BR" sz="1900" b="0" dirty="0" smtClean="0">
                          <a:latin typeface="Arial"/>
                          <a:cs typeface="Arial"/>
                        </a:rPr>
                        <a:t>) + 0.001;</a:t>
                      </a:r>
                    </a:p>
                    <a:p>
                      <a:pPr>
                        <a:lnSpc>
                          <a:spcPct val="150000"/>
                        </a:lnSpc>
                      </a:pPr>
                      <a:r>
                        <a:rPr lang="en-US" sz="1900" b="0" dirty="0" smtClean="0">
                          <a:latin typeface="Arial"/>
                          <a:cs typeface="Arial"/>
                        </a:rPr>
                        <a:t>     </a:t>
                      </a:r>
                      <a:r>
                        <a:rPr lang="en-US" sz="1900" b="0" dirty="0" err="1" smtClean="0">
                          <a:latin typeface="Arial"/>
                          <a:cs typeface="Arial"/>
                        </a:rPr>
                        <a:t>int</a:t>
                      </a:r>
                      <a:r>
                        <a:rPr lang="en-US" sz="1900" b="0" dirty="0" smtClean="0">
                          <a:latin typeface="Arial"/>
                          <a:cs typeface="Arial"/>
                        </a:rPr>
                        <a:t> </a:t>
                      </a:r>
                      <a:r>
                        <a:rPr lang="en-US" sz="1900" b="0" dirty="0" err="1" smtClean="0">
                          <a:latin typeface="Arial"/>
                          <a:cs typeface="Arial"/>
                        </a:rPr>
                        <a:t>iterCount</a:t>
                      </a:r>
                      <a:r>
                        <a:rPr lang="en-US" sz="1900" b="0" dirty="0" smtClean="0">
                          <a:latin typeface="Arial"/>
                          <a:cs typeface="Arial"/>
                        </a:rPr>
                        <a:t> = s / </a:t>
                      </a:r>
                      <a:r>
                        <a:rPr lang="en-US" sz="1900" b="0" dirty="0" err="1" smtClean="0">
                          <a:latin typeface="Arial"/>
                          <a:cs typeface="Arial"/>
                        </a:rPr>
                        <a:t>someVal</a:t>
                      </a:r>
                      <a:r>
                        <a:rPr lang="en-US" sz="1900" b="0" dirty="0" smtClean="0">
                          <a:latin typeface="Arial"/>
                          <a:cs typeface="Arial"/>
                        </a:rPr>
                        <a:t>;</a:t>
                      </a:r>
                    </a:p>
                    <a:p>
                      <a:pPr>
                        <a:lnSpc>
                          <a:spcPct val="150000"/>
                        </a:lnSpc>
                      </a:pPr>
                      <a:r>
                        <a:rPr lang="nn-NO" sz="1900" b="0" dirty="0" smtClean="0">
                          <a:latin typeface="Arial"/>
                          <a:cs typeface="Arial"/>
                        </a:rPr>
                        <a:t>     for (</a:t>
                      </a:r>
                      <a:r>
                        <a:rPr lang="nn-NO" sz="1900" b="0" dirty="0" err="1" smtClean="0">
                          <a:latin typeface="Arial"/>
                          <a:cs typeface="Arial"/>
                        </a:rPr>
                        <a:t>int</a:t>
                      </a:r>
                      <a:r>
                        <a:rPr lang="nn-NO" sz="1900" b="0" dirty="0" smtClean="0">
                          <a:latin typeface="Arial"/>
                          <a:cs typeface="Arial"/>
                        </a:rPr>
                        <a:t> i=0; i &lt; </a:t>
                      </a:r>
                      <a:r>
                        <a:rPr lang="nn-NO" sz="1900" b="0" dirty="0" err="1" smtClean="0">
                          <a:latin typeface="Arial"/>
                          <a:cs typeface="Arial"/>
                        </a:rPr>
                        <a:t>iterCount</a:t>
                      </a:r>
                      <a:r>
                        <a:rPr lang="nn-NO" sz="1900" b="0" dirty="0" smtClean="0">
                          <a:latin typeface="Arial"/>
                          <a:cs typeface="Arial"/>
                        </a:rPr>
                        <a:t>; i++){</a:t>
                      </a:r>
                    </a:p>
                    <a:p>
                      <a:pPr>
                        <a:lnSpc>
                          <a:spcPct val="150000"/>
                        </a:lnSpc>
                      </a:pPr>
                      <a:r>
                        <a:rPr lang="en-US" sz="1900" b="0" dirty="0" smtClean="0">
                          <a:latin typeface="Arial"/>
                          <a:cs typeface="Arial"/>
                        </a:rPr>
                        <a:t>            </a:t>
                      </a:r>
                      <a:r>
                        <a:rPr lang="en-US" sz="1900" b="0" dirty="0" err="1" smtClean="0">
                          <a:latin typeface="Arial"/>
                          <a:cs typeface="Arial"/>
                        </a:rPr>
                        <a:t>doMoreCalculations</a:t>
                      </a:r>
                      <a:r>
                        <a:rPr lang="en-US" sz="1900" b="0" dirty="0" smtClean="0">
                          <a:latin typeface="Arial"/>
                          <a:cs typeface="Arial"/>
                        </a:rPr>
                        <a:t>();</a:t>
                      </a:r>
                    </a:p>
                    <a:p>
                      <a:pPr>
                        <a:lnSpc>
                          <a:spcPct val="150000"/>
                        </a:lnSpc>
                      </a:pPr>
                      <a:r>
                        <a:rPr lang="en-US" sz="1900" b="0" dirty="0" smtClean="0">
                          <a:latin typeface="Arial"/>
                          <a:cs typeface="Arial"/>
                        </a:rPr>
                        <a:t>        }</a:t>
                      </a:r>
                    </a:p>
                    <a:p>
                      <a:pPr>
                        <a:lnSpc>
                          <a:spcPct val="150000"/>
                        </a:lnSpc>
                      </a:pPr>
                      <a:r>
                        <a:rPr lang="en-US" sz="1900" b="0" dirty="0" smtClean="0">
                          <a:latin typeface="Arial"/>
                          <a:cs typeface="Arial"/>
                        </a:rPr>
                        <a:t>      }</a:t>
                      </a:r>
                    </a:p>
                  </a:txBody>
                  <a:tcPr>
                    <a:cell3D prstMaterial="dkEdge">
                      <a:bevel w="133350" h="31750" prst="coolSlant"/>
                      <a:lightRig rig="flood" dir="t"/>
                    </a:cell3D>
                    <a:solidFill>
                      <a:srgbClr val="000090"/>
                    </a:solidFill>
                  </a:tcPr>
                </a:tc>
              </a:tr>
            </a:tbl>
          </a:graphicData>
        </a:graphic>
      </p:graphicFrame>
      <p:sp>
        <p:nvSpPr>
          <p:cNvPr id="18" name="Rectangle 17"/>
          <p:cNvSpPr/>
          <p:nvPr/>
        </p:nvSpPr>
        <p:spPr>
          <a:xfrm>
            <a:off x="76200" y="3774132"/>
            <a:ext cx="4419600" cy="874068"/>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220492326"/>
              </p:ext>
            </p:extLst>
          </p:nvPr>
        </p:nvGraphicFramePr>
        <p:xfrm>
          <a:off x="4724400" y="2107753"/>
          <a:ext cx="4191001" cy="1854200"/>
        </p:xfrm>
        <a:graphic>
          <a:graphicData uri="http://schemas.openxmlformats.org/drawingml/2006/table">
            <a:tbl>
              <a:tblPr firstRow="1" bandRow="1">
                <a:tableStyleId>{B301B821-A1FF-4177-AEE7-76D212191A09}</a:tableStyleId>
              </a:tblPr>
              <a:tblGrid>
                <a:gridCol w="457201"/>
                <a:gridCol w="685800"/>
                <a:gridCol w="685800"/>
                <a:gridCol w="1219200"/>
                <a:gridCol w="1143000"/>
              </a:tblGrid>
              <a:tr h="370840">
                <a:tc>
                  <a:txBody>
                    <a:bodyPr/>
                    <a:lstStyle/>
                    <a:p>
                      <a:pPr algn="ctr"/>
                      <a:r>
                        <a:rPr lang="en-US" b="0" i="1" dirty="0" smtClean="0"/>
                        <a:t>q</a:t>
                      </a:r>
                      <a:endParaRPr lang="en-US" b="0" i="1" dirty="0"/>
                    </a:p>
                  </a:txBody>
                  <a:tcPr>
                    <a:solidFill>
                      <a:srgbClr val="000090"/>
                    </a:solidFill>
                  </a:tcPr>
                </a:tc>
                <a:tc>
                  <a:txBody>
                    <a:bodyPr/>
                    <a:lstStyle/>
                    <a:p>
                      <a:pPr algn="ctr"/>
                      <a:r>
                        <a:rPr lang="en-US" i="1" baseline="0" dirty="0" smtClean="0"/>
                        <a:t>r</a:t>
                      </a:r>
                      <a:endParaRPr lang="en-US" dirty="0"/>
                    </a:p>
                  </a:txBody>
                  <a:tcPr>
                    <a:solidFill>
                      <a:srgbClr val="000090"/>
                    </a:solidFill>
                  </a:tcPr>
                </a:tc>
                <a:tc>
                  <a:txBody>
                    <a:bodyPr/>
                    <a:lstStyle/>
                    <a:p>
                      <a:pPr algn="ctr"/>
                      <a:r>
                        <a:rPr lang="en-US" b="0" i="1" dirty="0" smtClean="0"/>
                        <a:t>s</a:t>
                      </a:r>
                      <a:endParaRPr lang="en-US" b="0" dirty="0"/>
                    </a:p>
                  </a:txBody>
                  <a:tcPr>
                    <a:solidFill>
                      <a:srgbClr val="000090"/>
                    </a:solidFill>
                  </a:tcPr>
                </a:tc>
                <a:tc>
                  <a:txBody>
                    <a:bodyPr/>
                    <a:lstStyle/>
                    <a:p>
                      <a:pPr algn="ctr"/>
                      <a:r>
                        <a:rPr lang="en-US" b="0" dirty="0" err="1" smtClean="0"/>
                        <a:t>someVal</a:t>
                      </a:r>
                      <a:endParaRPr lang="en-US" b="0" dirty="0"/>
                    </a:p>
                  </a:txBody>
                  <a:tcPr>
                    <a:solidFill>
                      <a:srgbClr val="000090"/>
                    </a:solidFill>
                  </a:tcPr>
                </a:tc>
                <a:tc>
                  <a:txBody>
                    <a:bodyPr/>
                    <a:lstStyle/>
                    <a:p>
                      <a:pPr algn="ctr"/>
                      <a:r>
                        <a:rPr lang="en-US" b="0" smtClean="0"/>
                        <a:t>iterCount</a:t>
                      </a:r>
                      <a:endParaRPr lang="en-US" b="0" dirty="0"/>
                    </a:p>
                  </a:txBody>
                  <a:tcPr>
                    <a:solidFill>
                      <a:srgbClr val="000090"/>
                    </a:solidFill>
                  </a:tcPr>
                </a:tc>
              </a:tr>
              <a:tr h="370840">
                <a:tc>
                  <a:txBody>
                    <a:bodyPr/>
                    <a:lstStyle/>
                    <a:p>
                      <a:pPr algn="ctr"/>
                      <a:r>
                        <a:rPr lang="en-US" dirty="0" smtClean="0"/>
                        <a:t>2</a:t>
                      </a:r>
                      <a:endParaRPr lang="en-US" dirty="0"/>
                    </a:p>
                  </a:txBody>
                  <a:tcPr/>
                </a:tc>
                <a:tc>
                  <a:txBody>
                    <a:bodyPr/>
                    <a:lstStyle/>
                    <a:p>
                      <a:pPr algn="ctr"/>
                      <a:r>
                        <a:rPr lang="en-US" dirty="0" smtClean="0"/>
                        <a:t>21</a:t>
                      </a:r>
                      <a:endParaRPr lang="en-US" dirty="0"/>
                    </a:p>
                  </a:txBody>
                  <a:tcPr/>
                </a:tc>
                <a:tc>
                  <a:txBody>
                    <a:bodyPr/>
                    <a:lstStyle/>
                    <a:p>
                      <a:pPr algn="ctr"/>
                      <a:r>
                        <a:rPr lang="en-US" dirty="0" smtClean="0"/>
                        <a:t>10</a:t>
                      </a:r>
                      <a:endParaRPr lang="en-US" dirty="0"/>
                    </a:p>
                  </a:txBody>
                  <a:tcPr/>
                </a:tc>
                <a:tc>
                  <a:txBody>
                    <a:bodyPr/>
                    <a:lstStyle/>
                    <a:p>
                      <a:pPr algn="ctr"/>
                      <a:r>
                        <a:rPr lang="en-US" dirty="0" smtClean="0"/>
                        <a:t>1.001</a:t>
                      </a:r>
                      <a:endParaRPr lang="en-US" dirty="0"/>
                    </a:p>
                  </a:txBody>
                  <a:tcPr/>
                </a:tc>
                <a:tc>
                  <a:txBody>
                    <a:bodyPr/>
                    <a:lstStyle/>
                    <a:p>
                      <a:pPr algn="ctr"/>
                      <a:r>
                        <a:rPr lang="en-US" dirty="0" smtClean="0"/>
                        <a:t>9</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14</a:t>
                      </a:r>
                      <a:endParaRPr lang="en-US" dirty="0"/>
                    </a:p>
                  </a:txBody>
                  <a:tcPr/>
                </a:tc>
                <a:tc>
                  <a:txBody>
                    <a:bodyPr/>
                    <a:lstStyle/>
                    <a:p>
                      <a:pPr algn="ctr"/>
                      <a:r>
                        <a:rPr lang="en-US" dirty="0" smtClean="0"/>
                        <a:t>20</a:t>
                      </a:r>
                      <a:endParaRPr lang="en-US" dirty="0"/>
                    </a:p>
                  </a:txBody>
                  <a:tcPr/>
                </a:tc>
                <a:tc>
                  <a:txBody>
                    <a:bodyPr/>
                    <a:lstStyle/>
                    <a:p>
                      <a:pPr algn="ctr"/>
                      <a:r>
                        <a:rPr lang="en-US" dirty="0" smtClean="0"/>
                        <a:t>2.001</a:t>
                      </a:r>
                      <a:endParaRPr lang="en-US" dirty="0"/>
                    </a:p>
                  </a:txBody>
                  <a:tcPr/>
                </a:tc>
                <a:tc>
                  <a:txBody>
                    <a:bodyPr/>
                    <a:lstStyle/>
                    <a:p>
                      <a:pPr algn="ctr"/>
                      <a:r>
                        <a:rPr lang="en-US" dirty="0" smtClean="0"/>
                        <a:t>9</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28</a:t>
                      </a:r>
                      <a:endParaRPr lang="en-US" dirty="0"/>
                    </a:p>
                  </a:txBody>
                  <a:tcPr/>
                </a:tc>
                <a:tc>
                  <a:txBody>
                    <a:bodyPr/>
                    <a:lstStyle/>
                    <a:p>
                      <a:pPr algn="ctr"/>
                      <a:r>
                        <a:rPr lang="en-US" dirty="0" smtClean="0"/>
                        <a:t>30</a:t>
                      </a:r>
                      <a:endParaRPr lang="en-US" dirty="0"/>
                    </a:p>
                  </a:txBody>
                  <a:tcPr/>
                </a:tc>
                <a:tc>
                  <a:txBody>
                    <a:bodyPr/>
                    <a:lstStyle/>
                    <a:p>
                      <a:pPr algn="ctr"/>
                      <a:r>
                        <a:rPr lang="en-US" dirty="0" smtClean="0"/>
                        <a:t>3.001</a:t>
                      </a:r>
                      <a:endParaRPr lang="en-US" dirty="0"/>
                    </a:p>
                  </a:txBody>
                  <a:tcPr/>
                </a:tc>
                <a:tc>
                  <a:txBody>
                    <a:bodyPr/>
                    <a:lstStyle/>
                    <a:p>
                      <a:pPr algn="ctr"/>
                      <a:r>
                        <a:rPr lang="en-US" dirty="0" smtClean="0"/>
                        <a:t>9</a:t>
                      </a:r>
                      <a:endParaRPr lang="en-US" dirty="0"/>
                    </a:p>
                  </a:txBody>
                  <a:tcPr/>
                </a:tc>
              </a:tr>
              <a:tr h="370840">
                <a:tc>
                  <a:txBody>
                    <a:bodyPr/>
                    <a:lstStyle/>
                    <a:p>
                      <a:pPr algn="ctr"/>
                      <a:r>
                        <a:rPr lang="en-US" dirty="0" smtClean="0"/>
                        <a:t>40</a:t>
                      </a:r>
                      <a:endParaRPr lang="en-US" dirty="0"/>
                    </a:p>
                  </a:txBody>
                  <a:tcPr/>
                </a:tc>
                <a:tc>
                  <a:txBody>
                    <a:bodyPr/>
                    <a:lstStyle/>
                    <a:p>
                      <a:pPr algn="ctr"/>
                      <a:r>
                        <a:rPr lang="en-US" dirty="0" smtClean="0"/>
                        <a:t>85</a:t>
                      </a:r>
                      <a:endParaRPr lang="en-US" dirty="0"/>
                    </a:p>
                  </a:txBody>
                  <a:tcPr/>
                </a:tc>
                <a:tc>
                  <a:txBody>
                    <a:bodyPr/>
                    <a:lstStyle/>
                    <a:p>
                      <a:pPr algn="ctr"/>
                      <a:r>
                        <a:rPr lang="en-US" dirty="0" smtClean="0"/>
                        <a:t>40</a:t>
                      </a:r>
                      <a:endParaRPr lang="en-US" dirty="0"/>
                    </a:p>
                  </a:txBody>
                  <a:tcPr/>
                </a:tc>
                <a:tc>
                  <a:txBody>
                    <a:bodyPr/>
                    <a:lstStyle/>
                    <a:p>
                      <a:pPr algn="ctr"/>
                      <a:r>
                        <a:rPr lang="en-US" dirty="0" smtClean="0"/>
                        <a:t>5.001</a:t>
                      </a:r>
                      <a:endParaRPr lang="en-US" dirty="0"/>
                    </a:p>
                  </a:txBody>
                  <a:tcPr/>
                </a:tc>
                <a:tc>
                  <a:txBody>
                    <a:bodyPr/>
                    <a:lstStyle/>
                    <a:p>
                      <a:pPr algn="ctr"/>
                      <a:r>
                        <a:rPr lang="en-US" dirty="0" smtClean="0"/>
                        <a:t>7</a:t>
                      </a:r>
                      <a:endParaRPr lang="en-US" dirty="0"/>
                    </a:p>
                  </a:txBody>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145215146"/>
              </p:ext>
            </p:extLst>
          </p:nvPr>
        </p:nvGraphicFramePr>
        <p:xfrm>
          <a:off x="4724400" y="5029200"/>
          <a:ext cx="4191000" cy="741680"/>
        </p:xfrm>
        <a:graphic>
          <a:graphicData uri="http://schemas.openxmlformats.org/drawingml/2006/table">
            <a:tbl>
              <a:tblPr firstRow="1" bandRow="1">
                <a:tableStyleId>{B301B821-A1FF-4177-AEE7-76D212191A09}</a:tableStyleId>
              </a:tblPr>
              <a:tblGrid>
                <a:gridCol w="588211"/>
                <a:gridCol w="661736"/>
                <a:gridCol w="661736"/>
                <a:gridCol w="1176422"/>
                <a:gridCol w="1102895"/>
              </a:tblGrid>
              <a:tr h="370840">
                <a:tc>
                  <a:txBody>
                    <a:bodyPr/>
                    <a:lstStyle/>
                    <a:p>
                      <a:pPr algn="ctr"/>
                      <a:r>
                        <a:rPr lang="en-US" b="0" i="1" dirty="0" smtClean="0"/>
                        <a:t>q</a:t>
                      </a:r>
                      <a:endParaRPr lang="en-US" b="0" i="1" dirty="0"/>
                    </a:p>
                  </a:txBody>
                  <a:tcPr>
                    <a:solidFill>
                      <a:srgbClr val="000090"/>
                    </a:solidFill>
                  </a:tcPr>
                </a:tc>
                <a:tc>
                  <a:txBody>
                    <a:bodyPr/>
                    <a:lstStyle/>
                    <a:p>
                      <a:pPr algn="ctr"/>
                      <a:r>
                        <a:rPr lang="en-US" i="1" baseline="0" dirty="0" smtClean="0"/>
                        <a:t>r</a:t>
                      </a:r>
                      <a:endParaRPr lang="en-US" dirty="0"/>
                    </a:p>
                  </a:txBody>
                  <a:tcPr>
                    <a:solidFill>
                      <a:srgbClr val="000090"/>
                    </a:solidFill>
                  </a:tcPr>
                </a:tc>
                <a:tc>
                  <a:txBody>
                    <a:bodyPr/>
                    <a:lstStyle/>
                    <a:p>
                      <a:pPr algn="ctr"/>
                      <a:r>
                        <a:rPr lang="en-US" b="0" i="1" dirty="0" smtClean="0"/>
                        <a:t>s</a:t>
                      </a:r>
                      <a:endParaRPr lang="en-US" b="0" dirty="0"/>
                    </a:p>
                  </a:txBody>
                  <a:tcPr>
                    <a:solidFill>
                      <a:srgbClr val="000090"/>
                    </a:solidFill>
                  </a:tcPr>
                </a:tc>
                <a:tc>
                  <a:txBody>
                    <a:bodyPr/>
                    <a:lstStyle/>
                    <a:p>
                      <a:pPr algn="ctr"/>
                      <a:r>
                        <a:rPr lang="en-US" b="0" dirty="0" err="1" smtClean="0"/>
                        <a:t>someVal</a:t>
                      </a:r>
                      <a:endParaRPr lang="en-US" b="0" dirty="0"/>
                    </a:p>
                  </a:txBody>
                  <a:tcPr>
                    <a:solidFill>
                      <a:srgbClr val="000090"/>
                    </a:solidFill>
                  </a:tcPr>
                </a:tc>
                <a:tc>
                  <a:txBody>
                    <a:bodyPr/>
                    <a:lstStyle/>
                    <a:p>
                      <a:pPr algn="ctr"/>
                      <a:r>
                        <a:rPr lang="en-US" b="0" smtClean="0"/>
                        <a:t>iterCount</a:t>
                      </a:r>
                      <a:endParaRPr lang="en-US" b="0" dirty="0"/>
                    </a:p>
                  </a:txBody>
                  <a:tcPr>
                    <a:solidFill>
                      <a:srgbClr val="000090"/>
                    </a:solidFill>
                  </a:tcPr>
                </a:tc>
              </a:tr>
              <a:tr h="370840">
                <a:tc>
                  <a:txBody>
                    <a:bodyPr/>
                    <a:lstStyle/>
                    <a:p>
                      <a:pPr algn="ctr"/>
                      <a:r>
                        <a:rPr lang="en-US" dirty="0" smtClean="0"/>
                        <a:t>20</a:t>
                      </a:r>
                      <a:endParaRPr lang="en-US" dirty="0"/>
                    </a:p>
                  </a:txBody>
                  <a:tcPr/>
                </a:tc>
                <a:tc>
                  <a:txBody>
                    <a:bodyPr/>
                    <a:lstStyle/>
                    <a:p>
                      <a:pPr algn="ctr"/>
                      <a:r>
                        <a:rPr lang="en-US" dirty="0" smtClean="0"/>
                        <a:t>40</a:t>
                      </a:r>
                      <a:endParaRPr lang="en-US" dirty="0"/>
                    </a:p>
                  </a:txBody>
                  <a:tcPr/>
                </a:tc>
                <a:tc>
                  <a:txBody>
                    <a:bodyPr/>
                    <a:lstStyle/>
                    <a:p>
                      <a:pPr algn="ctr"/>
                      <a:r>
                        <a:rPr lang="en-US" dirty="0" smtClean="0"/>
                        <a:t>10</a:t>
                      </a:r>
                      <a:endParaRPr lang="en-US" dirty="0"/>
                    </a:p>
                  </a:txBody>
                  <a:tcPr/>
                </a:tc>
                <a:tc>
                  <a:txBody>
                    <a:bodyPr/>
                    <a:lstStyle/>
                    <a:p>
                      <a:pPr algn="ctr"/>
                      <a:r>
                        <a:rPr lang="en-US" dirty="0" smtClean="0"/>
                        <a:t>0.001</a:t>
                      </a:r>
                      <a:endParaRPr lang="en-US" dirty="0"/>
                    </a:p>
                  </a:txBody>
                  <a:tcPr/>
                </a:tc>
                <a:tc>
                  <a:txBody>
                    <a:bodyPr/>
                    <a:lstStyle/>
                    <a:p>
                      <a:pPr algn="ctr"/>
                      <a:r>
                        <a:rPr lang="en-US" dirty="0" smtClean="0"/>
                        <a:t>10000</a:t>
                      </a:r>
                      <a:endParaRPr lang="en-US" dirty="0"/>
                    </a:p>
                  </a:txBody>
                  <a:tcPr/>
                </a:tc>
              </a:tr>
            </a:tbl>
          </a:graphicData>
        </a:graphic>
      </p:graphicFrame>
      <p:sp>
        <p:nvSpPr>
          <p:cNvPr id="27" name="Rectangle 26"/>
          <p:cNvSpPr/>
          <p:nvPr/>
        </p:nvSpPr>
        <p:spPr>
          <a:xfrm>
            <a:off x="7848600" y="4951196"/>
            <a:ext cx="990600" cy="894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p:cNvSpPr/>
          <p:nvPr/>
        </p:nvSpPr>
        <p:spPr>
          <a:xfrm>
            <a:off x="0" y="0"/>
            <a:ext cx="9144000" cy="6858000"/>
          </a:xfrm>
          <a:prstGeom prst="rect">
            <a:avLst/>
          </a:prstGeom>
          <a:solidFill>
            <a:schemeClr val="tx1">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990600" y="1295400"/>
            <a:ext cx="7638629" cy="4876800"/>
            <a:chOff x="990600" y="1295400"/>
            <a:chExt cx="7638629" cy="4876800"/>
          </a:xfrm>
          <a:solidFill>
            <a:schemeClr val="accent6">
              <a:lumMod val="50000"/>
            </a:schemeClr>
          </a:solidFill>
        </p:grpSpPr>
        <p:sp>
          <p:nvSpPr>
            <p:cNvPr id="30" name="Cloud 29"/>
            <p:cNvSpPr/>
            <p:nvPr/>
          </p:nvSpPr>
          <p:spPr>
            <a:xfrm rot="633249">
              <a:off x="990600" y="1295400"/>
              <a:ext cx="7638629" cy="4876800"/>
            </a:xfrm>
            <a:prstGeom prst="cloud">
              <a:avLst/>
            </a:prstGeom>
            <a:solidFill>
              <a:srgbClr val="983D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438400" y="1889901"/>
              <a:ext cx="4572000" cy="3977499"/>
            </a:xfrm>
            <a:prstGeom prst="rect">
              <a:avLst/>
            </a:prstGeom>
            <a:noFill/>
            <a:ln>
              <a:noFill/>
            </a:ln>
          </p:spPr>
          <p:txBody>
            <a:bodyPr>
              <a:spAutoFit/>
            </a:bodyPr>
            <a:lstStyle/>
            <a:p>
              <a:pPr algn="ctr">
                <a:lnSpc>
                  <a:spcPct val="90000"/>
                </a:lnSpc>
              </a:pPr>
              <a:r>
                <a:rPr lang="en-US" sz="2800" dirty="0">
                  <a:solidFill>
                    <a:schemeClr val="bg1"/>
                  </a:solidFill>
                  <a:latin typeface="Arial" panose="020B0604020202020204" pitchFamily="34" charset="0"/>
                  <a:cs typeface="Arial" panose="020B0604020202020204" pitchFamily="34" charset="0"/>
                </a:rPr>
                <a:t>When a production execution takes too long how would you know whether it is because of </a:t>
              </a:r>
            </a:p>
            <a:p>
              <a:pPr algn="ctr">
                <a:lnSpc>
                  <a:spcPct val="90000"/>
                </a:lnSpc>
              </a:pPr>
              <a:endParaRPr lang="en-US" sz="2800" dirty="0">
                <a:solidFill>
                  <a:schemeClr val="bg1"/>
                </a:solidFill>
                <a:latin typeface="Arial" panose="020B0604020202020204" pitchFamily="34" charset="0"/>
                <a:cs typeface="Arial" panose="020B0604020202020204" pitchFamily="34" charset="0"/>
              </a:endParaRPr>
            </a:p>
            <a:p>
              <a:pPr marL="514350" indent="-514350" algn="ctr">
                <a:lnSpc>
                  <a:spcPct val="90000"/>
                </a:lnSpc>
                <a:buAutoNum type="alphaUcParenBoth"/>
              </a:pPr>
              <a:r>
                <a:rPr lang="en-US" sz="2800" dirty="0" smtClean="0">
                  <a:solidFill>
                    <a:schemeClr val="bg1"/>
                  </a:solidFill>
                  <a:latin typeface="Arial" panose="020B0604020202020204" pitchFamily="34" charset="0"/>
                  <a:cs typeface="Arial" panose="020B0604020202020204" pitchFamily="34" charset="0"/>
                </a:rPr>
                <a:t>large </a:t>
              </a:r>
              <a:r>
                <a:rPr lang="en-US" sz="2800" dirty="0">
                  <a:solidFill>
                    <a:schemeClr val="bg1"/>
                  </a:solidFill>
                  <a:latin typeface="Arial" panose="020B0604020202020204" pitchFamily="34" charset="0"/>
                  <a:cs typeface="Arial" panose="020B0604020202020204" pitchFamily="34" charset="0"/>
                </a:rPr>
                <a:t>input </a:t>
              </a:r>
              <a:r>
                <a:rPr lang="en-US" sz="2800" dirty="0" smtClean="0">
                  <a:solidFill>
                    <a:schemeClr val="bg1"/>
                  </a:solidFill>
                  <a:latin typeface="Arial" panose="020B0604020202020204" pitchFamily="34" charset="0"/>
                  <a:cs typeface="Arial" panose="020B0604020202020204" pitchFamily="34" charset="0"/>
                </a:rPr>
                <a:t>size</a:t>
              </a:r>
            </a:p>
            <a:p>
              <a:pPr algn="ctr">
                <a:lnSpc>
                  <a:spcPct val="90000"/>
                </a:lnSpc>
              </a:pPr>
              <a:r>
                <a:rPr lang="en-US" sz="2800" dirty="0" smtClean="0">
                  <a:solidFill>
                    <a:schemeClr val="bg1"/>
                  </a:solidFill>
                  <a:latin typeface="Arial" panose="020B0604020202020204" pitchFamily="34" charset="0"/>
                  <a:cs typeface="Arial" panose="020B0604020202020204" pitchFamily="34" charset="0"/>
                </a:rPr>
                <a:t> </a:t>
              </a:r>
              <a:endParaRPr lang="en-US" sz="2800" dirty="0">
                <a:solidFill>
                  <a:schemeClr val="bg1"/>
                </a:solidFill>
                <a:latin typeface="Arial" panose="020B0604020202020204" pitchFamily="34" charset="0"/>
                <a:cs typeface="Arial" panose="020B0604020202020204" pitchFamily="34" charset="0"/>
              </a:endParaRPr>
            </a:p>
            <a:p>
              <a:pPr algn="ctr">
                <a:lnSpc>
                  <a:spcPct val="90000"/>
                </a:lnSpc>
              </a:pPr>
              <a:r>
                <a:rPr lang="en-US" sz="2800" dirty="0">
                  <a:solidFill>
                    <a:schemeClr val="bg1"/>
                  </a:solidFill>
                  <a:latin typeface="Arial" panose="020B0604020202020204" pitchFamily="34" charset="0"/>
                  <a:cs typeface="Arial" panose="020B0604020202020204" pitchFamily="34" charset="0"/>
                </a:rPr>
                <a:t> </a:t>
              </a:r>
              <a:r>
                <a:rPr lang="en-US" sz="2800" dirty="0" smtClean="0">
                  <a:solidFill>
                    <a:schemeClr val="bg1"/>
                  </a:solidFill>
                  <a:latin typeface="Arial" panose="020B0604020202020204" pitchFamily="34" charset="0"/>
                  <a:cs typeface="Arial" panose="020B0604020202020204" pitchFamily="34" charset="0"/>
                </a:rPr>
                <a:t>OR</a:t>
              </a:r>
            </a:p>
            <a:p>
              <a:pPr algn="ctr">
                <a:lnSpc>
                  <a:spcPct val="90000"/>
                </a:lnSpc>
              </a:pPr>
              <a:r>
                <a:rPr lang="en-US" sz="2800" dirty="0" smtClean="0">
                  <a:solidFill>
                    <a:schemeClr val="bg1"/>
                  </a:solidFill>
                  <a:latin typeface="Arial" panose="020B0604020202020204" pitchFamily="34" charset="0"/>
                  <a:cs typeface="Arial" panose="020B0604020202020204" pitchFamily="34" charset="0"/>
                </a:rPr>
                <a:t> </a:t>
              </a:r>
              <a:endParaRPr lang="en-US" sz="2800" dirty="0">
                <a:solidFill>
                  <a:schemeClr val="bg1"/>
                </a:solidFill>
                <a:latin typeface="Arial" panose="020B0604020202020204" pitchFamily="34" charset="0"/>
                <a:cs typeface="Arial" panose="020B0604020202020204" pitchFamily="34" charset="0"/>
              </a:endParaRPr>
            </a:p>
            <a:p>
              <a:pPr algn="ctr">
                <a:lnSpc>
                  <a:spcPct val="90000"/>
                </a:lnSpc>
              </a:pPr>
              <a:r>
                <a:rPr lang="en-US" sz="2800" dirty="0">
                  <a:solidFill>
                    <a:schemeClr val="bg1"/>
                  </a:solidFill>
                  <a:latin typeface="Arial" panose="020B0604020202020204" pitchFamily="34" charset="0"/>
                  <a:cs typeface="Arial" panose="020B0604020202020204" pitchFamily="34" charset="0"/>
                </a:rPr>
                <a:t>(B) bug?</a:t>
              </a:r>
            </a:p>
          </p:txBody>
        </p:sp>
      </p:grpSp>
      <p:sp>
        <p:nvSpPr>
          <p:cNvPr id="9" name="Title 8"/>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 of a performance bug</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7733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8" grpId="0" animBg="1"/>
      <p:bldP spid="27"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152400"/>
            <a:ext cx="8703331" cy="391743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441358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60" y="0"/>
            <a:ext cx="4876800" cy="707886"/>
          </a:xfrm>
          <a:prstGeom prst="rect">
            <a:avLst/>
          </a:prstGeom>
          <a:noFill/>
        </p:spPr>
        <p:txBody>
          <a:bodyPr wrap="square" rtlCol="0">
            <a:spAutoFit/>
          </a:bodyPr>
          <a:lstStyle/>
          <a:p>
            <a:r>
              <a:rPr lang="en-US" sz="4000" dirty="0" smtClean="0"/>
              <a:t>Background: MIC</a:t>
            </a:r>
            <a:endParaRPr lang="en-US" sz="4000" dirty="0"/>
          </a:p>
        </p:txBody>
      </p:sp>
      <p:pic>
        <p:nvPicPr>
          <p:cNvPr id="5" name="Picture 4"/>
          <p:cNvPicPr>
            <a:picLocks noChangeAspect="1"/>
          </p:cNvPicPr>
          <p:nvPr/>
        </p:nvPicPr>
        <p:blipFill>
          <a:blip r:embed="rId2"/>
          <a:stretch>
            <a:fillRect/>
          </a:stretch>
        </p:blipFill>
        <p:spPr>
          <a:xfrm>
            <a:off x="457200" y="735182"/>
            <a:ext cx="2667000" cy="5990167"/>
          </a:xfrm>
          <a:prstGeom prst="rect">
            <a:avLst/>
          </a:prstGeom>
        </p:spPr>
      </p:pic>
      <p:pic>
        <p:nvPicPr>
          <p:cNvPr id="6" name="Picture 5"/>
          <p:cNvPicPr>
            <a:picLocks noChangeAspect="1"/>
          </p:cNvPicPr>
          <p:nvPr/>
        </p:nvPicPr>
        <p:blipFill>
          <a:blip r:embed="rId3"/>
          <a:stretch>
            <a:fillRect/>
          </a:stretch>
        </p:blipFill>
        <p:spPr>
          <a:xfrm>
            <a:off x="3695700" y="2057400"/>
            <a:ext cx="5448300" cy="3390900"/>
          </a:xfrm>
          <a:prstGeom prst="rect">
            <a:avLst/>
          </a:prstGeom>
        </p:spPr>
      </p:pic>
      <p:sp>
        <p:nvSpPr>
          <p:cNvPr id="7" name="TextBox 6"/>
          <p:cNvSpPr txBox="1"/>
          <p:nvPr/>
        </p:nvSpPr>
        <p:spPr>
          <a:xfrm>
            <a:off x="3951514" y="0"/>
            <a:ext cx="5181600" cy="1200329"/>
          </a:xfrm>
          <a:prstGeom prst="rect">
            <a:avLst/>
          </a:prstGeom>
          <a:solidFill>
            <a:schemeClr val="accent4">
              <a:lumMod val="40000"/>
              <a:lumOff val="60000"/>
            </a:schemeClr>
          </a:solidFill>
        </p:spPr>
        <p:txBody>
          <a:bodyPr wrap="square" rtlCol="0">
            <a:spAutoFit/>
          </a:bodyPr>
          <a:lstStyle/>
          <a:p>
            <a:r>
              <a:rPr lang="en-US" dirty="0" smtClean="0"/>
              <a:t>Reference: </a:t>
            </a:r>
          </a:p>
          <a:p>
            <a:r>
              <a:rPr lang="en-US" dirty="0" smtClean="0"/>
              <a:t>Detecting </a:t>
            </a:r>
            <a:r>
              <a:rPr lang="en-US" dirty="0"/>
              <a:t>Novel </a:t>
            </a:r>
            <a:r>
              <a:rPr lang="en-US" dirty="0" smtClean="0"/>
              <a:t>Associations in </a:t>
            </a:r>
            <a:r>
              <a:rPr lang="en-US" dirty="0"/>
              <a:t>Large Data </a:t>
            </a:r>
            <a:r>
              <a:rPr lang="en-US" dirty="0" smtClean="0"/>
              <a:t>Sets</a:t>
            </a:r>
          </a:p>
          <a:p>
            <a:r>
              <a:rPr lang="en-US" dirty="0" smtClean="0"/>
              <a:t> by </a:t>
            </a:r>
            <a:r>
              <a:rPr lang="en-US" dirty="0" err="1" smtClean="0"/>
              <a:t>Reshef</a:t>
            </a:r>
            <a:r>
              <a:rPr lang="en-US" dirty="0" smtClean="0"/>
              <a:t> et al. </a:t>
            </a:r>
          </a:p>
          <a:p>
            <a:r>
              <a:rPr lang="en-US" dirty="0"/>
              <a:t> </a:t>
            </a:r>
            <a:r>
              <a:rPr lang="en-US" dirty="0" smtClean="0"/>
              <a:t>Science, Dec 2011</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46291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8197"/>
            <a:ext cx="8880361" cy="3410803"/>
          </a:xfrm>
          <a:prstGeom prst="rect">
            <a:avLst/>
          </a:prstGeom>
        </p:spPr>
      </p:pic>
      <p:pic>
        <p:nvPicPr>
          <p:cNvPr id="6" name="Picture 5"/>
          <p:cNvPicPr>
            <a:picLocks noChangeAspect="1"/>
          </p:cNvPicPr>
          <p:nvPr/>
        </p:nvPicPr>
        <p:blipFill>
          <a:blip r:embed="rId3"/>
          <a:stretch>
            <a:fillRect/>
          </a:stretch>
        </p:blipFill>
        <p:spPr>
          <a:xfrm>
            <a:off x="35039" y="3483878"/>
            <a:ext cx="9032761" cy="3374122"/>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327072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124251"/>
            <a:ext cx="6934200" cy="6537654"/>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40728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376325"/>
            <a:ext cx="9144000" cy="838200"/>
          </a:xfrm>
        </p:spPr>
        <p:txBody>
          <a:bodyPr>
            <a:normAutofit/>
          </a:bodyPr>
          <a:lstStyle/>
          <a:p>
            <a:r>
              <a:rPr lang="en-US" sz="4000" dirty="0" smtClean="0"/>
              <a:t>How does this equation scale ?</a:t>
            </a:r>
            <a:endParaRPr lang="en-US" sz="4000" dirty="0"/>
          </a:p>
        </p:txBody>
      </p:sp>
      <p:pic>
        <p:nvPicPr>
          <p:cNvPr id="5" name="Picture 4"/>
          <p:cNvPicPr>
            <a:picLocks noChangeAspect="1"/>
          </p:cNvPicPr>
          <p:nvPr/>
        </p:nvPicPr>
        <p:blipFill>
          <a:blip r:embed="rId2"/>
          <a:stretch>
            <a:fillRect/>
          </a:stretch>
        </p:blipFill>
        <p:spPr>
          <a:xfrm>
            <a:off x="21609" y="228600"/>
            <a:ext cx="8999415" cy="1066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70" y="2133600"/>
            <a:ext cx="4382830" cy="33039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9866" y="2295450"/>
            <a:ext cx="4008334" cy="3130152"/>
          </a:xfrm>
          <a:prstGeom prst="rect">
            <a:avLst/>
          </a:prstGeom>
        </p:spPr>
      </p:pic>
      <p:sp>
        <p:nvSpPr>
          <p:cNvPr id="8" name="Rectangle 7"/>
          <p:cNvSpPr/>
          <p:nvPr/>
        </p:nvSpPr>
        <p:spPr bwMode="auto">
          <a:xfrm>
            <a:off x="0" y="5509054"/>
            <a:ext cx="9144000" cy="1348946"/>
          </a:xfrm>
          <a:prstGeom prst="rect">
            <a:avLst/>
          </a:prstGeom>
          <a:solidFill>
            <a:schemeClr val="bg1">
              <a:lumMod val="75000"/>
              <a:alpha val="55000"/>
            </a:schemeClr>
          </a:solidFill>
          <a:ln w="9525">
            <a:noFill/>
            <a:miter lim="800000"/>
            <a:headEnd/>
            <a:tailEnd/>
          </a:ln>
          <a:effectLst/>
        </p:spPr>
        <p:txBody>
          <a:bodyPr rtlCol="0" anchor="ctr">
            <a:prstTxWarp prst="textNoShape">
              <a:avLst/>
            </a:prstTxWarp>
          </a:bodyPr>
          <a:lstStyle/>
          <a:p>
            <a:pPr marL="342900" indent="-342900">
              <a:spcBef>
                <a:spcPct val="0"/>
              </a:spcBef>
              <a:buFont typeface="Arial" panose="020B0604020202020204" pitchFamily="34" charset="0"/>
              <a:buChar char="•"/>
            </a:pPr>
            <a:r>
              <a:rPr lang="en-US" sz="2000" i="1" dirty="0" smtClean="0">
                <a:solidFill>
                  <a:srgbClr val="000000"/>
                </a:solidFill>
              </a:rPr>
              <a:t>When no features are correlated, the overall error rises to √k for k features </a:t>
            </a:r>
          </a:p>
          <a:p>
            <a:pPr>
              <a:spcBef>
                <a:spcPct val="0"/>
              </a:spcBef>
            </a:pPr>
            <a:r>
              <a:rPr lang="en-US" sz="2000" i="1" dirty="0" smtClean="0">
                <a:solidFill>
                  <a:srgbClr val="000000"/>
                </a:solidFill>
              </a:rPr>
              <a:t>       (identical to RMS norm)</a:t>
            </a:r>
          </a:p>
          <a:p>
            <a:pPr>
              <a:spcBef>
                <a:spcPct val="0"/>
              </a:spcBef>
            </a:pPr>
            <a:endParaRPr lang="en-US" sz="2000" i="1" dirty="0" smtClean="0">
              <a:solidFill>
                <a:srgbClr val="000000"/>
              </a:solidFill>
            </a:endParaRPr>
          </a:p>
          <a:p>
            <a:pPr marL="342900" indent="-342900">
              <a:spcBef>
                <a:spcPct val="0"/>
              </a:spcBef>
              <a:buFont typeface="Arial" panose="020B0604020202020204" pitchFamily="34" charset="0"/>
              <a:buChar char="•"/>
            </a:pPr>
            <a:r>
              <a:rPr lang="en-US" sz="2000" i="1" dirty="0" smtClean="0">
                <a:solidFill>
                  <a:srgbClr val="000000"/>
                </a:solidFill>
              </a:rPr>
              <a:t>The error grows with number of features contributing to extrapolation error</a:t>
            </a:r>
            <a:endParaRPr lang="en-US" sz="2000" i="1" dirty="0">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432526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4800" y="1905000"/>
            <a:ext cx="8534400" cy="3581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
            </a:pPr>
            <a:r>
              <a:rPr lang="en-US" sz="2400" dirty="0" smtClean="0">
                <a:latin typeface="Arial" panose="020B0604020202020204" pitchFamily="34" charset="0"/>
                <a:cs typeface="Arial" panose="020B0604020202020204" pitchFamily="34" charset="0"/>
              </a:rPr>
              <a:t>Many configuration parameters, execution environment, input size, input characteristics</a:t>
            </a:r>
          </a:p>
          <a:p>
            <a:pPr marL="0" indent="0">
              <a:buNone/>
            </a:pPr>
            <a:endParaRPr lang="en-US" sz="2400" dirty="0" smtClean="0">
              <a:latin typeface="Arial" panose="020B0604020202020204" pitchFamily="34" charset="0"/>
              <a:cs typeface="Arial" panose="020B0604020202020204" pitchFamily="34" charset="0"/>
            </a:endParaRPr>
          </a:p>
          <a:p>
            <a:pPr>
              <a:buFont typeface="Wingdings" charset="2"/>
              <a:buChar char="§"/>
            </a:pPr>
            <a:r>
              <a:rPr lang="en-US" sz="2400" dirty="0" smtClean="0">
                <a:latin typeface="Arial" panose="020B0604020202020204" pitchFamily="34" charset="0"/>
                <a:cs typeface="Arial" panose="020B0604020202020204" pitchFamily="34" charset="0"/>
              </a:rPr>
              <a:t>Not possible to test all the combinations</a:t>
            </a:r>
          </a:p>
          <a:p>
            <a:pPr>
              <a:buFont typeface="Wingdings" charset="2"/>
              <a:buChar char="§"/>
            </a:pPr>
            <a:endParaRPr lang="en-US" sz="2400" dirty="0" smtClean="0">
              <a:latin typeface="Arial" panose="020B0604020202020204" pitchFamily="34" charset="0"/>
              <a:cs typeface="Arial" panose="020B0604020202020204" pitchFamily="34" charset="0"/>
            </a:endParaRPr>
          </a:p>
          <a:p>
            <a:pPr>
              <a:buFont typeface="Wingdings" charset="2"/>
              <a:buChar char="§"/>
            </a:pPr>
            <a:r>
              <a:rPr lang="en-US" sz="2400" dirty="0" smtClean="0">
                <a:latin typeface="Arial" panose="020B0604020202020204" pitchFamily="34" charset="0"/>
                <a:cs typeface="Arial" panose="020B0604020202020204" pitchFamily="34" charset="0"/>
              </a:rPr>
              <a:t>When performance degrades</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hard to understand whether it was expected or something went wrong</a:t>
            </a:r>
            <a:endParaRPr lang="en-US" sz="2400" i="1"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Too many factors influencing performance</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073640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40639"/>
            <a:ext cx="9131060" cy="2862322"/>
          </a:xfrm>
          <a:prstGeom prst="rect">
            <a:avLst/>
          </a:prstGeom>
          <a:noFill/>
        </p:spPr>
        <p:txBody>
          <a:bodyPr wrap="square" rtlCol="0">
            <a:spAutoFit/>
          </a:bodyPr>
          <a:lstStyle/>
          <a:p>
            <a:pPr marL="342900" indent="-342900">
              <a:buFont typeface="Wingdings" charset="2"/>
              <a:buChar char="§"/>
            </a:pPr>
            <a:r>
              <a:rPr lang="en-US" sz="2000" b="1" dirty="0" smtClean="0">
                <a:latin typeface="Arial" panose="020B0604020202020204" pitchFamily="34" charset="0"/>
                <a:cs typeface="Arial" panose="020B0604020202020204" pitchFamily="34" charset="0"/>
              </a:rPr>
              <a:t>DIDUCE</a:t>
            </a:r>
            <a:r>
              <a:rPr lang="en-US" sz="2000" b="1" baseline="30000" dirty="0" smtClean="0">
                <a:latin typeface="Arial" panose="020B0604020202020204" pitchFamily="34" charset="0"/>
                <a:cs typeface="Arial" panose="020B0604020202020204" pitchFamily="34" charset="0"/>
              </a:rPr>
              <a:t>1</a:t>
            </a:r>
            <a:r>
              <a:rPr lang="en-US" sz="2000" b="1" dirty="0" smtClean="0">
                <a:latin typeface="Arial" panose="020B0604020202020204" pitchFamily="34" charset="0"/>
                <a:cs typeface="Arial" panose="020B0604020202020204" pitchFamily="34" charset="0"/>
              </a:rPr>
              <a:t> and Daikon</a:t>
            </a:r>
            <a:r>
              <a:rPr lang="en-US" sz="2000" b="1" baseline="30000" dirty="0" smtClean="0">
                <a:latin typeface="Arial" panose="020B0604020202020204" pitchFamily="34" charset="0"/>
                <a:cs typeface="Arial" panose="020B0604020202020204" pitchFamily="34" charset="0"/>
              </a:rPr>
              <a:t>2</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Identifies hard invariants. Good for detecting constants, a valid range, ordering, linear relationship etc.</a:t>
            </a:r>
          </a:p>
          <a:p>
            <a:r>
              <a:rPr lang="en-US" sz="2000" dirty="0" smtClean="0">
                <a:latin typeface="Arial" panose="020B0604020202020204" pitchFamily="34" charset="0"/>
                <a:cs typeface="Arial" panose="020B0604020202020204" pitchFamily="34" charset="0"/>
              </a:rPr>
              <a:t> 	E.g.:  v1 = 5</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2 &lt; v1&lt; 6</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v1 &gt; v2</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v1 + v2 = 3v3  etc. </a:t>
            </a:r>
          </a:p>
          <a:p>
            <a:pPr marL="342900" indent="-342900">
              <a:buFont typeface="Wingdings" charset="2"/>
              <a:buChar char="§"/>
            </a:pPr>
            <a:endParaRPr lang="en-US" sz="2000" dirty="0" smtClean="0">
              <a:latin typeface="Arial" panose="020B0604020202020204" pitchFamily="34" charset="0"/>
              <a:cs typeface="Arial" panose="020B0604020202020204" pitchFamily="34" charset="0"/>
            </a:endParaRPr>
          </a:p>
          <a:p>
            <a:pPr marL="342900" indent="-342900">
              <a:buFont typeface="Wingdings" charset="2"/>
              <a:buChar char="§"/>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152400" y="5715000"/>
            <a:ext cx="8839200"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[1] </a:t>
            </a:r>
            <a:r>
              <a:rPr lang="en-US" sz="1600" dirty="0" err="1" smtClean="0">
                <a:latin typeface="Arial" panose="020B0604020202020204" pitchFamily="34" charset="0"/>
                <a:cs typeface="Arial" panose="020B0604020202020204" pitchFamily="34" charset="0"/>
              </a:rPr>
              <a:t>Hangal</a:t>
            </a:r>
            <a:r>
              <a:rPr lang="en-US" sz="1600" dirty="0" smtClean="0">
                <a:latin typeface="Arial" panose="020B0604020202020204" pitchFamily="34" charset="0"/>
                <a:cs typeface="Arial" panose="020B0604020202020204" pitchFamily="34" charset="0"/>
              </a:rPr>
              <a:t> et al., ICSE-2002</a:t>
            </a:r>
          </a:p>
          <a:p>
            <a:r>
              <a:rPr lang="en-US" sz="1600" dirty="0" smtClean="0">
                <a:latin typeface="Arial" panose="020B0604020202020204" pitchFamily="34" charset="0"/>
                <a:cs typeface="Arial" panose="020B0604020202020204" pitchFamily="34" charset="0"/>
              </a:rPr>
              <a:t>[2] Ernst et al., Science of Computer Programming-2007</a:t>
            </a:r>
          </a:p>
        </p:txBody>
      </p:sp>
      <p:sp>
        <p:nvSpPr>
          <p:cNvPr id="12" name="Rectangle 11"/>
          <p:cNvSpPr/>
          <p:nvPr/>
        </p:nvSpPr>
        <p:spPr>
          <a:xfrm>
            <a:off x="2771" y="1295400"/>
            <a:ext cx="9144000" cy="2362200"/>
          </a:xfrm>
          <a:prstGeom prst="rect">
            <a:avLst/>
          </a:prstGeom>
          <a:solidFill>
            <a:schemeClr val="bg1">
              <a:lumMod val="50000"/>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24000" y="2667000"/>
            <a:ext cx="6096000" cy="2438400"/>
          </a:xfrm>
          <a:prstGeom prst="rect">
            <a:avLst/>
          </a:prstGeom>
          <a:solidFill>
            <a:schemeClr val="tx1"/>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sz="2000" dirty="0" smtClean="0">
                <a:solidFill>
                  <a:srgbClr val="FFFFFF"/>
                </a:solidFill>
                <a:latin typeface="Arial" panose="020B0604020202020204" pitchFamily="34" charset="0"/>
                <a:cs typeface="Arial" panose="020B0604020202020204" pitchFamily="34" charset="0"/>
              </a:rPr>
              <a:t>Not suitable for detecting performance anomalies</a:t>
            </a:r>
          </a:p>
          <a:p>
            <a:pPr marL="285750" indent="-285750">
              <a:lnSpc>
                <a:spcPct val="150000"/>
              </a:lnSpc>
              <a:buFont typeface="Arial" panose="020B0604020202020204" pitchFamily="34" charset="0"/>
              <a:buChar char="•"/>
            </a:pPr>
            <a:r>
              <a:rPr lang="en-US" sz="2000" dirty="0" smtClean="0">
                <a:solidFill>
                  <a:srgbClr val="FFFFFF"/>
                </a:solidFill>
                <a:latin typeface="Arial" panose="020B0604020202020204" pitchFamily="34" charset="0"/>
                <a:cs typeface="Arial" panose="020B0604020202020204" pitchFamily="34" charset="0"/>
              </a:rPr>
              <a:t>No statistical prediction mechanism</a:t>
            </a:r>
          </a:p>
          <a:p>
            <a:pPr>
              <a:lnSpc>
                <a:spcPct val="150000"/>
              </a:lnSpc>
            </a:pPr>
            <a:r>
              <a:rPr lang="en-US" sz="2000" dirty="0">
                <a:solidFill>
                  <a:srgbClr val="FFFFFF"/>
                </a:solidFill>
                <a:latin typeface="Arial" panose="020B0604020202020204" pitchFamily="34" charset="0"/>
                <a:cs typeface="Arial" panose="020B0604020202020204" pitchFamily="34" charset="0"/>
              </a:rPr>
              <a:t>	</a:t>
            </a:r>
            <a:r>
              <a:rPr lang="en-US" sz="2000" dirty="0" smtClean="0">
                <a:solidFill>
                  <a:srgbClr val="FFFFFF"/>
                </a:solidFill>
                <a:latin typeface="Arial" panose="020B0604020202020204" pitchFamily="34" charset="0"/>
                <a:cs typeface="Arial" panose="020B0604020202020204" pitchFamily="34" charset="0"/>
              </a:rPr>
              <a:t>- </a:t>
            </a:r>
            <a:r>
              <a:rPr lang="en-US" sz="2000" dirty="0" smtClean="0">
                <a:solidFill>
                  <a:srgbClr val="FFFFFF"/>
                </a:solidFill>
                <a:latin typeface="Arial" panose="020B0604020202020204" pitchFamily="34" charset="0"/>
                <a:cs typeface="Arial" panose="020B0604020202020204" pitchFamily="34" charset="0"/>
              </a:rPr>
              <a:t>Cannot </a:t>
            </a:r>
            <a:r>
              <a:rPr lang="en-US" sz="2000" dirty="0" smtClean="0">
                <a:solidFill>
                  <a:srgbClr val="FFFFFF"/>
                </a:solidFill>
                <a:latin typeface="Arial" panose="020B0604020202020204" pitchFamily="34" charset="0"/>
                <a:cs typeface="Arial" panose="020B0604020202020204" pitchFamily="34" charset="0"/>
              </a:rPr>
              <a:t>operate on unseen ranges of data</a:t>
            </a:r>
          </a:p>
          <a:p>
            <a:pPr marL="285750" indent="-285750">
              <a:lnSpc>
                <a:spcPct val="150000"/>
              </a:lnSpc>
              <a:buFont typeface="Arial" panose="020B0604020202020204" pitchFamily="34" charset="0"/>
              <a:buChar char="•"/>
            </a:pPr>
            <a:r>
              <a:rPr lang="en-US" sz="2000" dirty="0" smtClean="0">
                <a:solidFill>
                  <a:srgbClr val="FFFFFF"/>
                </a:solidFill>
                <a:latin typeface="Arial" panose="020B0604020202020204" pitchFamily="34" charset="0"/>
                <a:cs typeface="Arial" panose="020B0604020202020204" pitchFamily="34" charset="0"/>
              </a:rPr>
              <a:t>Binary decision: violated/not violated. </a:t>
            </a:r>
          </a:p>
          <a:p>
            <a:pPr>
              <a:lnSpc>
                <a:spcPct val="150000"/>
              </a:lnSpc>
            </a:pPr>
            <a:r>
              <a:rPr lang="en-US" sz="2000" dirty="0">
                <a:solidFill>
                  <a:srgbClr val="FFFFFF"/>
                </a:solidFill>
                <a:latin typeface="Arial" panose="020B0604020202020204" pitchFamily="34" charset="0"/>
                <a:cs typeface="Arial" panose="020B0604020202020204" pitchFamily="34" charset="0"/>
              </a:rPr>
              <a:t>	</a:t>
            </a:r>
            <a:r>
              <a:rPr lang="en-US" sz="2000" dirty="0" smtClean="0">
                <a:solidFill>
                  <a:srgbClr val="FFFFFF"/>
                </a:solidFill>
                <a:latin typeface="Arial" panose="020B0604020202020204" pitchFamily="34" charset="0"/>
                <a:cs typeface="Arial" panose="020B0604020202020204" pitchFamily="34" charset="0"/>
              </a:rPr>
              <a:t>- No notion of how bad</a:t>
            </a:r>
            <a:endParaRPr lang="en-US" sz="1600" dirty="0">
              <a:solidFill>
                <a:srgbClr val="FFFFFF"/>
              </a:solidFill>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Previous works tried to solve this problem</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5818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71600"/>
            <a:ext cx="9144000" cy="3847207"/>
          </a:xfrm>
          <a:prstGeom prst="rect">
            <a:avLst/>
          </a:prstGeom>
          <a:noFill/>
        </p:spPr>
        <p:txBody>
          <a:bodyPr wrap="square" rtlCol="0">
            <a:spAutoFit/>
          </a:bodyPr>
          <a:lstStyle/>
          <a:p>
            <a:pPr marL="342900" indent="-342900">
              <a:buFont typeface="Wingdings" charset="2"/>
              <a:buChar char="§"/>
            </a:pPr>
            <a:r>
              <a:rPr lang="en-US" sz="2200" dirty="0" smtClean="0">
                <a:latin typeface="Arial" panose="020B0604020202020204" pitchFamily="34" charset="0"/>
                <a:cs typeface="Arial" panose="020B0604020202020204" pitchFamily="34" charset="0"/>
              </a:rPr>
              <a:t>Many existing research for performance anomaly detection</a:t>
            </a:r>
          </a:p>
          <a:p>
            <a:endParaRPr lang="en-US" sz="2200" dirty="0" smtClean="0">
              <a:latin typeface="Arial" panose="020B0604020202020204" pitchFamily="34" charset="0"/>
              <a:cs typeface="Arial" panose="020B0604020202020204" pitchFamily="34" charset="0"/>
            </a:endParaRPr>
          </a:p>
          <a:p>
            <a:pPr marL="800100" lvl="1" indent="-342900">
              <a:buFontTx/>
              <a:buChar char="-"/>
            </a:pPr>
            <a:r>
              <a:rPr lang="en-US" sz="2200" dirty="0" smtClean="0">
                <a:latin typeface="Arial" panose="020B0604020202020204" pitchFamily="34" charset="0"/>
                <a:cs typeface="Arial" panose="020B0604020202020204" pitchFamily="34" charset="0"/>
              </a:rPr>
              <a:t>“Fingerprinting </a:t>
            </a:r>
            <a:r>
              <a:rPr lang="en-US" sz="2200" dirty="0">
                <a:latin typeface="Arial" panose="020B0604020202020204" pitchFamily="34" charset="0"/>
                <a:cs typeface="Arial" panose="020B0604020202020204" pitchFamily="34" charset="0"/>
              </a:rPr>
              <a:t>the datacenter: automated classification of performance </a:t>
            </a:r>
            <a:r>
              <a:rPr lang="en-US" sz="2200" dirty="0" smtClean="0">
                <a:latin typeface="Arial" panose="020B0604020202020204" pitchFamily="34" charset="0"/>
                <a:cs typeface="Arial" panose="020B0604020202020204" pitchFamily="34" charset="0"/>
              </a:rPr>
              <a:t>crises” by </a:t>
            </a:r>
            <a:r>
              <a:rPr lang="en-US" sz="2200" dirty="0" err="1" smtClean="0">
                <a:latin typeface="Arial" panose="020B0604020202020204" pitchFamily="34" charset="0"/>
                <a:cs typeface="Arial" panose="020B0604020202020204" pitchFamily="34" charset="0"/>
              </a:rPr>
              <a:t>Bodik</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et al</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Eurosys</a:t>
            </a:r>
            <a:r>
              <a:rPr lang="en-US" sz="2200" dirty="0" smtClean="0">
                <a:latin typeface="Arial" panose="020B0604020202020204" pitchFamily="34" charset="0"/>
                <a:cs typeface="Arial" panose="020B0604020202020204" pitchFamily="34" charset="0"/>
              </a:rPr>
              <a:t> 2010)</a:t>
            </a:r>
          </a:p>
          <a:p>
            <a:pPr lvl="1"/>
            <a:endParaRPr lang="en-US" sz="2200" dirty="0" smtClean="0">
              <a:latin typeface="Arial" panose="020B0604020202020204" pitchFamily="34" charset="0"/>
              <a:cs typeface="Arial" panose="020B0604020202020204" pitchFamily="34" charset="0"/>
            </a:endParaRPr>
          </a:p>
          <a:p>
            <a:pPr marL="800100" lvl="1" indent="-342900">
              <a:buFontTx/>
              <a:buChar char="-"/>
            </a:pPr>
            <a:r>
              <a:rPr lang="en-US" sz="2200" dirty="0" smtClean="0">
                <a:latin typeface="Arial" panose="020B0604020202020204" pitchFamily="34" charset="0"/>
                <a:cs typeface="Arial" panose="020B0604020202020204" pitchFamily="34" charset="0"/>
              </a:rPr>
              <a:t>“Ensembles </a:t>
            </a:r>
            <a:r>
              <a:rPr lang="en-US" sz="2200" dirty="0">
                <a:latin typeface="Arial" panose="020B0604020202020204" pitchFamily="34" charset="0"/>
                <a:cs typeface="Arial" panose="020B0604020202020204" pitchFamily="34" charset="0"/>
              </a:rPr>
              <a:t>of models for automated diagnosis of system performance </a:t>
            </a:r>
            <a:r>
              <a:rPr lang="en-US" sz="2200" dirty="0" smtClean="0">
                <a:latin typeface="Arial" panose="020B0604020202020204" pitchFamily="34" charset="0"/>
                <a:cs typeface="Arial" panose="020B0604020202020204" pitchFamily="34" charset="0"/>
              </a:rPr>
              <a:t>problems” by Zhang et al. (DSN 2005) </a:t>
            </a:r>
          </a:p>
          <a:p>
            <a:pPr marL="800100" lvl="1" indent="-342900">
              <a:buFontTx/>
              <a:buChar char="-"/>
            </a:pPr>
            <a:endParaRPr lang="en-US" sz="2200" dirty="0">
              <a:latin typeface="Arial" panose="020B0604020202020204" pitchFamily="34" charset="0"/>
              <a:cs typeface="Arial" panose="020B0604020202020204" pitchFamily="34" charset="0"/>
            </a:endParaRPr>
          </a:p>
          <a:p>
            <a:pPr marL="800100" lvl="1" indent="-342900">
              <a:buFontTx/>
              <a:buChar char="-"/>
            </a:pPr>
            <a:r>
              <a:rPr lang="en-US" sz="2200" dirty="0" smtClean="0">
                <a:latin typeface="Arial" panose="020B0604020202020204" pitchFamily="34" charset="0"/>
                <a:cs typeface="Arial" panose="020B0604020202020204" pitchFamily="34" charset="0"/>
              </a:rPr>
              <a:t>X-ray</a:t>
            </a:r>
            <a:r>
              <a:rPr lang="en-US" sz="2200" dirty="0">
                <a:latin typeface="Arial" panose="020B0604020202020204" pitchFamily="34" charset="0"/>
                <a:cs typeface="Arial" panose="020B0604020202020204" pitchFamily="34" charset="0"/>
              </a:rPr>
              <a:t>: Automating Root-Cause Diagnosis of </a:t>
            </a:r>
            <a:r>
              <a:rPr lang="en-US" sz="2200" dirty="0" smtClean="0">
                <a:latin typeface="Arial" panose="020B0604020202020204" pitchFamily="34" charset="0"/>
                <a:cs typeface="Arial" panose="020B0604020202020204" pitchFamily="34" charset="0"/>
              </a:rPr>
              <a:t>Performance Anomalies </a:t>
            </a:r>
            <a:r>
              <a:rPr lang="en-US" sz="2200" dirty="0">
                <a:latin typeface="Arial" panose="020B0604020202020204" pitchFamily="34" charset="0"/>
                <a:cs typeface="Arial" panose="020B0604020202020204" pitchFamily="34" charset="0"/>
              </a:rPr>
              <a:t>in </a:t>
            </a:r>
            <a:r>
              <a:rPr lang="en-US" sz="2200" dirty="0" smtClean="0">
                <a:latin typeface="Arial" panose="020B0604020202020204" pitchFamily="34" charset="0"/>
                <a:cs typeface="Arial" panose="020B0604020202020204" pitchFamily="34" charset="0"/>
              </a:rPr>
              <a:t>Production Software” by </a:t>
            </a:r>
            <a:r>
              <a:rPr lang="en-US" sz="2400" dirty="0" err="1" smtClean="0"/>
              <a:t>Attariyanet</a:t>
            </a:r>
            <a:r>
              <a:rPr lang="en-US" sz="2400" dirty="0" smtClean="0"/>
              <a:t> al. (OSDI 2012)</a:t>
            </a:r>
            <a:endParaRPr lang="en-US" sz="2200" dirty="0">
              <a:latin typeface="Arial" panose="020B0604020202020204" pitchFamily="34" charset="0"/>
              <a:cs typeface="Arial" panose="020B0604020202020204" pitchFamily="34" charset="0"/>
            </a:endParaRPr>
          </a:p>
          <a:p>
            <a:pPr marL="800100" lvl="1" indent="-342900">
              <a:buFontTx/>
              <a:buChar char="-"/>
            </a:pPr>
            <a:endParaRPr lang="en-US" sz="2200" dirty="0">
              <a:latin typeface="Arial" panose="020B0604020202020204" pitchFamily="34" charset="0"/>
              <a:cs typeface="Arial" panose="020B0604020202020204" pitchFamily="34" charset="0"/>
            </a:endParaRPr>
          </a:p>
        </p:txBody>
      </p:sp>
      <p:sp>
        <p:nvSpPr>
          <p:cNvPr id="14" name="Rectangle 13"/>
          <p:cNvSpPr/>
          <p:nvPr/>
        </p:nvSpPr>
        <p:spPr>
          <a:xfrm>
            <a:off x="0" y="632619"/>
            <a:ext cx="9144000" cy="6857999"/>
          </a:xfrm>
          <a:prstGeom prst="rect">
            <a:avLst/>
          </a:prstGeom>
          <a:solidFill>
            <a:schemeClr val="bg1">
              <a:lumMod val="50000"/>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 y="5257800"/>
            <a:ext cx="9144000" cy="430887"/>
          </a:xfrm>
          <a:prstGeom prst="rect">
            <a:avLst/>
          </a:prstGeom>
          <a:solidFill>
            <a:schemeClr val="tx1"/>
          </a:solidFill>
          <a:ln>
            <a:solidFill>
              <a:schemeClr val="tx1"/>
            </a:solidFill>
          </a:ln>
        </p:spPr>
        <p:txBody>
          <a:bodyPr wrap="square" rtlCol="0">
            <a:spAutoFit/>
          </a:bodyPr>
          <a:lstStyle/>
          <a:p>
            <a:pPr algn="ctr"/>
            <a:r>
              <a:rPr lang="en-US" sz="2200" i="1" dirty="0" smtClean="0">
                <a:solidFill>
                  <a:schemeClr val="bg1"/>
                </a:solidFill>
                <a:latin typeface="Arial" panose="020B0604020202020204" pitchFamily="34" charset="0"/>
                <a:cs typeface="Arial" panose="020B0604020202020204" pitchFamily="34" charset="0"/>
              </a:rPr>
              <a:t>None </a:t>
            </a:r>
            <a:r>
              <a:rPr lang="en-US" sz="2200" i="1" dirty="0">
                <a:solidFill>
                  <a:schemeClr val="bg1"/>
                </a:solidFill>
                <a:latin typeface="Arial" panose="020B0604020202020204" pitchFamily="34" charset="0"/>
                <a:cs typeface="Arial" panose="020B0604020202020204" pitchFamily="34" charset="0"/>
              </a:rPr>
              <a:t>can bound prediction confidence based on input </a:t>
            </a:r>
            <a:r>
              <a:rPr lang="en-US" sz="2200" i="1" dirty="0" smtClean="0">
                <a:solidFill>
                  <a:schemeClr val="bg1"/>
                </a:solidFill>
                <a:latin typeface="Arial" panose="020B0604020202020204" pitchFamily="34" charset="0"/>
                <a:cs typeface="Arial" panose="020B0604020202020204" pitchFamily="34" charset="0"/>
              </a:rPr>
              <a:t>data</a:t>
            </a:r>
          </a:p>
        </p:txBody>
      </p:sp>
      <p:sp>
        <p:nvSpPr>
          <p:cNvPr id="8" name="Title 7"/>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Previous works </a:t>
            </a:r>
            <a:r>
              <a:rPr lang="en-US" dirty="0" smtClean="0">
                <a:latin typeface="Arial" panose="020B0604020202020204" pitchFamily="34" charset="0"/>
                <a:cs typeface="Arial" panose="020B0604020202020204" pitchFamily="34" charset="0"/>
              </a:rPr>
              <a:t>related to performance anomaly</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02464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n Arrow 13"/>
          <p:cNvSpPr/>
          <p:nvPr/>
        </p:nvSpPr>
        <p:spPr>
          <a:xfrm>
            <a:off x="2133600" y="1524000"/>
            <a:ext cx="4876800" cy="4953000"/>
          </a:xfrm>
          <a:prstGeom prst="downArrow">
            <a:avLst/>
          </a:prstGeom>
          <a:solidFill>
            <a:schemeClr val="tx2">
              <a:lumMod val="40000"/>
              <a:lumOff val="60000"/>
              <a:alpha val="72000"/>
            </a:schemeClr>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1000" y="1534180"/>
            <a:ext cx="8382000" cy="461665"/>
          </a:xfrm>
          <a:prstGeom prst="rect">
            <a:avLst/>
          </a:prstGeom>
          <a:noFill/>
          <a:scene3d>
            <a:camera prst="orthographicFront"/>
            <a:lightRig rig="threePt" dir="t"/>
          </a:scene3d>
          <a:sp3d>
            <a:bevelT w="165100" prst="coolSlant"/>
          </a:sp3d>
        </p:spPr>
        <p:txBody>
          <a:bodyPr wrap="square">
            <a:spAutoFit/>
          </a:bodyPr>
          <a:lstStyle/>
          <a:p>
            <a:pPr algn="ctr"/>
            <a:r>
              <a:rPr lang="en-US" sz="2400" dirty="0">
                <a:latin typeface="Arial"/>
                <a:cs typeface="Arial"/>
              </a:rPr>
              <a:t>Need for prediction error characterization</a:t>
            </a:r>
          </a:p>
        </p:txBody>
      </p:sp>
      <p:sp>
        <p:nvSpPr>
          <p:cNvPr id="6" name="Rectangle 5"/>
          <p:cNvSpPr/>
          <p:nvPr/>
        </p:nvSpPr>
        <p:spPr>
          <a:xfrm>
            <a:off x="381000" y="2522235"/>
            <a:ext cx="8382000" cy="461665"/>
          </a:xfrm>
          <a:prstGeom prst="rect">
            <a:avLst/>
          </a:prstGeom>
          <a:noFill/>
          <a:scene3d>
            <a:camera prst="orthographicFront"/>
            <a:lightRig rig="threePt" dir="t"/>
          </a:scene3d>
          <a:sp3d>
            <a:bevelT w="165100" prst="coolSlant"/>
          </a:sp3d>
        </p:spPr>
        <p:txBody>
          <a:bodyPr wrap="square">
            <a:spAutoFit/>
          </a:bodyPr>
          <a:lstStyle/>
          <a:p>
            <a:pPr algn="ctr"/>
            <a:r>
              <a:rPr lang="en-US" sz="2400" dirty="0" smtClean="0">
                <a:latin typeface="Arial"/>
                <a:cs typeface="Arial"/>
              </a:rPr>
              <a:t>Our tool chains</a:t>
            </a:r>
            <a:endParaRPr lang="en-US" sz="2400" dirty="0">
              <a:latin typeface="Arial"/>
              <a:cs typeface="Arial"/>
            </a:endParaRPr>
          </a:p>
        </p:txBody>
      </p:sp>
      <p:sp>
        <p:nvSpPr>
          <p:cNvPr id="7" name="Rectangle 6"/>
          <p:cNvSpPr/>
          <p:nvPr/>
        </p:nvSpPr>
        <p:spPr>
          <a:xfrm>
            <a:off x="381000" y="3510290"/>
            <a:ext cx="8382000" cy="461665"/>
          </a:xfrm>
          <a:prstGeom prst="rect">
            <a:avLst/>
          </a:prstGeom>
          <a:noFill/>
          <a:scene3d>
            <a:camera prst="orthographicFront"/>
            <a:lightRig rig="threePt" dir="t"/>
          </a:scene3d>
          <a:sp3d>
            <a:bevelT w="165100" prst="coolSlant"/>
          </a:sp3d>
        </p:spPr>
        <p:txBody>
          <a:bodyPr wrap="square">
            <a:spAutoFit/>
          </a:bodyPr>
          <a:lstStyle/>
          <a:p>
            <a:pPr algn="ctr"/>
            <a:r>
              <a:rPr lang="en-US" sz="2400" dirty="0" smtClean="0">
                <a:latin typeface="Arial"/>
                <a:cs typeface="Arial"/>
              </a:rPr>
              <a:t>Details </a:t>
            </a:r>
            <a:r>
              <a:rPr lang="en-US" sz="2400" dirty="0">
                <a:latin typeface="Arial"/>
                <a:cs typeface="Arial"/>
              </a:rPr>
              <a:t>of error characterization techniques</a:t>
            </a:r>
          </a:p>
        </p:txBody>
      </p:sp>
      <p:sp>
        <p:nvSpPr>
          <p:cNvPr id="9" name="Rectangle 8"/>
          <p:cNvSpPr/>
          <p:nvPr/>
        </p:nvSpPr>
        <p:spPr>
          <a:xfrm>
            <a:off x="381000" y="4498345"/>
            <a:ext cx="8382000" cy="461665"/>
          </a:xfrm>
          <a:prstGeom prst="rect">
            <a:avLst/>
          </a:prstGeom>
          <a:noFill/>
          <a:scene3d>
            <a:camera prst="orthographicFront"/>
            <a:lightRig rig="threePt" dir="t"/>
          </a:scene3d>
          <a:sp3d>
            <a:bevelT w="165100" prst="coolSlant"/>
          </a:sp3d>
        </p:spPr>
        <p:txBody>
          <a:bodyPr wrap="square">
            <a:spAutoFit/>
          </a:bodyPr>
          <a:lstStyle/>
          <a:p>
            <a:pPr algn="ctr"/>
            <a:r>
              <a:rPr lang="en-US" sz="2400" dirty="0">
                <a:latin typeface="Arial"/>
                <a:cs typeface="Arial"/>
              </a:rPr>
              <a:t>Show </a:t>
            </a:r>
            <a:r>
              <a:rPr lang="en-US" sz="2400" dirty="0" smtClean="0">
                <a:latin typeface="Arial"/>
                <a:cs typeface="Arial"/>
              </a:rPr>
              <a:t>a </a:t>
            </a:r>
            <a:r>
              <a:rPr lang="en-US" sz="2400" dirty="0">
                <a:latin typeface="Arial"/>
                <a:cs typeface="Arial"/>
              </a:rPr>
              <a:t>use case of anomaly detection</a:t>
            </a:r>
          </a:p>
        </p:txBody>
      </p:sp>
      <p:sp>
        <p:nvSpPr>
          <p:cNvPr id="10" name="Rectangle 9"/>
          <p:cNvSpPr/>
          <p:nvPr/>
        </p:nvSpPr>
        <p:spPr>
          <a:xfrm>
            <a:off x="381000" y="5486400"/>
            <a:ext cx="8382000" cy="461665"/>
          </a:xfrm>
          <a:prstGeom prst="rect">
            <a:avLst/>
          </a:prstGeom>
          <a:noFill/>
          <a:scene3d>
            <a:camera prst="orthographicFront"/>
            <a:lightRig rig="threePt" dir="t"/>
          </a:scene3d>
          <a:sp3d>
            <a:bevelT w="165100" prst="coolSlant"/>
          </a:sp3d>
        </p:spPr>
        <p:txBody>
          <a:bodyPr wrap="square">
            <a:spAutoFit/>
          </a:bodyPr>
          <a:lstStyle/>
          <a:p>
            <a:pPr algn="ctr"/>
            <a:r>
              <a:rPr lang="en-US" sz="2400" dirty="0">
                <a:latin typeface="Arial"/>
                <a:cs typeface="Arial"/>
              </a:rPr>
              <a:t> Present results and conclude </a:t>
            </a:r>
          </a:p>
        </p:txBody>
      </p:sp>
      <p:sp>
        <p:nvSpPr>
          <p:cNvPr id="11" name="Title 10"/>
          <p:cNvSpPr>
            <a:spLocks noGrp="1"/>
          </p:cNvSpPr>
          <p:nvPr>
            <p:ph type="title"/>
          </p:nvPr>
        </p:nvSpPr>
        <p:spPr/>
        <p:txBody>
          <a:bodyPr/>
          <a:lstStyle/>
          <a:p>
            <a:r>
              <a:rPr lang="en-US" dirty="0">
                <a:latin typeface="Arial" panose="020B0604020202020204" pitchFamily="34" charset="0"/>
                <a:cs typeface="Arial" panose="020B0604020202020204" pitchFamily="34" charset="0"/>
              </a:rPr>
              <a:t>Roadmap of the talk</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060068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Statistical models are </a:t>
            </a:r>
            <a:r>
              <a:rPr lang="en-US" i="1" dirty="0" smtClean="0">
                <a:latin typeface="Arial" panose="020B0604020202020204" pitchFamily="34" charset="0"/>
                <a:cs typeface="Arial" panose="020B0604020202020204" pitchFamily="34" charset="0"/>
              </a:rPr>
              <a:t>NOT</a:t>
            </a:r>
            <a:r>
              <a:rPr lang="en-US" dirty="0" smtClean="0">
                <a:latin typeface="Arial" panose="020B0604020202020204" pitchFamily="34" charset="0"/>
                <a:cs typeface="Arial" panose="020B0604020202020204" pitchFamily="34" charset="0"/>
              </a:rPr>
              <a:t> fully </a:t>
            </a:r>
            <a:r>
              <a:rPr lang="en-US" dirty="0">
                <a:latin typeface="Arial" panose="020B0604020202020204" pitchFamily="34" charset="0"/>
                <a:cs typeface="Arial" panose="020B0604020202020204" pitchFamily="34" charset="0"/>
              </a:rPr>
              <a:t>accurate </a:t>
            </a:r>
            <a:endParaRPr lang="en-US" dirty="0"/>
          </a:p>
        </p:txBody>
      </p:sp>
      <p:sp>
        <p:nvSpPr>
          <p:cNvPr id="4" name="Content Placeholder 2"/>
          <p:cNvSpPr txBox="1">
            <a:spLocks/>
          </p:cNvSpPr>
          <p:nvPr/>
        </p:nvSpPr>
        <p:spPr>
          <a:xfrm>
            <a:off x="27281" y="1447800"/>
            <a:ext cx="9118600" cy="4001271"/>
          </a:xfrm>
          <a:prstGeom prst="rect">
            <a:avLst/>
          </a:prstGeom>
          <a:solidFill>
            <a:schemeClr val="bg1"/>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charset="2"/>
              <a:buChar char="§"/>
            </a:pPr>
            <a:r>
              <a:rPr lang="en-US" sz="2400" dirty="0" smtClean="0">
                <a:latin typeface="Arial" panose="020B0604020202020204" pitchFamily="34" charset="0"/>
                <a:cs typeface="Arial" panose="020B0604020202020204" pitchFamily="34" charset="0"/>
              </a:rPr>
              <a:t>Many configuration parameters, large range of acceptable values – impossible to cover all combinations</a:t>
            </a:r>
          </a:p>
          <a:p>
            <a:pPr>
              <a:lnSpc>
                <a:spcPct val="150000"/>
              </a:lnSpc>
              <a:buFont typeface="Wingdings" charset="2"/>
              <a:buChar char="§"/>
            </a:pPr>
            <a:r>
              <a:rPr lang="en-US" sz="2400" dirty="0" smtClean="0">
                <a:latin typeface="Arial" panose="020B0604020202020204" pitchFamily="34" charset="0"/>
                <a:cs typeface="Arial" panose="020B0604020202020204" pitchFamily="34" charset="0"/>
              </a:rPr>
              <a:t>Performance </a:t>
            </a:r>
            <a:r>
              <a:rPr lang="en-US" sz="2400" dirty="0" smtClean="0">
                <a:latin typeface="Arial" panose="020B0604020202020204" pitchFamily="34" charset="0"/>
                <a:cs typeface="Arial" panose="020B0604020202020204" pitchFamily="34" charset="0"/>
              </a:rPr>
              <a:t>changes </a:t>
            </a:r>
            <a:r>
              <a:rPr lang="en-US" sz="2400" dirty="0" smtClean="0">
                <a:latin typeface="Arial" panose="020B0604020202020204" pitchFamily="34" charset="0"/>
                <a:cs typeface="Arial" panose="020B0604020202020204" pitchFamily="34" charset="0"/>
              </a:rPr>
              <a:t>with input </a:t>
            </a:r>
            <a:r>
              <a:rPr lang="en-US" sz="2400" i="1" dirty="0" smtClean="0">
                <a:latin typeface="Arial" panose="020B0604020202020204" pitchFamily="34" charset="0"/>
                <a:cs typeface="Arial" panose="020B0604020202020204" pitchFamily="34" charset="0"/>
              </a:rPr>
              <a:t>size</a:t>
            </a:r>
            <a:endParaRPr lang="en-US" sz="2400" dirty="0" smtClean="0">
              <a:latin typeface="Arial" panose="020B0604020202020204" pitchFamily="34" charset="0"/>
              <a:cs typeface="Arial" panose="020B0604020202020204" pitchFamily="34" charset="0"/>
            </a:endParaRPr>
          </a:p>
          <a:p>
            <a:pPr>
              <a:lnSpc>
                <a:spcPct val="150000"/>
              </a:lnSpc>
              <a:buFont typeface="Wingdings" charset="2"/>
              <a:buChar char="§"/>
            </a:pPr>
            <a:r>
              <a:rPr lang="en-US" sz="2400" dirty="0" smtClean="0">
                <a:latin typeface="Arial" panose="020B0604020202020204" pitchFamily="34" charset="0"/>
                <a:cs typeface="Arial" panose="020B0604020202020204" pitchFamily="34" charset="0"/>
              </a:rPr>
              <a:t>Performance changes with </a:t>
            </a:r>
            <a:r>
              <a:rPr lang="en-US" sz="2400" i="1" dirty="0" smtClean="0">
                <a:latin typeface="Arial" panose="020B0604020202020204" pitchFamily="34" charset="0"/>
                <a:cs typeface="Arial" panose="020B0604020202020204" pitchFamily="34" charset="0"/>
              </a:rPr>
              <a:t>characteristics</a:t>
            </a:r>
            <a:r>
              <a:rPr lang="en-US" sz="2400" dirty="0" smtClean="0">
                <a:latin typeface="Arial" panose="020B0604020202020204" pitchFamily="34" charset="0"/>
                <a:cs typeface="Arial" panose="020B0604020202020204" pitchFamily="34" charset="0"/>
              </a:rPr>
              <a:t> of input data</a:t>
            </a:r>
            <a:endParaRPr lang="en-US" sz="2400" dirty="0" smtClean="0">
              <a:latin typeface="Arial" panose="020B0604020202020204" pitchFamily="34" charset="0"/>
              <a:cs typeface="Arial" panose="020B0604020202020204" pitchFamily="34" charset="0"/>
            </a:endParaRPr>
          </a:p>
          <a:p>
            <a:pPr marL="0" indent="0">
              <a:lnSpc>
                <a:spcPct val="150000"/>
              </a:lnSpc>
              <a:buFont typeface="Arial" pitchFamily="34" charset="0"/>
              <a:buNone/>
            </a:pPr>
            <a:r>
              <a:rPr lang="en-US" sz="2400" dirty="0" smtClean="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Examples: density </a:t>
            </a:r>
            <a:r>
              <a:rPr lang="en-US" sz="2400" dirty="0" smtClean="0">
                <a:latin typeface="Arial" panose="020B0604020202020204" pitchFamily="34" charset="0"/>
                <a:cs typeface="Arial" panose="020B0604020202020204" pitchFamily="34" charset="0"/>
              </a:rPr>
              <a:t>of a </a:t>
            </a:r>
            <a:r>
              <a:rPr lang="en-US" sz="2400" dirty="0" smtClean="0">
                <a:latin typeface="Arial" panose="020B0604020202020204" pitchFamily="34" charset="0"/>
                <a:cs typeface="Arial" panose="020B0604020202020204" pitchFamily="34" charset="0"/>
              </a:rPr>
              <a:t>graph, sparsity </a:t>
            </a:r>
            <a:r>
              <a:rPr lang="en-US" sz="2400" dirty="0" smtClean="0">
                <a:latin typeface="Arial" panose="020B0604020202020204" pitchFamily="34" charset="0"/>
                <a:cs typeface="Arial" panose="020B0604020202020204" pitchFamily="34" charset="0"/>
              </a:rPr>
              <a:t>of a matrix</a:t>
            </a:r>
          </a:p>
          <a:p>
            <a:pPr>
              <a:lnSpc>
                <a:spcPct val="150000"/>
              </a:lnSpc>
              <a:buFont typeface="Wingdings" charset="2"/>
              <a:buChar char="§"/>
            </a:pPr>
            <a:r>
              <a:rPr lang="en-US" sz="2400" dirty="0" smtClean="0">
                <a:latin typeface="Arial" panose="020B0604020202020204" pitchFamily="34" charset="0"/>
                <a:cs typeface="Arial" panose="020B0604020202020204" pitchFamily="34" charset="0"/>
              </a:rPr>
              <a:t>Models created with limited training runs.  Production inputs can be very different</a:t>
            </a:r>
            <a:endParaRPr lang="en-US" sz="2400" dirty="0">
              <a:latin typeface="Arial" panose="020B0604020202020204" pitchFamily="34" charset="0"/>
              <a:cs typeface="Arial" panose="020B0604020202020204" pitchFamily="34" charset="0"/>
            </a:endParaRPr>
          </a:p>
        </p:txBody>
      </p:sp>
      <p:sp>
        <p:nvSpPr>
          <p:cNvPr id="5" name="Rectangle 4"/>
          <p:cNvSpPr/>
          <p:nvPr/>
        </p:nvSpPr>
        <p:spPr bwMode="auto">
          <a:xfrm>
            <a:off x="0" y="5638800"/>
            <a:ext cx="9144000" cy="530679"/>
          </a:xfrm>
          <a:prstGeom prst="rect">
            <a:avLst/>
          </a:prstGeom>
          <a:solidFill>
            <a:srgbClr val="000000"/>
          </a:solidFill>
          <a:ln w="9525">
            <a:noFill/>
            <a:miter lim="800000"/>
            <a:headEnd/>
            <a:tailEnd/>
          </a:ln>
          <a:effectLst/>
        </p:spPr>
        <p:txBody>
          <a:bodyPr rtlCol="0" anchor="ctr">
            <a:prstTxWarp prst="textNoShape">
              <a:avLst/>
            </a:prstTxWarp>
          </a:bodyPr>
          <a:lstStyle/>
          <a:p>
            <a:pPr algn="ctr">
              <a:spcBef>
                <a:spcPct val="0"/>
              </a:spcBef>
            </a:pPr>
            <a:r>
              <a:rPr lang="en-US" sz="2000" i="1" dirty="0" smtClean="0">
                <a:solidFill>
                  <a:srgbClr val="FFFFFF"/>
                </a:solidFill>
                <a:latin typeface="Arial" panose="020B0604020202020204" pitchFamily="34" charset="0"/>
                <a:cs typeface="Arial" panose="020B0604020202020204" pitchFamily="34" charset="0"/>
              </a:rPr>
              <a:t>Errors in performance prediction models must be characterized  </a:t>
            </a:r>
            <a:endParaRPr lang="en-US" sz="2000" i="1" dirty="0">
              <a:solidFill>
                <a:srgbClr val="FFFFFF"/>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93822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Examples of prediction </a:t>
            </a:r>
            <a:r>
              <a:rPr lang="en-US" dirty="0" smtClean="0">
                <a:latin typeface="Arial" panose="020B0604020202020204" pitchFamily="34" charset="0"/>
                <a:cs typeface="Arial" panose="020B0604020202020204" pitchFamily="34" charset="0"/>
              </a:rPr>
              <a:t>errors</a:t>
            </a:r>
            <a:endParaRPr lang="en-US" dirty="0"/>
          </a:p>
        </p:txBody>
      </p:sp>
      <p:sp>
        <p:nvSpPr>
          <p:cNvPr id="4" name="TextBox 3"/>
          <p:cNvSpPr txBox="1"/>
          <p:nvPr/>
        </p:nvSpPr>
        <p:spPr>
          <a:xfrm>
            <a:off x="301205" y="1066800"/>
            <a:ext cx="6523193"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Predictors have inherent inaccuracies.</a:t>
            </a:r>
          </a:p>
          <a:p>
            <a:r>
              <a:rPr lang="en-US" sz="2000" dirty="0" smtClean="0">
                <a:latin typeface="Arial" panose="020B0604020202020204" pitchFamily="34" charset="0"/>
                <a:cs typeface="Arial" panose="020B0604020202020204" pitchFamily="34" charset="0"/>
              </a:rPr>
              <a:t>They can not capture all possible input scenarios.</a:t>
            </a:r>
            <a:endParaRPr lang="en-US" sz="2000" dirty="0">
              <a:latin typeface="Arial" panose="020B0604020202020204" pitchFamily="34" charset="0"/>
              <a:cs typeface="Arial" panose="020B0604020202020204" pitchFamily="34" charset="0"/>
            </a:endParaRPr>
          </a:p>
        </p:txBody>
      </p:sp>
      <p:grpSp>
        <p:nvGrpSpPr>
          <p:cNvPr id="5" name="Group 4"/>
          <p:cNvGrpSpPr/>
          <p:nvPr/>
        </p:nvGrpSpPr>
        <p:grpSpPr>
          <a:xfrm>
            <a:off x="4187406" y="1828800"/>
            <a:ext cx="4880394" cy="4770055"/>
            <a:chOff x="4114801" y="1905000"/>
            <a:chExt cx="4880394" cy="4770055"/>
          </a:xfrm>
        </p:grpSpPr>
        <p:sp>
          <p:nvSpPr>
            <p:cNvPr id="6" name="TextBox 5"/>
            <p:cNvSpPr txBox="1"/>
            <p:nvPr/>
          </p:nvSpPr>
          <p:spPr>
            <a:xfrm>
              <a:off x="4541326" y="1905000"/>
              <a:ext cx="4453869" cy="1015663"/>
            </a:xfrm>
            <a:prstGeom prst="rect">
              <a:avLst/>
            </a:prstGeom>
            <a:solidFill>
              <a:schemeClr val="bg1"/>
            </a:solidFill>
          </p:spPr>
          <p:txBody>
            <a:bodyPr wrap="square" rtlCol="0">
              <a:spAutoFit/>
            </a:bodyPr>
            <a:lstStyle/>
            <a:p>
              <a:pPr algn="ctr"/>
              <a:r>
                <a:rPr lang="en-US" sz="2000" b="1" dirty="0" err="1" smtClean="0">
                  <a:latin typeface="Arial" panose="020B0604020202020204" pitchFamily="34" charset="0"/>
                  <a:cs typeface="Arial" panose="020B0604020202020204" pitchFamily="34" charset="0"/>
                </a:rPr>
                <a:t>SpMV</a:t>
              </a:r>
              <a:endParaRPr lang="en-US" sz="2000" b="1"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Prediction error in # executed instructions</a:t>
              </a:r>
              <a:endParaRPr lang="en-US" sz="2000" dirty="0">
                <a:latin typeface="Arial" panose="020B0604020202020204" pitchFamily="34" charset="0"/>
                <a:cs typeface="Arial" panose="020B0604020202020204" pitchFamily="34" charset="0"/>
              </a:endParaRPr>
            </a:p>
          </p:txBody>
        </p:sp>
        <p:grpSp>
          <p:nvGrpSpPr>
            <p:cNvPr id="7" name="Group 6"/>
            <p:cNvGrpSpPr/>
            <p:nvPr/>
          </p:nvGrpSpPr>
          <p:grpSpPr>
            <a:xfrm>
              <a:off x="4114801" y="2839325"/>
              <a:ext cx="4651793" cy="3283220"/>
              <a:chOff x="4175613" y="2954484"/>
              <a:chExt cx="4651793" cy="328322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07" t="1123" r="721" b="-1068"/>
              <a:stretch/>
            </p:blipFill>
            <p:spPr>
              <a:xfrm>
                <a:off x="5041791" y="2954484"/>
                <a:ext cx="3758184" cy="2944368"/>
              </a:xfrm>
              <a:prstGeom prst="rect">
                <a:avLst/>
              </a:prstGeom>
            </p:spPr>
          </p:pic>
          <p:sp>
            <p:nvSpPr>
              <p:cNvPr id="10" name="TextBox 9"/>
              <p:cNvSpPr txBox="1"/>
              <p:nvPr/>
            </p:nvSpPr>
            <p:spPr>
              <a:xfrm rot="16200000">
                <a:off x="3201346" y="4209734"/>
                <a:ext cx="2317865"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error in prediction</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5093607" y="5868372"/>
                <a:ext cx="3733799"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Distance from training set</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4404213" y="3125172"/>
                <a:ext cx="634704" cy="2469907"/>
              </a:xfrm>
              <a:prstGeom prst="rect">
                <a:avLst/>
              </a:prstGeom>
              <a:noFill/>
            </p:spPr>
            <p:txBody>
              <a:bodyPr wrap="square" rtlCol="0">
                <a:spAutoFit/>
              </a:bodyPr>
              <a:lstStyle/>
              <a:p>
                <a:pPr algn="r"/>
                <a:r>
                  <a:rPr lang="en-US" dirty="0" smtClean="0">
                    <a:latin typeface="Arial" panose="020B0604020202020204" pitchFamily="34" charset="0"/>
                    <a:cs typeface="Arial" panose="020B0604020202020204" pitchFamily="34" charset="0"/>
                  </a:rPr>
                  <a:t>120</a:t>
                </a:r>
              </a:p>
              <a:p>
                <a:pPr algn="r"/>
                <a:endParaRPr lang="en-US" sz="1100" dirty="0">
                  <a:latin typeface="Arial" panose="020B0604020202020204" pitchFamily="34" charset="0"/>
                  <a:cs typeface="Arial" panose="020B0604020202020204" pitchFamily="34" charset="0"/>
                </a:endParaRPr>
              </a:p>
              <a:p>
                <a:pPr algn="r"/>
                <a:r>
                  <a:rPr lang="en-US" dirty="0" smtClean="0">
                    <a:latin typeface="Arial" panose="020B0604020202020204" pitchFamily="34" charset="0"/>
                    <a:cs typeface="Arial" panose="020B0604020202020204" pitchFamily="34" charset="0"/>
                  </a:rPr>
                  <a:t>100</a:t>
                </a:r>
              </a:p>
              <a:p>
                <a:pPr algn="r"/>
                <a:endParaRPr lang="en-US" sz="1050" dirty="0">
                  <a:latin typeface="Arial" panose="020B0604020202020204" pitchFamily="34" charset="0"/>
                  <a:cs typeface="Arial" panose="020B0604020202020204" pitchFamily="34" charset="0"/>
                </a:endParaRPr>
              </a:p>
              <a:p>
                <a:pPr algn="r"/>
                <a:r>
                  <a:rPr lang="en-US" dirty="0" smtClean="0">
                    <a:latin typeface="Arial" panose="020B0604020202020204" pitchFamily="34" charset="0"/>
                    <a:cs typeface="Arial" panose="020B0604020202020204" pitchFamily="34" charset="0"/>
                  </a:rPr>
                  <a:t>80</a:t>
                </a:r>
              </a:p>
              <a:p>
                <a:pPr algn="r"/>
                <a:endParaRPr lang="en-US" sz="900" dirty="0">
                  <a:latin typeface="Arial" panose="020B0604020202020204" pitchFamily="34" charset="0"/>
                  <a:cs typeface="Arial" panose="020B0604020202020204" pitchFamily="34" charset="0"/>
                </a:endParaRPr>
              </a:p>
              <a:p>
                <a:pPr algn="r"/>
                <a:r>
                  <a:rPr lang="en-US" dirty="0" smtClean="0">
                    <a:latin typeface="Arial" panose="020B0604020202020204" pitchFamily="34" charset="0"/>
                    <a:cs typeface="Arial" panose="020B0604020202020204" pitchFamily="34" charset="0"/>
                  </a:rPr>
                  <a:t>60</a:t>
                </a:r>
              </a:p>
              <a:p>
                <a:pPr algn="r"/>
                <a:endParaRPr lang="en-US" sz="800" dirty="0">
                  <a:latin typeface="Arial" panose="020B0604020202020204" pitchFamily="34" charset="0"/>
                  <a:cs typeface="Arial" panose="020B0604020202020204" pitchFamily="34" charset="0"/>
                </a:endParaRPr>
              </a:p>
              <a:p>
                <a:pPr algn="r"/>
                <a:r>
                  <a:rPr lang="en-US" dirty="0" smtClean="0">
                    <a:latin typeface="Arial" panose="020B0604020202020204" pitchFamily="34" charset="0"/>
                    <a:cs typeface="Arial" panose="020B0604020202020204" pitchFamily="34" charset="0"/>
                  </a:rPr>
                  <a:t>40</a:t>
                </a:r>
              </a:p>
              <a:p>
                <a:pPr algn="r"/>
                <a:endParaRPr lang="en-US" sz="800" dirty="0">
                  <a:latin typeface="Arial" panose="020B0604020202020204" pitchFamily="34" charset="0"/>
                  <a:cs typeface="Arial" panose="020B0604020202020204" pitchFamily="34" charset="0"/>
                </a:endParaRPr>
              </a:p>
              <a:p>
                <a:pPr algn="r"/>
                <a:r>
                  <a:rPr lang="en-US" dirty="0" smtClean="0">
                    <a:latin typeface="Arial" panose="020B0604020202020204" pitchFamily="34" charset="0"/>
                    <a:cs typeface="Arial" panose="020B0604020202020204" pitchFamily="34" charset="0"/>
                  </a:rPr>
                  <a:t>20</a:t>
                </a:r>
                <a:endParaRPr lang="en-US" dirty="0">
                  <a:latin typeface="Arial" panose="020B0604020202020204" pitchFamily="34" charset="0"/>
                  <a:cs typeface="Arial" panose="020B0604020202020204" pitchFamily="34" charset="0"/>
                </a:endParaRPr>
              </a:p>
            </p:txBody>
          </p:sp>
        </p:grpSp>
        <p:sp>
          <p:nvSpPr>
            <p:cNvPr id="8" name="TextBox 7"/>
            <p:cNvSpPr txBox="1"/>
            <p:nvPr/>
          </p:nvSpPr>
          <p:spPr>
            <a:xfrm>
              <a:off x="5489995" y="6274945"/>
              <a:ext cx="2895600" cy="400110"/>
            </a:xfrm>
            <a:prstGeom prst="rect">
              <a:avLst/>
            </a:prstGeom>
            <a:solidFill>
              <a:schemeClr val="bg1">
                <a:lumMod val="85000"/>
              </a:schemeClr>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Extrapolation error</a:t>
              </a:r>
              <a:endParaRPr lang="en-US" sz="2000" b="1" dirty="0">
                <a:latin typeface="Arial" panose="020B0604020202020204" pitchFamily="34" charset="0"/>
                <a:cs typeface="Arial" panose="020B0604020202020204" pitchFamily="34" charset="0"/>
              </a:endParaRPr>
            </a:p>
          </p:txBody>
        </p:sp>
      </p:grpSp>
      <p:grpSp>
        <p:nvGrpSpPr>
          <p:cNvPr id="13" name="Group 12"/>
          <p:cNvGrpSpPr/>
          <p:nvPr/>
        </p:nvGrpSpPr>
        <p:grpSpPr>
          <a:xfrm>
            <a:off x="102612" y="1828800"/>
            <a:ext cx="4488921" cy="4768573"/>
            <a:chOff x="30007" y="1905000"/>
            <a:chExt cx="4488921" cy="4768573"/>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63" r="-20112"/>
            <a:stretch/>
          </p:blipFill>
          <p:spPr>
            <a:xfrm>
              <a:off x="612648" y="2920663"/>
              <a:ext cx="3638096" cy="2634584"/>
            </a:xfrm>
            <a:prstGeom prst="rect">
              <a:avLst/>
            </a:prstGeom>
          </p:spPr>
        </p:pic>
        <p:sp>
          <p:nvSpPr>
            <p:cNvPr id="15" name="TextBox 14"/>
            <p:cNvSpPr txBox="1"/>
            <p:nvPr/>
          </p:nvSpPr>
          <p:spPr>
            <a:xfrm rot="16200000">
              <a:off x="-166070" y="3887744"/>
              <a:ext cx="9906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Density</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1123496" y="5765209"/>
              <a:ext cx="2317865"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error in prediction</a:t>
              </a:r>
              <a:endParaRPr lang="en-US" dirty="0">
                <a:latin typeface="Arial" panose="020B0604020202020204" pitchFamily="34" charset="0"/>
                <a:cs typeface="Arial" panose="020B0604020202020204" pitchFamily="34" charset="0"/>
              </a:endParaRPr>
            </a:p>
          </p:txBody>
        </p:sp>
        <p:sp>
          <p:nvSpPr>
            <p:cNvPr id="17" name="TextBox 16"/>
            <p:cNvSpPr txBox="1"/>
            <p:nvPr/>
          </p:nvSpPr>
          <p:spPr>
            <a:xfrm>
              <a:off x="1123496" y="5474754"/>
              <a:ext cx="2667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20  -10    0   10   20</a:t>
              </a:r>
              <a:endParaRPr lang="en-US" dirty="0">
                <a:latin typeface="Arial" panose="020B0604020202020204" pitchFamily="34" charset="0"/>
                <a:cs typeface="Arial" panose="020B0604020202020204" pitchFamily="34" charset="0"/>
              </a:endParaRPr>
            </a:p>
          </p:txBody>
        </p:sp>
        <p:sp>
          <p:nvSpPr>
            <p:cNvPr id="18" name="TextBox 17"/>
            <p:cNvSpPr txBox="1"/>
            <p:nvPr/>
          </p:nvSpPr>
          <p:spPr>
            <a:xfrm>
              <a:off x="914400" y="6273463"/>
              <a:ext cx="2743200" cy="400110"/>
            </a:xfrm>
            <a:prstGeom prst="rect">
              <a:avLst/>
            </a:prstGeom>
            <a:solidFill>
              <a:schemeClr val="bg1">
                <a:lumMod val="85000"/>
              </a:schemeClr>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Interpolation error</a:t>
              </a:r>
              <a:endParaRPr lang="en-US" sz="2000" b="1" dirty="0">
                <a:latin typeface="Arial" panose="020B0604020202020204" pitchFamily="34" charset="0"/>
                <a:cs typeface="Arial" panose="020B0604020202020204" pitchFamily="34" charset="0"/>
              </a:endParaRPr>
            </a:p>
          </p:txBody>
        </p:sp>
        <p:sp>
          <p:nvSpPr>
            <p:cNvPr id="19" name="TextBox 18"/>
            <p:cNvSpPr txBox="1"/>
            <p:nvPr/>
          </p:nvSpPr>
          <p:spPr>
            <a:xfrm>
              <a:off x="30007" y="1905000"/>
              <a:ext cx="4488921" cy="1015663"/>
            </a:xfrm>
            <a:prstGeom prst="rect">
              <a:avLst/>
            </a:prstGeom>
            <a:noFill/>
          </p:spPr>
          <p:txBody>
            <a:bodyPr wrap="square" rtlCol="0">
              <a:spAutoFit/>
            </a:bodyPr>
            <a:lstStyle/>
            <a:p>
              <a:pPr algn="ctr"/>
              <a:r>
                <a:rPr lang="en-US" sz="2000" b="1" dirty="0" err="1" smtClean="0">
                  <a:latin typeface="Arial" panose="020B0604020202020204" pitchFamily="34" charset="0"/>
                  <a:cs typeface="Arial" panose="020B0604020202020204" pitchFamily="34" charset="0"/>
                </a:rPr>
                <a:t>CoMD</a:t>
              </a:r>
              <a:endParaRPr lang="en-US" sz="2000" b="1"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Prediction error in # executed instructions</a:t>
              </a:r>
              <a:endParaRPr lang="en-US" sz="2000" dirty="0">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1385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676400"/>
            <a:ext cx="8686800" cy="3613297"/>
          </a:xfrm>
          <a:prstGeom prst="rect">
            <a:avLst/>
          </a:prstGeom>
          <a:noFill/>
        </p:spPr>
        <p:txBody>
          <a:bodyPr wrap="square" rtlCol="0">
            <a:spAutoFit/>
          </a:bodyPr>
          <a:lstStyle/>
          <a:p>
            <a:pPr marL="342900" indent="-342900">
              <a:lnSpc>
                <a:spcPct val="130000"/>
              </a:lnSpc>
              <a:buFont typeface="Wingdings" charset="2"/>
              <a:buChar char="§"/>
            </a:pPr>
            <a:r>
              <a:rPr lang="en-US" sz="2200" dirty="0" smtClean="0">
                <a:latin typeface="Arial" panose="020B0604020202020204" pitchFamily="34" charset="0"/>
                <a:cs typeface="Arial" panose="020B0604020202020204" pitchFamily="34" charset="0"/>
              </a:rPr>
              <a:t>Showed how to characterize errors in performance prediction from statistical models</a:t>
            </a:r>
            <a:endParaRPr lang="en-US" sz="2200" dirty="0" smtClean="0">
              <a:latin typeface="Arial" panose="020B0604020202020204" pitchFamily="34" charset="0"/>
              <a:cs typeface="Arial" panose="020B0604020202020204" pitchFamily="34" charset="0"/>
            </a:endParaRPr>
          </a:p>
          <a:p>
            <a:pPr marL="342900" indent="-342900">
              <a:lnSpc>
                <a:spcPct val="130000"/>
              </a:lnSpc>
              <a:buFont typeface="Wingdings" charset="2"/>
              <a:buChar char="§"/>
            </a:pPr>
            <a:endParaRPr lang="en-US" sz="2200" dirty="0">
              <a:latin typeface="Arial" panose="020B0604020202020204" pitchFamily="34" charset="0"/>
              <a:cs typeface="Arial" panose="020B0604020202020204" pitchFamily="34" charset="0"/>
            </a:endParaRPr>
          </a:p>
          <a:p>
            <a:pPr marL="342900" indent="-342900">
              <a:lnSpc>
                <a:spcPct val="130000"/>
              </a:lnSpc>
              <a:buFont typeface="Wingdings" charset="2"/>
              <a:buChar char="§"/>
            </a:pPr>
            <a:r>
              <a:rPr lang="en-US" sz="2200" dirty="0">
                <a:latin typeface="Arial" panose="020B0604020202020204" pitchFamily="34" charset="0"/>
                <a:cs typeface="Arial" panose="020B0604020202020204" pitchFamily="34" charset="0"/>
              </a:rPr>
              <a:t>Built associated tools for data collection and modeling  </a:t>
            </a:r>
          </a:p>
          <a:p>
            <a:pPr marL="342900" indent="-342900">
              <a:lnSpc>
                <a:spcPct val="130000"/>
              </a:lnSpc>
              <a:buFont typeface="Wingdings" charset="2"/>
              <a:buChar char="§"/>
            </a:pPr>
            <a:endParaRPr lang="en-US" sz="2200" dirty="0" smtClean="0">
              <a:latin typeface="Arial" panose="020B0604020202020204" pitchFamily="34" charset="0"/>
              <a:cs typeface="Arial" panose="020B0604020202020204" pitchFamily="34" charset="0"/>
            </a:endParaRPr>
          </a:p>
          <a:p>
            <a:pPr marL="342900" indent="-342900">
              <a:lnSpc>
                <a:spcPct val="130000"/>
              </a:lnSpc>
              <a:buFont typeface="Wingdings" charset="2"/>
              <a:buChar char="§"/>
            </a:pPr>
            <a:r>
              <a:rPr lang="en-US" sz="2200" dirty="0" smtClean="0">
                <a:latin typeface="Arial" panose="020B0604020202020204" pitchFamily="34" charset="0"/>
                <a:cs typeface="Arial" panose="020B0604020202020204" pitchFamily="34" charset="0"/>
              </a:rPr>
              <a:t>Showed </a:t>
            </a:r>
            <a:r>
              <a:rPr lang="en-US" sz="2200" dirty="0" smtClean="0">
                <a:latin typeface="Arial" panose="020B0604020202020204" pitchFamily="34" charset="0"/>
                <a:cs typeface="Arial" panose="020B0604020202020204" pitchFamily="34" charset="0"/>
              </a:rPr>
              <a:t>how such error </a:t>
            </a:r>
            <a:r>
              <a:rPr lang="en-US" sz="2200" dirty="0" smtClean="0">
                <a:latin typeface="Arial" panose="020B0604020202020204" pitchFamily="34" charset="0"/>
                <a:cs typeface="Arial" panose="020B0604020202020204" pitchFamily="34" charset="0"/>
              </a:rPr>
              <a:t>characterization </a:t>
            </a:r>
            <a:r>
              <a:rPr lang="en-US" sz="2200" dirty="0" smtClean="0">
                <a:latin typeface="Arial" panose="020B0604020202020204" pitchFamily="34" charset="0"/>
                <a:cs typeface="Arial" panose="020B0604020202020204" pitchFamily="34" charset="0"/>
              </a:rPr>
              <a:t>can be used </a:t>
            </a:r>
            <a:r>
              <a:rPr lang="en-US" sz="2200" dirty="0" smtClean="0">
                <a:latin typeface="Arial" panose="020B0604020202020204" pitchFamily="34" charset="0"/>
                <a:cs typeface="Arial" panose="020B0604020202020204" pitchFamily="34" charset="0"/>
              </a:rPr>
              <a:t>for anomaly detection which is sensitive to input </a:t>
            </a:r>
            <a:r>
              <a:rPr lang="en-US" sz="2200" dirty="0" smtClean="0">
                <a:latin typeface="Arial" panose="020B0604020202020204" pitchFamily="34" charset="0"/>
                <a:cs typeface="Arial" panose="020B0604020202020204" pitchFamily="34" charset="0"/>
              </a:rPr>
              <a:t>parameters and data</a:t>
            </a:r>
          </a:p>
          <a:p>
            <a:pPr>
              <a:lnSpc>
                <a:spcPct val="130000"/>
              </a:lnSpc>
            </a:pPr>
            <a:endParaRPr lang="en-US" sz="2200"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0" y="274638"/>
            <a:ext cx="9144000" cy="1020762"/>
          </a:xfrm>
        </p:spPr>
        <p:txBody>
          <a:bodyPr>
            <a:noAutofit/>
          </a:bodyPr>
          <a:lstStyle/>
          <a:p>
            <a:r>
              <a:rPr lang="en-US" dirty="0" smtClean="0"/>
              <a:t>Our contributions</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15680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3284</TotalTime>
  <Words>3148</Words>
  <Application>Microsoft Office PowerPoint</Application>
  <PresentationFormat>On-screen Show (4:3)</PresentationFormat>
  <Paragraphs>575</Paragraphs>
  <Slides>35</Slides>
  <Notes>25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Dealing with the Unknown:  Resilience to Prediction Errors</vt:lpstr>
      <vt:lpstr>The need for accurate performance prediction</vt:lpstr>
      <vt:lpstr>Example of a performance bug</vt:lpstr>
      <vt:lpstr>Previous works tried to solve this problem</vt:lpstr>
      <vt:lpstr>Previous works related to performance anomaly</vt:lpstr>
      <vt:lpstr>Roadmap of the talk</vt:lpstr>
      <vt:lpstr>Statistical models are NOT fully accurate </vt:lpstr>
      <vt:lpstr>Examples of prediction errors</vt:lpstr>
      <vt:lpstr>Our contributions</vt:lpstr>
      <vt:lpstr>Tool chain: Sight – Sculptor – E-Analyzer - Guardian</vt:lpstr>
      <vt:lpstr>Sight:  Instrumentation &amp; data collection framework</vt:lpstr>
      <vt:lpstr>Sculptor:  The modeling tool</vt:lpstr>
      <vt:lpstr>Sculptor:  The modeling tool</vt:lpstr>
      <vt:lpstr>Handling discontinuity, incremental update</vt:lpstr>
      <vt:lpstr>E-Analyzer:  The error characterization tool</vt:lpstr>
      <vt:lpstr>E-Analyzer:  The error characterization tool</vt:lpstr>
      <vt:lpstr>How to calculate the distance ?</vt:lpstr>
      <vt:lpstr>Proposed notion for distance:</vt:lpstr>
      <vt:lpstr>Example of Error Calculation</vt:lpstr>
      <vt:lpstr>Combining individual error components</vt:lpstr>
      <vt:lpstr>Guardian:  The anomaly detection tool</vt:lpstr>
      <vt:lpstr>Guardian:  The anomaly detection tool</vt:lpstr>
      <vt:lpstr>How did we evaluate Guardian</vt:lpstr>
      <vt:lpstr>Experiment: False positive rates</vt:lpstr>
      <vt:lpstr>Experiment: Detection accuracy</vt:lpstr>
      <vt:lpstr>Summary</vt:lpstr>
      <vt:lpstr>Thank  you!</vt:lpstr>
      <vt:lpstr>Backup slides</vt:lpstr>
      <vt:lpstr>SIGHT:  The inputs and observation features we track</vt:lpstr>
      <vt:lpstr>PowerPoint Presentation</vt:lpstr>
      <vt:lpstr>PowerPoint Presentation</vt:lpstr>
      <vt:lpstr>PowerPoint Presentation</vt:lpstr>
      <vt:lpstr>PowerPoint Presentation</vt:lpstr>
      <vt:lpstr>How does this equation scale ?</vt:lpstr>
      <vt:lpstr>Too many factors influencing performance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BROKE WHERE FOR DISTRIBUTED AND PARALLEL APPLICATIONS — A WHODUNIT STORY</dc:title>
  <dc:creator>subrata</dc:creator>
  <cp:lastModifiedBy>Somali Chaterji</cp:lastModifiedBy>
  <cp:revision>859</cp:revision>
  <dcterms:created xsi:type="dcterms:W3CDTF">2006-08-16T00:00:00Z</dcterms:created>
  <dcterms:modified xsi:type="dcterms:W3CDTF">2015-10-20T05:40:01Z</dcterms:modified>
</cp:coreProperties>
</file>