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25" r:id="rId2"/>
    <p:sldId id="572" r:id="rId3"/>
    <p:sldId id="637" r:id="rId4"/>
    <p:sldId id="638" r:id="rId5"/>
    <p:sldId id="639" r:id="rId6"/>
    <p:sldId id="624" r:id="rId7"/>
    <p:sldId id="625" r:id="rId8"/>
    <p:sldId id="640" r:id="rId9"/>
    <p:sldId id="626" r:id="rId10"/>
    <p:sldId id="627" r:id="rId11"/>
    <p:sldId id="628" r:id="rId12"/>
    <p:sldId id="613" r:id="rId13"/>
    <p:sldId id="615" r:id="rId14"/>
    <p:sldId id="616" r:id="rId15"/>
    <p:sldId id="629" r:id="rId16"/>
    <p:sldId id="630" r:id="rId17"/>
    <p:sldId id="631" r:id="rId18"/>
    <p:sldId id="632" r:id="rId19"/>
    <p:sldId id="641" r:id="rId20"/>
    <p:sldId id="633" r:id="rId21"/>
    <p:sldId id="634" r:id="rId22"/>
    <p:sldId id="635" r:id="rId23"/>
    <p:sldId id="623" r:id="rId24"/>
    <p:sldId id="636" r:id="rId25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00FF"/>
    <a:srgbClr val="9246AC"/>
    <a:srgbClr val="0000CC"/>
    <a:srgbClr val="FF3300"/>
    <a:srgbClr val="006600"/>
    <a:srgbClr val="660033"/>
    <a:srgbClr val="6600CC"/>
    <a:srgbClr val="33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41" autoAdjust="0"/>
    <p:restoredTop sz="85284" autoAdjust="0"/>
  </p:normalViewPr>
  <p:slideViewPr>
    <p:cSldViewPr snapToGrid="0">
      <p:cViewPr varScale="1">
        <p:scale>
          <a:sx n="56" d="100"/>
          <a:sy n="56" d="100"/>
        </p:scale>
        <p:origin x="-869" y="-72"/>
      </p:cViewPr>
      <p:guideLst>
        <p:guide orient="horz" pos="2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2"/>
    </p:cViewPr>
  </p:sorterViewPr>
  <p:notesViewPr>
    <p:cSldViewPr snapToGrid="0">
      <p:cViewPr varScale="1">
        <p:scale>
          <a:sx n="69" d="100"/>
          <a:sy n="69" d="100"/>
        </p:scale>
        <p:origin x="-2808" y="-1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92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0550"/>
            <a:ext cx="5124450" cy="417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81" tIns="46932" rIns="95481" bIns="46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4203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442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41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shared clusters called “community clusters”</a:t>
            </a:r>
          </a:p>
          <a:p>
            <a:r>
              <a:rPr lang="en-US" dirty="0" smtClean="0"/>
              <a:t>They have become common in big organizations, academic, industrial, and government labs</a:t>
            </a:r>
          </a:p>
          <a:p>
            <a:r>
              <a:rPr lang="en-US" dirty="0" smtClean="0"/>
              <a:t>A diverse set of sub-units within the organization buy assets in a cluster and these are then put together by central IT </a:t>
            </a:r>
          </a:p>
          <a:p>
            <a:r>
              <a:rPr lang="en-US" dirty="0" smtClean="0"/>
              <a:t>Flexible usage policies, such that partners in the cluster have ready access to the capacity they purchase and potentially to much more, when there are idle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8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job requirements are specified through the PBS submission scripts.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20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Bullet 3: Hardware</a:t>
            </a:r>
            <a:r>
              <a:rPr lang="en-US" baseline="0" dirty="0" smtClean="0"/>
              <a:t> configuration 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number of cores on a node, amount of memory on a node, the network backplane, etc.. Software configuration - which libraries and applications to pre-install and where to locate them.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3: We analyzed approximately 500K jobs for this study. This part of a continuing study.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72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top-most library is used 4X more frequently than the 50-th most used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10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Requesting for longer</a:t>
            </a:r>
            <a:r>
              <a:rPr lang="en-US" baseline="0" dirty="0" smtClean="0"/>
              <a:t> times is not only frustrating for users (due to longer queuing time) but also leads to sub-optimal allocation by the scheduler of jobs to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8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User problem resolution tickets</a:t>
            </a:r>
          </a:p>
          <a:p>
            <a:r>
              <a:rPr lang="en-US" dirty="0" smtClean="0"/>
              <a:t>2) Failure resolution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8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2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6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1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9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17488"/>
            <a:ext cx="2184400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217488"/>
            <a:ext cx="6400800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9550" y="217488"/>
            <a:ext cx="8737600" cy="596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21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csl_logo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6245225"/>
            <a:ext cx="680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17488"/>
            <a:ext cx="8724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777875"/>
            <a:ext cx="87376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1"/>
            <a:r>
              <a:rPr lang="en-US" altLang="en-US" dirty="0" smtClean="0"/>
              <a:t>Fourth level</a:t>
            </a:r>
          </a:p>
          <a:p>
            <a:pPr lvl="2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7788" y="77788"/>
            <a:ext cx="8988425" cy="62341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452938" y="6472238"/>
            <a:ext cx="966610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Slide </a:t>
            </a:r>
            <a:fld id="{C89AAE24-8AA2-4F0D-8EE2-BE1159C96936}" type="slidenum">
              <a:rPr lang="en-US" sz="1200" smtClean="0">
                <a:latin typeface="Arial" charset="0"/>
              </a:rPr>
              <a:pPr>
                <a:defRPr/>
              </a:pPr>
              <a:t>‹#›</a:t>
            </a:fld>
            <a:r>
              <a:rPr lang="en-US" sz="1200" dirty="0" smtClean="0">
                <a:latin typeface="Arial" charset="0"/>
              </a:rPr>
              <a:t>/23</a:t>
            </a:r>
            <a:endParaRPr lang="en-US" sz="1200" dirty="0">
              <a:latin typeface="Arial" charset="0"/>
            </a:endParaRPr>
          </a:p>
        </p:txBody>
      </p:sp>
      <p:pic>
        <p:nvPicPr>
          <p:cNvPr id="1030" name="Picture 8" descr="PU_signature_gif_print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6353175"/>
            <a:ext cx="15065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4899"/>
            <a:ext cx="9144000" cy="1762125"/>
          </a:xfrm>
          <a:noFill/>
        </p:spPr>
        <p:txBody>
          <a:bodyPr lIns="85725" tIns="41275" rIns="85725" bIns="41275"/>
          <a:lstStyle/>
          <a:p>
            <a:pPr>
              <a:spcAft>
                <a:spcPct val="60000"/>
              </a:spcAft>
            </a:pPr>
            <a:r>
              <a:rPr lang="en-US" altLang="en-US" sz="3600" dirty="0" smtClean="0"/>
              <a:t>F</a:t>
            </a:r>
            <a:r>
              <a:rPr lang="en-US" altLang="en-US" sz="2800" dirty="0" smtClean="0"/>
              <a:t>RESCO</a:t>
            </a:r>
            <a:r>
              <a:rPr lang="en-US" altLang="en-US" sz="3600" dirty="0" smtClean="0"/>
              <a:t>: </a:t>
            </a:r>
            <a:r>
              <a:rPr lang="en-US" altLang="en-US" sz="3600" dirty="0"/>
              <a:t>An Open Failure Data Repository for Dependability Research and Practice</a:t>
            </a:r>
            <a:endParaRPr lang="en-US" altLang="en-US" dirty="0" smtClean="0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746919" y="2342215"/>
            <a:ext cx="7931150" cy="196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Saurabh Bagchi, Carol Song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(Purdue University)</a:t>
            </a:r>
          </a:p>
          <a:p>
            <a:pPr algn="ctr">
              <a:spcBef>
                <a:spcPts val="6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Ravi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</a:rPr>
              <a:t>Iyer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</a:rPr>
              <a:t>Zbigniew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</a:rPr>
              <a:t>Kalbarczyk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University of Illinois at Urbana-Champaign)</a:t>
            </a:r>
          </a:p>
          <a:p>
            <a:pPr algn="ctr">
              <a:spcBef>
                <a:spcPts val="6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Nathen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</a:rPr>
              <a:t>DeBardeleben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Los Alamos)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2" name="Picture 3" descr="gr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145" y="4673601"/>
            <a:ext cx="11430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79413" y="5748338"/>
            <a:ext cx="86661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800" b="1" dirty="0"/>
              <a:t>Presentation available at: </a:t>
            </a:r>
            <a:r>
              <a:rPr lang="en-US" altLang="en-US" sz="2800" b="1" i="1" dirty="0"/>
              <a:t>engineering.purdue.edu/</a:t>
            </a:r>
            <a:r>
              <a:rPr lang="en-US" altLang="en-US" sz="2800" b="1" i="1" dirty="0" err="1"/>
              <a:t>dcsl</a:t>
            </a:r>
            <a:r>
              <a:rPr lang="en-US" altLang="en-US" sz="2800" dirty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" name="AutoShape 6" descr="http://identitystandards.illinois.edu/assets/images/i_mark_bold.png"/>
          <p:cNvSpPr>
            <a:spLocks noChangeAspect="1" noChangeArrowheads="1"/>
          </p:cNvSpPr>
          <p:nvPr/>
        </p:nvSpPr>
        <p:spPr bwMode="auto">
          <a:xfrm>
            <a:off x="155575" y="-876300"/>
            <a:ext cx="14287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8" descr="http://identitystandards.illinois.edu/assets/images/i_mark_bold.png"/>
          <p:cNvSpPr>
            <a:spLocks noChangeAspect="1" noChangeArrowheads="1"/>
          </p:cNvSpPr>
          <p:nvPr/>
        </p:nvSpPr>
        <p:spPr bwMode="auto">
          <a:xfrm>
            <a:off x="307975" y="-723900"/>
            <a:ext cx="14287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112" y="4631932"/>
            <a:ext cx="904745" cy="115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44977" y="155188"/>
            <a:ext cx="4262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&amp; </a:t>
            </a:r>
            <a:r>
              <a:rPr lang="en-US" sz="36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Resource Usage</a:t>
            </a:r>
            <a:endParaRPr lang="en-US" sz="36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4753" y="769625"/>
            <a:ext cx="46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+mj-lt"/>
                <a:ea typeface="+mj-ea"/>
                <a:cs typeface="+mj-cs"/>
                <a:sym typeface="Symbol"/>
              </a:rPr>
              <a:t></a:t>
            </a:r>
            <a:endParaRPr lang="en-US" sz="36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36" name="Picture 12" descr="C:\TEMP\2015\lan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824" y="4723206"/>
            <a:ext cx="1778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711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78" y="777875"/>
            <a:ext cx="8934450" cy="5405438"/>
          </a:xfrm>
        </p:spPr>
        <p:txBody>
          <a:bodyPr/>
          <a:lstStyle/>
          <a:p>
            <a:r>
              <a:rPr lang="en-US" dirty="0" smtClean="0"/>
              <a:t>Scheduling in Conte:</a:t>
            </a:r>
          </a:p>
          <a:p>
            <a:pPr lvl="1"/>
            <a:r>
              <a:rPr lang="en-US" dirty="0"/>
              <a:t>Each job requests </a:t>
            </a:r>
            <a:r>
              <a:rPr lang="en-US" dirty="0" smtClean="0"/>
              <a:t>for certain </a:t>
            </a:r>
            <a:r>
              <a:rPr lang="en-US" dirty="0"/>
              <a:t>time duration, number of nodes and in some </a:t>
            </a:r>
            <a:r>
              <a:rPr lang="en-US" dirty="0" smtClean="0"/>
              <a:t>cases, amount </a:t>
            </a:r>
            <a:r>
              <a:rPr lang="en-US" dirty="0"/>
              <a:t>of memory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job exceeds the </a:t>
            </a:r>
            <a:r>
              <a:rPr lang="en-US" dirty="0" smtClean="0"/>
              <a:t>specified </a:t>
            </a:r>
            <a:r>
              <a:rPr lang="en-US" dirty="0"/>
              <a:t>time limit, it </a:t>
            </a:r>
            <a:r>
              <a:rPr lang="en-US" dirty="0" smtClean="0"/>
              <a:t>is killed</a:t>
            </a:r>
          </a:p>
          <a:p>
            <a:pPr lvl="1"/>
            <a:r>
              <a:rPr lang="en-US" dirty="0" smtClean="0"/>
              <a:t>Jobs </a:t>
            </a:r>
            <a:r>
              <a:rPr lang="en-US" dirty="0"/>
              <a:t>are also killed by out-of-memory (OOM) </a:t>
            </a:r>
            <a:r>
              <a:rPr lang="en-US" dirty="0" smtClean="0"/>
              <a:t>killer scripts</a:t>
            </a:r>
            <a:r>
              <a:rPr lang="en-US" dirty="0"/>
              <a:t>, if it exhausts available physical memory and </a:t>
            </a:r>
            <a:r>
              <a:rPr lang="en-US" dirty="0" smtClean="0"/>
              <a:t>swap space</a:t>
            </a:r>
          </a:p>
          <a:p>
            <a:r>
              <a:rPr lang="en-US" dirty="0" smtClean="0"/>
              <a:t>Node sharing:</a:t>
            </a:r>
          </a:p>
          <a:p>
            <a:pPr lvl="1"/>
            <a:r>
              <a:rPr lang="en-US" dirty="0"/>
              <a:t>By default </a:t>
            </a:r>
            <a:r>
              <a:rPr lang="en-US" dirty="0" smtClean="0"/>
              <a:t>only a </a:t>
            </a:r>
            <a:r>
              <a:rPr lang="en-US" dirty="0"/>
              <a:t>single job is scheduled on a an entire node giving </a:t>
            </a:r>
            <a:r>
              <a:rPr lang="en-US" dirty="0" smtClean="0"/>
              <a:t>dedicated access </a:t>
            </a:r>
            <a:r>
              <a:rPr lang="en-US" dirty="0"/>
              <a:t>to all the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However</a:t>
            </a:r>
            <a:r>
              <a:rPr lang="en-US" dirty="0"/>
              <a:t>, user can enable </a:t>
            </a:r>
            <a:r>
              <a:rPr lang="en-US" dirty="0" smtClean="0"/>
              <a:t>sharing by </a:t>
            </a:r>
            <a:r>
              <a:rPr lang="en-US" dirty="0"/>
              <a:t>using a </a:t>
            </a:r>
            <a:r>
              <a:rPr lang="en-US" dirty="0" smtClean="0"/>
              <a:t>configuration </a:t>
            </a:r>
            <a:r>
              <a:rPr lang="en-US" dirty="0"/>
              <a:t>in the job submission </a:t>
            </a:r>
            <a:r>
              <a:rPr lang="en-US" dirty="0" smtClean="0"/>
              <a:t>scripts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32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Conte’s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set spans Oct ‘14 – Mar ‘15 (6 months)</a:t>
            </a:r>
          </a:p>
          <a:p>
            <a:pPr lvl="1"/>
            <a:r>
              <a:rPr lang="en-US" dirty="0" smtClean="0"/>
              <a:t>~500k jobs (489, 971 jobs)</a:t>
            </a:r>
          </a:p>
          <a:p>
            <a:pPr lvl="1"/>
            <a:r>
              <a:rPr lang="en-US" dirty="0" smtClean="0"/>
              <a:t>306 unique users</a:t>
            </a:r>
          </a:p>
          <a:p>
            <a:r>
              <a:rPr lang="en-US" dirty="0" smtClean="0"/>
              <a:t>Per job data</a:t>
            </a:r>
          </a:p>
          <a:p>
            <a:pPr lvl="1"/>
            <a:r>
              <a:rPr lang="en-US" dirty="0" smtClean="0"/>
              <a:t>Accounting logs from PBS scheduler</a:t>
            </a:r>
          </a:p>
          <a:p>
            <a:pPr lvl="2"/>
            <a:r>
              <a:rPr lang="en-US" dirty="0" smtClean="0"/>
              <a:t>Job owner details</a:t>
            </a:r>
          </a:p>
          <a:p>
            <a:pPr lvl="2"/>
            <a:r>
              <a:rPr lang="en-US" dirty="0" smtClean="0"/>
              <a:t>Start/end time, resource requested/used</a:t>
            </a:r>
          </a:p>
          <a:p>
            <a:pPr lvl="1"/>
            <a:r>
              <a:rPr lang="en-US" dirty="0" smtClean="0"/>
              <a:t>List of shared libraries used (using </a:t>
            </a:r>
            <a:r>
              <a:rPr lang="en-US" dirty="0" err="1" smtClean="0"/>
              <a:t>lsof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Node-wise performance data</a:t>
            </a:r>
          </a:p>
          <a:p>
            <a:pPr lvl="1"/>
            <a:r>
              <a:rPr lang="en-US" dirty="0" smtClean="0"/>
              <a:t>Collected using </a:t>
            </a:r>
            <a:r>
              <a:rPr lang="en-US" dirty="0" err="1" smtClean="0"/>
              <a:t>Tacc</a:t>
            </a:r>
            <a:r>
              <a:rPr lang="en-US" dirty="0" smtClean="0"/>
              <a:t> stats</a:t>
            </a:r>
          </a:p>
          <a:p>
            <a:pPr lvl="2"/>
            <a:r>
              <a:rPr lang="en-US" dirty="0" err="1" smtClean="0"/>
              <a:t>Lustre</a:t>
            </a:r>
            <a:r>
              <a:rPr lang="en-US" dirty="0" smtClean="0"/>
              <a:t>, </a:t>
            </a:r>
            <a:r>
              <a:rPr lang="en-US" dirty="0" err="1" smtClean="0"/>
              <a:t>Infiniband</a:t>
            </a:r>
            <a:r>
              <a:rPr lang="en-US" dirty="0" smtClean="0"/>
              <a:t>, Virtual memory, Memory and more… </a:t>
            </a:r>
          </a:p>
          <a:p>
            <a:r>
              <a:rPr lang="en-US" dirty="0" smtClean="0"/>
              <a:t>Syslog messages</a:t>
            </a:r>
          </a:p>
        </p:txBody>
      </p:sp>
    </p:spTree>
    <p:extLst>
      <p:ext uri="{BB962C8B-B14F-4D97-AF65-F5344CB8AC3E}">
        <p14:creationId xmlns:p14="http://schemas.microsoft.com/office/powerpoint/2010/main" val="39456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Usage </a:t>
            </a:r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Objectives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Enable systems research in dependability that relies on system usage and failure records from large-scale systems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Provide synchronized workload information, system usage information, some user information, hardware status information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Provide this repository for a diversity of workloads and diversity of computing </a:t>
            </a:r>
            <a:r>
              <a:rPr lang="en-US" dirty="0" smtClean="0"/>
              <a:t>systems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Provide common analytic tools to allow for dependability-related questions to be asked of the data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67200" y="851505"/>
            <a:ext cx="4189160" cy="40011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URL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https://diagrid.org/resources/247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204595"/>
            <a:ext cx="8824722" cy="5405438"/>
          </a:xfrm>
        </p:spPr>
        <p:txBody>
          <a:bodyPr/>
          <a:lstStyle/>
          <a:p>
            <a:r>
              <a:rPr lang="en-US" dirty="0" smtClean="0"/>
              <a:t>What is the resource utilization (CPU, memory, network, storage) of jobs with a certain characteristic?</a:t>
            </a:r>
          </a:p>
          <a:p>
            <a:pPr lvl="1"/>
            <a:r>
              <a:rPr lang="en-US" dirty="0" smtClean="0"/>
              <a:t>Characteristic could be the application domain, the libraries being used, parallel or serial, and if parallel, how many cores</a:t>
            </a:r>
          </a:p>
          <a:p>
            <a:pPr lvl="1"/>
            <a:r>
              <a:rPr lang="en-US" dirty="0" smtClean="0"/>
              <a:t>We want to know this especially if resource utilization is anomalously high</a:t>
            </a:r>
          </a:p>
          <a:p>
            <a:r>
              <a:rPr lang="en-US" dirty="0" smtClean="0"/>
              <a:t>What is the profile of users submitting jobs to the cluster?</a:t>
            </a:r>
          </a:p>
          <a:p>
            <a:pPr lvl="1"/>
            <a:r>
              <a:rPr lang="en-US" dirty="0" smtClean="0"/>
              <a:t>Are they asking for too much or too little resources in the submission script?</a:t>
            </a:r>
          </a:p>
          <a:p>
            <a:pPr lvl="1"/>
            <a:r>
              <a:rPr lang="en-US" dirty="0" smtClean="0"/>
              <a:t>Are they making the appropriate use of the parallelism?</a:t>
            </a:r>
          </a:p>
          <a:p>
            <a:pPr lvl="1"/>
            <a:r>
              <a:rPr lang="en-US" dirty="0" smtClean="0"/>
              <a:t>What kinds of problem tickets do they submit and how many rounds are needed to resolve these tickets?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851505"/>
            <a:ext cx="4189160" cy="40011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URL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https://diagrid.org/resources/247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the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854075"/>
            <a:ext cx="8737600" cy="5405438"/>
          </a:xfrm>
        </p:spPr>
        <p:txBody>
          <a:bodyPr/>
          <a:lstStyle/>
          <a:p>
            <a:r>
              <a:rPr lang="en-US" dirty="0" smtClean="0"/>
              <a:t>Workload traces from Conte</a:t>
            </a:r>
          </a:p>
          <a:p>
            <a:pPr lvl="1"/>
            <a:r>
              <a:rPr lang="en-US" dirty="0" smtClean="0"/>
              <a:t>Accounting information (Torque logs)</a:t>
            </a:r>
          </a:p>
          <a:p>
            <a:pPr lvl="1"/>
            <a:r>
              <a:rPr lang="en-US" dirty="0" smtClean="0"/>
              <a:t>TACC stats performance data</a:t>
            </a:r>
          </a:p>
          <a:p>
            <a:pPr lvl="1"/>
            <a:r>
              <a:rPr lang="en-US" dirty="0" smtClean="0"/>
              <a:t>User documentation </a:t>
            </a:r>
          </a:p>
          <a:p>
            <a:pPr marL="514350" indent="-457200"/>
            <a:r>
              <a:rPr lang="en-US" dirty="0" smtClean="0"/>
              <a:t>Privacy</a:t>
            </a:r>
          </a:p>
          <a:p>
            <a:pPr marL="914400" lvl="1" indent="-457200"/>
            <a:r>
              <a:rPr lang="en-US" dirty="0" err="1" smtClean="0"/>
              <a:t>Anonymize</a:t>
            </a:r>
            <a:r>
              <a:rPr lang="en-US" dirty="0" smtClean="0"/>
              <a:t> machine specific information</a:t>
            </a:r>
          </a:p>
          <a:p>
            <a:pPr marL="914400" lvl="1" indent="-457200"/>
            <a:r>
              <a:rPr lang="en-US" dirty="0" err="1" smtClean="0"/>
              <a:t>Anonymize</a:t>
            </a:r>
            <a:r>
              <a:rPr lang="en-US" dirty="0" smtClean="0"/>
              <a:t> user/group identifiers</a:t>
            </a:r>
          </a:p>
          <a:p>
            <a:pPr marL="514350" indent="-457200"/>
            <a:r>
              <a:rPr lang="en-US" dirty="0" smtClean="0"/>
              <a:t>Library list is not shared</a:t>
            </a:r>
          </a:p>
          <a:p>
            <a:pPr marL="914400" lvl="1" indent="-457200"/>
            <a:r>
              <a:rPr lang="en-US" dirty="0" smtClean="0"/>
              <a:t>For privacy reasons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 from </a:t>
            </a:r>
            <a:r>
              <a:rPr lang="en-US" dirty="0"/>
              <a:t>D</a:t>
            </a:r>
            <a:r>
              <a:rPr lang="en-US" dirty="0" smtClean="0"/>
              <a:t>ata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libraries (not pre-installed) are highly popular</a:t>
            </a:r>
          </a:p>
          <a:p>
            <a:r>
              <a:rPr lang="en-US" dirty="0" smtClean="0"/>
              <a:t>45% jobs use less than	10% requested time</a:t>
            </a:r>
          </a:p>
          <a:p>
            <a:r>
              <a:rPr lang="en-US" dirty="0" smtClean="0"/>
              <a:t>70% jobs use less than 50% requested memory </a:t>
            </a:r>
          </a:p>
          <a:p>
            <a:r>
              <a:rPr lang="en-US" dirty="0" smtClean="0"/>
              <a:t>20% jobs showed memory thrashing</a:t>
            </a:r>
          </a:p>
          <a:p>
            <a:r>
              <a:rPr lang="en-US" dirty="0" smtClean="0"/>
              <a:t>Memory thrashing behavior of jobs the share the node and jobs that do not are exactly opposite</a:t>
            </a:r>
          </a:p>
          <a:p>
            <a:r>
              <a:rPr lang="en-US" dirty="0" smtClean="0"/>
              <a:t>Few jobs place very high demand for I/O and network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45" y="877628"/>
            <a:ext cx="9264188" cy="519061"/>
          </a:xfrm>
        </p:spPr>
        <p:txBody>
          <a:bodyPr/>
          <a:lstStyle/>
          <a:p>
            <a:r>
              <a:rPr lang="en-US" sz="2400" dirty="0" smtClean="0"/>
              <a:t>Extract all dynamically linked libraries being used by the applications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0795" y="5331771"/>
            <a:ext cx="8737600" cy="93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>
                <a:solidFill>
                  <a:srgbClr val="0000CC"/>
                </a:solidFill>
              </a:rPr>
              <a:t>Out of a total 3,629 unique libraries, some are used much more often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>
                <a:solidFill>
                  <a:srgbClr val="0000CC"/>
                </a:solidFill>
              </a:rPr>
              <a:t>E</a:t>
            </a:r>
            <a:r>
              <a:rPr lang="en-US" sz="2000" kern="0" dirty="0" smtClean="0">
                <a:solidFill>
                  <a:srgbClr val="0000CC"/>
                </a:solidFill>
              </a:rPr>
              <a:t>ach of the </a:t>
            </a:r>
            <a:r>
              <a:rPr lang="en-US" sz="2000" kern="0" dirty="0">
                <a:solidFill>
                  <a:srgbClr val="0000CC"/>
                </a:solidFill>
              </a:rPr>
              <a:t>top 50 libraries </a:t>
            </a:r>
            <a:r>
              <a:rPr lang="en-US" sz="2000" kern="0" dirty="0" smtClean="0">
                <a:solidFill>
                  <a:srgbClr val="0000CC"/>
                </a:solidFill>
              </a:rPr>
              <a:t>is used </a:t>
            </a:r>
            <a:r>
              <a:rPr lang="en-US" sz="2000" kern="0" dirty="0">
                <a:solidFill>
                  <a:srgbClr val="0000CC"/>
                </a:solidFill>
              </a:rPr>
              <a:t>by more than 80 % of the users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070" y="4764491"/>
            <a:ext cx="8737600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Sorted histogram of top 500 libraries as used by the jobs</a:t>
            </a:r>
            <a:endParaRPr lang="en-US" sz="2400" b="1" i="1" kern="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804" y="1396689"/>
            <a:ext cx="4702428" cy="325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3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  <p:bldP spid="6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Request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4857751"/>
            <a:ext cx="8737600" cy="132556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CC"/>
                </a:solidFill>
              </a:rPr>
              <a:t>Almost 45% of jobs actually used less than 10% of </a:t>
            </a:r>
            <a:r>
              <a:rPr lang="en-US" sz="2400" dirty="0" smtClean="0">
                <a:solidFill>
                  <a:srgbClr val="0000CC"/>
                </a:solidFill>
              </a:rPr>
              <a:t>requested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CC"/>
                </a:solidFill>
              </a:rPr>
              <a:t>But, scheduler during busy periods gives higher priority to shorter jobs</a:t>
            </a:r>
            <a:endParaRPr lang="en-US" sz="2400" dirty="0">
              <a:solidFill>
                <a:srgbClr val="0000CC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464" y="838198"/>
            <a:ext cx="5423171" cy="341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8595" y="4265391"/>
            <a:ext cx="8737600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/>
              <a:t>Percentage of the </a:t>
            </a:r>
            <a:r>
              <a:rPr lang="en-US" sz="2400" b="1" i="1" kern="0" dirty="0" smtClean="0"/>
              <a:t>user requested time actually used </a:t>
            </a:r>
            <a:r>
              <a:rPr lang="en-US" sz="2400" b="1" i="1" kern="0" dirty="0"/>
              <a:t>by the </a:t>
            </a:r>
            <a:r>
              <a:rPr lang="en-US" sz="2400" b="1" i="1" kern="0" dirty="0" smtClean="0"/>
              <a:t>jobs</a:t>
            </a:r>
            <a:endParaRPr lang="en-US" sz="2400" b="1" i="1" kern="0" dirty="0"/>
          </a:p>
        </p:txBody>
      </p:sp>
    </p:spTree>
    <p:extLst>
      <p:ext uri="{BB962C8B-B14F-4D97-AF65-F5344CB8AC3E}">
        <p14:creationId xmlns:p14="http://schemas.microsoft.com/office/powerpoint/2010/main" val="35214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v/s non-shared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Jobs that share node have higher thrashing compared to jobs that do not share the node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11" y="2267892"/>
            <a:ext cx="4447564" cy="270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2267892"/>
            <a:ext cx="4365625" cy="262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37600" cy="5181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Motivation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Why do we need an open data repository?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What are our plans</a:t>
            </a:r>
          </a:p>
          <a:p>
            <a:pPr>
              <a:spcBef>
                <a:spcPts val="300"/>
              </a:spcBef>
            </a:pPr>
            <a:r>
              <a:rPr lang="en-US" dirty="0"/>
              <a:t>Context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Large </a:t>
            </a:r>
            <a:r>
              <a:rPr lang="en-US" dirty="0" smtClean="0">
                <a:solidFill>
                  <a:srgbClr val="9246AC"/>
                </a:solidFill>
              </a:rPr>
              <a:t>computing cluster at Universities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Demography of the cluster users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Challenge in supporting user needs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Insights from analysis of Purdue’s cluster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Cluster environment 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The data set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Analysis and Results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Current </a:t>
            </a:r>
            <a:r>
              <a:rPr lang="en-US" dirty="0" smtClean="0">
                <a:solidFill>
                  <a:srgbClr val="9246AC"/>
                </a:solidFill>
              </a:rPr>
              <a:t>status of the repository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olidFill>
                  <a:srgbClr val="9246AC"/>
                </a:solidFill>
              </a:rPr>
              <a:t>The next steps</a:t>
            </a:r>
          </a:p>
        </p:txBody>
      </p:sp>
    </p:spTree>
    <p:extLst>
      <p:ext uri="{BB962C8B-B14F-4D97-AF65-F5344CB8AC3E}">
        <p14:creationId xmlns:p14="http://schemas.microsoft.com/office/powerpoint/2010/main" val="5745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data collection on Purdue clusters</a:t>
            </a:r>
          </a:p>
          <a:p>
            <a:r>
              <a:rPr lang="en-US" dirty="0" smtClean="0"/>
              <a:t>Analysis of Blue Waters logs</a:t>
            </a:r>
            <a:endParaRPr lang="en-US" dirty="0" smtClean="0"/>
          </a:p>
          <a:p>
            <a:pPr lvl="1"/>
            <a:r>
              <a:rPr lang="en-US" dirty="0" smtClean="0"/>
              <a:t>Analyze workloads on similar lines as Conte</a:t>
            </a:r>
          </a:p>
          <a:p>
            <a:pPr lvl="1"/>
            <a:r>
              <a:rPr lang="en-US" dirty="0" smtClean="0"/>
              <a:t>Investigate the similarities and differences in the results</a:t>
            </a:r>
          </a:p>
          <a:p>
            <a:pPr lvl="1"/>
            <a:r>
              <a:rPr lang="en-US" dirty="0" smtClean="0"/>
              <a:t>Identify the user behavior and workload characteristic for better cluster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Close the loop</a:t>
            </a:r>
          </a:p>
          <a:p>
            <a:pPr lvl="1"/>
            <a:r>
              <a:rPr lang="en-US" dirty="0" smtClean="0"/>
              <a:t>Implement the remediation measures, e.g., move some jobs to a different cluster, increase the memory asked for</a:t>
            </a:r>
          </a:p>
          <a:p>
            <a:pPr lvl="1"/>
            <a:r>
              <a:rPr lang="en-US" dirty="0" smtClean="0"/>
              <a:t>Check the effect of the remediation measures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Wish </a:t>
            </a:r>
            <a:r>
              <a:rPr lang="en-US" dirty="0" smtClean="0"/>
              <a:t>List for 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 information</a:t>
            </a:r>
          </a:p>
          <a:p>
            <a:pPr lvl="1"/>
            <a:r>
              <a:rPr lang="en-US" dirty="0" smtClean="0"/>
              <a:t>Job Owner ID, group ID</a:t>
            </a:r>
          </a:p>
          <a:p>
            <a:pPr lvl="1"/>
            <a:r>
              <a:rPr lang="en-US" dirty="0" smtClean="0"/>
              <a:t>Start/End time</a:t>
            </a:r>
          </a:p>
          <a:p>
            <a:pPr lvl="1"/>
            <a:r>
              <a:rPr lang="en-US" dirty="0" smtClean="0"/>
              <a:t>Resources requested/used</a:t>
            </a:r>
            <a:endParaRPr lang="en-US" dirty="0"/>
          </a:p>
          <a:p>
            <a:pPr lvl="2"/>
            <a:r>
              <a:rPr lang="en-US" dirty="0" smtClean="0"/>
              <a:t>Memory, CPUs, </a:t>
            </a:r>
            <a:r>
              <a:rPr lang="en-US" dirty="0" err="1" smtClean="0"/>
              <a:t>Walltime</a:t>
            </a:r>
            <a:r>
              <a:rPr lang="en-US" dirty="0" smtClean="0"/>
              <a:t> ,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Performance statistics</a:t>
            </a:r>
          </a:p>
          <a:p>
            <a:pPr lvl="1"/>
            <a:r>
              <a:rPr lang="en-US" dirty="0" smtClean="0"/>
              <a:t>I/O usage (</a:t>
            </a:r>
            <a:r>
              <a:rPr lang="en-US" dirty="0" err="1" smtClean="0"/>
              <a:t>Lustre</a:t>
            </a:r>
            <a:r>
              <a:rPr lang="en-US" dirty="0" smtClean="0"/>
              <a:t>, Disk)</a:t>
            </a:r>
          </a:p>
          <a:p>
            <a:pPr lvl="1"/>
            <a:r>
              <a:rPr lang="en-US" dirty="0" smtClean="0"/>
              <a:t>Network usage (IP, </a:t>
            </a:r>
            <a:r>
              <a:rPr lang="en-US" dirty="0" err="1" smtClean="0"/>
              <a:t>Infiniband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Memory usage</a:t>
            </a:r>
          </a:p>
          <a:p>
            <a:pPr lvl="1"/>
            <a:r>
              <a:rPr lang="en-US" dirty="0" smtClean="0"/>
              <a:t>Virtual memory statistics</a:t>
            </a:r>
          </a:p>
          <a:p>
            <a:r>
              <a:rPr lang="en-US" dirty="0"/>
              <a:t>Library List per job</a:t>
            </a:r>
          </a:p>
          <a:p>
            <a:pPr lvl="1"/>
            <a:r>
              <a:rPr lang="en-US" dirty="0"/>
              <a:t>Shared objects used by the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Wish List for 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Tickets</a:t>
            </a:r>
          </a:p>
          <a:p>
            <a:pPr lvl="1"/>
            <a:r>
              <a:rPr lang="en-US" dirty="0" smtClean="0"/>
              <a:t>Problem and resolution </a:t>
            </a:r>
          </a:p>
          <a:p>
            <a:r>
              <a:rPr lang="en-US" dirty="0" smtClean="0"/>
              <a:t>Failure resolution reports</a:t>
            </a:r>
          </a:p>
          <a:p>
            <a:pPr lvl="1"/>
            <a:r>
              <a:rPr lang="en-US" dirty="0" smtClean="0"/>
              <a:t>Failure description</a:t>
            </a:r>
          </a:p>
          <a:p>
            <a:pPr lvl="1"/>
            <a:r>
              <a:rPr lang="en-US" dirty="0" smtClean="0"/>
              <a:t>Root cause identification</a:t>
            </a:r>
          </a:p>
          <a:p>
            <a:pPr lvl="1"/>
            <a:r>
              <a:rPr lang="en-US" dirty="0" smtClean="0"/>
              <a:t>Issue resolution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77875"/>
            <a:ext cx="8737600" cy="388965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It is important to analyze how resources are being utilized by users 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Scheduler tuning, resource provisioning, and educating users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It is important to look at workload information together with failure events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Workload affects the kinds of hardware-software failures that are triggered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Open repository enables researchers for different kind of analyses to enhance system dependability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6272" y="3821373"/>
            <a:ext cx="8737600" cy="204716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300"/>
              </a:spcBef>
              <a:buNone/>
            </a:pPr>
            <a:r>
              <a:rPr lang="en-US" sz="3600" kern="0" dirty="0" smtClean="0">
                <a:solidFill>
                  <a:srgbClr val="0000FF"/>
                </a:solidFill>
              </a:rPr>
              <a:t>Contributors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000" b="1" kern="0" dirty="0" smtClean="0">
                <a:solidFill>
                  <a:srgbClr val="008000"/>
                </a:solidFill>
              </a:rPr>
              <a:t>Purdue:</a:t>
            </a:r>
            <a:r>
              <a:rPr lang="en-US" sz="2000" kern="0" dirty="0" smtClean="0">
                <a:solidFill>
                  <a:srgbClr val="0000FF"/>
                </a:solidFill>
              </a:rPr>
              <a:t> </a:t>
            </a:r>
            <a:r>
              <a:rPr lang="en-US" sz="2000" kern="0" dirty="0" err="1" smtClean="0">
                <a:solidFill>
                  <a:srgbClr val="0000FF"/>
                </a:solidFill>
              </a:rPr>
              <a:t>Suhas</a:t>
            </a:r>
            <a:r>
              <a:rPr lang="en-US" sz="2000" kern="0" dirty="0" smtClean="0">
                <a:solidFill>
                  <a:srgbClr val="0000FF"/>
                </a:solidFill>
              </a:rPr>
              <a:t> </a:t>
            </a:r>
            <a:r>
              <a:rPr lang="en-US" sz="2000" kern="0" dirty="0" err="1" smtClean="0">
                <a:solidFill>
                  <a:srgbClr val="0000FF"/>
                </a:solidFill>
              </a:rPr>
              <a:t>Javagal</a:t>
            </a:r>
            <a:r>
              <a:rPr lang="en-US" sz="2000" kern="0" dirty="0" smtClean="0">
                <a:solidFill>
                  <a:srgbClr val="0000FF"/>
                </a:solidFill>
              </a:rPr>
              <a:t>, </a:t>
            </a:r>
            <a:r>
              <a:rPr lang="en-US" sz="2000" kern="0" dirty="0" err="1" smtClean="0">
                <a:solidFill>
                  <a:srgbClr val="0000FF"/>
                </a:solidFill>
              </a:rPr>
              <a:t>Subrata</a:t>
            </a:r>
            <a:r>
              <a:rPr lang="en-US" sz="2000" kern="0" dirty="0" smtClean="0">
                <a:solidFill>
                  <a:srgbClr val="0000FF"/>
                </a:solidFill>
              </a:rPr>
              <a:t> </a:t>
            </a:r>
            <a:r>
              <a:rPr lang="en-US" sz="2000" kern="0" dirty="0" err="1" smtClean="0">
                <a:solidFill>
                  <a:srgbClr val="0000FF"/>
                </a:solidFill>
              </a:rPr>
              <a:t>Mitra</a:t>
            </a:r>
            <a:r>
              <a:rPr lang="en-US" sz="2000" kern="0" dirty="0" smtClean="0">
                <a:solidFill>
                  <a:srgbClr val="0000FF"/>
                </a:solidFill>
              </a:rPr>
              <a:t>, Chris Thompson, Stephen Harrell, Chuck Schwarz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000" b="1" kern="0" dirty="0">
                <a:solidFill>
                  <a:srgbClr val="008000"/>
                </a:solidFill>
              </a:rPr>
              <a:t>UIUC/NCSA</a:t>
            </a:r>
            <a:r>
              <a:rPr lang="en-US" sz="2000" kern="0" dirty="0" smtClean="0">
                <a:solidFill>
                  <a:srgbClr val="0000FF"/>
                </a:solidFill>
              </a:rPr>
              <a:t>: Saurabh </a:t>
            </a:r>
            <a:r>
              <a:rPr lang="en-US" sz="2000" kern="0" dirty="0" err="1" smtClean="0">
                <a:solidFill>
                  <a:srgbClr val="0000FF"/>
                </a:solidFill>
              </a:rPr>
              <a:t>Jha</a:t>
            </a:r>
            <a:r>
              <a:rPr lang="en-US" sz="2000" kern="0" dirty="0">
                <a:solidFill>
                  <a:srgbClr val="0000FF"/>
                </a:solidFill>
              </a:rPr>
              <a:t>, Joseph </a:t>
            </a:r>
            <a:r>
              <a:rPr lang="en-US" sz="2000" kern="0" dirty="0" err="1" smtClean="0">
                <a:solidFill>
                  <a:srgbClr val="0000FF"/>
                </a:solidFill>
              </a:rPr>
              <a:t>Fullop</a:t>
            </a:r>
            <a:r>
              <a:rPr lang="en-US" sz="2000" kern="0" dirty="0">
                <a:solidFill>
                  <a:srgbClr val="0000FF"/>
                </a:solidFill>
              </a:rPr>
              <a:t>, Jeremy </a:t>
            </a:r>
            <a:r>
              <a:rPr lang="en-US" sz="2000" kern="0" dirty="0" err="1" smtClean="0">
                <a:solidFill>
                  <a:srgbClr val="0000FF"/>
                </a:solidFill>
              </a:rPr>
              <a:t>Enos</a:t>
            </a:r>
            <a:r>
              <a:rPr lang="en-US" sz="2000" kern="0" dirty="0">
                <a:solidFill>
                  <a:srgbClr val="0000FF"/>
                </a:solidFill>
              </a:rPr>
              <a:t>, </a:t>
            </a:r>
            <a:r>
              <a:rPr lang="en-US" sz="2000" kern="0" dirty="0" err="1">
                <a:solidFill>
                  <a:srgbClr val="0000FF"/>
                </a:solidFill>
              </a:rPr>
              <a:t>Fei</a:t>
            </a:r>
            <a:r>
              <a:rPr lang="en-US" sz="2000" kern="0" dirty="0">
                <a:solidFill>
                  <a:srgbClr val="0000FF"/>
                </a:solidFill>
              </a:rPr>
              <a:t> Deng, </a:t>
            </a:r>
            <a:r>
              <a:rPr lang="en-US" sz="2000" kern="0" dirty="0" err="1">
                <a:solidFill>
                  <a:srgbClr val="0000FF"/>
                </a:solidFill>
              </a:rPr>
              <a:t>Jin</a:t>
            </a:r>
            <a:r>
              <a:rPr lang="en-US" sz="2000" kern="0" dirty="0">
                <a:solidFill>
                  <a:srgbClr val="0000FF"/>
                </a:solidFill>
              </a:rPr>
              <a:t> </a:t>
            </a:r>
            <a:r>
              <a:rPr lang="en-US" sz="2000" kern="0" dirty="0" err="1" smtClean="0">
                <a:solidFill>
                  <a:srgbClr val="0000FF"/>
                </a:solidFill>
              </a:rPr>
              <a:t>Hao</a:t>
            </a:r>
            <a:endParaRPr lang="en-US" sz="2000" kern="0" dirty="0" smtClean="0">
              <a:solidFill>
                <a:srgbClr val="0000FF"/>
              </a:solidFill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000" b="1" kern="0" dirty="0">
                <a:solidFill>
                  <a:srgbClr val="008000"/>
                </a:solidFill>
              </a:rPr>
              <a:t>DOE</a:t>
            </a:r>
            <a:r>
              <a:rPr lang="en-US" sz="2000" kern="0" dirty="0" smtClean="0">
                <a:solidFill>
                  <a:srgbClr val="0000FF"/>
                </a:solidFill>
              </a:rPr>
              <a:t>: Todd </a:t>
            </a:r>
            <a:r>
              <a:rPr lang="en-US" sz="2000" kern="0" dirty="0" err="1" smtClean="0">
                <a:solidFill>
                  <a:srgbClr val="0000FF"/>
                </a:solidFill>
              </a:rPr>
              <a:t>Gamblin</a:t>
            </a:r>
            <a:r>
              <a:rPr lang="en-US" sz="2000" kern="0" dirty="0" smtClean="0">
                <a:solidFill>
                  <a:srgbClr val="0000FF"/>
                </a:solidFill>
              </a:rPr>
              <a:t>, Ignacio Laguna, Dong </a:t>
            </a:r>
            <a:r>
              <a:rPr lang="en-US" sz="2000" kern="0" dirty="0" err="1" smtClean="0">
                <a:solidFill>
                  <a:srgbClr val="0000FF"/>
                </a:solidFill>
              </a:rPr>
              <a:t>Ahn</a:t>
            </a:r>
            <a:r>
              <a:rPr lang="en-US" sz="2000" kern="0" dirty="0" smtClean="0">
                <a:solidFill>
                  <a:srgbClr val="0000FF"/>
                </a:solidFill>
              </a:rPr>
              <a:t> </a:t>
            </a:r>
            <a:endParaRPr lang="en-US" sz="1800" kern="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7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2947194"/>
            <a:ext cx="8724900" cy="533400"/>
          </a:xfrm>
        </p:spPr>
        <p:txBody>
          <a:bodyPr/>
          <a:lstStyle/>
          <a:p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63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77875"/>
            <a:ext cx="8737600" cy="2031827"/>
          </a:xfrm>
        </p:spPr>
        <p:txBody>
          <a:bodyPr/>
          <a:lstStyle/>
          <a:p>
            <a:r>
              <a:rPr lang="en-US" dirty="0"/>
              <a:t>Dependability has become a necessary requisite property for </a:t>
            </a:r>
            <a:r>
              <a:rPr lang="en-US" dirty="0" smtClean="0"/>
              <a:t>computing systems that we rely on</a:t>
            </a:r>
          </a:p>
          <a:p>
            <a:r>
              <a:rPr lang="en-US" dirty="0" smtClean="0"/>
              <a:t>Dependable system design should be based on real failure modes of systems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950" y="3291090"/>
            <a:ext cx="8737600" cy="2031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</a:t>
            </a:r>
            <a:r>
              <a:rPr lang="en-US" kern="0" dirty="0" smtClean="0"/>
              <a:t>here </a:t>
            </a:r>
            <a:r>
              <a:rPr lang="en-US" kern="0" dirty="0"/>
              <a:t>does not exist any open failure data repository today for any recent computing infrastructure that is </a:t>
            </a:r>
            <a:endParaRPr lang="en-US" kern="0" dirty="0" smtClean="0"/>
          </a:p>
          <a:p>
            <a:pPr lvl="1"/>
            <a:r>
              <a:rPr lang="en-US" kern="0" dirty="0" smtClean="0"/>
              <a:t>large </a:t>
            </a:r>
            <a:r>
              <a:rPr lang="en-US" kern="0" dirty="0"/>
              <a:t>enough, </a:t>
            </a:r>
            <a:endParaRPr lang="en-US" kern="0" dirty="0" smtClean="0"/>
          </a:p>
          <a:p>
            <a:pPr lvl="1"/>
            <a:r>
              <a:rPr lang="en-US" kern="0" dirty="0" smtClean="0"/>
              <a:t>diverse </a:t>
            </a:r>
            <a:r>
              <a:rPr lang="en-US" kern="0" dirty="0"/>
              <a:t>enough, and </a:t>
            </a:r>
            <a:endParaRPr lang="en-US" kern="0" dirty="0" smtClean="0"/>
          </a:p>
          <a:p>
            <a:pPr lvl="1"/>
            <a:r>
              <a:rPr lang="en-US" kern="0" dirty="0" smtClean="0"/>
              <a:t>with </a:t>
            </a:r>
            <a:r>
              <a:rPr lang="en-US" kern="0" dirty="0"/>
              <a:t>enough information about the infrastructure and </a:t>
            </a:r>
            <a:endParaRPr lang="en-US" kern="0" dirty="0" smtClean="0"/>
          </a:p>
          <a:p>
            <a:pPr lvl="1"/>
            <a:r>
              <a:rPr lang="en-US" kern="0" dirty="0" smtClean="0"/>
              <a:t>the </a:t>
            </a:r>
            <a:r>
              <a:rPr lang="en-US" kern="0" dirty="0"/>
              <a:t>applications that run on them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43752" y="266138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BUT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we do about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Stop bemoaning the lack of publicly available dependability dataset and start building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But, who will want to share such data publicly?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local IT organizations: Purdue and UIUC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NSF backing – some of the IT clusters have been set up with NSF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 an initial dataset for a small time window of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Applications and libraries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Resource usage – node and job level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Health information – node and job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Release the dataset after heuristic-based anonymization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Science Foundation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grant from the National Science Foundation (NSF) in 06/14-06/15, $100K</a:t>
            </a:r>
          </a:p>
          <a:p>
            <a:pPr lvl="1"/>
            <a:r>
              <a:rPr lang="en-US" dirty="0" smtClean="0"/>
              <a:t>Computational and Information Sciences Directorate (CISE)</a:t>
            </a:r>
          </a:p>
          <a:p>
            <a:pPr lvl="1"/>
            <a:r>
              <a:rPr lang="en-US" dirty="0"/>
              <a:t>Computing Research Infrastructure (CRI)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Deliverable: Data collection tools in place on Purdue’s IT infrastructure; Requirements gathering</a:t>
            </a:r>
          </a:p>
          <a:p>
            <a:r>
              <a:rPr lang="en-US" dirty="0" smtClean="0"/>
              <a:t>Regular grant from NSF: 3 years, started 07/15, $1.2M</a:t>
            </a:r>
          </a:p>
          <a:p>
            <a:pPr lvl="1"/>
            <a:r>
              <a:rPr lang="en-US" dirty="0" smtClean="0"/>
              <a:t>Involves UIUC with their Blue Waters cluster </a:t>
            </a:r>
          </a:p>
          <a:p>
            <a:pPr lvl="1"/>
            <a:r>
              <a:rPr lang="en-US" dirty="0" smtClean="0"/>
              <a:t>Delivered: First release of the dataset with DOI</a:t>
            </a:r>
          </a:p>
          <a:p>
            <a:pPr lvl="1"/>
            <a:r>
              <a:rPr lang="en-US" dirty="0" smtClean="0"/>
              <a:t>Deliverable: </a:t>
            </a:r>
          </a:p>
          <a:p>
            <a:pPr lvl="2"/>
            <a:r>
              <a:rPr lang="en-US" dirty="0" smtClean="0"/>
              <a:t>Large set of diverse data, from the PI/co-PI’s institutions plus others </a:t>
            </a:r>
          </a:p>
          <a:p>
            <a:pPr lvl="2"/>
            <a:r>
              <a:rPr lang="en-US" dirty="0" smtClean="0"/>
              <a:t>Large set of users </a:t>
            </a:r>
          </a:p>
          <a:p>
            <a:pPr lvl="2"/>
            <a:r>
              <a:rPr lang="en-US" dirty="0" smtClean="0"/>
              <a:t>Large set of analytical tools made available by 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Compute Cluster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clusters at university is not uncommon</a:t>
            </a:r>
          </a:p>
          <a:p>
            <a:r>
              <a:rPr lang="en-US" dirty="0" smtClean="0"/>
              <a:t>Users have a varying level of expertise</a:t>
            </a:r>
          </a:p>
          <a:p>
            <a:pPr lvl="1"/>
            <a:r>
              <a:rPr lang="en-US" dirty="0" smtClean="0"/>
              <a:t>Writing own job scripts</a:t>
            </a:r>
          </a:p>
          <a:p>
            <a:pPr lvl="1"/>
            <a:r>
              <a:rPr lang="en-US" dirty="0" smtClean="0"/>
              <a:t>Using scripts like a black box</a:t>
            </a:r>
          </a:p>
          <a:p>
            <a:r>
              <a:rPr lang="en-US" dirty="0" smtClean="0"/>
              <a:t>Varying user needs</a:t>
            </a:r>
          </a:p>
          <a:p>
            <a:pPr lvl="1"/>
            <a:r>
              <a:rPr lang="en-US" dirty="0" smtClean="0"/>
              <a:t>High computation power </a:t>
            </a:r>
          </a:p>
          <a:p>
            <a:pPr lvl="2"/>
            <a:r>
              <a:rPr lang="en-US" dirty="0" smtClean="0"/>
              <a:t>Analysis of large structures (Civil, Aerospace engineering)</a:t>
            </a:r>
          </a:p>
          <a:p>
            <a:pPr lvl="1"/>
            <a:r>
              <a:rPr lang="en-US" dirty="0" smtClean="0"/>
              <a:t>High </a:t>
            </a:r>
            <a:r>
              <a:rPr lang="en-US" dirty="0" err="1" smtClean="0"/>
              <a:t>Lustre</a:t>
            </a:r>
            <a:r>
              <a:rPr lang="en-US" dirty="0" smtClean="0"/>
              <a:t> bandwidth for file operations </a:t>
            </a:r>
          </a:p>
          <a:p>
            <a:pPr lvl="2"/>
            <a:r>
              <a:rPr lang="en-US" dirty="0" smtClean="0"/>
              <a:t>Working with multiple large databases/files (Genomics)</a:t>
            </a:r>
          </a:p>
          <a:p>
            <a:pPr lvl="1"/>
            <a:r>
              <a:rPr lang="en-US" dirty="0" smtClean="0"/>
              <a:t>High Network Bandwidth</a:t>
            </a:r>
          </a:p>
          <a:p>
            <a:pPr lvl="2"/>
            <a:r>
              <a:rPr lang="en-US" dirty="0" smtClean="0"/>
              <a:t>A parallel processing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7928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Data Analysis &amp; Related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Goals for data analysis of cluster resource usage and failures</a:t>
            </a:r>
            <a:endParaRPr lang="en-US" sz="2400" dirty="0" smtClean="0"/>
          </a:p>
          <a:p>
            <a:pPr lvl="1"/>
            <a:r>
              <a:rPr lang="en-US" sz="2000" dirty="0" smtClean="0"/>
              <a:t>Improve </a:t>
            </a:r>
            <a:r>
              <a:rPr lang="en-US" sz="2000" dirty="0" smtClean="0"/>
              <a:t>cluster availability</a:t>
            </a:r>
          </a:p>
          <a:p>
            <a:pPr lvl="1"/>
            <a:r>
              <a:rPr lang="en-US" sz="2000" dirty="0" smtClean="0"/>
              <a:t>Minimize the maintenance </a:t>
            </a:r>
            <a:r>
              <a:rPr lang="en-US" sz="2000" dirty="0" smtClean="0"/>
              <a:t>cost</a:t>
            </a:r>
          </a:p>
          <a:p>
            <a:pPr lvl="1"/>
            <a:r>
              <a:rPr lang="en-US" sz="2000" dirty="0"/>
              <a:t>``Customer satisfaction” 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Several synergistic efforts</a:t>
            </a:r>
          </a:p>
          <a:p>
            <a:pPr lvl="1"/>
            <a:r>
              <a:rPr lang="en-US" sz="2000" dirty="0" err="1"/>
              <a:t>XDMoD</a:t>
            </a:r>
            <a:r>
              <a:rPr lang="en-US" sz="2000" dirty="0"/>
              <a:t> </a:t>
            </a:r>
            <a:r>
              <a:rPr lang="en-US" sz="2000" dirty="0" smtClean="0"/>
              <a:t>(U of Buffalo): </a:t>
            </a:r>
            <a:r>
              <a:rPr lang="en-US" sz="2000" dirty="0" smtClean="0">
                <a:solidFill>
                  <a:srgbClr val="008000"/>
                </a:solidFill>
              </a:rPr>
              <a:t>NSF-funded project to </a:t>
            </a:r>
            <a:r>
              <a:rPr lang="en-US" sz="2000" dirty="0">
                <a:solidFill>
                  <a:srgbClr val="008000"/>
                </a:solidFill>
              </a:rPr>
              <a:t>audit </a:t>
            </a:r>
            <a:r>
              <a:rPr lang="en-US" sz="2000" dirty="0" smtClean="0">
                <a:solidFill>
                  <a:srgbClr val="008000"/>
                </a:solidFill>
              </a:rPr>
              <a:t>utilization </a:t>
            </a:r>
            <a:r>
              <a:rPr lang="en-US" sz="2000" dirty="0">
                <a:solidFill>
                  <a:srgbClr val="008000"/>
                </a:solidFill>
              </a:rPr>
              <a:t>of the XSEDE cyberinfrastructure by providing a wide range of metrics on XSEDE resources, including resource utilization, resource performance, and impact on </a:t>
            </a:r>
            <a:r>
              <a:rPr lang="en-US" sz="2000" dirty="0" smtClean="0">
                <a:solidFill>
                  <a:srgbClr val="008000"/>
                </a:solidFill>
              </a:rPr>
              <a:t>scholarship</a:t>
            </a:r>
          </a:p>
          <a:p>
            <a:pPr lvl="1"/>
            <a:r>
              <a:rPr lang="en-US" sz="2000" dirty="0"/>
              <a:t>XALT </a:t>
            </a:r>
            <a:r>
              <a:rPr lang="en-US" sz="2000" dirty="0" smtClean="0"/>
              <a:t>(U of Chicago, UT </a:t>
            </a:r>
            <a:r>
              <a:rPr lang="en-US" sz="2000" dirty="0"/>
              <a:t>Austin)</a:t>
            </a:r>
            <a:r>
              <a:rPr lang="en-US" sz="2000" dirty="0">
                <a:solidFill>
                  <a:srgbClr val="008000"/>
                </a:solidFill>
              </a:rPr>
              <a:t>: </a:t>
            </a:r>
            <a:r>
              <a:rPr lang="en-US" sz="2000" dirty="0" smtClean="0">
                <a:solidFill>
                  <a:srgbClr val="008000"/>
                </a:solidFill>
              </a:rPr>
              <a:t>NSF-funded project to </a:t>
            </a:r>
            <a:r>
              <a:rPr lang="en-US" sz="2000" dirty="0">
                <a:solidFill>
                  <a:srgbClr val="008000"/>
                </a:solidFill>
              </a:rPr>
              <a:t>collect and understand job-level information about the libraries and executables that </a:t>
            </a:r>
            <a:r>
              <a:rPr lang="en-US" sz="2000" dirty="0" smtClean="0">
                <a:solidFill>
                  <a:srgbClr val="008000"/>
                </a:solidFill>
              </a:rPr>
              <a:t>jobs use</a:t>
            </a:r>
          </a:p>
          <a:p>
            <a:pPr lvl="1"/>
            <a:r>
              <a:rPr lang="en-US" sz="2000" dirty="0"/>
              <a:t>[Past project] Computer Failure Data Repository (CFDR) (CMU, U of Toronto)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31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Purdue Cluster Details and Initial Dataset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6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Purdue’s cluster is called Conte</a:t>
            </a:r>
          </a:p>
          <a:p>
            <a:pPr lvl="1"/>
            <a:r>
              <a:rPr lang="en-US" dirty="0"/>
              <a:t>580 homogeneous nodes</a:t>
            </a:r>
          </a:p>
          <a:p>
            <a:pPr lvl="1"/>
            <a:r>
              <a:rPr lang="en-US" dirty="0"/>
              <a:t>Each node contains two 8 core Intel Xeon E5-2670 Sandy Bridge processors running at 2.6 GHz</a:t>
            </a:r>
          </a:p>
          <a:p>
            <a:pPr lvl="1"/>
            <a:r>
              <a:rPr lang="en-US" dirty="0"/>
              <a:t>Two Xeon Phi 5110P accelerator card, each with 60 cores</a:t>
            </a:r>
          </a:p>
          <a:p>
            <a:pPr lvl="1"/>
            <a:r>
              <a:rPr lang="en-US" dirty="0"/>
              <a:t>Memory: 64GB of DDR3, 1.6 GHz RAM</a:t>
            </a:r>
          </a:p>
          <a:p>
            <a:r>
              <a:rPr lang="en-US" dirty="0" smtClean="0"/>
              <a:t>40Gbps </a:t>
            </a:r>
            <a:r>
              <a:rPr lang="en-US" dirty="0"/>
              <a:t>FDR10 </a:t>
            </a:r>
            <a:r>
              <a:rPr lang="en-US" dirty="0" err="1"/>
              <a:t>Infiniband</a:t>
            </a:r>
            <a:r>
              <a:rPr lang="en-US" dirty="0"/>
              <a:t> </a:t>
            </a:r>
            <a:r>
              <a:rPr lang="en-US" dirty="0" smtClean="0"/>
              <a:t>interconnect along with IP</a:t>
            </a:r>
          </a:p>
          <a:p>
            <a:r>
              <a:rPr lang="en-US" dirty="0" err="1" smtClean="0"/>
              <a:t>Lustre</a:t>
            </a:r>
            <a:r>
              <a:rPr lang="en-US" dirty="0" smtClean="0"/>
              <a:t> file system, 2GB/s</a:t>
            </a:r>
          </a:p>
          <a:p>
            <a:r>
              <a:rPr lang="en-US" dirty="0" smtClean="0"/>
              <a:t>RHEL 6.6 </a:t>
            </a:r>
          </a:p>
          <a:p>
            <a:r>
              <a:rPr lang="en-US" dirty="0" smtClean="0"/>
              <a:t>PBS based job scheduling using Torque</a:t>
            </a:r>
          </a:p>
          <a:p>
            <a:r>
              <a:rPr lang="en-US" dirty="0" smtClean="0"/>
              <a:t>Conte is a ``Community” cluster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5">
  <a:themeElements>
    <a:clrScheme name="untitled 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C:\Jennie\Motorola\Motorola U\slide template.ppt</Template>
  <TotalTime>37148</TotalTime>
  <Pages>22</Pages>
  <Words>1598</Words>
  <Application>Microsoft Office PowerPoint</Application>
  <PresentationFormat>On-screen Show (4:3)</PresentationFormat>
  <Paragraphs>203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untitled 15</vt:lpstr>
      <vt:lpstr>FRESCO: An Open Failure Data Repository for Dependability Research and Practice</vt:lpstr>
      <vt:lpstr>Roadmap</vt:lpstr>
      <vt:lpstr>Motivation</vt:lpstr>
      <vt:lpstr>So what do we do about it?</vt:lpstr>
      <vt:lpstr>National Science Foundation Context</vt:lpstr>
      <vt:lpstr>University Compute Cluster Context</vt:lpstr>
      <vt:lpstr>Goals of Data Analysis &amp; Related Efforts</vt:lpstr>
      <vt:lpstr>Purdue Cluster Details and Initial Dataset</vt:lpstr>
      <vt:lpstr>Cluster Details</vt:lpstr>
      <vt:lpstr>Cluster Details</vt:lpstr>
      <vt:lpstr>Conte’s Data Set</vt:lpstr>
      <vt:lpstr>System Usage Repository</vt:lpstr>
      <vt:lpstr>Questions for the Repository</vt:lpstr>
      <vt:lpstr>Current status of the repository</vt:lpstr>
      <vt:lpstr>Insights from Data Analysis </vt:lpstr>
      <vt:lpstr>Hot Libraries</vt:lpstr>
      <vt:lpstr>Resource Request Patterns</vt:lpstr>
      <vt:lpstr>Shared v/s non-shared Jobs</vt:lpstr>
      <vt:lpstr>Project Plans</vt:lpstr>
      <vt:lpstr>Immediate next steps</vt:lpstr>
      <vt:lpstr>A Wish List for Types of Data</vt:lpstr>
      <vt:lpstr>A Wish List for Types of Data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Dependability in a connected world</dc:title>
  <dc:creator>Saurabh Bagchi</dc:creator>
  <cp:lastModifiedBy>Saurabh Bagchi</cp:lastModifiedBy>
  <cp:revision>1277</cp:revision>
  <cp:lastPrinted>2000-04-05T22:40:32Z</cp:lastPrinted>
  <dcterms:created xsi:type="dcterms:W3CDTF">1996-10-22T17:47:22Z</dcterms:created>
  <dcterms:modified xsi:type="dcterms:W3CDTF">2015-11-18T17:58:41Z</dcterms:modified>
</cp:coreProperties>
</file>