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48" r:id="rId2"/>
    <p:sldId id="455" r:id="rId3"/>
    <p:sldId id="456" r:id="rId4"/>
    <p:sldId id="438" r:id="rId5"/>
    <p:sldId id="441" r:id="rId6"/>
    <p:sldId id="442" r:id="rId7"/>
    <p:sldId id="443" r:id="rId8"/>
    <p:sldId id="352" r:id="rId9"/>
    <p:sldId id="414" r:id="rId10"/>
    <p:sldId id="457" r:id="rId11"/>
    <p:sldId id="450" r:id="rId12"/>
    <p:sldId id="451" r:id="rId13"/>
    <p:sldId id="452" r:id="rId14"/>
    <p:sldId id="359" r:id="rId15"/>
    <p:sldId id="453" r:id="rId16"/>
    <p:sldId id="373" r:id="rId17"/>
    <p:sldId id="361" r:id="rId18"/>
    <p:sldId id="376" r:id="rId19"/>
    <p:sldId id="364" r:id="rId20"/>
    <p:sldId id="449" r:id="rId21"/>
    <p:sldId id="398" r:id="rId22"/>
    <p:sldId id="377" r:id="rId23"/>
    <p:sldId id="400" r:id="rId24"/>
    <p:sldId id="401" r:id="rId25"/>
    <p:sldId id="368" r:id="rId26"/>
    <p:sldId id="430" r:id="rId27"/>
    <p:sldId id="355" r:id="rId28"/>
    <p:sldId id="44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spar Modelo-howard" initials="GMH"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C007F"/>
    <a:srgbClr val="000000"/>
    <a:srgbClr val="005BD3"/>
    <a:srgbClr val="B9D0FF"/>
    <a:srgbClr val="C2C2C2"/>
    <a:srgbClr val="004CBC"/>
    <a:srgbClr val="212121"/>
    <a:srgbClr val="64A01C"/>
    <a:srgbClr val="0040B0"/>
    <a:srgbClr val="00B2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376" autoAdjust="0"/>
    <p:restoredTop sz="69595" autoAdjust="0"/>
  </p:normalViewPr>
  <p:slideViewPr>
    <p:cSldViewPr>
      <p:cViewPr varScale="1">
        <p:scale>
          <a:sx n="49" d="100"/>
          <a:sy n="49" d="100"/>
        </p:scale>
        <p:origin x="-12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57513"/>
          </a:xfrm>
          <a:prstGeom prst="rect">
            <a:avLst/>
          </a:prstGeom>
        </p:spPr>
        <p:txBody>
          <a:bodyPr vert="horz" lIns="89722" tIns="44861" rIns="89722" bIns="44861"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57513"/>
          </a:xfrm>
          <a:prstGeom prst="rect">
            <a:avLst/>
          </a:prstGeom>
        </p:spPr>
        <p:txBody>
          <a:bodyPr vert="horz" lIns="89722" tIns="44861" rIns="89722" bIns="44861" rtlCol="0"/>
          <a:lstStyle>
            <a:lvl1pPr algn="r">
              <a:defRPr sz="1200"/>
            </a:lvl1pPr>
          </a:lstStyle>
          <a:p>
            <a:fld id="{FD2C38AB-9DDE-4705-935F-AD0133DD7B1F}" type="datetimeFigureOut">
              <a:rPr lang="en-US" smtClean="0"/>
              <a:pPr/>
              <a:t>6/24/2014</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22" tIns="44861" rIns="89722" bIns="44861"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684926"/>
            <a:ext cx="2972421" cy="457513"/>
          </a:xfrm>
          <a:prstGeom prst="rect">
            <a:avLst/>
          </a:prstGeom>
        </p:spPr>
        <p:txBody>
          <a:bodyPr vert="horz" lIns="89722" tIns="44861" rIns="89722" bIns="44861" rtlCol="0" anchor="b"/>
          <a:lstStyle>
            <a:lvl1pPr algn="r">
              <a:defRPr sz="1200"/>
            </a:lvl1pPr>
          </a:lstStyle>
          <a:p>
            <a:fld id="{FF26B73D-733B-42BD-9819-2D2EB765ED50}" type="slidenum">
              <a:rPr lang="en-US" smtClean="0"/>
              <a:pPr/>
              <a:t>‹#›</a:t>
            </a:fld>
            <a:endParaRPr lang="en-US"/>
          </a:p>
        </p:txBody>
      </p:sp>
    </p:spTree>
    <p:extLst>
      <p:ext uri="{BB962C8B-B14F-4D97-AF65-F5344CB8AC3E}">
        <p14:creationId xmlns:p14="http://schemas.microsoft.com/office/powerpoint/2010/main" xmlns="" val="542143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27" tIns="45714" rIns="91427" bIns="45714" rtlCol="0"/>
          <a:lstStyle>
            <a:lvl1pPr algn="r">
              <a:defRPr sz="1200"/>
            </a:lvl1pPr>
          </a:lstStyle>
          <a:p>
            <a:fld id="{6B0D5367-223D-4A56-B5B1-94DC22F20656}" type="datetimeFigureOut">
              <a:rPr lang="en-US" smtClean="0"/>
              <a:pPr/>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7" tIns="45714" rIns="91427" bIns="45714" rtlCol="0" anchor="b"/>
          <a:lstStyle>
            <a:lvl1pPr algn="r">
              <a:defRPr sz="1200"/>
            </a:lvl1pPr>
          </a:lstStyle>
          <a:p>
            <a:fld id="{5EA2429B-DBA7-477C-81B1-7CA0D1D28E77}" type="slidenum">
              <a:rPr lang="en-US" smtClean="0"/>
              <a:pPr/>
              <a:t>‹#›</a:t>
            </a:fld>
            <a:endParaRPr lang="en-US"/>
          </a:p>
        </p:txBody>
      </p:sp>
    </p:spTree>
    <p:extLst>
      <p:ext uri="{BB962C8B-B14F-4D97-AF65-F5344CB8AC3E}">
        <p14:creationId xmlns:p14="http://schemas.microsoft.com/office/powerpoint/2010/main" xmlns="" val="351200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Name</a:t>
            </a:r>
          </a:p>
          <a:p>
            <a:pPr>
              <a:buFontTx/>
              <a:buChar char="-"/>
            </a:pPr>
            <a:r>
              <a:rPr lang="en-US" baseline="0" dirty="0" smtClean="0"/>
              <a:t> Collaboration with…</a:t>
            </a:r>
          </a:p>
          <a:p>
            <a:pPr>
              <a:buFontTx/>
              <a:buChar char="-"/>
            </a:pPr>
            <a:r>
              <a:rPr lang="en-US" baseline="0" dirty="0" smtClean="0"/>
              <a:t> Thanks for the invitation…</a:t>
            </a:r>
          </a:p>
          <a:p>
            <a:pPr>
              <a:buFontTx/>
              <a:buChar char="-"/>
            </a:pPr>
            <a:r>
              <a:rPr lang="en-US" baseline="0" dirty="0" smtClean="0"/>
              <a:t> We have about 1 hour, feel free to bring questions as we go thru the presentation</a:t>
            </a:r>
          </a:p>
          <a:p>
            <a:pPr>
              <a:buFontTx/>
              <a:buChar char="-"/>
            </a:pPr>
            <a:r>
              <a:rPr lang="en-US" baseline="0" dirty="0" smtClean="0"/>
              <a:t> Hope you like the presentation, understand there is some overlap between this topic and some of the work you guys do here.</a:t>
            </a:r>
          </a:p>
        </p:txBody>
      </p:sp>
      <p:sp>
        <p:nvSpPr>
          <p:cNvPr id="4" name="Slide Number Placeholder 3"/>
          <p:cNvSpPr>
            <a:spLocks noGrp="1"/>
          </p:cNvSpPr>
          <p:nvPr>
            <p:ph type="sldNum" sz="quarter" idx="10"/>
          </p:nvPr>
        </p:nvSpPr>
        <p:spPr/>
        <p:txBody>
          <a:bodyPr/>
          <a:lstStyle/>
          <a:p>
            <a:fld id="{5EA2429B-DBA7-477C-81B1-7CA0D1D28E7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second step, a set of features is extracted from attack samples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step calls for the sample set to be grouped</a:t>
            </a:r>
            <a:r>
              <a:rPr lang="en-US" baseline="0" dirty="0" smtClean="0"/>
              <a:t> using a clustering technique. This step also gives the features that distinguish each cluster</a:t>
            </a:r>
            <a:endParaRPr lang="en-US" dirty="0" smtClean="0"/>
          </a:p>
          <a:p>
            <a:r>
              <a:rPr lang="en-US" dirty="0" smtClean="0"/>
              <a:t>-The </a:t>
            </a:r>
            <a:r>
              <a:rPr lang="en-US" dirty="0" smtClean="0"/>
              <a:t>objective of using </a:t>
            </a:r>
            <a:r>
              <a:rPr lang="en-US" dirty="0" err="1" smtClean="0"/>
              <a:t>biclustering</a:t>
            </a:r>
            <a:r>
              <a:rPr lang="en-US" dirty="0" smtClean="0"/>
              <a:t> is to identify subsets of attack samples which</a:t>
            </a:r>
            <a:r>
              <a:rPr lang="en-US" baseline="0" dirty="0" smtClean="0"/>
              <a:t> share similar values for a subset of features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-looked at existing signatures</a:t>
            </a:r>
            <a:r>
              <a:rPr lang="en-US" baseline="0" dirty="0" smtClean="0"/>
              <a:t> for features since the </a:t>
            </a:r>
            <a:r>
              <a:rPr lang="en-US" baseline="0" dirty="0" err="1" smtClean="0"/>
              <a:t>signarures</a:t>
            </a:r>
            <a:r>
              <a:rPr lang="en-US" baseline="0" dirty="0" smtClean="0"/>
              <a:t> are the result of a usually long optimization </a:t>
            </a:r>
            <a:r>
              <a:rPr lang="en-US" baseline="0" dirty="0" smtClean="0"/>
              <a:t>process</a:t>
            </a:r>
          </a:p>
          <a:p>
            <a:r>
              <a:rPr lang="en-US" baseline="0" dirty="0" smtClean="0"/>
              <a:t>-70 out of 159 entries in the resulting feature set performed as binary features</a:t>
            </a:r>
          </a:p>
          <a:p>
            <a:r>
              <a:rPr lang="en-US" baseline="0" dirty="0" smtClean="0"/>
              <a:t>-in the case of analyzing the reference documents, this was partially automated and served more to validate features created by other sources</a:t>
            </a:r>
          </a:p>
          <a:p>
            <a:pPr>
              <a:buFontTx/>
              <a:buChar char="-"/>
            </a:pPr>
            <a:r>
              <a:rPr lang="en-US" baseline="0" dirty="0" smtClean="0"/>
              <a:t>The creation of the feature set should be considered a one-time task</a:t>
            </a:r>
          </a:p>
          <a:p>
            <a:pPr>
              <a:buFontTx/>
              <a:buChar char="-"/>
            </a:pPr>
            <a:r>
              <a:rPr lang="en-US" baseline="0" dirty="0" smtClean="0"/>
              <a:t>Matrix is sparse as 85% of cells were populated with zeroes. About 6% of its cell values were ones.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a:p>
            <a:pPr>
              <a:buFontTx/>
              <a:buChar char="-"/>
            </a:pPr>
            <a:r>
              <a:rPr lang="en-US" dirty="0" smtClean="0"/>
              <a:t>A subset of rows</a:t>
            </a:r>
            <a:r>
              <a:rPr lang="en-US" baseline="0" dirty="0" smtClean="0"/>
              <a:t> which exhibit similar behavior across a subset of columns</a:t>
            </a:r>
          </a:p>
          <a:p>
            <a:pPr>
              <a:buFontTx/>
              <a:buChar char="-"/>
            </a:pPr>
            <a:r>
              <a:rPr lang="en-US" baseline="0" dirty="0" smtClean="0"/>
              <a:t>Non-overlapping: no spatial overlap</a:t>
            </a:r>
          </a:p>
          <a:p>
            <a:pPr>
              <a:buFontTx/>
              <a:buChar char="-"/>
            </a:pPr>
            <a:r>
              <a:rPr lang="en-US" baseline="0" dirty="0" smtClean="0"/>
              <a:t>Non-exclusive: two </a:t>
            </a:r>
            <a:r>
              <a:rPr lang="en-US" baseline="0" dirty="0" err="1" smtClean="0"/>
              <a:t>biclusters</a:t>
            </a:r>
            <a:r>
              <a:rPr lang="en-US" baseline="0" dirty="0" smtClean="0"/>
              <a:t> may use overlapping set of features</a:t>
            </a:r>
            <a:endParaRPr lang="en-US" dirty="0" smtClean="0"/>
          </a:p>
          <a:p>
            <a:endParaRPr lang="en-US" dirty="0" smtClean="0"/>
          </a:p>
          <a:p>
            <a:r>
              <a:rPr lang="en-US" dirty="0" smtClean="0"/>
              <a:t>To</a:t>
            </a:r>
            <a:r>
              <a:rPr lang="en-US" baseline="0" dirty="0" smtClean="0"/>
              <a:t> </a:t>
            </a:r>
            <a:r>
              <a:rPr lang="en-US" baseline="0" dirty="0" smtClean="0"/>
              <a:t>choose distance metric and linkage method, we used the following parameters:</a:t>
            </a:r>
          </a:p>
          <a:p>
            <a:pPr>
              <a:buFontTx/>
              <a:buChar char="-"/>
            </a:pPr>
            <a:r>
              <a:rPr lang="en-US" baseline="0" dirty="0" smtClean="0"/>
              <a:t> Produced monotonic cluster </a:t>
            </a:r>
            <a:r>
              <a:rPr lang="en-US" baseline="0" dirty="0" smtClean="0"/>
              <a:t>trees, h</a:t>
            </a:r>
            <a:r>
              <a:rPr lang="en-US" dirty="0" smtClean="0"/>
              <a:t>igh</a:t>
            </a:r>
            <a:r>
              <a:rPr lang="en-US" baseline="0" dirty="0" smtClean="0"/>
              <a:t> </a:t>
            </a:r>
            <a:r>
              <a:rPr lang="en-US" dirty="0" err="1" smtClean="0"/>
              <a:t>cophenetic</a:t>
            </a:r>
            <a:r>
              <a:rPr lang="en-US" baseline="0" dirty="0" smtClean="0"/>
              <a:t> </a:t>
            </a:r>
            <a:r>
              <a:rPr lang="en-US" baseline="0" dirty="0" smtClean="0"/>
              <a:t>coefficient (linear correlation coefficient), and produced </a:t>
            </a:r>
            <a:r>
              <a:rPr lang="en-US" baseline="0" dirty="0" smtClean="0"/>
              <a:t>“clean” </a:t>
            </a:r>
            <a:r>
              <a:rPr lang="en-US" baseline="0" dirty="0" err="1" smtClean="0"/>
              <a:t>biclusters</a:t>
            </a:r>
            <a:endParaRPr lang="en-US" baseline="0"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fld id="{5EA2429B-DBA7-477C-81B1-7CA0D1D28E7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column in matrix is </a:t>
            </a:r>
            <a:r>
              <a:rPr lang="en-US" dirty="0" err="1" smtClean="0"/>
              <a:t>standarized</a:t>
            </a:r>
            <a:r>
              <a:rPr lang="en-US" dirty="0" smtClean="0"/>
              <a:t> as follows: the statistical mean and standard deviation of the values is computed. The mean is then </a:t>
            </a:r>
            <a:r>
              <a:rPr lang="en-US" dirty="0" err="1" smtClean="0"/>
              <a:t>substracted</a:t>
            </a:r>
            <a:r>
              <a:rPr lang="en-US" baseline="0" dirty="0" smtClean="0"/>
              <a:t> from each value and the result divided by the standard deviation</a:t>
            </a:r>
            <a:endParaRPr lang="en-US" dirty="0" smtClean="0"/>
          </a:p>
          <a:p>
            <a:r>
              <a:rPr lang="en-US" dirty="0" smtClean="0"/>
              <a:t>-note that not all features nor samples</a:t>
            </a:r>
            <a:r>
              <a:rPr lang="en-US" baseline="0" dirty="0" smtClean="0"/>
              <a:t> are used in the cluster formation (noise)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Output values are interpreted as estimated probability that a sample belongs to a class</a:t>
            </a:r>
          </a:p>
          <a:p>
            <a:endParaRPr lang="en-US" dirty="0" smtClean="0"/>
          </a:p>
          <a:p>
            <a:r>
              <a:rPr lang="en-US" dirty="0" smtClean="0"/>
              <a:t>Reasons</a:t>
            </a:r>
            <a:r>
              <a:rPr lang="en-US" baseline="0" dirty="0" smtClean="0"/>
              <a:t> for</a:t>
            </a:r>
            <a:r>
              <a:rPr lang="en-US" dirty="0" smtClean="0"/>
              <a:t> Logistic Regression:</a:t>
            </a:r>
          </a:p>
          <a:p>
            <a:pPr>
              <a:buFontTx/>
              <a:buChar char="-"/>
            </a:pPr>
            <a:r>
              <a:rPr lang="en-US" dirty="0" smtClean="0"/>
              <a:t> Relative simplicity of implementations</a:t>
            </a:r>
          </a:p>
          <a:p>
            <a:pPr>
              <a:buFontTx/>
              <a:buChar char="-"/>
            </a:pPr>
            <a:r>
              <a:rPr lang="en-US" dirty="0" smtClean="0"/>
              <a:t> Bayesian framework is straight-forward</a:t>
            </a:r>
          </a:p>
          <a:p>
            <a:pPr>
              <a:buFontTx/>
              <a:buChar char="-"/>
            </a:pPr>
            <a:r>
              <a:rPr lang="en-US" baseline="0" dirty="0" smtClean="0"/>
              <a:t> Allows </a:t>
            </a:r>
            <a:r>
              <a:rPr lang="en-US" baseline="0" dirty="0" err="1" smtClean="0"/>
              <a:t>thresholding</a:t>
            </a:r>
            <a:r>
              <a:rPr lang="en-US" baseline="0" dirty="0" smtClean="0"/>
              <a:t> of the response</a:t>
            </a:r>
          </a:p>
          <a:p>
            <a:pPr>
              <a:buFontTx/>
              <a:buChar char="-"/>
            </a:pPr>
            <a:r>
              <a:rPr lang="en-US" baseline="0" dirty="0" smtClean="0"/>
              <a:t> No “tuning” parameters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Datasets</a:t>
            </a:r>
          </a:p>
          <a:p>
            <a:pPr marL="224325" indent="-224325">
              <a:buAutoNum type="arabicPeriod"/>
            </a:pPr>
            <a:r>
              <a:rPr lang="en-US" dirty="0" smtClean="0"/>
              <a:t>Benign</a:t>
            </a:r>
          </a:p>
          <a:p>
            <a:pPr marL="672976" lvl="1" indent="-224325">
              <a:buAutoNum type="arabicPeriod"/>
            </a:pPr>
            <a:r>
              <a:rPr lang="en-US" dirty="0" smtClean="0"/>
              <a:t>Training: 2 days</a:t>
            </a:r>
          </a:p>
          <a:p>
            <a:pPr marL="672976" lvl="1" indent="-224325">
              <a:buAutoNum type="arabicPeriod"/>
            </a:pPr>
            <a:r>
              <a:rPr lang="en-US" dirty="0" smtClean="0"/>
              <a:t>Testing: 1 week</a:t>
            </a:r>
          </a:p>
          <a:p>
            <a:pPr marL="448650" lvl="1"/>
            <a:r>
              <a:rPr lang="en-US" dirty="0" smtClean="0"/>
              <a:t>2.</a:t>
            </a:r>
            <a:r>
              <a:rPr lang="en-US" baseline="0" dirty="0" smtClean="0"/>
              <a:t> Malicious</a:t>
            </a:r>
          </a:p>
          <a:p>
            <a:pPr marL="448650" lvl="1"/>
            <a:r>
              <a:rPr lang="en-US" baseline="0" dirty="0" smtClean="0"/>
              <a:t>	</a:t>
            </a:r>
            <a:r>
              <a:rPr lang="en-US" baseline="0" dirty="0" err="1" smtClean="0"/>
              <a:t>webcrawl</a:t>
            </a:r>
            <a:r>
              <a:rPr lang="en-US" baseline="0" dirty="0" smtClean="0"/>
              <a:t> </a:t>
            </a:r>
            <a:r>
              <a:rPr lang="en-US" baseline="0" dirty="0" smtClean="0">
                <a:sym typeface="Wingdings" pitchFamily="2" charset="2"/>
              </a:rPr>
              <a:t> training</a:t>
            </a:r>
          </a:p>
          <a:p>
            <a:pPr marL="448650" lvl="1"/>
            <a:r>
              <a:rPr lang="en-US" baseline="0" dirty="0" smtClean="0">
                <a:sym typeface="Wingdings" pitchFamily="2" charset="2"/>
              </a:rPr>
              <a:t> 	</a:t>
            </a:r>
            <a:r>
              <a:rPr lang="en-US" baseline="0" dirty="0" err="1" smtClean="0">
                <a:sym typeface="Wingdings" pitchFamily="2" charset="2"/>
              </a:rPr>
              <a:t>sqlmap</a:t>
            </a:r>
            <a:r>
              <a:rPr lang="en-US" baseline="0" dirty="0" smtClean="0">
                <a:sym typeface="Wingdings" pitchFamily="2" charset="2"/>
              </a:rPr>
              <a:t>  testing</a:t>
            </a:r>
            <a:endParaRPr lang="en-US" dirty="0" smtClean="0"/>
          </a:p>
        </p:txBody>
      </p:sp>
      <p:sp>
        <p:nvSpPr>
          <p:cNvPr id="4" name="Slide Number Placeholder 3"/>
          <p:cNvSpPr>
            <a:spLocks noGrp="1"/>
          </p:cNvSpPr>
          <p:nvPr>
            <p:ph type="sldNum" sz="quarter" idx="10"/>
          </p:nvPr>
        </p:nvSpPr>
        <p:spPr/>
        <p:txBody>
          <a:bodyPr/>
          <a:lstStyle/>
          <a:p>
            <a:fld id="{5EA2429B-DBA7-477C-81B1-7CA0D1D28E77}" type="slidenum">
              <a:rPr lang="en-US" smtClean="0"/>
              <a:pPr/>
              <a:t>19</a:t>
            </a:fld>
            <a:endParaRPr lang="en-US"/>
          </a:p>
        </p:txBody>
      </p:sp>
    </p:spTree>
    <p:extLst>
      <p:ext uri="{BB962C8B-B14F-4D97-AF65-F5344CB8AC3E}">
        <p14:creationId xmlns:p14="http://schemas.microsoft.com/office/powerpoint/2010/main" xmlns="" val="104025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-involves analysis of HTTP traces like in our </a:t>
            </a:r>
            <a:r>
              <a:rPr lang="en-US" dirty="0" err="1" smtClean="0"/>
              <a:t>SQLi</a:t>
            </a:r>
            <a:r>
              <a:rPr lang="en-US" dirty="0" smtClean="0"/>
              <a:t> scenario / based on popular</a:t>
            </a:r>
            <a:r>
              <a:rPr lang="en-US" baseline="0" dirty="0" smtClean="0"/>
              <a:t> token-subsequence technique used to generate signatures for polymorphic worms / ability to create signatures for variants of malware</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-drill deeper into the overall accuracy and precision</a:t>
            </a:r>
            <a:r>
              <a:rPr lang="en-US" baseline="0" dirty="0" smtClean="0"/>
              <a:t> result of </a:t>
            </a:r>
            <a:r>
              <a:rPr lang="en-US" baseline="0" dirty="0" err="1" smtClean="0"/>
              <a:t>pSigene</a:t>
            </a:r>
            <a:r>
              <a:rPr lang="en-US" baseline="0" dirty="0" smtClean="0"/>
              <a:t> to see contribution from </a:t>
            </a:r>
            <a:r>
              <a:rPr lang="en-US" baseline="0" smtClean="0"/>
              <a:t>each signature</a:t>
            </a:r>
            <a:endParaRPr lang="en-US"/>
          </a:p>
        </p:txBody>
      </p:sp>
      <p:sp>
        <p:nvSpPr>
          <p:cNvPr id="4" name="Slide Number Placeholder 3"/>
          <p:cNvSpPr>
            <a:spLocks noGrp="1"/>
          </p:cNvSpPr>
          <p:nvPr>
            <p:ph type="sldNum" sz="quarter" idx="10"/>
          </p:nvPr>
        </p:nvSpPr>
        <p:spPr/>
        <p:txBody>
          <a:bodyPr/>
          <a:lstStyle/>
          <a:p>
            <a:fld id="{5EA2429B-DBA7-477C-81B1-7CA0D1D28E77}"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Incremental</a:t>
            </a:r>
          </a:p>
          <a:p>
            <a:r>
              <a:rPr lang="en-US" dirty="0" smtClean="0"/>
              <a:t>Performance</a:t>
            </a:r>
          </a:p>
          <a:p>
            <a:r>
              <a:rPr lang="en-US" dirty="0" smtClean="0"/>
              <a:t>Different</a:t>
            </a:r>
            <a:r>
              <a:rPr lang="en-US" baseline="0" dirty="0" smtClean="0"/>
              <a:t> attack types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26</a:t>
            </a:fld>
            <a:endParaRPr lang="en-US"/>
          </a:p>
        </p:txBody>
      </p:sp>
    </p:spTree>
    <p:extLst>
      <p:ext uri="{BB962C8B-B14F-4D97-AF65-F5344CB8AC3E}">
        <p14:creationId xmlns:p14="http://schemas.microsoft.com/office/powerpoint/2010/main" xmlns="" val="35915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accuracy of the signatures is paramount for an effective IDS/WAF, still today’s practitioners rely on manual</a:t>
            </a:r>
            <a:r>
              <a:rPr lang="en-US" baseline="0" dirty="0" smtClean="0"/>
              <a:t> techniques to improve and update those signatures</a:t>
            </a:r>
            <a:endParaRPr lang="en-US" dirty="0" smtClean="0"/>
          </a:p>
          <a:p>
            <a:r>
              <a:rPr lang="en-US" dirty="0" smtClean="0"/>
              <a:t>-</a:t>
            </a:r>
            <a:r>
              <a:rPr lang="en-US" dirty="0" smtClean="0"/>
              <a:t>as</a:t>
            </a:r>
            <a:r>
              <a:rPr lang="en-US" baseline="0" dirty="0" smtClean="0"/>
              <a:t> new attacks are created and new kinds of benign traffic are observed, signatures need to be updated. The current approach to this process is manual</a:t>
            </a:r>
          </a:p>
          <a:p>
            <a:r>
              <a:rPr lang="en-US" baseline="0" dirty="0" smtClean="0"/>
              <a:t>-goal is to created generalized signatures; “generalized” implies the signatures will be able to match some zero-day attacks as </a:t>
            </a:r>
            <a:r>
              <a:rPr lang="en-US" baseline="0" dirty="0" err="1" smtClean="0"/>
              <a:t>weel</a:t>
            </a:r>
            <a:r>
              <a:rPr lang="en-US" baseline="0" dirty="0" smtClean="0"/>
              <a:t>, not just the attack samples that is has been trained on</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2429B-DBA7-477C-81B1-7CA0D1D28E77}"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the efforts to date to automate the signature creation process has been related to malware activity</a:t>
            </a:r>
          </a:p>
          <a:p>
            <a:r>
              <a:rPr lang="en-US" baseline="0" dirty="0" smtClean="0"/>
              <a:t>-we target attack steps that have a small </a:t>
            </a:r>
            <a:r>
              <a:rPr lang="en-US" baseline="0" dirty="0" err="1" smtClean="0"/>
              <a:t>distnace</a:t>
            </a:r>
            <a:r>
              <a:rPr lang="en-US" baseline="0" dirty="0" smtClean="0"/>
              <a:t> from legitimate activity</a:t>
            </a:r>
          </a:p>
          <a:p>
            <a:r>
              <a:rPr lang="en-US" baseline="0" dirty="0" smtClean="0"/>
              <a:t>-there exist elegant preventive solutions to solve </a:t>
            </a:r>
            <a:r>
              <a:rPr lang="en-US" baseline="0" dirty="0" err="1" smtClean="0"/>
              <a:t>SQLi</a:t>
            </a:r>
            <a:r>
              <a:rPr lang="en-US" baseline="0" dirty="0" smtClean="0"/>
              <a:t> attacks, but seem elusive to completely implement such solutions. We complement these </a:t>
            </a:r>
            <a:r>
              <a:rPr lang="en-US" baseline="0" dirty="0" smtClean="0"/>
              <a:t>solutions</a:t>
            </a:r>
          </a:p>
          <a:p>
            <a:r>
              <a:rPr lang="en-US" baseline="0" dirty="0" smtClean="0"/>
              <a:t>-signatures to improve detection mechanisms, such as what </a:t>
            </a:r>
            <a:r>
              <a:rPr lang="en-US" baseline="0" dirty="0" err="1" smtClean="0"/>
              <a:t>pSigene</a:t>
            </a:r>
            <a:r>
              <a:rPr lang="en-US" baseline="0" dirty="0" smtClean="0"/>
              <a:t> delivers, are necessary as they complement prevention mechanisms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Framework requires protocol knowledge in order to produce effective signatures</a:t>
            </a:r>
          </a:p>
          <a:p>
            <a:pPr>
              <a:buFontTx/>
              <a:buChar char="-"/>
            </a:pPr>
            <a:r>
              <a:rPr lang="en-US" baseline="0" dirty="0" smtClean="0"/>
              <a:t>Signature generalization: generates signatures that consist of multiple disjoint substrings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 solution for the automatic creation of generalized signatures represented</a:t>
            </a:r>
            <a:r>
              <a:rPr lang="en-US" baseline="0" dirty="0" smtClean="0"/>
              <a:t> as regular expressions, by applying a sequence of two data mining techniques to a corpus of attack samples</a:t>
            </a:r>
          </a:p>
          <a:p>
            <a:pPr>
              <a:buFontTx/>
              <a:buChar char="-"/>
            </a:pPr>
            <a:r>
              <a:rPr lang="en-US" baseline="0" dirty="0" smtClean="0"/>
              <a:t>The detection of new variations of attacks is achieved by using regular expressions for the generalized signatures</a:t>
            </a:r>
          </a:p>
          <a:p>
            <a:pPr>
              <a:buFontTx/>
              <a:buChar char="-"/>
            </a:pPr>
            <a:r>
              <a:rPr lang="en-US" baseline="0" dirty="0" smtClean="0"/>
              <a:t>Our evaluation also brings out the impact of practice use case whereby periodically new attack samples are fed into our algorithm and consequently the signatures can be progressively updated</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webcrawling</a:t>
            </a:r>
            <a:r>
              <a:rPr lang="en-US" dirty="0" smtClean="0"/>
              <a:t> to proactively collect samples because we are </a:t>
            </a:r>
            <a:r>
              <a:rPr lang="en-US" dirty="0" err="1" smtClean="0"/>
              <a:t>targetting</a:t>
            </a:r>
            <a:r>
              <a:rPr lang="en-US" dirty="0" smtClean="0"/>
              <a:t> slow moving attacks, they present a greater diversity than typically handled by </a:t>
            </a:r>
            <a:r>
              <a:rPr lang="en-US" dirty="0" err="1" smtClean="0"/>
              <a:t>honepots</a:t>
            </a:r>
            <a:endParaRPr lang="en-US" dirty="0" smtClean="0"/>
          </a:p>
          <a:p>
            <a:pPr>
              <a:buFontTx/>
              <a:buChar char="-"/>
            </a:pPr>
            <a:r>
              <a:rPr lang="en-US" dirty="0" smtClean="0"/>
              <a:t>Exploit</a:t>
            </a:r>
            <a:r>
              <a:rPr lang="en-US" baseline="0" dirty="0" smtClean="0"/>
              <a:t> Database, Security Focus, </a:t>
            </a:r>
            <a:r>
              <a:rPr lang="en-US" baseline="0" dirty="0" err="1" smtClean="0"/>
              <a:t>Packetstorm</a:t>
            </a:r>
            <a:r>
              <a:rPr lang="en-US" baseline="0" dirty="0" smtClean="0"/>
              <a:t> Security, Open Source Vulnerability Database</a:t>
            </a:r>
          </a:p>
          <a:p>
            <a:pPr>
              <a:buFontTx/>
              <a:buChar char="-"/>
            </a:pPr>
            <a:r>
              <a:rPr lang="en-US" baseline="0" dirty="0" smtClean="0"/>
              <a:t>Collected over 30k samples</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high profile incidents were attributed to </a:t>
            </a:r>
            <a:r>
              <a:rPr lang="en-US" baseline="0" dirty="0" err="1" smtClean="0"/>
              <a:t>SQLi</a:t>
            </a:r>
            <a:endParaRPr lang="en-US" baseline="0" dirty="0" smtClean="0"/>
          </a:p>
          <a:p>
            <a:r>
              <a:rPr lang="en-US" baseline="0" dirty="0" smtClean="0"/>
              <a:t>-threat model assumes attacks against web apps, connected to a database. An attacker starts by having publicly accessible description of system and then browsing the web app, looking for forms where she can provide user input and then this input can serve as parameters for an SQL statement</a:t>
            </a:r>
            <a:endParaRPr lang="en-US" dirty="0"/>
          </a:p>
        </p:txBody>
      </p:sp>
      <p:sp>
        <p:nvSpPr>
          <p:cNvPr id="4" name="Slide Number Placeholder 3"/>
          <p:cNvSpPr>
            <a:spLocks noGrp="1"/>
          </p:cNvSpPr>
          <p:nvPr>
            <p:ph type="sldNum" sz="quarter" idx="10"/>
          </p:nvPr>
        </p:nvSpPr>
        <p:spPr/>
        <p:txBody>
          <a:bodyPr/>
          <a:lstStyle/>
          <a:p>
            <a:fld id="{5EA2429B-DBA7-477C-81B1-7CA0D1D28E7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1905000"/>
            <a:ext cx="6400800" cy="914400"/>
          </a:xfrm>
        </p:spPr>
        <p:txBody>
          <a:bodyPr>
            <a:noAutofit/>
          </a:bodyPr>
          <a:lstStyle>
            <a:lvl1pPr marL="0" indent="0" algn="ctr">
              <a:buNone/>
              <a:defRPr sz="2800" b="1">
                <a:solidFill>
                  <a:srgbClr val="0040B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authors subtitle style</a:t>
            </a:r>
            <a:endParaRPr lang="en-US" dirty="0"/>
          </a:p>
        </p:txBody>
      </p:sp>
      <p:sp>
        <p:nvSpPr>
          <p:cNvPr id="11"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7A24B82-A13D-4CB9-8A86-F6C047810EA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a:defRPr>
                <a:solidFill>
                  <a:srgbClr val="212121"/>
                </a:solidFill>
              </a:defRPr>
            </a:lvl1pPr>
            <a:lvl2pPr>
              <a:defRPr>
                <a:solidFill>
                  <a:srgbClr val="0040B0"/>
                </a:solidFill>
              </a:defRPr>
            </a:lvl2pPr>
            <a:lvl3pPr>
              <a:defRPr>
                <a:solidFill>
                  <a:srgbClr val="0040B0"/>
                </a:solidFill>
              </a:defRPr>
            </a:lvl3pPr>
            <a:lvl4pPr>
              <a:defRPr>
                <a:solidFill>
                  <a:srgbClr val="0040B0"/>
                </a:solidFill>
              </a:defRPr>
            </a:lvl4pPr>
            <a:lvl5pPr>
              <a:defRPr>
                <a:solidFill>
                  <a:srgbClr val="0040B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p:cNvSpPr>
            <a:spLocks noGrp="1"/>
          </p:cNvSpPr>
          <p:nvPr>
            <p:ph type="sldNum" sz="quarter" idx="12"/>
          </p:nvPr>
        </p:nvSpPr>
        <p:spPr/>
        <p:txBody>
          <a:bodyPr/>
          <a:lstStyle>
            <a:lvl1pPr>
              <a:defRPr>
                <a:solidFill>
                  <a:srgbClr val="0000FF"/>
                </a:solidFill>
              </a:defRPr>
            </a:lvl1pPr>
          </a:lstStyle>
          <a:p>
            <a:fld id="{D7A24B82-A13D-4CB9-8A86-F6C047810EA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noAutofit/>
          </a:bodyPr>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7A24B82-A13D-4CB9-8A86-F6C047810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rgbClr val="0000FF"/>
                </a:solidFill>
              </a:defRPr>
            </a:lvl1pPr>
          </a:lstStyle>
          <a:p>
            <a:fld id="{D7A24B82-A13D-4CB9-8A86-F6C047810EA0}" type="slidenum">
              <a:rPr lang="en-US" smtClean="0"/>
              <a:pPr/>
              <a:t>‹#›</a:t>
            </a:fld>
            <a:endParaRPr lang="en-US" dirty="0"/>
          </a:p>
        </p:txBody>
      </p:sp>
      <p:grpSp>
        <p:nvGrpSpPr>
          <p:cNvPr id="7" name="Group 6"/>
          <p:cNvGrpSpPr/>
          <p:nvPr/>
        </p:nvGrpSpPr>
        <p:grpSpPr>
          <a:xfrm>
            <a:off x="76200" y="76200"/>
            <a:ext cx="9067800" cy="6705600"/>
            <a:chOff x="76200" y="76200"/>
            <a:chExt cx="9067800" cy="6705600"/>
          </a:xfrm>
        </p:grpSpPr>
        <p:sp>
          <p:nvSpPr>
            <p:cNvPr id="9" name="Rectangle 8"/>
            <p:cNvSpPr/>
            <p:nvPr/>
          </p:nvSpPr>
          <p:spPr>
            <a:xfrm>
              <a:off x="76200" y="76200"/>
              <a:ext cx="8991600" cy="6096000"/>
            </a:xfrm>
            <a:prstGeom prst="rect">
              <a:avLst/>
            </a:prstGeom>
            <a:noFill/>
            <a:ln>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urdue.jpg"/>
            <p:cNvPicPr>
              <a:picLocks noChangeAspect="1"/>
            </p:cNvPicPr>
            <p:nvPr/>
          </p:nvPicPr>
          <p:blipFill>
            <a:blip r:embed="rId11" cstate="print"/>
            <a:stretch>
              <a:fillRect/>
            </a:stretch>
          </p:blipFill>
          <p:spPr>
            <a:xfrm>
              <a:off x="7498080" y="6233160"/>
              <a:ext cx="1645920" cy="548640"/>
            </a:xfrm>
            <a:prstGeom prst="rect">
              <a:avLst/>
            </a:prstGeom>
          </p:spPr>
        </p:pic>
      </p:grpSp>
      <p:pic>
        <p:nvPicPr>
          <p:cNvPr id="11" name="Picture 10" descr="cerias_logo_alpha.png"/>
          <p:cNvPicPr>
            <a:picLocks noChangeAspect="1"/>
          </p:cNvPicPr>
          <p:nvPr userDrawn="1"/>
        </p:nvPicPr>
        <p:blipFill>
          <a:blip r:embed="rId12" cstate="print"/>
          <a:srcRect b="14321"/>
          <a:stretch>
            <a:fillRect/>
          </a:stretch>
        </p:blipFill>
        <p:spPr>
          <a:xfrm>
            <a:off x="76200" y="6302566"/>
            <a:ext cx="666499"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rgbClr val="21212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21212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4CB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004CB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004CB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004CB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381000"/>
            <a:ext cx="8534400" cy="2590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212121"/>
                </a:solidFill>
                <a:effectLst/>
                <a:uLnTx/>
                <a:uFillTx/>
                <a:latin typeface="Helvetica" pitchFamily="34" charset="0"/>
                <a:ea typeface="+mj-ea"/>
                <a:cs typeface="Helvetica" pitchFamily="34" charset="0"/>
              </a:rPr>
              <a:t>pSigene</a:t>
            </a:r>
            <a:r>
              <a:rPr kumimoji="0" lang="en-US" sz="3200" b="1" i="0" u="none" strike="noStrike" kern="1200" cap="none" spc="0" normalizeH="0" baseline="0" noProof="0" dirty="0" smtClean="0">
                <a:ln>
                  <a:noFill/>
                </a:ln>
                <a:solidFill>
                  <a:srgbClr val="212121"/>
                </a:solidFill>
                <a:effectLst/>
                <a:uLnTx/>
                <a:uFillTx/>
                <a:latin typeface="Helvetica" pitchFamily="34" charset="0"/>
                <a:ea typeface="+mj-ea"/>
                <a:cs typeface="Helvetica" pitchFamily="34" charset="0"/>
              </a:rPr>
              <a:t>: </a:t>
            </a:r>
            <a:r>
              <a:rPr kumimoji="0" lang="en-US" sz="3200" b="1" i="0" u="none" strike="noStrike" kern="1200" cap="none" spc="0" normalizeH="0" baseline="0" noProof="0" dirty="0" err="1" smtClean="0">
                <a:ln>
                  <a:noFill/>
                </a:ln>
                <a:solidFill>
                  <a:srgbClr val="212121"/>
                </a:solidFill>
                <a:effectLst/>
                <a:uLnTx/>
                <a:uFillTx/>
                <a:latin typeface="Helvetica" pitchFamily="34" charset="0"/>
                <a:ea typeface="+mj-ea"/>
                <a:cs typeface="Helvetica" pitchFamily="34" charset="0"/>
              </a:rPr>
              <a:t>Webcrawling</a:t>
            </a:r>
            <a:r>
              <a:rPr kumimoji="0" lang="en-US" sz="3200" b="1" i="0" u="none" strike="noStrike" kern="1200" cap="none" spc="0" normalizeH="0" baseline="0" noProof="0" dirty="0" smtClean="0">
                <a:ln>
                  <a:noFill/>
                </a:ln>
                <a:solidFill>
                  <a:srgbClr val="212121"/>
                </a:solidFill>
                <a:effectLst/>
                <a:uLnTx/>
                <a:uFillTx/>
                <a:latin typeface="Helvetica" pitchFamily="34" charset="0"/>
                <a:ea typeface="+mj-ea"/>
                <a:cs typeface="Helvetica" pitchFamily="34" charset="0"/>
              </a:rPr>
              <a:t> to Generalize </a:t>
            </a:r>
            <a:br>
              <a:rPr kumimoji="0" lang="en-US" sz="3200" b="1" i="0" u="none" strike="noStrike" kern="1200" cap="none" spc="0" normalizeH="0" baseline="0" noProof="0" dirty="0" smtClean="0">
                <a:ln>
                  <a:noFill/>
                </a:ln>
                <a:solidFill>
                  <a:srgbClr val="212121"/>
                </a:solidFill>
                <a:effectLst/>
                <a:uLnTx/>
                <a:uFillTx/>
                <a:latin typeface="Helvetica" pitchFamily="34" charset="0"/>
                <a:ea typeface="+mj-ea"/>
                <a:cs typeface="Helvetica" pitchFamily="34" charset="0"/>
              </a:rPr>
            </a:br>
            <a:r>
              <a:rPr kumimoji="0" lang="en-US" sz="3200" b="1" i="0" u="none" strike="noStrike" kern="1200" cap="none" spc="0" normalizeH="0" baseline="0" noProof="0" dirty="0" smtClean="0">
                <a:ln>
                  <a:noFill/>
                </a:ln>
                <a:solidFill>
                  <a:srgbClr val="212121"/>
                </a:solidFill>
                <a:effectLst/>
                <a:uLnTx/>
                <a:uFillTx/>
                <a:latin typeface="Helvetica" pitchFamily="34" charset="0"/>
                <a:ea typeface="+mj-ea"/>
                <a:cs typeface="Helvetica" pitchFamily="34" charset="0"/>
              </a:rPr>
              <a:t>SQL Injection Signatures</a:t>
            </a:r>
          </a:p>
        </p:txBody>
      </p:sp>
      <p:sp>
        <p:nvSpPr>
          <p:cNvPr id="11" name="Rectangle 3"/>
          <p:cNvSpPr txBox="1">
            <a:spLocks noChangeArrowheads="1"/>
          </p:cNvSpPr>
          <p:nvPr/>
        </p:nvSpPr>
        <p:spPr>
          <a:xfrm>
            <a:off x="381000" y="2743200"/>
            <a:ext cx="8382000" cy="914400"/>
          </a:xfrm>
          <a:prstGeom prst="rect">
            <a:avLst/>
          </a:prstGeom>
        </p:spPr>
        <p:txBody>
          <a:bodyPr vert="horz" lIns="91440" tIns="45720" rIns="91440" bIns="45720" rtlCol="0">
            <a:normAutofit/>
          </a:bodyPr>
          <a:lstStyle/>
          <a:p>
            <a:pPr lvl="0" algn="ctr">
              <a:spcBef>
                <a:spcPct val="20000"/>
              </a:spcBef>
              <a:defRPr/>
            </a:pPr>
            <a:r>
              <a:rPr kumimoji="0" lang="en-US" sz="2400" b="1" i="0" u="none" strike="noStrike" kern="1200" cap="none" spc="0" normalizeH="0" baseline="0" noProof="0" dirty="0" smtClean="0">
                <a:ln>
                  <a:noFill/>
                </a:ln>
                <a:solidFill>
                  <a:srgbClr val="0040B0"/>
                </a:solidFill>
                <a:effectLst/>
                <a:uLnTx/>
                <a:uFillTx/>
                <a:latin typeface="Times New Roman" pitchFamily="18" charset="0"/>
                <a:ea typeface="+mn-ea"/>
                <a:cs typeface="Times New Roman" pitchFamily="18" charset="0"/>
              </a:rPr>
              <a:t>Gaspar Modelo-Howard</a:t>
            </a:r>
            <a:r>
              <a:rPr kumimoji="0" lang="en-US" sz="1200" i="0" u="none" strike="noStrike" kern="1200" cap="none" spc="0" normalizeH="0" baseline="0" noProof="0" dirty="0" smtClean="0">
                <a:ln>
                  <a:noFill/>
                </a:ln>
                <a:solidFill>
                  <a:srgbClr val="0040B0"/>
                </a:solidFill>
                <a:effectLst/>
                <a:uLnTx/>
                <a:uFillTx/>
                <a:latin typeface="Times New Roman" pitchFamily="18" charset="0"/>
                <a:ea typeface="+mn-ea"/>
                <a:cs typeface="Times New Roman" pitchFamily="18" charset="0"/>
              </a:rPr>
              <a:t> </a:t>
            </a:r>
            <a:r>
              <a:rPr kumimoji="0" lang="en-US" sz="2400" b="1" i="0" u="none" strike="noStrike" kern="1200" cap="none" spc="0" normalizeH="0" baseline="30000" noProof="0" dirty="0" smtClean="0">
                <a:ln>
                  <a:noFill/>
                </a:ln>
                <a:solidFill>
                  <a:srgbClr val="0040B0"/>
                </a:solidFill>
                <a:effectLst/>
                <a:uLnTx/>
                <a:uFillTx/>
                <a:latin typeface="Times New Roman" pitchFamily="18" charset="0"/>
                <a:ea typeface="+mn-ea"/>
                <a:cs typeface="Times New Roman" pitchFamily="18" charset="0"/>
              </a:rPr>
              <a:t>†</a:t>
            </a:r>
            <a:r>
              <a:rPr kumimoji="0" lang="en-US" sz="2400" i="0" u="none" strike="noStrike" kern="1200" cap="none" spc="0" normalizeH="0" baseline="0" noProof="0" dirty="0" smtClean="0">
                <a:ln>
                  <a:noFill/>
                </a:ln>
                <a:solidFill>
                  <a:srgbClr val="0040B0"/>
                </a:solidFill>
                <a:effectLst/>
                <a:uLnTx/>
                <a:uFillTx/>
                <a:latin typeface="Times New Roman" pitchFamily="18" charset="0"/>
                <a:ea typeface="+mn-ea"/>
                <a:cs typeface="Times New Roman" pitchFamily="18" charset="0"/>
              </a:rPr>
              <a:t>, Chris</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 Gutierrez</a:t>
            </a:r>
            <a:r>
              <a:rPr lang="en-US" sz="2400" dirty="0" smtClean="0">
                <a:solidFill>
                  <a:srgbClr val="0040B0"/>
                </a:solidFill>
                <a:latin typeface="Times New Roman" pitchFamily="18" charset="0"/>
                <a:cs typeface="Times New Roman" pitchFamily="18" charset="0"/>
              </a:rPr>
              <a:t>*</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 </a:t>
            </a:r>
            <a:r>
              <a:rPr kumimoji="0" lang="en-US" sz="2400" i="0" u="none" strike="noStrike" kern="1200" cap="none" spc="0" normalizeH="0" noProof="0" dirty="0" err="1" smtClean="0">
                <a:ln>
                  <a:noFill/>
                </a:ln>
                <a:solidFill>
                  <a:srgbClr val="0040B0"/>
                </a:solidFill>
                <a:effectLst/>
                <a:uLnTx/>
                <a:uFillTx/>
                <a:latin typeface="Times New Roman" pitchFamily="18" charset="0"/>
                <a:ea typeface="+mn-ea"/>
                <a:cs typeface="Times New Roman" pitchFamily="18" charset="0"/>
              </a:rPr>
              <a:t>Fahad</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 </a:t>
            </a:r>
            <a:r>
              <a:rPr kumimoji="0" lang="en-US" sz="2400" i="0" u="none" strike="noStrike" kern="1200" cap="none" spc="0" normalizeH="0" noProof="0" dirty="0" err="1" smtClean="0">
                <a:ln>
                  <a:noFill/>
                </a:ln>
                <a:solidFill>
                  <a:srgbClr val="0040B0"/>
                </a:solidFill>
                <a:effectLst/>
                <a:uLnTx/>
                <a:uFillTx/>
                <a:latin typeface="Times New Roman" pitchFamily="18" charset="0"/>
                <a:ea typeface="+mn-ea"/>
                <a:cs typeface="Times New Roman" pitchFamily="18" charset="0"/>
              </a:rPr>
              <a:t>Arshad</a:t>
            </a:r>
            <a:r>
              <a:rPr lang="en-US" sz="2400" dirty="0" smtClean="0">
                <a:solidFill>
                  <a:srgbClr val="0040B0"/>
                </a:solidFill>
                <a:latin typeface="Times New Roman" pitchFamily="18" charset="0"/>
                <a:cs typeface="Times New Roman" pitchFamily="18" charset="0"/>
              </a:rPr>
              <a:t>*</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 </a:t>
            </a:r>
            <a:b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br>
            <a:r>
              <a:rPr kumimoji="0" lang="en-US" sz="2400" i="0" u="none" strike="noStrike" kern="1200" cap="none" spc="0" normalizeH="0" noProof="0" dirty="0" err="1" smtClean="0">
                <a:ln>
                  <a:noFill/>
                </a:ln>
                <a:solidFill>
                  <a:srgbClr val="0040B0"/>
                </a:solidFill>
                <a:effectLst/>
                <a:uLnTx/>
                <a:uFillTx/>
                <a:latin typeface="Times New Roman" pitchFamily="18" charset="0"/>
                <a:ea typeface="+mn-ea"/>
                <a:cs typeface="Times New Roman" pitchFamily="18" charset="0"/>
              </a:rPr>
              <a:t>Saurabh</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 </a:t>
            </a:r>
            <a:r>
              <a:rPr kumimoji="0" lang="en-US" sz="2400" i="0" u="none" strike="noStrike" kern="1200" cap="none" spc="0" normalizeH="0" noProof="0" dirty="0" err="1" smtClean="0">
                <a:ln>
                  <a:noFill/>
                </a:ln>
                <a:solidFill>
                  <a:srgbClr val="0040B0"/>
                </a:solidFill>
                <a:effectLst/>
                <a:uLnTx/>
                <a:uFillTx/>
                <a:latin typeface="Times New Roman" pitchFamily="18" charset="0"/>
                <a:ea typeface="+mn-ea"/>
                <a:cs typeface="Times New Roman" pitchFamily="18" charset="0"/>
              </a:rPr>
              <a:t>Bagchi</a:t>
            </a:r>
            <a:r>
              <a:rPr lang="en-US" sz="2400" dirty="0" smtClean="0">
                <a:solidFill>
                  <a:srgbClr val="0040B0"/>
                </a:solidFill>
                <a:latin typeface="Times New Roman" pitchFamily="18" charset="0"/>
                <a:cs typeface="Times New Roman" pitchFamily="18" charset="0"/>
              </a:rPr>
              <a:t>*, </a:t>
            </a:r>
            <a:r>
              <a:rPr kumimoji="0" lang="en-US" sz="2400" i="0" u="none" strike="noStrike" kern="1200" cap="none" spc="0" normalizeH="0" noProof="0" dirty="0" smtClean="0">
                <a:ln>
                  <a:noFill/>
                </a:ln>
                <a:solidFill>
                  <a:srgbClr val="0040B0"/>
                </a:solidFill>
                <a:effectLst/>
                <a:uLnTx/>
                <a:uFillTx/>
                <a:latin typeface="Times New Roman" pitchFamily="18" charset="0"/>
                <a:ea typeface="+mn-ea"/>
                <a:cs typeface="Times New Roman" pitchFamily="18" charset="0"/>
              </a:rPr>
              <a:t>Yuan </a:t>
            </a:r>
            <a:r>
              <a:rPr kumimoji="0" lang="en-US" sz="2400" i="0" u="none" strike="noStrike" kern="1200" cap="none" spc="0" normalizeH="0" noProof="0" dirty="0" err="1" smtClean="0">
                <a:ln>
                  <a:noFill/>
                </a:ln>
                <a:solidFill>
                  <a:srgbClr val="0040B0"/>
                </a:solidFill>
                <a:effectLst/>
                <a:uLnTx/>
                <a:uFillTx/>
                <a:latin typeface="Times New Roman" pitchFamily="18" charset="0"/>
                <a:ea typeface="+mn-ea"/>
                <a:cs typeface="Times New Roman" pitchFamily="18" charset="0"/>
              </a:rPr>
              <a:t>Qi</a:t>
            </a:r>
            <a:r>
              <a:rPr lang="en-US" sz="2400" dirty="0" smtClean="0">
                <a:solidFill>
                  <a:srgbClr val="0040B0"/>
                </a:solidFill>
                <a:latin typeface="Times New Roman" pitchFamily="18" charset="0"/>
                <a:cs typeface="Times New Roman" pitchFamily="18" charset="0"/>
              </a:rPr>
              <a:t>*</a:t>
            </a:r>
            <a:endParaRPr kumimoji="0" lang="en-US" sz="2400" i="0" u="none" strike="noStrike" kern="1200" cap="none" spc="0" normalizeH="0" baseline="0" noProof="0" dirty="0" smtClean="0">
              <a:ln>
                <a:noFill/>
              </a:ln>
              <a:solidFill>
                <a:srgbClr val="0040B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spcBef>
                <a:spcPct val="20000"/>
              </a:spcBef>
              <a:spcAft>
                <a:spcPts val="0"/>
              </a:spcAft>
              <a:buClrTx/>
              <a:buSzTx/>
              <a:buFont typeface="Arial" pitchFamily="34" charset="0"/>
              <a:buNone/>
              <a:tabLst/>
              <a:defRPr/>
            </a:pPr>
            <a:endParaRPr kumimoji="0" lang="en-US" sz="1100" i="0" u="none" strike="noStrike" kern="1200" cap="none" spc="0" normalizeH="0" baseline="0" noProof="0" dirty="0" smtClean="0">
              <a:ln>
                <a:noFill/>
              </a:ln>
              <a:solidFill>
                <a:srgbClr val="64A01C"/>
              </a:solidFill>
              <a:effectLst/>
              <a:uLnTx/>
              <a:uFillTx/>
              <a:latin typeface="Helvetica" pitchFamily="34" charset="0"/>
              <a:ea typeface="+mn-ea"/>
              <a:cs typeface="Times New Roman" pitchFamily="18" charset="0"/>
            </a:endParaRPr>
          </a:p>
        </p:txBody>
      </p:sp>
      <p:grpSp>
        <p:nvGrpSpPr>
          <p:cNvPr id="8" name="Group 7"/>
          <p:cNvGrpSpPr/>
          <p:nvPr/>
        </p:nvGrpSpPr>
        <p:grpSpPr>
          <a:xfrm>
            <a:off x="860039" y="3581400"/>
            <a:ext cx="7423922" cy="1071265"/>
            <a:chOff x="726013" y="4415135"/>
            <a:chExt cx="7423922" cy="1071265"/>
          </a:xfrm>
        </p:grpSpPr>
        <p:grpSp>
          <p:nvGrpSpPr>
            <p:cNvPr id="5" name="Group 4"/>
            <p:cNvGrpSpPr/>
            <p:nvPr/>
          </p:nvGrpSpPr>
          <p:grpSpPr>
            <a:xfrm>
              <a:off x="994066" y="4572000"/>
              <a:ext cx="7155869" cy="914400"/>
              <a:chOff x="1073731" y="4343400"/>
              <a:chExt cx="7155869" cy="914400"/>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052" t="7453" r="9933" b="22293"/>
              <a:stretch/>
            </p:blipFill>
            <p:spPr bwMode="auto">
              <a:xfrm>
                <a:off x="1073731" y="4343400"/>
                <a:ext cx="2812469" cy="914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31218" y="4343400"/>
                <a:ext cx="2998382" cy="914400"/>
              </a:xfrm>
              <a:prstGeom prst="rect">
                <a:avLst/>
              </a:prstGeom>
            </p:spPr>
          </p:pic>
        </p:grpSp>
        <p:sp>
          <p:nvSpPr>
            <p:cNvPr id="3" name="TextBox 2"/>
            <p:cNvSpPr txBox="1"/>
            <p:nvPr/>
          </p:nvSpPr>
          <p:spPr>
            <a:xfrm>
              <a:off x="726013" y="4415135"/>
              <a:ext cx="338554" cy="461665"/>
            </a:xfrm>
            <a:prstGeom prst="rect">
              <a:avLst/>
            </a:prstGeom>
            <a:noFill/>
          </p:spPr>
          <p:txBody>
            <a:bodyPr wrap="none" rtlCol="0">
              <a:spAutoFit/>
            </a:bodyPr>
            <a:lstStyle/>
            <a:p>
              <a:r>
                <a:rPr lang="en-US" sz="2400" b="1" dirty="0" smtClean="0">
                  <a:solidFill>
                    <a:srgbClr val="0040B0"/>
                  </a:solidFill>
                  <a:latin typeface="Times New Roman" pitchFamily="18" charset="0"/>
                  <a:cs typeface="Times New Roman" pitchFamily="18" charset="0"/>
                </a:rPr>
                <a:t>†</a:t>
              </a:r>
              <a:endParaRPr lang="en-US" sz="2400" dirty="0"/>
            </a:p>
          </p:txBody>
        </p:sp>
        <p:sp>
          <p:nvSpPr>
            <p:cNvPr id="12" name="TextBox 11"/>
            <p:cNvSpPr txBox="1"/>
            <p:nvPr/>
          </p:nvSpPr>
          <p:spPr>
            <a:xfrm>
              <a:off x="4690646" y="4419600"/>
              <a:ext cx="338554" cy="461665"/>
            </a:xfrm>
            <a:prstGeom prst="rect">
              <a:avLst/>
            </a:prstGeom>
            <a:noFill/>
          </p:spPr>
          <p:txBody>
            <a:bodyPr wrap="none" rtlCol="0">
              <a:spAutoFit/>
            </a:bodyPr>
            <a:lstStyle/>
            <a:p>
              <a:r>
                <a:rPr lang="en-US" sz="2400" dirty="0" smtClean="0">
                  <a:solidFill>
                    <a:srgbClr val="0040B0"/>
                  </a:solidFill>
                  <a:latin typeface="Times New Roman" pitchFamily="18" charset="0"/>
                  <a:cs typeface="Times New Roman" pitchFamily="18" charset="0"/>
                </a:rPr>
                <a:t>*</a:t>
              </a:r>
              <a:endParaRPr lang="en-US" sz="2400" dirty="0"/>
            </a:p>
          </p:txBody>
        </p:sp>
      </p:grpSp>
      <p:sp>
        <p:nvSpPr>
          <p:cNvPr id="6" name="Rectangle 5"/>
          <p:cNvSpPr/>
          <p:nvPr/>
        </p:nvSpPr>
        <p:spPr>
          <a:xfrm>
            <a:off x="0" y="62484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txBox="1">
            <a:spLocks noChangeArrowheads="1"/>
          </p:cNvSpPr>
          <p:nvPr/>
        </p:nvSpPr>
        <p:spPr>
          <a:xfrm>
            <a:off x="381000" y="5257800"/>
            <a:ext cx="8382000" cy="914400"/>
          </a:xfrm>
          <a:prstGeom prst="rect">
            <a:avLst/>
          </a:prstGeom>
        </p:spPr>
        <p:txBody>
          <a:bodyPr vert="horz" lIns="91440" tIns="45720" rIns="91440" bIns="45720" rtlCol="0">
            <a:normAutofit/>
          </a:bodyPr>
          <a:lstStyle/>
          <a:p>
            <a:pPr lvl="0" algn="ctr">
              <a:spcBef>
                <a:spcPct val="20000"/>
              </a:spcBef>
              <a:defRPr/>
            </a:pPr>
            <a:r>
              <a:rPr lang="en-US" sz="2400" dirty="0" smtClean="0">
                <a:solidFill>
                  <a:srgbClr val="0040B0"/>
                </a:solidFill>
                <a:latin typeface="Times New Roman" pitchFamily="18" charset="0"/>
                <a:cs typeface="Times New Roman" pitchFamily="18" charset="0"/>
              </a:rPr>
              <a:t>IEEE/IFIP International Conference </a:t>
            </a:r>
            <a:br>
              <a:rPr lang="en-US" sz="2400" dirty="0" smtClean="0">
                <a:solidFill>
                  <a:srgbClr val="0040B0"/>
                </a:solidFill>
                <a:latin typeface="Times New Roman" pitchFamily="18" charset="0"/>
                <a:cs typeface="Times New Roman" pitchFamily="18" charset="0"/>
              </a:rPr>
            </a:br>
            <a:r>
              <a:rPr lang="en-US" sz="2400" dirty="0" smtClean="0">
                <a:solidFill>
                  <a:srgbClr val="0040B0"/>
                </a:solidFill>
                <a:latin typeface="Times New Roman" pitchFamily="18" charset="0"/>
                <a:cs typeface="Times New Roman" pitchFamily="18" charset="0"/>
              </a:rPr>
              <a:t>on Dependable Systems and Networks (DSN 2014)</a:t>
            </a:r>
            <a:endParaRPr kumimoji="0" lang="en-US" sz="2400" i="0" u="none" strike="noStrike" kern="1200" cap="none" spc="0" normalizeH="0" baseline="0" noProof="0" dirty="0" smtClean="0">
              <a:ln>
                <a:noFill/>
              </a:ln>
              <a:solidFill>
                <a:srgbClr val="0040B0"/>
              </a:solidFill>
              <a:effectLst/>
              <a:uLnTx/>
              <a:uFillTx/>
              <a:latin typeface="Times New Roman" pitchFamily="18" charset="0"/>
              <a:cs typeface="Times New Roman" pitchFamily="18" charset="0"/>
            </a:endParaRPr>
          </a:p>
          <a:p>
            <a:pPr marL="0" marR="0" lvl="0" indent="0" algn="ctr" defTabSz="914400" rtl="0" eaLnBrk="1" fontAlgn="auto" latinLnBrk="0" hangingPunct="1">
              <a:spcBef>
                <a:spcPct val="20000"/>
              </a:spcBef>
              <a:spcAft>
                <a:spcPts val="0"/>
              </a:spcAft>
              <a:buClrTx/>
              <a:buSzTx/>
              <a:buFont typeface="Arial" pitchFamily="34" charset="0"/>
              <a:buNone/>
              <a:tabLst/>
              <a:defRPr/>
            </a:pPr>
            <a:endParaRPr kumimoji="0" lang="en-US" sz="1100" i="0" u="none" strike="noStrike" kern="1200" cap="none" spc="0" normalizeH="0" baseline="0" noProof="0" dirty="0" smtClean="0">
              <a:ln>
                <a:noFill/>
              </a:ln>
              <a:solidFill>
                <a:srgbClr val="64A01C"/>
              </a:solidFill>
              <a:effectLst/>
              <a:uLnTx/>
              <a:uFillTx/>
              <a:latin typeface="Helvetica" pitchFamily="34" charset="0"/>
              <a:cs typeface="Times New Roman" pitchFamily="18" charset="0"/>
            </a:endParaRPr>
          </a:p>
        </p:txBody>
      </p:sp>
    </p:spTree>
    <p:extLst>
      <p:ext uri="{BB962C8B-B14F-4D97-AF65-F5344CB8AC3E}">
        <p14:creationId xmlns:p14="http://schemas.microsoft.com/office/powerpoint/2010/main" xmlns="" val="20848320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Design</a:t>
            </a:r>
            <a:endParaRPr lang="en-US"/>
          </a:p>
        </p:txBody>
      </p:sp>
      <p:sp>
        <p:nvSpPr>
          <p:cNvPr id="3" name="Content Placeholder 2"/>
          <p:cNvSpPr>
            <a:spLocks noGrp="1"/>
          </p:cNvSpPr>
          <p:nvPr>
            <p:ph idx="1"/>
          </p:nvPr>
        </p:nvSpPr>
        <p:spPr>
          <a:xfrm>
            <a:off x="457200" y="1066800"/>
            <a:ext cx="8229600" cy="1600199"/>
          </a:xfrm>
        </p:spPr>
        <p:txBody>
          <a:bodyPr>
            <a:normAutofit/>
          </a:bodyPr>
          <a:lstStyle/>
          <a:p>
            <a:r>
              <a:rPr lang="en-US" i="1" smtClean="0"/>
              <a:t>pSigene</a:t>
            </a:r>
            <a:r>
              <a:rPr lang="en-US" smtClean="0"/>
              <a:t>: probabilistic Signature Generation</a:t>
            </a:r>
          </a:p>
          <a:p>
            <a:endParaRPr lang="en-US"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10</a:t>
            </a:fld>
            <a:endParaRPr lang="en-US"/>
          </a:p>
        </p:txBody>
      </p:sp>
      <mc:AlternateContent xmlns:mc="http://schemas.openxmlformats.org/markup-compatibility/2006">
        <mc:Choice xmlns:a14="http://schemas.microsoft.com/office/drawing/2010/main" xmlns="" Requires="a14">
          <p:sp>
            <p:nvSpPr>
              <p:cNvPr id="13" name="Rectangle 12"/>
              <p:cNvSpPr/>
              <p:nvPr/>
            </p:nvSpPr>
            <p:spPr>
              <a:xfrm>
                <a:off x="304800" y="4517648"/>
                <a:ext cx="84582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98462" lvl="1" indent="-285750">
                  <a:buFont typeface="Arial" panose="020B0604020202020204" pitchFamily="34" charset="0"/>
                  <a:buChar char="•"/>
                </a:pPr>
                <a:r>
                  <a:rPr lang="en-US" sz="2000" dirty="0" smtClean="0"/>
                  <a:t>A </a:t>
                </a:r>
                <a:r>
                  <a:rPr lang="en-US" sz="2000" dirty="0" smtClean="0"/>
                  <a:t>sample URL </a:t>
                </a:r>
                <a14:m>
                  <m:oMath xmlns:m="http://schemas.openxmlformats.org/officeDocument/2006/math">
                    <m:sSub>
                      <m:sSubPr>
                        <m:ctrlPr>
                          <a:rPr lang="en-US" sz="2000" i="1" smtClean="0">
                            <a:latin typeface="Cambria Math"/>
                          </a:rPr>
                        </m:ctrlPr>
                      </m:sSubPr>
                      <m:e>
                        <m:r>
                          <a:rPr lang="en-US" sz="2000" b="0" i="1" smtClean="0">
                            <a:latin typeface="Cambria Math"/>
                          </a:rPr>
                          <m:t>𝑠</m:t>
                        </m:r>
                      </m:e>
                      <m:sub>
                        <m:r>
                          <a:rPr lang="en-US" sz="2000" b="0" i="1" smtClean="0">
                            <a:latin typeface="Cambria Math"/>
                          </a:rPr>
                          <m:t>𝑖</m:t>
                        </m:r>
                      </m:sub>
                    </m:sSub>
                  </m:oMath>
                </a14:m>
                <a:r>
                  <a:rPr lang="en-US" sz="2000" dirty="0" smtClean="0"/>
                  <a:t>: </a:t>
                </a:r>
                <a:r>
                  <a:rPr lang="en-US" sz="2000" dirty="0"/>
                  <a:t>http</a:t>
                </a:r>
                <a:r>
                  <a:rPr lang="en-US" sz="2000" dirty="0" smtClean="0"/>
                  <a:t>://abc.com/pligg_1.1.2/search.php?adv=1&amp;amp;status</a:t>
                </a:r>
                <a:r>
                  <a:rPr lang="en-US" sz="2000" dirty="0"/>
                  <a:t>='and+sleep(9)or+sleep(9)or+1%3D</a:t>
                </a:r>
                <a:r>
                  <a:rPr lang="en-US" sz="2000" dirty="0" smtClean="0"/>
                  <a:t>'&amp;</a:t>
                </a:r>
                <a:r>
                  <a:rPr lang="en-US" sz="2000" dirty="0" smtClean="0"/>
                  <a:t>amp;search=on&amp;amp;advancesearch=Search+&amp;amp;scomments=0&amp;amp;suser=0</a:t>
                </a:r>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304800" y="4517648"/>
                <a:ext cx="8458200" cy="1323439"/>
              </a:xfrm>
              <a:prstGeom prst="rect">
                <a:avLst/>
              </a:prstGeom>
              <a:blipFill rotWithShape="1">
                <a:blip r:embed="rId3"/>
                <a:stretch>
                  <a:fillRect t="-1357" r="-287" b="-6335"/>
                </a:stretch>
              </a:blipFill>
            </p:spPr>
            <p:txBody>
              <a:bodyPr/>
              <a:lstStyle/>
              <a:p>
                <a:r>
                  <a:rPr lang="en-US">
                    <a:noFill/>
                  </a:rPr>
                  <a:t> </a:t>
                </a:r>
              </a:p>
            </p:txBody>
          </p:sp>
        </mc:Fallback>
      </mc:AlternateContent>
      <p:sp>
        <p:nvSpPr>
          <p:cNvPr id="22" name="Rectangle 21"/>
          <p:cNvSpPr/>
          <p:nvPr/>
        </p:nvSpPr>
        <p:spPr>
          <a:xfrm>
            <a:off x="533400" y="4305822"/>
            <a:ext cx="6858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1285" t="3333" r="78572" b="3611"/>
          <a:stretch/>
        </p:blipFill>
        <p:spPr>
          <a:xfrm>
            <a:off x="701041" y="1625252"/>
            <a:ext cx="1541118" cy="2743200"/>
          </a:xfrm>
          <a:prstGeom prst="rect">
            <a:avLst/>
          </a:prstGeom>
        </p:spPr>
      </p:pic>
    </p:spTree>
    <p:extLst>
      <p:ext uri="{BB962C8B-B14F-4D97-AF65-F5344CB8AC3E}">
        <p14:creationId xmlns:p14="http://schemas.microsoft.com/office/powerpoint/2010/main" xmlns="" val="319869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Design</a:t>
            </a:r>
            <a:endParaRPr lang="en-US"/>
          </a:p>
        </p:txBody>
      </p:sp>
      <p:sp>
        <p:nvSpPr>
          <p:cNvPr id="3" name="Content Placeholder 2"/>
          <p:cNvSpPr>
            <a:spLocks noGrp="1"/>
          </p:cNvSpPr>
          <p:nvPr>
            <p:ph idx="1"/>
          </p:nvPr>
        </p:nvSpPr>
        <p:spPr>
          <a:xfrm>
            <a:off x="457200" y="1066800"/>
            <a:ext cx="8229600" cy="1600199"/>
          </a:xfrm>
        </p:spPr>
        <p:txBody>
          <a:bodyPr>
            <a:normAutofit/>
          </a:bodyPr>
          <a:lstStyle/>
          <a:p>
            <a:r>
              <a:rPr lang="en-US" i="1" smtClean="0"/>
              <a:t>pSigene</a:t>
            </a:r>
            <a:r>
              <a:rPr lang="en-US" smtClean="0"/>
              <a:t>: probabilistic Signature Generation</a:t>
            </a:r>
          </a:p>
          <a:p>
            <a:endParaRPr lang="en-US"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11</a:t>
            </a:fld>
            <a:endParaRPr lang="en-US"/>
          </a:p>
        </p:txBody>
      </p:sp>
      <mc:AlternateContent xmlns:mc="http://schemas.openxmlformats.org/markup-compatibility/2006">
        <mc:Choice xmlns:a14="http://schemas.microsoft.com/office/drawing/2010/main" xmlns="" Requires="a14">
          <p:sp>
            <p:nvSpPr>
              <p:cNvPr id="13" name="Rectangle 12"/>
              <p:cNvSpPr/>
              <p:nvPr/>
            </p:nvSpPr>
            <p:spPr>
              <a:xfrm>
                <a:off x="304800" y="4800236"/>
                <a:ext cx="84582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Arial" panose="020B0604020202020204" pitchFamily="34" charset="0"/>
                  <a:buChar char="•"/>
                </a:pPr>
                <a:r>
                  <a:rPr lang="en-US" sz="2000" dirty="0" smtClean="0"/>
                  <a:t>Each sample </a:t>
                </a:r>
                <a14:m>
                  <m:oMath xmlns:m="http://schemas.openxmlformats.org/officeDocument/2006/math">
                    <m:sSub>
                      <m:sSubPr>
                        <m:ctrlPr>
                          <a:rPr lang="en-US" sz="2000" i="1" smtClean="0">
                            <a:latin typeface="Cambria Math"/>
                          </a:rPr>
                        </m:ctrlPr>
                      </m:sSubPr>
                      <m:e>
                        <m:r>
                          <a:rPr lang="en-US" sz="2000" b="0" i="1" smtClean="0">
                            <a:latin typeface="Cambria Math"/>
                          </a:rPr>
                          <m:t>𝑠</m:t>
                        </m:r>
                      </m:e>
                      <m:sub>
                        <m:r>
                          <a:rPr lang="en-US" sz="2000" b="0" i="1" smtClean="0">
                            <a:latin typeface="Cambria Math"/>
                          </a:rPr>
                          <m:t>𝑖</m:t>
                        </m:r>
                      </m:sub>
                    </m:sSub>
                  </m:oMath>
                </a14:m>
                <a:r>
                  <a:rPr lang="en-US" sz="2000" dirty="0" smtClean="0"/>
                  <a:t> is converted into a vector, using set </a:t>
                </a:r>
                <a14:m>
                  <m:oMath xmlns:m="http://schemas.openxmlformats.org/officeDocument/2006/math">
                    <m:r>
                      <a:rPr lang="en-US" sz="2000" b="0" i="1" smtClean="0">
                        <a:latin typeface="Cambria Math"/>
                      </a:rPr>
                      <m:t>𝐹</m:t>
                    </m:r>
                  </m:oMath>
                </a14:m>
                <a:r>
                  <a:rPr lang="en-US" sz="2000" dirty="0" smtClean="0"/>
                  <a:t> of </a:t>
                </a:r>
                <a:r>
                  <a:rPr lang="en-US" sz="2000" dirty="0" smtClean="0"/>
                  <a:t>numerical </a:t>
                </a:r>
                <a:r>
                  <a:rPr lang="en-US" sz="2000" dirty="0" smtClean="0"/>
                  <a:t>features </a:t>
                </a:r>
              </a:p>
            </p:txBody>
          </p:sp>
        </mc:Choice>
        <mc:Fallback>
          <p:sp>
            <p:nvSpPr>
              <p:cNvPr id="13" name="Rectangle 12"/>
              <p:cNvSpPr>
                <a:spLocks noRot="1" noChangeAspect="1" noMove="1" noResize="1" noEditPoints="1" noAdjustHandles="1" noChangeArrowheads="1" noChangeShapeType="1" noTextEdit="1"/>
              </p:cNvSpPr>
              <p:nvPr/>
            </p:nvSpPr>
            <p:spPr>
              <a:xfrm>
                <a:off x="304800" y="4800236"/>
                <a:ext cx="8458200" cy="400110"/>
              </a:xfrm>
              <a:prstGeom prst="rect">
                <a:avLst/>
              </a:prstGeom>
              <a:blipFill rotWithShape="1">
                <a:blip r:embed="rId3"/>
                <a:stretch>
                  <a:fillRect l="-431" t="-4286" b="-21429"/>
                </a:stretch>
              </a:blipFill>
            </p:spPr>
            <p:txBody>
              <a:bodyPr/>
              <a:lstStyle/>
              <a:p>
                <a:r>
                  <a:rPr lang="en-US">
                    <a:noFill/>
                  </a:rPr>
                  <a:t> </a:t>
                </a:r>
              </a:p>
            </p:txBody>
          </p:sp>
        </mc:Fallback>
      </mc:AlternateContent>
      <p:sp>
        <p:nvSpPr>
          <p:cNvPr id="15" name="Up Arrow 14"/>
          <p:cNvSpPr/>
          <p:nvPr/>
        </p:nvSpPr>
        <p:spPr>
          <a:xfrm>
            <a:off x="2895600" y="4419600"/>
            <a:ext cx="3810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Rectangle 21"/>
          <p:cNvSpPr/>
          <p:nvPr/>
        </p:nvSpPr>
        <p:spPr>
          <a:xfrm>
            <a:off x="533400" y="4305822"/>
            <a:ext cx="6858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1285" t="3333" r="57452" b="3611"/>
          <a:stretch/>
        </p:blipFill>
        <p:spPr>
          <a:xfrm>
            <a:off x="701041" y="1625252"/>
            <a:ext cx="3156975" cy="2743200"/>
          </a:xfrm>
          <a:prstGeom prst="rect">
            <a:avLst/>
          </a:prstGeom>
        </p:spPr>
      </p:pic>
    </p:spTree>
    <p:extLst>
      <p:ext uri="{BB962C8B-B14F-4D97-AF65-F5344CB8AC3E}">
        <p14:creationId xmlns:p14="http://schemas.microsoft.com/office/powerpoint/2010/main" xmlns="" val="135177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Design</a:t>
            </a:r>
            <a:endParaRPr lang="en-US"/>
          </a:p>
        </p:txBody>
      </p:sp>
      <p:sp>
        <p:nvSpPr>
          <p:cNvPr id="3" name="Content Placeholder 2"/>
          <p:cNvSpPr>
            <a:spLocks noGrp="1"/>
          </p:cNvSpPr>
          <p:nvPr>
            <p:ph idx="1"/>
          </p:nvPr>
        </p:nvSpPr>
        <p:spPr>
          <a:xfrm>
            <a:off x="457200" y="1066800"/>
            <a:ext cx="8229600" cy="1600199"/>
          </a:xfrm>
        </p:spPr>
        <p:txBody>
          <a:bodyPr>
            <a:normAutofit/>
          </a:bodyPr>
          <a:lstStyle/>
          <a:p>
            <a:r>
              <a:rPr lang="en-US" i="1" smtClean="0"/>
              <a:t>pSigene</a:t>
            </a:r>
            <a:r>
              <a:rPr lang="en-US" smtClean="0"/>
              <a:t>: probabilistic Signature Generation</a:t>
            </a:r>
          </a:p>
          <a:p>
            <a:endParaRPr lang="en-US"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12</a:t>
            </a:fld>
            <a:endParaRPr lang="en-US"/>
          </a:p>
        </p:txBody>
      </p:sp>
      <mc:AlternateContent xmlns:mc="http://schemas.openxmlformats.org/markup-compatibility/2006">
        <mc:Choice xmlns:a14="http://schemas.microsoft.com/office/drawing/2010/main" xmlns="" Requires="a14">
          <p:sp>
            <p:nvSpPr>
              <p:cNvPr id="13" name="Rectangle 12"/>
              <p:cNvSpPr/>
              <p:nvPr/>
            </p:nvSpPr>
            <p:spPr>
              <a:xfrm>
                <a:off x="304800" y="4800236"/>
                <a:ext cx="8458200" cy="7572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463550" lvl="1" indent="-342900">
                  <a:buFont typeface="Arial" panose="020B0604020202020204" pitchFamily="34" charset="0"/>
                  <a:buChar char="•"/>
                </a:pPr>
                <a:r>
                  <a:rPr lang="en-US" sz="2000" dirty="0" smtClean="0"/>
                  <a:t>A </a:t>
                </a:r>
                <a:r>
                  <a:rPr lang="en-US" sz="2000" dirty="0" err="1" smtClean="0"/>
                  <a:t>bicluster</a:t>
                </a:r>
                <a:r>
                  <a:rPr lang="en-US" sz="2000" dirty="0" smtClean="0"/>
                  <a:t/>
                </a:r>
                <a14:m>
                  <m:oMath xmlns:m="http://schemas.openxmlformats.org/officeDocument/2006/math">
                    <m:sSub>
                      <m:sSubPr>
                        <m:ctrlPr>
                          <a:rPr lang="en-US" sz="2000" i="1" smtClean="0">
                            <a:latin typeface="Cambria Math"/>
                          </a:rPr>
                        </m:ctrlPr>
                      </m:sSubPr>
                      <m:e>
                        <m:r>
                          <a:rPr lang="en-US" sz="2000" b="0" i="1" smtClean="0">
                            <a:latin typeface="Cambria Math"/>
                          </a:rPr>
                          <m:t>𝑏</m:t>
                        </m:r>
                      </m:e>
                      <m:sub>
                        <m:r>
                          <a:rPr lang="en-US" sz="2000" b="0" i="1" smtClean="0">
                            <a:latin typeface="Cambria Math"/>
                          </a:rPr>
                          <m:t>𝑗</m:t>
                        </m:r>
                      </m:sub>
                    </m:sSub>
                  </m:oMath>
                </a14:m>
                <a:r>
                  <a:rPr lang="en-US" sz="2000" dirty="0" smtClean="0"/>
                  <a:t> represents a subset of attack samples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𝑗</m:t>
                        </m:r>
                      </m:sub>
                    </m:sSub>
                  </m:oMath>
                </a14:m>
                <a:r>
                  <a:rPr lang="en-US" sz="2000" dirty="0" smtClean="0"/>
                  <a:t> with subset of features </a:t>
                </a:r>
                <a14:m>
                  <m:oMath xmlns:m="http://schemas.openxmlformats.org/officeDocument/2006/math">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𝑗</m:t>
                        </m:r>
                      </m:sub>
                    </m:sSub>
                    <m:r>
                      <a:rPr lang="en-US" sz="2000" b="0" i="1" smtClean="0">
                        <a:latin typeface="Cambria Math"/>
                      </a:rPr>
                      <m:t> </m:t>
                    </m:r>
                  </m:oMath>
                </a14:m>
                <a:r>
                  <a:rPr lang="en-US" sz="2000" dirty="0" smtClean="0"/>
                  <a:t>sharing similar values</a:t>
                </a:r>
                <a:endParaRPr lang="en-US" sz="2000" dirty="0"/>
              </a:p>
            </p:txBody>
          </p:sp>
        </mc:Choice>
        <mc:Fallback>
          <p:sp>
            <p:nvSpPr>
              <p:cNvPr id="13" name="Rectangle 12"/>
              <p:cNvSpPr>
                <a:spLocks noRot="1" noChangeAspect="1" noMove="1" noResize="1" noEditPoints="1" noAdjustHandles="1" noChangeArrowheads="1" noChangeShapeType="1" noTextEdit="1"/>
              </p:cNvSpPr>
              <p:nvPr/>
            </p:nvSpPr>
            <p:spPr>
              <a:xfrm>
                <a:off x="304800" y="4800236"/>
                <a:ext cx="8458200" cy="757259"/>
              </a:xfrm>
              <a:prstGeom prst="rect">
                <a:avLst/>
              </a:prstGeom>
              <a:blipFill rotWithShape="1">
                <a:blip r:embed="rId3"/>
                <a:stretch>
                  <a:fillRect t="-1550" b="-8527"/>
                </a:stretch>
              </a:blipFill>
            </p:spPr>
            <p:txBody>
              <a:bodyPr/>
              <a:lstStyle/>
              <a:p>
                <a:r>
                  <a:rPr lang="en-US">
                    <a:noFill/>
                  </a:rPr>
                  <a:t> </a:t>
                </a:r>
              </a:p>
            </p:txBody>
          </p:sp>
        </mc:Fallback>
      </mc:AlternateContent>
      <p:sp>
        <p:nvSpPr>
          <p:cNvPr id="15" name="Up Arrow 14"/>
          <p:cNvSpPr/>
          <p:nvPr/>
        </p:nvSpPr>
        <p:spPr>
          <a:xfrm>
            <a:off x="4495800" y="4419600"/>
            <a:ext cx="3810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Rectangle 21"/>
          <p:cNvSpPr/>
          <p:nvPr/>
        </p:nvSpPr>
        <p:spPr>
          <a:xfrm>
            <a:off x="533400" y="4305822"/>
            <a:ext cx="6858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1285" t="3333" r="36326" b="3611"/>
          <a:stretch/>
        </p:blipFill>
        <p:spPr>
          <a:xfrm>
            <a:off x="701041" y="1625252"/>
            <a:ext cx="4773327" cy="2743200"/>
          </a:xfrm>
          <a:prstGeom prst="rect">
            <a:avLst/>
          </a:prstGeom>
        </p:spPr>
      </p:pic>
    </p:spTree>
    <p:extLst>
      <p:ext uri="{BB962C8B-B14F-4D97-AF65-F5344CB8AC3E}">
        <p14:creationId xmlns:p14="http://schemas.microsoft.com/office/powerpoint/2010/main" xmlns="" val="217006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Design</a:t>
            </a:r>
            <a:endParaRPr lang="en-US"/>
          </a:p>
        </p:txBody>
      </p:sp>
      <p:sp>
        <p:nvSpPr>
          <p:cNvPr id="3" name="Content Placeholder 2"/>
          <p:cNvSpPr>
            <a:spLocks noGrp="1"/>
          </p:cNvSpPr>
          <p:nvPr>
            <p:ph idx="1"/>
          </p:nvPr>
        </p:nvSpPr>
        <p:spPr>
          <a:xfrm>
            <a:off x="457200" y="1066800"/>
            <a:ext cx="8229600" cy="1600199"/>
          </a:xfrm>
        </p:spPr>
        <p:txBody>
          <a:bodyPr>
            <a:normAutofit/>
          </a:bodyPr>
          <a:lstStyle/>
          <a:p>
            <a:r>
              <a:rPr lang="en-US" i="1" smtClean="0"/>
              <a:t>pSigene</a:t>
            </a:r>
            <a:r>
              <a:rPr lang="en-US" smtClean="0"/>
              <a:t>: probabilistic Signature Generation</a:t>
            </a:r>
          </a:p>
          <a:p>
            <a:endParaRPr lang="en-US"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13</a:t>
            </a:fld>
            <a:endParaRPr lang="en-US"/>
          </a:p>
        </p:txBody>
      </p:sp>
      <mc:AlternateContent xmlns:mc="http://schemas.openxmlformats.org/markup-compatibility/2006">
        <mc:Choice xmlns:a14="http://schemas.microsoft.com/office/drawing/2010/main" xmlns="" Requires="a14">
          <p:sp>
            <p:nvSpPr>
              <p:cNvPr id="13" name="Rectangle 12"/>
              <p:cNvSpPr/>
              <p:nvPr/>
            </p:nvSpPr>
            <p:spPr>
              <a:xfrm>
                <a:off x="304800" y="4800236"/>
                <a:ext cx="8458200" cy="11182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455613" lvl="1" indent="-342900">
                  <a:buFont typeface="Arial" panose="020B0604020202020204" pitchFamily="34" charset="0"/>
                  <a:buChar char="•"/>
                </a:pPr>
                <a:r>
                  <a:rPr lang="en-US" sz="2000" dirty="0" smtClean="0"/>
                  <a:t>A signature is expressed as a sigmoid function</a:t>
                </a:r>
                <a:br>
                  <a:rPr lang="en-US" sz="2000" dirty="0" smtClean="0"/>
                </a:br>
                <a14:m>
                  <m:oMath xmlns:m="http://schemas.openxmlformats.org/officeDocument/2006/math">
                    <m:r>
                      <a:rPr lang="en-US" sz="2000" b="0" i="1" smtClean="0">
                        <a:latin typeface="Cambria Math"/>
                      </a:rPr>
                      <m:t>𝑆𝑖𝑔𝑛𝑎𝑡𝑢𝑟𝑒</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1+</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ea typeface="Cambria Math"/>
                                      </a:rPr>
                                      <m:t>𝜃</m:t>
                                    </m:r>
                                  </m:e>
                                  <m:sub>
                                    <m:r>
                                      <a:rPr lang="en-US" sz="2000" i="1">
                                        <a:latin typeface="Cambria Math"/>
                                      </a:rPr>
                                      <m:t>𝑗</m:t>
                                    </m:r>
                                  </m:sub>
                                  <m:sup>
                                    <m:r>
                                      <a:rPr lang="en-US" sz="2000" i="1">
                                        <a:latin typeface="Cambria Math"/>
                                      </a:rPr>
                                      <m:t>𝑇</m:t>
                                    </m:r>
                                  </m:sup>
                                </m:sSubSup>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𝑗</m:t>
                                    </m:r>
                                  </m:sub>
                                </m:sSub>
                              </m:e>
                            </m:d>
                          </m:sup>
                        </m:sSup>
                      </m:den>
                    </m:f>
                    <m:r>
                      <a:rPr lang="en-US" sz="2000" b="0" i="1" smtClean="0">
                        <a:latin typeface="Cambria Math"/>
                      </a:rPr>
                      <m:t>&lt;</m:t>
                    </m:r>
                    <m:sSub>
                      <m:sSubPr>
                        <m:ctrlPr>
                          <a:rPr lang="en-US" sz="2000" b="0" i="1" smtClean="0">
                            <a:latin typeface="Cambria Math"/>
                          </a:rPr>
                        </m:ctrlPr>
                      </m:sSubPr>
                      <m:e>
                        <m:r>
                          <a:rPr lang="en-US" sz="2000" b="0" i="1" smtClean="0">
                            <a:latin typeface="Cambria Math"/>
                          </a:rPr>
                          <m:t>𝑡h𝑟𝑒𝑠h𝑜𝑙𝑑</m:t>
                        </m:r>
                      </m:e>
                      <m:sub>
                        <m:r>
                          <a:rPr lang="en-US" sz="2000" b="0" i="1" smtClean="0">
                            <a:latin typeface="Cambria Math"/>
                          </a:rPr>
                          <m:t>𝑗</m:t>
                        </m:r>
                      </m:sub>
                    </m:sSub>
                  </m:oMath>
                </a14:m>
                <a:endParaRPr lang="en-US" sz="2000" dirty="0"/>
              </a:p>
            </p:txBody>
          </p:sp>
        </mc:Choice>
        <mc:Fallback>
          <p:sp>
            <p:nvSpPr>
              <p:cNvPr id="13" name="Rectangle 12"/>
              <p:cNvSpPr>
                <a:spLocks noRot="1" noChangeAspect="1" noMove="1" noResize="1" noEditPoints="1" noAdjustHandles="1" noChangeArrowheads="1" noChangeShapeType="1" noTextEdit="1"/>
              </p:cNvSpPr>
              <p:nvPr/>
            </p:nvSpPr>
            <p:spPr>
              <a:xfrm>
                <a:off x="304800" y="4800236"/>
                <a:ext cx="8458200" cy="1118255"/>
              </a:xfrm>
              <a:prstGeom prst="rect">
                <a:avLst/>
              </a:prstGeom>
              <a:blipFill rotWithShape="1">
                <a:blip r:embed="rId2"/>
                <a:stretch>
                  <a:fillRect t="-1596"/>
                </a:stretch>
              </a:blipFill>
            </p:spPr>
            <p:txBody>
              <a:bodyPr/>
              <a:lstStyle/>
              <a:p>
                <a:r>
                  <a:rPr lang="en-US">
                    <a:noFill/>
                  </a:rPr>
                  <a:t> </a:t>
                </a:r>
              </a:p>
            </p:txBody>
          </p:sp>
        </mc:Fallback>
      </mc:AlternateContent>
      <p:sp>
        <p:nvSpPr>
          <p:cNvPr id="15" name="Up Arrow 14"/>
          <p:cNvSpPr/>
          <p:nvPr/>
        </p:nvSpPr>
        <p:spPr>
          <a:xfrm>
            <a:off x="7543800" y="4419600"/>
            <a:ext cx="3810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Rectangle 21"/>
          <p:cNvSpPr/>
          <p:nvPr/>
        </p:nvSpPr>
        <p:spPr>
          <a:xfrm>
            <a:off x="533400" y="4305822"/>
            <a:ext cx="6858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285" t="3333" r="1101" b="3611"/>
          <a:stretch/>
        </p:blipFill>
        <p:spPr>
          <a:xfrm>
            <a:off x="701041" y="1625252"/>
            <a:ext cx="7468401" cy="2743200"/>
          </a:xfrm>
          <a:prstGeom prst="rect">
            <a:avLst/>
          </a:prstGeom>
        </p:spPr>
      </p:pic>
    </p:spTree>
    <p:extLst>
      <p:ext uri="{BB962C8B-B14F-4D97-AF65-F5344CB8AC3E}">
        <p14:creationId xmlns:p14="http://schemas.microsoft.com/office/powerpoint/2010/main" xmlns="" val="273559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Phase 2: Feature Selection</a:t>
            </a:r>
            <a:endParaRPr lang="en-US"/>
          </a:p>
        </p:txBody>
      </p:sp>
      <p:sp>
        <p:nvSpPr>
          <p:cNvPr id="3" name="Content Placeholder 2"/>
          <p:cNvSpPr>
            <a:spLocks noGrp="1"/>
          </p:cNvSpPr>
          <p:nvPr>
            <p:ph idx="1"/>
          </p:nvPr>
        </p:nvSpPr>
        <p:spPr>
          <a:xfrm>
            <a:off x="457200" y="1066801"/>
            <a:ext cx="8229600" cy="5105399"/>
          </a:xfrm>
        </p:spPr>
        <p:txBody>
          <a:bodyPr>
            <a:normAutofit lnSpcReduction="10000"/>
          </a:bodyPr>
          <a:lstStyle/>
          <a:p>
            <a:r>
              <a:rPr lang="en-US" dirty="0" smtClean="0"/>
              <a:t>Three sources used to create set of features</a:t>
            </a:r>
          </a:p>
          <a:p>
            <a:endParaRPr lang="en-US" dirty="0" smtClean="0"/>
          </a:p>
          <a:p>
            <a:endParaRPr lang="en-US" dirty="0"/>
          </a:p>
          <a:p>
            <a:endParaRPr lang="en-US" dirty="0" smtClean="0"/>
          </a:p>
          <a:p>
            <a:endParaRPr lang="en-US" dirty="0" smtClean="0"/>
          </a:p>
          <a:p>
            <a:pPr marL="0" indent="0">
              <a:buNone/>
            </a:pPr>
            <a:endParaRPr lang="en-US" dirty="0"/>
          </a:p>
          <a:p>
            <a:endParaRPr lang="en-US" dirty="0" smtClean="0"/>
          </a:p>
          <a:p>
            <a:r>
              <a:rPr lang="en-US" dirty="0" smtClean="0"/>
              <a:t>Resulting </a:t>
            </a:r>
            <a:r>
              <a:rPr lang="en-US" dirty="0"/>
              <a:t>feature set used in the experiments had 159 numerical entries</a:t>
            </a:r>
          </a:p>
          <a:p>
            <a:r>
              <a:rPr lang="en-US" dirty="0"/>
              <a:t>Feature set also consider relative position of tokens among </a:t>
            </a:r>
            <a:r>
              <a:rPr lang="en-US" dirty="0" smtClean="0"/>
              <a:t>them</a:t>
            </a:r>
            <a:endParaRPr lang="en-US"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678899467"/>
              </p:ext>
            </p:extLst>
          </p:nvPr>
        </p:nvGraphicFramePr>
        <p:xfrm>
          <a:off x="2237763" y="1535430"/>
          <a:ext cx="4668474" cy="2743200"/>
        </p:xfrm>
        <a:graphic>
          <a:graphicData uri="http://schemas.openxmlformats.org/drawingml/2006/table">
            <a:tbl>
              <a:tblPr firstRow="1" bandRow="1">
                <a:tableStyleId>{74C1A8A3-306A-4EB7-A6B1-4F7E0EB9C5D6}</a:tableStyleId>
              </a:tblPr>
              <a:tblGrid>
                <a:gridCol w="1778466"/>
                <a:gridCol w="2890008"/>
              </a:tblGrid>
              <a:tr h="590550">
                <a:tc>
                  <a:txBody>
                    <a:bodyPr/>
                    <a:lstStyle/>
                    <a:p>
                      <a:r>
                        <a:rPr lang="en-US" dirty="0" smtClean="0"/>
                        <a:t>FEATURE SOURCE</a:t>
                      </a:r>
                      <a:endParaRPr lang="en-US" dirty="0"/>
                    </a:p>
                  </a:txBody>
                  <a:tcPr/>
                </a:tc>
                <a:tc>
                  <a:txBody>
                    <a:bodyPr/>
                    <a:lstStyle/>
                    <a:p>
                      <a:r>
                        <a:rPr lang="en-US" dirty="0" smtClean="0"/>
                        <a:t>EXAMPLES</a:t>
                      </a:r>
                      <a:endParaRPr lang="en-US" dirty="0"/>
                    </a:p>
                  </a:txBody>
                  <a:tcPr/>
                </a:tc>
              </a:tr>
              <a:tr h="590550">
                <a:tc>
                  <a:txBody>
                    <a:bodyPr/>
                    <a:lstStyle/>
                    <a:p>
                      <a:r>
                        <a:rPr lang="en-US" dirty="0" err="1" smtClean="0"/>
                        <a:t>MySQL</a:t>
                      </a:r>
                      <a:r>
                        <a:rPr lang="en-US" dirty="0" smtClean="0"/>
                        <a:t> Reserved Words</a:t>
                      </a:r>
                      <a:endParaRPr lang="en-US" dirty="0"/>
                    </a:p>
                  </a:txBody>
                  <a:tcPr/>
                </a:tc>
                <a:tc>
                  <a:txBody>
                    <a:bodyPr/>
                    <a:lstStyle/>
                    <a:p>
                      <a:r>
                        <a:rPr lang="en-US" sz="1600" dirty="0" smtClean="0">
                          <a:latin typeface="Courier New" pitchFamily="49" charset="0"/>
                          <a:cs typeface="Courier New" pitchFamily="49" charset="0"/>
                        </a:rPr>
                        <a:t>create</a:t>
                      </a:r>
                    </a:p>
                    <a:p>
                      <a:r>
                        <a:rPr lang="en-US" sz="1600" dirty="0" smtClean="0">
                          <a:latin typeface="Courier New" pitchFamily="49" charset="0"/>
                          <a:cs typeface="Courier New" pitchFamily="49" charset="0"/>
                        </a:rPr>
                        <a:t>insert</a:t>
                      </a:r>
                    </a:p>
                  </a:txBody>
                  <a:tcPr/>
                </a:tc>
              </a:tr>
              <a:tr h="590550">
                <a:tc>
                  <a:txBody>
                    <a:bodyPr/>
                    <a:lstStyle/>
                    <a:p>
                      <a:r>
                        <a:rPr lang="en-US" dirty="0" smtClean="0"/>
                        <a:t>NIDS/WAF Signatures</a:t>
                      </a:r>
                      <a:endParaRPr lang="en-US" dirty="0"/>
                    </a:p>
                  </a:txBody>
                  <a:tcPr/>
                </a:tc>
                <a:tc>
                  <a:txBody>
                    <a:bodyPr/>
                    <a:lstStyle/>
                    <a:p>
                      <a:r>
                        <a:rPr lang="en-US" sz="1600" dirty="0" smtClean="0">
                          <a:latin typeface="Courier New" pitchFamily="49" charset="0"/>
                          <a:cs typeface="Courier New" pitchFamily="49" charset="0"/>
                        </a:rPr>
                        <a:t>in\s*?\(+\s*?select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a:t>
                      </a:r>
                      <a:r>
                        <a:rPr lang="en-US" sz="1600" dirty="0" err="1" smtClean="0">
                          <a:latin typeface="Courier New" pitchFamily="49" charset="0"/>
                          <a:cs typeface="Courier New" pitchFamily="49" charset="0"/>
                        </a:rPr>
                        <a:t>zA</a:t>
                      </a:r>
                      <a:r>
                        <a:rPr lang="en-US" sz="1600" dirty="0" smtClean="0">
                          <a:latin typeface="Courier New" pitchFamily="49" charset="0"/>
                          <a:cs typeface="Courier New" pitchFamily="49" charset="0"/>
                        </a:rPr>
                        <a:t>-Z&amp;]+=</a:t>
                      </a:r>
                      <a:endParaRPr lang="en-US" sz="1600" dirty="0">
                        <a:latin typeface="Courier New" pitchFamily="49" charset="0"/>
                        <a:cs typeface="Courier New" pitchFamily="49" charset="0"/>
                      </a:endParaRPr>
                    </a:p>
                  </a:txBody>
                  <a:tcPr/>
                </a:tc>
              </a:tr>
              <a:tr h="590550">
                <a:tc>
                  <a:txBody>
                    <a:bodyPr/>
                    <a:lstStyle/>
                    <a:p>
                      <a:r>
                        <a:rPr lang="en-US" dirty="0" err="1" smtClean="0"/>
                        <a:t>SQLi</a:t>
                      </a:r>
                      <a:r>
                        <a:rPr lang="en-US" dirty="0" smtClean="0"/>
                        <a:t> Reference Documents</a:t>
                      </a:r>
                      <a:endParaRPr lang="en-US" dirty="0"/>
                    </a:p>
                  </a:txBody>
                  <a:tcPr/>
                </a:tc>
                <a:tc>
                  <a:txBody>
                    <a:bodyPr/>
                    <a:lstStyle/>
                    <a:p>
                      <a:r>
                        <a:rPr lang="en-US" sz="1600" dirty="0" smtClean="0">
                          <a:latin typeface="Courier New" pitchFamily="49" charset="0"/>
                          <a:cs typeface="Courier New" pitchFamily="49" charset="0"/>
                        </a:rPr>
                        <a:t>\’ ORDER BY [0-9]-- -</a:t>
                      </a:r>
                    </a:p>
                    <a:p>
                      <a:r>
                        <a:rPr lang="en-US" sz="1600" dirty="0" smtClean="0">
                          <a:latin typeface="Courier New" pitchFamily="49" charset="0"/>
                          <a:cs typeface="Courier New" pitchFamily="49" charset="0"/>
                        </a:rPr>
                        <a:t>/\*/</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Phase 3: Creating Clusters </a:t>
            </a:r>
            <a:br>
              <a:rPr lang="en-US" smtClean="0"/>
            </a:br>
            <a:r>
              <a:rPr lang="en-US" smtClean="0"/>
              <a:t>for Similar Attack Samples</a:t>
            </a:r>
            <a:endParaRPr lang="en-US"/>
          </a:p>
        </p:txBody>
      </p:sp>
      <p:sp>
        <p:nvSpPr>
          <p:cNvPr id="4" name="Slide Number Placeholder 3"/>
          <p:cNvSpPr>
            <a:spLocks noGrp="1"/>
          </p:cNvSpPr>
          <p:nvPr>
            <p:ph type="sldNum" sz="quarter" idx="12"/>
          </p:nvPr>
        </p:nvSpPr>
        <p:spPr/>
        <p:txBody>
          <a:bodyPr/>
          <a:lstStyle/>
          <a:p>
            <a:fld id="{D7A24B82-A13D-4CB9-8A86-F6C047810EA0}" type="slidenum">
              <a:rPr lang="en-US" smtClean="0"/>
              <a:pPr/>
              <a:t>15</a:t>
            </a:fld>
            <a:endParaRPr lang="en-US" dirty="0"/>
          </a:p>
        </p:txBody>
      </p:sp>
      <p:grpSp>
        <p:nvGrpSpPr>
          <p:cNvPr id="45" name="Group 44"/>
          <p:cNvGrpSpPr/>
          <p:nvPr/>
        </p:nvGrpSpPr>
        <p:grpSpPr>
          <a:xfrm>
            <a:off x="1257301" y="1316198"/>
            <a:ext cx="6629399" cy="1639830"/>
            <a:chOff x="838201" y="1143000"/>
            <a:chExt cx="6629399" cy="1933072"/>
          </a:xfrm>
        </p:grpSpPr>
        <p:grpSp>
          <p:nvGrpSpPr>
            <p:cNvPr id="12" name="Group 11"/>
            <p:cNvGrpSpPr/>
            <p:nvPr/>
          </p:nvGrpSpPr>
          <p:grpSpPr>
            <a:xfrm>
              <a:off x="1188482" y="1475871"/>
              <a:ext cx="304800" cy="1600199"/>
              <a:chOff x="361950" y="2895600"/>
              <a:chExt cx="304800" cy="1295400"/>
            </a:xfrm>
          </p:grpSpPr>
          <p:cxnSp>
            <p:nvCxnSpPr>
              <p:cNvPr id="7" name="Straight Connector 6"/>
              <p:cNvCxnSpPr/>
              <p:nvPr/>
            </p:nvCxnSpPr>
            <p:spPr>
              <a:xfrm>
                <a:off x="381000" y="2895600"/>
                <a:ext cx="0" cy="129540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1950" y="29146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 y="41719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2731532" y="1479680"/>
              <a:ext cx="304800" cy="1596391"/>
              <a:chOff x="361950" y="2895600"/>
              <a:chExt cx="304800" cy="1295400"/>
            </a:xfrm>
          </p:grpSpPr>
          <p:cxnSp>
            <p:nvCxnSpPr>
              <p:cNvPr id="14" name="Straight Connector 13"/>
              <p:cNvCxnSpPr/>
              <p:nvPr/>
            </p:nvCxnSpPr>
            <p:spPr>
              <a:xfrm>
                <a:off x="381000" y="2895600"/>
                <a:ext cx="0" cy="129540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1950" y="29146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1950" y="41719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rot="16200000">
              <a:off x="548217" y="2093208"/>
              <a:ext cx="949299" cy="369332"/>
            </a:xfrm>
            <a:prstGeom prst="rect">
              <a:avLst/>
            </a:prstGeom>
            <a:noFill/>
          </p:spPr>
          <p:txBody>
            <a:bodyPr wrap="none" rtlCol="0">
              <a:spAutoFit/>
            </a:bodyPr>
            <a:lstStyle/>
            <a:p>
              <a:r>
                <a:rPr lang="en-US" dirty="0" smtClean="0"/>
                <a:t>samples</a:t>
              </a:r>
              <a:endParaRPr lang="en-US" dirty="0"/>
            </a:p>
          </p:txBody>
        </p:sp>
        <p:sp>
          <p:nvSpPr>
            <p:cNvPr id="24" name="TextBox 23"/>
            <p:cNvSpPr txBox="1"/>
            <p:nvPr/>
          </p:nvSpPr>
          <p:spPr>
            <a:xfrm>
              <a:off x="1653067" y="1143000"/>
              <a:ext cx="954428" cy="369332"/>
            </a:xfrm>
            <a:prstGeom prst="rect">
              <a:avLst/>
            </a:prstGeom>
            <a:noFill/>
          </p:spPr>
          <p:txBody>
            <a:bodyPr wrap="none" rtlCol="0">
              <a:spAutoFit/>
            </a:bodyPr>
            <a:lstStyle/>
            <a:p>
              <a:r>
                <a:rPr lang="en-US" dirty="0" smtClean="0"/>
                <a:t>features</a:t>
              </a:r>
              <a:endParaRPr lang="en-US" dirty="0"/>
            </a:p>
          </p:txBody>
        </p:sp>
        <mc:AlternateContent xmlns:mc="http://schemas.openxmlformats.org/markup-compatibility/2006">
          <mc:Choice xmlns:a14="http://schemas.microsoft.com/office/drawing/2010/main" xmlns="" Requires="a14">
            <p:sp>
              <p:nvSpPr>
                <p:cNvPr id="26" name="Rectangle 25"/>
                <p:cNvSpPr/>
                <p:nvPr/>
              </p:nvSpPr>
              <p:spPr>
                <a:xfrm>
                  <a:off x="5748488" y="1569315"/>
                  <a:ext cx="594360" cy="59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1</m:t>
                            </m:r>
                          </m:sub>
                        </m:sSub>
                      </m:oMath>
                    </m:oMathPara>
                  </a14:m>
                  <a:endParaRPr lang="en-US" dirty="0"/>
                </a:p>
              </p:txBody>
            </p:sp>
          </mc:Choice>
          <mc:Fallback>
            <p:sp>
              <p:nvSpPr>
                <p:cNvPr id="26" name="Rectangle 25"/>
                <p:cNvSpPr>
                  <a:spLocks noRot="1" noChangeAspect="1" noMove="1" noResize="1" noEditPoints="1" noAdjustHandles="1" noChangeArrowheads="1" noChangeShapeType="1" noTextEdit="1"/>
                </p:cNvSpPr>
                <p:nvPr/>
              </p:nvSpPr>
              <p:spPr>
                <a:xfrm>
                  <a:off x="5748488" y="1569315"/>
                  <a:ext cx="594360" cy="59436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7" name="Rectangle 26"/>
                <p:cNvSpPr/>
                <p:nvPr/>
              </p:nvSpPr>
              <p:spPr>
                <a:xfrm>
                  <a:off x="5748488" y="2213808"/>
                  <a:ext cx="880911" cy="7750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3</m:t>
                            </m:r>
                          </m:sub>
                        </m:sSub>
                      </m:oMath>
                    </m:oMathPara>
                  </a14:m>
                  <a:endParaRPr lang="en-US" dirty="0"/>
                </a:p>
              </p:txBody>
            </p:sp>
          </mc:Choice>
          <mc:Fallback>
            <p:sp>
              <p:nvSpPr>
                <p:cNvPr id="27" name="Rectangle 26"/>
                <p:cNvSpPr>
                  <a:spLocks noRot="1" noChangeAspect="1" noMove="1" noResize="1" noEditPoints="1" noAdjustHandles="1" noChangeArrowheads="1" noChangeShapeType="1" noTextEdit="1"/>
                </p:cNvSpPr>
                <p:nvPr/>
              </p:nvSpPr>
              <p:spPr>
                <a:xfrm>
                  <a:off x="5748488" y="2213808"/>
                  <a:ext cx="880911" cy="77502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8" name="Rectangle 27"/>
                <p:cNvSpPr/>
                <p:nvPr/>
              </p:nvSpPr>
              <p:spPr>
                <a:xfrm>
                  <a:off x="6781800" y="1939488"/>
                  <a:ext cx="588242" cy="1047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4</m:t>
                            </m:r>
                          </m:sub>
                        </m:sSub>
                      </m:oMath>
                    </m:oMathPara>
                  </a14:m>
                  <a:endParaRPr lang="en-US" dirty="0"/>
                </a:p>
              </p:txBody>
            </p:sp>
          </mc:Choice>
          <mc:Fallback>
            <p:sp>
              <p:nvSpPr>
                <p:cNvPr id="28" name="Rectangle 27"/>
                <p:cNvSpPr>
                  <a:spLocks noRot="1" noChangeAspect="1" noMove="1" noResize="1" noEditPoints="1" noAdjustHandles="1" noChangeArrowheads="1" noChangeShapeType="1" noTextEdit="1"/>
                </p:cNvSpPr>
                <p:nvPr/>
              </p:nvSpPr>
              <p:spPr>
                <a:xfrm>
                  <a:off x="6781800" y="1939488"/>
                  <a:ext cx="588242" cy="104737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9" name="Rectangle 28"/>
                <p:cNvSpPr/>
                <p:nvPr/>
              </p:nvSpPr>
              <p:spPr>
                <a:xfrm>
                  <a:off x="6529136" y="1586153"/>
                  <a:ext cx="838200" cy="280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2</m:t>
                            </m:r>
                          </m:sub>
                        </m:sSub>
                      </m:oMath>
                    </m:oMathPara>
                  </a14:m>
                  <a:endParaRPr lang="en-US" dirty="0"/>
                </a:p>
              </p:txBody>
            </p:sp>
          </mc:Choice>
          <mc:Fallback>
            <p:sp>
              <p:nvSpPr>
                <p:cNvPr id="29" name="Rectangle 28"/>
                <p:cNvSpPr>
                  <a:spLocks noRot="1" noChangeAspect="1" noMove="1" noResize="1" noEditPoints="1" noAdjustHandles="1" noChangeArrowheads="1" noChangeShapeType="1" noTextEdit="1"/>
                </p:cNvSpPr>
                <p:nvPr/>
              </p:nvSpPr>
              <p:spPr>
                <a:xfrm>
                  <a:off x="6529136" y="1586153"/>
                  <a:ext cx="838200" cy="280343"/>
                </a:xfrm>
                <a:prstGeom prst="rect">
                  <a:avLst/>
                </a:prstGeom>
                <a:blipFill rotWithShape="1">
                  <a:blip r:embed="rId6"/>
                  <a:stretch>
                    <a:fillRect b="-18605"/>
                  </a:stretch>
                </a:blipFill>
              </p:spPr>
              <p:txBody>
                <a:bodyPr/>
                <a:lstStyle/>
                <a:p>
                  <a:r>
                    <a:rPr lang="en-US">
                      <a:noFill/>
                    </a:rPr>
                    <a:t> </a:t>
                  </a:r>
                </a:p>
              </p:txBody>
            </p:sp>
          </mc:Fallback>
        </mc:AlternateContent>
        <p:grpSp>
          <p:nvGrpSpPr>
            <p:cNvPr id="32" name="Group 31"/>
            <p:cNvGrpSpPr/>
            <p:nvPr/>
          </p:nvGrpSpPr>
          <p:grpSpPr>
            <a:xfrm>
              <a:off x="5619750" y="1475872"/>
              <a:ext cx="304800" cy="1600199"/>
              <a:chOff x="361950" y="2895600"/>
              <a:chExt cx="304800" cy="1295400"/>
            </a:xfrm>
          </p:grpSpPr>
          <p:cxnSp>
            <p:nvCxnSpPr>
              <p:cNvPr id="33" name="Straight Connector 32"/>
              <p:cNvCxnSpPr/>
              <p:nvPr/>
            </p:nvCxnSpPr>
            <p:spPr>
              <a:xfrm>
                <a:off x="381000" y="2895600"/>
                <a:ext cx="0" cy="129540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1950" y="29146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1950" y="41719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0800000">
              <a:off x="7162800" y="1479681"/>
              <a:ext cx="304800" cy="1596391"/>
              <a:chOff x="361950" y="2895600"/>
              <a:chExt cx="304800" cy="1295400"/>
            </a:xfrm>
          </p:grpSpPr>
          <p:cxnSp>
            <p:nvCxnSpPr>
              <p:cNvPr id="37" name="Straight Connector 36"/>
              <p:cNvCxnSpPr/>
              <p:nvPr/>
            </p:nvCxnSpPr>
            <p:spPr>
              <a:xfrm>
                <a:off x="381000" y="2895600"/>
                <a:ext cx="0" cy="129540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1950" y="29146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950" y="4171950"/>
                <a:ext cx="30480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41" name="TextBox 40"/>
                <p:cNvSpPr txBox="1"/>
                <p:nvPr/>
              </p:nvSpPr>
              <p:spPr>
                <a:xfrm>
                  <a:off x="1505314" y="1933072"/>
                  <a:ext cx="12454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ea typeface="Cambria Math"/>
                          </a:rPr>
                          <m:t>×</m:t>
                        </m:r>
                        <m:r>
                          <a:rPr lang="en-US" sz="3200" b="0" i="1" smtClean="0">
                            <a:latin typeface="Cambria Math"/>
                            <a:ea typeface="Cambria Math"/>
                          </a:rPr>
                          <m:t>𝐹</m:t>
                        </m:r>
                      </m:oMath>
                    </m:oMathPara>
                  </a14:m>
                  <a:endParaRPr lang="en-US" sz="3200" dirty="0"/>
                </a:p>
              </p:txBody>
            </p:sp>
          </mc:Choice>
          <mc:Fallback>
            <p:sp>
              <p:nvSpPr>
                <p:cNvPr id="41" name="TextBox 40"/>
                <p:cNvSpPr txBox="1">
                  <a:spLocks noRot="1" noChangeAspect="1" noMove="1" noResize="1" noEditPoints="1" noAdjustHandles="1" noChangeArrowheads="1" noChangeShapeType="1" noTextEdit="1"/>
                </p:cNvSpPr>
                <p:nvPr/>
              </p:nvSpPr>
              <p:spPr>
                <a:xfrm>
                  <a:off x="1505314" y="1933072"/>
                  <a:ext cx="1245469" cy="584775"/>
                </a:xfrm>
                <a:prstGeom prst="rect">
                  <a:avLst/>
                </a:prstGeom>
                <a:blipFill rotWithShape="1">
                  <a:blip r:embed="rId7"/>
                  <a:stretch>
                    <a:fillRect/>
                  </a:stretch>
                </a:blipFill>
              </p:spPr>
              <p:txBody>
                <a:bodyPr/>
                <a:lstStyle/>
                <a:p>
                  <a:r>
                    <a:rPr lang="en-US">
                      <a:noFill/>
                    </a:rPr>
                    <a:t> </a:t>
                  </a:r>
                </a:p>
              </p:txBody>
            </p:sp>
          </mc:Fallback>
        </mc:AlternateContent>
        <p:sp>
          <p:nvSpPr>
            <p:cNvPr id="42" name="Right Arrow 41"/>
            <p:cNvSpPr/>
            <p:nvPr/>
          </p:nvSpPr>
          <p:spPr>
            <a:xfrm>
              <a:off x="3505200" y="1591810"/>
              <a:ext cx="1676400" cy="13721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biclustering</a:t>
              </a:r>
              <a:endParaRPr lang="en-US" dirty="0"/>
            </a:p>
          </p:txBody>
        </p:sp>
      </p:grpSp>
      <p:sp>
        <p:nvSpPr>
          <p:cNvPr id="46" name="Content Placeholder 2"/>
          <p:cNvSpPr txBox="1">
            <a:spLocks/>
          </p:cNvSpPr>
          <p:nvPr/>
        </p:nvSpPr>
        <p:spPr>
          <a:xfrm>
            <a:off x="457200" y="3200185"/>
            <a:ext cx="8229600" cy="297201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21212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40B0"/>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rgbClr val="0040B0"/>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rgbClr val="0040B0"/>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rgbClr val="0040B0"/>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We </a:t>
            </a:r>
            <a:r>
              <a:rPr lang="en-US" dirty="0" err="1"/>
              <a:t>performe</a:t>
            </a:r>
            <a:r>
              <a:rPr lang="en-US" dirty="0"/>
              <a:t> a 2-way hierarchical agglomerative  clustering algorithm, using</a:t>
            </a:r>
          </a:p>
          <a:p>
            <a:pPr lvl="1"/>
            <a:r>
              <a:rPr lang="en-US" dirty="0"/>
              <a:t>Dissimilarity metric: Euclidean pairwise distance</a:t>
            </a:r>
          </a:p>
          <a:p>
            <a:pPr lvl="1"/>
            <a:r>
              <a:rPr lang="en-US" dirty="0"/>
              <a:t>Linkage Criteria: </a:t>
            </a:r>
            <a:r>
              <a:rPr lang="en-US" dirty="0" err="1"/>
              <a:t>Unweighted</a:t>
            </a:r>
            <a:r>
              <a:rPr lang="en-US" dirty="0"/>
              <a:t> Pair Group Method with Arithmetic Mean (UPGMA)</a:t>
            </a:r>
          </a:p>
          <a:p>
            <a:r>
              <a:rPr lang="en-US" dirty="0" err="1" smtClean="0"/>
              <a:t>Biclusters</a:t>
            </a:r>
            <a:r>
              <a:rPr lang="en-US" dirty="0" smtClean="0"/>
              <a:t> are non-overlapping and non-exclusive</a:t>
            </a:r>
          </a:p>
          <a:p>
            <a:pPr lvl="1"/>
            <a:r>
              <a:rPr lang="en-US" dirty="0" smtClean="0"/>
              <a:t>We create a signature for each </a:t>
            </a:r>
            <a:r>
              <a:rPr lang="en-US" dirty="0" err="1" smtClean="0"/>
              <a:t>bicluster</a:t>
            </a:r>
            <a:endParaRPr lang="en-US" dirty="0" smtClean="0"/>
          </a:p>
        </p:txBody>
      </p:sp>
    </p:spTree>
    <p:extLst>
      <p:ext uri="{BB962C8B-B14F-4D97-AF65-F5344CB8AC3E}">
        <p14:creationId xmlns:p14="http://schemas.microsoft.com/office/powerpoint/2010/main" xmlns="" val="643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Phase 3: Creating Clusters </a:t>
            </a:r>
            <a:br>
              <a:rPr lang="en-US" smtClean="0"/>
            </a:br>
            <a:r>
              <a:rPr lang="en-US" smtClean="0"/>
              <a:t>for Similar Atack Samples</a:t>
            </a:r>
            <a:endParaRPr lang="en-US"/>
          </a:p>
        </p:txBody>
      </p:sp>
      <p:sp>
        <p:nvSpPr>
          <p:cNvPr id="4" name="Slide Number Placeholder 3"/>
          <p:cNvSpPr>
            <a:spLocks noGrp="1"/>
          </p:cNvSpPr>
          <p:nvPr>
            <p:ph type="sldNum" sz="quarter" idx="12"/>
          </p:nvPr>
        </p:nvSpPr>
        <p:spPr/>
        <p:txBody>
          <a:bodyPr/>
          <a:lstStyle/>
          <a:p>
            <a:fld id="{D7A24B82-A13D-4CB9-8A86-F6C047810EA0}" type="slidenum">
              <a:rPr lang="en-US" smtClean="0"/>
              <a:pPr/>
              <a:t>16</a:t>
            </a:fld>
            <a:endParaRPr lang="en-US" dirty="0"/>
          </a:p>
        </p:txBody>
      </p:sp>
      <p:pic>
        <p:nvPicPr>
          <p:cNvPr id="5" name="Picture 4" descr="heatmap.png"/>
          <p:cNvPicPr>
            <a:picLocks noChangeAspect="1"/>
          </p:cNvPicPr>
          <p:nvPr/>
        </p:nvPicPr>
        <p:blipFill>
          <a:blip r:embed="rId3" cstate="print"/>
          <a:srcRect l="10833" t="11353" r="15833" b="3301"/>
          <a:stretch>
            <a:fillRect/>
          </a:stretch>
        </p:blipFill>
        <p:spPr>
          <a:xfrm>
            <a:off x="838200" y="1600200"/>
            <a:ext cx="7467600" cy="4497532"/>
          </a:xfrm>
          <a:prstGeom prst="rect">
            <a:avLst/>
          </a:prstGeom>
        </p:spPr>
      </p:pic>
      <p:sp>
        <p:nvSpPr>
          <p:cNvPr id="3" name="Content Placeholder 2"/>
          <p:cNvSpPr>
            <a:spLocks noGrp="1"/>
          </p:cNvSpPr>
          <p:nvPr>
            <p:ph idx="1"/>
          </p:nvPr>
        </p:nvSpPr>
        <p:spPr>
          <a:xfrm>
            <a:off x="457200" y="1219201"/>
            <a:ext cx="8229600" cy="990599"/>
          </a:xfrm>
        </p:spPr>
        <p:txBody>
          <a:bodyPr>
            <a:normAutofit/>
          </a:bodyPr>
          <a:lstStyle/>
          <a:p>
            <a:r>
              <a:rPr lang="en-US" smtClean="0"/>
              <a:t>Heatmap representation of biclustering algorithm </a:t>
            </a:r>
            <a:br>
              <a:rPr lang="en-US" smtClean="0"/>
            </a:br>
            <a:r>
              <a:rPr lang="en-US" smtClean="0"/>
              <a:t>on the matrix representing samples set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Phase 4: Creation of Generalized Signatures</a:t>
            </a:r>
            <a:endParaRPr lang="en-US"/>
          </a:p>
        </p:txBody>
      </p:sp>
      <p:sp>
        <p:nvSpPr>
          <p:cNvPr id="3" name="Content Placeholder 2"/>
          <p:cNvSpPr>
            <a:spLocks noGrp="1"/>
          </p:cNvSpPr>
          <p:nvPr>
            <p:ph idx="1"/>
          </p:nvPr>
        </p:nvSpPr>
        <p:spPr/>
        <p:txBody>
          <a:bodyPr>
            <a:normAutofit lnSpcReduction="10000"/>
          </a:bodyPr>
          <a:lstStyle/>
          <a:p>
            <a:r>
              <a:rPr lang="en-US" dirty="0" smtClean="0"/>
              <a:t>A generalized signature         is created from each </a:t>
            </a:r>
            <a:r>
              <a:rPr lang="en-US" dirty="0" err="1" smtClean="0"/>
              <a:t>bicluster</a:t>
            </a:r>
            <a:endParaRPr lang="en-US" dirty="0" smtClean="0"/>
          </a:p>
          <a:p>
            <a:pPr lvl="1"/>
            <a:r>
              <a:rPr lang="en-US" dirty="0" smtClean="0"/>
              <a:t>A signature is a logistic regression (LR) model </a:t>
            </a:r>
            <a:br>
              <a:rPr lang="en-US" dirty="0" smtClean="0"/>
            </a:br>
            <a:r>
              <a:rPr lang="en-US" dirty="0" smtClean="0"/>
              <a:t>of the corresponding </a:t>
            </a:r>
            <a:r>
              <a:rPr lang="en-US" dirty="0" err="1" smtClean="0"/>
              <a:t>bicluster</a:t>
            </a:r>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A </a:t>
            </a:r>
            <a:r>
              <a:rPr lang="en-US" dirty="0"/>
              <a:t>signature predicts whether an SQL query is an attack similar to the samples in the </a:t>
            </a:r>
            <a:r>
              <a:rPr lang="en-US" dirty="0" err="1"/>
              <a:t>bicluster</a:t>
            </a:r>
            <a:r>
              <a:rPr lang="en-US" dirty="0"/>
              <a:t> </a:t>
            </a:r>
            <a:endParaRPr lang="en-US" dirty="0"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17</a:t>
            </a:fld>
            <a:endParaRPr lang="en-US" dirty="0"/>
          </a:p>
        </p:txBody>
      </p:sp>
      <p:graphicFrame>
        <p:nvGraphicFramePr>
          <p:cNvPr id="5" name="Object 4"/>
          <p:cNvGraphicFramePr>
            <a:graphicFrameLocks noChangeAspect="1"/>
          </p:cNvGraphicFramePr>
          <p:nvPr/>
        </p:nvGraphicFramePr>
        <p:xfrm>
          <a:off x="4268788" y="1104900"/>
          <a:ext cx="730250" cy="584200"/>
        </p:xfrm>
        <a:graphic>
          <a:graphicData uri="http://schemas.openxmlformats.org/presentationml/2006/ole">
            <p:oleObj spid="_x0000_s2289" name="Equation" r:id="rId4" imgW="317225" imgH="253780" progId="Equation.3">
              <p:embed/>
            </p:oleObj>
          </a:graphicData>
        </a:graphic>
      </p:graphicFrame>
      <p:graphicFrame>
        <p:nvGraphicFramePr>
          <p:cNvPr id="6" name="Object 5"/>
          <p:cNvGraphicFramePr>
            <a:graphicFrameLocks noChangeAspect="1"/>
          </p:cNvGraphicFramePr>
          <p:nvPr/>
        </p:nvGraphicFramePr>
        <p:xfrm>
          <a:off x="2203450" y="1524000"/>
          <a:ext cx="387350" cy="566127"/>
        </p:xfrm>
        <a:graphic>
          <a:graphicData uri="http://schemas.openxmlformats.org/presentationml/2006/ole">
            <p:oleObj spid="_x0000_s2290" name="Equation" r:id="rId5" imgW="164957" imgH="241091" progId="Equation.3">
              <p:embed/>
            </p:oleObj>
          </a:graphicData>
        </a:graphic>
      </p:graphicFrame>
      <p:grpSp>
        <p:nvGrpSpPr>
          <p:cNvPr id="7" name="Group 6"/>
          <p:cNvGrpSpPr/>
          <p:nvPr/>
        </p:nvGrpSpPr>
        <p:grpSpPr>
          <a:xfrm>
            <a:off x="838200" y="2743200"/>
            <a:ext cx="7735271" cy="1817132"/>
            <a:chOff x="838200" y="4267200"/>
            <a:chExt cx="7735271" cy="1817132"/>
          </a:xfrm>
        </p:grpSpPr>
        <p:graphicFrame>
          <p:nvGraphicFramePr>
            <p:cNvPr id="2051" name="Object 3"/>
            <p:cNvGraphicFramePr>
              <a:graphicFrameLocks noChangeAspect="1"/>
            </p:cNvGraphicFramePr>
            <p:nvPr>
              <p:extLst>
                <p:ext uri="{D42A27DB-BD31-4B8C-83A1-F6EECF244321}">
                  <p14:modId xmlns:p14="http://schemas.microsoft.com/office/powerpoint/2010/main" xmlns="" val="293161624"/>
                </p:ext>
              </p:extLst>
            </p:nvPr>
          </p:nvGraphicFramePr>
          <p:xfrm>
            <a:off x="838200" y="4752975"/>
            <a:ext cx="3867150" cy="906463"/>
          </p:xfrm>
          <a:graphic>
            <a:graphicData uri="http://schemas.openxmlformats.org/presentationml/2006/ole">
              <p:oleObj spid="_x0000_s2291" name="Equation" r:id="rId6" imgW="1841500" imgH="431800" progId="Equation.3">
                <p:embed/>
              </p:oleObj>
            </a:graphicData>
          </a:graphic>
        </p:graphicFrame>
        <p:pic>
          <p:nvPicPr>
            <p:cNvPr id="19" name="Picture 18" descr="1000px-Logistic-curve.png"/>
            <p:cNvPicPr>
              <a:picLocks noChangeAspect="1"/>
            </p:cNvPicPr>
            <p:nvPr/>
          </p:nvPicPr>
          <p:blipFill>
            <a:blip r:embed="rId7" cstate="print"/>
            <a:stretch>
              <a:fillRect/>
            </a:stretch>
          </p:blipFill>
          <p:spPr>
            <a:xfrm>
              <a:off x="5943600" y="4267200"/>
              <a:ext cx="2629871" cy="1754124"/>
            </a:xfrm>
            <a:prstGeom prst="rect">
              <a:avLst/>
            </a:prstGeom>
          </p:spPr>
        </p:pic>
        <p:sp>
          <p:nvSpPr>
            <p:cNvPr id="13" name="TextBox 12"/>
            <p:cNvSpPr txBox="1"/>
            <p:nvPr/>
          </p:nvSpPr>
          <p:spPr>
            <a:xfrm>
              <a:off x="3124200" y="5715000"/>
              <a:ext cx="1755609" cy="369332"/>
            </a:xfrm>
            <a:prstGeom prst="rect">
              <a:avLst/>
            </a:prstGeom>
            <a:noFill/>
          </p:spPr>
          <p:txBody>
            <a:bodyPr wrap="none" rtlCol="0">
              <a:spAutoFit/>
            </a:bodyPr>
            <a:lstStyle/>
            <a:p>
              <a:r>
                <a:rPr lang="en-US" dirty="0" smtClean="0"/>
                <a:t>sigmoid function</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smtClean="0"/>
              <a:t>pSigene</a:t>
            </a:r>
            <a:r>
              <a:rPr lang="es-PA" dirty="0" smtClean="0"/>
              <a:t>: </a:t>
            </a:r>
            <a:r>
              <a:rPr lang="es-PA" dirty="0" err="1" smtClean="0"/>
              <a:t>Example</a:t>
            </a:r>
            <a:r>
              <a:rPr lang="es-PA" dirty="0" smtClean="0"/>
              <a:t> of a </a:t>
            </a:r>
            <a:r>
              <a:rPr lang="es-PA" dirty="0" err="1" smtClean="0"/>
              <a:t>Generalized</a:t>
            </a:r>
            <a:r>
              <a:rPr lang="es-PA" dirty="0" smtClean="0"/>
              <a:t> </a:t>
            </a:r>
            <a:r>
              <a:rPr lang="es-PA" dirty="0" err="1" smtClean="0"/>
              <a:t>Signature</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18</a:t>
            </a:fld>
            <a:endParaRPr lang="en-US" dirty="0"/>
          </a:p>
        </p:txBody>
      </p:sp>
      <p:graphicFrame>
        <p:nvGraphicFramePr>
          <p:cNvPr id="11" name="Table 10"/>
          <p:cNvGraphicFramePr>
            <a:graphicFrameLocks noGrp="1"/>
          </p:cNvGraphicFramePr>
          <p:nvPr/>
        </p:nvGraphicFramePr>
        <p:xfrm>
          <a:off x="228599" y="3642360"/>
          <a:ext cx="8686801" cy="2423160"/>
        </p:xfrm>
        <a:graphic>
          <a:graphicData uri="http://schemas.openxmlformats.org/drawingml/2006/table">
            <a:tbl>
              <a:tblPr firstRow="1" bandRow="1">
                <a:tableStyleId>{74C1A8A3-306A-4EB7-A6B1-4F7E0EB9C5D6}</a:tableStyleId>
              </a:tblPr>
              <a:tblGrid>
                <a:gridCol w="6738359"/>
                <a:gridCol w="893036"/>
                <a:gridCol w="1055406"/>
              </a:tblGrid>
              <a:tr h="370840">
                <a:tc>
                  <a:txBody>
                    <a:bodyPr/>
                    <a:lstStyle/>
                    <a:p>
                      <a:r>
                        <a:rPr lang="en-US" dirty="0" smtClean="0"/>
                        <a:t>TESTING SAMPLE</a:t>
                      </a:r>
                      <a:endParaRPr lang="en-US" dirty="0"/>
                    </a:p>
                  </a:txBody>
                  <a:tcPr/>
                </a:tc>
                <a:tc>
                  <a:txBody>
                    <a:bodyPr/>
                    <a:lstStyle/>
                    <a:p>
                      <a:pPr algn="ctr"/>
                      <a:r>
                        <a:rPr lang="en-US" dirty="0" smtClean="0"/>
                        <a:t>TYPE</a:t>
                      </a:r>
                      <a:endParaRPr lang="en-US" dirty="0"/>
                    </a:p>
                  </a:txBody>
                  <a:tcPr/>
                </a:tc>
                <a:tc>
                  <a:txBody>
                    <a:bodyPr/>
                    <a:lstStyle/>
                    <a:p>
                      <a:pPr algn="ctr"/>
                      <a:r>
                        <a:rPr lang="en-US" dirty="0" smtClean="0"/>
                        <a:t>PROB. </a:t>
                      </a:r>
                      <a:endParaRPr lang="en-US" dirty="0"/>
                    </a:p>
                  </a:txBody>
                  <a:tcPr/>
                </a:tc>
              </a:tr>
              <a:tr h="370840">
                <a:tc>
                  <a:txBody>
                    <a:bodyPr/>
                    <a:lstStyle/>
                    <a:p>
                      <a:r>
                        <a:rPr lang="en-US" sz="1600" dirty="0" smtClean="0">
                          <a:latin typeface="Courier New" pitchFamily="49" charset="0"/>
                          <a:cs typeface="Courier New" pitchFamily="49" charset="0"/>
                        </a:rPr>
                        <a:t>?option=com\_</a:t>
                      </a:r>
                      <a:r>
                        <a:rPr lang="en-US" sz="1600" dirty="0" err="1" smtClean="0">
                          <a:latin typeface="Courier New" pitchFamily="49" charset="0"/>
                          <a:cs typeface="Courier New" pitchFamily="49" charset="0"/>
                        </a:rPr>
                        <a:t>simplefaq</a:t>
                      </a:r>
                      <a:r>
                        <a:rPr lang="en-US" sz="1600" dirty="0" smtClean="0">
                          <a:latin typeface="Courier New" pitchFamily="49" charset="0"/>
                          <a:cs typeface="Courier New" pitchFamily="49" charset="0"/>
                        </a:rPr>
                        <a:t>\&amp;</a:t>
                      </a:r>
                      <a:r>
                        <a:rPr lang="en-US" sz="1600" dirty="0" err="1" smtClean="0">
                          <a:latin typeface="Courier New" pitchFamily="49" charset="0"/>
                          <a:cs typeface="Courier New" pitchFamily="49" charset="0"/>
                        </a:rPr>
                        <a:t>amp;task</a:t>
                      </a:r>
                      <a:r>
                        <a:rPr lang="en-US" sz="1600" dirty="0" smtClean="0">
                          <a:latin typeface="Courier New" pitchFamily="49" charset="0"/>
                          <a:cs typeface="Courier New" pitchFamily="49" charset="0"/>
                        </a:rPr>
                        <a:t>=answer\&amp;</a:t>
                      </a:r>
                      <a:r>
                        <a:rPr lang="en-US" sz="1600" dirty="0" err="1" smtClean="0">
                          <a:latin typeface="Courier New" pitchFamily="49" charset="0"/>
                          <a:cs typeface="Courier New" pitchFamily="49" charset="0"/>
                        </a:rPr>
                        <a:t>amp;Itemid</a:t>
                      </a:r>
                      <a:r>
                        <a:rPr lang="en-US" sz="1600" dirty="0" smtClean="0">
                          <a:latin typeface="Courier New" pitchFamily="49" charset="0"/>
                          <a:cs typeface="Courier New" pitchFamily="49" charset="0"/>
                        </a:rPr>
                        <a:t>=9999\&amp;</a:t>
                      </a:r>
                      <a:r>
                        <a:rPr lang="en-US" sz="1600" dirty="0" err="1" smtClean="0">
                          <a:latin typeface="Courier New" pitchFamily="49" charset="0"/>
                          <a:cs typeface="Courier New" pitchFamily="49" charset="0"/>
                        </a:rPr>
                        <a:t>amp;catid</a:t>
                      </a:r>
                      <a:r>
                        <a:rPr lang="en-US" sz="1600" dirty="0" smtClean="0">
                          <a:latin typeface="Courier New" pitchFamily="49" charset="0"/>
                          <a:cs typeface="Courier New" pitchFamily="49" charset="0"/>
                        </a:rPr>
                        <a:t>=9999\&amp;</a:t>
                      </a:r>
                      <a:r>
                        <a:rPr lang="en-US" sz="1600" dirty="0" err="1" smtClean="0">
                          <a:latin typeface="Courier New" pitchFamily="49" charset="0"/>
                          <a:cs typeface="Courier New" pitchFamily="49" charset="0"/>
                        </a:rPr>
                        <a:t>amp;aid</a:t>
                      </a:r>
                      <a:r>
                        <a:rPr lang="en-US" sz="1600" dirty="0" smtClean="0">
                          <a:latin typeface="Courier New" pitchFamily="49" charset="0"/>
                          <a:cs typeface="Courier New" pitchFamily="49" charset="0"/>
                        </a:rPr>
                        <a:t>=-1+union+select+1,concat\_</a:t>
                      </a:r>
                      <a:r>
                        <a:rPr lang="en-US" sz="1600" dirty="0" err="1" smtClean="0">
                          <a:latin typeface="Courier New" pitchFamily="49" charset="0"/>
                          <a:cs typeface="Courier New" pitchFamily="49" charset="0"/>
                        </a:rPr>
                        <a:t>ws</a:t>
                      </a:r>
                      <a:r>
                        <a:rPr lang="en-US" sz="1600" dirty="0" smtClean="0">
                          <a:latin typeface="Courier New" pitchFamily="49" charset="0"/>
                          <a:cs typeface="Courier New" pitchFamily="49" charset="0"/>
                        </a:rPr>
                        <a:t>(0x3,username,password,email),3,4,5,6,7,8,9,10,11,12,13,14,15,16,17,18,19,</a:t>
                      </a:r>
                      <a:r>
                        <a:rPr lang="en-US" sz="1600" baseline="0" dirty="0" smtClean="0">
                          <a:latin typeface="Courier New" pitchFamily="49" charset="0"/>
                          <a:cs typeface="Courier New" pitchFamily="49" charset="0"/>
                        </a:rPr>
                        <a:t>   20+from+jos\_users</a:t>
                      </a:r>
                      <a:endParaRPr lang="en-US" sz="1600" dirty="0">
                        <a:latin typeface="Courier New" pitchFamily="49" charset="0"/>
                        <a:cs typeface="Courier New" pitchFamily="49" charset="0"/>
                      </a:endParaRPr>
                    </a:p>
                  </a:txBody>
                  <a:tcPr/>
                </a:tc>
                <a:tc>
                  <a:txBody>
                    <a:bodyPr/>
                    <a:lstStyle/>
                    <a:p>
                      <a:pPr algn="ctr"/>
                      <a:r>
                        <a:rPr lang="en-US" dirty="0" smtClean="0"/>
                        <a:t>Attack</a:t>
                      </a:r>
                      <a:endParaRPr lang="en-US" dirty="0"/>
                    </a:p>
                  </a:txBody>
                  <a:tcPr/>
                </a:tc>
                <a:tc>
                  <a:txBody>
                    <a:bodyPr/>
                    <a:lstStyle/>
                    <a:p>
                      <a:pPr algn="ctr"/>
                      <a:r>
                        <a:rPr lang="en-US" dirty="0" smtClean="0"/>
                        <a:t>0.9926</a:t>
                      </a:r>
                      <a:endParaRPr lang="en-US" dirty="0"/>
                    </a:p>
                  </a:txBody>
                  <a:tcPr/>
                </a:tc>
              </a:tr>
              <a:tr h="370840">
                <a:tc>
                  <a:txBody>
                    <a:bodyPr/>
                    <a:lstStyle/>
                    <a:p>
                      <a:r>
                        <a:rPr lang="en-US" sz="1600" dirty="0" smtClean="0">
                          <a:latin typeface="Courier New" pitchFamily="49" charset="0"/>
                          <a:cs typeface="Courier New" pitchFamily="49" charset="0"/>
                        </a:rPr>
                        <a:t>/mod/resource/</a:t>
                      </a:r>
                      <a:r>
                        <a:rPr lang="en-US" sz="1600" dirty="0" err="1" smtClean="0">
                          <a:latin typeface="Courier New" pitchFamily="49" charset="0"/>
                          <a:cs typeface="Courier New" pitchFamily="49" charset="0"/>
                        </a:rPr>
                        <a:t>view.php?id</a:t>
                      </a:r>
                      <a:r>
                        <a:rPr lang="en-US" sz="1600" dirty="0" smtClean="0">
                          <a:latin typeface="Courier New" pitchFamily="49" charset="0"/>
                          <a:cs typeface="Courier New" pitchFamily="49" charset="0"/>
                        </a:rPr>
                        <a:t>=21154</a:t>
                      </a:r>
                      <a:endParaRPr lang="en-US" sz="1600" dirty="0">
                        <a:latin typeface="Courier New" pitchFamily="49" charset="0"/>
                        <a:cs typeface="Courier New" pitchFamily="49" charset="0"/>
                      </a:endParaRPr>
                    </a:p>
                  </a:txBody>
                  <a:tcPr/>
                </a:tc>
                <a:tc>
                  <a:txBody>
                    <a:bodyPr/>
                    <a:lstStyle/>
                    <a:p>
                      <a:pPr algn="ctr"/>
                      <a:r>
                        <a:rPr lang="en-US" dirty="0" smtClean="0"/>
                        <a:t>Benign</a:t>
                      </a:r>
                      <a:endParaRPr lang="en-US" dirty="0"/>
                    </a:p>
                  </a:txBody>
                  <a:tcPr/>
                </a:tc>
                <a:tc>
                  <a:txBody>
                    <a:bodyPr/>
                    <a:lstStyle/>
                    <a:p>
                      <a:pPr algn="ctr"/>
                      <a:r>
                        <a:rPr lang="en-US" dirty="0" smtClean="0"/>
                        <a:t>0.0694</a:t>
                      </a:r>
                      <a:endParaRPr lang="en-US" dirty="0"/>
                    </a:p>
                  </a:txBody>
                  <a:tcPr/>
                </a:tc>
              </a:tr>
              <a:tr h="370840">
                <a:tc>
                  <a:txBody>
                    <a:bodyPr/>
                    <a:lstStyle/>
                    <a:p>
                      <a:r>
                        <a:rPr lang="en-US" sz="1600" dirty="0" smtClean="0">
                          <a:latin typeface="Courier New" pitchFamily="49" charset="0"/>
                          <a:cs typeface="Courier New" pitchFamily="49" charset="0"/>
                        </a:rPr>
                        <a:t>/blocks/</a:t>
                      </a:r>
                      <a:r>
                        <a:rPr lang="en-US" sz="1600" dirty="0" err="1" smtClean="0">
                          <a:latin typeface="Courier New" pitchFamily="49" charset="0"/>
                          <a:cs typeface="Courier New" pitchFamily="49" charset="0"/>
                        </a:rPr>
                        <a:t>mle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dwn</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index.php?vendor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samsung</a:t>
                      </a:r>
                      <a:r>
                        <a:rPr lang="en-US" sz="1600" dirty="0" smtClean="0">
                          <a:latin typeface="Courier New" pitchFamily="49" charset="0"/>
                          <a:cs typeface="Courier New" pitchFamily="49" charset="0"/>
                        </a:rPr>
                        <a:t>\&amp;device=X830</a:t>
                      </a:r>
                      <a:endParaRPr lang="en-US" sz="1600" dirty="0">
                        <a:latin typeface="Courier New" pitchFamily="49" charset="0"/>
                        <a:cs typeface="Courier New" pitchFamily="49" charset="0"/>
                      </a:endParaRPr>
                    </a:p>
                  </a:txBody>
                  <a:tcPr/>
                </a:tc>
                <a:tc>
                  <a:txBody>
                    <a:bodyPr/>
                    <a:lstStyle/>
                    <a:p>
                      <a:pPr algn="ctr"/>
                      <a:r>
                        <a:rPr lang="en-US" dirty="0" smtClean="0"/>
                        <a:t>Benign</a:t>
                      </a:r>
                      <a:endParaRPr lang="en-US" dirty="0"/>
                    </a:p>
                  </a:txBody>
                  <a:tcPr/>
                </a:tc>
                <a:tc>
                  <a:txBody>
                    <a:bodyPr/>
                    <a:lstStyle/>
                    <a:p>
                      <a:pPr algn="ctr"/>
                      <a:r>
                        <a:rPr lang="en-US" dirty="0" smtClean="0"/>
                        <a:t>0.1928</a:t>
                      </a:r>
                      <a:endParaRPr lang="en-US" dirty="0"/>
                    </a:p>
                  </a:txBody>
                  <a:tcPr/>
                </a:tc>
              </a:tr>
            </a:tbl>
          </a:graphicData>
        </a:graphic>
      </p:graphicFrame>
      <p:sp>
        <p:nvSpPr>
          <p:cNvPr id="5" name="Content Placeholder 4"/>
          <p:cNvSpPr>
            <a:spLocks noGrp="1"/>
          </p:cNvSpPr>
          <p:nvPr>
            <p:ph idx="1"/>
          </p:nvPr>
        </p:nvSpPr>
        <p:spPr/>
        <p:txBody>
          <a:bodyPr/>
          <a:lstStyle/>
          <a:p>
            <a:endParaRPr lang="en-US" dirty="0"/>
          </a:p>
        </p:txBody>
      </p:sp>
      <p:graphicFrame>
        <p:nvGraphicFramePr>
          <p:cNvPr id="26" name="Object 3"/>
          <p:cNvGraphicFramePr>
            <a:graphicFrameLocks noChangeAspect="1"/>
          </p:cNvGraphicFramePr>
          <p:nvPr>
            <p:extLst>
              <p:ext uri="{D42A27DB-BD31-4B8C-83A1-F6EECF244321}">
                <p14:modId xmlns:p14="http://schemas.microsoft.com/office/powerpoint/2010/main" xmlns="" val="229729675"/>
              </p:ext>
            </p:extLst>
          </p:nvPr>
        </p:nvGraphicFramePr>
        <p:xfrm>
          <a:off x="384811" y="1875791"/>
          <a:ext cx="8374379" cy="398779"/>
        </p:xfrm>
        <a:graphic>
          <a:graphicData uri="http://schemas.openxmlformats.org/presentationml/2006/ole">
            <p:oleObj spid="_x0000_s56441" name="Equation" r:id="rId3" imgW="5333760" imgH="253800" progId="Equation.3">
              <p:embed/>
            </p:oleObj>
          </a:graphicData>
        </a:graphic>
      </p:graphicFrame>
      <p:sp>
        <p:nvSpPr>
          <p:cNvPr id="37" name="TextBox 36"/>
          <p:cNvSpPr txBox="1"/>
          <p:nvPr/>
        </p:nvSpPr>
        <p:spPr>
          <a:xfrm>
            <a:off x="4457701" y="1295400"/>
            <a:ext cx="1562099" cy="338554"/>
          </a:xfrm>
          <a:prstGeom prst="rect">
            <a:avLst/>
          </a:prstGeom>
          <a:solidFill>
            <a:schemeClr val="accent5">
              <a:lumMod val="40000"/>
              <a:lumOff val="60000"/>
            </a:schemeClr>
          </a:solidFill>
        </p:spPr>
        <p:txBody>
          <a:bodyPr wrap="square" rtlCol="0">
            <a:spAutoFit/>
          </a:bodyPr>
          <a:lstStyle/>
          <a:p>
            <a:r>
              <a:rPr lang="en-US" sz="1600" dirty="0" smtClean="0">
                <a:latin typeface="Courier New" pitchFamily="49" charset="0"/>
                <a:cs typeface="Courier New" pitchFamily="49" charset="0"/>
              </a:rPr>
              <a:t>“=[-0-9%]*“</a:t>
            </a:r>
            <a:endParaRPr lang="en-US" sz="1600" dirty="0">
              <a:latin typeface="Courier New" pitchFamily="49" charset="0"/>
              <a:cs typeface="Courier New" pitchFamily="49" charset="0"/>
            </a:endParaRPr>
          </a:p>
        </p:txBody>
      </p:sp>
      <p:sp>
        <p:nvSpPr>
          <p:cNvPr id="38" name="TextBox 37"/>
          <p:cNvSpPr txBox="1"/>
          <p:nvPr/>
        </p:nvSpPr>
        <p:spPr>
          <a:xfrm>
            <a:off x="452212" y="1295400"/>
            <a:ext cx="3876675" cy="338554"/>
          </a:xfrm>
          <a:prstGeom prst="rect">
            <a:avLst/>
          </a:prstGeom>
          <a:solidFill>
            <a:schemeClr val="accent5">
              <a:lumMod val="40000"/>
              <a:lumOff val="60000"/>
            </a:schemeClr>
          </a:solidFill>
        </p:spPr>
        <p:txBody>
          <a:bodyPr wrap="square" rtlCol="0">
            <a:spAutoFit/>
          </a:bodyPr>
          <a:lstStyle/>
          <a:p>
            <a:r>
              <a:rPr lang="en-US" sz="1600" dirty="0" smtClean="0">
                <a:latin typeface="Courier New" pitchFamily="49" charset="0"/>
                <a:cs typeface="Courier New" pitchFamily="49" charset="0"/>
              </a:rPr>
              <a:t>“</a:t>
            </a:r>
            <a:r>
              <a:rPr lang="en-US" sz="1600" dirty="0" smtClean="0">
                <a:latin typeface="Courier New" pitchFamily="49" charset="0"/>
                <a:cs typeface="Courier New" pitchFamily="49" charset="0"/>
                <a:sym typeface="Wingdings" pitchFamily="2" charset="2"/>
              </a:rPr>
              <a:t>&lt;=&gt;|</a:t>
            </a:r>
            <a:r>
              <a:rPr lang="en-US" sz="1600" dirty="0" err="1" smtClean="0">
                <a:latin typeface="Courier New" pitchFamily="49" charset="0"/>
                <a:cs typeface="Courier New" pitchFamily="49" charset="0"/>
                <a:sym typeface="Wingdings" pitchFamily="2" charset="2"/>
              </a:rPr>
              <a:t>r?like|sounds+like|regex</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39" name="TextBox 38"/>
          <p:cNvSpPr txBox="1"/>
          <p:nvPr/>
        </p:nvSpPr>
        <p:spPr>
          <a:xfrm>
            <a:off x="590550" y="2576096"/>
            <a:ext cx="3600450" cy="338554"/>
          </a:xfrm>
          <a:prstGeom prst="rect">
            <a:avLst/>
          </a:prstGeom>
          <a:solidFill>
            <a:schemeClr val="accent5">
              <a:lumMod val="40000"/>
              <a:lumOff val="60000"/>
            </a:schemeClr>
          </a:solidFill>
        </p:spPr>
        <p:txBody>
          <a:bodyPr wrap="square" rtlCol="0">
            <a:spAutoFit/>
          </a:bodyPr>
          <a:lstStyle/>
          <a:p>
            <a:pPr algn="ctr"/>
            <a:r>
              <a:rPr lang="en-US" sz="1600" dirty="0" smtClean="0">
                <a:latin typeface="Courier New" pitchFamily="49" charset="0"/>
                <a:cs typeface="Courier New" pitchFamily="49" charset="0"/>
              </a:rPr>
              <a:t>“[\?&amp;][^\s\t\x00-\x37\|]+?“</a:t>
            </a:r>
            <a:endParaRPr lang="en-US" sz="1600" dirty="0">
              <a:latin typeface="Courier New" pitchFamily="49" charset="0"/>
              <a:cs typeface="Courier New" pitchFamily="49" charset="0"/>
            </a:endParaRPr>
          </a:p>
        </p:txBody>
      </p:sp>
      <p:sp>
        <p:nvSpPr>
          <p:cNvPr id="40" name="TextBox 39"/>
          <p:cNvSpPr txBox="1"/>
          <p:nvPr/>
        </p:nvSpPr>
        <p:spPr>
          <a:xfrm>
            <a:off x="4419600" y="2576096"/>
            <a:ext cx="3124200" cy="338554"/>
          </a:xfrm>
          <a:prstGeom prst="rect">
            <a:avLst/>
          </a:prstGeom>
          <a:solidFill>
            <a:schemeClr val="accent5">
              <a:lumMod val="40000"/>
              <a:lumOff val="60000"/>
            </a:schemeClr>
          </a:solidFill>
        </p:spPr>
        <p:txBody>
          <a:bodyPr wrap="square" rtlCol="0">
            <a:spAutoFit/>
          </a:bodyPr>
          <a:lstStyle/>
          <a:p>
            <a:r>
              <a:rPr lang="en-US" sz="1600" dirty="0" smtClean="0">
                <a:latin typeface="Courier New" pitchFamily="49" charset="0"/>
                <a:cs typeface="Courier New" pitchFamily="49" charset="0"/>
              </a:rPr>
              <a:t>“([^a-</a:t>
            </a:r>
            <a:r>
              <a:rPr lang="en-US" sz="1600" dirty="0" err="1" smtClean="0">
                <a:latin typeface="Courier New" pitchFamily="49" charset="0"/>
                <a:cs typeface="Courier New" pitchFamily="49" charset="0"/>
              </a:rPr>
              <a:t>zA</a:t>
            </a:r>
            <a:r>
              <a:rPr lang="en-US" sz="1600" dirty="0" smtClean="0">
                <a:latin typeface="Courier New" pitchFamily="49" charset="0"/>
                <a:cs typeface="Courier New" pitchFamily="49" charset="0"/>
              </a:rPr>
              <a:t>-Z&amp;]+)?&amp;|exists“</a:t>
            </a:r>
            <a:endParaRPr lang="en-US" sz="1600" dirty="0">
              <a:latin typeface="Courier New" pitchFamily="49" charset="0"/>
              <a:cs typeface="Courier New" pitchFamily="49" charset="0"/>
            </a:endParaRPr>
          </a:p>
        </p:txBody>
      </p:sp>
      <p:sp>
        <p:nvSpPr>
          <p:cNvPr id="41" name="TextBox 40"/>
          <p:cNvSpPr txBox="1"/>
          <p:nvPr/>
        </p:nvSpPr>
        <p:spPr>
          <a:xfrm>
            <a:off x="7086600" y="1295400"/>
            <a:ext cx="647700" cy="338554"/>
          </a:xfrm>
          <a:prstGeom prst="rect">
            <a:avLst/>
          </a:prstGeom>
          <a:solidFill>
            <a:schemeClr val="accent5">
              <a:lumMod val="40000"/>
              <a:lumOff val="60000"/>
            </a:schemeClr>
          </a:solidFill>
        </p:spPr>
        <p:txBody>
          <a:bodyPr wrap="square" rtlCol="0">
            <a:spAutoFit/>
          </a:bodyPr>
          <a:lstStyle/>
          <a:p>
            <a:pPr algn="ct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42" name="TextBox 41"/>
          <p:cNvSpPr txBox="1"/>
          <p:nvPr/>
        </p:nvSpPr>
        <p:spPr>
          <a:xfrm>
            <a:off x="7772400" y="2576096"/>
            <a:ext cx="952500" cy="338554"/>
          </a:xfrm>
          <a:prstGeom prst="rect">
            <a:avLst/>
          </a:prstGeom>
          <a:solidFill>
            <a:schemeClr val="accent5">
              <a:lumMod val="40000"/>
              <a:lumOff val="60000"/>
            </a:schemeClr>
          </a:solidFill>
        </p:spPr>
        <p:txBody>
          <a:bodyPr wrap="square" rtlCol="0">
            <a:spAutoFit/>
          </a:bodyPr>
          <a:lstStyle/>
          <a:p>
            <a:pPr algn="ct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6" name="Down Arrow 5"/>
          <p:cNvSpPr/>
          <p:nvPr/>
        </p:nvSpPr>
        <p:spPr>
          <a:xfrm>
            <a:off x="2667000" y="1647557"/>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4953000" y="1642110"/>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10800000">
            <a:off x="3810000" y="2280016"/>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0800000">
            <a:off x="6019800" y="2274570"/>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0800000">
            <a:off x="8382000" y="2274570"/>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7315200" y="1642110"/>
            <a:ext cx="304800" cy="287923"/>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err="1" smtClean="0"/>
              <a:t>Evaluation</a:t>
            </a:r>
            <a:r>
              <a:rPr lang="es-PA" dirty="0" smtClean="0"/>
              <a:t>: </a:t>
            </a:r>
            <a:r>
              <a:rPr lang="es-PA" dirty="0" err="1" smtClean="0"/>
              <a:t>SQLi</a:t>
            </a:r>
            <a:r>
              <a:rPr lang="es-PA" dirty="0" smtClean="0"/>
              <a:t> Test </a:t>
            </a:r>
            <a:r>
              <a:rPr lang="es-PA" dirty="0" err="1" smtClean="0"/>
              <a:t>Datasets</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19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92404100"/>
              </p:ext>
            </p:extLst>
          </p:nvPr>
        </p:nvGraphicFramePr>
        <p:xfrm>
          <a:off x="457200" y="1158240"/>
          <a:ext cx="8229600" cy="4419600"/>
        </p:xfrm>
        <a:graphic>
          <a:graphicData uri="http://schemas.openxmlformats.org/drawingml/2006/table">
            <a:tbl>
              <a:tblPr firstRow="1" bandRow="1">
                <a:tableStyleId>{74C1A8A3-306A-4EB7-A6B1-4F7E0EB9C5D6}</a:tableStyleId>
              </a:tblPr>
              <a:tblGrid>
                <a:gridCol w="1676400"/>
                <a:gridCol w="3200400"/>
                <a:gridCol w="3352800"/>
              </a:tblGrid>
              <a:tr h="370840">
                <a:tc>
                  <a:txBody>
                    <a:bodyPr/>
                    <a:lstStyle/>
                    <a:p>
                      <a:pPr algn="ctr"/>
                      <a:endParaRPr lang="en-US" sz="2000" dirty="0"/>
                    </a:p>
                  </a:txBody>
                  <a:tcP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smtClean="0"/>
                        <a:t>TRAINING</a:t>
                      </a:r>
                      <a:endParaRPr lang="en-US" sz="2000" dirty="0"/>
                    </a:p>
                  </a:txBody>
                  <a:tcPr>
                    <a:lnL>
                      <a:noFill/>
                    </a:lnL>
                  </a:tcPr>
                </a:tc>
                <a:tc>
                  <a:txBody>
                    <a:bodyPr/>
                    <a:lstStyle/>
                    <a:p>
                      <a:pPr algn="ctr"/>
                      <a:r>
                        <a:rPr lang="en-US" sz="2000" dirty="0" smtClean="0"/>
                        <a:t>TESTING</a:t>
                      </a:r>
                      <a:endParaRPr lang="en-US" sz="2000" dirty="0"/>
                    </a:p>
                  </a:txBody>
                  <a:tcPr/>
                </a:tc>
              </a:tr>
              <a:tr h="370840">
                <a:tc rowSpan="2">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PA" sz="2000" b="1" dirty="0" smtClean="0">
                          <a:solidFill>
                            <a:schemeClr val="bg1"/>
                          </a:solidFill>
                        </a:rPr>
                        <a:t>BENIGN</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gridSpan="2">
                  <a:txBody>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err="1" smtClean="0"/>
                        <a:t>Captured</a:t>
                      </a:r>
                      <a:r>
                        <a:rPr lang="es-PA" sz="2000" dirty="0" smtClean="0"/>
                        <a:t> </a:t>
                      </a:r>
                      <a:r>
                        <a:rPr lang="es-PA" sz="2000" dirty="0" err="1" smtClean="0"/>
                        <a:t>all</a:t>
                      </a:r>
                      <a:r>
                        <a:rPr lang="es-PA" sz="2000" dirty="0" smtClean="0"/>
                        <a:t> HTTP </a:t>
                      </a:r>
                      <a:r>
                        <a:rPr lang="es-PA" sz="2000" dirty="0" err="1" smtClean="0"/>
                        <a:t>traffic</a:t>
                      </a:r>
                      <a:r>
                        <a:rPr lang="es-PA" sz="2000" dirty="0" smtClean="0"/>
                        <a:t> </a:t>
                      </a:r>
                      <a:r>
                        <a:rPr lang="es-PA" sz="2000" dirty="0" err="1" smtClean="0"/>
                        <a:t>to</a:t>
                      </a:r>
                      <a:r>
                        <a:rPr lang="es-PA" sz="2000" dirty="0" smtClean="0"/>
                        <a:t> </a:t>
                      </a:r>
                      <a:r>
                        <a:rPr lang="es-PA" sz="2000" dirty="0" err="1" smtClean="0"/>
                        <a:t>several</a:t>
                      </a:r>
                      <a:r>
                        <a:rPr lang="es-PA" sz="2000" dirty="0" smtClean="0"/>
                        <a:t> web servers (</a:t>
                      </a:r>
                      <a:r>
                        <a:rPr lang="es-PA" sz="2000" dirty="0" err="1" smtClean="0"/>
                        <a:t>institutional</a:t>
                      </a:r>
                      <a:r>
                        <a:rPr lang="es-PA" sz="2000" dirty="0" smtClean="0"/>
                        <a:t>, </a:t>
                      </a:r>
                      <a:r>
                        <a:rPr lang="es-PA" sz="2000" dirty="0" err="1" smtClean="0"/>
                        <a:t>registration</a:t>
                      </a:r>
                      <a:r>
                        <a:rPr lang="es-PA" sz="2000" dirty="0" smtClean="0"/>
                        <a:t>, </a:t>
                      </a:r>
                      <a:r>
                        <a:rPr lang="es-PA" sz="2000" dirty="0" err="1" smtClean="0"/>
                        <a:t>payment</a:t>
                      </a:r>
                      <a:r>
                        <a:rPr lang="es-PA" sz="2000" dirty="0" smtClean="0"/>
                        <a:t>, </a:t>
                      </a:r>
                      <a:r>
                        <a:rPr lang="es-PA" sz="2000" dirty="0" err="1" smtClean="0"/>
                        <a:t>webmail</a:t>
                      </a:r>
                      <a:r>
                        <a:rPr lang="es-PA" sz="2000" dirty="0" smtClean="0"/>
                        <a:t>)</a:t>
                      </a:r>
                      <a:r>
                        <a:rPr lang="en-US" sz="2000" baseline="0" dirty="0" smtClean="0"/>
                        <a:t> at university institution</a:t>
                      </a:r>
                      <a:endParaRPr lang="es-PA" sz="2000" dirty="0" smtClean="0"/>
                    </a:p>
                  </a:txBody>
                  <a:tcPr/>
                </a:tc>
                <a:tc hMerge="1">
                  <a:txBody>
                    <a:bodyPr/>
                    <a:lstStyle/>
                    <a:p>
                      <a:endParaRPr lang="en-US"/>
                    </a:p>
                  </a:txBody>
                  <a:tcPr/>
                </a:tc>
              </a:tr>
              <a:tr h="370840">
                <a:tc vMerge="1">
                  <a:txBody>
                    <a:bodyPr/>
                    <a:lstStyle/>
                    <a:p>
                      <a:pPr marL="342900" indent="-342900">
                        <a:buFont typeface="Arial" pitchFamily="34" charset="0"/>
                        <a:buChar char="•"/>
                      </a:pPr>
                      <a:endParaRPr lang="en-US" sz="2000" dirty="0"/>
                    </a:p>
                  </a:txBody>
                  <a:tcPr>
                    <a:lnB w="28575" cap="flat" cmpd="sng" algn="ctr">
                      <a:solidFill>
                        <a:schemeClr val="tx1"/>
                      </a:solidFill>
                      <a:prstDash val="solid"/>
                      <a:round/>
                      <a:headEnd type="none" w="med" len="med"/>
                      <a:tailEnd type="none" w="med" len="med"/>
                    </a:lnB>
                  </a:tcPr>
                </a:tc>
                <a:tc>
                  <a:txBody>
                    <a:bodyPr/>
                    <a:lstStyle/>
                    <a:p>
                      <a:pPr marL="342900" indent="-342900">
                        <a:buFont typeface="Arial" pitchFamily="34" charset="0"/>
                        <a:buChar char="•"/>
                      </a:pPr>
                      <a:r>
                        <a:rPr lang="en-US" sz="2000" dirty="0" smtClean="0"/>
                        <a:t>2-days network trace</a:t>
                      </a:r>
                    </a:p>
                    <a:p>
                      <a:pPr marL="342900" indent="-342900">
                        <a:buFont typeface="Arial" pitchFamily="34" charset="0"/>
                        <a:buChar char="•"/>
                      </a:pPr>
                      <a:r>
                        <a:rPr lang="en-US" sz="2000" dirty="0" smtClean="0"/>
                        <a:t>1.32GB / 0.4 millions HTTP GET requests</a:t>
                      </a:r>
                      <a:endParaRPr lang="en-US" sz="2000" dirty="0"/>
                    </a:p>
                  </a:txBody>
                  <a:tcPr>
                    <a:lnB w="28575" cap="flat" cmpd="sng" algn="ctr">
                      <a:solidFill>
                        <a:schemeClr val="tx1"/>
                      </a:solidFill>
                      <a:prstDash val="solid"/>
                      <a:round/>
                      <a:headEnd type="none" w="med" len="med"/>
                      <a:tailEnd type="none" w="med" len="med"/>
                    </a:lnB>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smtClean="0"/>
                        <a:t>1-week </a:t>
                      </a:r>
                      <a:r>
                        <a:rPr lang="es-PA" sz="2000" dirty="0" err="1" smtClean="0"/>
                        <a:t>network</a:t>
                      </a:r>
                      <a:r>
                        <a:rPr lang="es-PA" sz="2000" dirty="0" smtClean="0"/>
                        <a:t> trace</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smtClean="0"/>
                        <a:t>4.53GB / 1.4 </a:t>
                      </a:r>
                      <a:r>
                        <a:rPr lang="es-PA" sz="2000" dirty="0" err="1" smtClean="0"/>
                        <a:t>millions</a:t>
                      </a:r>
                      <a:r>
                        <a:rPr lang="es-PA" sz="2000" dirty="0" smtClean="0"/>
                        <a:t> </a:t>
                      </a:r>
                      <a:br>
                        <a:rPr lang="es-PA" sz="2000" dirty="0" smtClean="0"/>
                      </a:br>
                      <a:r>
                        <a:rPr lang="es-PA" sz="2000" dirty="0" smtClean="0"/>
                        <a:t>HTTP GET </a:t>
                      </a:r>
                      <a:r>
                        <a:rPr lang="es-PA" sz="2000" dirty="0" err="1" smtClean="0"/>
                        <a:t>requests</a:t>
                      </a:r>
                      <a:endParaRPr lang="es-PA" sz="2000" dirty="0" smtClean="0"/>
                    </a:p>
                  </a:txBody>
                  <a:tcPr>
                    <a:lnB w="28575" cap="flat" cmpd="sng" algn="ctr">
                      <a:solidFill>
                        <a:schemeClr val="tx1"/>
                      </a:solidFill>
                      <a:prstDash val="solid"/>
                      <a:round/>
                      <a:headEnd type="none" w="med" len="med"/>
                      <a:tailEnd type="none" w="med" len="med"/>
                    </a:lnB>
                  </a:tcPr>
                </a:tc>
              </a:tr>
              <a:tr h="370840">
                <a:tc rowSpan="2">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PA" sz="2000" b="1" kern="1200" dirty="0" smtClean="0">
                          <a:solidFill>
                            <a:schemeClr val="bg1"/>
                          </a:solidFill>
                          <a:latin typeface="+mn-lt"/>
                          <a:ea typeface="+mn-ea"/>
                          <a:cs typeface="+mn-cs"/>
                        </a:rPr>
                        <a:t>MALICIOUS</a:t>
                      </a:r>
                    </a:p>
                  </a:txBody>
                  <a:tcPr anchor="ctr">
                    <a:lnT w="28575" cap="flat" cmpd="sng" algn="ctr">
                      <a:solidFill>
                        <a:schemeClr val="tx1"/>
                      </a:solidFill>
                      <a:prstDash val="solid"/>
                      <a:round/>
                      <a:headEnd type="none" w="med" len="med"/>
                      <a:tailEnd type="none" w="med" len="med"/>
                    </a:lnT>
                    <a:solidFill>
                      <a:schemeClr val="accent3"/>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err="1" smtClean="0"/>
                        <a:t>Webcrawled</a:t>
                      </a:r>
                      <a:r>
                        <a:rPr lang="es-PA" sz="2000" dirty="0" smtClean="0"/>
                        <a:t> </a:t>
                      </a:r>
                      <a:r>
                        <a:rPr lang="es-PA" sz="2000" dirty="0" err="1" smtClean="0"/>
                        <a:t>SQLi</a:t>
                      </a:r>
                      <a:r>
                        <a:rPr lang="es-PA" sz="2000" dirty="0" smtClean="0"/>
                        <a:t> </a:t>
                      </a:r>
                      <a:r>
                        <a:rPr lang="es-PA" sz="2000" dirty="0" err="1" smtClean="0"/>
                        <a:t>samples</a:t>
                      </a:r>
                      <a:endParaRPr lang="es-PA" sz="2000" dirty="0" smtClean="0"/>
                    </a:p>
                  </a:txBody>
                  <a:tcPr>
                    <a:lnT w="28575" cap="flat" cmpd="sng" algn="ctr">
                      <a:solidFill>
                        <a:schemeClr val="tx1"/>
                      </a:solidFill>
                      <a:prstDash val="solid"/>
                      <a:round/>
                      <a:headEnd type="none" w="med" len="med"/>
                      <a:tailEnd type="none" w="med" len="med"/>
                    </a:lnT>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err="1" smtClean="0"/>
                        <a:t>Generated</a:t>
                      </a:r>
                      <a:r>
                        <a:rPr lang="es-PA" sz="2000" dirty="0" smtClean="0"/>
                        <a:t> </a:t>
                      </a:r>
                      <a:r>
                        <a:rPr lang="es-PA" sz="2000" dirty="0" err="1" smtClean="0"/>
                        <a:t>from</a:t>
                      </a:r>
                      <a:r>
                        <a:rPr lang="es-PA" sz="2000" dirty="0" smtClean="0"/>
                        <a:t> </a:t>
                      </a:r>
                      <a:r>
                        <a:rPr lang="es-PA" sz="2000" dirty="0" err="1" smtClean="0"/>
                        <a:t>running</a:t>
                      </a:r>
                      <a:r>
                        <a:rPr lang="es-PA" sz="2000" dirty="0" smtClean="0"/>
                        <a:t>  </a:t>
                      </a:r>
                      <a:r>
                        <a:rPr lang="es-PA" sz="2000" dirty="0" err="1" smtClean="0"/>
                        <a:t>standard</a:t>
                      </a:r>
                      <a:r>
                        <a:rPr lang="es-PA" sz="2000" dirty="0" smtClean="0"/>
                        <a:t> </a:t>
                      </a:r>
                      <a:r>
                        <a:rPr lang="es-PA" sz="2000" dirty="0" err="1" smtClean="0"/>
                        <a:t>SQLi</a:t>
                      </a:r>
                      <a:r>
                        <a:rPr lang="es-PA" sz="2000" dirty="0" smtClean="0"/>
                        <a:t> </a:t>
                      </a:r>
                      <a:r>
                        <a:rPr lang="es-PA" sz="2000" dirty="0" err="1" smtClean="0"/>
                        <a:t>scanning</a:t>
                      </a:r>
                      <a:r>
                        <a:rPr lang="es-PA" sz="2000" dirty="0" smtClean="0"/>
                        <a:t> </a:t>
                      </a:r>
                      <a:r>
                        <a:rPr lang="es-PA" sz="2000" dirty="0" err="1" smtClean="0"/>
                        <a:t>tools</a:t>
                      </a:r>
                      <a:r>
                        <a:rPr lang="es-PA" sz="2000" dirty="0" smtClean="0"/>
                        <a:t> </a:t>
                      </a:r>
                      <a:r>
                        <a:rPr lang="es-PA" sz="2000" dirty="0" err="1" smtClean="0"/>
                        <a:t>against</a:t>
                      </a:r>
                      <a:r>
                        <a:rPr lang="es-PA" sz="2000" dirty="0" smtClean="0"/>
                        <a:t> vulnerable (Java-</a:t>
                      </a:r>
                      <a:r>
                        <a:rPr lang="es-PA" sz="2000" dirty="0" err="1" smtClean="0"/>
                        <a:t>based</a:t>
                      </a:r>
                      <a:r>
                        <a:rPr lang="es-PA" sz="2000" dirty="0" smtClean="0"/>
                        <a:t>) web </a:t>
                      </a:r>
                      <a:r>
                        <a:rPr lang="es-PA" sz="2000" dirty="0" err="1" smtClean="0"/>
                        <a:t>app</a:t>
                      </a:r>
                      <a:endParaRPr lang="es-PA" sz="2000" dirty="0" smtClean="0"/>
                    </a:p>
                  </a:txBody>
                  <a:tcPr>
                    <a:lnT w="28575" cap="flat" cmpd="sng" algn="ctr">
                      <a:solidFill>
                        <a:schemeClr val="tx1"/>
                      </a:solidFill>
                      <a:prstDash val="solid"/>
                      <a:round/>
                      <a:headEnd type="none" w="med" len="med"/>
                      <a:tailEnd type="none" w="med" len="med"/>
                    </a:lnT>
                  </a:tcPr>
                </a:tc>
              </a:tr>
              <a:tr h="370840">
                <a:tc vMerge="1">
                  <a:txBody>
                    <a:bodyPr/>
                    <a:lstStyle/>
                    <a:p>
                      <a:pPr marL="342900" indent="-342900">
                        <a:buFont typeface="Arial" pitchFamily="34" charset="0"/>
                        <a:buChar char="•"/>
                      </a:pPr>
                      <a:endParaRPr lang="en-US" sz="2000" dirty="0"/>
                    </a:p>
                  </a:txBody>
                  <a:tcPr/>
                </a:tc>
                <a:tc>
                  <a:txBody>
                    <a:bodyPr/>
                    <a:lstStyle/>
                    <a:p>
                      <a:pPr marL="342900" indent="-342900">
                        <a:buFont typeface="Arial" pitchFamily="34" charset="0"/>
                        <a:buChar char="•"/>
                      </a:pPr>
                      <a:r>
                        <a:rPr lang="en-US" sz="2000" dirty="0" err="1" smtClean="0"/>
                        <a:t>Biclusters</a:t>
                      </a:r>
                      <a:r>
                        <a:rPr lang="en-US" sz="2000" dirty="0" smtClean="0"/>
                        <a:t> from 30000</a:t>
                      </a:r>
                      <a:r>
                        <a:rPr lang="en-US" sz="2000" baseline="0" dirty="0" smtClean="0"/>
                        <a:t> </a:t>
                      </a:r>
                      <a:r>
                        <a:rPr lang="en-US" sz="2000" baseline="0" dirty="0" err="1" smtClean="0"/>
                        <a:t>SQLi</a:t>
                      </a:r>
                      <a:r>
                        <a:rPr lang="en-US" sz="2000" baseline="0" dirty="0" smtClean="0"/>
                        <a:t> attacks</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smtClean="0"/>
                        <a:t>+7200 </a:t>
                      </a:r>
                      <a:r>
                        <a:rPr lang="es-PA" sz="2000" dirty="0" smtClean="0"/>
                        <a:t>HTTP GET </a:t>
                      </a:r>
                      <a:r>
                        <a:rPr lang="es-PA" sz="2000" dirty="0" err="1" smtClean="0"/>
                        <a:t>requests</a:t>
                      </a:r>
                      <a:r>
                        <a:rPr lang="es-PA" sz="2000" dirty="0" smtClean="0"/>
                        <a:t> </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s-PA" sz="2000" dirty="0" smtClean="0"/>
                        <a:t>+8500 HTTP GET</a:t>
                      </a:r>
                      <a:r>
                        <a:rPr lang="es-PA" sz="2000" baseline="0" dirty="0" smtClean="0"/>
                        <a:t> </a:t>
                      </a:r>
                      <a:r>
                        <a:rPr lang="es-PA" sz="2000" baseline="0" dirty="0" err="1" smtClean="0"/>
                        <a:t>requests</a:t>
                      </a:r>
                      <a:endParaRPr lang="es-PA" sz="2000" dirty="0" smtClean="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8" name="Content Placeholder 7"/>
          <p:cNvSpPr>
            <a:spLocks noGrp="1"/>
          </p:cNvSpPr>
          <p:nvPr>
            <p:ph idx="1"/>
          </p:nvPr>
        </p:nvSpPr>
        <p:spPr/>
        <p:txBody>
          <a:bodyPr>
            <a:normAutofit/>
          </a:bodyPr>
          <a:lstStyle/>
          <a:p>
            <a:r>
              <a:rPr lang="en-US" i="1" dirty="0" smtClean="0"/>
              <a:t>Misuse-based </a:t>
            </a:r>
            <a:r>
              <a:rPr lang="en-US" dirty="0" smtClean="0"/>
              <a:t>detection systems (WAF/IDS)</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2</a:t>
            </a:fld>
            <a:endParaRPr lang="en-US" dirty="0"/>
          </a:p>
        </p:txBody>
      </p:sp>
      <p:cxnSp>
        <p:nvCxnSpPr>
          <p:cNvPr id="13" name="Straight Arrow Connector 12"/>
          <p:cNvCxnSpPr/>
          <p:nvPr/>
        </p:nvCxnSpPr>
        <p:spPr>
          <a:xfrm>
            <a:off x="2133600" y="2286000"/>
            <a:ext cx="18288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95093" y="2286000"/>
            <a:ext cx="18288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4804206" y="2590800"/>
            <a:ext cx="990600" cy="9906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3852560" y="2831068"/>
            <a:ext cx="490840" cy="369332"/>
          </a:xfrm>
          <a:prstGeom prst="rect">
            <a:avLst/>
          </a:prstGeom>
          <a:noFill/>
        </p:spPr>
        <p:txBody>
          <a:bodyPr wrap="none" rtlCol="0">
            <a:spAutoFit/>
          </a:bodyPr>
          <a:lstStyle/>
          <a:p>
            <a:r>
              <a:rPr lang="en-US" dirty="0" smtClean="0"/>
              <a:t>IDS</a:t>
            </a:r>
            <a:endParaRPr lang="en-US" dirty="0"/>
          </a:p>
        </p:txBody>
      </p:sp>
      <p:sp>
        <p:nvSpPr>
          <p:cNvPr id="17" name="TextBox 16"/>
          <p:cNvSpPr txBox="1"/>
          <p:nvPr/>
        </p:nvSpPr>
        <p:spPr>
          <a:xfrm>
            <a:off x="4495800" y="3581400"/>
            <a:ext cx="1607412" cy="369332"/>
          </a:xfrm>
          <a:prstGeom prst="rect">
            <a:avLst/>
          </a:prstGeom>
          <a:noFill/>
        </p:spPr>
        <p:txBody>
          <a:bodyPr wrap="square" rtlCol="0">
            <a:spAutoFit/>
          </a:bodyPr>
          <a:lstStyle/>
          <a:p>
            <a:r>
              <a:rPr lang="en-US" dirty="0" smtClean="0"/>
              <a:t>Signatures Set</a:t>
            </a:r>
            <a:endParaRPr lang="en-US" dirty="0"/>
          </a:p>
        </p:txBody>
      </p:sp>
      <p:sp>
        <p:nvSpPr>
          <p:cNvPr id="18" name="TextBox 17"/>
          <p:cNvSpPr txBox="1"/>
          <p:nvPr/>
        </p:nvSpPr>
        <p:spPr>
          <a:xfrm>
            <a:off x="5621878" y="2971800"/>
            <a:ext cx="13885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err="1" smtClean="0"/>
              <a:t>union+select</a:t>
            </a:r>
            <a:endParaRPr lang="en-US" dirty="0"/>
          </a:p>
        </p:txBody>
      </p:sp>
      <p:sp>
        <p:nvSpPr>
          <p:cNvPr id="19" name="TextBox 18"/>
          <p:cNvSpPr txBox="1"/>
          <p:nvPr/>
        </p:nvSpPr>
        <p:spPr>
          <a:xfrm>
            <a:off x="2345278" y="1905000"/>
            <a:ext cx="1388522" cy="369332"/>
          </a:xfrm>
          <a:prstGeom prst="rect">
            <a:avLst/>
          </a:prstGeom>
          <a:noFill/>
        </p:spPr>
        <p:txBody>
          <a:bodyPr wrap="none" rtlCol="0">
            <a:spAutoFit/>
          </a:bodyPr>
          <a:lstStyle/>
          <a:p>
            <a:r>
              <a:rPr lang="en-US" dirty="0" err="1" smtClean="0"/>
              <a:t>union+select</a:t>
            </a:r>
            <a:endParaRPr lang="en-US" dirty="0"/>
          </a:p>
        </p:txBody>
      </p:sp>
      <p:sp>
        <p:nvSpPr>
          <p:cNvPr id="20" name="TextBox 19"/>
          <p:cNvSpPr txBox="1"/>
          <p:nvPr/>
        </p:nvSpPr>
        <p:spPr>
          <a:xfrm>
            <a:off x="5105400" y="1905000"/>
            <a:ext cx="775533" cy="369332"/>
          </a:xfrm>
          <a:prstGeom prst="rect">
            <a:avLst/>
          </a:prstGeom>
          <a:noFill/>
        </p:spPr>
        <p:txBody>
          <a:bodyPr wrap="none" rtlCol="0">
            <a:spAutoFit/>
          </a:bodyPr>
          <a:lstStyle/>
          <a:p>
            <a:r>
              <a:rPr lang="en-US" b="1" dirty="0" smtClean="0">
                <a:solidFill>
                  <a:schemeClr val="accent1"/>
                </a:solidFill>
              </a:rPr>
              <a:t>ALERT</a:t>
            </a:r>
            <a:endParaRPr lang="en-US" b="1" dirty="0">
              <a:solidFill>
                <a:schemeClr val="accent1"/>
              </a:solidFill>
            </a:endParaRPr>
          </a:p>
        </p:txBody>
      </p:sp>
      <p:cxnSp>
        <p:nvCxnSpPr>
          <p:cNvPr id="22" name="Elbow Connector 21"/>
          <p:cNvCxnSpPr>
            <a:stCxn id="116738" idx="2"/>
            <a:endCxn id="15" idx="2"/>
          </p:cNvCxnSpPr>
          <p:nvPr/>
        </p:nvCxnSpPr>
        <p:spPr>
          <a:xfrm rot="16200000" flipH="1">
            <a:off x="4448989" y="2730882"/>
            <a:ext cx="244725" cy="465710"/>
          </a:xfrm>
          <a:prstGeom prst="bentConnector2">
            <a:avLst/>
          </a:prstGeom>
          <a:ln/>
        </p:spPr>
        <p:style>
          <a:lnRef idx="2">
            <a:schemeClr val="accent5"/>
          </a:lnRef>
          <a:fillRef idx="0">
            <a:schemeClr val="accent5"/>
          </a:fillRef>
          <a:effectRef idx="1">
            <a:schemeClr val="accent5"/>
          </a:effectRef>
          <a:fontRef idx="minor">
            <a:schemeClr val="tx1"/>
          </a:fontRef>
        </p:style>
      </p:cxnSp>
      <p:pic>
        <p:nvPicPr>
          <p:cNvPr id="116738" name="Picture 2" descr="C:\Users\gmodeloh\AppData\Local\Microsoft\Windows\Temporary Internet Files\Content.IE5\P6AYVVLP\MC900197438[1].wmf"/>
          <p:cNvPicPr>
            <a:picLocks noChangeAspect="1" noChangeArrowheads="1"/>
          </p:cNvPicPr>
          <p:nvPr/>
        </p:nvPicPr>
        <p:blipFill>
          <a:blip r:embed="rId3" cstate="print"/>
          <a:srcRect/>
          <a:stretch>
            <a:fillRect/>
          </a:stretch>
        </p:blipFill>
        <p:spPr bwMode="auto">
          <a:xfrm>
            <a:off x="3952592" y="1752600"/>
            <a:ext cx="771808" cy="1088775"/>
          </a:xfrm>
          <a:prstGeom prst="rect">
            <a:avLst/>
          </a:prstGeom>
          <a:ln>
            <a:noFill/>
          </a:ln>
          <a:effectLst>
            <a:outerShdw blurRad="292100" dist="139700" dir="2700000" algn="tl" rotWithShape="0">
              <a:srgbClr val="333333">
                <a:alpha val="65000"/>
              </a:srgbClr>
            </a:outerShdw>
          </a:effectLst>
        </p:spPr>
      </p:pic>
      <p:sp>
        <p:nvSpPr>
          <p:cNvPr id="2" name="Up Arrow Callout 1"/>
          <p:cNvSpPr/>
          <p:nvPr/>
        </p:nvSpPr>
        <p:spPr>
          <a:xfrm>
            <a:off x="1600200" y="4038600"/>
            <a:ext cx="7162800" cy="18288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28600" lvl="1"/>
            <a:r>
              <a:rPr lang="en-US" sz="2000" dirty="0" smtClean="0"/>
              <a:t>Drawbacks:</a:t>
            </a:r>
            <a:r>
              <a:rPr lang="en-US" sz="2000" dirty="0"/>
              <a:t> </a:t>
            </a:r>
            <a:endParaRPr lang="en-US" sz="2000" dirty="0" smtClean="0"/>
          </a:p>
          <a:p>
            <a:pPr lvl="1" indent="-228600">
              <a:buFont typeface="Arial" panose="020B0604020202020204" pitchFamily="34" charset="0"/>
              <a:buChar char="•"/>
            </a:pPr>
            <a:r>
              <a:rPr lang="en-US" sz="2000" dirty="0" smtClean="0"/>
              <a:t>Manual creation and update of signatures, a herculean task</a:t>
            </a:r>
          </a:p>
          <a:p>
            <a:pPr lvl="1" indent="-228600">
              <a:buFont typeface="Arial" panose="020B0604020202020204" pitchFamily="34" charset="0"/>
              <a:buChar char="•"/>
            </a:pPr>
            <a:r>
              <a:rPr lang="en-US" sz="2000" dirty="0"/>
              <a:t>Relative static nature of signatures (missing attacks' variations)</a:t>
            </a:r>
          </a:p>
        </p:txBody>
      </p:sp>
    </p:spTree>
    <p:extLst>
      <p:ext uri="{BB962C8B-B14F-4D97-AF65-F5344CB8AC3E}">
        <p14:creationId xmlns:p14="http://schemas.microsoft.com/office/powerpoint/2010/main" xmlns="" val="1600717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err="1" smtClean="0"/>
              <a:t>Evaluation</a:t>
            </a:r>
            <a:endParaRPr lang="es-PA" dirty="0"/>
          </a:p>
        </p:txBody>
      </p:sp>
      <p:sp>
        <p:nvSpPr>
          <p:cNvPr id="3" name="Content Placeholder 2"/>
          <p:cNvSpPr>
            <a:spLocks noGrp="1"/>
          </p:cNvSpPr>
          <p:nvPr>
            <p:ph idx="1"/>
          </p:nvPr>
        </p:nvSpPr>
        <p:spPr>
          <a:xfrm>
            <a:off x="457200" y="1066800"/>
            <a:ext cx="8229600" cy="5029199"/>
          </a:xfrm>
        </p:spPr>
        <p:txBody>
          <a:bodyPr>
            <a:normAutofit/>
          </a:bodyPr>
          <a:lstStyle/>
          <a:p>
            <a:r>
              <a:rPr lang="es-PA" sz="2400" dirty="0" err="1" smtClean="0"/>
              <a:t>Evaluated</a:t>
            </a:r>
            <a:r>
              <a:rPr lang="es-PA" sz="2400" dirty="0" smtClean="0"/>
              <a:t> </a:t>
            </a:r>
            <a:r>
              <a:rPr lang="es-PA" sz="2400" dirty="0" err="1" smtClean="0"/>
              <a:t>pSigene</a:t>
            </a:r>
            <a:r>
              <a:rPr lang="es-PA" sz="2400" dirty="0" smtClean="0"/>
              <a:t> and </a:t>
            </a:r>
            <a:r>
              <a:rPr lang="es-PA" sz="2400" dirty="0" err="1" smtClean="0"/>
              <a:t>the</a:t>
            </a:r>
            <a:r>
              <a:rPr lang="es-PA" sz="2400" dirty="0" smtClean="0"/>
              <a:t> </a:t>
            </a:r>
            <a:r>
              <a:rPr lang="es-PA" sz="2400" dirty="0" err="1" smtClean="0"/>
              <a:t>signatures</a:t>
            </a:r>
            <a:r>
              <a:rPr lang="es-PA" sz="2400" dirty="0" smtClean="0"/>
              <a:t> </a:t>
            </a:r>
            <a:r>
              <a:rPr lang="es-PA" sz="2400" dirty="0" err="1" smtClean="0"/>
              <a:t>from</a:t>
            </a:r>
            <a:r>
              <a:rPr lang="es-PA" sz="2400" dirty="0" smtClean="0"/>
              <a:t> 3 </a:t>
            </a:r>
            <a:r>
              <a:rPr lang="es-PA" sz="2400" dirty="0" err="1" smtClean="0"/>
              <a:t>other</a:t>
            </a:r>
            <a:r>
              <a:rPr lang="es-PA" sz="2400" dirty="0" smtClean="0"/>
              <a:t> </a:t>
            </a:r>
            <a:r>
              <a:rPr lang="es-PA" sz="2400" dirty="0" err="1" smtClean="0"/>
              <a:t>IDSes</a:t>
            </a:r>
            <a:r>
              <a:rPr lang="es-PA" sz="2400" dirty="0" smtClean="0"/>
              <a:t> </a:t>
            </a:r>
          </a:p>
          <a:p>
            <a:r>
              <a:rPr lang="es-PA" sz="2400" dirty="0" err="1" smtClean="0"/>
              <a:t>Used</a:t>
            </a:r>
            <a:r>
              <a:rPr lang="es-PA" sz="2400" dirty="0" smtClean="0"/>
              <a:t> </a:t>
            </a:r>
            <a:r>
              <a:rPr lang="es-PA" sz="2400" dirty="0" err="1" smtClean="0"/>
              <a:t>Bro</a:t>
            </a:r>
            <a:r>
              <a:rPr lang="es-PA" sz="2400" dirty="0" smtClean="0"/>
              <a:t> NIDS to run </a:t>
            </a:r>
            <a:r>
              <a:rPr lang="es-PA" sz="2400" dirty="0" err="1" smtClean="0"/>
              <a:t>experiments</a:t>
            </a:r>
            <a:endParaRPr lang="es-PA" sz="2400" dirty="0"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558679190"/>
              </p:ext>
            </p:extLst>
          </p:nvPr>
        </p:nvGraphicFramePr>
        <p:xfrm>
          <a:off x="914400" y="2286000"/>
          <a:ext cx="7315200" cy="3200400"/>
        </p:xfrm>
        <a:graphic>
          <a:graphicData uri="http://schemas.openxmlformats.org/drawingml/2006/table">
            <a:tbl>
              <a:tblPr firstRow="1" bandRow="1">
                <a:tableStyleId>{74C1A8A3-306A-4EB7-A6B1-4F7E0EB9C5D6}</a:tableStyleId>
              </a:tblPr>
              <a:tblGrid>
                <a:gridCol w="3124200"/>
                <a:gridCol w="4191000"/>
              </a:tblGrid>
              <a:tr h="370840">
                <a:tc>
                  <a:txBody>
                    <a:bodyPr/>
                    <a:lstStyle/>
                    <a:p>
                      <a:r>
                        <a:rPr lang="en-US" sz="2000" dirty="0" smtClean="0"/>
                        <a:t>EXPERIMENT</a:t>
                      </a:r>
                      <a:endParaRPr lang="en-US" sz="2000" dirty="0"/>
                    </a:p>
                  </a:txBody>
                  <a:tcPr/>
                </a:tc>
                <a:tc>
                  <a:txBody>
                    <a:bodyPr/>
                    <a:lstStyle/>
                    <a:p>
                      <a:r>
                        <a:rPr lang="en-US" sz="2000" dirty="0" smtClean="0"/>
                        <a:t>DESCRIPTION</a:t>
                      </a:r>
                      <a:endParaRPr lang="en-US" sz="2000" dirty="0"/>
                    </a:p>
                  </a:txBody>
                  <a:tcPr/>
                </a:tc>
              </a:tr>
              <a:tr h="370840">
                <a:tc>
                  <a:txBody>
                    <a:bodyPr/>
                    <a:lstStyle/>
                    <a:p>
                      <a:r>
                        <a:rPr lang="es-PA" sz="2000" dirty="0" err="1" smtClean="0"/>
                        <a:t>Accuracy</a:t>
                      </a:r>
                      <a:r>
                        <a:rPr lang="es-PA" sz="2000" dirty="0" smtClean="0"/>
                        <a:t> and </a:t>
                      </a:r>
                      <a:r>
                        <a:rPr lang="es-PA" sz="2000" dirty="0" err="1" smtClean="0"/>
                        <a:t>Precision</a:t>
                      </a:r>
                      <a:r>
                        <a:rPr lang="es-PA" sz="2000" dirty="0" smtClean="0"/>
                        <a:t> </a:t>
                      </a:r>
                      <a:r>
                        <a:rPr lang="es-PA" sz="2000" dirty="0" err="1" smtClean="0"/>
                        <a:t>Comparison</a:t>
                      </a:r>
                      <a:endParaRPr lang="es-PA" sz="2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PA" sz="2000" dirty="0" smtClean="0"/>
                        <a:t>Determine TPR and FPR, </a:t>
                      </a:r>
                      <a:r>
                        <a:rPr lang="es-PA" sz="2000" dirty="0" err="1" smtClean="0"/>
                        <a:t>using</a:t>
                      </a:r>
                      <a:r>
                        <a:rPr lang="es-PA" sz="2000" dirty="0" smtClean="0"/>
                        <a:t> traces </a:t>
                      </a:r>
                      <a:r>
                        <a:rPr lang="es-PA" sz="2000" dirty="0" err="1" smtClean="0"/>
                        <a:t>from</a:t>
                      </a:r>
                      <a:r>
                        <a:rPr lang="es-PA" sz="2000" dirty="0" smtClean="0"/>
                        <a:t> real </a:t>
                      </a:r>
                      <a:r>
                        <a:rPr lang="es-PA" sz="2000" dirty="0" err="1" smtClean="0"/>
                        <a:t>networks</a:t>
                      </a:r>
                      <a:endParaRPr lang="es-PA"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000" dirty="0" smtClean="0"/>
                        <a:t>Incremental </a:t>
                      </a:r>
                      <a:r>
                        <a:rPr lang="es-PA" sz="2000" dirty="0" err="1" smtClean="0"/>
                        <a:t>learning</a:t>
                      </a:r>
                      <a:endParaRPr lang="es-PA" sz="2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PA" sz="2000" dirty="0" err="1" smtClean="0"/>
                        <a:t>Incrementing</a:t>
                      </a:r>
                      <a:r>
                        <a:rPr lang="es-PA" sz="2000" dirty="0" smtClean="0"/>
                        <a:t> no. of </a:t>
                      </a:r>
                      <a:r>
                        <a:rPr lang="es-PA" sz="2000" dirty="0" err="1" smtClean="0"/>
                        <a:t>attack</a:t>
                      </a:r>
                      <a:r>
                        <a:rPr lang="es-PA" sz="2000" dirty="0" smtClean="0"/>
                        <a:t> </a:t>
                      </a:r>
                      <a:r>
                        <a:rPr lang="es-PA" sz="2000" dirty="0" err="1" smtClean="0"/>
                        <a:t>samples</a:t>
                      </a:r>
                      <a:r>
                        <a:rPr lang="es-PA" sz="2000" dirty="0" smtClean="0"/>
                        <a:t> </a:t>
                      </a:r>
                      <a:r>
                        <a:rPr lang="es-PA" sz="2000" dirty="0" err="1" smtClean="0"/>
                        <a:t>during</a:t>
                      </a:r>
                      <a:r>
                        <a:rPr lang="es-PA" sz="2000" dirty="0" smtClean="0"/>
                        <a:t> </a:t>
                      </a:r>
                      <a:r>
                        <a:rPr lang="es-PA" sz="2000" dirty="0" err="1" smtClean="0"/>
                        <a:t>learning</a:t>
                      </a:r>
                      <a:r>
                        <a:rPr lang="es-PA" sz="2000" dirty="0" smtClean="0"/>
                        <a:t> </a:t>
                      </a:r>
                      <a:r>
                        <a:rPr lang="es-PA" sz="2000" dirty="0" err="1" smtClean="0"/>
                        <a:t>step</a:t>
                      </a:r>
                      <a:endParaRPr lang="es-PA"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000" dirty="0" smtClean="0"/>
                        <a:t>Performance </a:t>
                      </a:r>
                      <a:r>
                        <a:rPr lang="es-PA" sz="2000" dirty="0" err="1" smtClean="0"/>
                        <a:t>Evaluation</a:t>
                      </a:r>
                      <a:endParaRPr lang="es-PA" sz="2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PA" sz="2000" dirty="0" smtClean="0"/>
                        <a:t>Determine </a:t>
                      </a:r>
                      <a:r>
                        <a:rPr lang="es-PA" sz="2000" dirty="0" err="1" smtClean="0"/>
                        <a:t>impact</a:t>
                      </a:r>
                      <a:r>
                        <a:rPr lang="es-PA" sz="2000" dirty="0" smtClean="0"/>
                        <a:t> of </a:t>
                      </a:r>
                      <a:r>
                        <a:rPr lang="es-PA" sz="2000" dirty="0" err="1" smtClean="0"/>
                        <a:t>pSigene</a:t>
                      </a:r>
                      <a:r>
                        <a:rPr lang="es-PA" sz="2000" dirty="0" smtClean="0"/>
                        <a:t> </a:t>
                      </a:r>
                      <a:r>
                        <a:rPr lang="es-PA" sz="2000" dirty="0" err="1" smtClean="0"/>
                        <a:t>signatures</a:t>
                      </a:r>
                      <a:r>
                        <a:rPr lang="es-PA" sz="2000" dirty="0" smtClean="0"/>
                        <a:t> </a:t>
                      </a:r>
                      <a:r>
                        <a:rPr lang="es-PA" sz="2000" dirty="0" err="1" smtClean="0"/>
                        <a:t>on</a:t>
                      </a:r>
                      <a:r>
                        <a:rPr lang="es-PA" sz="2000" dirty="0" smtClean="0"/>
                        <a:t> real IDS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000" dirty="0" err="1" smtClean="0"/>
                        <a:t>Comparison</a:t>
                      </a:r>
                      <a:r>
                        <a:rPr lang="es-PA" sz="2000" dirty="0" smtClean="0"/>
                        <a:t> to </a:t>
                      </a:r>
                      <a:r>
                        <a:rPr lang="en-US" sz="2000" dirty="0" smtClean="0"/>
                        <a:t>[Perdis10]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Automatic generation of signatures for HTTP-based malware</a:t>
                      </a:r>
                      <a:endParaRPr lang="es-PA" sz="2000" dirty="0" smtClean="0"/>
                    </a:p>
                  </a:txBody>
                  <a:tcPr/>
                </a:tc>
              </a:tr>
            </a:tbl>
          </a:graphicData>
        </a:graphic>
      </p:graphicFrame>
    </p:spTree>
    <p:extLst>
      <p:ext uri="{BB962C8B-B14F-4D97-AF65-F5344CB8AC3E}">
        <p14:creationId xmlns:p14="http://schemas.microsoft.com/office/powerpoint/2010/main" xmlns="" val="3900109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smtClean="0"/>
              <a:t>Experiment</a:t>
            </a:r>
            <a:r>
              <a:rPr lang="es-PA" dirty="0" smtClean="0"/>
              <a:t> 1: </a:t>
            </a:r>
            <a:r>
              <a:rPr lang="es-PA" dirty="0" err="1" smtClean="0"/>
              <a:t>Accuracy</a:t>
            </a:r>
            <a:r>
              <a:rPr lang="es-PA" dirty="0" smtClean="0"/>
              <a:t> and </a:t>
            </a:r>
            <a:r>
              <a:rPr lang="es-PA" dirty="0" err="1" smtClean="0"/>
              <a:t>Precision</a:t>
            </a:r>
            <a:r>
              <a:rPr lang="es-PA" dirty="0" smtClean="0"/>
              <a:t> </a:t>
            </a:r>
            <a:r>
              <a:rPr lang="es-PA" dirty="0" err="1" smtClean="0"/>
              <a:t>Comparison</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612555288"/>
              </p:ext>
            </p:extLst>
          </p:nvPr>
        </p:nvGraphicFramePr>
        <p:xfrm>
          <a:off x="1219200" y="1600200"/>
          <a:ext cx="6400800" cy="3657600"/>
        </p:xfrm>
        <a:graphic>
          <a:graphicData uri="http://schemas.openxmlformats.org/drawingml/2006/table">
            <a:tbl>
              <a:tblPr firstRow="1" bandRow="1">
                <a:tableStyleId>{74C1A8A3-306A-4EB7-A6B1-4F7E0EB9C5D6}</a:tableStyleId>
              </a:tblPr>
              <a:tblGrid>
                <a:gridCol w="2865509"/>
                <a:gridCol w="1700129"/>
                <a:gridCol w="1835162"/>
              </a:tblGrid>
              <a:tr h="609600">
                <a:tc>
                  <a:txBody>
                    <a:bodyPr/>
                    <a:lstStyle/>
                    <a:p>
                      <a:r>
                        <a:rPr lang="en-US" sz="2000" dirty="0" smtClean="0"/>
                        <a:t>RULES</a:t>
                      </a:r>
                      <a:endParaRPr lang="en-US" sz="2000" dirty="0"/>
                    </a:p>
                  </a:txBody>
                  <a:tcPr/>
                </a:tc>
                <a:tc>
                  <a:txBody>
                    <a:bodyPr/>
                    <a:lstStyle/>
                    <a:p>
                      <a:pPr algn="ctr"/>
                      <a:r>
                        <a:rPr lang="en-US" sz="2000" dirty="0" smtClean="0"/>
                        <a:t>TPR(%)</a:t>
                      </a:r>
                      <a:endParaRPr lang="en-US" sz="2000" dirty="0"/>
                    </a:p>
                  </a:txBody>
                  <a:tcPr/>
                </a:tc>
                <a:tc>
                  <a:txBody>
                    <a:bodyPr/>
                    <a:lstStyle/>
                    <a:p>
                      <a:pPr algn="ctr"/>
                      <a:r>
                        <a:rPr lang="en-US" sz="2000" dirty="0" smtClean="0"/>
                        <a:t>FPR (%)</a:t>
                      </a:r>
                      <a:endParaRPr lang="en-US" sz="2000" dirty="0"/>
                    </a:p>
                  </a:txBody>
                  <a:tcPr/>
                </a:tc>
              </a:tr>
              <a:tr h="609600">
                <a:tc>
                  <a:txBody>
                    <a:bodyPr/>
                    <a:lstStyle/>
                    <a:p>
                      <a:r>
                        <a:rPr lang="en-US" sz="2000" dirty="0" err="1" smtClean="0"/>
                        <a:t>ModSecurity</a:t>
                      </a:r>
                      <a:endParaRPr lang="en-US" sz="2000" dirty="0"/>
                    </a:p>
                  </a:txBody>
                  <a:tcPr/>
                </a:tc>
                <a:tc>
                  <a:txBody>
                    <a:bodyPr/>
                    <a:lstStyle/>
                    <a:p>
                      <a:pPr algn="ctr"/>
                      <a:r>
                        <a:rPr lang="en-US" sz="2000" dirty="0" smtClean="0"/>
                        <a:t>98.72</a:t>
                      </a:r>
                      <a:endParaRPr lang="en-US" sz="2000" dirty="0"/>
                    </a:p>
                  </a:txBody>
                  <a:tcPr/>
                </a:tc>
                <a:tc>
                  <a:txBody>
                    <a:bodyPr/>
                    <a:lstStyle/>
                    <a:p>
                      <a:pPr algn="ctr"/>
                      <a:r>
                        <a:rPr lang="en-US" sz="2000" dirty="0" smtClean="0"/>
                        <a:t>0.052 (730)</a:t>
                      </a:r>
                      <a:endParaRPr lang="en-US" sz="2000" dirty="0"/>
                    </a:p>
                  </a:txBody>
                  <a:tcPr/>
                </a:tc>
              </a:tr>
              <a:tr h="609600">
                <a:tc>
                  <a:txBody>
                    <a:bodyPr/>
                    <a:lstStyle/>
                    <a:p>
                      <a:r>
                        <a:rPr lang="en-US" sz="2000" b="1" i="1" dirty="0" err="1" smtClean="0"/>
                        <a:t>pSigene</a:t>
                      </a:r>
                      <a:r>
                        <a:rPr lang="en-US" sz="2000" b="1" i="1" baseline="0" dirty="0" smtClean="0"/>
                        <a:t> (9)</a:t>
                      </a:r>
                      <a:endParaRPr lang="en-US" sz="2000" b="1" i="1" dirty="0"/>
                    </a:p>
                  </a:txBody>
                  <a:tcPr/>
                </a:tc>
                <a:tc>
                  <a:txBody>
                    <a:bodyPr/>
                    <a:lstStyle/>
                    <a:p>
                      <a:pPr algn="ctr"/>
                      <a:r>
                        <a:rPr lang="en-US" sz="2000" b="1" i="1" dirty="0" smtClean="0"/>
                        <a:t>90.52</a:t>
                      </a:r>
                      <a:endParaRPr lang="en-US" sz="2000" b="1" i="1" dirty="0"/>
                    </a:p>
                  </a:txBody>
                  <a:tcPr/>
                </a:tc>
                <a:tc>
                  <a:txBody>
                    <a:bodyPr/>
                    <a:lstStyle/>
                    <a:p>
                      <a:pPr algn="ctr"/>
                      <a:r>
                        <a:rPr lang="en-US" sz="2000" b="1" i="1" dirty="0" smtClean="0"/>
                        <a:t>0.037 (523)</a:t>
                      </a:r>
                      <a:endParaRPr lang="en-US" sz="2000" b="1" i="1" dirty="0"/>
                    </a:p>
                  </a:txBody>
                  <a:tcPr/>
                </a:tc>
              </a:tr>
              <a:tr h="609600">
                <a:tc>
                  <a:txBody>
                    <a:bodyPr/>
                    <a:lstStyle/>
                    <a:p>
                      <a:r>
                        <a:rPr lang="en-US" sz="2000" b="1" i="1" dirty="0" err="1" smtClean="0"/>
                        <a:t>pSigene</a:t>
                      </a:r>
                      <a:r>
                        <a:rPr lang="en-US" sz="2000" b="1" i="1" dirty="0" smtClean="0"/>
                        <a:t> (7)</a:t>
                      </a:r>
                      <a:endParaRPr lang="en-US" sz="2000" b="1" i="1" dirty="0"/>
                    </a:p>
                  </a:txBody>
                  <a:tcPr/>
                </a:tc>
                <a:tc>
                  <a:txBody>
                    <a:bodyPr/>
                    <a:lstStyle/>
                    <a:p>
                      <a:pPr algn="ctr"/>
                      <a:r>
                        <a:rPr lang="en-US" sz="2000" b="1" i="1" dirty="0" smtClean="0"/>
                        <a:t>89.48</a:t>
                      </a:r>
                      <a:endParaRPr lang="en-US" sz="2000" b="1" i="1" dirty="0"/>
                    </a:p>
                  </a:txBody>
                  <a:tcPr/>
                </a:tc>
                <a:tc>
                  <a:txBody>
                    <a:bodyPr/>
                    <a:lstStyle/>
                    <a:p>
                      <a:pPr algn="ctr"/>
                      <a:r>
                        <a:rPr lang="en-US" sz="2000" b="1" i="1" dirty="0" smtClean="0"/>
                        <a:t>0.016 (226)</a:t>
                      </a:r>
                      <a:endParaRPr lang="en-US" sz="2000" b="1" i="1" dirty="0"/>
                    </a:p>
                  </a:txBody>
                  <a:tcPr/>
                </a:tc>
              </a:tr>
              <a:tr h="609600">
                <a:tc>
                  <a:txBody>
                    <a:bodyPr/>
                    <a:lstStyle/>
                    <a:p>
                      <a:r>
                        <a:rPr lang="en-US" sz="2000" dirty="0" smtClean="0"/>
                        <a:t>Snort – Emerging Threats</a:t>
                      </a:r>
                      <a:endParaRPr lang="en-US" sz="2000" dirty="0"/>
                    </a:p>
                  </a:txBody>
                  <a:tcPr/>
                </a:tc>
                <a:tc>
                  <a:txBody>
                    <a:bodyPr/>
                    <a:lstStyle/>
                    <a:p>
                      <a:pPr algn="ctr"/>
                      <a:r>
                        <a:rPr lang="en-US" sz="2000" dirty="0" smtClean="0"/>
                        <a:t>76.59</a:t>
                      </a:r>
                      <a:endParaRPr lang="en-US" sz="2000" dirty="0"/>
                    </a:p>
                  </a:txBody>
                  <a:tcPr/>
                </a:tc>
                <a:tc>
                  <a:txBody>
                    <a:bodyPr/>
                    <a:lstStyle/>
                    <a:p>
                      <a:pPr algn="ctr"/>
                      <a:r>
                        <a:rPr lang="en-US" sz="2000" dirty="0" smtClean="0"/>
                        <a:t>0.174 (2,463)</a:t>
                      </a:r>
                      <a:endParaRPr lang="en-US" sz="2000" dirty="0"/>
                    </a:p>
                  </a:txBody>
                  <a:tcPr/>
                </a:tc>
              </a:tr>
              <a:tr h="609600">
                <a:tc>
                  <a:txBody>
                    <a:bodyPr/>
                    <a:lstStyle/>
                    <a:p>
                      <a:r>
                        <a:rPr lang="en-US" sz="2000" dirty="0" smtClean="0"/>
                        <a:t>Bro</a:t>
                      </a:r>
                      <a:endParaRPr lang="en-US" sz="2000" dirty="0"/>
                    </a:p>
                  </a:txBody>
                  <a:tcPr/>
                </a:tc>
                <a:tc>
                  <a:txBody>
                    <a:bodyPr/>
                    <a:lstStyle/>
                    <a:p>
                      <a:pPr algn="ctr"/>
                      <a:r>
                        <a:rPr lang="en-US" sz="2000" dirty="0" smtClean="0"/>
                        <a:t>76.33</a:t>
                      </a:r>
                      <a:endParaRPr lang="en-US" sz="2000" dirty="0"/>
                    </a:p>
                  </a:txBody>
                  <a:tcPr/>
                </a:tc>
                <a:tc>
                  <a:txBody>
                    <a:bodyPr/>
                    <a:lstStyle/>
                    <a:p>
                      <a:pPr algn="ctr"/>
                      <a:r>
                        <a:rPr lang="en-US" sz="2000" dirty="0" smtClean="0"/>
                        <a:t>0.00</a:t>
                      </a:r>
                      <a:endParaRPr lang="en-US" sz="2000" dirty="0"/>
                    </a:p>
                  </a:txBody>
                  <a:tcPr/>
                </a:tc>
              </a:tr>
            </a:tbl>
          </a:graphicData>
        </a:graphic>
      </p:graphicFrame>
      <p:sp>
        <p:nvSpPr>
          <p:cNvPr id="7" name="Rectangle 6"/>
          <p:cNvSpPr/>
          <p:nvPr/>
        </p:nvSpPr>
        <p:spPr>
          <a:xfrm>
            <a:off x="4114800" y="1371600"/>
            <a:ext cx="1600200" cy="41148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7400" y="1371600"/>
            <a:ext cx="1600200" cy="41148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smtClean="0"/>
              <a:t>Experiment</a:t>
            </a:r>
            <a:r>
              <a:rPr lang="es-PA" dirty="0" smtClean="0"/>
              <a:t> 1: </a:t>
            </a:r>
            <a:r>
              <a:rPr lang="es-PA" dirty="0" err="1" smtClean="0"/>
              <a:t>Accuracy</a:t>
            </a:r>
            <a:r>
              <a:rPr lang="es-PA" dirty="0" smtClean="0"/>
              <a:t> and </a:t>
            </a:r>
            <a:r>
              <a:rPr lang="es-PA" dirty="0" err="1" smtClean="0"/>
              <a:t>Precision</a:t>
            </a:r>
            <a:r>
              <a:rPr lang="es-PA" dirty="0" smtClean="0"/>
              <a:t> </a:t>
            </a:r>
            <a:br>
              <a:rPr lang="es-PA" dirty="0" smtClean="0"/>
            </a:br>
            <a:r>
              <a:rPr lang="es-PA" dirty="0" smtClean="0"/>
              <a:t>of Individual </a:t>
            </a:r>
            <a:r>
              <a:rPr lang="es-PA" dirty="0" err="1" smtClean="0"/>
              <a:t>Signatures</a:t>
            </a:r>
            <a:endParaRPr lang="es-PA" dirty="0"/>
          </a:p>
        </p:txBody>
      </p:sp>
      <p:sp>
        <p:nvSpPr>
          <p:cNvPr id="3" name="Content Placeholder 2"/>
          <p:cNvSpPr>
            <a:spLocks noGrp="1"/>
          </p:cNvSpPr>
          <p:nvPr>
            <p:ph idx="1"/>
          </p:nvPr>
        </p:nvSpPr>
        <p:spPr>
          <a:xfrm>
            <a:off x="457200" y="5257800"/>
            <a:ext cx="8153400" cy="838200"/>
          </a:xfrm>
        </p:spPr>
        <p:txBody>
          <a:bodyPr>
            <a:normAutofit fontScale="85000" lnSpcReduction="10000"/>
          </a:bodyPr>
          <a:lstStyle/>
          <a:p>
            <a:r>
              <a:rPr lang="es-PA" dirty="0" err="1" smtClean="0"/>
              <a:t>Wide</a:t>
            </a:r>
            <a:r>
              <a:rPr lang="es-PA" dirty="0" smtClean="0"/>
              <a:t> </a:t>
            </a:r>
            <a:r>
              <a:rPr lang="es-PA" dirty="0" err="1" smtClean="0"/>
              <a:t>variability</a:t>
            </a:r>
            <a:r>
              <a:rPr lang="es-PA" dirty="0" smtClean="0"/>
              <a:t> in </a:t>
            </a:r>
            <a:r>
              <a:rPr lang="es-PA" dirty="0" err="1" smtClean="0"/>
              <a:t>the</a:t>
            </a:r>
            <a:r>
              <a:rPr lang="es-PA" dirty="0" smtClean="0"/>
              <a:t> </a:t>
            </a:r>
            <a:r>
              <a:rPr lang="es-PA" dirty="0" err="1" smtClean="0"/>
              <a:t>quality</a:t>
            </a:r>
            <a:r>
              <a:rPr lang="es-PA" dirty="0" smtClean="0"/>
              <a:t> and </a:t>
            </a:r>
            <a:r>
              <a:rPr lang="es-PA" dirty="0" err="1" smtClean="0"/>
              <a:t>coverage</a:t>
            </a:r>
            <a:r>
              <a:rPr lang="es-PA" dirty="0" smtClean="0"/>
              <a:t> of </a:t>
            </a:r>
            <a:r>
              <a:rPr lang="es-PA" dirty="0" err="1" smtClean="0"/>
              <a:t>the</a:t>
            </a:r>
            <a:r>
              <a:rPr lang="es-PA" dirty="0" smtClean="0"/>
              <a:t> </a:t>
            </a:r>
            <a:r>
              <a:rPr lang="es-PA" dirty="0" err="1" smtClean="0"/>
              <a:t>signatures</a:t>
            </a:r>
            <a:endParaRPr lang="es-PA" dirty="0" smtClean="0"/>
          </a:p>
          <a:p>
            <a:r>
              <a:rPr lang="es-PA" dirty="0" err="1" smtClean="0"/>
              <a:t>Each</a:t>
            </a:r>
            <a:r>
              <a:rPr lang="es-PA" dirty="0" smtClean="0"/>
              <a:t> </a:t>
            </a:r>
            <a:r>
              <a:rPr lang="es-PA" dirty="0" err="1" smtClean="0"/>
              <a:t>signature</a:t>
            </a:r>
            <a:r>
              <a:rPr lang="es-PA" dirty="0" smtClean="0"/>
              <a:t> can </a:t>
            </a:r>
            <a:r>
              <a:rPr lang="es-PA" dirty="0" err="1" smtClean="0"/>
              <a:t>be</a:t>
            </a:r>
            <a:r>
              <a:rPr lang="es-PA" dirty="0" smtClean="0"/>
              <a:t> </a:t>
            </a:r>
            <a:r>
              <a:rPr lang="es-PA" dirty="0" err="1" smtClean="0"/>
              <a:t>tuned</a:t>
            </a:r>
            <a:r>
              <a:rPr lang="es-PA" dirty="0" smtClean="0"/>
              <a:t>, </a:t>
            </a:r>
            <a:r>
              <a:rPr lang="es-PA" dirty="0" err="1" smtClean="0"/>
              <a:t>using</a:t>
            </a:r>
            <a:r>
              <a:rPr lang="es-PA" dirty="0" smtClean="0"/>
              <a:t> </a:t>
            </a:r>
            <a:r>
              <a:rPr lang="es-PA" dirty="0" err="1" smtClean="0"/>
              <a:t>the</a:t>
            </a:r>
            <a:r>
              <a:rPr lang="es-PA" dirty="0" smtClean="0"/>
              <a:t> </a:t>
            </a:r>
            <a:r>
              <a:rPr lang="es-PA" dirty="0" err="1" smtClean="0"/>
              <a:t>threshold</a:t>
            </a:r>
            <a:r>
              <a:rPr lang="es-PA" dirty="0" smtClean="0"/>
              <a:t> </a:t>
            </a:r>
            <a:r>
              <a:rPr lang="es-PA" dirty="0" err="1" smtClean="0"/>
              <a:t>value</a:t>
            </a:r>
            <a:endParaRPr lang="es-PA" dirty="0" smtClean="0"/>
          </a:p>
          <a:p>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22</a:t>
            </a:fld>
            <a:endParaRPr lang="en-US" dirty="0"/>
          </a:p>
        </p:txBody>
      </p:sp>
      <p:pic>
        <p:nvPicPr>
          <p:cNvPr id="5" name="Picture 4" descr="roc_curves.png"/>
          <p:cNvPicPr>
            <a:picLocks noChangeAspect="1"/>
          </p:cNvPicPr>
          <p:nvPr/>
        </p:nvPicPr>
        <p:blipFill>
          <a:blip r:embed="rId3" cstate="print"/>
          <a:srcRect l="22500" t="21014" r="27500" b="6522"/>
          <a:stretch>
            <a:fillRect/>
          </a:stretch>
        </p:blipFill>
        <p:spPr>
          <a:xfrm>
            <a:off x="1828800" y="1219200"/>
            <a:ext cx="5486400" cy="4114800"/>
          </a:xfrm>
          <a:prstGeom prst="rect">
            <a:avLst/>
          </a:prstGeom>
        </p:spPr>
      </p:pic>
      <p:sp>
        <p:nvSpPr>
          <p:cNvPr id="6" name="Rectangle 5"/>
          <p:cNvSpPr/>
          <p:nvPr/>
        </p:nvSpPr>
        <p:spPr>
          <a:xfrm>
            <a:off x="4343400" y="2876548"/>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smtClean="0"/>
              <a:t>Experiment</a:t>
            </a:r>
            <a:r>
              <a:rPr lang="es-PA" dirty="0" smtClean="0"/>
              <a:t> 1: </a:t>
            </a:r>
            <a:r>
              <a:rPr lang="es-PA" dirty="0" err="1" smtClean="0"/>
              <a:t>Accuracy</a:t>
            </a:r>
            <a:r>
              <a:rPr lang="es-PA" dirty="0" smtClean="0"/>
              <a:t> and </a:t>
            </a:r>
            <a:r>
              <a:rPr lang="es-PA" dirty="0" err="1" smtClean="0"/>
              <a:t>Precision</a:t>
            </a:r>
            <a:r>
              <a:rPr lang="es-PA" dirty="0" smtClean="0"/>
              <a:t> </a:t>
            </a:r>
            <a:br>
              <a:rPr lang="es-PA" dirty="0" smtClean="0"/>
            </a:br>
            <a:r>
              <a:rPr lang="es-PA" dirty="0" smtClean="0"/>
              <a:t>of Individual </a:t>
            </a:r>
            <a:r>
              <a:rPr lang="es-PA" dirty="0" err="1" smtClean="0"/>
              <a:t>Signatures</a:t>
            </a:r>
            <a:endParaRPr lang="es-PA" dirty="0"/>
          </a:p>
        </p:txBody>
      </p:sp>
      <p:sp>
        <p:nvSpPr>
          <p:cNvPr id="3" name="Content Placeholder 2"/>
          <p:cNvSpPr>
            <a:spLocks noGrp="1"/>
          </p:cNvSpPr>
          <p:nvPr>
            <p:ph idx="1"/>
          </p:nvPr>
        </p:nvSpPr>
        <p:spPr>
          <a:xfrm>
            <a:off x="457200" y="5334000"/>
            <a:ext cx="8153400" cy="762000"/>
          </a:xfrm>
        </p:spPr>
        <p:txBody>
          <a:bodyPr>
            <a:normAutofit/>
          </a:bodyPr>
          <a:lstStyle/>
          <a:p>
            <a:r>
              <a:rPr lang="es-PA" dirty="0" err="1" smtClean="0"/>
              <a:t>Signatures</a:t>
            </a:r>
            <a:r>
              <a:rPr lang="es-PA" dirty="0" smtClean="0"/>
              <a:t> </a:t>
            </a:r>
            <a:r>
              <a:rPr lang="es-PA" dirty="0" err="1" smtClean="0"/>
              <a:t>insensitive</a:t>
            </a:r>
            <a:r>
              <a:rPr lang="es-PA" dirty="0" smtClean="0"/>
              <a:t> to </a:t>
            </a:r>
            <a:r>
              <a:rPr lang="es-PA" dirty="0" err="1" smtClean="0"/>
              <a:t>threshold</a:t>
            </a:r>
            <a:r>
              <a:rPr lang="es-PA" dirty="0" smtClean="0"/>
              <a:t> </a:t>
            </a:r>
            <a:r>
              <a:rPr lang="es-PA" dirty="0" err="1" smtClean="0"/>
              <a:t>settings</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23</a:t>
            </a:fld>
            <a:endParaRPr lang="en-US" dirty="0"/>
          </a:p>
        </p:txBody>
      </p:sp>
      <p:pic>
        <p:nvPicPr>
          <p:cNvPr id="5" name="Picture 4" descr="roc_curves.png"/>
          <p:cNvPicPr>
            <a:picLocks noChangeAspect="1"/>
          </p:cNvPicPr>
          <p:nvPr/>
        </p:nvPicPr>
        <p:blipFill>
          <a:blip r:embed="rId2" cstate="print"/>
          <a:srcRect l="22500" t="21014" r="27500" b="6522"/>
          <a:stretch>
            <a:fillRect/>
          </a:stretch>
        </p:blipFill>
        <p:spPr>
          <a:xfrm>
            <a:off x="1828800" y="1219200"/>
            <a:ext cx="5486400" cy="4114800"/>
          </a:xfrm>
          <a:prstGeom prst="rect">
            <a:avLst/>
          </a:prstGeom>
        </p:spPr>
      </p:pic>
      <p:sp>
        <p:nvSpPr>
          <p:cNvPr id="6" name="Rectangle 5"/>
          <p:cNvSpPr/>
          <p:nvPr/>
        </p:nvSpPr>
        <p:spPr>
          <a:xfrm>
            <a:off x="4343400" y="2876548"/>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2630904"/>
            <a:ext cx="5486400" cy="6096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smtClean="0"/>
              <a:t>Experiment</a:t>
            </a:r>
            <a:r>
              <a:rPr lang="es-PA" dirty="0" smtClean="0"/>
              <a:t> 1: </a:t>
            </a:r>
            <a:r>
              <a:rPr lang="es-PA" dirty="0" err="1" smtClean="0"/>
              <a:t>Accuracy</a:t>
            </a:r>
            <a:r>
              <a:rPr lang="es-PA" dirty="0" smtClean="0"/>
              <a:t> and </a:t>
            </a:r>
            <a:r>
              <a:rPr lang="es-PA" dirty="0" err="1" smtClean="0"/>
              <a:t>Precision</a:t>
            </a:r>
            <a:r>
              <a:rPr lang="es-PA" dirty="0" smtClean="0"/>
              <a:t> </a:t>
            </a:r>
            <a:br>
              <a:rPr lang="es-PA" dirty="0" smtClean="0"/>
            </a:br>
            <a:r>
              <a:rPr lang="es-PA" dirty="0" smtClean="0"/>
              <a:t>of Individual </a:t>
            </a:r>
            <a:r>
              <a:rPr lang="es-PA" dirty="0" err="1" smtClean="0"/>
              <a:t>Signatures</a:t>
            </a:r>
            <a:endParaRPr lang="es-PA" dirty="0"/>
          </a:p>
        </p:txBody>
      </p:sp>
      <p:sp>
        <p:nvSpPr>
          <p:cNvPr id="3" name="Content Placeholder 2"/>
          <p:cNvSpPr>
            <a:spLocks noGrp="1"/>
          </p:cNvSpPr>
          <p:nvPr>
            <p:ph idx="1"/>
          </p:nvPr>
        </p:nvSpPr>
        <p:spPr>
          <a:xfrm>
            <a:off x="457200" y="5334000"/>
            <a:ext cx="8153400" cy="762000"/>
          </a:xfrm>
        </p:spPr>
        <p:txBody>
          <a:bodyPr>
            <a:normAutofit fontScale="92500" lnSpcReduction="20000"/>
          </a:bodyPr>
          <a:lstStyle/>
          <a:p>
            <a:r>
              <a:rPr lang="es-PA" dirty="0" err="1" smtClean="0"/>
              <a:t>Signatures</a:t>
            </a:r>
            <a:r>
              <a:rPr lang="es-PA" dirty="0" smtClean="0"/>
              <a:t> 6 and 8 produce false positives </a:t>
            </a:r>
            <a:r>
              <a:rPr lang="es-PA" dirty="0" err="1" smtClean="0"/>
              <a:t>faster</a:t>
            </a:r>
            <a:r>
              <a:rPr lang="es-PA" dirty="0" smtClean="0"/>
              <a:t> </a:t>
            </a:r>
            <a:br>
              <a:rPr lang="es-PA" dirty="0" smtClean="0"/>
            </a:br>
            <a:r>
              <a:rPr lang="es-PA" dirty="0" err="1" smtClean="0"/>
              <a:t>than</a:t>
            </a:r>
            <a:r>
              <a:rPr lang="es-PA" dirty="0" smtClean="0"/>
              <a:t> </a:t>
            </a:r>
            <a:r>
              <a:rPr lang="es-PA" dirty="0" err="1" smtClean="0"/>
              <a:t>other</a:t>
            </a:r>
            <a:r>
              <a:rPr lang="es-PA" dirty="0" smtClean="0"/>
              <a:t> </a:t>
            </a:r>
            <a:r>
              <a:rPr lang="es-PA" dirty="0" err="1" smtClean="0"/>
              <a:t>signatures</a:t>
            </a:r>
            <a:r>
              <a:rPr lang="es-PA" dirty="0" smtClean="0"/>
              <a:t> (share </a:t>
            </a:r>
            <a:r>
              <a:rPr lang="es-PA" dirty="0" err="1" smtClean="0"/>
              <a:t>same</a:t>
            </a:r>
            <a:r>
              <a:rPr lang="es-PA" dirty="0" smtClean="0"/>
              <a:t> set of </a:t>
            </a:r>
            <a:r>
              <a:rPr lang="es-PA" dirty="0" err="1" smtClean="0"/>
              <a:t>features</a:t>
            </a:r>
            <a:r>
              <a:rPr lang="es-PA" dirty="0" smtClean="0"/>
              <a:t>)</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24</a:t>
            </a:fld>
            <a:endParaRPr lang="en-US" dirty="0"/>
          </a:p>
        </p:txBody>
      </p:sp>
      <p:pic>
        <p:nvPicPr>
          <p:cNvPr id="5" name="Picture 4" descr="roc_curves.png"/>
          <p:cNvPicPr>
            <a:picLocks noChangeAspect="1"/>
          </p:cNvPicPr>
          <p:nvPr/>
        </p:nvPicPr>
        <p:blipFill>
          <a:blip r:embed="rId2" cstate="print"/>
          <a:srcRect l="22500" t="21014" r="27500" b="6522"/>
          <a:stretch>
            <a:fillRect/>
          </a:stretch>
        </p:blipFill>
        <p:spPr>
          <a:xfrm>
            <a:off x="1828800" y="1219200"/>
            <a:ext cx="5486400" cy="4114800"/>
          </a:xfrm>
          <a:prstGeom prst="rect">
            <a:avLst/>
          </a:prstGeom>
        </p:spPr>
      </p:pic>
      <p:sp>
        <p:nvSpPr>
          <p:cNvPr id="6" name="Rectangle 5"/>
          <p:cNvSpPr/>
          <p:nvPr/>
        </p:nvSpPr>
        <p:spPr>
          <a:xfrm>
            <a:off x="4343400" y="2876548"/>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1219200"/>
            <a:ext cx="5486400" cy="14478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err="1" smtClean="0"/>
              <a:t>Experiment</a:t>
            </a:r>
            <a:r>
              <a:rPr lang="es-PA" dirty="0" smtClean="0"/>
              <a:t> 2: Incremental </a:t>
            </a:r>
            <a:r>
              <a:rPr lang="es-PA" dirty="0" err="1" smtClean="0"/>
              <a:t>Learning</a:t>
            </a:r>
            <a:endParaRPr lang="es-PA" dirty="0"/>
          </a:p>
        </p:txBody>
      </p:sp>
      <p:sp>
        <p:nvSpPr>
          <p:cNvPr id="3" name="Content Placeholder 2"/>
          <p:cNvSpPr>
            <a:spLocks noGrp="1"/>
          </p:cNvSpPr>
          <p:nvPr>
            <p:ph idx="1"/>
          </p:nvPr>
        </p:nvSpPr>
        <p:spPr>
          <a:xfrm>
            <a:off x="457200" y="3124200"/>
            <a:ext cx="8229600" cy="2971800"/>
          </a:xfrm>
        </p:spPr>
        <p:txBody>
          <a:bodyPr>
            <a:normAutofit/>
          </a:bodyPr>
          <a:lstStyle/>
          <a:p>
            <a:r>
              <a:rPr lang="es-PA" dirty="0" err="1" smtClean="0"/>
              <a:t>Incremented</a:t>
            </a:r>
            <a:r>
              <a:rPr lang="es-PA" dirty="0" smtClean="0"/>
              <a:t> </a:t>
            </a:r>
            <a:r>
              <a:rPr lang="es-PA" dirty="0" err="1" smtClean="0"/>
              <a:t>the</a:t>
            </a:r>
            <a:r>
              <a:rPr lang="es-PA" dirty="0" smtClean="0"/>
              <a:t> </a:t>
            </a:r>
            <a:r>
              <a:rPr lang="es-PA" dirty="0" err="1" smtClean="0"/>
              <a:t>number</a:t>
            </a:r>
            <a:r>
              <a:rPr lang="es-PA" dirty="0" smtClean="0"/>
              <a:t> of </a:t>
            </a:r>
            <a:r>
              <a:rPr lang="es-PA" dirty="0" err="1" smtClean="0"/>
              <a:t>attack</a:t>
            </a:r>
            <a:r>
              <a:rPr lang="es-PA" dirty="0" smtClean="0"/>
              <a:t> </a:t>
            </a:r>
            <a:r>
              <a:rPr lang="es-PA" dirty="0" err="1" smtClean="0"/>
              <a:t>samples</a:t>
            </a:r>
            <a:r>
              <a:rPr lang="es-PA" dirty="0" smtClean="0"/>
              <a:t> </a:t>
            </a:r>
            <a:r>
              <a:rPr lang="es-PA" dirty="0" err="1" smtClean="0"/>
              <a:t>used</a:t>
            </a:r>
            <a:r>
              <a:rPr lang="es-PA" dirty="0" smtClean="0"/>
              <a:t> </a:t>
            </a:r>
            <a:br>
              <a:rPr lang="es-PA" dirty="0" smtClean="0"/>
            </a:br>
            <a:r>
              <a:rPr lang="es-PA" dirty="0" smtClean="0"/>
              <a:t>to </a:t>
            </a:r>
            <a:r>
              <a:rPr lang="es-PA" dirty="0" err="1" smtClean="0"/>
              <a:t>learn</a:t>
            </a:r>
            <a:r>
              <a:rPr lang="es-PA" dirty="0" smtClean="0"/>
              <a:t> </a:t>
            </a:r>
            <a:r>
              <a:rPr lang="es-PA" dirty="0" smtClean="0">
                <a:latin typeface="Cambria Math"/>
                <a:ea typeface="Cambria Math"/>
              </a:rPr>
              <a:t>𝚯</a:t>
            </a:r>
            <a:r>
              <a:rPr lang="es-PA" dirty="0" smtClean="0"/>
              <a:t> </a:t>
            </a:r>
            <a:r>
              <a:rPr lang="es-PA" dirty="0" err="1" smtClean="0"/>
              <a:t>parameters</a:t>
            </a:r>
            <a:endParaRPr lang="es-PA" dirty="0" smtClean="0"/>
          </a:p>
          <a:p>
            <a:r>
              <a:rPr lang="es-PA" dirty="0" smtClean="0"/>
              <a:t>TPR </a:t>
            </a:r>
            <a:r>
              <a:rPr lang="es-PA" dirty="0" err="1" smtClean="0"/>
              <a:t>showed</a:t>
            </a:r>
            <a:r>
              <a:rPr lang="es-PA" dirty="0" smtClean="0"/>
              <a:t> </a:t>
            </a:r>
            <a:r>
              <a:rPr lang="es-PA" dirty="0" err="1" smtClean="0"/>
              <a:t>an</a:t>
            </a:r>
            <a:r>
              <a:rPr lang="es-PA" dirty="0" smtClean="0"/>
              <a:t> </a:t>
            </a:r>
            <a:r>
              <a:rPr lang="es-PA" dirty="0" err="1" smtClean="0"/>
              <a:t>improvement</a:t>
            </a:r>
            <a:r>
              <a:rPr lang="es-PA" dirty="0" smtClean="0"/>
              <a:t> of  &gt;2% in </a:t>
            </a:r>
            <a:r>
              <a:rPr lang="es-PA" dirty="0" err="1" smtClean="0"/>
              <a:t>each</a:t>
            </a:r>
            <a:r>
              <a:rPr lang="es-PA" dirty="0" smtClean="0"/>
              <a:t> round</a:t>
            </a:r>
          </a:p>
          <a:p>
            <a:pPr lvl="1"/>
            <a:r>
              <a:rPr lang="es-PA" dirty="0" err="1" smtClean="0"/>
              <a:t>pSigene</a:t>
            </a:r>
            <a:r>
              <a:rPr lang="es-PA" dirty="0" smtClean="0"/>
              <a:t> </a:t>
            </a:r>
            <a:r>
              <a:rPr lang="es-PA" dirty="0" err="1" smtClean="0"/>
              <a:t>is</a:t>
            </a:r>
            <a:r>
              <a:rPr lang="es-PA" dirty="0" smtClean="0"/>
              <a:t> </a:t>
            </a:r>
            <a:r>
              <a:rPr lang="es-PA" dirty="0" err="1" smtClean="0"/>
              <a:t>getting</a:t>
            </a:r>
            <a:r>
              <a:rPr lang="es-PA" dirty="0" smtClean="0"/>
              <a:t> similar </a:t>
            </a:r>
            <a:r>
              <a:rPr lang="es-PA" dirty="0" err="1" smtClean="0"/>
              <a:t>attack</a:t>
            </a:r>
            <a:r>
              <a:rPr lang="es-PA" dirty="0" smtClean="0"/>
              <a:t> </a:t>
            </a:r>
            <a:r>
              <a:rPr lang="es-PA" dirty="0" err="1" smtClean="0"/>
              <a:t>samples</a:t>
            </a:r>
            <a:r>
              <a:rPr lang="es-PA" dirty="0" smtClean="0"/>
              <a:t> in </a:t>
            </a:r>
            <a:r>
              <a:rPr lang="es-PA" dirty="0" err="1" smtClean="0"/>
              <a:t>each</a:t>
            </a:r>
            <a:r>
              <a:rPr lang="es-PA" dirty="0" smtClean="0"/>
              <a:t> round</a:t>
            </a:r>
          </a:p>
          <a:p>
            <a:r>
              <a:rPr lang="es-PA" dirty="0" smtClean="0"/>
              <a:t>FPR </a:t>
            </a:r>
            <a:r>
              <a:rPr lang="es-PA" dirty="0" err="1" smtClean="0"/>
              <a:t>also</a:t>
            </a:r>
            <a:r>
              <a:rPr lang="es-PA" dirty="0" smtClean="0"/>
              <a:t> </a:t>
            </a:r>
            <a:r>
              <a:rPr lang="es-PA" dirty="0" err="1" smtClean="0"/>
              <a:t>increased</a:t>
            </a:r>
            <a:r>
              <a:rPr lang="es-PA" dirty="0" smtClean="0"/>
              <a:t> </a:t>
            </a:r>
            <a:r>
              <a:rPr lang="es-PA" dirty="0" err="1" smtClean="0"/>
              <a:t>slightly</a:t>
            </a:r>
            <a:r>
              <a:rPr lang="es-PA" dirty="0" smtClean="0"/>
              <a:t> in </a:t>
            </a:r>
            <a:r>
              <a:rPr lang="es-PA" dirty="0" err="1" smtClean="0"/>
              <a:t>each</a:t>
            </a:r>
            <a:r>
              <a:rPr lang="es-PA" dirty="0" smtClean="0"/>
              <a:t> round</a:t>
            </a:r>
          </a:p>
          <a:p>
            <a:pPr lvl="1"/>
            <a:r>
              <a:rPr lang="es-PA" dirty="0" err="1" smtClean="0"/>
              <a:t>We</a:t>
            </a:r>
            <a:r>
              <a:rPr lang="es-PA" dirty="0" smtClean="0"/>
              <a:t> </a:t>
            </a:r>
            <a:r>
              <a:rPr lang="es-PA" dirty="0" err="1" smtClean="0"/>
              <a:t>added</a:t>
            </a:r>
            <a:r>
              <a:rPr lang="es-PA" dirty="0" smtClean="0"/>
              <a:t> more </a:t>
            </a:r>
            <a:r>
              <a:rPr lang="es-PA" dirty="0" err="1" smtClean="0"/>
              <a:t>malicious</a:t>
            </a:r>
            <a:r>
              <a:rPr lang="es-PA" dirty="0" smtClean="0"/>
              <a:t> </a:t>
            </a:r>
            <a:r>
              <a:rPr lang="es-PA" dirty="0" err="1" smtClean="0"/>
              <a:t>samples</a:t>
            </a:r>
            <a:r>
              <a:rPr lang="es-PA" dirty="0" smtClean="0"/>
              <a:t> </a:t>
            </a:r>
            <a:r>
              <a:rPr lang="es-PA" dirty="0" err="1" smtClean="0"/>
              <a:t>only</a:t>
            </a:r>
            <a:endParaRPr lang="es-PA"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25</a:t>
            </a:fld>
            <a:endParaRPr lang="en-US" dirty="0"/>
          </a:p>
        </p:txBody>
      </p:sp>
      <p:graphicFrame>
        <p:nvGraphicFramePr>
          <p:cNvPr id="5" name="Table 4"/>
          <p:cNvGraphicFramePr>
            <a:graphicFrameLocks noGrp="1"/>
          </p:cNvGraphicFramePr>
          <p:nvPr/>
        </p:nvGraphicFramePr>
        <p:xfrm>
          <a:off x="1904999" y="1143000"/>
          <a:ext cx="4953001" cy="1752600"/>
        </p:xfrm>
        <a:graphic>
          <a:graphicData uri="http://schemas.openxmlformats.org/drawingml/2006/table">
            <a:tbl>
              <a:tblPr firstRow="1" bandRow="1">
                <a:tableStyleId>{74C1A8A3-306A-4EB7-A6B1-4F7E0EB9C5D6}</a:tableStyleId>
              </a:tblPr>
              <a:tblGrid>
                <a:gridCol w="2362200"/>
                <a:gridCol w="1219200"/>
                <a:gridCol w="1371601"/>
              </a:tblGrid>
              <a:tr h="370840">
                <a:tc>
                  <a:txBody>
                    <a:bodyPr/>
                    <a:lstStyle/>
                    <a:p>
                      <a:pPr algn="ctr"/>
                      <a:r>
                        <a:rPr lang="en-US" dirty="0" smtClean="0"/>
                        <a:t>TEST DATASET USED FOR TRAINING</a:t>
                      </a:r>
                      <a:endParaRPr lang="en-US" dirty="0"/>
                    </a:p>
                  </a:txBody>
                  <a:tcPr/>
                </a:tc>
                <a:tc>
                  <a:txBody>
                    <a:bodyPr/>
                    <a:lstStyle/>
                    <a:p>
                      <a:pPr algn="ctr"/>
                      <a:r>
                        <a:rPr lang="en-US" dirty="0" smtClean="0"/>
                        <a:t>TPR(%)</a:t>
                      </a:r>
                      <a:endParaRPr lang="en-US" dirty="0"/>
                    </a:p>
                  </a:txBody>
                  <a:tcPr/>
                </a:tc>
                <a:tc>
                  <a:txBody>
                    <a:bodyPr/>
                    <a:lstStyle/>
                    <a:p>
                      <a:pPr algn="ctr"/>
                      <a:r>
                        <a:rPr lang="en-US" dirty="0" smtClean="0"/>
                        <a:t>FPR(%)</a:t>
                      </a:r>
                      <a:endParaRPr lang="en-US" dirty="0"/>
                    </a:p>
                  </a:txBody>
                  <a:tcPr/>
                </a:tc>
              </a:tr>
              <a:tr h="370840">
                <a:tc>
                  <a:txBody>
                    <a:bodyPr/>
                    <a:lstStyle/>
                    <a:p>
                      <a:pPr algn="ctr"/>
                      <a:r>
                        <a:rPr lang="en-US" baseline="0" dirty="0" smtClean="0"/>
                        <a:t>0%</a:t>
                      </a:r>
                      <a:endParaRPr lang="en-US" dirty="0"/>
                    </a:p>
                  </a:txBody>
                  <a:tcPr/>
                </a:tc>
                <a:tc>
                  <a:txBody>
                    <a:bodyPr/>
                    <a:lstStyle/>
                    <a:p>
                      <a:pPr algn="ctr"/>
                      <a:r>
                        <a:rPr lang="en-US" dirty="0" smtClean="0"/>
                        <a:t>86.53</a:t>
                      </a:r>
                      <a:endParaRPr lang="en-US" dirty="0"/>
                    </a:p>
                  </a:txBody>
                  <a:tcPr/>
                </a:tc>
                <a:tc>
                  <a:txBody>
                    <a:bodyPr/>
                    <a:lstStyle/>
                    <a:p>
                      <a:pPr algn="ctr"/>
                      <a:r>
                        <a:rPr lang="en-US" dirty="0" smtClean="0"/>
                        <a:t>0.037</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89.13</a:t>
                      </a:r>
                      <a:endParaRPr lang="en-US" dirty="0"/>
                    </a:p>
                  </a:txBody>
                  <a:tcPr/>
                </a:tc>
                <a:tc>
                  <a:txBody>
                    <a:bodyPr/>
                    <a:lstStyle/>
                    <a:p>
                      <a:pPr algn="ctr"/>
                      <a:r>
                        <a:rPr lang="en-US" dirty="0" smtClean="0"/>
                        <a:t>0.039</a:t>
                      </a:r>
                      <a:endParaRPr lang="en-US" dirty="0"/>
                    </a:p>
                  </a:txBody>
                  <a:tcPr/>
                </a:tc>
              </a:tr>
              <a:tr h="370840">
                <a:tc>
                  <a:txBody>
                    <a:bodyPr/>
                    <a:lstStyle/>
                    <a:p>
                      <a:pPr algn="ctr"/>
                      <a:r>
                        <a:rPr lang="en-US" dirty="0" smtClean="0"/>
                        <a:t>40%</a:t>
                      </a:r>
                      <a:endParaRPr lang="en-US" dirty="0"/>
                    </a:p>
                  </a:txBody>
                  <a:tcPr/>
                </a:tc>
                <a:tc>
                  <a:txBody>
                    <a:bodyPr/>
                    <a:lstStyle/>
                    <a:p>
                      <a:pPr algn="ctr"/>
                      <a:r>
                        <a:rPr lang="en-US" dirty="0" smtClean="0"/>
                        <a:t>91.15</a:t>
                      </a:r>
                      <a:endParaRPr lang="en-US" dirty="0"/>
                    </a:p>
                  </a:txBody>
                  <a:tcPr/>
                </a:tc>
                <a:tc>
                  <a:txBody>
                    <a:bodyPr/>
                    <a:lstStyle/>
                    <a:p>
                      <a:pPr algn="ctr"/>
                      <a:r>
                        <a:rPr lang="en-US" dirty="0" smtClean="0"/>
                        <a:t>0.044</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Presented </a:t>
            </a:r>
            <a:r>
              <a:rPr lang="en-US" dirty="0" err="1" smtClean="0"/>
              <a:t>pSigene</a:t>
            </a:r>
            <a:r>
              <a:rPr lang="en-US" dirty="0" smtClean="0"/>
              <a:t>, a system for the automation generation and update of intrusion signatures</a:t>
            </a:r>
          </a:p>
          <a:p>
            <a:pPr lvl="1"/>
            <a:r>
              <a:rPr lang="en-US" dirty="0" smtClean="0"/>
              <a:t>Tested architecture for the prevalent class of </a:t>
            </a:r>
            <a:r>
              <a:rPr lang="en-US" dirty="0" err="1" smtClean="0"/>
              <a:t>SQLi</a:t>
            </a:r>
            <a:r>
              <a:rPr lang="en-US" dirty="0" smtClean="0"/>
              <a:t> attacks </a:t>
            </a:r>
            <a:br>
              <a:rPr lang="en-US" dirty="0" smtClean="0"/>
            </a:br>
            <a:r>
              <a:rPr lang="en-US" dirty="0" smtClean="0"/>
              <a:t>and found signatures with high accuracy (90.52% TPR) and low false alarm rate (0.037%)</a:t>
            </a:r>
          </a:p>
          <a:p>
            <a:pPr marL="342900" lvl="1" indent="-342900">
              <a:buFont typeface="Arial" pitchFamily="34" charset="0"/>
              <a:buChar char="•"/>
            </a:pPr>
            <a:r>
              <a:rPr lang="en-US" sz="2800" dirty="0" smtClean="0">
                <a:solidFill>
                  <a:srgbClr val="212121"/>
                </a:solidFill>
              </a:rPr>
              <a:t>Non –deterministic framework to generalize existing signatures and detection of new variations</a:t>
            </a:r>
          </a:p>
          <a:p>
            <a:pPr lvl="1"/>
            <a:r>
              <a:rPr lang="en-US" dirty="0" smtClean="0"/>
              <a:t>Features filtering process with </a:t>
            </a:r>
            <a:r>
              <a:rPr lang="en-US" dirty="0" err="1" smtClean="0"/>
              <a:t>biclustering</a:t>
            </a:r>
            <a:r>
              <a:rPr lang="en-US" dirty="0" smtClean="0"/>
              <a:t> + logistic regression </a:t>
            </a:r>
          </a:p>
          <a:p>
            <a:r>
              <a:rPr lang="en-US" dirty="0" smtClean="0"/>
              <a:t>Rigorously benchmarked the system with a large set </a:t>
            </a:r>
            <a:br>
              <a:rPr lang="en-US" dirty="0" smtClean="0"/>
            </a:br>
            <a:r>
              <a:rPr lang="en-US" dirty="0" smtClean="0"/>
              <a:t>of real attack samples</a:t>
            </a:r>
          </a:p>
          <a:p>
            <a:pPr lvl="1"/>
            <a:r>
              <a:rPr lang="en-US" dirty="0" smtClean="0"/>
              <a:t>Compare performance to popular misuse-based IDS</a:t>
            </a:r>
          </a:p>
        </p:txBody>
      </p:sp>
      <p:sp>
        <p:nvSpPr>
          <p:cNvPr id="4" name="Slide Number Placeholder 3"/>
          <p:cNvSpPr>
            <a:spLocks noGrp="1"/>
          </p:cNvSpPr>
          <p:nvPr>
            <p:ph type="sldNum" sz="quarter" idx="12"/>
          </p:nvPr>
        </p:nvSpPr>
        <p:spPr/>
        <p:txBody>
          <a:bodyPr/>
          <a:lstStyle/>
          <a:p>
            <a:fld id="{D7A24B82-A13D-4CB9-8A86-F6C047810EA0}" type="slidenum">
              <a:rPr lang="en-US" smtClean="0"/>
              <a:pPr/>
              <a:t>26</a:t>
            </a:fld>
            <a:endParaRPr lang="en-US" dirty="0"/>
          </a:p>
        </p:txBody>
      </p:sp>
    </p:spTree>
    <p:extLst>
      <p:ext uri="{BB962C8B-B14F-4D97-AF65-F5344CB8AC3E}">
        <p14:creationId xmlns:p14="http://schemas.microsoft.com/office/powerpoint/2010/main" xmlns="" val="97007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A" dirty="0" err="1" smtClean="0"/>
              <a:t>Thank</a:t>
            </a:r>
            <a:r>
              <a:rPr lang="es-PA" dirty="0" smtClean="0"/>
              <a:t> YOU!</a:t>
            </a:r>
            <a:endParaRPr lang="es-PA" dirty="0"/>
          </a:p>
        </p:txBody>
      </p:sp>
      <p:sp>
        <p:nvSpPr>
          <p:cNvPr id="6" name="Text Placeholder 5"/>
          <p:cNvSpPr>
            <a:spLocks noGrp="1"/>
          </p:cNvSpPr>
          <p:nvPr>
            <p:ph type="body" idx="1"/>
          </p:nvPr>
        </p:nvSpPr>
        <p:spPr/>
        <p:txBody>
          <a:bodyPr/>
          <a:lstStyle/>
          <a:p>
            <a:endParaRPr lang="es-PA"/>
          </a:p>
        </p:txBody>
      </p:sp>
      <p:sp>
        <p:nvSpPr>
          <p:cNvPr id="4" name="Slide Number Placeholder 3"/>
          <p:cNvSpPr>
            <a:spLocks noGrp="1"/>
          </p:cNvSpPr>
          <p:nvPr>
            <p:ph type="sldNum" sz="quarter" idx="12"/>
          </p:nvPr>
        </p:nvSpPr>
        <p:spPr/>
        <p:txBody>
          <a:bodyPr/>
          <a:lstStyle/>
          <a:p>
            <a:fld id="{D7A24B82-A13D-4CB9-8A86-F6C047810EA0}"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1371600" indent="-1371600">
              <a:buNone/>
            </a:pPr>
            <a:r>
              <a:rPr lang="en-US" sz="1800" dirty="0" smtClean="0"/>
              <a:t>[Aickel08]	U. </a:t>
            </a:r>
            <a:r>
              <a:rPr lang="en-US" sz="1800" dirty="0" err="1" smtClean="0"/>
              <a:t>Aickelin</a:t>
            </a:r>
            <a:r>
              <a:rPr lang="en-US" sz="1800" dirty="0" smtClean="0"/>
              <a:t>, J. </a:t>
            </a:r>
            <a:r>
              <a:rPr lang="en-US" sz="1800" dirty="0" err="1" smtClean="0"/>
              <a:t>Twycross</a:t>
            </a:r>
            <a:r>
              <a:rPr lang="en-US" sz="1800" dirty="0" smtClean="0"/>
              <a:t>, and T. </a:t>
            </a:r>
            <a:r>
              <a:rPr lang="en-US" sz="1800" dirty="0" err="1" smtClean="0"/>
              <a:t>Hesketh</a:t>
            </a:r>
            <a:r>
              <a:rPr lang="en-US" sz="1800" dirty="0" smtClean="0"/>
              <a:t>-Roberts, “Rule </a:t>
            </a:r>
            <a:r>
              <a:rPr lang="en-US" sz="1800" dirty="0" err="1" smtClean="0"/>
              <a:t>generalisation</a:t>
            </a:r>
            <a:r>
              <a:rPr lang="en-US" sz="1800" dirty="0" smtClean="0"/>
              <a:t> in intrusion detection systems using snort,” </a:t>
            </a:r>
            <a:r>
              <a:rPr lang="en-US" sz="1800" dirty="0" err="1" smtClean="0"/>
              <a:t>CoRR</a:t>
            </a:r>
            <a:r>
              <a:rPr lang="en-US" sz="1800" dirty="0" smtClean="0"/>
              <a:t> 2008.</a:t>
            </a:r>
          </a:p>
          <a:p>
            <a:pPr marL="1371600" indent="-1371600">
              <a:buNone/>
            </a:pPr>
            <a:r>
              <a:rPr lang="en-US" sz="1800" dirty="0" smtClean="0"/>
              <a:t>[Chandr11]	R. Chandra, T. Kim, M. Shah, N. </a:t>
            </a:r>
            <a:r>
              <a:rPr lang="en-US" sz="1800" dirty="0" err="1" smtClean="0"/>
              <a:t>Narula</a:t>
            </a:r>
            <a:r>
              <a:rPr lang="en-US" sz="1800" dirty="0" smtClean="0"/>
              <a:t>, and N. </a:t>
            </a:r>
            <a:r>
              <a:rPr lang="en-US" sz="1800" dirty="0" err="1" smtClean="0"/>
              <a:t>Zeldovich</a:t>
            </a:r>
            <a:r>
              <a:rPr lang="en-US" sz="1800" dirty="0" smtClean="0"/>
              <a:t>, “Intrusion recovery for database-backed web applications,” SOSP 2011</a:t>
            </a:r>
          </a:p>
          <a:p>
            <a:pPr marL="1371600" indent="-1371600">
              <a:buNone/>
            </a:pPr>
            <a:r>
              <a:rPr lang="en-US" sz="1800" dirty="0"/>
              <a:t>[IBM14]	</a:t>
            </a:r>
            <a:r>
              <a:rPr lang="en-US" sz="1800" dirty="0" smtClean="0"/>
              <a:t>IBM Corp. </a:t>
            </a:r>
            <a:r>
              <a:rPr lang="en-US" sz="1800" dirty="0"/>
              <a:t>X-Force Threat Intelligence Quarterly1Q </a:t>
            </a:r>
            <a:r>
              <a:rPr lang="en-US" sz="1800" dirty="0" smtClean="0"/>
              <a:t>2014.</a:t>
            </a:r>
            <a:endParaRPr lang="en-US" sz="1800" dirty="0"/>
          </a:p>
          <a:p>
            <a:pPr marL="1371600" indent="-1371600">
              <a:buNone/>
            </a:pPr>
            <a:r>
              <a:rPr lang="en-US" sz="1800" dirty="0" smtClean="0"/>
              <a:t>[Kreibi04]	C. </a:t>
            </a:r>
            <a:r>
              <a:rPr lang="en-US" sz="1800" dirty="0" err="1" smtClean="0"/>
              <a:t>Kreibich</a:t>
            </a:r>
            <a:r>
              <a:rPr lang="en-US" sz="1800" dirty="0" smtClean="0"/>
              <a:t> and J. </a:t>
            </a:r>
            <a:r>
              <a:rPr lang="en-US" sz="1800" dirty="0" err="1" smtClean="0"/>
              <a:t>Crowcroft</a:t>
            </a:r>
            <a:r>
              <a:rPr lang="en-US" sz="1800" dirty="0" smtClean="0"/>
              <a:t>, “Honeycomb: creating intrusion detection signatures using </a:t>
            </a:r>
            <a:r>
              <a:rPr lang="en-US" sz="1800" dirty="0" err="1" smtClean="0"/>
              <a:t>honeypots</a:t>
            </a:r>
            <a:r>
              <a:rPr lang="en-US" sz="1800" dirty="0" smtClean="0"/>
              <a:t>,” SIGCOMM Comp. Comm. Rev., Jan 2004.</a:t>
            </a:r>
          </a:p>
          <a:p>
            <a:pPr marL="1371600" indent="-1371600">
              <a:buNone/>
            </a:pPr>
            <a:r>
              <a:rPr lang="en-US" sz="1800" dirty="0" smtClean="0"/>
              <a:t>[Li06]	Z. Li, M. </a:t>
            </a:r>
            <a:r>
              <a:rPr lang="en-US" sz="1800" dirty="0" err="1" smtClean="0"/>
              <a:t>Sanghi</a:t>
            </a:r>
            <a:r>
              <a:rPr lang="en-US" sz="1800" dirty="0" smtClean="0"/>
              <a:t>, Y. Chen, M.-Y. Kao, and B. Chavez, “</a:t>
            </a:r>
            <a:r>
              <a:rPr lang="en-US" sz="1800" dirty="0" err="1" smtClean="0"/>
              <a:t>Hamsa</a:t>
            </a:r>
            <a:r>
              <a:rPr lang="en-US" sz="1800" dirty="0" smtClean="0"/>
              <a:t>: fast signature generation for zero-day polymorphic worms with provable attack resilience,” IEEE S&amp;P 2006</a:t>
            </a:r>
          </a:p>
          <a:p>
            <a:pPr marL="1371600" indent="-1371600">
              <a:buNone/>
            </a:pPr>
            <a:r>
              <a:rPr lang="en-US" sz="1800" dirty="0" smtClean="0"/>
              <a:t>[Newsom05]	J. Newsome, B. Karp, and D. Song, “Polygraph: automatically generating signatures for polymorphic worms,” IEEE S&amp;P 2005</a:t>
            </a:r>
          </a:p>
          <a:p>
            <a:pPr marL="1371600" indent="-1371600">
              <a:buNone/>
            </a:pPr>
            <a:r>
              <a:rPr lang="en-US" sz="1800" dirty="0"/>
              <a:t>[Perdis10]	Roberto </a:t>
            </a:r>
            <a:r>
              <a:rPr lang="en-US" sz="1800" dirty="0" err="1"/>
              <a:t>Perdisci</a:t>
            </a:r>
            <a:r>
              <a:rPr lang="en-US" sz="1800" dirty="0"/>
              <a:t>, </a:t>
            </a:r>
            <a:r>
              <a:rPr lang="en-US" sz="1800" dirty="0" err="1"/>
              <a:t>Wenke</a:t>
            </a:r>
            <a:r>
              <a:rPr lang="en-US" sz="1800" dirty="0"/>
              <a:t> Lee, and Nick </a:t>
            </a:r>
            <a:r>
              <a:rPr lang="en-US" sz="1800" dirty="0" err="1"/>
              <a:t>Feamster</a:t>
            </a:r>
            <a:r>
              <a:rPr lang="en-US" sz="1800" dirty="0"/>
              <a:t>. "Behavioral Clustering of HTTP-based Malware and Signature Generation using Malicious Network Traces"., NSDI 2010</a:t>
            </a:r>
          </a:p>
          <a:p>
            <a:pPr marL="1371600" indent="-1371600">
              <a:buNone/>
            </a:pPr>
            <a:r>
              <a:rPr lang="en-US" sz="1800" dirty="0" smtClean="0"/>
              <a:t>[</a:t>
            </a:r>
            <a:r>
              <a:rPr lang="en-US" sz="1800" dirty="0"/>
              <a:t>Rafiqu13]	M. </a:t>
            </a:r>
            <a:r>
              <a:rPr lang="en-US" sz="1800" dirty="0" err="1"/>
              <a:t>Zubair</a:t>
            </a:r>
            <a:r>
              <a:rPr lang="en-US" sz="1800" dirty="0"/>
              <a:t> </a:t>
            </a:r>
            <a:r>
              <a:rPr lang="en-US" sz="1800" dirty="0" err="1"/>
              <a:t>Rafique</a:t>
            </a:r>
            <a:r>
              <a:rPr lang="en-US" sz="1800" dirty="0"/>
              <a:t> and Juan Caballero, “FIRMA: Malware Clustering and Network Signature Generation with Mixed Network Behaviors,” RAID 2013</a:t>
            </a:r>
          </a:p>
          <a:p>
            <a:pPr marL="1371600" indent="-1371600">
              <a:buNone/>
            </a:pPr>
            <a:r>
              <a:rPr lang="en-US" sz="1800" dirty="0" smtClean="0"/>
              <a:t>[Robert06]	W. Robertson, G. </a:t>
            </a:r>
            <a:r>
              <a:rPr lang="en-US" sz="1800" dirty="0" err="1" smtClean="0"/>
              <a:t>Vigna</a:t>
            </a:r>
            <a:r>
              <a:rPr lang="en-US" sz="1800" dirty="0" smtClean="0"/>
              <a:t>, C. </a:t>
            </a:r>
            <a:r>
              <a:rPr lang="en-US" sz="1800" dirty="0" err="1" smtClean="0"/>
              <a:t>Kruegel</a:t>
            </a:r>
            <a:r>
              <a:rPr lang="en-US" sz="1800" dirty="0" smtClean="0"/>
              <a:t>, and R. Kemmerer, “Using Generalization and Characterization Techniques in the Anomaly-based Detection of Web Attacks,” NDSS 2006</a:t>
            </a:r>
          </a:p>
          <a:p>
            <a:pPr marL="1371600" indent="-1371600">
              <a:buNone/>
            </a:pPr>
            <a:r>
              <a:rPr lang="en-US" sz="1800" dirty="0" smtClean="0"/>
              <a:t>[Robert10]	W. Robertson, F. </a:t>
            </a:r>
            <a:r>
              <a:rPr lang="en-US" sz="1800" dirty="0" err="1" smtClean="0"/>
              <a:t>Maggi</a:t>
            </a:r>
            <a:r>
              <a:rPr lang="en-US" sz="1800" dirty="0" smtClean="0"/>
              <a:t>, C. </a:t>
            </a:r>
            <a:r>
              <a:rPr lang="en-US" sz="1800" dirty="0" err="1" smtClean="0"/>
              <a:t>Kruegel</a:t>
            </a:r>
            <a:r>
              <a:rPr lang="en-US" sz="1800" dirty="0" smtClean="0"/>
              <a:t>, and G. </a:t>
            </a:r>
            <a:r>
              <a:rPr lang="en-US" sz="1800" dirty="0" err="1" smtClean="0"/>
              <a:t>Vigna</a:t>
            </a:r>
            <a:r>
              <a:rPr lang="en-US" sz="1800" dirty="0" smtClean="0"/>
              <a:t>, “Effective anomaly detection with scarce training data,” NDSS 2010</a:t>
            </a:r>
          </a:p>
          <a:p>
            <a:pPr marL="1371600" indent="-1371600">
              <a:buNone/>
            </a:pPr>
            <a:r>
              <a:rPr lang="en-US" sz="1800" dirty="0" smtClean="0"/>
              <a:t>[Vigna09]	G. </a:t>
            </a:r>
            <a:r>
              <a:rPr lang="en-US" sz="1800" dirty="0" err="1" smtClean="0"/>
              <a:t>Vigna</a:t>
            </a:r>
            <a:r>
              <a:rPr lang="en-US" sz="1800" dirty="0" smtClean="0"/>
              <a:t>, F. </a:t>
            </a:r>
            <a:r>
              <a:rPr lang="en-US" sz="1800" dirty="0" err="1" smtClean="0"/>
              <a:t>Valeur</a:t>
            </a:r>
            <a:r>
              <a:rPr lang="en-US" sz="1800" dirty="0" smtClean="0"/>
              <a:t>, D. </a:t>
            </a:r>
            <a:r>
              <a:rPr lang="en-US" sz="1800" dirty="0" err="1" smtClean="0"/>
              <a:t>Balzarotti</a:t>
            </a:r>
            <a:r>
              <a:rPr lang="en-US" sz="1800" dirty="0" smtClean="0"/>
              <a:t>, W. Robertson, C. </a:t>
            </a:r>
            <a:r>
              <a:rPr lang="en-US" sz="1800" dirty="0" err="1" smtClean="0"/>
              <a:t>Kruegel</a:t>
            </a:r>
            <a:r>
              <a:rPr lang="en-US" sz="1800" dirty="0" smtClean="0"/>
              <a:t>, and E. </a:t>
            </a:r>
            <a:r>
              <a:rPr lang="en-US" sz="1800" dirty="0" err="1" smtClean="0"/>
              <a:t>Kirda</a:t>
            </a:r>
            <a:r>
              <a:rPr lang="en-US" sz="1800" dirty="0" smtClean="0"/>
              <a:t>, “Reducing Errors in the Anomaly-based Detection of Web-Based Attacks through the Combined Analysis of Web Requests and SQL Queries,” J. Comp. Sec., vol. 17, no. 3, 2009</a:t>
            </a:r>
          </a:p>
          <a:p>
            <a:pPr marL="1371600" indent="-1371600">
              <a:buNone/>
            </a:pPr>
            <a:r>
              <a:rPr lang="en-US" sz="1800" dirty="0" smtClean="0"/>
              <a:t>[Yegnes05]	V. </a:t>
            </a:r>
            <a:r>
              <a:rPr lang="en-US" sz="1800" dirty="0" err="1" smtClean="0"/>
              <a:t>Yegneswaran</a:t>
            </a:r>
            <a:r>
              <a:rPr lang="en-US" sz="1800" dirty="0" smtClean="0"/>
              <a:t>, J. T. </a:t>
            </a:r>
            <a:r>
              <a:rPr lang="en-US" sz="1800" dirty="0" err="1" smtClean="0"/>
              <a:t>Giffin</a:t>
            </a:r>
            <a:r>
              <a:rPr lang="en-US" sz="1800" dirty="0" smtClean="0"/>
              <a:t>, P. </a:t>
            </a:r>
            <a:r>
              <a:rPr lang="en-US" sz="1800" dirty="0" err="1" smtClean="0"/>
              <a:t>Barford</a:t>
            </a:r>
            <a:r>
              <a:rPr lang="en-US" sz="1800" dirty="0" smtClean="0"/>
              <a:t>, and S. Jha, “An architecture for generating semantics-aware signatures,” USENIX Security 2005</a:t>
            </a:r>
          </a:p>
          <a:p>
            <a:pPr marL="1371600" indent="-1371600">
              <a:buNone/>
            </a:pPr>
            <a:r>
              <a:rPr lang="en-US" sz="1800" dirty="0" smtClean="0"/>
              <a:t>[</a:t>
            </a:r>
            <a:r>
              <a:rPr lang="en-US" sz="1800" dirty="0"/>
              <a:t>Zand14</a:t>
            </a:r>
            <a:r>
              <a:rPr lang="en-US" sz="1800" dirty="0" smtClean="0"/>
              <a:t>]	</a:t>
            </a:r>
            <a:r>
              <a:rPr lang="en-US" sz="1800" dirty="0"/>
              <a:t>Ali </a:t>
            </a:r>
            <a:r>
              <a:rPr lang="en-US" sz="1800" dirty="0" err="1"/>
              <a:t>Zand</a:t>
            </a:r>
            <a:r>
              <a:rPr lang="en-US" sz="1800" dirty="0"/>
              <a:t>, Giovanni Vigna, </a:t>
            </a:r>
            <a:r>
              <a:rPr lang="en-US" sz="1800" dirty="0" err="1"/>
              <a:t>Xifeng</a:t>
            </a:r>
            <a:r>
              <a:rPr lang="en-US" sz="1800" dirty="0"/>
              <a:t> Yan</a:t>
            </a:r>
            <a:r>
              <a:rPr lang="en-US" sz="1800" dirty="0" smtClean="0"/>
              <a:t>, and </a:t>
            </a:r>
            <a:r>
              <a:rPr lang="en-US" sz="1800" dirty="0"/>
              <a:t>Christopher </a:t>
            </a:r>
            <a:r>
              <a:rPr lang="en-US" sz="1800" dirty="0" err="1" smtClean="0"/>
              <a:t>Kruegel</a:t>
            </a:r>
            <a:r>
              <a:rPr lang="en-US" sz="1800" dirty="0" smtClean="0"/>
              <a:t>, “</a:t>
            </a:r>
            <a:r>
              <a:rPr lang="en-US" sz="1800" dirty="0"/>
              <a:t>Extracting Probable Command and Control Signatures for Detecting </a:t>
            </a:r>
            <a:r>
              <a:rPr lang="en-US" sz="1800" dirty="0" smtClean="0"/>
              <a:t>Botnets,” SAC 2014</a:t>
            </a:r>
          </a:p>
        </p:txBody>
      </p:sp>
      <p:sp>
        <p:nvSpPr>
          <p:cNvPr id="4" name="Slide Number Placeholder 3"/>
          <p:cNvSpPr>
            <a:spLocks noGrp="1"/>
          </p:cNvSpPr>
          <p:nvPr>
            <p:ph type="sldNum" sz="quarter" idx="12"/>
          </p:nvPr>
        </p:nvSpPr>
        <p:spPr/>
        <p:txBody>
          <a:bodyPr/>
          <a:lstStyle/>
          <a:p>
            <a:fld id="{D7A24B82-A13D-4CB9-8A86-F6C047810EA0}" type="slidenum">
              <a:rPr lang="en-US" smtClean="0"/>
              <a:pPr/>
              <a:t>28</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8" name="Content Placeholder 7"/>
          <p:cNvSpPr>
            <a:spLocks noGrp="1"/>
          </p:cNvSpPr>
          <p:nvPr>
            <p:ph idx="1"/>
          </p:nvPr>
        </p:nvSpPr>
        <p:spPr/>
        <p:txBody>
          <a:bodyPr>
            <a:normAutofit/>
          </a:bodyPr>
          <a:lstStyle/>
          <a:p>
            <a:r>
              <a:rPr lang="en-US" i="1" dirty="0" smtClean="0"/>
              <a:t>Misuse-based </a:t>
            </a:r>
            <a:r>
              <a:rPr lang="en-US" dirty="0" smtClean="0"/>
              <a:t>detection systems (WAF/IDS)</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3</a:t>
            </a:fld>
            <a:endParaRPr lang="en-US" dirty="0"/>
          </a:p>
        </p:txBody>
      </p:sp>
      <p:cxnSp>
        <p:nvCxnSpPr>
          <p:cNvPr id="13" name="Straight Arrow Connector 12"/>
          <p:cNvCxnSpPr/>
          <p:nvPr/>
        </p:nvCxnSpPr>
        <p:spPr>
          <a:xfrm>
            <a:off x="2133600" y="2286000"/>
            <a:ext cx="18288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95093" y="2286000"/>
            <a:ext cx="18288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4804206" y="2590800"/>
            <a:ext cx="990600" cy="9906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3852560" y="2831068"/>
            <a:ext cx="490840" cy="369332"/>
          </a:xfrm>
          <a:prstGeom prst="rect">
            <a:avLst/>
          </a:prstGeom>
          <a:noFill/>
        </p:spPr>
        <p:txBody>
          <a:bodyPr wrap="none" rtlCol="0">
            <a:spAutoFit/>
          </a:bodyPr>
          <a:lstStyle/>
          <a:p>
            <a:r>
              <a:rPr lang="en-US" dirty="0" smtClean="0"/>
              <a:t>IDS</a:t>
            </a:r>
            <a:endParaRPr lang="en-US" dirty="0"/>
          </a:p>
        </p:txBody>
      </p:sp>
      <p:sp>
        <p:nvSpPr>
          <p:cNvPr id="17" name="TextBox 16"/>
          <p:cNvSpPr txBox="1"/>
          <p:nvPr/>
        </p:nvSpPr>
        <p:spPr>
          <a:xfrm>
            <a:off x="4495800" y="3581400"/>
            <a:ext cx="1607412" cy="369332"/>
          </a:xfrm>
          <a:prstGeom prst="rect">
            <a:avLst/>
          </a:prstGeom>
          <a:noFill/>
        </p:spPr>
        <p:txBody>
          <a:bodyPr wrap="square" rtlCol="0">
            <a:spAutoFit/>
          </a:bodyPr>
          <a:lstStyle/>
          <a:p>
            <a:r>
              <a:rPr lang="en-US" dirty="0" smtClean="0"/>
              <a:t>Signatures Set</a:t>
            </a:r>
            <a:endParaRPr lang="en-US" dirty="0"/>
          </a:p>
        </p:txBody>
      </p:sp>
      <p:sp>
        <p:nvSpPr>
          <p:cNvPr id="18" name="TextBox 17"/>
          <p:cNvSpPr txBox="1"/>
          <p:nvPr/>
        </p:nvSpPr>
        <p:spPr>
          <a:xfrm>
            <a:off x="5621878" y="2971800"/>
            <a:ext cx="13885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err="1" smtClean="0"/>
              <a:t>union+select</a:t>
            </a:r>
            <a:endParaRPr lang="en-US" dirty="0"/>
          </a:p>
        </p:txBody>
      </p:sp>
      <p:sp>
        <p:nvSpPr>
          <p:cNvPr id="19" name="TextBox 18"/>
          <p:cNvSpPr txBox="1"/>
          <p:nvPr/>
        </p:nvSpPr>
        <p:spPr>
          <a:xfrm>
            <a:off x="2345278" y="1905000"/>
            <a:ext cx="1388522" cy="369332"/>
          </a:xfrm>
          <a:prstGeom prst="rect">
            <a:avLst/>
          </a:prstGeom>
          <a:noFill/>
        </p:spPr>
        <p:txBody>
          <a:bodyPr wrap="none" rtlCol="0">
            <a:spAutoFit/>
          </a:bodyPr>
          <a:lstStyle/>
          <a:p>
            <a:r>
              <a:rPr lang="en-US" dirty="0" err="1" smtClean="0"/>
              <a:t>union+select</a:t>
            </a:r>
            <a:endParaRPr lang="en-US" dirty="0"/>
          </a:p>
        </p:txBody>
      </p:sp>
      <p:sp>
        <p:nvSpPr>
          <p:cNvPr id="20" name="TextBox 19"/>
          <p:cNvSpPr txBox="1"/>
          <p:nvPr/>
        </p:nvSpPr>
        <p:spPr>
          <a:xfrm>
            <a:off x="5105400" y="1905000"/>
            <a:ext cx="775533" cy="369332"/>
          </a:xfrm>
          <a:prstGeom prst="rect">
            <a:avLst/>
          </a:prstGeom>
          <a:noFill/>
        </p:spPr>
        <p:txBody>
          <a:bodyPr wrap="none" rtlCol="0">
            <a:spAutoFit/>
          </a:bodyPr>
          <a:lstStyle/>
          <a:p>
            <a:r>
              <a:rPr lang="en-US" b="1" dirty="0" smtClean="0">
                <a:solidFill>
                  <a:schemeClr val="accent1"/>
                </a:solidFill>
              </a:rPr>
              <a:t>ALERT</a:t>
            </a:r>
            <a:endParaRPr lang="en-US" b="1" dirty="0">
              <a:solidFill>
                <a:schemeClr val="accent1"/>
              </a:solidFill>
            </a:endParaRPr>
          </a:p>
        </p:txBody>
      </p:sp>
      <p:cxnSp>
        <p:nvCxnSpPr>
          <p:cNvPr id="22" name="Elbow Connector 21"/>
          <p:cNvCxnSpPr>
            <a:stCxn id="116738" idx="2"/>
            <a:endCxn id="15" idx="2"/>
          </p:cNvCxnSpPr>
          <p:nvPr/>
        </p:nvCxnSpPr>
        <p:spPr>
          <a:xfrm rot="16200000" flipH="1">
            <a:off x="4448989" y="2730882"/>
            <a:ext cx="244725" cy="465710"/>
          </a:xfrm>
          <a:prstGeom prst="bentConnector2">
            <a:avLst/>
          </a:prstGeom>
          <a:ln/>
        </p:spPr>
        <p:style>
          <a:lnRef idx="2">
            <a:schemeClr val="accent5"/>
          </a:lnRef>
          <a:fillRef idx="0">
            <a:schemeClr val="accent5"/>
          </a:fillRef>
          <a:effectRef idx="1">
            <a:schemeClr val="accent5"/>
          </a:effectRef>
          <a:fontRef idx="minor">
            <a:schemeClr val="tx1"/>
          </a:fontRef>
        </p:style>
      </p:cxnSp>
      <p:pic>
        <p:nvPicPr>
          <p:cNvPr id="116738" name="Picture 2" descr="C:\Users\gmodeloh\AppData\Local\Microsoft\Windows\Temporary Internet Files\Content.IE5\P6AYVVLP\MC900197438[1].wmf"/>
          <p:cNvPicPr>
            <a:picLocks noChangeAspect="1" noChangeArrowheads="1"/>
          </p:cNvPicPr>
          <p:nvPr/>
        </p:nvPicPr>
        <p:blipFill>
          <a:blip r:embed="rId3" cstate="print"/>
          <a:srcRect/>
          <a:stretch>
            <a:fillRect/>
          </a:stretch>
        </p:blipFill>
        <p:spPr bwMode="auto">
          <a:xfrm>
            <a:off x="3952592" y="1752600"/>
            <a:ext cx="771808" cy="10887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14504" y="3645932"/>
            <a:ext cx="3652696" cy="2297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000" dirty="0" smtClean="0"/>
              <a:t>Selected </a:t>
            </a:r>
            <a:r>
              <a:rPr lang="en-US" sz="2000" b="1" dirty="0" smtClean="0"/>
              <a:t>SQL injection </a:t>
            </a:r>
            <a:r>
              <a:rPr lang="en-US" sz="2000" dirty="0" smtClean="0"/>
              <a:t>attacks </a:t>
            </a:r>
            <a:br>
              <a:rPr lang="en-US" sz="2000" dirty="0" smtClean="0"/>
            </a:br>
            <a:r>
              <a:rPr lang="en-US" sz="2000" dirty="0" smtClean="0"/>
              <a:t>as subject matter</a:t>
            </a:r>
          </a:p>
          <a:p>
            <a:pPr marL="349250" indent="-228600">
              <a:buFont typeface="Arial" panose="020B0604020202020204" pitchFamily="34" charset="0"/>
              <a:buChar char="•"/>
            </a:pPr>
            <a:r>
              <a:rPr lang="en-US" sz="2000" dirty="0" smtClean="0"/>
              <a:t>Top 3 attack type [IBM14]</a:t>
            </a:r>
          </a:p>
          <a:p>
            <a:pPr marL="349250" indent="-228600">
              <a:buFont typeface="Arial" panose="020B0604020202020204" pitchFamily="34" charset="0"/>
              <a:buChar char="•"/>
            </a:pPr>
            <a:r>
              <a:rPr lang="en-US" sz="2000" dirty="0" smtClean="0"/>
              <a:t>Most of previous work has been on malware-related activity</a:t>
            </a:r>
            <a:endParaRPr lang="en-US" sz="2000" dirty="0"/>
          </a:p>
        </p:txBody>
      </p:sp>
    </p:spTree>
    <p:extLst>
      <p:ext uri="{BB962C8B-B14F-4D97-AF65-F5344CB8AC3E}">
        <p14:creationId xmlns:p14="http://schemas.microsoft.com/office/powerpoint/2010/main" xmlns="" val="6340020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8" name="Content Placeholder 7"/>
          <p:cNvSpPr>
            <a:spLocks noGrp="1"/>
          </p:cNvSpPr>
          <p:nvPr>
            <p:ph idx="1"/>
          </p:nvPr>
        </p:nvSpPr>
        <p:spPr/>
        <p:txBody>
          <a:bodyPr>
            <a:normAutofit/>
          </a:bodyPr>
          <a:lstStyle/>
          <a:p>
            <a:r>
              <a:rPr lang="en-US" dirty="0" smtClean="0"/>
              <a:t>Example of existing signature for detection system</a:t>
            </a:r>
          </a:p>
          <a:p>
            <a:endParaRPr lang="en-US"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4</a:t>
            </a:fld>
            <a:endParaRPr lang="en-US" dirty="0"/>
          </a:p>
        </p:txBody>
      </p:sp>
      <p:grpSp>
        <p:nvGrpSpPr>
          <p:cNvPr id="2" name="Group 8"/>
          <p:cNvGrpSpPr/>
          <p:nvPr/>
        </p:nvGrpSpPr>
        <p:grpSpPr>
          <a:xfrm>
            <a:off x="609600" y="1600200"/>
            <a:ext cx="8305800" cy="4524315"/>
            <a:chOff x="609600" y="1600200"/>
            <a:chExt cx="8305800" cy="4524315"/>
          </a:xfrm>
        </p:grpSpPr>
        <p:sp>
          <p:nvSpPr>
            <p:cNvPr id="5" name="TextBox 4"/>
            <p:cNvSpPr txBox="1"/>
            <p:nvPr/>
          </p:nvSpPr>
          <p:spPr>
            <a:xfrm>
              <a:off x="609600" y="1600200"/>
              <a:ext cx="8001000" cy="4524315"/>
            </a:xfrm>
            <a:prstGeom prst="rect">
              <a:avLst/>
            </a:prstGeom>
            <a:solidFill>
              <a:schemeClr val="accent5">
                <a:lumMod val="20000"/>
                <a:lumOff val="80000"/>
              </a:schemeClr>
            </a:solidFill>
          </p:spPr>
          <p:txBody>
            <a:bodyPr wrap="square" rtlCol="0">
              <a:spAutoFit/>
            </a:bodyPr>
            <a:lstStyle/>
            <a:p>
              <a:r>
                <a:rPr lang="en-US" sz="2400" dirty="0" smtClean="0"/>
                <a:t>(?</a:t>
              </a:r>
              <a:r>
                <a:rPr lang="en-US" sz="2400" dirty="0" err="1" smtClean="0"/>
                <a:t>i</a:t>
              </a:r>
              <a:r>
                <a:rPr lang="en-US" sz="2400" dirty="0" smtClean="0"/>
                <a:t>:(?:\b(?:(?:s(?:</a:t>
              </a:r>
              <a:r>
                <a:rPr lang="en-US" sz="2400" dirty="0" err="1" smtClean="0"/>
                <a:t>ys</a:t>
              </a:r>
              <a:r>
                <a:rPr lang="en-US" sz="2400" dirty="0" smtClean="0"/>
                <a:t>\.(?:user_(?:(?:t(?:</a:t>
              </a:r>
              <a:r>
                <a:rPr lang="en-US" sz="2400" dirty="0" err="1" smtClean="0"/>
                <a:t>ab</a:t>
              </a:r>
              <a:r>
                <a:rPr lang="en-US" sz="2400" dirty="0" smtClean="0"/>
                <a:t>(?:_</a:t>
              </a:r>
              <a:r>
                <a:rPr lang="en-US" sz="2400" dirty="0" err="1" smtClean="0"/>
                <a:t>column|le</a:t>
              </a:r>
              <a:r>
                <a:rPr lang="en-US" sz="2400" dirty="0" smtClean="0"/>
                <a:t>)|rigger)|</a:t>
              </a:r>
              <a:r>
                <a:rPr lang="en-US" sz="2400" dirty="0" err="1" smtClean="0"/>
                <a:t>object|view</a:t>
              </a:r>
              <a:r>
                <a:rPr lang="en-US" sz="2400" dirty="0" smtClean="0"/>
                <a:t>)</a:t>
              </a:r>
              <a:r>
                <a:rPr lang="en-US" sz="2400" dirty="0" err="1" smtClean="0"/>
                <a:t>s|c</a:t>
              </a:r>
              <a:r>
                <a:rPr lang="en-US" sz="2400" dirty="0" smtClean="0"/>
                <a:t>(?:</a:t>
              </a:r>
              <a:r>
                <a:rPr lang="en-US" sz="2400" dirty="0" err="1" smtClean="0"/>
                <a:t>onstraints|atalog</a:t>
              </a:r>
              <a:r>
                <a:rPr lang="en-US" sz="2400" dirty="0" smtClean="0"/>
                <a:t>))|</a:t>
              </a:r>
              <a:r>
                <a:rPr lang="en-US" sz="2400" dirty="0" err="1" smtClean="0"/>
                <a:t>all_tables|tab</a:t>
              </a:r>
              <a:r>
                <a:rPr lang="en-US" sz="2400" dirty="0" smtClean="0"/>
                <a:t>)|elect\b.{0,40}\b(?:</a:t>
              </a:r>
              <a:r>
                <a:rPr lang="en-US" sz="2400" dirty="0" err="1" smtClean="0"/>
                <a:t>substring|users</a:t>
              </a:r>
              <a:r>
                <a:rPr lang="en-US" sz="2400" dirty="0" smtClean="0"/>
                <a:t>?|</a:t>
              </a:r>
              <a:r>
                <a:rPr lang="en-US" sz="2400" dirty="0" err="1" smtClean="0"/>
                <a:t>ascii</a:t>
              </a:r>
              <a:r>
                <a:rPr lang="en-US" sz="2400" dirty="0" smtClean="0"/>
                <a:t>))|m(?:sys(?:(?:</a:t>
              </a:r>
              <a:r>
                <a:rPr lang="en-US" sz="2400" dirty="0" err="1" smtClean="0"/>
                <a:t>queri|ac</a:t>
              </a:r>
              <a:r>
                <a:rPr lang="en-US" sz="2400" dirty="0" smtClean="0"/>
                <a:t>)</a:t>
              </a:r>
              <a:r>
                <a:rPr lang="en-US" sz="2400" dirty="0" err="1" smtClean="0"/>
                <a:t>e|relationship|column|object</a:t>
              </a:r>
              <a:r>
                <a:rPr lang="en-US" sz="2400" dirty="0" smtClean="0"/>
                <a:t>)</a:t>
              </a:r>
              <a:r>
                <a:rPr lang="en-US" sz="2400" dirty="0" err="1" smtClean="0"/>
                <a:t>s|ysql</a:t>
              </a:r>
              <a:r>
                <a:rPr lang="en-US" sz="2400" dirty="0" smtClean="0"/>
                <a:t>\.(</a:t>
              </a:r>
              <a:r>
                <a:rPr lang="en-US" sz="2400" dirty="0" err="1" smtClean="0"/>
                <a:t>db|user</a:t>
              </a:r>
              <a:r>
                <a:rPr lang="en-US" sz="2400" dirty="0" smtClean="0"/>
                <a:t>))|c(?:</a:t>
              </a:r>
              <a:r>
                <a:rPr lang="en-US" sz="2400" dirty="0" err="1" smtClean="0"/>
                <a:t>onstraint_type|harindex</a:t>
              </a:r>
              <a:r>
                <a:rPr lang="en-US" sz="2400" dirty="0" smtClean="0"/>
                <a:t>)|</a:t>
              </a:r>
              <a:r>
                <a:rPr lang="en-US" sz="2400" dirty="0" err="1" smtClean="0"/>
                <a:t>waitfor</a:t>
              </a:r>
              <a:r>
                <a:rPr lang="en-US" sz="2400" dirty="0" smtClean="0"/>
                <a:t>\b\W*?\</a:t>
              </a:r>
              <a:r>
                <a:rPr lang="en-US" sz="2400" dirty="0" err="1" smtClean="0"/>
                <a:t>bdelay|attnotnull</a:t>
              </a:r>
              <a:r>
                <a:rPr lang="en-US" sz="2400" dirty="0" smtClean="0"/>
                <a:t>)\b|(?:</a:t>
              </a:r>
              <a:r>
                <a:rPr lang="en-US" sz="2400" dirty="0" err="1" smtClean="0"/>
                <a:t>locate|instr</a:t>
              </a:r>
              <a:r>
                <a:rPr lang="en-US" sz="2400" dirty="0" smtClean="0"/>
                <a:t>)\W+\()|\@\@</a:t>
              </a:r>
              <a:r>
                <a:rPr lang="en-US" sz="2400" dirty="0" err="1" smtClean="0"/>
                <a:t>spid</a:t>
              </a:r>
              <a:r>
                <a:rPr lang="en-US" sz="2400" dirty="0" smtClean="0"/>
                <a:t>\b)|\b(?:(?:s(?:</a:t>
              </a:r>
              <a:r>
                <a:rPr lang="en-US" sz="2400" dirty="0" err="1" smtClean="0"/>
                <a:t>ys</a:t>
              </a:r>
              <a:r>
                <a:rPr lang="en-US" sz="2400" dirty="0" smtClean="0"/>
                <a:t>(?:(?:(?:</a:t>
              </a:r>
              <a:r>
                <a:rPr lang="en-US" sz="2400" dirty="0" err="1" smtClean="0"/>
                <a:t>process|tabl</a:t>
              </a:r>
              <a:r>
                <a:rPr lang="en-US" sz="2400" dirty="0" smtClean="0"/>
                <a:t>)</a:t>
              </a:r>
              <a:r>
                <a:rPr lang="en-US" sz="2400" dirty="0" err="1" smtClean="0"/>
                <a:t>e|filegroup|object</a:t>
              </a:r>
              <a:r>
                <a:rPr lang="en-US" sz="2400" dirty="0" smtClean="0"/>
                <a:t>)</a:t>
              </a:r>
              <a:r>
                <a:rPr lang="en-US" sz="2400" dirty="0" err="1" smtClean="0"/>
                <a:t>s|c</a:t>
              </a:r>
              <a:r>
                <a:rPr lang="en-US" sz="2400" dirty="0" smtClean="0"/>
                <a:t>(?:o(?:</a:t>
              </a:r>
              <a:r>
                <a:rPr lang="en-US" sz="2400" dirty="0" err="1" smtClean="0"/>
                <a:t>nstraint|lumn</a:t>
              </a:r>
              <a:r>
                <a:rPr lang="en-US" sz="2400" dirty="0" smtClean="0"/>
                <a:t>)</a:t>
              </a:r>
              <a:r>
                <a:rPr lang="en-US" sz="2400" dirty="0" err="1" smtClean="0"/>
                <a:t>s|at</a:t>
              </a:r>
              <a:r>
                <a:rPr lang="en-US" sz="2400" dirty="0" smtClean="0"/>
                <a:t>)|</a:t>
              </a:r>
              <a:r>
                <a:rPr lang="en-US" sz="2400" dirty="0" err="1" smtClean="0"/>
                <a:t>dba|ibm</a:t>
              </a:r>
              <a:r>
                <a:rPr lang="en-US" sz="2400" dirty="0" smtClean="0"/>
                <a:t>)|</a:t>
              </a:r>
              <a:r>
                <a:rPr lang="en-US" sz="2400" dirty="0" err="1" smtClean="0"/>
                <a:t>ubstr</a:t>
              </a:r>
              <a:r>
                <a:rPr lang="en-US" sz="2400" dirty="0" smtClean="0"/>
                <a:t>(?:</a:t>
              </a:r>
              <a:r>
                <a:rPr lang="en-US" sz="2400" dirty="0" err="1" smtClean="0"/>
                <a:t>ing</a:t>
              </a:r>
              <a:r>
                <a:rPr lang="en-US" sz="2400" dirty="0" smtClean="0"/>
                <a:t>)?)|user_(?:(?:(?:</a:t>
              </a:r>
              <a:r>
                <a:rPr lang="en-US" sz="2400" dirty="0" err="1" smtClean="0"/>
                <a:t>constrain|objec</a:t>
              </a:r>
              <a:r>
                <a:rPr lang="en-US" sz="2400" dirty="0" smtClean="0"/>
                <a:t>)</a:t>
              </a:r>
              <a:r>
                <a:rPr lang="en-US" sz="2400" dirty="0" err="1" smtClean="0"/>
                <a:t>t|tab</a:t>
              </a:r>
              <a:r>
                <a:rPr lang="en-US" sz="2400" dirty="0" smtClean="0"/>
                <a:t>(?:_</a:t>
              </a:r>
              <a:r>
                <a:rPr lang="en-US" sz="2400" dirty="0" err="1" smtClean="0"/>
                <a:t>column|le</a:t>
              </a:r>
              <a:r>
                <a:rPr lang="en-US" sz="2400" dirty="0" smtClean="0"/>
                <a:t>)|</a:t>
              </a:r>
              <a:r>
                <a:rPr lang="en-US" sz="2400" dirty="0" err="1" smtClean="0"/>
                <a:t>ind_column|user</a:t>
              </a:r>
              <a:r>
                <a:rPr lang="en-US" sz="2400" dirty="0" smtClean="0"/>
                <a:t>)</a:t>
              </a:r>
              <a:r>
                <a:rPr lang="en-US" sz="2400" dirty="0" err="1" smtClean="0"/>
                <a:t>s|password|group</a:t>
              </a:r>
              <a:r>
                <a:rPr lang="en-US" sz="2400" dirty="0" smtClean="0"/>
                <a:t>)|a(?:</a:t>
              </a:r>
              <a:r>
                <a:rPr lang="en-US" sz="2400" dirty="0" err="1" smtClean="0"/>
                <a:t>tt</a:t>
              </a:r>
              <a:r>
                <a:rPr lang="en-US" sz="2400" dirty="0" smtClean="0"/>
                <a:t>(?:</a:t>
              </a:r>
              <a:r>
                <a:rPr lang="en-US" sz="2400" dirty="0" err="1" smtClean="0"/>
                <a:t>rel|typ</a:t>
              </a:r>
              <a:r>
                <a:rPr lang="en-US" sz="2400" dirty="0" smtClean="0"/>
                <a:t>)</a:t>
              </a:r>
              <a:r>
                <a:rPr lang="en-US" sz="2400" dirty="0" err="1" smtClean="0"/>
                <a:t>id|ll_objects</a:t>
              </a:r>
              <a:r>
                <a:rPr lang="en-US" sz="2400" dirty="0" smtClean="0"/>
                <a:t>)|object_(?:(?:</a:t>
              </a:r>
              <a:r>
                <a:rPr lang="en-US" sz="2400" dirty="0" err="1" smtClean="0"/>
                <a:t>nam|typ</a:t>
              </a:r>
              <a:r>
                <a:rPr lang="en-US" sz="2400" dirty="0" smtClean="0"/>
                <a:t>)</a:t>
              </a:r>
              <a:r>
                <a:rPr lang="en-US" sz="2400" dirty="0" err="1" smtClean="0"/>
                <a:t>e|id</a:t>
              </a:r>
              <a:r>
                <a:rPr lang="en-US" sz="2400" dirty="0" smtClean="0"/>
                <a:t>)|pg_(?:</a:t>
              </a:r>
              <a:r>
                <a:rPr lang="en-US" sz="2400" dirty="0" err="1" smtClean="0"/>
                <a:t>attribute|class</a:t>
              </a:r>
              <a:r>
                <a:rPr lang="en-US" sz="2400" dirty="0" smtClean="0"/>
                <a:t>)|column_(?:</a:t>
              </a:r>
              <a:r>
                <a:rPr lang="en-US" sz="2400" dirty="0" err="1" smtClean="0"/>
                <a:t>name|id</a:t>
              </a:r>
              <a:r>
                <a:rPr lang="en-US" sz="2400" dirty="0" smtClean="0"/>
                <a:t>)|</a:t>
              </a:r>
              <a:r>
                <a:rPr lang="en-US" sz="2400" dirty="0" err="1" smtClean="0"/>
                <a:t>xtype</a:t>
              </a:r>
              <a:r>
                <a:rPr lang="en-US" sz="2400" dirty="0" smtClean="0"/>
                <a:t>\W+\</a:t>
              </a:r>
              <a:r>
                <a:rPr lang="en-US" sz="2400" dirty="0" err="1" smtClean="0"/>
                <a:t>bchar|mb_users|rownum</a:t>
              </a:r>
              <a:r>
                <a:rPr lang="en-US" sz="2400" dirty="0" smtClean="0"/>
                <a:t>)\</a:t>
              </a:r>
              <a:r>
                <a:rPr lang="en-US" sz="2400" dirty="0" err="1" smtClean="0"/>
                <a:t>b|t</a:t>
              </a:r>
              <a:r>
                <a:rPr lang="en-US" sz="2400" dirty="0" smtClean="0"/>
                <a:t>(?:</a:t>
              </a:r>
              <a:r>
                <a:rPr lang="en-US" sz="2400" dirty="0" err="1" smtClean="0"/>
                <a:t>able_name</a:t>
              </a:r>
              <a:r>
                <a:rPr lang="en-US" sz="2400" dirty="0" smtClean="0"/>
                <a:t>\</a:t>
              </a:r>
              <a:r>
                <a:rPr lang="en-US" sz="2400" dirty="0" err="1" smtClean="0"/>
                <a:t>b|extpos</a:t>
              </a:r>
              <a:r>
                <a:rPr lang="en-US" sz="2400" dirty="0" smtClean="0"/>
                <a:t>\W+\()))</a:t>
              </a:r>
              <a:endParaRPr lang="en-US" sz="2400" dirty="0"/>
            </a:p>
          </p:txBody>
        </p:sp>
        <p:sp>
          <p:nvSpPr>
            <p:cNvPr id="6" name="TextBox 5"/>
            <p:cNvSpPr txBox="1"/>
            <p:nvPr/>
          </p:nvSpPr>
          <p:spPr>
            <a:xfrm>
              <a:off x="4154866" y="5715000"/>
              <a:ext cx="476053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600" b="1" dirty="0" smtClean="0"/>
                <a:t>Reference: OWASP </a:t>
              </a:r>
              <a:r>
                <a:rPr lang="en-US" sz="1600" b="1" dirty="0" err="1" smtClean="0"/>
                <a:t>ModSecurity</a:t>
              </a:r>
              <a:r>
                <a:rPr lang="en-US" sz="1600" b="1" dirty="0" smtClean="0"/>
                <a:t> Core Rule Set, v.2.2.4</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8" name="Content Placeholder 7"/>
          <p:cNvSpPr>
            <a:spLocks noGrp="1"/>
          </p:cNvSpPr>
          <p:nvPr>
            <p:ph idx="1"/>
          </p:nvPr>
        </p:nvSpPr>
        <p:spPr/>
        <p:txBody>
          <a:bodyPr>
            <a:normAutofit/>
          </a:bodyPr>
          <a:lstStyle/>
          <a:p>
            <a:r>
              <a:rPr lang="en-US" dirty="0" smtClean="0"/>
              <a:t>Example of existing signature for detection system</a:t>
            </a:r>
          </a:p>
          <a:p>
            <a:endParaRPr lang="en-US" dirty="0"/>
          </a:p>
        </p:txBody>
      </p:sp>
      <p:sp>
        <p:nvSpPr>
          <p:cNvPr id="4" name="Slide Number Placeholder 3"/>
          <p:cNvSpPr>
            <a:spLocks noGrp="1"/>
          </p:cNvSpPr>
          <p:nvPr>
            <p:ph type="sldNum" sz="quarter" idx="12"/>
          </p:nvPr>
        </p:nvSpPr>
        <p:spPr/>
        <p:txBody>
          <a:bodyPr/>
          <a:lstStyle/>
          <a:p>
            <a:fld id="{D7A24B82-A13D-4CB9-8A86-F6C047810EA0}" type="slidenum">
              <a:rPr lang="en-US" smtClean="0"/>
              <a:pPr/>
              <a:t>5</a:t>
            </a:fld>
            <a:endParaRPr lang="en-US" dirty="0"/>
          </a:p>
        </p:txBody>
      </p:sp>
      <p:sp>
        <p:nvSpPr>
          <p:cNvPr id="5" name="TextBox 4"/>
          <p:cNvSpPr txBox="1"/>
          <p:nvPr/>
        </p:nvSpPr>
        <p:spPr>
          <a:xfrm>
            <a:off x="609600" y="1600201"/>
            <a:ext cx="8001000" cy="4495800"/>
          </a:xfrm>
          <a:prstGeom prst="rect">
            <a:avLst/>
          </a:prstGeom>
          <a:solidFill>
            <a:schemeClr val="accent5">
              <a:lumMod val="20000"/>
              <a:lumOff val="80000"/>
            </a:schemeClr>
          </a:solidFill>
        </p:spPr>
        <p:txBody>
          <a:bodyPr wrap="square" rtlCol="0">
            <a:spAutoFit/>
          </a:bodyPr>
          <a:lstStyle/>
          <a:p>
            <a:r>
              <a:rPr lang="en-US" sz="1100" dirty="0" smtClean="0"/>
              <a:t>(?</a:t>
            </a:r>
            <a:r>
              <a:rPr lang="en-US" sz="1100" dirty="0" err="1" smtClean="0"/>
              <a:t>i</a:t>
            </a:r>
            <a:r>
              <a:rPr lang="en-US" sz="1100" dirty="0" smtClean="0"/>
              <a:t>:(?:(?:s(?:t(?:d(?:dev(_</a:t>
            </a:r>
            <a:r>
              <a:rPr lang="en-US" sz="1100" dirty="0" err="1" smtClean="0"/>
              <a:t>pop|_samp</a:t>
            </a:r>
            <a:r>
              <a:rPr lang="en-US" sz="1100" dirty="0" smtClean="0"/>
              <a:t>)?)?|r(?:_</a:t>
            </a:r>
            <a:r>
              <a:rPr lang="en-US" sz="1100" dirty="0" err="1" smtClean="0"/>
              <a:t>to_date|cmp</a:t>
            </a:r>
            <a:r>
              <a:rPr lang="en-US" sz="1100" dirty="0" smtClean="0"/>
              <a:t>))|u(?:b(?:</a:t>
            </a:r>
            <a:r>
              <a:rPr lang="en-US" sz="1100" dirty="0" err="1" smtClean="0"/>
              <a:t>str</a:t>
            </a:r>
            <a:r>
              <a:rPr lang="en-US" sz="1100" dirty="0" smtClean="0"/>
              <a:t>(?:</a:t>
            </a:r>
            <a:r>
              <a:rPr lang="en-US" sz="1100" dirty="0" err="1" smtClean="0"/>
              <a:t>ing</a:t>
            </a:r>
            <a:r>
              <a:rPr lang="en-US" sz="1100" dirty="0" smtClean="0"/>
              <a:t>(_index)?)?|(?:</a:t>
            </a:r>
            <a:r>
              <a:rPr lang="en-US" sz="1100" dirty="0" err="1" smtClean="0"/>
              <a:t>dat|tim</a:t>
            </a:r>
            <a:r>
              <a:rPr lang="en-US" sz="1100" dirty="0" smtClean="0"/>
              <a:t>)e)|m)|e(?:c(?:_</a:t>
            </a:r>
            <a:r>
              <a:rPr lang="en-US" sz="1100" dirty="0" err="1" smtClean="0"/>
              <a:t>to_time|ond</a:t>
            </a:r>
            <a:r>
              <a:rPr lang="en-US" sz="1100" dirty="0" smtClean="0"/>
              <a:t>)|</a:t>
            </a:r>
            <a:r>
              <a:rPr lang="en-US" sz="1100" dirty="0" err="1" smtClean="0"/>
              <a:t>ssion_user</a:t>
            </a:r>
            <a:r>
              <a:rPr lang="en-US" sz="1100" dirty="0" smtClean="0"/>
              <a:t>)|</a:t>
            </a:r>
            <a:r>
              <a:rPr lang="en-US" sz="1100" dirty="0" err="1" smtClean="0"/>
              <a:t>ys</a:t>
            </a:r>
            <a:r>
              <a:rPr lang="en-US" sz="1100" dirty="0" smtClean="0"/>
              <a:t>(?:</a:t>
            </a:r>
            <a:r>
              <a:rPr lang="en-US" sz="1100" dirty="0" err="1" smtClean="0"/>
              <a:t>tem_user|date</a:t>
            </a:r>
            <a:r>
              <a:rPr lang="en-US" sz="1100" dirty="0" smtClean="0"/>
              <a:t>)|ha(1|2)?|</a:t>
            </a:r>
            <a:r>
              <a:rPr lang="en-US" sz="1100" dirty="0" err="1" smtClean="0"/>
              <a:t>oundex|chema|ig?n|pace|qrt</a:t>
            </a:r>
            <a:r>
              <a:rPr lang="en-US" sz="1100" dirty="0" smtClean="0"/>
              <a:t>)|</a:t>
            </a:r>
            <a:r>
              <a:rPr lang="en-US" sz="1100" dirty="0" err="1" smtClean="0"/>
              <a:t>i</a:t>
            </a:r>
            <a:r>
              <a:rPr lang="en-US" sz="1100" dirty="0" smtClean="0"/>
              <a:t>(?:s(null|_(free_lock|ipv4_compat|ipv4_mapped|ipv4|ipv6|not_null|not|null|used_lock))?|n(?:et6?_(</a:t>
            </a:r>
            <a:r>
              <a:rPr lang="en-US" sz="1100" dirty="0" err="1" smtClean="0"/>
              <a:t>aton|ntoa</a:t>
            </a:r>
            <a:r>
              <a:rPr lang="en-US" sz="1100" dirty="0" smtClean="0"/>
              <a:t>)|s(?:</a:t>
            </a:r>
            <a:r>
              <a:rPr lang="en-US" sz="1100" dirty="0" err="1" smtClean="0"/>
              <a:t>ert|tr</a:t>
            </a:r>
            <a:r>
              <a:rPr lang="en-US" sz="1100" dirty="0" smtClean="0"/>
              <a:t>)|</a:t>
            </a:r>
            <a:r>
              <a:rPr lang="en-US" sz="1100" dirty="0" err="1" smtClean="0"/>
              <a:t>terval</a:t>
            </a:r>
            <a:r>
              <a:rPr lang="en-US" sz="1100" dirty="0" smtClean="0"/>
              <a:t>)?|f(null)?)|u(?:n(?:compress(?:</a:t>
            </a:r>
            <a:r>
              <a:rPr lang="en-US" sz="1100" dirty="0" err="1" smtClean="0"/>
              <a:t>ed_length</a:t>
            </a:r>
            <a:r>
              <a:rPr lang="en-US" sz="1100" dirty="0" smtClean="0"/>
              <a:t>)?|</a:t>
            </a:r>
            <a:r>
              <a:rPr lang="en-US" sz="1100" dirty="0" err="1" smtClean="0"/>
              <a:t>ix_timestamp|hex</a:t>
            </a:r>
            <a:r>
              <a:rPr lang="en-US" sz="1100" dirty="0" smtClean="0"/>
              <a:t>)|</a:t>
            </a:r>
            <a:r>
              <a:rPr lang="en-US" sz="1100" dirty="0" err="1" smtClean="0"/>
              <a:t>tc</a:t>
            </a:r>
            <a:r>
              <a:rPr lang="en-US" sz="1100" dirty="0" smtClean="0"/>
              <a:t>_(</a:t>
            </a:r>
            <a:r>
              <a:rPr lang="en-US" sz="1100" dirty="0" err="1" smtClean="0"/>
              <a:t>date|time|timestamp</a:t>
            </a:r>
            <a:r>
              <a:rPr lang="en-US" sz="1100" dirty="0" smtClean="0"/>
              <a:t>)|p(?:</a:t>
            </a:r>
            <a:r>
              <a:rPr lang="en-US" sz="1100" dirty="0" err="1" smtClean="0"/>
              <a:t>datexml|per</a:t>
            </a:r>
            <a:r>
              <a:rPr lang="en-US" sz="1100" dirty="0" smtClean="0"/>
              <a:t>)|</a:t>
            </a:r>
            <a:r>
              <a:rPr lang="en-US" sz="1100" dirty="0" err="1" smtClean="0"/>
              <a:t>uid</a:t>
            </a:r>
            <a:r>
              <a:rPr lang="en-US" sz="1100" dirty="0" smtClean="0"/>
              <a:t>(_short)?|</a:t>
            </a:r>
            <a:r>
              <a:rPr lang="en-US" sz="1100" dirty="0" err="1" smtClean="0"/>
              <a:t>case|ser</a:t>
            </a:r>
            <a:r>
              <a:rPr lang="en-US" sz="1100" dirty="0" smtClean="0"/>
              <a:t>)|l(?:o(?:ca(?:l(timestamp)?|</a:t>
            </a:r>
            <a:r>
              <a:rPr lang="en-US" sz="1100" dirty="0" err="1" smtClean="0"/>
              <a:t>te</a:t>
            </a:r>
            <a:r>
              <a:rPr lang="en-US" sz="1100" dirty="0" smtClean="0"/>
              <a:t>)|g(2|10)?|</a:t>
            </a:r>
            <a:r>
              <a:rPr lang="en-US" sz="1100" dirty="0" err="1" smtClean="0"/>
              <a:t>ad_file|wer</a:t>
            </a:r>
            <a:r>
              <a:rPr lang="en-US" sz="1100" dirty="0" smtClean="0"/>
              <a:t>)|</a:t>
            </a:r>
            <a:r>
              <a:rPr lang="en-US" sz="1100" dirty="0" err="1" smtClean="0"/>
              <a:t>ast</a:t>
            </a:r>
            <a:r>
              <a:rPr lang="en-US" sz="1100" dirty="0" smtClean="0"/>
              <a:t>(_</a:t>
            </a:r>
            <a:r>
              <a:rPr lang="en-US" sz="1100" dirty="0" err="1" smtClean="0"/>
              <a:t>day|_insert_id</a:t>
            </a:r>
            <a:r>
              <a:rPr lang="en-US" sz="1100" dirty="0" smtClean="0"/>
              <a:t>)?|e(?:(?:</a:t>
            </a:r>
            <a:r>
              <a:rPr lang="en-US" sz="1100" dirty="0" err="1" smtClean="0"/>
              <a:t>as|f</a:t>
            </a:r>
            <a:r>
              <a:rPr lang="en-US" sz="1100" dirty="0" smtClean="0"/>
              <a:t>)</a:t>
            </a:r>
            <a:r>
              <a:rPr lang="en-US" sz="1100" dirty="0" err="1" smtClean="0"/>
              <a:t>t|ngth</a:t>
            </a:r>
            <a:r>
              <a:rPr lang="en-US" sz="1100" dirty="0" smtClean="0"/>
              <a:t>)|</a:t>
            </a:r>
            <a:r>
              <a:rPr lang="en-US" sz="1100" dirty="0" err="1" smtClean="0"/>
              <a:t>case|trim|pad|n</a:t>
            </a:r>
            <a:r>
              <a:rPr lang="en-US" sz="1100" dirty="0" smtClean="0"/>
              <a:t>)|t(?:</a:t>
            </a:r>
            <a:r>
              <a:rPr lang="en-US" sz="1100" dirty="0" err="1" smtClean="0"/>
              <a:t>ime</a:t>
            </a:r>
            <a:r>
              <a:rPr lang="en-US" sz="1100" dirty="0" smtClean="0"/>
              <a:t>(</a:t>
            </a:r>
            <a:r>
              <a:rPr lang="en-US" sz="1100" dirty="0" err="1" smtClean="0"/>
              <a:t>stamp|stampadd|stampdiff|diff|_format|_to_sec</a:t>
            </a:r>
            <a:r>
              <a:rPr lang="en-US" sz="1100" dirty="0" smtClean="0"/>
              <a:t>)?|o_(base64|days|seconds|n?char)|r(?:</a:t>
            </a:r>
            <a:r>
              <a:rPr lang="en-US" sz="1100" dirty="0" err="1" smtClean="0"/>
              <a:t>uncate|im</a:t>
            </a:r>
            <a:r>
              <a:rPr lang="en-US" sz="1100" dirty="0" smtClean="0"/>
              <a:t>)|an)|m(?:a(?:</a:t>
            </a:r>
            <a:r>
              <a:rPr lang="en-US" sz="1100" dirty="0" err="1" smtClean="0"/>
              <a:t>ke</a:t>
            </a:r>
            <a:r>
              <a:rPr lang="en-US" sz="1100" dirty="0" smtClean="0"/>
              <a:t>(?:_</a:t>
            </a:r>
            <a:r>
              <a:rPr lang="en-US" sz="1100" dirty="0" err="1" smtClean="0"/>
              <a:t>set|date</a:t>
            </a:r>
            <a:r>
              <a:rPr lang="en-US" sz="1100" dirty="0" smtClean="0"/>
              <a:t>)|</a:t>
            </a:r>
            <a:r>
              <a:rPr lang="en-US" sz="1100" dirty="0" err="1" smtClean="0"/>
              <a:t>ster_pos_wait|x</a:t>
            </a:r>
            <a:r>
              <a:rPr lang="en-US" sz="1100" dirty="0" smtClean="0"/>
              <a:t>)|</a:t>
            </a:r>
            <a:r>
              <a:rPr lang="en-US" sz="1100" dirty="0" err="1" smtClean="0"/>
              <a:t>i</a:t>
            </a:r>
            <a:r>
              <a:rPr lang="en-US" sz="1100" dirty="0" smtClean="0"/>
              <a:t>(?:(?:</a:t>
            </a:r>
            <a:r>
              <a:rPr lang="en-US" sz="1100" dirty="0" err="1" smtClean="0"/>
              <a:t>crosecon</a:t>
            </a:r>
            <a:r>
              <a:rPr lang="en-US" sz="1100" dirty="0" smtClean="0"/>
              <a:t>)?</a:t>
            </a:r>
            <a:r>
              <a:rPr lang="en-US" sz="1100" dirty="0" err="1" smtClean="0"/>
              <a:t>d|n</a:t>
            </a:r>
            <a:r>
              <a:rPr lang="en-US" sz="1100" dirty="0" smtClean="0"/>
              <a:t>(?:</a:t>
            </a:r>
            <a:r>
              <a:rPr lang="en-US" sz="1100" dirty="0" err="1" smtClean="0"/>
              <a:t>ute</a:t>
            </a:r>
            <a:r>
              <a:rPr lang="en-US" sz="1100" dirty="0" smtClean="0"/>
              <a:t>)?)|o(?:nth(name)?|d)|d5)|r(?:e(?:p(?:</a:t>
            </a:r>
            <a:r>
              <a:rPr lang="en-US" sz="1100" dirty="0" err="1" smtClean="0"/>
              <a:t>lace|eat</a:t>
            </a:r>
            <a:r>
              <a:rPr lang="en-US" sz="1100" dirty="0" smtClean="0"/>
              <a:t>)|</a:t>
            </a:r>
            <a:r>
              <a:rPr lang="en-US" sz="1100" dirty="0" err="1" smtClean="0"/>
              <a:t>lease_lock|verse</a:t>
            </a:r>
            <a:r>
              <a:rPr lang="en-US" sz="1100" dirty="0" smtClean="0"/>
              <a:t>)|o(?:</a:t>
            </a:r>
            <a:r>
              <a:rPr lang="en-US" sz="1100" dirty="0" err="1" smtClean="0"/>
              <a:t>w_count|und</a:t>
            </a:r>
            <a:r>
              <a:rPr lang="en-US" sz="1100" dirty="0" smtClean="0"/>
              <a:t>)|a(?:</a:t>
            </a:r>
            <a:r>
              <a:rPr lang="en-US" sz="1100" dirty="0" err="1" smtClean="0"/>
              <a:t>dians|nd</a:t>
            </a:r>
            <a:r>
              <a:rPr lang="en-US" sz="1100" dirty="0" smtClean="0"/>
              <a:t>)|</a:t>
            </a:r>
            <a:r>
              <a:rPr lang="en-US" sz="1100" dirty="0" err="1" smtClean="0"/>
              <a:t>ight|trim|pad</a:t>
            </a:r>
            <a:r>
              <a:rPr lang="en-US" sz="1100" dirty="0" smtClean="0"/>
              <a:t>)|f(?:</a:t>
            </a:r>
            <a:r>
              <a:rPr lang="en-US" sz="1100" dirty="0" err="1" smtClean="0"/>
              <a:t>i</a:t>
            </a:r>
            <a:r>
              <a:rPr lang="en-US" sz="1100" dirty="0" smtClean="0"/>
              <a:t>(?:</a:t>
            </a:r>
            <a:r>
              <a:rPr lang="en-US" sz="1100" dirty="0" err="1" smtClean="0"/>
              <a:t>eld</a:t>
            </a:r>
            <a:r>
              <a:rPr lang="en-US" sz="1100" dirty="0" smtClean="0"/>
              <a:t>(_</a:t>
            </a:r>
            <a:r>
              <a:rPr lang="en-US" sz="1100" dirty="0" err="1" smtClean="0"/>
              <a:t>in_set</a:t>
            </a:r>
            <a:r>
              <a:rPr lang="en-US" sz="1100" dirty="0" smtClean="0"/>
              <a:t>)?|</a:t>
            </a:r>
            <a:r>
              <a:rPr lang="en-US" sz="1100" dirty="0" err="1" smtClean="0"/>
              <a:t>nd_in_set</a:t>
            </a:r>
            <a:r>
              <a:rPr lang="en-US" sz="1100" dirty="0" smtClean="0"/>
              <a:t>)|</a:t>
            </a:r>
            <a:r>
              <a:rPr lang="en-US" sz="1100" dirty="0" err="1" smtClean="0"/>
              <a:t>rom</a:t>
            </a:r>
            <a:r>
              <a:rPr lang="en-US" sz="1100" dirty="0" smtClean="0"/>
              <a:t>_(base64|days|unixtime)|o(?:</a:t>
            </a:r>
            <a:r>
              <a:rPr lang="en-US" sz="1100" dirty="0" err="1" smtClean="0"/>
              <a:t>und_rows|rmat</a:t>
            </a:r>
            <a:r>
              <a:rPr lang="en-US" sz="1100" dirty="0" smtClean="0"/>
              <a:t>)|</a:t>
            </a:r>
            <a:r>
              <a:rPr lang="en-US" sz="1100" dirty="0" err="1" smtClean="0"/>
              <a:t>loor</a:t>
            </a:r>
            <a:r>
              <a:rPr lang="en-US" sz="1100" dirty="0" smtClean="0"/>
              <a:t>)|a(?:</a:t>
            </a:r>
            <a:r>
              <a:rPr lang="en-US" sz="1100" dirty="0" err="1" smtClean="0"/>
              <a:t>es</a:t>
            </a:r>
            <a:r>
              <a:rPr lang="en-US" sz="1100" dirty="0" smtClean="0"/>
              <a:t>_(?:</a:t>
            </a:r>
            <a:r>
              <a:rPr lang="en-US" sz="1100" dirty="0" err="1" smtClean="0"/>
              <a:t>de|en</a:t>
            </a:r>
            <a:r>
              <a:rPr lang="en-US" sz="1100" dirty="0" smtClean="0"/>
              <a:t>)</a:t>
            </a:r>
            <a:r>
              <a:rPr lang="en-US" sz="1100" dirty="0" err="1" smtClean="0"/>
              <a:t>crypt|s</a:t>
            </a:r>
            <a:r>
              <a:rPr lang="en-US" sz="1100" dirty="0" smtClean="0"/>
              <a:t>(?:</a:t>
            </a:r>
            <a:r>
              <a:rPr lang="en-US" sz="1100" dirty="0" err="1" smtClean="0"/>
              <a:t>cii</a:t>
            </a:r>
            <a:r>
              <a:rPr lang="en-US" sz="1100" dirty="0" smtClean="0"/>
              <a:t>(</a:t>
            </a:r>
            <a:r>
              <a:rPr lang="en-US" sz="1100" dirty="0" err="1" smtClean="0"/>
              <a:t>str</a:t>
            </a:r>
            <a:r>
              <a:rPr lang="en-US" sz="1100" dirty="0" smtClean="0"/>
              <a:t>)?|in)|</a:t>
            </a:r>
            <a:r>
              <a:rPr lang="en-US" sz="1100" dirty="0" err="1" smtClean="0"/>
              <a:t>dd</a:t>
            </a:r>
            <a:r>
              <a:rPr lang="en-US" sz="1100" dirty="0" smtClean="0"/>
              <a:t>(?:</a:t>
            </a:r>
            <a:r>
              <a:rPr lang="en-US" sz="1100" dirty="0" err="1" smtClean="0"/>
              <a:t>dat|tim</a:t>
            </a:r>
            <a:r>
              <a:rPr lang="en-US" sz="1100" dirty="0" smtClean="0"/>
              <a:t>)e|(?:</a:t>
            </a:r>
            <a:r>
              <a:rPr lang="en-US" sz="1100" dirty="0" err="1" smtClean="0"/>
              <a:t>co|b</a:t>
            </a:r>
            <a:r>
              <a:rPr lang="en-US" sz="1100" dirty="0" smtClean="0"/>
              <a:t>)s|tan2?|vg)|p(?:o(?:</a:t>
            </a:r>
            <a:r>
              <a:rPr lang="en-US" sz="1100" dirty="0" err="1" smtClean="0"/>
              <a:t>sition|w</a:t>
            </a:r>
            <a:r>
              <a:rPr lang="en-US" sz="1100" dirty="0" smtClean="0"/>
              <a:t>(</a:t>
            </a:r>
            <a:r>
              <a:rPr lang="en-US" sz="1100" dirty="0" err="1" smtClean="0"/>
              <a:t>er</a:t>
            </a:r>
            <a:r>
              <a:rPr lang="en-US" sz="1100" dirty="0" smtClean="0"/>
              <a:t>)?)|</a:t>
            </a:r>
            <a:r>
              <a:rPr lang="en-US" sz="1100" dirty="0" err="1" smtClean="0"/>
              <a:t>eriod</a:t>
            </a:r>
            <a:r>
              <a:rPr lang="en-US" sz="1100" dirty="0" smtClean="0"/>
              <a:t>_(</a:t>
            </a:r>
            <a:r>
              <a:rPr lang="en-US" sz="1100" dirty="0" err="1" smtClean="0"/>
              <a:t>add|diff</a:t>
            </a:r>
            <a:r>
              <a:rPr lang="en-US" sz="1100" dirty="0" smtClean="0"/>
              <a:t>)|</a:t>
            </a:r>
            <a:r>
              <a:rPr lang="en-US" sz="1100" dirty="0" err="1" smtClean="0"/>
              <a:t>rocedure_analyse|assword|i</a:t>
            </a:r>
            <a:r>
              <a:rPr lang="en-US" sz="1100" dirty="0" smtClean="0"/>
              <a:t>)|b(?:</a:t>
            </a:r>
            <a:r>
              <a:rPr lang="en-US" sz="1100" dirty="0" err="1" smtClean="0"/>
              <a:t>i</a:t>
            </a:r>
            <a:r>
              <a:rPr lang="en-US" sz="1100" dirty="0" smtClean="0"/>
              <a:t>(?:t_(?:</a:t>
            </a:r>
            <a:r>
              <a:rPr lang="en-US" sz="1100" dirty="0" err="1" smtClean="0"/>
              <a:t>length|count|x?or|and</a:t>
            </a:r>
            <a:r>
              <a:rPr lang="en-US" sz="1100" dirty="0" smtClean="0"/>
              <a:t>)|n(_</a:t>
            </a:r>
            <a:r>
              <a:rPr lang="en-US" sz="1100" dirty="0" err="1" smtClean="0"/>
              <a:t>to_num</a:t>
            </a:r>
            <a:r>
              <a:rPr lang="en-US" sz="1100" dirty="0" smtClean="0"/>
              <a:t>)?)|</a:t>
            </a:r>
            <a:r>
              <a:rPr lang="en-US" sz="1100" dirty="0" err="1" smtClean="0"/>
              <a:t>enchmark</a:t>
            </a:r>
            <a:r>
              <a:rPr lang="en-US" sz="1100" dirty="0" smtClean="0"/>
              <a:t>)|e(?:x(?:p(?:</a:t>
            </a:r>
            <a:r>
              <a:rPr lang="en-US" sz="1100" dirty="0" err="1" smtClean="0"/>
              <a:t>ort_set</a:t>
            </a:r>
            <a:r>
              <a:rPr lang="en-US" sz="1100" dirty="0" smtClean="0"/>
              <a:t>)?|tract(value)?)|</a:t>
            </a:r>
            <a:r>
              <a:rPr lang="en-US" sz="1100" dirty="0" err="1" smtClean="0"/>
              <a:t>nc</a:t>
            </a:r>
            <a:r>
              <a:rPr lang="en-US" sz="1100" dirty="0" smtClean="0"/>
              <a:t>(?:</a:t>
            </a:r>
            <a:r>
              <a:rPr lang="en-US" sz="1100" dirty="0" err="1" smtClean="0"/>
              <a:t>rypt|ode</a:t>
            </a:r>
            <a:r>
              <a:rPr lang="en-US" sz="1100" dirty="0" smtClean="0"/>
              <a:t>)|</a:t>
            </a:r>
            <a:r>
              <a:rPr lang="en-US" sz="1100" dirty="0" err="1" smtClean="0"/>
              <a:t>lt</a:t>
            </a:r>
            <a:r>
              <a:rPr lang="en-US" sz="1100" dirty="0" smtClean="0"/>
              <a:t>)|v(?:a(?:r(?:_(?:</a:t>
            </a:r>
            <a:r>
              <a:rPr lang="en-US" sz="1100" dirty="0" err="1" smtClean="0"/>
              <a:t>sam|po</a:t>
            </a:r>
            <a:r>
              <a:rPr lang="en-US" sz="1100" dirty="0" smtClean="0"/>
              <a:t>)</a:t>
            </a:r>
            <a:r>
              <a:rPr lang="en-US" sz="1100" dirty="0" err="1" smtClean="0"/>
              <a:t>p|iance</a:t>
            </a:r>
            <a:r>
              <a:rPr lang="en-US" sz="1100" dirty="0" smtClean="0"/>
              <a:t>)|</a:t>
            </a:r>
            <a:r>
              <a:rPr lang="en-US" sz="1100" dirty="0" err="1" smtClean="0"/>
              <a:t>lues</a:t>
            </a:r>
            <a:r>
              <a:rPr lang="en-US" sz="1100" dirty="0" smtClean="0"/>
              <a:t>)|</a:t>
            </a:r>
            <a:r>
              <a:rPr lang="en-US" sz="1100" dirty="0" err="1" smtClean="0"/>
              <a:t>ersion</a:t>
            </a:r>
            <a:r>
              <a:rPr lang="en-US" sz="1100" dirty="0" smtClean="0"/>
              <a:t>)|g(?:r(?:</a:t>
            </a:r>
            <a:r>
              <a:rPr lang="en-US" sz="1100" dirty="0" err="1" smtClean="0"/>
              <a:t>oup_conca|eates</a:t>
            </a:r>
            <a:r>
              <a:rPr lang="en-US" sz="1100" dirty="0" smtClean="0"/>
              <a:t>)</a:t>
            </a:r>
            <a:r>
              <a:rPr lang="en-US" sz="1100" dirty="0" err="1" smtClean="0"/>
              <a:t>t|et</a:t>
            </a:r>
            <a:r>
              <a:rPr lang="en-US" sz="1100" dirty="0" smtClean="0"/>
              <a:t>_(</a:t>
            </a:r>
            <a:r>
              <a:rPr lang="en-US" sz="1100" dirty="0" err="1" smtClean="0"/>
              <a:t>format|lock</a:t>
            </a:r>
            <a:r>
              <a:rPr lang="en-US" sz="1100" dirty="0" smtClean="0"/>
              <a:t>))|o(?:(?:</a:t>
            </a:r>
            <a:r>
              <a:rPr lang="en-US" sz="1100" dirty="0" err="1" smtClean="0"/>
              <a:t>ld_passwo</a:t>
            </a:r>
            <a:r>
              <a:rPr lang="en-US" sz="1100" dirty="0" smtClean="0"/>
              <a:t>)?</a:t>
            </a:r>
            <a:r>
              <a:rPr lang="en-US" sz="1100" dirty="0" err="1" smtClean="0"/>
              <a:t>rd|ct</a:t>
            </a:r>
            <a:r>
              <a:rPr lang="en-US" sz="1100" dirty="0" smtClean="0"/>
              <a:t>(</a:t>
            </a:r>
            <a:r>
              <a:rPr lang="en-US" sz="1100" dirty="0" err="1" smtClean="0"/>
              <a:t>et_length</a:t>
            </a:r>
            <a:r>
              <a:rPr lang="en-US" sz="1100" dirty="0" smtClean="0"/>
              <a:t>)?)|we(?:</a:t>
            </a:r>
            <a:r>
              <a:rPr lang="en-US" sz="1100" dirty="0" err="1" smtClean="0"/>
              <a:t>ek</a:t>
            </a:r>
            <a:r>
              <a:rPr lang="en-US" sz="1100" dirty="0" smtClean="0"/>
              <a:t>(</a:t>
            </a:r>
            <a:r>
              <a:rPr lang="en-US" sz="1100" dirty="0" err="1" smtClean="0"/>
              <a:t>day|ofyear</a:t>
            </a:r>
            <a:r>
              <a:rPr lang="en-US" sz="1100" dirty="0" smtClean="0"/>
              <a:t>)?|</a:t>
            </a:r>
            <a:r>
              <a:rPr lang="en-US" sz="1100" dirty="0" err="1" smtClean="0"/>
              <a:t>ight_string</a:t>
            </a:r>
            <a:r>
              <a:rPr lang="en-US" sz="1100" dirty="0" smtClean="0"/>
              <a:t>)|n(?:o(?:</a:t>
            </a:r>
            <a:r>
              <a:rPr lang="en-US" sz="1100" dirty="0" err="1" smtClean="0"/>
              <a:t>t_in|w</a:t>
            </a:r>
            <a:r>
              <a:rPr lang="en-US" sz="1100" dirty="0" smtClean="0"/>
              <a:t>)|</a:t>
            </a:r>
            <a:r>
              <a:rPr lang="en-US" sz="1100" dirty="0" err="1" smtClean="0"/>
              <a:t>ame_const|ullif</a:t>
            </a:r>
            <a:r>
              <a:rPr lang="en-US" sz="1100" dirty="0" smtClean="0"/>
              <a:t>)|(</a:t>
            </a:r>
            <a:r>
              <a:rPr lang="en-US" sz="1100" dirty="0" err="1" smtClean="0"/>
              <a:t>rawton</a:t>
            </a:r>
            <a:r>
              <a:rPr lang="en-US" sz="1100" dirty="0" smtClean="0"/>
              <a:t>?)?hex(</a:t>
            </a:r>
            <a:r>
              <a:rPr lang="en-US" sz="1100" dirty="0" err="1" smtClean="0"/>
              <a:t>toraw</a:t>
            </a:r>
            <a:r>
              <a:rPr lang="en-US" sz="1100" dirty="0" smtClean="0"/>
              <a:t>)?|</a:t>
            </a:r>
            <a:r>
              <a:rPr lang="en-US" sz="1100" dirty="0" err="1" smtClean="0"/>
              <a:t>qu</a:t>
            </a:r>
            <a:r>
              <a:rPr lang="en-US" sz="1100" dirty="0" smtClean="0"/>
              <a:t>(?:</a:t>
            </a:r>
            <a:r>
              <a:rPr lang="en-US" sz="1100" dirty="0" err="1" smtClean="0"/>
              <a:t>arter|ote</a:t>
            </a:r>
            <a:r>
              <a:rPr lang="en-US" sz="1100" dirty="0" smtClean="0"/>
              <a:t>)|(pg_)?</a:t>
            </a:r>
            <a:r>
              <a:rPr lang="en-US" sz="1100" dirty="0" err="1" smtClean="0"/>
              <a:t>sleep|year</a:t>
            </a:r>
            <a:r>
              <a:rPr lang="en-US" sz="1100" dirty="0" smtClean="0"/>
              <a:t>(week)?|</a:t>
            </a:r>
            <a:r>
              <a:rPr lang="en-US" sz="1100" dirty="0" err="1" smtClean="0"/>
              <a:t>d?count|xmltype|hour</a:t>
            </a:r>
            <a:r>
              <a:rPr lang="en-US" sz="1100" dirty="0" smtClean="0"/>
              <a:t>)\W*\(|\b(?:(?:s(?:elect\b(?:.{1,100}?\b(?:(?:</a:t>
            </a:r>
            <a:r>
              <a:rPr lang="en-US" sz="1100" dirty="0" err="1" smtClean="0"/>
              <a:t>length|count|top</a:t>
            </a:r>
            <a:r>
              <a:rPr lang="en-US" sz="1100" dirty="0" smtClean="0"/>
              <a:t>)\b.{1,100}?\</a:t>
            </a:r>
            <a:r>
              <a:rPr lang="en-US" sz="1100" dirty="0" err="1" smtClean="0"/>
              <a:t>bfrom|from</a:t>
            </a:r>
            <a:r>
              <a:rPr lang="en-US" sz="1100" dirty="0" smtClean="0"/>
              <a:t>\b.{1,100}?\</a:t>
            </a:r>
            <a:r>
              <a:rPr lang="en-US" sz="1100" dirty="0" err="1" smtClean="0"/>
              <a:t>bwhere</a:t>
            </a:r>
            <a:r>
              <a:rPr lang="en-US" sz="1100" dirty="0" smtClean="0"/>
              <a:t>)|.*?\b(?:d(?:ump\b.*\</a:t>
            </a:r>
            <a:r>
              <a:rPr lang="en-US" sz="1100" dirty="0" err="1" smtClean="0"/>
              <a:t>bfrom|ata_type</a:t>
            </a:r>
            <a:r>
              <a:rPr lang="en-US" sz="1100" dirty="0" smtClean="0"/>
              <a:t>)|(?:to_(?:</a:t>
            </a:r>
            <a:r>
              <a:rPr lang="en-US" sz="1100" dirty="0" err="1" smtClean="0"/>
              <a:t>numbe|cha</a:t>
            </a:r>
            <a:r>
              <a:rPr lang="en-US" sz="1100" dirty="0" smtClean="0"/>
              <a:t>)|inst)r))|p_(?:sqlexec|sp_replwritetovarbin|sp_help|addextendedproc|is_srvrolemember|prepare|sp_password|execute(?:</a:t>
            </a:r>
            <a:r>
              <a:rPr lang="en-US" sz="1100" dirty="0" err="1" smtClean="0"/>
              <a:t>sql</a:t>
            </a:r>
            <a:r>
              <a:rPr lang="en-US" sz="1100" dirty="0" smtClean="0"/>
              <a:t>)?|</a:t>
            </a:r>
            <a:r>
              <a:rPr lang="en-US" sz="1100" dirty="0" err="1" smtClean="0"/>
              <a:t>makewebtask|oacreate</a:t>
            </a:r>
            <a:r>
              <a:rPr lang="en-US" sz="1100" dirty="0" smtClean="0"/>
              <a:t>)|</a:t>
            </a:r>
            <a:r>
              <a:rPr lang="en-US" sz="1100" dirty="0" err="1" smtClean="0"/>
              <a:t>ql</a:t>
            </a:r>
            <a:r>
              <a:rPr lang="en-US" sz="1100" dirty="0" smtClean="0"/>
              <a:t>_(?:</a:t>
            </a:r>
            <a:r>
              <a:rPr lang="en-US" sz="1100" dirty="0" err="1" smtClean="0"/>
              <a:t>longvarchar|variant</a:t>
            </a:r>
            <a:r>
              <a:rPr lang="en-US" sz="1100" dirty="0" smtClean="0"/>
              <a:t>))|</a:t>
            </a:r>
            <a:r>
              <a:rPr lang="en-US" sz="1100" dirty="0" err="1" smtClean="0"/>
              <a:t>xp</a:t>
            </a:r>
            <a:r>
              <a:rPr lang="en-US" sz="1100" dirty="0" smtClean="0"/>
              <a:t>_(?:</a:t>
            </a:r>
            <a:r>
              <a:rPr lang="en-US" sz="1100" dirty="0" err="1" smtClean="0"/>
              <a:t>reg</a:t>
            </a:r>
            <a:r>
              <a:rPr lang="en-US" sz="1100" dirty="0" smtClean="0"/>
              <a:t>(?:re(?:</a:t>
            </a:r>
            <a:r>
              <a:rPr lang="en-US" sz="1100" dirty="0" err="1" smtClean="0"/>
              <a:t>movemultistring|ad</a:t>
            </a:r>
            <a:r>
              <a:rPr lang="en-US" sz="1100" dirty="0" smtClean="0"/>
              <a:t>)|delete(?:</a:t>
            </a:r>
            <a:r>
              <a:rPr lang="en-US" sz="1100" dirty="0" err="1" smtClean="0"/>
              <a:t>value|key</a:t>
            </a:r>
            <a:r>
              <a:rPr lang="en-US" sz="1100" dirty="0" smtClean="0"/>
              <a:t>)|</a:t>
            </a:r>
            <a:r>
              <a:rPr lang="en-US" sz="1100" dirty="0" err="1" smtClean="0"/>
              <a:t>enum</a:t>
            </a:r>
            <a:r>
              <a:rPr lang="en-US" sz="1100" dirty="0" smtClean="0"/>
              <a:t>(?:</a:t>
            </a:r>
            <a:r>
              <a:rPr lang="en-US" sz="1100" dirty="0" err="1" smtClean="0"/>
              <a:t>value|key</a:t>
            </a:r>
            <a:r>
              <a:rPr lang="en-US" sz="1100" dirty="0" smtClean="0"/>
              <a:t>)</a:t>
            </a:r>
            <a:r>
              <a:rPr lang="en-US" sz="1100" dirty="0" err="1" smtClean="0"/>
              <a:t>s|addmultistring|write</a:t>
            </a:r>
            <a:r>
              <a:rPr lang="en-US" sz="1100" dirty="0" smtClean="0"/>
              <a:t>)|terminate|xp_servicecontrol|xp_ntsec_enumdomains|xp_terminate_process|e(?:</a:t>
            </a:r>
            <a:r>
              <a:rPr lang="en-US" sz="1100" dirty="0" err="1" smtClean="0"/>
              <a:t>xecresultset|numdsn</a:t>
            </a:r>
            <a:r>
              <a:rPr lang="en-US" sz="1100" dirty="0" smtClean="0"/>
              <a:t>)|availablemedia|loginconfig|cmdshell|filelist|dirtree|makecab|ntsec)|u(?:</a:t>
            </a:r>
            <a:r>
              <a:rPr lang="en-US" sz="1100" dirty="0" err="1" smtClean="0"/>
              <a:t>nion</a:t>
            </a:r>
            <a:r>
              <a:rPr lang="en-US" sz="1100" dirty="0" smtClean="0"/>
              <a:t>\b.{1,100}?\</a:t>
            </a:r>
            <a:r>
              <a:rPr lang="en-US" sz="1100" dirty="0" err="1" smtClean="0"/>
              <a:t>bselect|tl</a:t>
            </a:r>
            <a:r>
              <a:rPr lang="en-US" sz="1100" dirty="0" smtClean="0"/>
              <a:t>_(?:</a:t>
            </a:r>
            <a:r>
              <a:rPr lang="en-US" sz="1100" dirty="0" err="1" smtClean="0"/>
              <a:t>file|http</a:t>
            </a:r>
            <a:r>
              <a:rPr lang="en-US" sz="1100" dirty="0" smtClean="0"/>
              <a:t>))|d(?:b(?:</a:t>
            </a:r>
            <a:r>
              <a:rPr lang="en-US" sz="1100" dirty="0" err="1" smtClean="0"/>
              <a:t>a_users|ms_java</a:t>
            </a:r>
            <a:r>
              <a:rPr lang="en-US" sz="1100" dirty="0" smtClean="0"/>
              <a:t>)|</a:t>
            </a:r>
            <a:r>
              <a:rPr lang="en-US" sz="1100" dirty="0" err="1" smtClean="0"/>
              <a:t>elete</a:t>
            </a:r>
            <a:r>
              <a:rPr lang="en-US" sz="1100" dirty="0" smtClean="0"/>
              <a:t>\b\W*?\</a:t>
            </a:r>
            <a:r>
              <a:rPr lang="en-US" sz="1100" dirty="0" err="1" smtClean="0"/>
              <a:t>bfrom</a:t>
            </a:r>
            <a:r>
              <a:rPr lang="en-US" sz="1100" dirty="0" smtClean="0"/>
              <a:t>)|group\b.*\</a:t>
            </a:r>
            <a:r>
              <a:rPr lang="en-US" sz="1100" dirty="0" err="1" smtClean="0"/>
              <a:t>bby</a:t>
            </a:r>
            <a:r>
              <a:rPr lang="en-US" sz="1100" dirty="0" smtClean="0"/>
              <a:t>\b.{1,100}?\</a:t>
            </a:r>
            <a:r>
              <a:rPr lang="en-US" sz="1100" dirty="0" err="1" smtClean="0"/>
              <a:t>bhaving|open</a:t>
            </a:r>
            <a:r>
              <a:rPr lang="en-US" sz="1100" dirty="0" smtClean="0"/>
              <a:t>(?:</a:t>
            </a:r>
            <a:r>
              <a:rPr lang="en-US" sz="1100" dirty="0" err="1" smtClean="0"/>
              <a:t>rowset|owa_util|query</a:t>
            </a:r>
            <a:r>
              <a:rPr lang="en-US" sz="1100" dirty="0" smtClean="0"/>
              <a:t>)|load\b\W*?\</a:t>
            </a:r>
            <a:r>
              <a:rPr lang="en-US" sz="1100" dirty="0" err="1" smtClean="0"/>
              <a:t>bdata</a:t>
            </a:r>
            <a:r>
              <a:rPr lang="en-US" sz="1100" dirty="0" smtClean="0"/>
              <a:t>\b.*\</a:t>
            </a:r>
            <a:r>
              <a:rPr lang="en-US" sz="1100" dirty="0" err="1" smtClean="0"/>
              <a:t>binfile</a:t>
            </a:r>
            <a:r>
              <a:rPr lang="en-US" sz="1100" dirty="0" smtClean="0"/>
              <a:t>|(?:</a:t>
            </a:r>
            <a:r>
              <a:rPr lang="en-US" sz="1100" dirty="0" err="1" smtClean="0"/>
              <a:t>n?varcha|tbcreato</a:t>
            </a:r>
            <a:r>
              <a:rPr lang="en-US" sz="1100" dirty="0" smtClean="0"/>
              <a:t>)</a:t>
            </a:r>
            <a:r>
              <a:rPr lang="en-US" sz="1100" dirty="0" err="1" smtClean="0"/>
              <a:t>r|autonomous_transaction</a:t>
            </a:r>
            <a:r>
              <a:rPr lang="en-US" sz="1100" dirty="0" smtClean="0"/>
              <a:t>)\</a:t>
            </a:r>
            <a:r>
              <a:rPr lang="en-US" sz="1100" dirty="0" err="1" smtClean="0"/>
              <a:t>b|i</a:t>
            </a:r>
            <a:r>
              <a:rPr lang="en-US" sz="1100" dirty="0" smtClean="0"/>
              <a:t>(?:n(?:to\b\W*?\b(?:</a:t>
            </a:r>
            <a:r>
              <a:rPr lang="en-US" sz="1100" dirty="0" err="1" smtClean="0"/>
              <a:t>dump|out</a:t>
            </a:r>
            <a:r>
              <a:rPr lang="en-US" sz="1100" dirty="0" smtClean="0"/>
              <a:t>)</a:t>
            </a:r>
            <a:r>
              <a:rPr lang="en-US" sz="1100" dirty="0" err="1" smtClean="0"/>
              <a:t>file|sert</a:t>
            </a:r>
            <a:r>
              <a:rPr lang="en-US" sz="1100" dirty="0" smtClean="0"/>
              <a:t>\b\W*?\</a:t>
            </a:r>
            <a:r>
              <a:rPr lang="en-US" sz="1100" dirty="0" err="1" smtClean="0"/>
              <a:t>binto|ner</a:t>
            </a:r>
            <a:r>
              <a:rPr lang="en-US" sz="1100" dirty="0" smtClean="0"/>
              <a:t>\b\W*?\</a:t>
            </a:r>
            <a:r>
              <a:rPr lang="en-US" sz="1100" dirty="0" err="1" smtClean="0"/>
              <a:t>bjoin</a:t>
            </a:r>
            <a:r>
              <a:rPr lang="en-US" sz="1100" dirty="0" smtClean="0"/>
              <a:t>)\b|(?:f(?:\b\W*?\(\W*?\</a:t>
            </a:r>
            <a:r>
              <a:rPr lang="en-US" sz="1100" dirty="0" err="1" smtClean="0"/>
              <a:t>bbenchmark|null</a:t>
            </a:r>
            <a:r>
              <a:rPr lang="en-US" sz="1100" dirty="0" smtClean="0"/>
              <a:t>\b)|</a:t>
            </a:r>
            <a:r>
              <a:rPr lang="en-US" sz="1100" dirty="0" err="1" smtClean="0"/>
              <a:t>snull</a:t>
            </a:r>
            <a:r>
              <a:rPr lang="en-US" sz="1100" dirty="0" smtClean="0"/>
              <a:t>\b)\W*?\()|print\b\W*?\@\@|cast\b\W*?\()|c(?:(?:</a:t>
            </a:r>
            <a:r>
              <a:rPr lang="en-US" sz="1100" dirty="0" err="1" smtClean="0"/>
              <a:t>ur</a:t>
            </a:r>
            <a:r>
              <a:rPr lang="en-US" sz="1100" dirty="0" smtClean="0"/>
              <a:t>(?:rent_(?:time(?:stamp)?|</a:t>
            </a:r>
            <a:r>
              <a:rPr lang="en-US" sz="1100" dirty="0" err="1" smtClean="0"/>
              <a:t>date|user</a:t>
            </a:r>
            <a:r>
              <a:rPr lang="en-US" sz="1100" dirty="0" smtClean="0"/>
              <a:t>)|(?:</a:t>
            </a:r>
            <a:r>
              <a:rPr lang="en-US" sz="1100" dirty="0" err="1" smtClean="0"/>
              <a:t>dat|tim</a:t>
            </a:r>
            <a:r>
              <a:rPr lang="en-US" sz="1100" dirty="0" smtClean="0"/>
              <a:t>)e)|h(?:</a:t>
            </a:r>
            <a:r>
              <a:rPr lang="en-US" sz="1100" dirty="0" err="1" smtClean="0"/>
              <a:t>ar</a:t>
            </a:r>
            <a:r>
              <a:rPr lang="en-US" sz="1100" dirty="0" smtClean="0"/>
              <a:t>(?:(?:</a:t>
            </a:r>
            <a:r>
              <a:rPr lang="en-US" sz="1100" dirty="0" err="1" smtClean="0"/>
              <a:t>acter</a:t>
            </a:r>
            <a:r>
              <a:rPr lang="en-US" sz="1100" dirty="0" smtClean="0"/>
              <a:t>)?_</a:t>
            </a:r>
            <a:r>
              <a:rPr lang="en-US" sz="1100" dirty="0" err="1" smtClean="0"/>
              <a:t>length|set</a:t>
            </a:r>
            <a:r>
              <a:rPr lang="en-US" sz="1100" dirty="0" smtClean="0"/>
              <a:t>)?|r)|</a:t>
            </a:r>
            <a:r>
              <a:rPr lang="en-US" sz="1100" dirty="0" err="1" smtClean="0"/>
              <a:t>iel</a:t>
            </a:r>
            <a:r>
              <a:rPr lang="en-US" sz="1100" dirty="0" smtClean="0"/>
              <a:t>(?:</a:t>
            </a:r>
            <a:r>
              <a:rPr lang="en-US" sz="1100" dirty="0" err="1" smtClean="0"/>
              <a:t>ing</a:t>
            </a:r>
            <a:r>
              <a:rPr lang="en-US" sz="1100" dirty="0" smtClean="0"/>
              <a:t>)?|ast|r32)\W*\(|o(?:(?:n(?:v(?:</a:t>
            </a:r>
            <a:r>
              <a:rPr lang="en-US" sz="1100" dirty="0" err="1" smtClean="0"/>
              <a:t>ert</a:t>
            </a:r>
            <a:r>
              <a:rPr lang="en-US" sz="1100" dirty="0" smtClean="0"/>
              <a:t>(?:_</a:t>
            </a:r>
            <a:r>
              <a:rPr lang="en-US" sz="1100" dirty="0" err="1" smtClean="0"/>
              <a:t>tz</a:t>
            </a:r>
            <a:r>
              <a:rPr lang="en-US" sz="1100" dirty="0" smtClean="0"/>
              <a:t>)?)?|cat(?:_</a:t>
            </a:r>
            <a:r>
              <a:rPr lang="en-US" sz="1100" dirty="0" err="1" smtClean="0"/>
              <a:t>ws</a:t>
            </a:r>
            <a:r>
              <a:rPr lang="en-US" sz="1100" dirty="0" smtClean="0"/>
              <a:t>)?|</a:t>
            </a:r>
            <a:r>
              <a:rPr lang="en-US" sz="1100" dirty="0" err="1" smtClean="0"/>
              <a:t>nection_id</a:t>
            </a:r>
            <a:r>
              <a:rPr lang="en-US" sz="1100" dirty="0" smtClean="0"/>
              <a:t>)|(?:</a:t>
            </a:r>
            <a:r>
              <a:rPr lang="en-US" sz="1100" dirty="0" err="1" smtClean="0"/>
              <a:t>mpres</a:t>
            </a:r>
            <a:r>
              <a:rPr lang="en-US" sz="1100" dirty="0" smtClean="0"/>
              <a:t>)?</a:t>
            </a:r>
            <a:r>
              <a:rPr lang="en-US" sz="1100" dirty="0" err="1" smtClean="0"/>
              <a:t>s|ercibility|alesce|t</a:t>
            </a:r>
            <a:r>
              <a:rPr lang="en-US" sz="1100" dirty="0" smtClean="0"/>
              <a:t>)\W*\(|</a:t>
            </a:r>
            <a:r>
              <a:rPr lang="en-US" sz="1100" dirty="0" err="1" smtClean="0"/>
              <a:t>llation</a:t>
            </a:r>
            <a:r>
              <a:rPr lang="en-US" sz="1100" dirty="0" smtClean="0"/>
              <a:t>\W*\(a))|d(?:(?:a(?:t(?:e(?:(_(</a:t>
            </a:r>
            <a:r>
              <a:rPr lang="en-US" sz="1100" dirty="0" err="1" smtClean="0"/>
              <a:t>add|format|sub</a:t>
            </a:r>
            <a:r>
              <a:rPr lang="en-US" sz="1100" dirty="0" smtClean="0"/>
              <a:t>))?|diff)|abase)|y(</a:t>
            </a:r>
            <a:r>
              <a:rPr lang="en-US" sz="1100" dirty="0" err="1" smtClean="0"/>
              <a:t>name|ofmonth|ofweek|ofyear</a:t>
            </a:r>
            <a:r>
              <a:rPr lang="en-US" sz="1100" dirty="0" smtClean="0"/>
              <a:t>)?)|e(?:(?:s_(</a:t>
            </a:r>
            <a:r>
              <a:rPr lang="en-US" sz="1100" dirty="0" err="1" smtClean="0"/>
              <a:t>de|en</a:t>
            </a:r>
            <a:r>
              <a:rPr lang="en-US" sz="1100" dirty="0" smtClean="0"/>
              <a:t>)</a:t>
            </a:r>
            <a:r>
              <a:rPr lang="en-US" sz="1100" dirty="0" err="1" smtClean="0"/>
              <a:t>cryp|faul</a:t>
            </a:r>
            <a:r>
              <a:rPr lang="en-US" sz="1100" dirty="0" smtClean="0"/>
              <a:t>)</a:t>
            </a:r>
            <a:r>
              <a:rPr lang="en-US" sz="1100" dirty="0" err="1" smtClean="0"/>
              <a:t>t|grees|code</a:t>
            </a:r>
            <a:r>
              <a:rPr lang="en-US" sz="1100" dirty="0" smtClean="0"/>
              <a:t>)|ump)\W*\(|</a:t>
            </a:r>
            <a:r>
              <a:rPr lang="en-US" sz="1100" dirty="0" err="1" smtClean="0"/>
              <a:t>bms_pipe</a:t>
            </a:r>
            <a:r>
              <a:rPr lang="en-US" sz="1100" dirty="0" smtClean="0"/>
              <a:t>\.</a:t>
            </a:r>
            <a:r>
              <a:rPr lang="en-US" sz="1100" dirty="0" err="1" smtClean="0"/>
              <a:t>receive_message</a:t>
            </a:r>
            <a:r>
              <a:rPr lang="en-US" sz="1100" dirty="0" smtClean="0"/>
              <a:t>\b)|(?:;\W*?\b(?:</a:t>
            </a:r>
            <a:r>
              <a:rPr lang="en-US" sz="1100" dirty="0" err="1" smtClean="0"/>
              <a:t>shutdown|drop</a:t>
            </a:r>
            <a:r>
              <a:rPr lang="en-US" sz="1100" dirty="0" smtClean="0"/>
              <a:t>)|\@\@version)\b|'(?:s(?:</a:t>
            </a:r>
            <a:r>
              <a:rPr lang="en-US" sz="1100" dirty="0" err="1" smtClean="0"/>
              <a:t>qloledb|a</a:t>
            </a:r>
            <a:r>
              <a:rPr lang="en-US" sz="1100" dirty="0" smtClean="0"/>
              <a:t>)|</a:t>
            </a:r>
            <a:r>
              <a:rPr lang="en-US" sz="1100" dirty="0" err="1" smtClean="0"/>
              <a:t>msdasql|dbo</a:t>
            </a:r>
            <a:r>
              <a:rPr lang="en-US" sz="1100" dirty="0" smtClean="0"/>
              <a:t>)'))\b(?i:having)\b\s+(\d{1,10}|'[^=]{1,10}')\s*[=&lt;&gt;]|(?</a:t>
            </a:r>
            <a:r>
              <a:rPr lang="en-US" sz="1100" dirty="0" err="1" smtClean="0"/>
              <a:t>i</a:t>
            </a:r>
            <a:r>
              <a:rPr lang="en-US" sz="1100" dirty="0" smtClean="0"/>
              <a:t>:\</a:t>
            </a:r>
            <a:r>
              <a:rPr lang="en-US" sz="1100" dirty="0" err="1" smtClean="0"/>
              <a:t>bexecute</a:t>
            </a:r>
            <a:r>
              <a:rPr lang="en-US" sz="1100" dirty="0" smtClean="0"/>
              <a:t>(\s{1,5}[\w\.$]{1,5}\s{0,3})?\()|\</a:t>
            </a:r>
            <a:r>
              <a:rPr lang="en-US" sz="1100" dirty="0" err="1" smtClean="0"/>
              <a:t>bhaving</a:t>
            </a:r>
            <a:r>
              <a:rPr lang="en-US" sz="1100" dirty="0" smtClean="0"/>
              <a:t>\b ?(?:\d{1,10}|[\'\"][^=]{1,10}[\'\"]) ?[=&lt;&gt;]+|(?i:\bcreate\s+?table.{0,20}?\()|(?i:\blike\W*?char\W*?\()|(?</a:t>
            </a:r>
            <a:r>
              <a:rPr lang="en-US" sz="1100" dirty="0" err="1" smtClean="0"/>
              <a:t>i</a:t>
            </a:r>
            <a:r>
              <a:rPr lang="en-US" sz="1100" dirty="0" smtClean="0"/>
              <a:t>:(?:(select(.*)</a:t>
            </a:r>
            <a:r>
              <a:rPr lang="en-US" sz="1100" dirty="0" err="1" smtClean="0"/>
              <a:t>case|from</a:t>
            </a:r>
            <a:r>
              <a:rPr lang="en-US" sz="1100" dirty="0" smtClean="0"/>
              <a:t>(.*)</a:t>
            </a:r>
            <a:r>
              <a:rPr lang="en-US" sz="1100" dirty="0" err="1" smtClean="0"/>
              <a:t>limit|order</a:t>
            </a:r>
            <a:r>
              <a:rPr lang="en-US" sz="1100" dirty="0" smtClean="0"/>
              <a:t>\</a:t>
            </a:r>
            <a:r>
              <a:rPr lang="en-US" sz="1100" dirty="0" err="1" smtClean="0"/>
              <a:t>sby</a:t>
            </a:r>
            <a:r>
              <a:rPr lang="en-US" sz="1100" dirty="0" smtClean="0"/>
              <a:t>)))|exists\s(\</a:t>
            </a:r>
            <a:r>
              <a:rPr lang="en-US" sz="1100" dirty="0" err="1" smtClean="0"/>
              <a:t>sselect|select</a:t>
            </a:r>
            <a:r>
              <a:rPr lang="en-US" sz="1100" dirty="0" smtClean="0"/>
              <a:t>\</a:t>
            </a:r>
            <a:r>
              <a:rPr lang="en-US" sz="1100" dirty="0" err="1" smtClean="0"/>
              <a:t>Sif</a:t>
            </a:r>
            <a:r>
              <a:rPr lang="en-US" sz="1100" dirty="0" smtClean="0"/>
              <a:t>(null)?\s\(|select\</a:t>
            </a:r>
            <a:r>
              <a:rPr lang="en-US" sz="1100" dirty="0" err="1" smtClean="0"/>
              <a:t>Stop|select</a:t>
            </a:r>
            <a:r>
              <a:rPr lang="en-US" sz="1100" dirty="0" smtClean="0"/>
              <a:t>\</a:t>
            </a:r>
            <a:r>
              <a:rPr lang="en-US" sz="1100" dirty="0" err="1" smtClean="0"/>
              <a:t>Sconcat|system</a:t>
            </a:r>
            <a:r>
              <a:rPr lang="en-US" sz="1100" dirty="0" smtClean="0"/>
              <a:t>\s\(|\b(?i:having)\b\s+(\d{1,10})|'[^=]{1,10}')</a:t>
            </a:r>
          </a:p>
        </p:txBody>
      </p:sp>
      <p:sp>
        <p:nvSpPr>
          <p:cNvPr id="6" name="TextBox 5"/>
          <p:cNvSpPr txBox="1"/>
          <p:nvPr/>
        </p:nvSpPr>
        <p:spPr>
          <a:xfrm>
            <a:off x="1137727" y="3198168"/>
            <a:ext cx="6868547" cy="46166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400" dirty="0" smtClean="0"/>
              <a:t>Signature with regular expression of 2,917 characters</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066801"/>
            <a:ext cx="8229600" cy="4572000"/>
          </a:xfrm>
        </p:spPr>
        <p:txBody>
          <a:bodyPr/>
          <a:lstStyle/>
          <a:p>
            <a:r>
              <a:rPr lang="en-US" dirty="0"/>
              <a:t>Automatic Signature Creation</a:t>
            </a:r>
          </a:p>
          <a:p>
            <a:pPr lvl="1"/>
            <a:r>
              <a:rPr lang="en-US" dirty="0"/>
              <a:t>[Rafiqu13], [</a:t>
            </a:r>
            <a:r>
              <a:rPr lang="en-US" dirty="0" smtClean="0"/>
              <a:t>Perdis10], </a:t>
            </a:r>
            <a:r>
              <a:rPr lang="en-US" dirty="0"/>
              <a:t>[Li06</a:t>
            </a:r>
            <a:r>
              <a:rPr lang="en-US" dirty="0" smtClean="0"/>
              <a:t>], </a:t>
            </a:r>
            <a:r>
              <a:rPr lang="en-US" dirty="0"/>
              <a:t>[Newsom05], [</a:t>
            </a:r>
            <a:r>
              <a:rPr lang="en-US" dirty="0" smtClean="0"/>
              <a:t>Yegnes05]</a:t>
            </a:r>
            <a:endParaRPr lang="en-US" dirty="0"/>
          </a:p>
          <a:p>
            <a:pPr lvl="1"/>
            <a:r>
              <a:rPr lang="en-US" dirty="0"/>
              <a:t>Work aimed at malware case (not our case)</a:t>
            </a:r>
          </a:p>
          <a:p>
            <a:r>
              <a:rPr lang="en-US" dirty="0" smtClean="0"/>
              <a:t>Protocol </a:t>
            </a:r>
            <a:r>
              <a:rPr lang="en-US" dirty="0"/>
              <a:t>knowledge-based detection</a:t>
            </a:r>
          </a:p>
          <a:p>
            <a:pPr lvl="1"/>
            <a:r>
              <a:rPr lang="en-US" dirty="0" smtClean="0"/>
              <a:t>[Zand14], [Chandr11</a:t>
            </a:r>
            <a:r>
              <a:rPr lang="en-US" dirty="0"/>
              <a:t>], [Robert10</a:t>
            </a:r>
            <a:r>
              <a:rPr lang="en-US" dirty="0" smtClean="0"/>
              <a:t>], [Perdis10], </a:t>
            </a:r>
            <a:r>
              <a:rPr lang="en-US" dirty="0"/>
              <a:t>[Vigna09]</a:t>
            </a:r>
          </a:p>
          <a:p>
            <a:pPr lvl="1"/>
            <a:r>
              <a:rPr lang="en-US" dirty="0"/>
              <a:t>Different protocols, similar assumption</a:t>
            </a:r>
          </a:p>
          <a:p>
            <a:r>
              <a:rPr lang="en-US" dirty="0" smtClean="0"/>
              <a:t>Signature Generalization</a:t>
            </a:r>
          </a:p>
          <a:p>
            <a:pPr lvl="1"/>
            <a:r>
              <a:rPr lang="en-US" dirty="0" smtClean="0"/>
              <a:t>[Rafiqu13], [Aickel08], [Robert06</a:t>
            </a:r>
            <a:r>
              <a:rPr lang="en-US" dirty="0"/>
              <a:t>], [Yegnes05]</a:t>
            </a:r>
            <a:endParaRPr lang="en-US" dirty="0" smtClean="0"/>
          </a:p>
          <a:p>
            <a:pPr lvl="1"/>
            <a:r>
              <a:rPr lang="en-US" dirty="0" smtClean="0"/>
              <a:t>Deterministic approach</a:t>
            </a:r>
          </a:p>
        </p:txBody>
      </p:sp>
      <p:sp>
        <p:nvSpPr>
          <p:cNvPr id="4" name="Slide Number Placeholder 3"/>
          <p:cNvSpPr>
            <a:spLocks noGrp="1"/>
          </p:cNvSpPr>
          <p:nvPr>
            <p:ph type="sldNum" sz="quarter" idx="12"/>
          </p:nvPr>
        </p:nvSpPr>
        <p:spPr/>
        <p:txBody>
          <a:bodyPr/>
          <a:lstStyle/>
          <a:p>
            <a:fld id="{D7A24B82-A13D-4CB9-8A86-F6C047810EA0}" type="slidenum">
              <a:rPr lang="en-US" smtClean="0"/>
              <a:pPr/>
              <a:t>6</a:t>
            </a:fld>
            <a:endParaRPr lang="en-US" dirty="0"/>
          </a:p>
        </p:txBody>
      </p:sp>
    </p:spTree>
    <p:extLst>
      <p:ext uri="{BB962C8B-B14F-4D97-AF65-F5344CB8AC3E}">
        <p14:creationId xmlns:p14="http://schemas.microsoft.com/office/powerpoint/2010/main" xmlns="" val="354485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Contributions</a:t>
            </a:r>
            <a:endParaRPr lang="en-US"/>
          </a:p>
        </p:txBody>
      </p:sp>
      <p:sp>
        <p:nvSpPr>
          <p:cNvPr id="3" name="Content Placeholder 2"/>
          <p:cNvSpPr>
            <a:spLocks noGrp="1"/>
          </p:cNvSpPr>
          <p:nvPr>
            <p:ph idx="1"/>
          </p:nvPr>
        </p:nvSpPr>
        <p:spPr/>
        <p:txBody>
          <a:bodyPr>
            <a:normAutofit/>
          </a:bodyPr>
          <a:lstStyle/>
          <a:p>
            <a:r>
              <a:rPr lang="en-US" dirty="0" smtClean="0"/>
              <a:t>An automatic approach to generate and update signatures for misuse-based detection systems</a:t>
            </a:r>
          </a:p>
          <a:p>
            <a:r>
              <a:rPr lang="en-US" dirty="0" smtClean="0"/>
              <a:t>A non-deterministic framework to generalize existing signatures</a:t>
            </a:r>
          </a:p>
          <a:p>
            <a:r>
              <a:rPr lang="en-US" dirty="0" smtClean="0"/>
              <a:t>Rigorously benchmarked our solution with a large set of attack samples and compare our performance </a:t>
            </a:r>
            <a:br>
              <a:rPr lang="en-US" dirty="0" smtClean="0"/>
            </a:br>
            <a:r>
              <a:rPr lang="en-US" dirty="0" smtClean="0"/>
              <a:t>to popular misuse-based NIDS</a:t>
            </a:r>
          </a:p>
          <a:p>
            <a:endParaRPr lang="en-US" dirty="0"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Motivation and Related Work</a:t>
            </a:r>
          </a:p>
          <a:p>
            <a:r>
              <a:rPr lang="en-US" dirty="0" smtClean="0">
                <a:solidFill>
                  <a:schemeClr val="tx1"/>
                </a:solidFill>
              </a:rPr>
              <a:t>Framework Design</a:t>
            </a:r>
          </a:p>
          <a:p>
            <a:r>
              <a:rPr lang="en-US" dirty="0" smtClean="0"/>
              <a:t>Evaluation</a:t>
            </a:r>
          </a:p>
          <a:p>
            <a:r>
              <a:rPr lang="en-US" dirty="0" smtClean="0"/>
              <a:t>Future Work</a:t>
            </a:r>
          </a:p>
          <a:p>
            <a:r>
              <a:rPr lang="en-US" dirty="0" smtClean="0"/>
              <a:t>Conclusions</a:t>
            </a:r>
          </a:p>
        </p:txBody>
      </p:sp>
      <p:sp>
        <p:nvSpPr>
          <p:cNvPr id="4" name="Slide Number Placeholder 3"/>
          <p:cNvSpPr>
            <a:spLocks noGrp="1"/>
          </p:cNvSpPr>
          <p:nvPr>
            <p:ph type="sldNum" sz="quarter" idx="12"/>
          </p:nvPr>
        </p:nvSpPr>
        <p:spPr/>
        <p:txBody>
          <a:bodyPr/>
          <a:lstStyle/>
          <a:p>
            <a:fld id="{D7A24B82-A13D-4CB9-8A86-F6C047810EA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Design</a:t>
            </a:r>
            <a:endParaRPr lang="en-US"/>
          </a:p>
        </p:txBody>
      </p:sp>
      <p:sp>
        <p:nvSpPr>
          <p:cNvPr id="3" name="Content Placeholder 2"/>
          <p:cNvSpPr>
            <a:spLocks noGrp="1"/>
          </p:cNvSpPr>
          <p:nvPr>
            <p:ph idx="1"/>
          </p:nvPr>
        </p:nvSpPr>
        <p:spPr>
          <a:xfrm>
            <a:off x="457200" y="1066800"/>
            <a:ext cx="8229600" cy="1600199"/>
          </a:xfrm>
        </p:spPr>
        <p:txBody>
          <a:bodyPr>
            <a:normAutofit/>
          </a:bodyPr>
          <a:lstStyle/>
          <a:p>
            <a:r>
              <a:rPr lang="en-US" i="1" smtClean="0"/>
              <a:t>pSigene</a:t>
            </a:r>
            <a:r>
              <a:rPr lang="en-US" smtClean="0"/>
              <a:t>: probabilistic Signature Generation</a:t>
            </a:r>
          </a:p>
          <a:p>
            <a:endParaRPr lang="en-US" smtClean="0"/>
          </a:p>
        </p:txBody>
      </p:sp>
      <p:sp>
        <p:nvSpPr>
          <p:cNvPr id="4" name="Slide Number Placeholder 3"/>
          <p:cNvSpPr>
            <a:spLocks noGrp="1"/>
          </p:cNvSpPr>
          <p:nvPr>
            <p:ph type="sldNum" sz="quarter" idx="12"/>
          </p:nvPr>
        </p:nvSpPr>
        <p:spPr/>
        <p:txBody>
          <a:bodyPr/>
          <a:lstStyle/>
          <a:p>
            <a:fld id="{D7A24B82-A13D-4CB9-8A86-F6C047810EA0}" type="slidenum">
              <a:rPr lang="en-US" smtClean="0"/>
              <a:pPr/>
              <a:t>9</a:t>
            </a:fld>
            <a:endParaRPr lang="en-US"/>
          </a:p>
        </p:txBody>
      </p:sp>
      <p:grpSp>
        <p:nvGrpSpPr>
          <p:cNvPr id="17" name="Group 16"/>
          <p:cNvGrpSpPr/>
          <p:nvPr/>
        </p:nvGrpSpPr>
        <p:grpSpPr>
          <a:xfrm>
            <a:off x="304800" y="4419600"/>
            <a:ext cx="8458200" cy="780746"/>
            <a:chOff x="304800" y="4736432"/>
            <a:chExt cx="8458200" cy="780746"/>
          </a:xfrm>
        </p:grpSpPr>
        <mc:AlternateContent xmlns:mc="http://schemas.openxmlformats.org/markup-compatibility/2006">
          <mc:Choice xmlns:a14="http://schemas.microsoft.com/office/drawing/2010/main" xmlns="" Requires="a14">
            <p:sp>
              <p:nvSpPr>
                <p:cNvPr id="13" name="Rectangle 12"/>
                <p:cNvSpPr/>
                <p:nvPr/>
              </p:nvSpPr>
              <p:spPr>
                <a:xfrm>
                  <a:off x="304800" y="5117068"/>
                  <a:ext cx="84582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98462" lvl="1" indent="-285750">
                    <a:buFont typeface="Arial" panose="020B0604020202020204" pitchFamily="34" charset="0"/>
                    <a:buChar char="•"/>
                  </a:pPr>
                  <a:r>
                    <a:rPr lang="en-US" sz="2000" dirty="0" smtClean="0"/>
                    <a:t>Create a dataset </a:t>
                  </a:r>
                  <a14:m>
                    <m:oMath xmlns:m="http://schemas.openxmlformats.org/officeDocument/2006/math">
                      <m:r>
                        <a:rPr lang="en-US" sz="2000" b="0" i="1" smtClean="0">
                          <a:latin typeface="Cambria Math"/>
                        </a:rPr>
                        <m:t>𝑆</m:t>
                      </m:r>
                    </m:oMath>
                  </a14:m>
                  <a:r>
                    <a:rPr lang="en-US" sz="2000" dirty="0" smtClean="0"/>
                    <a:t> of URLs containing SQL injection </a:t>
                  </a:r>
                  <a:r>
                    <a:rPr lang="en-US" sz="2000" dirty="0" smtClean="0"/>
                    <a:t>attacks</a:t>
                  </a:r>
                  <a:endParaRPr lang="en-US" sz="2000" dirty="0" smtClean="0"/>
                </a:p>
              </p:txBody>
            </p:sp>
          </mc:Choice>
          <mc:Fallback>
            <p:sp>
              <p:nvSpPr>
                <p:cNvPr id="13" name="Rectangle 12"/>
                <p:cNvSpPr>
                  <a:spLocks noRot="1" noChangeAspect="1" noMove="1" noResize="1" noEditPoints="1" noAdjustHandles="1" noChangeArrowheads="1" noChangeShapeType="1" noTextEdit="1"/>
                </p:cNvSpPr>
                <p:nvPr/>
              </p:nvSpPr>
              <p:spPr>
                <a:xfrm>
                  <a:off x="304800" y="5117068"/>
                  <a:ext cx="8458200" cy="400110"/>
                </a:xfrm>
                <a:prstGeom prst="rect">
                  <a:avLst/>
                </a:prstGeom>
                <a:blipFill rotWithShape="1">
                  <a:blip r:embed="rId3"/>
                  <a:stretch>
                    <a:fillRect t="-4286" b="-21429"/>
                  </a:stretch>
                </a:blipFill>
              </p:spPr>
              <p:txBody>
                <a:bodyPr/>
                <a:lstStyle/>
                <a:p>
                  <a:r>
                    <a:rPr lang="en-US">
                      <a:noFill/>
                    </a:rPr>
                    <a:t> </a:t>
                  </a:r>
                </a:p>
              </p:txBody>
            </p:sp>
          </mc:Fallback>
        </mc:AlternateContent>
        <p:sp>
          <p:nvSpPr>
            <p:cNvPr id="15" name="Up Arrow 14"/>
            <p:cNvSpPr/>
            <p:nvPr/>
          </p:nvSpPr>
          <p:spPr>
            <a:xfrm>
              <a:off x="1295400" y="4736432"/>
              <a:ext cx="3810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2" name="Rectangle 21"/>
          <p:cNvSpPr/>
          <p:nvPr/>
        </p:nvSpPr>
        <p:spPr>
          <a:xfrm>
            <a:off x="533400" y="4305822"/>
            <a:ext cx="6858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1285" t="3333" r="78572" b="3611"/>
          <a:stretch/>
        </p:blipFill>
        <p:spPr>
          <a:xfrm>
            <a:off x="701041" y="1625252"/>
            <a:ext cx="1541118" cy="274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11649</TotalTime>
  <Words>2371</Words>
  <Application>Microsoft Office PowerPoint</Application>
  <PresentationFormat>On-screen Show (4:3)</PresentationFormat>
  <Paragraphs>340</Paragraphs>
  <Slides>28</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Slide 1</vt:lpstr>
      <vt:lpstr>Motivation</vt:lpstr>
      <vt:lpstr>Motivation</vt:lpstr>
      <vt:lpstr>Motivation</vt:lpstr>
      <vt:lpstr>Motivation</vt:lpstr>
      <vt:lpstr>Related Work</vt:lpstr>
      <vt:lpstr>Contributions</vt:lpstr>
      <vt:lpstr>Agenda</vt:lpstr>
      <vt:lpstr>Framework Design</vt:lpstr>
      <vt:lpstr>Framework Design</vt:lpstr>
      <vt:lpstr>Framework Design</vt:lpstr>
      <vt:lpstr>Framework Design</vt:lpstr>
      <vt:lpstr>Framework Design</vt:lpstr>
      <vt:lpstr>Phase 2: Feature Selection</vt:lpstr>
      <vt:lpstr>Phase 3: Creating Clusters  for Similar Attack Samples</vt:lpstr>
      <vt:lpstr>Phase 3: Creating Clusters  for Similar Atack Samples</vt:lpstr>
      <vt:lpstr>Phase 4: Creation of Generalized Signatures</vt:lpstr>
      <vt:lpstr>pSigene: Example of a Generalized Signature</vt:lpstr>
      <vt:lpstr>Evaluation: SQLi Test Datasets</vt:lpstr>
      <vt:lpstr>Evaluation</vt:lpstr>
      <vt:lpstr>Experiment 1: Accuracy and Precision Comparison</vt:lpstr>
      <vt:lpstr>Experiment 1: Accuracy and Precision  of Individual Signatures</vt:lpstr>
      <vt:lpstr>Experiment 1: Accuracy and Precision  of Individual Signatures</vt:lpstr>
      <vt:lpstr>Experiment 1: Accuracy and Precision  of Individual Signatures</vt:lpstr>
      <vt:lpstr>Experiment 2: Incremental Learning</vt:lpstr>
      <vt:lpstr>Conclusions</vt:lpstr>
      <vt:lpstr>Thank YOU!</vt:lpstr>
      <vt:lpstr>References</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Gaspar Modelo-Howard</dc:creator>
  <cp:lastModifiedBy>Gaspar Modelo-Howard</cp:lastModifiedBy>
  <cp:revision>1251</cp:revision>
  <cp:lastPrinted>2014-05-23T18:47:53Z</cp:lastPrinted>
  <dcterms:created xsi:type="dcterms:W3CDTF">2010-01-28T16:41:57Z</dcterms:created>
  <dcterms:modified xsi:type="dcterms:W3CDTF">2014-06-24T13:18:09Z</dcterms:modified>
</cp:coreProperties>
</file>