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84" r:id="rId6"/>
    <p:sldId id="260" r:id="rId7"/>
    <p:sldId id="261" r:id="rId8"/>
    <p:sldId id="262" r:id="rId9"/>
    <p:sldId id="279" r:id="rId10"/>
    <p:sldId id="264" r:id="rId11"/>
    <p:sldId id="280" r:id="rId12"/>
    <p:sldId id="281" r:id="rId13"/>
    <p:sldId id="267" r:id="rId14"/>
    <p:sldId id="268" r:id="rId15"/>
    <p:sldId id="282" r:id="rId16"/>
    <p:sldId id="283" r:id="rId17"/>
    <p:sldId id="272" r:id="rId18"/>
    <p:sldId id="273" r:id="rId19"/>
    <p:sldId id="274" r:id="rId20"/>
    <p:sldId id="285" r:id="rId21"/>
    <p:sldId id="276" r:id="rId22"/>
    <p:sldId id="286" r:id="rId23"/>
  </p:sldIdLst>
  <p:sldSz cx="9144000" cy="6858000" type="screen4x3"/>
  <p:notesSz cx="69850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FF99CC"/>
    <a:srgbClr val="660066"/>
    <a:srgbClr val="FF3300"/>
    <a:srgbClr val="FFFF00"/>
    <a:srgbClr val="CC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87940" autoAdjust="0"/>
  </p:normalViewPr>
  <p:slideViewPr>
    <p:cSldViewPr snapToGrid="0">
      <p:cViewPr varScale="1">
        <p:scale>
          <a:sx n="102" d="100"/>
          <a:sy n="102" d="100"/>
        </p:scale>
        <p:origin x="23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89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8688" y="4400550"/>
            <a:ext cx="5124450" cy="417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81" tIns="46932" rIns="95481" bIns="4693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85863" y="701675"/>
            <a:ext cx="4616450" cy="346233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649227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baseline="0" dirty="0" smtClean="0"/>
          </a:p>
          <a:p>
            <a:endParaRPr lang="es-MX" baseline="0" dirty="0"/>
          </a:p>
          <a:p>
            <a:endParaRPr lang="es-MX" baseline="0" dirty="0" smtClean="0"/>
          </a:p>
        </p:txBody>
      </p:sp>
      <p:sp>
        <p:nvSpPr>
          <p:cNvPr id="4" name="Slide Number Placeholder 3"/>
          <p:cNvSpPr>
            <a:spLocks noGrp="1"/>
          </p:cNvSpPr>
          <p:nvPr>
            <p:ph type="sldNum" sz="quarter" idx="10"/>
          </p:nvPr>
        </p:nvSpPr>
        <p:spPr>
          <a:xfrm>
            <a:off x="3956550" y="8805841"/>
            <a:ext cx="3026833" cy="463550"/>
          </a:xfrm>
          <a:prstGeom prst="rect">
            <a:avLst/>
          </a:prstGeom>
        </p:spPr>
        <p:txBody>
          <a:bodyPr lIns="92885" tIns="46442" rIns="92885" bIns="46442"/>
          <a:lstStyle/>
          <a:p>
            <a:fld id="{3DB77DCA-052C-4C8B-A721-78B992255A9B}" type="slidenum">
              <a:rPr lang="en-US" smtClean="0"/>
              <a:pPr/>
              <a:t>1</a:t>
            </a:fld>
            <a:endParaRPr lang="en-US" dirty="0"/>
          </a:p>
        </p:txBody>
      </p:sp>
    </p:spTree>
    <p:extLst>
      <p:ext uri="{BB962C8B-B14F-4D97-AF65-F5344CB8AC3E}">
        <p14:creationId xmlns:p14="http://schemas.microsoft.com/office/powerpoint/2010/main" val="284467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algorithm to select abnormal</a:t>
            </a:r>
            <a:r>
              <a:rPr lang="en-US" baseline="0" dirty="0" smtClean="0"/>
              <a:t> windows. We start with two set of traces: normal and faulty. Traces contain records that are samples of all the monitored metrics. These samples are annotated with the code regions that they correspond to. For the Java applications that we evaluated, code regions are Java class and method calls.</a:t>
            </a:r>
          </a:p>
          <a:p>
            <a:endParaRPr lang="en-US" baseline="0" dirty="0" smtClean="0"/>
          </a:p>
          <a:p>
            <a:r>
              <a:rPr lang="en-US" baseline="0" dirty="0" smtClean="0"/>
              <a:t>Then, we divide the traces in windows of the same size.</a:t>
            </a:r>
          </a:p>
          <a:p>
            <a:endParaRPr lang="en-US" baseline="0" dirty="0" smtClean="0"/>
          </a:p>
          <a:p>
            <a:r>
              <a:rPr lang="en-US" baseline="0" dirty="0" smtClean="0"/>
              <a:t>Then, for each window, we calculate correlation coefficients between all pairs of metrics. We save them in a vector that we call correlation coefficient vector or CCV.</a:t>
            </a:r>
          </a:p>
          <a:p>
            <a:endParaRPr lang="en-US" baseline="0" dirty="0" smtClean="0"/>
          </a:p>
          <a:p>
            <a:r>
              <a:rPr lang="en-US" baseline="0" dirty="0" smtClean="0"/>
              <a:t>Then we find outliers CCVs using the CCVs of the normal run as a model of normal behavior. We use nearest-neighbor to find these outliers. The distance metric that we use to compare two CCVs is the Euclidean distance (as in the slide), where dimensions are correlation coefficients between pairs of metrics.</a:t>
            </a:r>
          </a:p>
          <a:p>
            <a:endParaRPr lang="en-US" baseline="0" dirty="0" smtClean="0"/>
          </a:p>
          <a:p>
            <a:endParaRPr lang="en-US" dirty="0"/>
          </a:p>
        </p:txBody>
      </p:sp>
      <p:sp>
        <p:nvSpPr>
          <p:cNvPr id="4" name="Slide Number Placeholder 3"/>
          <p:cNvSpPr>
            <a:spLocks noGrp="1"/>
          </p:cNvSpPr>
          <p:nvPr>
            <p:ph type="sldNum" sz="quarter" idx="10"/>
          </p:nvPr>
        </p:nvSpPr>
        <p:spPr>
          <a:xfrm>
            <a:off x="3957229" y="8806194"/>
            <a:ext cx="3026207" cy="463236"/>
          </a:xfrm>
          <a:prstGeom prst="rect">
            <a:avLst/>
          </a:prstGeom>
        </p:spPr>
        <p:txBody>
          <a:bodyPr lIns="90306" tIns="45153" rIns="90306" bIns="45153"/>
          <a:lstStyle/>
          <a:p>
            <a:fld id="{3DB77DCA-052C-4C8B-A721-78B992255A9B}" type="slidenum">
              <a:rPr lang="en-US" smtClean="0"/>
              <a:pPr/>
              <a:t>11</a:t>
            </a:fld>
            <a:endParaRPr lang="en-US" dirty="0"/>
          </a:p>
        </p:txBody>
      </p:sp>
    </p:spTree>
    <p:extLst>
      <p:ext uri="{BB962C8B-B14F-4D97-AF65-F5344CB8AC3E}">
        <p14:creationId xmlns:p14="http://schemas.microsoft.com/office/powerpoint/2010/main" val="12732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we find abnormal windows, we look for an abnormal metric. Here’s the algorithm to find the abnormal metric.</a:t>
            </a:r>
          </a:p>
          <a:p>
            <a:endParaRPr lang="en-US" baseline="0" dirty="0" smtClean="0"/>
          </a:p>
          <a:p>
            <a:r>
              <a:rPr lang="en-US" baseline="0" dirty="0" smtClean="0"/>
              <a:t>First, we take the abnormal windows that we found using the previous algorithm and observe the contribution of each CC in the Euclidean distance as we have in the figure.</a:t>
            </a:r>
          </a:p>
          <a:p>
            <a:endParaRPr lang="en-US" baseline="0" dirty="0" smtClean="0"/>
          </a:p>
          <a:p>
            <a:r>
              <a:rPr lang="en-US" baseline="0" dirty="0" smtClean="0"/>
              <a:t>Then, we rank correlation coefficients based on their contributions to the nearest-neighbor distance. For this example, in window X, CC between metric 5 and 1 is the one with the greatest contribution.</a:t>
            </a:r>
          </a:p>
          <a:p>
            <a:endParaRPr lang="en-US" baseline="0" dirty="0" smtClean="0"/>
          </a:p>
          <a:p>
            <a:r>
              <a:rPr lang="en-US" baseline="0" dirty="0" smtClean="0"/>
              <a:t>Finally, based on this ranking, we select the metric that occurs most frequently as the abnormal metric. In this example, metric 5 is in all the correlation coefficients, so it is the abnormal metric.</a:t>
            </a:r>
            <a:endParaRPr lang="en-US" dirty="0"/>
          </a:p>
        </p:txBody>
      </p:sp>
      <p:sp>
        <p:nvSpPr>
          <p:cNvPr id="4" name="Slide Number Placeholder 3"/>
          <p:cNvSpPr>
            <a:spLocks noGrp="1"/>
          </p:cNvSpPr>
          <p:nvPr>
            <p:ph type="sldNum" sz="quarter" idx="10"/>
          </p:nvPr>
        </p:nvSpPr>
        <p:spPr>
          <a:xfrm>
            <a:off x="3957229" y="8806194"/>
            <a:ext cx="3026207" cy="463236"/>
          </a:xfrm>
          <a:prstGeom prst="rect">
            <a:avLst/>
          </a:prstGeom>
        </p:spPr>
        <p:txBody>
          <a:bodyPr lIns="90306" tIns="45153" rIns="90306" bIns="45153"/>
          <a:lstStyle/>
          <a:p>
            <a:fld id="{3DB77DCA-052C-4C8B-A721-78B992255A9B}" type="slidenum">
              <a:rPr lang="en-US" smtClean="0"/>
              <a:pPr/>
              <a:t>12</a:t>
            </a:fld>
            <a:endParaRPr lang="en-US" dirty="0"/>
          </a:p>
        </p:txBody>
      </p:sp>
    </p:spTree>
    <p:extLst>
      <p:ext uri="{BB962C8B-B14F-4D97-AF65-F5344CB8AC3E}">
        <p14:creationId xmlns:p14="http://schemas.microsoft.com/office/powerpoint/2010/main" val="345183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MHM executes tests</a:t>
            </a:r>
            <a:r>
              <a:rPr lang="en-US" baseline="0" dirty="0" smtClean="0"/>
              <a:t> to figure out whether new bugs have been introduced due to new development</a:t>
            </a:r>
            <a:endParaRPr lang="en-US" dirty="0" smtClean="0"/>
          </a:p>
          <a:p>
            <a:endParaRPr lang="en-US" dirty="0" smtClean="0"/>
          </a:p>
          <a:p>
            <a:r>
              <a:rPr lang="en-US" dirty="0" smtClean="0"/>
              <a:t>-</a:t>
            </a:r>
            <a:r>
              <a:rPr lang="en-US" sz="1200" b="0" i="0" u="none" strike="noStrike" baseline="0" dirty="0" smtClean="0"/>
              <a:t>We emulate NFS problems by dropping outgoing NFS packets with a probability of 0.1</a:t>
            </a:r>
            <a:endParaRPr lang="en-US" dirty="0"/>
          </a:p>
        </p:txBody>
      </p:sp>
    </p:spTree>
    <p:extLst>
      <p:ext uri="{BB962C8B-B14F-4D97-AF65-F5344CB8AC3E}">
        <p14:creationId xmlns:p14="http://schemas.microsoft.com/office/powerpoint/2010/main" val="120216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code-region diagnosis</a:t>
            </a:r>
            <a:r>
              <a:rPr lang="en-US" baseline="0" dirty="0" smtClean="0"/>
              <a:t> inaccuracy is primarily due to  asynchronous metric-collection</a:t>
            </a:r>
            <a:r>
              <a:rPr lang="en-US" baseline="0" smtClean="0"/>
              <a:t>. </a:t>
            </a:r>
            <a:endParaRPr lang="en-US" dirty="0"/>
          </a:p>
        </p:txBody>
      </p:sp>
    </p:spTree>
    <p:extLst>
      <p:ext uri="{BB962C8B-B14F-4D97-AF65-F5344CB8AC3E}">
        <p14:creationId xmlns:p14="http://schemas.microsoft.com/office/powerpoint/2010/main" val="362423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95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98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17488"/>
            <a:ext cx="218440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9550" y="217488"/>
            <a:ext cx="6400800"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69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777875"/>
            <a:ext cx="4292600" cy="262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556000"/>
            <a:ext cx="4292600" cy="2627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914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778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715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583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2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030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629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0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937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006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075" y="217488"/>
            <a:ext cx="8724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09550" y="777875"/>
            <a:ext cx="8737600" cy="540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auto">
          <a:xfrm>
            <a:off x="77788" y="77788"/>
            <a:ext cx="8988425" cy="623411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auto">
          <a:xfrm>
            <a:off x="4452938" y="6472238"/>
            <a:ext cx="957262"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1200">
                <a:latin typeface="Arial" charset="0"/>
              </a:rPr>
              <a:t>Slide </a:t>
            </a:r>
            <a:fld id="{F6FC161C-7619-4DF8-A2AD-485C69DC69D5}" type="slidenum">
              <a:rPr lang="en-US" altLang="en-US" sz="1200">
                <a:latin typeface="Arial" charset="0"/>
              </a:rPr>
              <a:pPr/>
              <a:t>‹#›</a:t>
            </a:fld>
            <a:r>
              <a:rPr lang="en-US" altLang="en-US" sz="1200">
                <a:latin typeface="Arial" charset="0"/>
              </a:rPr>
              <a:t>/</a:t>
            </a:r>
            <a:r>
              <a:rPr lang="en-US" altLang="zh-TW" sz="1200">
                <a:latin typeface="Arial" charset="0"/>
                <a:ea typeface="新細明體" pitchFamily="18" charset="-120"/>
              </a:rPr>
              <a:t>20</a:t>
            </a:r>
            <a:endParaRPr lang="en-US" altLang="en-US" sz="1200">
              <a:latin typeface="Arial" charset="0"/>
            </a:endParaRPr>
          </a:p>
        </p:txBody>
      </p:sp>
      <p:pic>
        <p:nvPicPr>
          <p:cNvPr id="1032" name="Picture 8" descr="PU_signature_gif_pri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29513" y="6353175"/>
            <a:ext cx="1506537"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ogonew"/>
          <p:cNvPicPr>
            <a:picLocks noChangeAspect="1" noChangeArrowheads="1"/>
          </p:cNvPicPr>
          <p:nvPr/>
        </p:nvPicPr>
        <p:blipFill>
          <a:blip r:embed="rId16" cstate="print">
            <a:extLst>
              <a:ext uri="{28A0092B-C50C-407E-A947-70E740481C1C}">
                <a14:useLocalDpi xmlns:a14="http://schemas.microsoft.com/office/drawing/2010/main" val="0"/>
              </a:ext>
            </a:extLst>
          </a:blip>
          <a:srcRect l="12109" t="17769" r="8650" b="14888"/>
          <a:stretch>
            <a:fillRect/>
          </a:stretch>
        </p:blipFill>
        <p:spPr bwMode="auto">
          <a:xfrm>
            <a:off x="131763" y="6364288"/>
            <a:ext cx="820737" cy="4937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2800" b="1">
          <a:solidFill>
            <a:srgbClr val="009900"/>
          </a:solidFill>
          <a:latin typeface="+mj-lt"/>
          <a:ea typeface="+mj-ea"/>
          <a:cs typeface="+mj-cs"/>
        </a:defRPr>
      </a:lvl1pPr>
      <a:lvl2pPr algn="ctr" rtl="0" eaLnBrk="1" fontAlgn="base" hangingPunct="1">
        <a:spcBef>
          <a:spcPct val="0"/>
        </a:spcBef>
        <a:spcAft>
          <a:spcPct val="0"/>
        </a:spcAft>
        <a:defRPr sz="2800" b="1">
          <a:solidFill>
            <a:srgbClr val="009900"/>
          </a:solidFill>
          <a:latin typeface="Helvetica" pitchFamily="34" charset="0"/>
        </a:defRPr>
      </a:lvl2pPr>
      <a:lvl3pPr algn="ctr" rtl="0" eaLnBrk="1" fontAlgn="base" hangingPunct="1">
        <a:spcBef>
          <a:spcPct val="0"/>
        </a:spcBef>
        <a:spcAft>
          <a:spcPct val="0"/>
        </a:spcAft>
        <a:defRPr sz="2800" b="1">
          <a:solidFill>
            <a:srgbClr val="009900"/>
          </a:solidFill>
          <a:latin typeface="Helvetica" pitchFamily="34" charset="0"/>
        </a:defRPr>
      </a:lvl3pPr>
      <a:lvl4pPr algn="ctr" rtl="0" eaLnBrk="1" fontAlgn="base" hangingPunct="1">
        <a:spcBef>
          <a:spcPct val="0"/>
        </a:spcBef>
        <a:spcAft>
          <a:spcPct val="0"/>
        </a:spcAft>
        <a:defRPr sz="2800" b="1">
          <a:solidFill>
            <a:srgbClr val="009900"/>
          </a:solidFill>
          <a:latin typeface="Helvetica" pitchFamily="34" charset="0"/>
        </a:defRPr>
      </a:lvl4pPr>
      <a:lvl5pPr algn="ctr" rtl="0" eaLnBrk="1" fontAlgn="base" hangingPunct="1">
        <a:spcBef>
          <a:spcPct val="0"/>
        </a:spcBef>
        <a:spcAft>
          <a:spcPct val="0"/>
        </a:spcAft>
        <a:defRPr sz="2800" b="1">
          <a:solidFill>
            <a:srgbClr val="009900"/>
          </a:solidFill>
          <a:latin typeface="Helvetica" pitchFamily="34" charset="0"/>
        </a:defRPr>
      </a:lvl5pPr>
      <a:lvl6pPr marL="457200" algn="ctr" rtl="0" eaLnBrk="1" fontAlgn="base" hangingPunct="1">
        <a:spcBef>
          <a:spcPct val="0"/>
        </a:spcBef>
        <a:spcAft>
          <a:spcPct val="0"/>
        </a:spcAft>
        <a:defRPr sz="2800" b="1">
          <a:solidFill>
            <a:srgbClr val="009900"/>
          </a:solidFill>
          <a:latin typeface="Helvetica" pitchFamily="34" charset="0"/>
        </a:defRPr>
      </a:lvl6pPr>
      <a:lvl7pPr marL="914400" algn="ctr" rtl="0" eaLnBrk="1" fontAlgn="base" hangingPunct="1">
        <a:spcBef>
          <a:spcPct val="0"/>
        </a:spcBef>
        <a:spcAft>
          <a:spcPct val="0"/>
        </a:spcAft>
        <a:defRPr sz="2800" b="1">
          <a:solidFill>
            <a:srgbClr val="009900"/>
          </a:solidFill>
          <a:latin typeface="Helvetica" pitchFamily="34" charset="0"/>
        </a:defRPr>
      </a:lvl7pPr>
      <a:lvl8pPr marL="1371600" algn="ctr" rtl="0" eaLnBrk="1" fontAlgn="base" hangingPunct="1">
        <a:spcBef>
          <a:spcPct val="0"/>
        </a:spcBef>
        <a:spcAft>
          <a:spcPct val="0"/>
        </a:spcAft>
        <a:defRPr sz="2800" b="1">
          <a:solidFill>
            <a:srgbClr val="009900"/>
          </a:solidFill>
          <a:latin typeface="Helvetica" pitchFamily="34" charset="0"/>
        </a:defRPr>
      </a:lvl8pPr>
      <a:lvl9pPr marL="1828800" algn="ctr" rtl="0" eaLnBrk="1" fontAlgn="base" hangingPunct="1">
        <a:spcBef>
          <a:spcPct val="0"/>
        </a:spcBef>
        <a:spcAft>
          <a:spcPct val="0"/>
        </a:spcAft>
        <a:defRPr sz="2800" b="1">
          <a:solidFill>
            <a:srgbClr val="009900"/>
          </a:solidFill>
          <a:latin typeface="Helvetica" pitchFamily="34" charset="0"/>
        </a:defRPr>
      </a:lvl9pPr>
    </p:titleStyle>
    <p:body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1470025"/>
          </a:xfrm>
        </p:spPr>
        <p:txBody>
          <a:bodyPr/>
          <a:lstStyle/>
          <a:p>
            <a:r>
              <a:rPr lang="en-US" sz="3200" b="1" dirty="0" smtClean="0">
                <a:latin typeface="+mn-lt"/>
              </a:rPr>
              <a:t>Automatic Problem Localization via Multi-dimensional Metric Profiling</a:t>
            </a:r>
            <a:endParaRPr lang="en-US" sz="3200" b="1" dirty="0">
              <a:latin typeface="+mn-lt"/>
            </a:endParaRPr>
          </a:p>
        </p:txBody>
      </p:sp>
      <p:sp>
        <p:nvSpPr>
          <p:cNvPr id="3" name="TextBox 2"/>
          <p:cNvSpPr txBox="1"/>
          <p:nvPr/>
        </p:nvSpPr>
        <p:spPr>
          <a:xfrm>
            <a:off x="423081" y="3098042"/>
            <a:ext cx="8393373" cy="1015663"/>
          </a:xfrm>
          <a:prstGeom prst="rect">
            <a:avLst/>
          </a:prstGeom>
          <a:noFill/>
        </p:spPr>
        <p:txBody>
          <a:bodyPr wrap="square" rtlCol="0">
            <a:spAutoFit/>
          </a:bodyPr>
          <a:lstStyle/>
          <a:p>
            <a:pPr algn="ctr"/>
            <a:r>
              <a:rPr lang="en-US" sz="2000" dirty="0" smtClean="0">
                <a:latin typeface="+mn-lt"/>
              </a:rPr>
              <a:t>Ignacio Laguna</a:t>
            </a:r>
            <a:r>
              <a:rPr lang="en-US" sz="2000" baseline="30000" dirty="0" smtClean="0">
                <a:latin typeface="+mn-lt"/>
              </a:rPr>
              <a:t>1</a:t>
            </a:r>
            <a:r>
              <a:rPr lang="en-US" sz="2000" dirty="0" smtClean="0">
                <a:latin typeface="+mn-lt"/>
              </a:rPr>
              <a:t>, </a:t>
            </a:r>
            <a:r>
              <a:rPr lang="en-US" sz="2000" b="1" dirty="0" err="1" smtClean="0">
                <a:latin typeface="+mn-lt"/>
              </a:rPr>
              <a:t>Subrata</a:t>
            </a:r>
            <a:r>
              <a:rPr lang="en-US" sz="2000" b="1" dirty="0" smtClean="0">
                <a:latin typeface="+mn-lt"/>
              </a:rPr>
              <a:t> Mitra</a:t>
            </a:r>
            <a:r>
              <a:rPr lang="en-US" sz="2000" b="1" baseline="30000" dirty="0" smtClean="0">
                <a:latin typeface="+mn-lt"/>
              </a:rPr>
              <a:t>2</a:t>
            </a:r>
            <a:r>
              <a:rPr lang="en-US" sz="2000" dirty="0" smtClean="0">
                <a:latin typeface="+mn-lt"/>
              </a:rPr>
              <a:t>, </a:t>
            </a:r>
            <a:r>
              <a:rPr lang="en-US" sz="2000" dirty="0" err="1" smtClean="0">
                <a:latin typeface="+mn-lt"/>
              </a:rPr>
              <a:t>Fahad</a:t>
            </a:r>
            <a:r>
              <a:rPr lang="en-US" sz="2000" dirty="0" smtClean="0">
                <a:latin typeface="+mn-lt"/>
              </a:rPr>
              <a:t> A. Arshad</a:t>
            </a:r>
            <a:r>
              <a:rPr lang="en-US" sz="2000" baseline="30000" dirty="0" smtClean="0">
                <a:latin typeface="+mn-lt"/>
              </a:rPr>
              <a:t>2</a:t>
            </a:r>
            <a:r>
              <a:rPr lang="en-US" sz="2000" dirty="0" smtClean="0">
                <a:latin typeface="+mn-lt"/>
              </a:rPr>
              <a:t>,</a:t>
            </a:r>
          </a:p>
          <a:p>
            <a:pPr algn="ctr"/>
            <a:r>
              <a:rPr lang="en-US" sz="2000" dirty="0" err="1" smtClean="0">
                <a:latin typeface="+mn-lt"/>
              </a:rPr>
              <a:t>Nawanol</a:t>
            </a:r>
            <a:r>
              <a:rPr lang="en-US" sz="2000" dirty="0" smtClean="0">
                <a:latin typeface="+mn-lt"/>
              </a:rPr>
              <a:t> Theera-Ampornpunt</a:t>
            </a:r>
            <a:r>
              <a:rPr lang="en-US" sz="2000" baseline="30000" dirty="0" smtClean="0">
                <a:latin typeface="+mn-lt"/>
              </a:rPr>
              <a:t>2</a:t>
            </a:r>
            <a:r>
              <a:rPr lang="en-US" sz="2000" dirty="0" smtClean="0">
                <a:latin typeface="+mn-lt"/>
              </a:rPr>
              <a:t>, </a:t>
            </a:r>
            <a:r>
              <a:rPr lang="en-US" sz="2000" dirty="0" err="1" smtClean="0">
                <a:latin typeface="+mn-lt"/>
              </a:rPr>
              <a:t>Zongyang</a:t>
            </a:r>
            <a:r>
              <a:rPr lang="en-US" sz="2000" dirty="0" smtClean="0">
                <a:latin typeface="+mn-lt"/>
              </a:rPr>
              <a:t> Zhu</a:t>
            </a:r>
            <a:r>
              <a:rPr lang="en-US" sz="2000" baseline="30000" dirty="0" smtClean="0">
                <a:latin typeface="+mn-lt"/>
              </a:rPr>
              <a:t>2</a:t>
            </a:r>
            <a:r>
              <a:rPr lang="en-US" sz="2000" dirty="0" smtClean="0">
                <a:latin typeface="+mn-lt"/>
              </a:rPr>
              <a:t>,</a:t>
            </a:r>
          </a:p>
          <a:p>
            <a:pPr algn="ctr"/>
            <a:r>
              <a:rPr lang="en-US" sz="2000" dirty="0" err="1" smtClean="0">
                <a:latin typeface="+mn-lt"/>
              </a:rPr>
              <a:t>Saurabh</a:t>
            </a:r>
            <a:r>
              <a:rPr lang="en-US" sz="2000" dirty="0" smtClean="0">
                <a:latin typeface="+mn-lt"/>
              </a:rPr>
              <a:t> Bagchi</a:t>
            </a:r>
            <a:r>
              <a:rPr lang="en-US" sz="2000" baseline="30000" dirty="0" smtClean="0">
                <a:latin typeface="+mn-lt"/>
              </a:rPr>
              <a:t>2</a:t>
            </a:r>
            <a:r>
              <a:rPr lang="en-US" sz="2000" dirty="0" smtClean="0">
                <a:latin typeface="+mn-lt"/>
              </a:rPr>
              <a:t>, Samuel P. Midkiff</a:t>
            </a:r>
            <a:r>
              <a:rPr lang="en-US" sz="2000" baseline="30000" dirty="0" smtClean="0">
                <a:latin typeface="+mn-lt"/>
              </a:rPr>
              <a:t>2</a:t>
            </a:r>
            <a:r>
              <a:rPr lang="en-US" sz="2000" dirty="0" smtClean="0">
                <a:latin typeface="+mn-lt"/>
              </a:rPr>
              <a:t>, Mike Kistler</a:t>
            </a:r>
            <a:r>
              <a:rPr lang="en-US" sz="2000" baseline="30000" dirty="0" smtClean="0">
                <a:latin typeface="+mn-lt"/>
              </a:rPr>
              <a:t>3</a:t>
            </a:r>
            <a:r>
              <a:rPr lang="en-US" sz="2000" dirty="0" smtClean="0">
                <a:latin typeface="+mn-lt"/>
              </a:rPr>
              <a:t>, Ahmed Gheith</a:t>
            </a:r>
            <a:r>
              <a:rPr lang="en-US" sz="2000" baseline="30000" dirty="0" smtClean="0">
                <a:latin typeface="+mn-lt"/>
              </a:rPr>
              <a:t>3</a:t>
            </a:r>
            <a:endParaRPr lang="en-US" sz="2000" baseline="30000" dirty="0">
              <a:latin typeface="+mn-lt"/>
            </a:endParaRPr>
          </a:p>
        </p:txBody>
      </p:sp>
      <p:sp>
        <p:nvSpPr>
          <p:cNvPr id="4" name="TextBox 3"/>
          <p:cNvSpPr txBox="1"/>
          <p:nvPr/>
        </p:nvSpPr>
        <p:spPr>
          <a:xfrm>
            <a:off x="1842448" y="4913194"/>
            <a:ext cx="5595582" cy="400110"/>
          </a:xfrm>
          <a:prstGeom prst="rect">
            <a:avLst/>
          </a:prstGeom>
          <a:noFill/>
        </p:spPr>
        <p:txBody>
          <a:bodyPr wrap="square" rtlCol="0">
            <a:spAutoFit/>
          </a:bodyPr>
          <a:lstStyle/>
          <a:p>
            <a:r>
              <a:rPr lang="en-US" sz="2000" baseline="30000" dirty="0" smtClean="0">
                <a:latin typeface="+mn-lt"/>
              </a:rPr>
              <a:t>1</a:t>
            </a:r>
            <a:r>
              <a:rPr lang="en-US" sz="2000" dirty="0" smtClean="0">
                <a:latin typeface="+mn-lt"/>
              </a:rPr>
              <a:t>LLNL, </a:t>
            </a:r>
            <a:r>
              <a:rPr lang="en-US" sz="2000" baseline="30000" dirty="0" smtClean="0">
                <a:latin typeface="+mn-lt"/>
              </a:rPr>
              <a:t>2</a:t>
            </a:r>
            <a:r>
              <a:rPr lang="en-US" sz="2000" dirty="0" smtClean="0">
                <a:latin typeface="+mn-lt"/>
              </a:rPr>
              <a:t> Purdue University, </a:t>
            </a:r>
            <a:r>
              <a:rPr lang="en-US" sz="2000" baseline="30000" dirty="0" smtClean="0">
                <a:latin typeface="+mn-lt"/>
              </a:rPr>
              <a:t>3</a:t>
            </a:r>
            <a:r>
              <a:rPr lang="en-US" sz="2000" dirty="0" smtClean="0">
                <a:latin typeface="+mn-lt"/>
              </a:rPr>
              <a:t>IBM Research Austin</a:t>
            </a:r>
            <a:endParaRPr lang="en-US" sz="2000" dirty="0">
              <a:latin typeface="+mn-lt"/>
            </a:endParaRPr>
          </a:p>
        </p:txBody>
      </p:sp>
    </p:spTree>
    <p:extLst>
      <p:ext uri="{BB962C8B-B14F-4D97-AF65-F5344CB8AC3E}">
        <p14:creationId xmlns:p14="http://schemas.microsoft.com/office/powerpoint/2010/main" val="9084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Metric Selection </a:t>
            </a:r>
            <a:r>
              <a:rPr lang="en-US" dirty="0" smtClean="0">
                <a:latin typeface="+mn-lt"/>
              </a:rPr>
              <a:t>for</a:t>
            </a:r>
            <a:br>
              <a:rPr lang="en-US" dirty="0" smtClean="0">
                <a:latin typeface="+mn-lt"/>
              </a:rPr>
            </a:br>
            <a:r>
              <a:rPr lang="en-US" dirty="0" smtClean="0">
                <a:latin typeface="+mn-lt"/>
              </a:rPr>
              <a:t>Accurate </a:t>
            </a:r>
            <a:r>
              <a:rPr lang="en-US" dirty="0">
                <a:latin typeface="+mn-lt"/>
              </a:rPr>
              <a:t>Diagnosis</a:t>
            </a:r>
          </a:p>
        </p:txBody>
      </p:sp>
      <p:sp>
        <p:nvSpPr>
          <p:cNvPr id="3" name="Content Placeholder 2"/>
          <p:cNvSpPr>
            <a:spLocks noGrp="1"/>
          </p:cNvSpPr>
          <p:nvPr>
            <p:ph idx="1"/>
          </p:nvPr>
        </p:nvSpPr>
        <p:spPr>
          <a:xfrm>
            <a:off x="195902" y="1068279"/>
            <a:ext cx="8737600" cy="5405438"/>
          </a:xfrm>
        </p:spPr>
        <p:txBody>
          <a:bodyPr/>
          <a:lstStyle/>
          <a:p>
            <a:r>
              <a:rPr lang="en-US" sz="2400" dirty="0" smtClean="0"/>
              <a:t>Dimensionality reduction: </a:t>
            </a:r>
          </a:p>
          <a:p>
            <a:pPr lvl="1"/>
            <a:r>
              <a:rPr lang="en-US" dirty="0"/>
              <a:t>F</a:t>
            </a:r>
            <a:r>
              <a:rPr lang="en-US" dirty="0" smtClean="0"/>
              <a:t>ilter out redundant/noisy metrics</a:t>
            </a:r>
          </a:p>
          <a:p>
            <a:pPr lvl="1"/>
            <a:r>
              <a:rPr lang="en-US" dirty="0" smtClean="0"/>
              <a:t>Reduce computational overhead for subsequent steps</a:t>
            </a:r>
          </a:p>
          <a:p>
            <a:pPr marL="457200" lvl="1" indent="0">
              <a:buNone/>
            </a:pPr>
            <a:endParaRPr lang="en-US" dirty="0" smtClean="0"/>
          </a:p>
          <a:p>
            <a:r>
              <a:rPr lang="en-US" sz="2400" dirty="0"/>
              <a:t>H</a:t>
            </a:r>
            <a:r>
              <a:rPr lang="en-US" sz="2400" dirty="0" smtClean="0"/>
              <a:t>euristic based on PCA to rank metrics based on its contribution in explaining overall variance</a:t>
            </a:r>
          </a:p>
          <a:p>
            <a:pPr marL="0" indent="0">
              <a:buNone/>
            </a:pPr>
            <a:endParaRPr lang="en-US" sz="2400" dirty="0"/>
          </a:p>
          <a:p>
            <a:r>
              <a:rPr lang="en-US" sz="2400" dirty="0" smtClean="0"/>
              <a:t>Fore more detailed analysis after PCA: Choose only the metrics for which rank changes between normal run and abnormal run</a:t>
            </a:r>
          </a:p>
          <a:p>
            <a:pPr lvl="1"/>
            <a:r>
              <a:rPr lang="en-US" dirty="0" smtClean="0"/>
              <a:t>Do a light-weight filtering before a heavy-weight detailed analysis</a:t>
            </a:r>
          </a:p>
        </p:txBody>
      </p:sp>
    </p:spTree>
    <p:extLst>
      <p:ext uri="{BB962C8B-B14F-4D97-AF65-F5344CB8AC3E}">
        <p14:creationId xmlns:p14="http://schemas.microsoft.com/office/powerpoint/2010/main" val="56841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3200400" y="914400"/>
            <a:ext cx="2819400" cy="2819400"/>
          </a:xfrm>
          <a:prstGeom prst="rect">
            <a:avLst/>
          </a:prstGeom>
          <a:solidFill>
            <a:schemeClr val="bg1">
              <a:lumMod val="8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2" name="Title 1"/>
          <p:cNvSpPr>
            <a:spLocks noGrp="1"/>
          </p:cNvSpPr>
          <p:nvPr>
            <p:ph type="title"/>
          </p:nvPr>
        </p:nvSpPr>
        <p:spPr>
          <a:xfrm>
            <a:off x="219075" y="217488"/>
            <a:ext cx="8724900" cy="533400"/>
          </a:xfrm>
        </p:spPr>
        <p:txBody>
          <a:bodyPr/>
          <a:lstStyle/>
          <a:p>
            <a:r>
              <a:rPr lang="en-US" dirty="0" smtClean="0">
                <a:latin typeface="+mn-lt"/>
              </a:rPr>
              <a:t>Selecting </a:t>
            </a:r>
            <a:r>
              <a:rPr lang="en-US" i="1" dirty="0" smtClean="0">
                <a:latin typeface="+mn-lt"/>
              </a:rPr>
              <a:t>Abnormal Window </a:t>
            </a:r>
            <a:r>
              <a:rPr lang="en-US" dirty="0" smtClean="0">
                <a:latin typeface="+mn-lt"/>
              </a:rPr>
              <a:t>via Nearest-Neighbor (NN)</a:t>
            </a:r>
            <a:endParaRPr lang="en-US" dirty="0">
              <a:latin typeface="+mn-lt"/>
            </a:endParaRPr>
          </a:p>
        </p:txBody>
      </p:sp>
      <p:sp>
        <p:nvSpPr>
          <p:cNvPr id="10" name="TextBox 9"/>
          <p:cNvSpPr txBox="1"/>
          <p:nvPr/>
        </p:nvSpPr>
        <p:spPr>
          <a:xfrm>
            <a:off x="3124200" y="1185446"/>
            <a:ext cx="1524000" cy="338554"/>
          </a:xfrm>
          <a:prstGeom prst="rect">
            <a:avLst/>
          </a:prstGeom>
          <a:noFill/>
        </p:spPr>
        <p:txBody>
          <a:bodyPr wrap="square" rtlCol="0">
            <a:spAutoFit/>
          </a:bodyPr>
          <a:lstStyle/>
          <a:p>
            <a:pPr algn="ctr"/>
            <a:r>
              <a:rPr lang="en-US" sz="1600" b="1" dirty="0" smtClean="0">
                <a:solidFill>
                  <a:srgbClr val="008000"/>
                </a:solidFill>
                <a:latin typeface="+mn-lt"/>
              </a:rPr>
              <a:t>Normal Run</a:t>
            </a:r>
            <a:endParaRPr lang="en-US" sz="1600" b="1" dirty="0">
              <a:solidFill>
                <a:srgbClr val="008000"/>
              </a:solidFill>
              <a:latin typeface="+mn-lt"/>
            </a:endParaRPr>
          </a:p>
        </p:txBody>
      </p:sp>
      <p:sp>
        <p:nvSpPr>
          <p:cNvPr id="17" name="TextBox 16"/>
          <p:cNvSpPr txBox="1"/>
          <p:nvPr/>
        </p:nvSpPr>
        <p:spPr>
          <a:xfrm>
            <a:off x="4572000" y="1185446"/>
            <a:ext cx="1524000" cy="338554"/>
          </a:xfrm>
          <a:prstGeom prst="rect">
            <a:avLst/>
          </a:prstGeom>
          <a:noFill/>
        </p:spPr>
        <p:txBody>
          <a:bodyPr wrap="square" rtlCol="0">
            <a:spAutoFit/>
          </a:bodyPr>
          <a:lstStyle/>
          <a:p>
            <a:pPr algn="ctr"/>
            <a:r>
              <a:rPr lang="en-US" sz="1600" b="1" dirty="0" smtClean="0">
                <a:solidFill>
                  <a:srgbClr val="C00000"/>
                </a:solidFill>
                <a:latin typeface="+mn-lt"/>
              </a:rPr>
              <a:t>Faulty Run</a:t>
            </a:r>
            <a:endParaRPr lang="en-US" sz="1600" b="1" dirty="0">
              <a:solidFill>
                <a:srgbClr val="C00000"/>
              </a:solidFill>
              <a:latin typeface="+mn-lt"/>
            </a:endParaRPr>
          </a:p>
        </p:txBody>
      </p:sp>
      <p:sp>
        <p:nvSpPr>
          <p:cNvPr id="27" name="Rectangle 26"/>
          <p:cNvSpPr/>
          <p:nvPr/>
        </p:nvSpPr>
        <p:spPr bwMode="auto">
          <a:xfrm>
            <a:off x="3429000" y="16002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rPr>
              <a:t>3, 55, 47, </a:t>
            </a:r>
            <a:r>
              <a:rPr kumimoji="0" lang="en-US" sz="1000" i="0" u="none" strike="noStrike" cap="none" normalizeH="0" dirty="0" smtClean="0">
                <a:ln>
                  <a:noFill/>
                </a:ln>
                <a:solidFill>
                  <a:schemeClr val="tx1"/>
                </a:solidFill>
                <a:effectLst/>
              </a:rPr>
              <a:t>0.7,…</a:t>
            </a:r>
            <a:endParaRPr kumimoji="0" lang="en-US" sz="1000" i="0" u="none" strike="noStrike" cap="none" normalizeH="0" baseline="0" dirty="0" smtClean="0">
              <a:ln>
                <a:noFill/>
              </a:ln>
              <a:solidFill>
                <a:schemeClr val="tx1"/>
              </a:solidFill>
              <a:effectLst/>
            </a:endParaRPr>
          </a:p>
        </p:txBody>
      </p:sp>
      <p:sp>
        <p:nvSpPr>
          <p:cNvPr id="29" name="Rectangle 28"/>
          <p:cNvSpPr/>
          <p:nvPr/>
        </p:nvSpPr>
        <p:spPr bwMode="auto">
          <a:xfrm>
            <a:off x="3429000" y="17526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2</a:t>
            </a:r>
            <a:r>
              <a:rPr kumimoji="0" lang="en-US" sz="1000" i="0" u="none" strike="noStrike" cap="none" normalizeH="0" baseline="0" dirty="0" smtClean="0">
                <a:ln>
                  <a:noFill/>
                </a:ln>
                <a:solidFill>
                  <a:schemeClr val="tx1"/>
                </a:solidFill>
                <a:effectLst/>
              </a:rPr>
              <a:t>, 54, 45, </a:t>
            </a:r>
            <a:r>
              <a:rPr kumimoji="0" lang="en-US" sz="1000" i="0" u="none" strike="noStrike" cap="none" normalizeH="0" dirty="0" smtClean="0">
                <a:ln>
                  <a:noFill/>
                </a:ln>
                <a:solidFill>
                  <a:schemeClr val="tx1"/>
                </a:solidFill>
                <a:effectLst/>
              </a:rPr>
              <a:t>0.8,…</a:t>
            </a:r>
            <a:endParaRPr kumimoji="0" lang="en-US" sz="1000" i="0" u="none" strike="noStrike" cap="none" normalizeH="0" baseline="0" dirty="0" smtClean="0">
              <a:ln>
                <a:noFill/>
              </a:ln>
              <a:solidFill>
                <a:schemeClr val="tx1"/>
              </a:solidFill>
              <a:effectLst/>
            </a:endParaRPr>
          </a:p>
        </p:txBody>
      </p:sp>
      <p:sp>
        <p:nvSpPr>
          <p:cNvPr id="30" name="Rectangle 29"/>
          <p:cNvSpPr/>
          <p:nvPr/>
        </p:nvSpPr>
        <p:spPr bwMode="auto">
          <a:xfrm>
            <a:off x="3429000" y="19050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1" name="Rectangle 30"/>
          <p:cNvSpPr/>
          <p:nvPr/>
        </p:nvSpPr>
        <p:spPr bwMode="auto">
          <a:xfrm>
            <a:off x="3429000" y="20574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2" name="Rectangle 31"/>
          <p:cNvSpPr/>
          <p:nvPr/>
        </p:nvSpPr>
        <p:spPr bwMode="auto">
          <a:xfrm>
            <a:off x="3429000" y="22098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3" name="Rectangle 32"/>
          <p:cNvSpPr/>
          <p:nvPr/>
        </p:nvSpPr>
        <p:spPr bwMode="auto">
          <a:xfrm>
            <a:off x="3429000" y="23622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4" name="Rectangle 33"/>
          <p:cNvSpPr/>
          <p:nvPr/>
        </p:nvSpPr>
        <p:spPr bwMode="auto">
          <a:xfrm>
            <a:off x="3429000" y="25146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5" name="Rectangle 34"/>
          <p:cNvSpPr/>
          <p:nvPr/>
        </p:nvSpPr>
        <p:spPr bwMode="auto">
          <a:xfrm>
            <a:off x="3429000" y="26670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6" name="Rectangle 35"/>
          <p:cNvSpPr/>
          <p:nvPr/>
        </p:nvSpPr>
        <p:spPr bwMode="auto">
          <a:xfrm>
            <a:off x="3429000" y="28194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7" name="Rectangle 36"/>
          <p:cNvSpPr/>
          <p:nvPr/>
        </p:nvSpPr>
        <p:spPr bwMode="auto">
          <a:xfrm>
            <a:off x="3429000" y="29718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8" name="Rectangle 37"/>
          <p:cNvSpPr/>
          <p:nvPr/>
        </p:nvSpPr>
        <p:spPr bwMode="auto">
          <a:xfrm>
            <a:off x="3429000" y="31242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9" name="Rectangle 38"/>
          <p:cNvSpPr/>
          <p:nvPr/>
        </p:nvSpPr>
        <p:spPr bwMode="auto">
          <a:xfrm>
            <a:off x="3429000" y="32766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cxnSp>
        <p:nvCxnSpPr>
          <p:cNvPr id="9" name="Straight Connector 8"/>
          <p:cNvCxnSpPr/>
          <p:nvPr/>
        </p:nvCxnSpPr>
        <p:spPr bwMode="auto">
          <a:xfrm rot="16200000" flipH="1">
            <a:off x="3352801" y="2514599"/>
            <a:ext cx="1981200" cy="2"/>
          </a:xfrm>
          <a:prstGeom prst="line">
            <a:avLst/>
          </a:prstGeom>
          <a:noFill/>
          <a:ln w="127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rot="5400000">
            <a:off x="2438399" y="2514600"/>
            <a:ext cx="1980406" cy="794"/>
          </a:xfrm>
          <a:prstGeom prst="line">
            <a:avLst/>
          </a:prstGeom>
          <a:noFill/>
          <a:ln w="12700" cap="flat" cmpd="sng" algn="ctr">
            <a:solidFill>
              <a:schemeClr val="tx1"/>
            </a:solidFill>
            <a:prstDash val="solid"/>
            <a:round/>
            <a:headEnd type="none" w="med" len="med"/>
            <a:tailEnd type="none" w="med" len="med"/>
          </a:ln>
          <a:effectLst/>
        </p:spPr>
      </p:cxnSp>
      <p:sp>
        <p:nvSpPr>
          <p:cNvPr id="40" name="Rectangle 39"/>
          <p:cNvSpPr/>
          <p:nvPr/>
        </p:nvSpPr>
        <p:spPr bwMode="auto">
          <a:xfrm>
            <a:off x="4876798" y="16002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rPr>
              <a:t>3, 55, 47, </a:t>
            </a:r>
            <a:r>
              <a:rPr kumimoji="0" lang="en-US" sz="1000" i="0" u="none" strike="noStrike" cap="none" normalizeH="0" dirty="0" smtClean="0">
                <a:ln>
                  <a:noFill/>
                </a:ln>
                <a:solidFill>
                  <a:schemeClr val="tx1"/>
                </a:solidFill>
                <a:effectLst/>
              </a:rPr>
              <a:t>0.7,…</a:t>
            </a:r>
            <a:endParaRPr kumimoji="0" lang="en-US" sz="1000" i="0" u="none" strike="noStrike" cap="none" normalizeH="0" baseline="0" dirty="0" smtClean="0">
              <a:ln>
                <a:noFill/>
              </a:ln>
              <a:solidFill>
                <a:schemeClr val="tx1"/>
              </a:solidFill>
              <a:effectLst/>
            </a:endParaRPr>
          </a:p>
        </p:txBody>
      </p:sp>
      <p:sp>
        <p:nvSpPr>
          <p:cNvPr id="41" name="Rectangle 40"/>
          <p:cNvSpPr/>
          <p:nvPr/>
        </p:nvSpPr>
        <p:spPr bwMode="auto">
          <a:xfrm>
            <a:off x="4876798" y="17526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2</a:t>
            </a:r>
            <a:r>
              <a:rPr kumimoji="0" lang="en-US" sz="1000" i="0" u="none" strike="noStrike" cap="none" normalizeH="0" baseline="0" dirty="0" smtClean="0">
                <a:ln>
                  <a:noFill/>
                </a:ln>
                <a:solidFill>
                  <a:schemeClr val="tx1"/>
                </a:solidFill>
                <a:effectLst/>
              </a:rPr>
              <a:t>, 55, 45, </a:t>
            </a:r>
            <a:r>
              <a:rPr kumimoji="0" lang="en-US" sz="1000" i="0" u="none" strike="noStrike" cap="none" normalizeH="0" dirty="0" smtClean="0">
                <a:ln>
                  <a:noFill/>
                </a:ln>
                <a:solidFill>
                  <a:schemeClr val="tx1"/>
                </a:solidFill>
                <a:effectLst/>
              </a:rPr>
              <a:t>0.6,…</a:t>
            </a:r>
            <a:endParaRPr kumimoji="0" lang="en-US" sz="1000" i="0" u="none" strike="noStrike" cap="none" normalizeH="0" baseline="0" dirty="0" smtClean="0">
              <a:ln>
                <a:noFill/>
              </a:ln>
              <a:solidFill>
                <a:schemeClr val="tx1"/>
              </a:solidFill>
              <a:effectLst/>
            </a:endParaRPr>
          </a:p>
        </p:txBody>
      </p:sp>
      <p:sp>
        <p:nvSpPr>
          <p:cNvPr id="42" name="Rectangle 41"/>
          <p:cNvSpPr/>
          <p:nvPr/>
        </p:nvSpPr>
        <p:spPr bwMode="auto">
          <a:xfrm>
            <a:off x="4876798" y="19050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43" name="Rectangle 42"/>
          <p:cNvSpPr/>
          <p:nvPr/>
        </p:nvSpPr>
        <p:spPr bwMode="auto">
          <a:xfrm>
            <a:off x="4876798" y="20574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44" name="Rectangle 43"/>
          <p:cNvSpPr/>
          <p:nvPr/>
        </p:nvSpPr>
        <p:spPr bwMode="auto">
          <a:xfrm>
            <a:off x="4876798" y="22098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45" name="Rectangle 44"/>
          <p:cNvSpPr/>
          <p:nvPr/>
        </p:nvSpPr>
        <p:spPr bwMode="auto">
          <a:xfrm>
            <a:off x="4876798" y="23622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46" name="Rectangle 45"/>
          <p:cNvSpPr/>
          <p:nvPr/>
        </p:nvSpPr>
        <p:spPr bwMode="auto">
          <a:xfrm>
            <a:off x="4876798" y="25146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47" name="Rectangle 46"/>
          <p:cNvSpPr/>
          <p:nvPr/>
        </p:nvSpPr>
        <p:spPr bwMode="auto">
          <a:xfrm>
            <a:off x="4876798" y="26670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48" name="Rectangle 47"/>
          <p:cNvSpPr/>
          <p:nvPr/>
        </p:nvSpPr>
        <p:spPr bwMode="auto">
          <a:xfrm>
            <a:off x="4876798" y="28194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49" name="Rectangle 48"/>
          <p:cNvSpPr/>
          <p:nvPr/>
        </p:nvSpPr>
        <p:spPr bwMode="auto">
          <a:xfrm>
            <a:off x="4876798" y="29718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50" name="Rectangle 49"/>
          <p:cNvSpPr/>
          <p:nvPr/>
        </p:nvSpPr>
        <p:spPr bwMode="auto">
          <a:xfrm>
            <a:off x="4876798" y="31242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51" name="Rectangle 50"/>
          <p:cNvSpPr/>
          <p:nvPr/>
        </p:nvSpPr>
        <p:spPr bwMode="auto">
          <a:xfrm>
            <a:off x="4876798" y="3276601"/>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cxnSp>
        <p:nvCxnSpPr>
          <p:cNvPr id="52" name="Straight Connector 51"/>
          <p:cNvCxnSpPr/>
          <p:nvPr/>
        </p:nvCxnSpPr>
        <p:spPr bwMode="auto">
          <a:xfrm rot="16200000" flipH="1">
            <a:off x="4800599" y="2514600"/>
            <a:ext cx="1981200" cy="2"/>
          </a:xfrm>
          <a:prstGeom prst="line">
            <a:avLst/>
          </a:prstGeom>
          <a:noFill/>
          <a:ln w="1270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3886197" y="2514601"/>
            <a:ext cx="1980406" cy="794"/>
          </a:xfrm>
          <a:prstGeom prst="line">
            <a:avLst/>
          </a:prstGeom>
          <a:noFill/>
          <a:ln w="12700" cap="flat" cmpd="sng" algn="ctr">
            <a:solidFill>
              <a:schemeClr val="tx1"/>
            </a:solidFill>
            <a:prstDash val="solid"/>
            <a:round/>
            <a:headEnd type="none" w="med" len="med"/>
            <a:tailEnd type="none" w="med" len="med"/>
          </a:ln>
          <a:effectLst/>
        </p:spPr>
      </p:cxnSp>
      <p:sp>
        <p:nvSpPr>
          <p:cNvPr id="54" name="TextBox 53"/>
          <p:cNvSpPr txBox="1"/>
          <p:nvPr/>
        </p:nvSpPr>
        <p:spPr>
          <a:xfrm>
            <a:off x="3810000" y="880646"/>
            <a:ext cx="1524000" cy="338554"/>
          </a:xfrm>
          <a:prstGeom prst="rect">
            <a:avLst/>
          </a:prstGeom>
          <a:noFill/>
        </p:spPr>
        <p:txBody>
          <a:bodyPr wrap="square" rtlCol="0">
            <a:spAutoFit/>
          </a:bodyPr>
          <a:lstStyle/>
          <a:p>
            <a:pPr algn="ctr"/>
            <a:r>
              <a:rPr lang="en-US" sz="1600" dirty="0" smtClean="0">
                <a:latin typeface="+mn-lt"/>
              </a:rPr>
              <a:t>Traces</a:t>
            </a:r>
            <a:endParaRPr lang="en-US" sz="1600" dirty="0">
              <a:latin typeface="+mn-lt"/>
            </a:endParaRPr>
          </a:p>
        </p:txBody>
      </p:sp>
      <p:sp>
        <p:nvSpPr>
          <p:cNvPr id="55" name="TextBox 54"/>
          <p:cNvSpPr txBox="1"/>
          <p:nvPr/>
        </p:nvSpPr>
        <p:spPr>
          <a:xfrm>
            <a:off x="3673654" y="3257490"/>
            <a:ext cx="441146" cy="400110"/>
          </a:xfrm>
          <a:prstGeom prst="rect">
            <a:avLst/>
          </a:prstGeom>
          <a:noFill/>
        </p:spPr>
        <p:txBody>
          <a:bodyPr wrap="none" rtlCol="0">
            <a:spAutoFit/>
          </a:bodyPr>
          <a:lstStyle/>
          <a:p>
            <a:r>
              <a:rPr lang="en-US" sz="2000" b="1" dirty="0" smtClean="0">
                <a:latin typeface="+mn-lt"/>
              </a:rPr>
              <a:t>…</a:t>
            </a:r>
          </a:p>
        </p:txBody>
      </p:sp>
      <p:sp>
        <p:nvSpPr>
          <p:cNvPr id="56" name="TextBox 55"/>
          <p:cNvSpPr txBox="1"/>
          <p:nvPr/>
        </p:nvSpPr>
        <p:spPr>
          <a:xfrm>
            <a:off x="5181600" y="3257490"/>
            <a:ext cx="441146" cy="400110"/>
          </a:xfrm>
          <a:prstGeom prst="rect">
            <a:avLst/>
          </a:prstGeom>
          <a:noFill/>
        </p:spPr>
        <p:txBody>
          <a:bodyPr wrap="none" rtlCol="0">
            <a:spAutoFit/>
          </a:bodyPr>
          <a:lstStyle/>
          <a:p>
            <a:r>
              <a:rPr lang="en-US" sz="2000" b="1" dirty="0" smtClean="0">
                <a:latin typeface="+mn-lt"/>
              </a:rPr>
              <a:t>…</a:t>
            </a:r>
          </a:p>
        </p:txBody>
      </p:sp>
      <p:sp>
        <p:nvSpPr>
          <p:cNvPr id="57" name="Rectangular Callout 56"/>
          <p:cNvSpPr/>
          <p:nvPr/>
        </p:nvSpPr>
        <p:spPr bwMode="auto">
          <a:xfrm>
            <a:off x="6172200" y="2133600"/>
            <a:ext cx="2743200" cy="533400"/>
          </a:xfrm>
          <a:prstGeom prst="wedgeRectCallout">
            <a:avLst>
              <a:gd name="adj1" fmla="val -63576"/>
              <a:gd name="adj2" fmla="val -126785"/>
            </a:avLst>
          </a:prstGeom>
          <a:solidFill>
            <a:srgbClr val="FFFFCC"/>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45720" tIns="45720" rIns="4572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tx1"/>
                </a:solidFill>
              </a:rPr>
              <a:t>▪ </a:t>
            </a:r>
            <a:r>
              <a:rPr kumimoji="0" lang="en-US" sz="1600" i="0" u="none" strike="noStrike" cap="none" normalizeH="0" baseline="0" dirty="0" smtClean="0">
                <a:ln>
                  <a:noFill/>
                </a:ln>
                <a:solidFill>
                  <a:schemeClr val="tx1"/>
                </a:solidFill>
                <a:effectLst/>
              </a:rPr>
              <a:t>Sample</a:t>
            </a:r>
            <a:r>
              <a:rPr kumimoji="0" lang="en-US" sz="1600" i="0" u="none" strike="noStrike" cap="none" normalizeH="0" dirty="0" smtClean="0">
                <a:ln>
                  <a:noFill/>
                </a:ln>
                <a:solidFill>
                  <a:schemeClr val="tx1"/>
                </a:solidFill>
                <a:effectLst/>
              </a:rPr>
              <a:t> </a:t>
            </a:r>
            <a:r>
              <a:rPr kumimoji="0" lang="en-US" sz="1600" i="0" u="none" strike="noStrike" cap="none" normalizeH="0" baseline="0" dirty="0" smtClean="0">
                <a:ln>
                  <a:noFill/>
                </a:ln>
                <a:solidFill>
                  <a:schemeClr val="tx1"/>
                </a:solidFill>
                <a:effectLst/>
              </a:rPr>
              <a:t>of all metrics</a:t>
            </a:r>
          </a:p>
          <a:p>
            <a:pPr eaLnBrk="0" fontAlgn="base" hangingPunct="0">
              <a:spcBef>
                <a:spcPct val="0"/>
              </a:spcBef>
              <a:spcAft>
                <a:spcPct val="0"/>
              </a:spcAft>
            </a:pPr>
            <a:r>
              <a:rPr lang="en-US" sz="1600" dirty="0" smtClean="0">
                <a:solidFill>
                  <a:schemeClr val="tx1"/>
                </a:solidFill>
              </a:rPr>
              <a:t>▪ Annotated with code region</a:t>
            </a:r>
            <a:endParaRPr kumimoji="0" lang="en-US" sz="1600" i="0" u="none" strike="noStrike" cap="none" normalizeH="0" baseline="0" dirty="0" smtClean="0">
              <a:ln>
                <a:noFill/>
              </a:ln>
              <a:solidFill>
                <a:schemeClr val="tx1"/>
              </a:solidFill>
              <a:effectLst/>
            </a:endParaRPr>
          </a:p>
        </p:txBody>
      </p:sp>
      <p:grpSp>
        <p:nvGrpSpPr>
          <p:cNvPr id="113" name="Group 112"/>
          <p:cNvGrpSpPr/>
          <p:nvPr/>
        </p:nvGrpSpPr>
        <p:grpSpPr>
          <a:xfrm>
            <a:off x="2313328" y="1749623"/>
            <a:ext cx="990600" cy="1526977"/>
            <a:chOff x="1012730" y="1749623"/>
            <a:chExt cx="990600" cy="1526977"/>
          </a:xfrm>
        </p:grpSpPr>
        <p:sp>
          <p:nvSpPr>
            <p:cNvPr id="63" name="TextBox 62"/>
            <p:cNvSpPr txBox="1"/>
            <p:nvPr/>
          </p:nvSpPr>
          <p:spPr>
            <a:xfrm>
              <a:off x="1035916" y="1749623"/>
              <a:ext cx="967414" cy="307777"/>
            </a:xfrm>
            <a:prstGeom prst="rect">
              <a:avLst/>
            </a:prstGeom>
            <a:solidFill>
              <a:srgbClr val="008000"/>
            </a:solidFill>
          </p:spPr>
          <p:txBody>
            <a:bodyPr wrap="square" rtlCol="0">
              <a:spAutoFit/>
            </a:bodyPr>
            <a:lstStyle/>
            <a:p>
              <a:r>
                <a:rPr lang="en-US" sz="1400" b="1" dirty="0" smtClean="0">
                  <a:solidFill>
                    <a:schemeClr val="bg1"/>
                  </a:solidFill>
                  <a:latin typeface="+mn-lt"/>
                </a:rPr>
                <a:t>Window</a:t>
              </a:r>
              <a:r>
                <a:rPr lang="en-US" sz="1400" b="1" baseline="-25000" dirty="0" smtClean="0">
                  <a:solidFill>
                    <a:schemeClr val="bg1"/>
                  </a:solidFill>
                  <a:latin typeface="+mn-lt"/>
                </a:rPr>
                <a:t>1</a:t>
              </a:r>
              <a:endParaRPr lang="en-US" sz="1400" b="1" baseline="-25000" dirty="0">
                <a:solidFill>
                  <a:schemeClr val="bg1"/>
                </a:solidFill>
                <a:latin typeface="+mn-lt"/>
              </a:endParaRPr>
            </a:p>
          </p:txBody>
        </p:sp>
        <p:sp>
          <p:nvSpPr>
            <p:cNvPr id="64" name="TextBox 63"/>
            <p:cNvSpPr txBox="1"/>
            <p:nvPr/>
          </p:nvSpPr>
          <p:spPr>
            <a:xfrm>
              <a:off x="1012730" y="2359223"/>
              <a:ext cx="888320" cy="307777"/>
            </a:xfrm>
            <a:prstGeom prst="rect">
              <a:avLst/>
            </a:prstGeom>
            <a:solidFill>
              <a:srgbClr val="008000"/>
            </a:solidFill>
          </p:spPr>
          <p:txBody>
            <a:bodyPr wrap="none" rtlCol="0">
              <a:spAutoFit/>
            </a:bodyPr>
            <a:lstStyle/>
            <a:p>
              <a:r>
                <a:rPr lang="en-US" sz="1400" b="1" dirty="0" smtClean="0">
                  <a:solidFill>
                    <a:schemeClr val="bg1"/>
                  </a:solidFill>
                  <a:latin typeface="+mn-lt"/>
                </a:rPr>
                <a:t>Window</a:t>
              </a:r>
              <a:r>
                <a:rPr lang="en-US" sz="1400" b="1" baseline="-25000" dirty="0" smtClean="0">
                  <a:solidFill>
                    <a:schemeClr val="bg1"/>
                  </a:solidFill>
                  <a:latin typeface="+mn-lt"/>
                </a:rPr>
                <a:t>2</a:t>
              </a:r>
              <a:endParaRPr lang="en-US" sz="1400" b="1" baseline="-25000" dirty="0">
                <a:solidFill>
                  <a:schemeClr val="bg1"/>
                </a:solidFill>
                <a:latin typeface="+mn-lt"/>
              </a:endParaRPr>
            </a:p>
          </p:txBody>
        </p:sp>
        <p:sp>
          <p:nvSpPr>
            <p:cNvPr id="65" name="TextBox 64"/>
            <p:cNvSpPr txBox="1"/>
            <p:nvPr/>
          </p:nvSpPr>
          <p:spPr>
            <a:xfrm>
              <a:off x="1012730" y="2968823"/>
              <a:ext cx="888320" cy="307777"/>
            </a:xfrm>
            <a:prstGeom prst="rect">
              <a:avLst/>
            </a:prstGeom>
            <a:solidFill>
              <a:srgbClr val="008000"/>
            </a:solidFill>
          </p:spPr>
          <p:txBody>
            <a:bodyPr wrap="none" rtlCol="0">
              <a:spAutoFit/>
            </a:bodyPr>
            <a:lstStyle/>
            <a:p>
              <a:r>
                <a:rPr lang="en-US" sz="1400" b="1" dirty="0" smtClean="0">
                  <a:solidFill>
                    <a:schemeClr val="bg1"/>
                  </a:solidFill>
                  <a:latin typeface="+mn-lt"/>
                </a:rPr>
                <a:t>Window</a:t>
              </a:r>
              <a:r>
                <a:rPr lang="en-US" sz="1400" b="1" baseline="-25000" dirty="0" smtClean="0">
                  <a:solidFill>
                    <a:schemeClr val="bg1"/>
                  </a:solidFill>
                  <a:latin typeface="+mn-lt"/>
                </a:rPr>
                <a:t>3</a:t>
              </a:r>
              <a:endParaRPr lang="en-US" sz="1400" b="1" baseline="-25000" dirty="0">
                <a:solidFill>
                  <a:schemeClr val="bg1"/>
                </a:solidFill>
                <a:latin typeface="+mn-lt"/>
              </a:endParaRPr>
            </a:p>
          </p:txBody>
        </p:sp>
      </p:grpSp>
      <p:grpSp>
        <p:nvGrpSpPr>
          <p:cNvPr id="115" name="Group 114"/>
          <p:cNvGrpSpPr/>
          <p:nvPr/>
        </p:nvGrpSpPr>
        <p:grpSpPr>
          <a:xfrm>
            <a:off x="2577843" y="3810000"/>
            <a:ext cx="4051557" cy="1103531"/>
            <a:chOff x="2577843" y="3886200"/>
            <a:chExt cx="4051557" cy="1103531"/>
          </a:xfrm>
        </p:grpSpPr>
        <p:sp>
          <p:nvSpPr>
            <p:cNvPr id="69" name="TextBox 68"/>
            <p:cNvSpPr txBox="1"/>
            <p:nvPr/>
          </p:nvSpPr>
          <p:spPr>
            <a:xfrm>
              <a:off x="2577843" y="4343400"/>
              <a:ext cx="4051557" cy="646331"/>
            </a:xfrm>
            <a:prstGeom prst="rect">
              <a:avLst/>
            </a:prstGeom>
            <a:solidFill>
              <a:schemeClr val="bg1">
                <a:lumMod val="85000"/>
              </a:schemeClr>
            </a:solidFill>
          </p:spPr>
          <p:txBody>
            <a:bodyPr wrap="square" rtlCol="0">
              <a:spAutoFit/>
            </a:bodyPr>
            <a:lstStyle/>
            <a:p>
              <a:pPr algn="ctr"/>
              <a:r>
                <a:rPr lang="en-US" sz="1800" dirty="0" smtClean="0">
                  <a:latin typeface="+mn-lt"/>
                </a:rPr>
                <a:t>Correlation Coefficient Vectors (CCV)</a:t>
              </a:r>
            </a:p>
            <a:p>
              <a:pPr algn="ctr"/>
              <a:r>
                <a:rPr lang="en-US" sz="1800" dirty="0" smtClean="0">
                  <a:latin typeface="+mn-lt"/>
                </a:rPr>
                <a:t>[cc</a:t>
              </a:r>
              <a:r>
                <a:rPr lang="en-US" sz="1800" baseline="-25000" dirty="0" smtClean="0">
                  <a:latin typeface="+mn-lt"/>
                </a:rPr>
                <a:t>1,2</a:t>
              </a:r>
              <a:r>
                <a:rPr lang="en-US" sz="1800" dirty="0" smtClean="0">
                  <a:latin typeface="+mn-lt"/>
                </a:rPr>
                <a:t>, cc</a:t>
              </a:r>
              <a:r>
                <a:rPr lang="en-US" sz="1800" baseline="-25000" dirty="0" smtClean="0">
                  <a:latin typeface="+mn-lt"/>
                </a:rPr>
                <a:t>1,3</a:t>
              </a:r>
              <a:r>
                <a:rPr lang="en-US" sz="1800" dirty="0" smtClean="0">
                  <a:latin typeface="+mn-lt"/>
                </a:rPr>
                <a:t>,…, cc</a:t>
              </a:r>
              <a:r>
                <a:rPr lang="en-US" sz="1800" baseline="-25000" dirty="0" smtClean="0">
                  <a:latin typeface="+mn-lt"/>
                </a:rPr>
                <a:t>n-1,n</a:t>
              </a:r>
              <a:r>
                <a:rPr lang="en-US" sz="1800" dirty="0" smtClean="0">
                  <a:latin typeface="+mn-lt"/>
                </a:rPr>
                <a:t>]</a:t>
              </a:r>
              <a:endParaRPr lang="en-US" sz="1800" dirty="0">
                <a:latin typeface="+mn-lt"/>
              </a:endParaRPr>
            </a:p>
          </p:txBody>
        </p:sp>
        <p:sp>
          <p:nvSpPr>
            <p:cNvPr id="78" name="Down Arrow 77"/>
            <p:cNvSpPr/>
            <p:nvPr/>
          </p:nvSpPr>
          <p:spPr bwMode="auto">
            <a:xfrm>
              <a:off x="4419600" y="3886200"/>
              <a:ext cx="304800" cy="381000"/>
            </a:xfrm>
            <a:prstGeom prst="downArrow">
              <a:avLst/>
            </a:prstGeom>
            <a:solidFill>
              <a:schemeClr val="accent2"/>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grpSp>
      <p:grpSp>
        <p:nvGrpSpPr>
          <p:cNvPr id="117" name="Group 116"/>
          <p:cNvGrpSpPr/>
          <p:nvPr/>
        </p:nvGrpSpPr>
        <p:grpSpPr>
          <a:xfrm>
            <a:off x="4101843" y="5334000"/>
            <a:ext cx="762000" cy="533400"/>
            <a:chOff x="4101843" y="5410200"/>
            <a:chExt cx="762000" cy="533400"/>
          </a:xfrm>
        </p:grpSpPr>
        <p:cxnSp>
          <p:nvCxnSpPr>
            <p:cNvPr id="80" name="Straight Arrow Connector 79"/>
            <p:cNvCxnSpPr>
              <a:endCxn id="72" idx="3"/>
            </p:cNvCxnSpPr>
            <p:nvPr/>
          </p:nvCxnSpPr>
          <p:spPr bwMode="auto">
            <a:xfrm rot="10800000">
              <a:off x="4101843" y="5410200"/>
              <a:ext cx="762000" cy="1588"/>
            </a:xfrm>
            <a:prstGeom prst="straightConnector1">
              <a:avLst/>
            </a:prstGeom>
            <a:noFill/>
            <a:ln w="19050" cap="flat" cmpd="sng" algn="ctr">
              <a:solidFill>
                <a:schemeClr val="tx1"/>
              </a:solidFill>
              <a:prstDash val="solid"/>
              <a:round/>
              <a:headEnd type="triangle" w="med" len="med"/>
              <a:tailEnd type="triangle" w="med" len="med"/>
            </a:ln>
            <a:effectLst/>
          </p:spPr>
        </p:cxnSp>
        <p:cxnSp>
          <p:nvCxnSpPr>
            <p:cNvPr id="81" name="Straight Arrow Connector 80"/>
            <p:cNvCxnSpPr>
              <a:endCxn id="73" idx="3"/>
            </p:cNvCxnSpPr>
            <p:nvPr/>
          </p:nvCxnSpPr>
          <p:spPr bwMode="auto">
            <a:xfrm rot="10800000" flipV="1">
              <a:off x="4101843" y="5410200"/>
              <a:ext cx="762000" cy="228600"/>
            </a:xfrm>
            <a:prstGeom prst="straightConnector1">
              <a:avLst/>
            </a:prstGeom>
            <a:noFill/>
            <a:ln w="19050" cap="flat" cmpd="sng" algn="ctr">
              <a:solidFill>
                <a:schemeClr val="tx1"/>
              </a:solidFill>
              <a:prstDash val="solid"/>
              <a:round/>
              <a:headEnd type="triangle" w="med" len="med"/>
              <a:tailEnd type="triangle" w="med" len="med"/>
            </a:ln>
            <a:effectLst/>
          </p:spPr>
        </p:cxnSp>
        <p:cxnSp>
          <p:nvCxnSpPr>
            <p:cNvPr id="84" name="Straight Arrow Connector 83"/>
            <p:cNvCxnSpPr/>
            <p:nvPr/>
          </p:nvCxnSpPr>
          <p:spPr bwMode="auto">
            <a:xfrm rot="10800000" flipV="1">
              <a:off x="4101843" y="5486400"/>
              <a:ext cx="762000" cy="457200"/>
            </a:xfrm>
            <a:prstGeom prst="straightConnector1">
              <a:avLst/>
            </a:prstGeom>
            <a:noFill/>
            <a:ln w="19050" cap="flat" cmpd="sng" algn="ctr">
              <a:solidFill>
                <a:schemeClr val="tx1"/>
              </a:solidFill>
              <a:prstDash val="solid"/>
              <a:round/>
              <a:headEnd type="triangle" w="med" len="med"/>
              <a:tailEnd type="triangle" w="med" len="med"/>
            </a:ln>
            <a:effectLst/>
          </p:spPr>
        </p:cxnSp>
      </p:grpSp>
      <p:grpSp>
        <p:nvGrpSpPr>
          <p:cNvPr id="121" name="Group 120"/>
          <p:cNvGrpSpPr/>
          <p:nvPr/>
        </p:nvGrpSpPr>
        <p:grpSpPr>
          <a:xfrm>
            <a:off x="6400800" y="4800600"/>
            <a:ext cx="2597700" cy="1452265"/>
            <a:chOff x="6400800" y="4800600"/>
            <a:chExt cx="2597700" cy="1452265"/>
          </a:xfrm>
        </p:grpSpPr>
        <p:sp>
          <p:nvSpPr>
            <p:cNvPr id="110" name="Rectangular Callout 109"/>
            <p:cNvSpPr/>
            <p:nvPr/>
          </p:nvSpPr>
          <p:spPr bwMode="auto">
            <a:xfrm>
              <a:off x="6400800" y="4800600"/>
              <a:ext cx="2597700" cy="1371600"/>
            </a:xfrm>
            <a:prstGeom prst="wedgeRectCallout">
              <a:avLst>
                <a:gd name="adj1" fmla="val -72516"/>
                <a:gd name="adj2" fmla="val -6757"/>
              </a:avLst>
            </a:prstGeom>
            <a:solidFill>
              <a:srgbClr val="FFFFCC"/>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88" name="TextBox 87"/>
            <p:cNvSpPr txBox="1"/>
            <p:nvPr/>
          </p:nvSpPr>
          <p:spPr>
            <a:xfrm>
              <a:off x="6596083" y="54864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89" name="TextBox 88"/>
            <p:cNvSpPr txBox="1"/>
            <p:nvPr/>
          </p:nvSpPr>
          <p:spPr>
            <a:xfrm>
              <a:off x="6711584" y="52578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0" name="TextBox 89"/>
            <p:cNvSpPr txBox="1"/>
            <p:nvPr/>
          </p:nvSpPr>
          <p:spPr>
            <a:xfrm>
              <a:off x="6769334" y="5421868"/>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1" name="TextBox 90"/>
            <p:cNvSpPr txBox="1"/>
            <p:nvPr/>
          </p:nvSpPr>
          <p:spPr>
            <a:xfrm>
              <a:off x="6711584" y="55626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2" name="TextBox 91"/>
            <p:cNvSpPr txBox="1"/>
            <p:nvPr/>
          </p:nvSpPr>
          <p:spPr>
            <a:xfrm>
              <a:off x="6827085" y="52578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3" name="TextBox 92"/>
            <p:cNvSpPr txBox="1"/>
            <p:nvPr/>
          </p:nvSpPr>
          <p:spPr>
            <a:xfrm>
              <a:off x="6596083" y="52578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4" name="TextBox 93"/>
            <p:cNvSpPr txBox="1"/>
            <p:nvPr/>
          </p:nvSpPr>
          <p:spPr>
            <a:xfrm>
              <a:off x="6657410" y="5193268"/>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5" name="TextBox 94"/>
            <p:cNvSpPr txBox="1"/>
            <p:nvPr/>
          </p:nvSpPr>
          <p:spPr>
            <a:xfrm>
              <a:off x="6888411" y="5345668"/>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6" name="TextBox 95"/>
            <p:cNvSpPr txBox="1"/>
            <p:nvPr/>
          </p:nvSpPr>
          <p:spPr>
            <a:xfrm>
              <a:off x="6827085" y="55626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7" name="TextBox 96"/>
            <p:cNvSpPr txBox="1"/>
            <p:nvPr/>
          </p:nvSpPr>
          <p:spPr>
            <a:xfrm>
              <a:off x="6769334" y="57150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8" name="TextBox 97"/>
            <p:cNvSpPr txBox="1"/>
            <p:nvPr/>
          </p:nvSpPr>
          <p:spPr>
            <a:xfrm>
              <a:off x="6596083" y="57912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99" name="TextBox 98"/>
            <p:cNvSpPr txBox="1"/>
            <p:nvPr/>
          </p:nvSpPr>
          <p:spPr>
            <a:xfrm>
              <a:off x="6480583" y="53340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100" name="TextBox 99"/>
            <p:cNvSpPr txBox="1"/>
            <p:nvPr/>
          </p:nvSpPr>
          <p:spPr>
            <a:xfrm>
              <a:off x="6657410" y="56388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101" name="TextBox 100"/>
            <p:cNvSpPr txBox="1"/>
            <p:nvPr/>
          </p:nvSpPr>
          <p:spPr>
            <a:xfrm>
              <a:off x="6553200" y="4800600"/>
              <a:ext cx="2209800" cy="584775"/>
            </a:xfrm>
            <a:prstGeom prst="rect">
              <a:avLst/>
            </a:prstGeom>
            <a:noFill/>
          </p:spPr>
          <p:txBody>
            <a:bodyPr wrap="square" rtlCol="0">
              <a:spAutoFit/>
            </a:bodyPr>
            <a:lstStyle/>
            <a:p>
              <a:pPr algn="ctr"/>
              <a:r>
                <a:rPr lang="en-US" sz="1600" b="1" dirty="0" smtClean="0">
                  <a:latin typeface="+mn-lt"/>
                </a:rPr>
                <a:t>Nearest-Neighbor to find Outliers</a:t>
              </a:r>
              <a:endParaRPr lang="en-US" sz="1600" b="1" dirty="0">
                <a:latin typeface="+mn-lt"/>
              </a:endParaRPr>
            </a:p>
          </p:txBody>
        </p:sp>
        <p:sp>
          <p:nvSpPr>
            <p:cNvPr id="102" name="TextBox 101"/>
            <p:cNvSpPr txBox="1"/>
            <p:nvPr/>
          </p:nvSpPr>
          <p:spPr>
            <a:xfrm>
              <a:off x="7404589" y="5334000"/>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103" name="TextBox 102"/>
            <p:cNvSpPr txBox="1"/>
            <p:nvPr/>
          </p:nvSpPr>
          <p:spPr>
            <a:xfrm>
              <a:off x="7173587" y="5573825"/>
              <a:ext cx="338554" cy="461665"/>
            </a:xfrm>
            <a:prstGeom prst="rect">
              <a:avLst/>
            </a:prstGeom>
            <a:noFill/>
          </p:spPr>
          <p:txBody>
            <a:bodyPr wrap="none" rtlCol="0">
              <a:spAutoFit/>
            </a:bodyPr>
            <a:lstStyle/>
            <a:p>
              <a:r>
                <a:rPr lang="en-US" dirty="0" smtClean="0">
                  <a:latin typeface="+mn-lt"/>
                </a:rPr>
                <a:t>x</a:t>
              </a:r>
              <a:endParaRPr lang="en-US" dirty="0">
                <a:latin typeface="+mn-lt"/>
              </a:endParaRPr>
            </a:p>
          </p:txBody>
        </p:sp>
        <p:sp>
          <p:nvSpPr>
            <p:cNvPr id="104" name="Oval 103"/>
            <p:cNvSpPr/>
            <p:nvPr/>
          </p:nvSpPr>
          <p:spPr bwMode="auto">
            <a:xfrm>
              <a:off x="7396275" y="5499846"/>
              <a:ext cx="288752" cy="228600"/>
            </a:xfrm>
            <a:prstGeom prst="ellipse">
              <a:avLst/>
            </a:prstGeom>
            <a:noFill/>
            <a:ln>
              <a:solidFill>
                <a:srgbClr val="FF0000"/>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105" name="Oval 104"/>
            <p:cNvSpPr/>
            <p:nvPr/>
          </p:nvSpPr>
          <p:spPr bwMode="auto">
            <a:xfrm>
              <a:off x="7173587" y="5715000"/>
              <a:ext cx="288752" cy="228600"/>
            </a:xfrm>
            <a:prstGeom prst="ellipse">
              <a:avLst/>
            </a:prstGeom>
            <a:noFill/>
            <a:ln>
              <a:solidFill>
                <a:srgbClr val="FF0000"/>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107" name="TextBox 106"/>
            <p:cNvSpPr txBox="1"/>
            <p:nvPr/>
          </p:nvSpPr>
          <p:spPr>
            <a:xfrm>
              <a:off x="7751091" y="5574268"/>
              <a:ext cx="1039507" cy="369332"/>
            </a:xfrm>
            <a:prstGeom prst="rect">
              <a:avLst/>
            </a:prstGeom>
            <a:noFill/>
          </p:spPr>
          <p:txBody>
            <a:bodyPr wrap="square" rtlCol="0">
              <a:spAutoFit/>
            </a:bodyPr>
            <a:lstStyle/>
            <a:p>
              <a:pPr algn="ctr"/>
              <a:r>
                <a:rPr lang="en-US" sz="1800" b="1" i="1" dirty="0" smtClean="0">
                  <a:latin typeface="+mn-lt"/>
                </a:rPr>
                <a:t>Outliers</a:t>
              </a:r>
              <a:endParaRPr lang="en-US" sz="1800" b="1" i="1" dirty="0">
                <a:latin typeface="+mn-lt"/>
              </a:endParaRPr>
            </a:p>
          </p:txBody>
        </p:sp>
        <p:cxnSp>
          <p:nvCxnSpPr>
            <p:cNvPr id="108" name="Straight Arrow Connector 107"/>
            <p:cNvCxnSpPr/>
            <p:nvPr/>
          </p:nvCxnSpPr>
          <p:spPr bwMode="auto">
            <a:xfrm rot="10800000">
              <a:off x="7635590" y="5638799"/>
              <a:ext cx="231002" cy="152400"/>
            </a:xfrm>
            <a:prstGeom prst="straightConnector1">
              <a:avLst/>
            </a:prstGeom>
            <a:noFill/>
            <a:ln w="19050" cap="flat" cmpd="sng" algn="ctr">
              <a:solidFill>
                <a:schemeClr val="tx1"/>
              </a:solidFill>
              <a:prstDash val="solid"/>
              <a:round/>
              <a:headEnd type="none" w="med" len="med"/>
              <a:tailEnd type="arrow"/>
            </a:ln>
            <a:effectLst/>
          </p:spPr>
        </p:cxnSp>
        <p:cxnSp>
          <p:nvCxnSpPr>
            <p:cNvPr id="109" name="Straight Arrow Connector 108"/>
            <p:cNvCxnSpPr/>
            <p:nvPr/>
          </p:nvCxnSpPr>
          <p:spPr bwMode="auto">
            <a:xfrm rot="10800000" flipV="1">
              <a:off x="7577841" y="5791200"/>
              <a:ext cx="288752" cy="152401"/>
            </a:xfrm>
            <a:prstGeom prst="straightConnector1">
              <a:avLst/>
            </a:prstGeom>
            <a:noFill/>
            <a:ln w="19050" cap="flat" cmpd="sng" algn="ctr">
              <a:solidFill>
                <a:schemeClr val="tx1"/>
              </a:solidFill>
              <a:prstDash val="solid"/>
              <a:round/>
              <a:headEnd type="none" w="med" len="med"/>
              <a:tailEnd type="arrow"/>
            </a:ln>
            <a:effectLst/>
          </p:spPr>
        </p:cxnSp>
      </p:grpSp>
      <p:grpSp>
        <p:nvGrpSpPr>
          <p:cNvPr id="116" name="Group 115"/>
          <p:cNvGrpSpPr/>
          <p:nvPr/>
        </p:nvGrpSpPr>
        <p:grpSpPr>
          <a:xfrm>
            <a:off x="2958843" y="4919246"/>
            <a:ext cx="3124200" cy="1024354"/>
            <a:chOff x="2958843" y="4995446"/>
            <a:chExt cx="3124200" cy="1024354"/>
          </a:xfrm>
        </p:grpSpPr>
        <p:sp>
          <p:nvSpPr>
            <p:cNvPr id="70" name="TextBox 69"/>
            <p:cNvSpPr txBox="1"/>
            <p:nvPr/>
          </p:nvSpPr>
          <p:spPr>
            <a:xfrm>
              <a:off x="2958843" y="4995446"/>
              <a:ext cx="1524000" cy="338554"/>
            </a:xfrm>
            <a:prstGeom prst="rect">
              <a:avLst/>
            </a:prstGeom>
            <a:noFill/>
          </p:spPr>
          <p:txBody>
            <a:bodyPr wrap="square" rtlCol="0">
              <a:spAutoFit/>
            </a:bodyPr>
            <a:lstStyle/>
            <a:p>
              <a:pPr algn="ctr"/>
              <a:r>
                <a:rPr lang="en-US" sz="1600" dirty="0" smtClean="0">
                  <a:latin typeface="+mn-lt"/>
                </a:rPr>
                <a:t>Normal Run</a:t>
              </a:r>
              <a:endParaRPr lang="en-US" sz="1600" dirty="0">
                <a:latin typeface="+mn-lt"/>
              </a:endParaRPr>
            </a:p>
          </p:txBody>
        </p:sp>
        <p:sp>
          <p:nvSpPr>
            <p:cNvPr id="71" name="TextBox 70"/>
            <p:cNvSpPr txBox="1"/>
            <p:nvPr/>
          </p:nvSpPr>
          <p:spPr>
            <a:xfrm>
              <a:off x="4559043" y="4995446"/>
              <a:ext cx="1524000" cy="338554"/>
            </a:xfrm>
            <a:prstGeom prst="rect">
              <a:avLst/>
            </a:prstGeom>
            <a:noFill/>
          </p:spPr>
          <p:txBody>
            <a:bodyPr wrap="square" rtlCol="0">
              <a:spAutoFit/>
            </a:bodyPr>
            <a:lstStyle/>
            <a:p>
              <a:pPr algn="ctr"/>
              <a:r>
                <a:rPr lang="en-US" sz="1600" dirty="0" smtClean="0">
                  <a:solidFill>
                    <a:srgbClr val="C00000"/>
                  </a:solidFill>
                  <a:latin typeface="+mn-lt"/>
                </a:rPr>
                <a:t>Faulty Run</a:t>
              </a:r>
              <a:endParaRPr lang="en-US" sz="1600" dirty="0">
                <a:solidFill>
                  <a:srgbClr val="C00000"/>
                </a:solidFill>
                <a:latin typeface="+mn-lt"/>
              </a:endParaRPr>
            </a:p>
          </p:txBody>
        </p:sp>
        <p:sp>
          <p:nvSpPr>
            <p:cNvPr id="72" name="Rectangle 71"/>
            <p:cNvSpPr/>
            <p:nvPr/>
          </p:nvSpPr>
          <p:spPr bwMode="auto">
            <a:xfrm>
              <a:off x="3187443" y="54102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0.2</a:t>
              </a:r>
              <a:r>
                <a:rPr kumimoji="0" lang="en-US" sz="1000" i="0" u="none" strike="noStrike" cap="none" normalizeH="0" baseline="0" dirty="0" smtClean="0">
                  <a:ln>
                    <a:noFill/>
                  </a:ln>
                  <a:solidFill>
                    <a:schemeClr val="tx1"/>
                  </a:solidFill>
                  <a:effectLst/>
                </a:rPr>
                <a:t>, 0.8, 0, </a:t>
              </a:r>
              <a:r>
                <a:rPr lang="en-US" sz="1000" baseline="0" dirty="0" smtClean="0">
                  <a:solidFill>
                    <a:schemeClr val="tx1"/>
                  </a:solidFill>
                </a:rPr>
                <a:t>-0.6</a:t>
              </a:r>
              <a:r>
                <a:rPr kumimoji="0" lang="en-US" sz="1000" i="0" u="none" strike="noStrike" cap="none" normalizeH="0" dirty="0" smtClean="0">
                  <a:ln>
                    <a:noFill/>
                  </a:ln>
                  <a:solidFill>
                    <a:schemeClr val="tx1"/>
                  </a:solidFill>
                  <a:effectLst/>
                </a:rPr>
                <a:t>,…</a:t>
              </a:r>
              <a:endParaRPr kumimoji="0" lang="en-US" sz="1000" i="0" u="none" strike="noStrike" cap="none" normalizeH="0" baseline="0" dirty="0" smtClean="0">
                <a:ln>
                  <a:noFill/>
                </a:ln>
                <a:solidFill>
                  <a:schemeClr val="tx1"/>
                </a:solidFill>
                <a:effectLst/>
              </a:endParaRPr>
            </a:p>
          </p:txBody>
        </p:sp>
        <p:sp>
          <p:nvSpPr>
            <p:cNvPr id="73" name="Rectangle 72"/>
            <p:cNvSpPr/>
            <p:nvPr/>
          </p:nvSpPr>
          <p:spPr bwMode="auto">
            <a:xfrm>
              <a:off x="3187443" y="56388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74" name="Rectangle 73"/>
            <p:cNvSpPr/>
            <p:nvPr/>
          </p:nvSpPr>
          <p:spPr bwMode="auto">
            <a:xfrm>
              <a:off x="3187443" y="58674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76" name="Rectangle 75"/>
            <p:cNvSpPr/>
            <p:nvPr/>
          </p:nvSpPr>
          <p:spPr bwMode="auto">
            <a:xfrm>
              <a:off x="4863843" y="56388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77" name="Rectangle 76"/>
            <p:cNvSpPr/>
            <p:nvPr/>
          </p:nvSpPr>
          <p:spPr bwMode="auto">
            <a:xfrm>
              <a:off x="4863843" y="58674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14" name="Rectangle 113"/>
            <p:cNvSpPr/>
            <p:nvPr/>
          </p:nvSpPr>
          <p:spPr bwMode="auto">
            <a:xfrm>
              <a:off x="4850886" y="5410200"/>
              <a:ext cx="914400" cy="152400"/>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0.1</a:t>
              </a:r>
              <a:r>
                <a:rPr kumimoji="0" lang="en-US" sz="1000" i="0" u="none" strike="noStrike" cap="none" normalizeH="0" baseline="0" dirty="0" smtClean="0">
                  <a:ln>
                    <a:noFill/>
                  </a:ln>
                  <a:solidFill>
                    <a:schemeClr val="tx1"/>
                  </a:solidFill>
                  <a:effectLst/>
                </a:rPr>
                <a:t>, 0.6, 0, </a:t>
              </a:r>
              <a:r>
                <a:rPr lang="en-US" sz="1000" baseline="0" dirty="0" smtClean="0">
                  <a:solidFill>
                    <a:schemeClr val="tx1"/>
                  </a:solidFill>
                </a:rPr>
                <a:t>-0.5</a:t>
              </a:r>
              <a:r>
                <a:rPr kumimoji="0" lang="en-US" sz="1000" i="0" u="none" strike="noStrike" cap="none" normalizeH="0" dirty="0" smtClean="0">
                  <a:ln>
                    <a:noFill/>
                  </a:ln>
                  <a:solidFill>
                    <a:schemeClr val="tx1"/>
                  </a:solidFill>
                  <a:effectLst/>
                </a:rPr>
                <a:t>,…</a:t>
              </a:r>
              <a:endParaRPr kumimoji="0" lang="en-US" sz="1000" i="0" u="none" strike="noStrike" cap="none" normalizeH="0" baseline="0" dirty="0" smtClean="0">
                <a:ln>
                  <a:noFill/>
                </a:ln>
                <a:solidFill>
                  <a:schemeClr val="tx1"/>
                </a:solidFill>
                <a:effectLst/>
              </a:endParaRPr>
            </a:p>
          </p:txBody>
        </p:sp>
      </p:grpSp>
      <p:grpSp>
        <p:nvGrpSpPr>
          <p:cNvPr id="120" name="Group 119"/>
          <p:cNvGrpSpPr/>
          <p:nvPr/>
        </p:nvGrpSpPr>
        <p:grpSpPr>
          <a:xfrm>
            <a:off x="3276600" y="1600200"/>
            <a:ext cx="2667000" cy="1830388"/>
            <a:chOff x="3276600" y="1600200"/>
            <a:chExt cx="2667000" cy="1830388"/>
          </a:xfrm>
        </p:grpSpPr>
        <p:cxnSp>
          <p:nvCxnSpPr>
            <p:cNvPr id="60" name="Straight Connector 59"/>
            <p:cNvCxnSpPr/>
            <p:nvPr/>
          </p:nvCxnSpPr>
          <p:spPr bwMode="auto">
            <a:xfrm>
              <a:off x="3276600" y="1600200"/>
              <a:ext cx="1219200" cy="1588"/>
            </a:xfrm>
            <a:prstGeom prst="line">
              <a:avLst/>
            </a:prstGeom>
            <a:noFill/>
            <a:ln w="38100" cap="flat" cmpd="sng" algn="ctr">
              <a:solidFill>
                <a:srgbClr val="008000"/>
              </a:solidFill>
              <a:prstDash val="solid"/>
              <a:round/>
              <a:headEnd type="none" w="med" len="med"/>
              <a:tailEnd type="none" w="med" len="med"/>
            </a:ln>
            <a:effectLst/>
          </p:spPr>
        </p:cxnSp>
        <p:cxnSp>
          <p:nvCxnSpPr>
            <p:cNvPr id="61" name="Straight Connector 60"/>
            <p:cNvCxnSpPr/>
            <p:nvPr/>
          </p:nvCxnSpPr>
          <p:spPr bwMode="auto">
            <a:xfrm>
              <a:off x="3276600" y="2208212"/>
              <a:ext cx="1219200" cy="1588"/>
            </a:xfrm>
            <a:prstGeom prst="line">
              <a:avLst/>
            </a:prstGeom>
            <a:noFill/>
            <a:ln w="38100" cap="flat" cmpd="sng" algn="ctr">
              <a:solidFill>
                <a:srgbClr val="008000"/>
              </a:solidFill>
              <a:prstDash val="solid"/>
              <a:round/>
              <a:headEnd type="none" w="med" len="med"/>
              <a:tailEnd type="none" w="med" len="med"/>
            </a:ln>
            <a:effectLst/>
          </p:spPr>
        </p:cxnSp>
        <p:cxnSp>
          <p:nvCxnSpPr>
            <p:cNvPr id="62" name="Straight Connector 61"/>
            <p:cNvCxnSpPr/>
            <p:nvPr/>
          </p:nvCxnSpPr>
          <p:spPr bwMode="auto">
            <a:xfrm>
              <a:off x="3276600" y="2817812"/>
              <a:ext cx="1219200" cy="1588"/>
            </a:xfrm>
            <a:prstGeom prst="line">
              <a:avLst/>
            </a:prstGeom>
            <a:noFill/>
            <a:ln w="38100" cap="flat" cmpd="sng" algn="ctr">
              <a:solidFill>
                <a:srgbClr val="008000"/>
              </a:solidFill>
              <a:prstDash val="solid"/>
              <a:round/>
              <a:headEnd type="none" w="med" len="med"/>
              <a:tailEnd type="none" w="med" len="med"/>
            </a:ln>
            <a:effectLst/>
          </p:spPr>
        </p:cxnSp>
        <p:cxnSp>
          <p:nvCxnSpPr>
            <p:cNvPr id="66" name="Straight Connector 65"/>
            <p:cNvCxnSpPr/>
            <p:nvPr/>
          </p:nvCxnSpPr>
          <p:spPr bwMode="auto">
            <a:xfrm>
              <a:off x="4724400" y="1600200"/>
              <a:ext cx="1219200" cy="1588"/>
            </a:xfrm>
            <a:prstGeom prst="line">
              <a:avLst/>
            </a:prstGeom>
            <a:noFill/>
            <a:ln w="38100" cap="flat" cmpd="sng" algn="ctr">
              <a:solidFill>
                <a:srgbClr val="008000"/>
              </a:solidFill>
              <a:prstDash val="solid"/>
              <a:round/>
              <a:headEnd type="none" w="med" len="med"/>
              <a:tailEnd type="none" w="med" len="med"/>
            </a:ln>
            <a:effectLst/>
          </p:spPr>
        </p:cxnSp>
        <p:cxnSp>
          <p:nvCxnSpPr>
            <p:cNvPr id="67" name="Straight Connector 66"/>
            <p:cNvCxnSpPr/>
            <p:nvPr/>
          </p:nvCxnSpPr>
          <p:spPr bwMode="auto">
            <a:xfrm>
              <a:off x="4724400" y="2209800"/>
              <a:ext cx="1219200" cy="1588"/>
            </a:xfrm>
            <a:prstGeom prst="line">
              <a:avLst/>
            </a:prstGeom>
            <a:noFill/>
            <a:ln w="38100" cap="flat" cmpd="sng" algn="ctr">
              <a:solidFill>
                <a:srgbClr val="008000"/>
              </a:solidFill>
              <a:prstDash val="solid"/>
              <a:round/>
              <a:headEnd type="none" w="med" len="med"/>
              <a:tailEnd type="none" w="med" len="med"/>
            </a:ln>
            <a:effectLst/>
          </p:spPr>
        </p:cxnSp>
        <p:cxnSp>
          <p:nvCxnSpPr>
            <p:cNvPr id="68" name="Straight Connector 67"/>
            <p:cNvCxnSpPr/>
            <p:nvPr/>
          </p:nvCxnSpPr>
          <p:spPr bwMode="auto">
            <a:xfrm>
              <a:off x="4724400" y="2817812"/>
              <a:ext cx="1219200" cy="1588"/>
            </a:xfrm>
            <a:prstGeom prst="line">
              <a:avLst/>
            </a:prstGeom>
            <a:noFill/>
            <a:ln w="38100" cap="flat" cmpd="sng" algn="ctr">
              <a:solidFill>
                <a:srgbClr val="008000"/>
              </a:solidFill>
              <a:prstDash val="solid"/>
              <a:round/>
              <a:headEnd type="none" w="med" len="med"/>
              <a:tailEnd type="none" w="med" len="med"/>
            </a:ln>
            <a:effectLst/>
          </p:spPr>
        </p:cxnSp>
        <p:cxnSp>
          <p:nvCxnSpPr>
            <p:cNvPr id="118" name="Straight Connector 117"/>
            <p:cNvCxnSpPr/>
            <p:nvPr/>
          </p:nvCxnSpPr>
          <p:spPr bwMode="auto">
            <a:xfrm>
              <a:off x="4724400" y="3427412"/>
              <a:ext cx="1219200" cy="1588"/>
            </a:xfrm>
            <a:prstGeom prst="line">
              <a:avLst/>
            </a:prstGeom>
            <a:noFill/>
            <a:ln w="38100" cap="flat" cmpd="sng" algn="ctr">
              <a:solidFill>
                <a:srgbClr val="008000"/>
              </a:solidFill>
              <a:prstDash val="solid"/>
              <a:round/>
              <a:headEnd type="none" w="med" len="med"/>
              <a:tailEnd type="none" w="med" len="med"/>
            </a:ln>
            <a:effectLst/>
          </p:spPr>
        </p:cxnSp>
        <p:cxnSp>
          <p:nvCxnSpPr>
            <p:cNvPr id="119" name="Straight Connector 118"/>
            <p:cNvCxnSpPr/>
            <p:nvPr/>
          </p:nvCxnSpPr>
          <p:spPr bwMode="auto">
            <a:xfrm>
              <a:off x="3276600" y="3429000"/>
              <a:ext cx="1219200" cy="1588"/>
            </a:xfrm>
            <a:prstGeom prst="line">
              <a:avLst/>
            </a:prstGeom>
            <a:noFill/>
            <a:ln w="38100" cap="flat" cmpd="sng" algn="ctr">
              <a:solidFill>
                <a:srgbClr val="008000"/>
              </a:solidFill>
              <a:prstDash val="solid"/>
              <a:round/>
              <a:headEnd type="none" w="med" len="med"/>
              <a:tailEnd type="none" w="med" len="med"/>
            </a:ln>
            <a:effectLst/>
          </p:spPr>
        </p:cxnSp>
      </p:grpSp>
      <p:sp>
        <p:nvSpPr>
          <p:cNvPr id="4" name="Rectangle 3"/>
          <p:cNvSpPr/>
          <p:nvPr/>
        </p:nvSpPr>
        <p:spPr bwMode="auto">
          <a:xfrm>
            <a:off x="109182" y="2958153"/>
            <a:ext cx="1514901" cy="1257300"/>
          </a:xfrm>
          <a:prstGeom prst="rect">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Repeat </a:t>
            </a:r>
            <a:r>
              <a:rPr kumimoji="0" lang="en-US" sz="2000" b="1" i="0" u="none" strike="noStrike" cap="none" normalizeH="0" dirty="0" smtClean="0">
                <a:ln>
                  <a:noFill/>
                </a:ln>
                <a:solidFill>
                  <a:schemeClr val="tx1"/>
                </a:solidFill>
                <a:effectLst/>
                <a:latin typeface="+mn-lt"/>
              </a:rPr>
              <a:t>with different window sizes</a:t>
            </a:r>
            <a:endParaRPr kumimoji="0" lang="en-US" sz="2000" b="1" i="0" u="none" strike="noStrike" cap="none" normalizeH="0" baseline="0" dirty="0" smtClean="0">
              <a:ln>
                <a:noFill/>
              </a:ln>
              <a:solidFill>
                <a:schemeClr val="tx1"/>
              </a:solidFill>
              <a:effectLst/>
              <a:latin typeface="+mn-lt"/>
            </a:endParaRPr>
          </a:p>
        </p:txBody>
      </p:sp>
      <p:sp>
        <p:nvSpPr>
          <p:cNvPr id="106" name="Rectangular Callout 105"/>
          <p:cNvSpPr/>
          <p:nvPr/>
        </p:nvSpPr>
        <p:spPr bwMode="auto">
          <a:xfrm>
            <a:off x="762000" y="880645"/>
            <a:ext cx="2196843" cy="474077"/>
          </a:xfrm>
          <a:prstGeom prst="wedgeRectCallout">
            <a:avLst>
              <a:gd name="adj1" fmla="val 35790"/>
              <a:gd name="adj2" fmla="val 138018"/>
            </a:avLst>
          </a:prstGeom>
          <a:solidFill>
            <a:srgbClr val="FFFFCC"/>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45720" tIns="45720" rIns="4572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tx1"/>
                </a:solidFill>
              </a:rPr>
              <a:t>Windows of fixed size</a:t>
            </a:r>
            <a:endParaRPr kumimoji="0" lang="en-US" sz="1600" i="0" u="none" strike="noStrike" cap="none" normalizeH="0" baseline="0" dirty="0" smtClean="0">
              <a:ln>
                <a:noFill/>
              </a:ln>
              <a:solidFill>
                <a:schemeClr val="tx1"/>
              </a:solidFill>
              <a:effectLst/>
            </a:endParaRPr>
          </a:p>
        </p:txBody>
      </p:sp>
      <p:sp>
        <p:nvSpPr>
          <p:cNvPr id="6" name="Left Brace 5"/>
          <p:cNvSpPr/>
          <p:nvPr/>
        </p:nvSpPr>
        <p:spPr bwMode="auto">
          <a:xfrm>
            <a:off x="1624083" y="1660267"/>
            <a:ext cx="517031" cy="4299465"/>
          </a:xfrm>
          <a:prstGeom prst="leftBrace">
            <a:avLst/>
          </a:pr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Tree>
    <p:extLst>
      <p:ext uri="{BB962C8B-B14F-4D97-AF65-F5344CB8AC3E}">
        <p14:creationId xmlns:p14="http://schemas.microsoft.com/office/powerpoint/2010/main" val="5442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blinds(horizontal)">
                                      <p:cBhvr>
                                        <p:cTn id="11" dur="500"/>
                                        <p:tgtEl>
                                          <p:spTgt spid="113"/>
                                        </p:tgtEl>
                                      </p:cBhvr>
                                    </p:animEffect>
                                  </p:childTnLst>
                                </p:cTn>
                              </p:par>
                              <p:par>
                                <p:cTn id="12" presetID="1" presetClass="entr" presetSubtype="0" fill="hold" nodeType="withEffect">
                                  <p:stCondLst>
                                    <p:cond delay="0"/>
                                  </p:stCondLst>
                                  <p:childTnLst>
                                    <p:set>
                                      <p:cBhvr>
                                        <p:cTn id="13" dur="1" fill="hold">
                                          <p:stCondLst>
                                            <p:cond delay="0"/>
                                          </p:stCondLst>
                                        </p:cTn>
                                        <p:tgtEl>
                                          <p:spTgt spid="1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17"/>
                                        </p:tgtEl>
                                        <p:attrNameLst>
                                          <p:attrName>style.visibility</p:attrName>
                                        </p:attrNameLst>
                                      </p:cBhvr>
                                      <p:to>
                                        <p:strVal val="visible"/>
                                      </p:to>
                                    </p:set>
                                    <p:anim calcmode="lin" valueType="num">
                                      <p:cBhvr>
                                        <p:cTn id="34" dur="1000" fill="hold"/>
                                        <p:tgtEl>
                                          <p:spTgt spid="117"/>
                                        </p:tgtEl>
                                        <p:attrNameLst>
                                          <p:attrName>ppt_w</p:attrName>
                                        </p:attrNameLst>
                                      </p:cBhvr>
                                      <p:tavLst>
                                        <p:tav tm="0">
                                          <p:val>
                                            <p:strVal val="#ppt_w*0.70"/>
                                          </p:val>
                                        </p:tav>
                                        <p:tav tm="100000">
                                          <p:val>
                                            <p:strVal val="#ppt_w"/>
                                          </p:val>
                                        </p:tav>
                                      </p:tavLst>
                                    </p:anim>
                                    <p:anim calcmode="lin" valueType="num">
                                      <p:cBhvr>
                                        <p:cTn id="35" dur="1000" fill="hold"/>
                                        <p:tgtEl>
                                          <p:spTgt spid="117"/>
                                        </p:tgtEl>
                                        <p:attrNameLst>
                                          <p:attrName>ppt_h</p:attrName>
                                        </p:attrNameLst>
                                      </p:cBhvr>
                                      <p:tavLst>
                                        <p:tav tm="0">
                                          <p:val>
                                            <p:strVal val="#ppt_h"/>
                                          </p:val>
                                        </p:tav>
                                        <p:tav tm="100000">
                                          <p:val>
                                            <p:strVal val="#ppt_h"/>
                                          </p:val>
                                        </p:tav>
                                      </p:tavLst>
                                    </p:anim>
                                    <p:animEffect transition="in" filter="fade">
                                      <p:cBhvr>
                                        <p:cTn id="36" dur="1000"/>
                                        <p:tgtEl>
                                          <p:spTgt spid="117"/>
                                        </p:tgtEl>
                                      </p:cBhvr>
                                    </p:animEffect>
                                  </p:childTnLst>
                                </p:cTn>
                              </p:par>
                              <p:par>
                                <p:cTn id="37" presetID="3" presetClass="entr" presetSubtype="10" fill="hold" nodeType="with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blinds(horizontal)">
                                      <p:cBhvr>
                                        <p:cTn id="3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 grpId="0" animBg="1"/>
      <p:bldP spid="106"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81" y="217488"/>
            <a:ext cx="8820239" cy="533400"/>
          </a:xfrm>
        </p:spPr>
        <p:txBody>
          <a:bodyPr/>
          <a:lstStyle/>
          <a:p>
            <a:r>
              <a:rPr lang="en-US" dirty="0" smtClean="0">
                <a:latin typeface="+mn-lt"/>
              </a:rPr>
              <a:t>Selecting </a:t>
            </a:r>
            <a:r>
              <a:rPr lang="en-US" i="1" dirty="0" smtClean="0">
                <a:latin typeface="+mn-lt"/>
              </a:rPr>
              <a:t>Abnormal Metrics </a:t>
            </a:r>
            <a:r>
              <a:rPr lang="en-US" dirty="0" smtClean="0">
                <a:latin typeface="+mn-lt"/>
              </a:rPr>
              <a:t>by Frequency of Occurrence</a:t>
            </a:r>
            <a:endParaRPr lang="en-US" dirty="0">
              <a:latin typeface="+mn-lt"/>
            </a:endParaRPr>
          </a:p>
        </p:txBody>
      </p:sp>
      <p:grpSp>
        <p:nvGrpSpPr>
          <p:cNvPr id="13" name="Group 12"/>
          <p:cNvGrpSpPr/>
          <p:nvPr/>
        </p:nvGrpSpPr>
        <p:grpSpPr>
          <a:xfrm>
            <a:off x="1752600" y="990600"/>
            <a:ext cx="5638800" cy="430889"/>
            <a:chOff x="685800" y="1321711"/>
            <a:chExt cx="5638800" cy="430889"/>
          </a:xfrm>
        </p:grpSpPr>
        <p:sp>
          <p:nvSpPr>
            <p:cNvPr id="8" name="TextBox 7"/>
            <p:cNvSpPr txBox="1"/>
            <p:nvPr/>
          </p:nvSpPr>
          <p:spPr>
            <a:xfrm>
              <a:off x="685800" y="1371600"/>
              <a:ext cx="2173625" cy="338554"/>
            </a:xfrm>
            <a:prstGeom prst="rect">
              <a:avLst/>
            </a:prstGeom>
            <a:noFill/>
          </p:spPr>
          <p:txBody>
            <a:bodyPr wrap="none" rtlCol="0">
              <a:spAutoFit/>
            </a:bodyPr>
            <a:lstStyle/>
            <a:p>
              <a:r>
                <a:rPr lang="en-US" sz="1600" dirty="0" smtClean="0">
                  <a:latin typeface="+mn-lt"/>
                </a:rPr>
                <a:t>Distance (CCV</a:t>
              </a:r>
              <a:r>
                <a:rPr lang="en-US" sz="1600" baseline="-25000" dirty="0" smtClean="0">
                  <a:latin typeface="+mn-lt"/>
                </a:rPr>
                <a:t>1</a:t>
              </a:r>
              <a:r>
                <a:rPr lang="en-US" sz="1600" dirty="0" smtClean="0">
                  <a:latin typeface="+mn-lt"/>
                </a:rPr>
                <a:t>, CCV</a:t>
              </a:r>
              <a:r>
                <a:rPr lang="en-US" sz="1600" baseline="-25000" dirty="0" smtClean="0">
                  <a:latin typeface="+mn-lt"/>
                </a:rPr>
                <a:t>2</a:t>
              </a:r>
              <a:r>
                <a:rPr lang="en-US" sz="1600" dirty="0" smtClean="0">
                  <a:latin typeface="+mn-lt"/>
                </a:rPr>
                <a:t>)</a:t>
              </a:r>
            </a:p>
          </p:txBody>
        </p:sp>
        <p:pic>
          <p:nvPicPr>
            <p:cNvPr id="9" name="Picture 4"/>
            <p:cNvPicPr>
              <a:picLocks noChangeAspect="1" noChangeArrowheads="1"/>
            </p:cNvPicPr>
            <p:nvPr/>
          </p:nvPicPr>
          <p:blipFill>
            <a:blip r:embed="rId3" cstate="print"/>
            <a:srcRect/>
            <a:stretch>
              <a:fillRect/>
            </a:stretch>
          </p:blipFill>
          <p:spPr bwMode="auto">
            <a:xfrm>
              <a:off x="3003550" y="1321711"/>
              <a:ext cx="3321050" cy="430889"/>
            </a:xfrm>
            <a:prstGeom prst="rect">
              <a:avLst/>
            </a:prstGeom>
            <a:noFill/>
            <a:ln w="9525">
              <a:noFill/>
              <a:miter lim="800000"/>
              <a:headEnd/>
              <a:tailEnd/>
            </a:ln>
            <a:effectLst/>
          </p:spPr>
        </p:pic>
      </p:grpSp>
      <p:sp>
        <p:nvSpPr>
          <p:cNvPr id="14" name="Rounded Rectangle 13"/>
          <p:cNvSpPr/>
          <p:nvPr/>
        </p:nvSpPr>
        <p:spPr bwMode="auto">
          <a:xfrm>
            <a:off x="1752600" y="914400"/>
            <a:ext cx="5715000" cy="533400"/>
          </a:xfrm>
          <a:prstGeom prst="roundRect">
            <a:avLst/>
          </a:prstGeom>
          <a:noFill/>
          <a:ln w="28575">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grpSp>
        <p:nvGrpSpPr>
          <p:cNvPr id="81" name="Group 80"/>
          <p:cNvGrpSpPr/>
          <p:nvPr/>
        </p:nvGrpSpPr>
        <p:grpSpPr>
          <a:xfrm>
            <a:off x="4657121" y="1981200"/>
            <a:ext cx="3095299" cy="1981200"/>
            <a:chOff x="5286701" y="1981200"/>
            <a:chExt cx="3095299" cy="1981200"/>
          </a:xfrm>
        </p:grpSpPr>
        <p:sp>
          <p:nvSpPr>
            <p:cNvPr id="15" name="Rectangle 14"/>
            <p:cNvSpPr/>
            <p:nvPr/>
          </p:nvSpPr>
          <p:spPr bwMode="auto">
            <a:xfrm>
              <a:off x="6096000" y="1981200"/>
              <a:ext cx="2286000" cy="304800"/>
            </a:xfrm>
            <a:prstGeom prst="rect">
              <a:avLst/>
            </a:prstGeom>
            <a:solidFill>
              <a:schemeClr val="bg1"/>
            </a:solidFill>
            <a:ln>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16" name="TextBox 15"/>
            <p:cNvSpPr txBox="1"/>
            <p:nvPr/>
          </p:nvSpPr>
          <p:spPr>
            <a:xfrm>
              <a:off x="6248400" y="1981200"/>
              <a:ext cx="5334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6,1</a:t>
              </a:r>
            </a:p>
          </p:txBody>
        </p:sp>
        <p:cxnSp>
          <p:nvCxnSpPr>
            <p:cNvPr id="18" name="Straight Connector 17"/>
            <p:cNvCxnSpPr/>
            <p:nvPr/>
          </p:nvCxnSpPr>
          <p:spPr bwMode="auto">
            <a:xfrm rot="5400000">
              <a:off x="6706394" y="2133600"/>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19" name="TextBox 18"/>
            <p:cNvSpPr txBox="1"/>
            <p:nvPr/>
          </p:nvSpPr>
          <p:spPr>
            <a:xfrm>
              <a:off x="7010400" y="1981200"/>
              <a:ext cx="5334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5,1</a:t>
              </a:r>
            </a:p>
          </p:txBody>
        </p:sp>
        <p:cxnSp>
          <p:nvCxnSpPr>
            <p:cNvPr id="20" name="Straight Connector 19"/>
            <p:cNvCxnSpPr/>
            <p:nvPr/>
          </p:nvCxnSpPr>
          <p:spPr bwMode="auto">
            <a:xfrm rot="5400000">
              <a:off x="7468394" y="2132806"/>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21" name="TextBox 20"/>
            <p:cNvSpPr txBox="1"/>
            <p:nvPr/>
          </p:nvSpPr>
          <p:spPr>
            <a:xfrm>
              <a:off x="7696200" y="1981200"/>
              <a:ext cx="6858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10,11</a:t>
              </a:r>
            </a:p>
          </p:txBody>
        </p:sp>
        <p:sp>
          <p:nvSpPr>
            <p:cNvPr id="22" name="Rectangle 21"/>
            <p:cNvSpPr/>
            <p:nvPr/>
          </p:nvSpPr>
          <p:spPr bwMode="auto">
            <a:xfrm>
              <a:off x="6096000" y="2286000"/>
              <a:ext cx="2286000" cy="304800"/>
            </a:xfrm>
            <a:prstGeom prst="rect">
              <a:avLst/>
            </a:prstGeom>
            <a:solidFill>
              <a:schemeClr val="bg1"/>
            </a:solidFill>
            <a:ln>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23" name="TextBox 22"/>
            <p:cNvSpPr txBox="1"/>
            <p:nvPr/>
          </p:nvSpPr>
          <p:spPr>
            <a:xfrm>
              <a:off x="6248400" y="2286000"/>
              <a:ext cx="533400" cy="276999"/>
            </a:xfrm>
            <a:prstGeom prst="rect">
              <a:avLst/>
            </a:prstGeom>
            <a:noFill/>
          </p:spPr>
          <p:txBody>
            <a:bodyPr wrap="square" lIns="0" tIns="0" rIns="0" bIns="0" rtlCol="0">
              <a:spAutoFit/>
            </a:bodyPr>
            <a:lstStyle/>
            <a:p>
              <a:r>
                <a:rPr lang="en-US" sz="1800" dirty="0" smtClean="0">
                  <a:latin typeface="+mn-lt"/>
                </a:rPr>
                <a:t>0.1</a:t>
              </a:r>
              <a:endParaRPr lang="en-US" sz="1800" baseline="-25000" dirty="0" smtClean="0">
                <a:latin typeface="+mn-lt"/>
              </a:endParaRPr>
            </a:p>
          </p:txBody>
        </p:sp>
        <p:cxnSp>
          <p:nvCxnSpPr>
            <p:cNvPr id="24" name="Straight Connector 23"/>
            <p:cNvCxnSpPr/>
            <p:nvPr/>
          </p:nvCxnSpPr>
          <p:spPr bwMode="auto">
            <a:xfrm rot="5400000">
              <a:off x="6706394" y="2438400"/>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25" name="TextBox 24"/>
            <p:cNvSpPr txBox="1"/>
            <p:nvPr/>
          </p:nvSpPr>
          <p:spPr>
            <a:xfrm>
              <a:off x="7010400" y="2286000"/>
              <a:ext cx="533400" cy="276999"/>
            </a:xfrm>
            <a:prstGeom prst="rect">
              <a:avLst/>
            </a:prstGeom>
            <a:noFill/>
          </p:spPr>
          <p:txBody>
            <a:bodyPr wrap="square" lIns="0" tIns="0" rIns="0" bIns="0" rtlCol="0">
              <a:spAutoFit/>
            </a:bodyPr>
            <a:lstStyle/>
            <a:p>
              <a:r>
                <a:rPr lang="en-US" sz="1800" dirty="0" smtClean="0">
                  <a:solidFill>
                    <a:srgbClr val="C00000"/>
                  </a:solidFill>
                  <a:latin typeface="+mn-lt"/>
                </a:rPr>
                <a:t>0.7</a:t>
              </a:r>
              <a:endParaRPr lang="en-US" sz="1800" baseline="-25000" dirty="0" smtClean="0">
                <a:solidFill>
                  <a:srgbClr val="C00000"/>
                </a:solidFill>
                <a:latin typeface="+mn-lt"/>
              </a:endParaRPr>
            </a:p>
          </p:txBody>
        </p:sp>
        <p:cxnSp>
          <p:nvCxnSpPr>
            <p:cNvPr id="26" name="Straight Connector 25"/>
            <p:cNvCxnSpPr/>
            <p:nvPr/>
          </p:nvCxnSpPr>
          <p:spPr bwMode="auto">
            <a:xfrm rot="5400000">
              <a:off x="7468394" y="2437606"/>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27" name="TextBox 26"/>
            <p:cNvSpPr txBox="1"/>
            <p:nvPr/>
          </p:nvSpPr>
          <p:spPr>
            <a:xfrm>
              <a:off x="7696200" y="2286000"/>
              <a:ext cx="685800" cy="276999"/>
            </a:xfrm>
            <a:prstGeom prst="rect">
              <a:avLst/>
            </a:prstGeom>
            <a:noFill/>
          </p:spPr>
          <p:txBody>
            <a:bodyPr wrap="square" lIns="0" tIns="0" rIns="0" bIns="0" rtlCol="0">
              <a:spAutoFit/>
            </a:bodyPr>
            <a:lstStyle/>
            <a:p>
              <a:r>
                <a:rPr lang="en-US" sz="1800" dirty="0" smtClean="0">
                  <a:latin typeface="+mn-lt"/>
                </a:rPr>
                <a:t>0.2</a:t>
              </a:r>
              <a:endParaRPr lang="en-US" sz="1800" baseline="-25000" dirty="0" smtClean="0">
                <a:latin typeface="+mn-lt"/>
              </a:endParaRPr>
            </a:p>
          </p:txBody>
        </p:sp>
        <p:sp>
          <p:nvSpPr>
            <p:cNvPr id="28" name="Rectangle 27"/>
            <p:cNvSpPr/>
            <p:nvPr/>
          </p:nvSpPr>
          <p:spPr bwMode="auto">
            <a:xfrm>
              <a:off x="6096000" y="2667000"/>
              <a:ext cx="2286000" cy="304800"/>
            </a:xfrm>
            <a:prstGeom prst="rect">
              <a:avLst/>
            </a:prstGeom>
            <a:solidFill>
              <a:schemeClr val="bg1"/>
            </a:solidFill>
            <a:ln>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29" name="TextBox 28"/>
            <p:cNvSpPr txBox="1"/>
            <p:nvPr/>
          </p:nvSpPr>
          <p:spPr>
            <a:xfrm>
              <a:off x="6248400" y="2667000"/>
              <a:ext cx="5334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5,2</a:t>
              </a:r>
            </a:p>
          </p:txBody>
        </p:sp>
        <p:cxnSp>
          <p:nvCxnSpPr>
            <p:cNvPr id="30" name="Straight Connector 29"/>
            <p:cNvCxnSpPr/>
            <p:nvPr/>
          </p:nvCxnSpPr>
          <p:spPr bwMode="auto">
            <a:xfrm rot="5400000">
              <a:off x="6706394" y="2819400"/>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31" name="TextBox 30"/>
            <p:cNvSpPr txBox="1"/>
            <p:nvPr/>
          </p:nvSpPr>
          <p:spPr>
            <a:xfrm>
              <a:off x="7010400" y="2667000"/>
              <a:ext cx="5334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7,2</a:t>
              </a:r>
            </a:p>
          </p:txBody>
        </p:sp>
        <p:cxnSp>
          <p:nvCxnSpPr>
            <p:cNvPr id="32" name="Straight Connector 31"/>
            <p:cNvCxnSpPr/>
            <p:nvPr/>
          </p:nvCxnSpPr>
          <p:spPr bwMode="auto">
            <a:xfrm rot="5400000">
              <a:off x="7468394" y="2818606"/>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33" name="TextBox 32"/>
            <p:cNvSpPr txBox="1"/>
            <p:nvPr/>
          </p:nvSpPr>
          <p:spPr>
            <a:xfrm>
              <a:off x="7696200" y="2667000"/>
              <a:ext cx="6858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3,12</a:t>
              </a:r>
            </a:p>
          </p:txBody>
        </p:sp>
        <p:sp>
          <p:nvSpPr>
            <p:cNvPr id="34" name="Rectangle 33"/>
            <p:cNvSpPr/>
            <p:nvPr/>
          </p:nvSpPr>
          <p:spPr bwMode="auto">
            <a:xfrm>
              <a:off x="6096000" y="2971800"/>
              <a:ext cx="2286000" cy="304800"/>
            </a:xfrm>
            <a:prstGeom prst="rect">
              <a:avLst/>
            </a:prstGeom>
            <a:solidFill>
              <a:schemeClr val="bg1"/>
            </a:solidFill>
            <a:ln>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35" name="TextBox 34"/>
            <p:cNvSpPr txBox="1"/>
            <p:nvPr/>
          </p:nvSpPr>
          <p:spPr>
            <a:xfrm>
              <a:off x="6248400" y="2971800"/>
              <a:ext cx="533400" cy="276999"/>
            </a:xfrm>
            <a:prstGeom prst="rect">
              <a:avLst/>
            </a:prstGeom>
            <a:noFill/>
          </p:spPr>
          <p:txBody>
            <a:bodyPr wrap="square" lIns="0" tIns="0" rIns="0" bIns="0" rtlCol="0">
              <a:spAutoFit/>
            </a:bodyPr>
            <a:lstStyle/>
            <a:p>
              <a:r>
                <a:rPr lang="en-US" sz="1800" dirty="0" smtClean="0">
                  <a:solidFill>
                    <a:srgbClr val="C00000"/>
                  </a:solidFill>
                  <a:latin typeface="+mn-lt"/>
                </a:rPr>
                <a:t>0.5</a:t>
              </a:r>
              <a:endParaRPr lang="en-US" sz="1800" baseline="-25000" dirty="0" smtClean="0">
                <a:solidFill>
                  <a:srgbClr val="C00000"/>
                </a:solidFill>
                <a:latin typeface="+mn-lt"/>
              </a:endParaRPr>
            </a:p>
          </p:txBody>
        </p:sp>
        <p:cxnSp>
          <p:nvCxnSpPr>
            <p:cNvPr id="36" name="Straight Connector 35"/>
            <p:cNvCxnSpPr/>
            <p:nvPr/>
          </p:nvCxnSpPr>
          <p:spPr bwMode="auto">
            <a:xfrm rot="5400000">
              <a:off x="6706394" y="3124200"/>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37" name="TextBox 36"/>
            <p:cNvSpPr txBox="1"/>
            <p:nvPr/>
          </p:nvSpPr>
          <p:spPr>
            <a:xfrm>
              <a:off x="7010400" y="2971800"/>
              <a:ext cx="533400" cy="276999"/>
            </a:xfrm>
            <a:prstGeom prst="rect">
              <a:avLst/>
            </a:prstGeom>
            <a:noFill/>
          </p:spPr>
          <p:txBody>
            <a:bodyPr wrap="square" lIns="0" tIns="0" rIns="0" bIns="0" rtlCol="0">
              <a:spAutoFit/>
            </a:bodyPr>
            <a:lstStyle/>
            <a:p>
              <a:r>
                <a:rPr lang="en-US" sz="1800" dirty="0" smtClean="0">
                  <a:latin typeface="+mn-lt"/>
                </a:rPr>
                <a:t>0.05</a:t>
              </a:r>
              <a:endParaRPr lang="en-US" sz="1800" baseline="-25000" dirty="0" smtClean="0">
                <a:latin typeface="+mn-lt"/>
              </a:endParaRPr>
            </a:p>
          </p:txBody>
        </p:sp>
        <p:cxnSp>
          <p:nvCxnSpPr>
            <p:cNvPr id="38" name="Straight Connector 37"/>
            <p:cNvCxnSpPr/>
            <p:nvPr/>
          </p:nvCxnSpPr>
          <p:spPr bwMode="auto">
            <a:xfrm rot="5400000">
              <a:off x="7468394" y="3123406"/>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39" name="TextBox 38"/>
            <p:cNvSpPr txBox="1"/>
            <p:nvPr/>
          </p:nvSpPr>
          <p:spPr>
            <a:xfrm>
              <a:off x="7696200" y="2971800"/>
              <a:ext cx="685800" cy="276999"/>
            </a:xfrm>
            <a:prstGeom prst="rect">
              <a:avLst/>
            </a:prstGeom>
            <a:noFill/>
          </p:spPr>
          <p:txBody>
            <a:bodyPr wrap="square" lIns="0" tIns="0" rIns="0" bIns="0" rtlCol="0">
              <a:spAutoFit/>
            </a:bodyPr>
            <a:lstStyle/>
            <a:p>
              <a:r>
                <a:rPr lang="en-US" sz="1800" dirty="0" smtClean="0">
                  <a:latin typeface="+mn-lt"/>
                </a:rPr>
                <a:t>0.3</a:t>
              </a:r>
              <a:endParaRPr lang="en-US" sz="1800" baseline="-25000" dirty="0" smtClean="0">
                <a:latin typeface="+mn-lt"/>
              </a:endParaRPr>
            </a:p>
          </p:txBody>
        </p:sp>
        <p:sp>
          <p:nvSpPr>
            <p:cNvPr id="40" name="Rectangle 39"/>
            <p:cNvSpPr/>
            <p:nvPr/>
          </p:nvSpPr>
          <p:spPr bwMode="auto">
            <a:xfrm>
              <a:off x="6096000" y="3352006"/>
              <a:ext cx="2286000" cy="304800"/>
            </a:xfrm>
            <a:prstGeom prst="rect">
              <a:avLst/>
            </a:prstGeom>
            <a:solidFill>
              <a:schemeClr val="bg1"/>
            </a:solidFill>
            <a:ln>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41" name="TextBox 40"/>
            <p:cNvSpPr txBox="1"/>
            <p:nvPr/>
          </p:nvSpPr>
          <p:spPr>
            <a:xfrm>
              <a:off x="6172200" y="3352006"/>
              <a:ext cx="6858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15,16</a:t>
              </a:r>
            </a:p>
          </p:txBody>
        </p:sp>
        <p:cxnSp>
          <p:nvCxnSpPr>
            <p:cNvPr id="42" name="Straight Connector 41"/>
            <p:cNvCxnSpPr/>
            <p:nvPr/>
          </p:nvCxnSpPr>
          <p:spPr bwMode="auto">
            <a:xfrm rot="5400000">
              <a:off x="6706394" y="3504406"/>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43" name="TextBox 42"/>
            <p:cNvSpPr txBox="1"/>
            <p:nvPr/>
          </p:nvSpPr>
          <p:spPr>
            <a:xfrm>
              <a:off x="6934200" y="3352006"/>
              <a:ext cx="6858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8,20</a:t>
              </a:r>
            </a:p>
          </p:txBody>
        </p:sp>
        <p:cxnSp>
          <p:nvCxnSpPr>
            <p:cNvPr id="44" name="Straight Connector 43"/>
            <p:cNvCxnSpPr/>
            <p:nvPr/>
          </p:nvCxnSpPr>
          <p:spPr bwMode="auto">
            <a:xfrm rot="5400000">
              <a:off x="7468394" y="3503612"/>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45" name="TextBox 44"/>
            <p:cNvSpPr txBox="1"/>
            <p:nvPr/>
          </p:nvSpPr>
          <p:spPr>
            <a:xfrm>
              <a:off x="7696200" y="3352006"/>
              <a:ext cx="6858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19,5</a:t>
              </a:r>
            </a:p>
          </p:txBody>
        </p:sp>
        <p:sp>
          <p:nvSpPr>
            <p:cNvPr id="46" name="Rectangle 45"/>
            <p:cNvSpPr/>
            <p:nvPr/>
          </p:nvSpPr>
          <p:spPr bwMode="auto">
            <a:xfrm>
              <a:off x="6096000" y="3656806"/>
              <a:ext cx="2286000" cy="304800"/>
            </a:xfrm>
            <a:prstGeom prst="rect">
              <a:avLst/>
            </a:prstGeom>
            <a:solidFill>
              <a:schemeClr val="bg1"/>
            </a:solidFill>
            <a:ln>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47" name="TextBox 46"/>
            <p:cNvSpPr txBox="1"/>
            <p:nvPr/>
          </p:nvSpPr>
          <p:spPr>
            <a:xfrm>
              <a:off x="6248400" y="3656806"/>
              <a:ext cx="533400" cy="276999"/>
            </a:xfrm>
            <a:prstGeom prst="rect">
              <a:avLst/>
            </a:prstGeom>
            <a:noFill/>
          </p:spPr>
          <p:txBody>
            <a:bodyPr wrap="square" lIns="0" tIns="0" rIns="0" bIns="0" rtlCol="0">
              <a:spAutoFit/>
            </a:bodyPr>
            <a:lstStyle/>
            <a:p>
              <a:r>
                <a:rPr lang="en-US" sz="1800" dirty="0" smtClean="0">
                  <a:latin typeface="+mn-lt"/>
                </a:rPr>
                <a:t>0.5</a:t>
              </a:r>
              <a:endParaRPr lang="en-US" sz="1800" baseline="-25000" dirty="0" smtClean="0">
                <a:latin typeface="+mn-lt"/>
              </a:endParaRPr>
            </a:p>
          </p:txBody>
        </p:sp>
        <p:cxnSp>
          <p:nvCxnSpPr>
            <p:cNvPr id="48" name="Straight Connector 47"/>
            <p:cNvCxnSpPr/>
            <p:nvPr/>
          </p:nvCxnSpPr>
          <p:spPr bwMode="auto">
            <a:xfrm rot="5400000">
              <a:off x="6706394" y="3809206"/>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7010400" y="3656806"/>
              <a:ext cx="533400" cy="276999"/>
            </a:xfrm>
            <a:prstGeom prst="rect">
              <a:avLst/>
            </a:prstGeom>
            <a:noFill/>
          </p:spPr>
          <p:txBody>
            <a:bodyPr wrap="square" lIns="0" tIns="0" rIns="0" bIns="0" rtlCol="0">
              <a:spAutoFit/>
            </a:bodyPr>
            <a:lstStyle/>
            <a:p>
              <a:r>
                <a:rPr lang="en-US" sz="1800" dirty="0" smtClean="0">
                  <a:latin typeface="+mn-lt"/>
                </a:rPr>
                <a:t>0.05</a:t>
              </a:r>
              <a:endParaRPr lang="en-US" sz="1800" baseline="-25000" dirty="0" smtClean="0">
                <a:latin typeface="+mn-lt"/>
              </a:endParaRPr>
            </a:p>
          </p:txBody>
        </p:sp>
        <p:cxnSp>
          <p:nvCxnSpPr>
            <p:cNvPr id="50" name="Straight Connector 49"/>
            <p:cNvCxnSpPr/>
            <p:nvPr/>
          </p:nvCxnSpPr>
          <p:spPr bwMode="auto">
            <a:xfrm rot="5400000">
              <a:off x="7468394" y="3808412"/>
              <a:ext cx="304800" cy="1588"/>
            </a:xfrm>
            <a:prstGeom prst="line">
              <a:avLst/>
            </a:prstGeom>
            <a:noFill/>
            <a:ln w="12700" cap="flat" cmpd="sng" algn="ctr">
              <a:solidFill>
                <a:schemeClr val="tx1"/>
              </a:solidFill>
              <a:prstDash val="solid"/>
              <a:round/>
              <a:headEnd type="none" w="med" len="med"/>
              <a:tailEnd type="none" w="med" len="med"/>
            </a:ln>
            <a:effectLst/>
          </p:spPr>
        </p:cxnSp>
        <p:sp>
          <p:nvSpPr>
            <p:cNvPr id="51" name="TextBox 50"/>
            <p:cNvSpPr txBox="1"/>
            <p:nvPr/>
          </p:nvSpPr>
          <p:spPr>
            <a:xfrm>
              <a:off x="7696200" y="3656806"/>
              <a:ext cx="685800" cy="276999"/>
            </a:xfrm>
            <a:prstGeom prst="rect">
              <a:avLst/>
            </a:prstGeom>
            <a:noFill/>
          </p:spPr>
          <p:txBody>
            <a:bodyPr wrap="square" lIns="0" tIns="0" rIns="0" bIns="0" rtlCol="0">
              <a:spAutoFit/>
            </a:bodyPr>
            <a:lstStyle/>
            <a:p>
              <a:r>
                <a:rPr lang="en-US" sz="1800" dirty="0" smtClean="0">
                  <a:solidFill>
                    <a:srgbClr val="C00000"/>
                  </a:solidFill>
                  <a:latin typeface="+mn-lt"/>
                </a:rPr>
                <a:t>0.8</a:t>
              </a:r>
              <a:endParaRPr lang="en-US" sz="1800" baseline="-25000" dirty="0" smtClean="0">
                <a:solidFill>
                  <a:srgbClr val="C00000"/>
                </a:solidFill>
                <a:latin typeface="+mn-lt"/>
              </a:endParaRPr>
            </a:p>
          </p:txBody>
        </p:sp>
        <p:sp>
          <p:nvSpPr>
            <p:cNvPr id="52" name="TextBox 51"/>
            <p:cNvSpPr txBox="1"/>
            <p:nvPr/>
          </p:nvSpPr>
          <p:spPr>
            <a:xfrm>
              <a:off x="5286701" y="1981200"/>
              <a:ext cx="885499" cy="276999"/>
            </a:xfrm>
            <a:prstGeom prst="rect">
              <a:avLst/>
            </a:prstGeom>
            <a:noFill/>
          </p:spPr>
          <p:txBody>
            <a:bodyPr wrap="none" rtlCol="0">
              <a:spAutoFit/>
            </a:bodyPr>
            <a:lstStyle/>
            <a:p>
              <a:r>
                <a:rPr lang="en-US" sz="1200" b="1" dirty="0" smtClean="0">
                  <a:latin typeface="+mn-lt"/>
                </a:rPr>
                <a:t>Window X</a:t>
              </a:r>
              <a:endParaRPr lang="en-US" sz="1200" b="1" dirty="0">
                <a:latin typeface="+mn-lt"/>
              </a:endParaRPr>
            </a:p>
          </p:txBody>
        </p:sp>
        <p:sp>
          <p:nvSpPr>
            <p:cNvPr id="53" name="TextBox 52"/>
            <p:cNvSpPr txBox="1"/>
            <p:nvPr/>
          </p:nvSpPr>
          <p:spPr>
            <a:xfrm>
              <a:off x="5292472" y="2667000"/>
              <a:ext cx="879728" cy="276999"/>
            </a:xfrm>
            <a:prstGeom prst="rect">
              <a:avLst/>
            </a:prstGeom>
            <a:noFill/>
          </p:spPr>
          <p:txBody>
            <a:bodyPr wrap="none" rtlCol="0">
              <a:spAutoFit/>
            </a:bodyPr>
            <a:lstStyle/>
            <a:p>
              <a:r>
                <a:rPr lang="en-US" sz="1200" b="1" dirty="0" smtClean="0">
                  <a:latin typeface="+mn-lt"/>
                </a:rPr>
                <a:t>Window Y</a:t>
              </a:r>
              <a:endParaRPr lang="en-US" sz="1200" b="1" dirty="0">
                <a:latin typeface="+mn-lt"/>
              </a:endParaRPr>
            </a:p>
          </p:txBody>
        </p:sp>
        <p:sp>
          <p:nvSpPr>
            <p:cNvPr id="54" name="TextBox 53"/>
            <p:cNvSpPr txBox="1"/>
            <p:nvPr/>
          </p:nvSpPr>
          <p:spPr>
            <a:xfrm>
              <a:off x="5294716" y="3304401"/>
              <a:ext cx="877484" cy="276999"/>
            </a:xfrm>
            <a:prstGeom prst="rect">
              <a:avLst/>
            </a:prstGeom>
            <a:noFill/>
          </p:spPr>
          <p:txBody>
            <a:bodyPr wrap="none" rtlCol="0">
              <a:spAutoFit/>
            </a:bodyPr>
            <a:lstStyle/>
            <a:p>
              <a:r>
                <a:rPr lang="en-US" sz="1200" b="1" dirty="0" smtClean="0">
                  <a:latin typeface="+mn-lt"/>
                </a:rPr>
                <a:t>Window Z</a:t>
              </a:r>
              <a:endParaRPr lang="en-US" sz="1200" b="1" dirty="0">
                <a:latin typeface="+mn-lt"/>
              </a:endParaRPr>
            </a:p>
          </p:txBody>
        </p:sp>
      </p:grpSp>
      <p:sp>
        <p:nvSpPr>
          <p:cNvPr id="58" name="TextBox 57"/>
          <p:cNvSpPr txBox="1"/>
          <p:nvPr/>
        </p:nvSpPr>
        <p:spPr>
          <a:xfrm>
            <a:off x="5314020" y="5574268"/>
            <a:ext cx="2005677" cy="369332"/>
          </a:xfrm>
          <a:prstGeom prst="rect">
            <a:avLst/>
          </a:prstGeom>
          <a:noFill/>
          <a:ln>
            <a:solidFill>
              <a:srgbClr val="C00000"/>
            </a:solidFill>
          </a:ln>
        </p:spPr>
        <p:txBody>
          <a:bodyPr wrap="none" rtlCol="0">
            <a:spAutoFit/>
          </a:bodyPr>
          <a:lstStyle/>
          <a:p>
            <a:r>
              <a:rPr lang="en-US" sz="1800" dirty="0" smtClean="0">
                <a:latin typeface="+mn-lt"/>
              </a:rPr>
              <a:t>Abnormal metric: </a:t>
            </a:r>
            <a:r>
              <a:rPr lang="en-US" sz="1800" b="1" dirty="0" smtClean="0">
                <a:latin typeface="+mn-lt"/>
              </a:rPr>
              <a:t>5</a:t>
            </a:r>
            <a:endParaRPr lang="en-US" sz="1800" b="1" dirty="0">
              <a:latin typeface="+mn-lt"/>
            </a:endParaRPr>
          </a:p>
        </p:txBody>
      </p:sp>
      <p:cxnSp>
        <p:nvCxnSpPr>
          <p:cNvPr id="60" name="Straight Connector 59"/>
          <p:cNvCxnSpPr/>
          <p:nvPr/>
        </p:nvCxnSpPr>
        <p:spPr bwMode="auto">
          <a:xfrm rot="5400000">
            <a:off x="2438400" y="3962400"/>
            <a:ext cx="4267200" cy="1588"/>
          </a:xfrm>
          <a:prstGeom prst="line">
            <a:avLst/>
          </a:prstGeom>
          <a:noFill/>
          <a:ln w="19050" cap="flat" cmpd="sng" algn="ctr">
            <a:solidFill>
              <a:schemeClr val="tx1"/>
            </a:solidFill>
            <a:prstDash val="solid"/>
            <a:round/>
            <a:headEnd type="none" w="med" len="med"/>
            <a:tailEnd type="none" w="med" len="med"/>
          </a:ln>
          <a:effectLst/>
        </p:spPr>
      </p:cxnSp>
      <p:sp>
        <p:nvSpPr>
          <p:cNvPr id="61" name="TextBox 60"/>
          <p:cNvSpPr txBox="1"/>
          <p:nvPr/>
        </p:nvSpPr>
        <p:spPr>
          <a:xfrm>
            <a:off x="6009176" y="1524000"/>
            <a:ext cx="1346844" cy="461665"/>
          </a:xfrm>
          <a:prstGeom prst="rect">
            <a:avLst/>
          </a:prstGeom>
          <a:noFill/>
        </p:spPr>
        <p:txBody>
          <a:bodyPr wrap="none" rtlCol="0">
            <a:spAutoFit/>
          </a:bodyPr>
          <a:lstStyle/>
          <a:p>
            <a:r>
              <a:rPr lang="en-US" b="1" dirty="0" smtClean="0">
                <a:solidFill>
                  <a:schemeClr val="accent2"/>
                </a:solidFill>
                <a:latin typeface="+mn-lt"/>
              </a:rPr>
              <a:t>Example</a:t>
            </a:r>
            <a:endParaRPr lang="en-US" b="1" dirty="0">
              <a:solidFill>
                <a:schemeClr val="accent2"/>
              </a:solidFill>
              <a:latin typeface="+mn-lt"/>
            </a:endParaRPr>
          </a:p>
        </p:txBody>
      </p:sp>
      <p:sp>
        <p:nvSpPr>
          <p:cNvPr id="62" name="TextBox 61"/>
          <p:cNvSpPr txBox="1"/>
          <p:nvPr/>
        </p:nvSpPr>
        <p:spPr>
          <a:xfrm>
            <a:off x="1981200" y="1600200"/>
            <a:ext cx="886781" cy="461665"/>
          </a:xfrm>
          <a:prstGeom prst="rect">
            <a:avLst/>
          </a:prstGeom>
          <a:noFill/>
        </p:spPr>
        <p:txBody>
          <a:bodyPr wrap="none" rtlCol="0">
            <a:spAutoFit/>
          </a:bodyPr>
          <a:lstStyle/>
          <a:p>
            <a:r>
              <a:rPr lang="en-US" b="1" dirty="0" smtClean="0">
                <a:solidFill>
                  <a:schemeClr val="accent2"/>
                </a:solidFill>
                <a:latin typeface="+mn-lt"/>
              </a:rPr>
              <a:t>Steps</a:t>
            </a:r>
            <a:endParaRPr lang="en-US" b="1" dirty="0">
              <a:solidFill>
                <a:schemeClr val="accent2"/>
              </a:solidFill>
              <a:latin typeface="+mn-lt"/>
            </a:endParaRPr>
          </a:p>
        </p:txBody>
      </p:sp>
      <p:grpSp>
        <p:nvGrpSpPr>
          <p:cNvPr id="80" name="Group 79"/>
          <p:cNvGrpSpPr/>
          <p:nvPr/>
        </p:nvGrpSpPr>
        <p:grpSpPr>
          <a:xfrm>
            <a:off x="152400" y="2514600"/>
            <a:ext cx="4038600" cy="457200"/>
            <a:chOff x="152400" y="2514600"/>
            <a:chExt cx="4038600" cy="457200"/>
          </a:xfrm>
        </p:grpSpPr>
        <p:sp>
          <p:nvSpPr>
            <p:cNvPr id="10" name="TextBox 9"/>
            <p:cNvSpPr txBox="1"/>
            <p:nvPr/>
          </p:nvSpPr>
          <p:spPr>
            <a:xfrm>
              <a:off x="762000" y="2514600"/>
              <a:ext cx="3429000" cy="400110"/>
            </a:xfrm>
            <a:prstGeom prst="rect">
              <a:avLst/>
            </a:prstGeom>
            <a:solidFill>
              <a:srgbClr val="EAEAEA"/>
            </a:solidFill>
          </p:spPr>
          <p:txBody>
            <a:bodyPr wrap="square" rtlCol="0">
              <a:spAutoFit/>
            </a:bodyPr>
            <a:lstStyle/>
            <a:p>
              <a:r>
                <a:rPr lang="en-US" sz="2000" dirty="0" smtClean="0">
                  <a:latin typeface="+mn-lt"/>
                </a:rPr>
                <a:t>Get top-k </a:t>
              </a:r>
              <a:r>
                <a:rPr lang="en-US" sz="2000" i="1" dirty="0" smtClean="0">
                  <a:latin typeface="+mn-lt"/>
                </a:rPr>
                <a:t>abnormal windows</a:t>
              </a:r>
              <a:endParaRPr lang="en-US" sz="2000" dirty="0">
                <a:latin typeface="+mn-lt"/>
              </a:endParaRPr>
            </a:p>
          </p:txBody>
        </p:sp>
        <p:sp>
          <p:nvSpPr>
            <p:cNvPr id="63" name="Oval 62"/>
            <p:cNvSpPr/>
            <p:nvPr/>
          </p:nvSpPr>
          <p:spPr bwMode="auto">
            <a:xfrm>
              <a:off x="152400" y="2514600"/>
              <a:ext cx="457200" cy="457200"/>
            </a:xfrm>
            <a:prstGeom prst="ellipse">
              <a:avLst/>
            </a:prstGeom>
            <a:solidFill>
              <a:schemeClr val="tx1">
                <a:lumMod val="50000"/>
                <a:lumOff val="50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rPr>
                <a:t>1</a:t>
              </a:r>
            </a:p>
          </p:txBody>
        </p:sp>
      </p:grpSp>
      <p:grpSp>
        <p:nvGrpSpPr>
          <p:cNvPr id="82" name="Group 81"/>
          <p:cNvGrpSpPr/>
          <p:nvPr/>
        </p:nvGrpSpPr>
        <p:grpSpPr>
          <a:xfrm>
            <a:off x="123736" y="3656806"/>
            <a:ext cx="4038600" cy="923330"/>
            <a:chOff x="152400" y="3886200"/>
            <a:chExt cx="4038600" cy="923330"/>
          </a:xfrm>
        </p:grpSpPr>
        <p:sp>
          <p:nvSpPr>
            <p:cNvPr id="11" name="TextBox 10"/>
            <p:cNvSpPr txBox="1"/>
            <p:nvPr/>
          </p:nvSpPr>
          <p:spPr>
            <a:xfrm>
              <a:off x="762000" y="3886200"/>
              <a:ext cx="3429000" cy="923330"/>
            </a:xfrm>
            <a:prstGeom prst="rect">
              <a:avLst/>
            </a:prstGeom>
            <a:solidFill>
              <a:srgbClr val="EAEAEA"/>
            </a:solidFill>
          </p:spPr>
          <p:txBody>
            <a:bodyPr wrap="square" rtlCol="0">
              <a:spAutoFit/>
            </a:bodyPr>
            <a:lstStyle/>
            <a:p>
              <a:r>
                <a:rPr lang="en-US" sz="1800" dirty="0" smtClean="0">
                  <a:latin typeface="+mn-lt"/>
                </a:rPr>
                <a:t>Rank Correlation Coefficients (CC) based on contribution to the distance for each window</a:t>
              </a:r>
              <a:endParaRPr lang="en-US" sz="1800" dirty="0">
                <a:latin typeface="+mn-lt"/>
              </a:endParaRPr>
            </a:p>
          </p:txBody>
        </p:sp>
        <p:sp>
          <p:nvSpPr>
            <p:cNvPr id="64" name="Oval 63"/>
            <p:cNvSpPr/>
            <p:nvPr/>
          </p:nvSpPr>
          <p:spPr bwMode="auto">
            <a:xfrm>
              <a:off x="152400" y="4114800"/>
              <a:ext cx="457200" cy="457200"/>
            </a:xfrm>
            <a:prstGeom prst="ellipse">
              <a:avLst/>
            </a:prstGeom>
            <a:solidFill>
              <a:schemeClr val="tx1">
                <a:lumMod val="50000"/>
                <a:lumOff val="50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rPr>
                <a:t>2</a:t>
              </a:r>
              <a:endParaRPr kumimoji="0" lang="en-US" sz="2400" b="1" i="0" u="none" strike="noStrike" cap="none" normalizeH="0" baseline="0" dirty="0" smtClean="0">
                <a:ln>
                  <a:noFill/>
                </a:ln>
                <a:solidFill>
                  <a:schemeClr val="bg1"/>
                </a:solidFill>
                <a:effectLst/>
              </a:endParaRPr>
            </a:p>
          </p:txBody>
        </p:sp>
      </p:grpSp>
      <p:grpSp>
        <p:nvGrpSpPr>
          <p:cNvPr id="84" name="Group 83"/>
          <p:cNvGrpSpPr/>
          <p:nvPr/>
        </p:nvGrpSpPr>
        <p:grpSpPr>
          <a:xfrm>
            <a:off x="152400" y="5410200"/>
            <a:ext cx="4038600" cy="457200"/>
            <a:chOff x="152400" y="5410200"/>
            <a:chExt cx="4038600" cy="457200"/>
          </a:xfrm>
        </p:grpSpPr>
        <p:sp>
          <p:nvSpPr>
            <p:cNvPr id="12" name="TextBox 11"/>
            <p:cNvSpPr txBox="1"/>
            <p:nvPr/>
          </p:nvSpPr>
          <p:spPr>
            <a:xfrm>
              <a:off x="762000" y="5486400"/>
              <a:ext cx="3429000" cy="369332"/>
            </a:xfrm>
            <a:prstGeom prst="rect">
              <a:avLst/>
            </a:prstGeom>
            <a:solidFill>
              <a:srgbClr val="EAEAEA"/>
            </a:solidFill>
          </p:spPr>
          <p:txBody>
            <a:bodyPr wrap="square" rtlCol="0">
              <a:spAutoFit/>
            </a:bodyPr>
            <a:lstStyle/>
            <a:p>
              <a:r>
                <a:rPr lang="en-US" sz="1800" dirty="0" smtClean="0">
                  <a:latin typeface="+mn-lt"/>
                </a:rPr>
                <a:t>Select the most frequent metric(s)</a:t>
              </a:r>
              <a:endParaRPr lang="en-US" sz="1800" dirty="0">
                <a:latin typeface="+mn-lt"/>
              </a:endParaRPr>
            </a:p>
          </p:txBody>
        </p:sp>
        <p:sp>
          <p:nvSpPr>
            <p:cNvPr id="65" name="Oval 64"/>
            <p:cNvSpPr/>
            <p:nvPr/>
          </p:nvSpPr>
          <p:spPr bwMode="auto">
            <a:xfrm>
              <a:off x="152400" y="5410200"/>
              <a:ext cx="457200" cy="457200"/>
            </a:xfrm>
            <a:prstGeom prst="ellipse">
              <a:avLst/>
            </a:prstGeom>
            <a:solidFill>
              <a:schemeClr val="tx1">
                <a:lumMod val="50000"/>
                <a:lumOff val="50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rPr>
                <a:t>3</a:t>
              </a:r>
            </a:p>
          </p:txBody>
        </p:sp>
      </p:grpSp>
      <p:sp>
        <p:nvSpPr>
          <p:cNvPr id="67" name="Rectangular Callout 66"/>
          <p:cNvSpPr/>
          <p:nvPr/>
        </p:nvSpPr>
        <p:spPr bwMode="auto">
          <a:xfrm>
            <a:off x="7904821" y="1704317"/>
            <a:ext cx="1014328" cy="715095"/>
          </a:xfrm>
          <a:prstGeom prst="wedgeRectCallout">
            <a:avLst>
              <a:gd name="adj1" fmla="val -88305"/>
              <a:gd name="adj2" fmla="val 54000"/>
            </a:avLst>
          </a:prstGeom>
          <a:solidFill>
            <a:srgbClr val="FFFFCC"/>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45720" tIns="45720" rIns="4572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Contribution</a:t>
            </a:r>
            <a:r>
              <a:rPr kumimoji="0" lang="en-US" sz="1400" i="0" u="none" strike="noStrike" cap="none" normalizeH="0" dirty="0" smtClean="0">
                <a:ln>
                  <a:noFill/>
                </a:ln>
                <a:solidFill>
                  <a:schemeClr val="tx1"/>
                </a:solidFill>
                <a:effectLst/>
              </a:rPr>
              <a:t> to th</a:t>
            </a:r>
            <a:r>
              <a:rPr lang="en-US" sz="1400" dirty="0" smtClean="0">
                <a:solidFill>
                  <a:schemeClr val="tx1"/>
                </a:solidFill>
              </a:rPr>
              <a:t>e distance</a:t>
            </a:r>
            <a:endParaRPr kumimoji="0" lang="en-US" sz="1400" i="0" u="none" strike="noStrike" cap="none" normalizeH="0" baseline="0" dirty="0" smtClean="0">
              <a:ln>
                <a:noFill/>
              </a:ln>
              <a:solidFill>
                <a:schemeClr val="tx1"/>
              </a:solidFill>
              <a:effectLst/>
            </a:endParaRPr>
          </a:p>
        </p:txBody>
      </p:sp>
      <p:grpSp>
        <p:nvGrpSpPr>
          <p:cNvPr id="85" name="Group 84"/>
          <p:cNvGrpSpPr/>
          <p:nvPr/>
        </p:nvGrpSpPr>
        <p:grpSpPr>
          <a:xfrm>
            <a:off x="5215595" y="2286001"/>
            <a:ext cx="2689224" cy="3047999"/>
            <a:chOff x="5845175" y="2286001"/>
            <a:chExt cx="2689224" cy="3047999"/>
          </a:xfrm>
        </p:grpSpPr>
        <p:sp>
          <p:nvSpPr>
            <p:cNvPr id="55" name="TextBox 54"/>
            <p:cNvSpPr txBox="1"/>
            <p:nvPr/>
          </p:nvSpPr>
          <p:spPr>
            <a:xfrm>
              <a:off x="6705600" y="4620399"/>
              <a:ext cx="5334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5,1</a:t>
              </a:r>
            </a:p>
          </p:txBody>
        </p:sp>
        <p:sp>
          <p:nvSpPr>
            <p:cNvPr id="56" name="TextBox 55"/>
            <p:cNvSpPr txBox="1"/>
            <p:nvPr/>
          </p:nvSpPr>
          <p:spPr>
            <a:xfrm>
              <a:off x="6705600" y="4925199"/>
              <a:ext cx="5334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5,2</a:t>
              </a:r>
            </a:p>
          </p:txBody>
        </p:sp>
        <p:sp>
          <p:nvSpPr>
            <p:cNvPr id="57" name="TextBox 56"/>
            <p:cNvSpPr txBox="1"/>
            <p:nvPr/>
          </p:nvSpPr>
          <p:spPr>
            <a:xfrm>
              <a:off x="6705600" y="4343400"/>
              <a:ext cx="685800" cy="276999"/>
            </a:xfrm>
            <a:prstGeom prst="rect">
              <a:avLst/>
            </a:prstGeom>
            <a:noFill/>
          </p:spPr>
          <p:txBody>
            <a:bodyPr wrap="square" lIns="0" tIns="0" rIns="0" bIns="0" rtlCol="0">
              <a:spAutoFit/>
            </a:bodyPr>
            <a:lstStyle/>
            <a:p>
              <a:r>
                <a:rPr lang="en-US" sz="1800" dirty="0" smtClean="0">
                  <a:latin typeface="+mn-lt"/>
                </a:rPr>
                <a:t>CC</a:t>
              </a:r>
              <a:r>
                <a:rPr lang="en-US" sz="1800" baseline="-25000" dirty="0" smtClean="0">
                  <a:latin typeface="+mn-lt"/>
                </a:rPr>
                <a:t>19,5</a:t>
              </a:r>
            </a:p>
          </p:txBody>
        </p:sp>
        <p:sp>
          <p:nvSpPr>
            <p:cNvPr id="68" name="Rounded Rectangle 67"/>
            <p:cNvSpPr/>
            <p:nvPr/>
          </p:nvSpPr>
          <p:spPr bwMode="auto">
            <a:xfrm>
              <a:off x="6553200" y="4267200"/>
              <a:ext cx="914400" cy="1066800"/>
            </a:xfrm>
            <a:prstGeom prst="roundRect">
              <a:avLst/>
            </a:prstGeom>
            <a:noFill/>
            <a:ln>
              <a:solidFill>
                <a:schemeClr val="bg1">
                  <a:lumMod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76" name="Freeform 75"/>
            <p:cNvSpPr/>
            <p:nvPr/>
          </p:nvSpPr>
          <p:spPr bwMode="auto">
            <a:xfrm>
              <a:off x="5845175" y="2895600"/>
              <a:ext cx="631825" cy="2209800"/>
            </a:xfrm>
            <a:custGeom>
              <a:avLst/>
              <a:gdLst>
                <a:gd name="connsiteX0" fmla="*/ 441325 w 631825"/>
                <a:gd name="connsiteY0" fmla="*/ 0 h 1295400"/>
                <a:gd name="connsiteX1" fmla="*/ 31750 w 631825"/>
                <a:gd name="connsiteY1" fmla="*/ 657225 h 1295400"/>
                <a:gd name="connsiteX2" fmla="*/ 631825 w 631825"/>
                <a:gd name="connsiteY2" fmla="*/ 1295400 h 1295400"/>
              </a:gdLst>
              <a:ahLst/>
              <a:cxnLst>
                <a:cxn ang="0">
                  <a:pos x="connsiteX0" y="connsiteY0"/>
                </a:cxn>
                <a:cxn ang="0">
                  <a:pos x="connsiteX1" y="connsiteY1"/>
                </a:cxn>
                <a:cxn ang="0">
                  <a:pos x="connsiteX2" y="connsiteY2"/>
                </a:cxn>
              </a:cxnLst>
              <a:rect l="l" t="t" r="r" b="b"/>
              <a:pathLst>
                <a:path w="631825" h="1295400">
                  <a:moveTo>
                    <a:pt x="441325" y="0"/>
                  </a:moveTo>
                  <a:cubicBezTo>
                    <a:pt x="220662" y="220662"/>
                    <a:pt x="0" y="441325"/>
                    <a:pt x="31750" y="657225"/>
                  </a:cubicBezTo>
                  <a:cubicBezTo>
                    <a:pt x="63500" y="873125"/>
                    <a:pt x="347662" y="1084262"/>
                    <a:pt x="631825" y="1295400"/>
                  </a:cubicBezTo>
                </a:path>
              </a:pathLst>
            </a:custGeom>
            <a:noFill/>
            <a:ln w="19050" cap="flat" cmpd="sng" algn="ctr">
              <a:solidFill>
                <a:srgbClr val="C00000"/>
              </a:solidFill>
              <a:prstDash val="solid"/>
              <a:round/>
              <a:headEnd type="none" w="med"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77" name="Freeform 76"/>
            <p:cNvSpPr/>
            <p:nvPr/>
          </p:nvSpPr>
          <p:spPr bwMode="auto">
            <a:xfrm>
              <a:off x="7343774" y="2286001"/>
              <a:ext cx="1190625" cy="2571750"/>
            </a:xfrm>
            <a:custGeom>
              <a:avLst/>
              <a:gdLst>
                <a:gd name="connsiteX0" fmla="*/ 28575 w 1033462"/>
                <a:gd name="connsiteY0" fmla="*/ 0 h 2371725"/>
                <a:gd name="connsiteX1" fmla="*/ 1028700 w 1033462"/>
                <a:gd name="connsiteY1" fmla="*/ 1609725 h 2371725"/>
                <a:gd name="connsiteX2" fmla="*/ 0 w 1033462"/>
                <a:gd name="connsiteY2" fmla="*/ 2371725 h 2371725"/>
              </a:gdLst>
              <a:ahLst/>
              <a:cxnLst>
                <a:cxn ang="0">
                  <a:pos x="connsiteX0" y="connsiteY0"/>
                </a:cxn>
                <a:cxn ang="0">
                  <a:pos x="connsiteX1" y="connsiteY1"/>
                </a:cxn>
                <a:cxn ang="0">
                  <a:pos x="connsiteX2" y="connsiteY2"/>
                </a:cxn>
              </a:cxnLst>
              <a:rect l="l" t="t" r="r" b="b"/>
              <a:pathLst>
                <a:path w="1033462" h="2371725">
                  <a:moveTo>
                    <a:pt x="28575" y="0"/>
                  </a:moveTo>
                  <a:cubicBezTo>
                    <a:pt x="531018" y="607219"/>
                    <a:pt x="1033462" y="1214438"/>
                    <a:pt x="1028700" y="1609725"/>
                  </a:cubicBezTo>
                  <a:cubicBezTo>
                    <a:pt x="1023938" y="2005012"/>
                    <a:pt x="511969" y="2188368"/>
                    <a:pt x="0" y="2371725"/>
                  </a:cubicBezTo>
                </a:path>
              </a:pathLst>
            </a:custGeom>
            <a:noFill/>
            <a:ln w="19050" cap="flat" cmpd="sng" algn="ctr">
              <a:solidFill>
                <a:srgbClr val="C00000"/>
              </a:solidFill>
              <a:prstDash val="solid"/>
              <a:round/>
              <a:headEnd type="none" w="med" len="med"/>
              <a:tailEnd type="triangle" w="lg"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latin typeface="+mn-lt"/>
              </a:endParaRPr>
            </a:p>
          </p:txBody>
        </p:sp>
        <p:cxnSp>
          <p:nvCxnSpPr>
            <p:cNvPr id="79" name="Straight Arrow Connector 78"/>
            <p:cNvCxnSpPr/>
            <p:nvPr/>
          </p:nvCxnSpPr>
          <p:spPr bwMode="auto">
            <a:xfrm rot="5400000">
              <a:off x="7055450" y="3764950"/>
              <a:ext cx="900500" cy="381000"/>
            </a:xfrm>
            <a:prstGeom prst="straightConnector1">
              <a:avLst/>
            </a:prstGeom>
            <a:noFill/>
            <a:ln w="19050" cap="flat" cmpd="sng" algn="ctr">
              <a:solidFill>
                <a:srgbClr val="C00000"/>
              </a:solidFill>
              <a:prstDash val="solid"/>
              <a:round/>
              <a:headEnd type="none" w="med" len="med"/>
              <a:tailEnd type="triangle" w="lg" len="med"/>
            </a:ln>
            <a:effectLst/>
          </p:spPr>
        </p:cxnSp>
      </p:grpSp>
    </p:spTree>
    <p:extLst>
      <p:ext uri="{BB962C8B-B14F-4D97-AF65-F5344CB8AC3E}">
        <p14:creationId xmlns:p14="http://schemas.microsoft.com/office/powerpoint/2010/main" val="40982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Pinpointing anomalous code regions</a:t>
            </a:r>
          </a:p>
        </p:txBody>
      </p:sp>
      <p:sp>
        <p:nvSpPr>
          <p:cNvPr id="35" name="TextBox 34"/>
          <p:cNvSpPr txBox="1"/>
          <p:nvPr/>
        </p:nvSpPr>
        <p:spPr>
          <a:xfrm>
            <a:off x="3810000" y="880646"/>
            <a:ext cx="1524000" cy="338554"/>
          </a:xfrm>
          <a:prstGeom prst="rect">
            <a:avLst/>
          </a:prstGeom>
          <a:noFill/>
        </p:spPr>
        <p:txBody>
          <a:bodyPr wrap="square" rtlCol="0">
            <a:spAutoFit/>
          </a:bodyPr>
          <a:lstStyle/>
          <a:p>
            <a:pPr algn="ctr"/>
            <a:r>
              <a:rPr lang="en-US" sz="1600" dirty="0" smtClean="0">
                <a:latin typeface="+mn-lt"/>
              </a:rPr>
              <a:t>Traces</a:t>
            </a:r>
            <a:endParaRPr lang="en-US" sz="1600" dirty="0">
              <a:latin typeface="+mn-lt"/>
            </a:endParaRPr>
          </a:p>
        </p:txBody>
      </p:sp>
      <p:sp>
        <p:nvSpPr>
          <p:cNvPr id="4" name="Rectangle 3"/>
          <p:cNvSpPr/>
          <p:nvPr/>
        </p:nvSpPr>
        <p:spPr bwMode="auto">
          <a:xfrm>
            <a:off x="2821375" y="803942"/>
            <a:ext cx="3863686" cy="3603009"/>
          </a:xfrm>
          <a:prstGeom prst="rect">
            <a:avLst/>
          </a:prstGeom>
          <a:solidFill>
            <a:schemeClr val="bg1">
              <a:lumMod val="8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5" name="TextBox 4"/>
          <p:cNvSpPr txBox="1"/>
          <p:nvPr/>
        </p:nvSpPr>
        <p:spPr>
          <a:xfrm>
            <a:off x="2716951" y="1150321"/>
            <a:ext cx="2088479" cy="369332"/>
          </a:xfrm>
          <a:prstGeom prst="rect">
            <a:avLst/>
          </a:prstGeom>
          <a:noFill/>
        </p:spPr>
        <p:txBody>
          <a:bodyPr wrap="square" rtlCol="0">
            <a:spAutoFit/>
          </a:bodyPr>
          <a:lstStyle/>
          <a:p>
            <a:pPr algn="ctr"/>
            <a:r>
              <a:rPr lang="en-US" sz="1800" dirty="0" smtClean="0">
                <a:latin typeface="+mn-lt"/>
              </a:rPr>
              <a:t>Normal Run</a:t>
            </a:r>
            <a:endParaRPr lang="en-US" sz="1800" dirty="0">
              <a:latin typeface="+mn-lt"/>
            </a:endParaRPr>
          </a:p>
        </p:txBody>
      </p:sp>
      <p:sp>
        <p:nvSpPr>
          <p:cNvPr id="6" name="TextBox 5"/>
          <p:cNvSpPr txBox="1"/>
          <p:nvPr/>
        </p:nvSpPr>
        <p:spPr>
          <a:xfrm>
            <a:off x="4701006" y="1150321"/>
            <a:ext cx="2088479" cy="369332"/>
          </a:xfrm>
          <a:prstGeom prst="rect">
            <a:avLst/>
          </a:prstGeom>
          <a:noFill/>
        </p:spPr>
        <p:txBody>
          <a:bodyPr wrap="square" rtlCol="0">
            <a:spAutoFit/>
          </a:bodyPr>
          <a:lstStyle/>
          <a:p>
            <a:pPr algn="ctr"/>
            <a:r>
              <a:rPr lang="en-US" sz="1800" dirty="0" smtClean="0">
                <a:solidFill>
                  <a:srgbClr val="C00000"/>
                </a:solidFill>
                <a:latin typeface="+mn-lt"/>
              </a:rPr>
              <a:t>Faulty Run</a:t>
            </a:r>
            <a:endParaRPr lang="en-US" sz="1800" dirty="0">
              <a:solidFill>
                <a:srgbClr val="C00000"/>
              </a:solidFill>
              <a:latin typeface="+mn-lt"/>
            </a:endParaRPr>
          </a:p>
        </p:txBody>
      </p:sp>
      <p:sp>
        <p:nvSpPr>
          <p:cNvPr id="7" name="Rectangle 6"/>
          <p:cNvSpPr/>
          <p:nvPr/>
        </p:nvSpPr>
        <p:spPr bwMode="auto">
          <a:xfrm>
            <a:off x="3134647" y="1680350"/>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endParaRPr>
          </a:p>
        </p:txBody>
      </p:sp>
      <p:sp>
        <p:nvSpPr>
          <p:cNvPr id="8" name="Rectangle 7"/>
          <p:cNvSpPr/>
          <p:nvPr/>
        </p:nvSpPr>
        <p:spPr bwMode="auto">
          <a:xfrm>
            <a:off x="3134647" y="1875107"/>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endParaRPr>
          </a:p>
        </p:txBody>
      </p:sp>
      <p:sp>
        <p:nvSpPr>
          <p:cNvPr id="9" name="Rectangle 8"/>
          <p:cNvSpPr/>
          <p:nvPr/>
        </p:nvSpPr>
        <p:spPr bwMode="auto">
          <a:xfrm>
            <a:off x="3134647" y="2069864"/>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0" name="Rectangle 9"/>
          <p:cNvSpPr/>
          <p:nvPr/>
        </p:nvSpPr>
        <p:spPr bwMode="auto">
          <a:xfrm>
            <a:off x="3134647" y="2264621"/>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1" name="Rectangle 10"/>
          <p:cNvSpPr/>
          <p:nvPr/>
        </p:nvSpPr>
        <p:spPr bwMode="auto">
          <a:xfrm>
            <a:off x="3134647" y="2459379"/>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2" name="Rectangle 11"/>
          <p:cNvSpPr/>
          <p:nvPr/>
        </p:nvSpPr>
        <p:spPr bwMode="auto">
          <a:xfrm>
            <a:off x="3134647" y="2654136"/>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3" name="Rectangle 12"/>
          <p:cNvSpPr/>
          <p:nvPr/>
        </p:nvSpPr>
        <p:spPr bwMode="auto">
          <a:xfrm>
            <a:off x="3134647" y="2848893"/>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4" name="Rectangle 13"/>
          <p:cNvSpPr/>
          <p:nvPr/>
        </p:nvSpPr>
        <p:spPr bwMode="auto">
          <a:xfrm>
            <a:off x="3134647" y="3043650"/>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5" name="Rectangle 14"/>
          <p:cNvSpPr/>
          <p:nvPr/>
        </p:nvSpPr>
        <p:spPr bwMode="auto">
          <a:xfrm>
            <a:off x="3134647" y="3238408"/>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6" name="Rectangle 15"/>
          <p:cNvSpPr/>
          <p:nvPr/>
        </p:nvSpPr>
        <p:spPr bwMode="auto">
          <a:xfrm>
            <a:off x="3134647" y="3433165"/>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7" name="Rectangle 16"/>
          <p:cNvSpPr/>
          <p:nvPr/>
        </p:nvSpPr>
        <p:spPr bwMode="auto">
          <a:xfrm>
            <a:off x="3134647" y="3627922"/>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18" name="Rectangle 17"/>
          <p:cNvSpPr/>
          <p:nvPr/>
        </p:nvSpPr>
        <p:spPr bwMode="auto">
          <a:xfrm>
            <a:off x="3134647" y="3822679"/>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cxnSp>
        <p:nvCxnSpPr>
          <p:cNvPr id="19" name="Straight Connector 18"/>
          <p:cNvCxnSpPr/>
          <p:nvPr/>
        </p:nvCxnSpPr>
        <p:spPr bwMode="auto">
          <a:xfrm rot="16200000" flipH="1">
            <a:off x="3121814" y="2848892"/>
            <a:ext cx="2531844" cy="3"/>
          </a:xfrm>
          <a:prstGeom prst="line">
            <a:avLst/>
          </a:prstGeom>
          <a:no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1868687" y="2848856"/>
            <a:ext cx="2530829" cy="1088"/>
          </a:xfrm>
          <a:prstGeom prst="line">
            <a:avLst/>
          </a:prstGeom>
          <a:noFill/>
          <a:ln w="12700" cap="flat" cmpd="sng" algn="ctr">
            <a:solidFill>
              <a:schemeClr val="tx1"/>
            </a:solidFill>
            <a:prstDash val="solid"/>
            <a:round/>
            <a:headEnd type="none" w="med" len="med"/>
            <a:tailEnd type="none" w="med" len="med"/>
          </a:ln>
          <a:effectLst/>
        </p:spPr>
      </p:cxnSp>
      <p:sp>
        <p:nvSpPr>
          <p:cNvPr id="21" name="Rectangle 20"/>
          <p:cNvSpPr/>
          <p:nvPr/>
        </p:nvSpPr>
        <p:spPr bwMode="auto">
          <a:xfrm>
            <a:off x="5118699" y="1680351"/>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endParaRPr>
          </a:p>
        </p:txBody>
      </p:sp>
      <p:sp>
        <p:nvSpPr>
          <p:cNvPr id="22" name="Rectangle 21"/>
          <p:cNvSpPr/>
          <p:nvPr/>
        </p:nvSpPr>
        <p:spPr bwMode="auto">
          <a:xfrm>
            <a:off x="5118699" y="1875108"/>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endParaRPr>
          </a:p>
        </p:txBody>
      </p:sp>
      <p:sp>
        <p:nvSpPr>
          <p:cNvPr id="23" name="Rectangle 22"/>
          <p:cNvSpPr/>
          <p:nvPr/>
        </p:nvSpPr>
        <p:spPr bwMode="auto">
          <a:xfrm>
            <a:off x="5118699" y="2069865"/>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24" name="Rectangle 23"/>
          <p:cNvSpPr/>
          <p:nvPr/>
        </p:nvSpPr>
        <p:spPr bwMode="auto">
          <a:xfrm>
            <a:off x="5118699" y="2264623"/>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25" name="Rectangle 24"/>
          <p:cNvSpPr/>
          <p:nvPr/>
        </p:nvSpPr>
        <p:spPr bwMode="auto">
          <a:xfrm>
            <a:off x="5118699" y="2459380"/>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26" name="Rectangle 25"/>
          <p:cNvSpPr/>
          <p:nvPr/>
        </p:nvSpPr>
        <p:spPr bwMode="auto">
          <a:xfrm>
            <a:off x="5118699" y="2654137"/>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27" name="Rectangle 26"/>
          <p:cNvSpPr/>
          <p:nvPr/>
        </p:nvSpPr>
        <p:spPr bwMode="auto">
          <a:xfrm>
            <a:off x="5118699" y="2848894"/>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28" name="Rectangle 27"/>
          <p:cNvSpPr/>
          <p:nvPr/>
        </p:nvSpPr>
        <p:spPr bwMode="auto">
          <a:xfrm>
            <a:off x="5118699" y="3043652"/>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29" name="Rectangle 28"/>
          <p:cNvSpPr/>
          <p:nvPr/>
        </p:nvSpPr>
        <p:spPr bwMode="auto">
          <a:xfrm>
            <a:off x="5118699" y="3238409"/>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0" name="Rectangle 29"/>
          <p:cNvSpPr/>
          <p:nvPr/>
        </p:nvSpPr>
        <p:spPr bwMode="auto">
          <a:xfrm>
            <a:off x="5118699" y="3433166"/>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1" name="Rectangle 30"/>
          <p:cNvSpPr/>
          <p:nvPr/>
        </p:nvSpPr>
        <p:spPr bwMode="auto">
          <a:xfrm>
            <a:off x="5118699" y="3627923"/>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sp>
        <p:nvSpPr>
          <p:cNvPr id="32" name="Rectangle 31"/>
          <p:cNvSpPr/>
          <p:nvPr/>
        </p:nvSpPr>
        <p:spPr bwMode="auto">
          <a:xfrm>
            <a:off x="5118699" y="3822681"/>
            <a:ext cx="1253087" cy="194757"/>
          </a:xfrm>
          <a:prstGeom prst="rect">
            <a:avLst/>
          </a:prstGeom>
          <a:solidFill>
            <a:schemeClr val="bg1"/>
          </a:solidFill>
          <a:ln w="9525">
            <a:solidFill>
              <a:schemeClr val="tx1">
                <a:lumMod val="50000"/>
                <a:lumOff val="50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endParaRPr>
          </a:p>
        </p:txBody>
      </p:sp>
      <p:cxnSp>
        <p:nvCxnSpPr>
          <p:cNvPr id="33" name="Straight Connector 32"/>
          <p:cNvCxnSpPr/>
          <p:nvPr/>
        </p:nvCxnSpPr>
        <p:spPr bwMode="auto">
          <a:xfrm rot="16200000" flipH="1">
            <a:off x="5105866" y="2848893"/>
            <a:ext cx="2531844" cy="3"/>
          </a:xfrm>
          <a:prstGeom prst="line">
            <a:avLst/>
          </a:prstGeom>
          <a:no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5400000">
            <a:off x="3852739" y="2848858"/>
            <a:ext cx="2530829" cy="1088"/>
          </a:xfrm>
          <a:prstGeom prst="line">
            <a:avLst/>
          </a:prstGeom>
          <a:no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3469919" y="3798258"/>
            <a:ext cx="441146" cy="400110"/>
          </a:xfrm>
          <a:prstGeom prst="rect">
            <a:avLst/>
          </a:prstGeom>
          <a:noFill/>
        </p:spPr>
        <p:txBody>
          <a:bodyPr wrap="none" rtlCol="0">
            <a:spAutoFit/>
          </a:bodyPr>
          <a:lstStyle/>
          <a:p>
            <a:r>
              <a:rPr lang="en-US" sz="2000" b="1" dirty="0" smtClean="0">
                <a:latin typeface="+mn-lt"/>
              </a:rPr>
              <a:t>…</a:t>
            </a:r>
          </a:p>
        </p:txBody>
      </p:sp>
      <p:sp>
        <p:nvSpPr>
          <p:cNvPr id="37" name="TextBox 36"/>
          <p:cNvSpPr txBox="1"/>
          <p:nvPr/>
        </p:nvSpPr>
        <p:spPr>
          <a:xfrm>
            <a:off x="5536398" y="3798258"/>
            <a:ext cx="441146" cy="400110"/>
          </a:xfrm>
          <a:prstGeom prst="rect">
            <a:avLst/>
          </a:prstGeom>
          <a:noFill/>
        </p:spPr>
        <p:txBody>
          <a:bodyPr wrap="none" rtlCol="0">
            <a:spAutoFit/>
          </a:bodyPr>
          <a:lstStyle/>
          <a:p>
            <a:r>
              <a:rPr lang="en-US" sz="2000" b="1" dirty="0" smtClean="0">
                <a:latin typeface="+mn-lt"/>
              </a:rPr>
              <a:t>…</a:t>
            </a:r>
          </a:p>
        </p:txBody>
      </p:sp>
      <p:sp>
        <p:nvSpPr>
          <p:cNvPr id="40" name="TextBox 39"/>
          <p:cNvSpPr txBox="1"/>
          <p:nvPr/>
        </p:nvSpPr>
        <p:spPr>
          <a:xfrm>
            <a:off x="1625946" y="2650331"/>
            <a:ext cx="1091004" cy="369332"/>
          </a:xfrm>
          <a:prstGeom prst="rect">
            <a:avLst/>
          </a:prstGeom>
          <a:solidFill>
            <a:srgbClr val="008000"/>
          </a:solidFill>
        </p:spPr>
        <p:txBody>
          <a:bodyPr wrap="none" rtlCol="0">
            <a:spAutoFit/>
          </a:bodyPr>
          <a:lstStyle/>
          <a:p>
            <a:r>
              <a:rPr lang="en-US" sz="1800" b="1" dirty="0" smtClean="0">
                <a:solidFill>
                  <a:schemeClr val="bg1"/>
                </a:solidFill>
                <a:latin typeface="+mn-lt"/>
              </a:rPr>
              <a:t>Window</a:t>
            </a:r>
            <a:r>
              <a:rPr lang="en-US" sz="1800" b="1" baseline="-25000" dirty="0" smtClean="0">
                <a:solidFill>
                  <a:schemeClr val="bg1"/>
                </a:solidFill>
                <a:latin typeface="+mn-lt"/>
              </a:rPr>
              <a:t>2</a:t>
            </a:r>
            <a:endParaRPr lang="en-US" sz="1800" b="1" baseline="-25000" dirty="0">
              <a:solidFill>
                <a:schemeClr val="bg1"/>
              </a:solidFill>
              <a:latin typeface="+mn-lt"/>
            </a:endParaRPr>
          </a:p>
        </p:txBody>
      </p:sp>
      <p:sp>
        <p:nvSpPr>
          <p:cNvPr id="41" name="TextBox 40"/>
          <p:cNvSpPr txBox="1"/>
          <p:nvPr/>
        </p:nvSpPr>
        <p:spPr>
          <a:xfrm>
            <a:off x="1625946" y="3429360"/>
            <a:ext cx="1091004" cy="369332"/>
          </a:xfrm>
          <a:prstGeom prst="rect">
            <a:avLst/>
          </a:prstGeom>
          <a:solidFill>
            <a:srgbClr val="008000"/>
          </a:solidFill>
        </p:spPr>
        <p:txBody>
          <a:bodyPr wrap="none" rtlCol="0">
            <a:spAutoFit/>
          </a:bodyPr>
          <a:lstStyle/>
          <a:p>
            <a:r>
              <a:rPr lang="en-US" sz="1800" b="1" dirty="0" smtClean="0">
                <a:solidFill>
                  <a:schemeClr val="bg1"/>
                </a:solidFill>
                <a:latin typeface="+mn-lt"/>
              </a:rPr>
              <a:t>Window</a:t>
            </a:r>
            <a:r>
              <a:rPr lang="en-US" sz="1800" b="1" baseline="-25000" dirty="0" smtClean="0">
                <a:solidFill>
                  <a:schemeClr val="bg1"/>
                </a:solidFill>
                <a:latin typeface="+mn-lt"/>
              </a:rPr>
              <a:t>3</a:t>
            </a:r>
            <a:endParaRPr lang="en-US" sz="1800" b="1" baseline="-25000" dirty="0">
              <a:solidFill>
                <a:schemeClr val="bg1"/>
              </a:solidFill>
              <a:latin typeface="+mn-lt"/>
            </a:endParaRPr>
          </a:p>
        </p:txBody>
      </p:sp>
      <p:sp>
        <p:nvSpPr>
          <p:cNvPr id="54" name="Rectangle 53"/>
          <p:cNvSpPr/>
          <p:nvPr/>
        </p:nvSpPr>
        <p:spPr bwMode="auto">
          <a:xfrm>
            <a:off x="3332838" y="1519653"/>
            <a:ext cx="274161" cy="2726601"/>
          </a:xfrm>
          <a:prstGeom prst="rect">
            <a:avLst/>
          </a:prstGeom>
          <a:solidFill>
            <a:srgbClr val="FFC0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53" name="Rectangle 52"/>
          <p:cNvSpPr/>
          <p:nvPr/>
        </p:nvSpPr>
        <p:spPr bwMode="auto">
          <a:xfrm>
            <a:off x="5334000" y="1519653"/>
            <a:ext cx="274161" cy="2726601"/>
          </a:xfrm>
          <a:prstGeom prst="rect">
            <a:avLst/>
          </a:prstGeom>
          <a:solidFill>
            <a:srgbClr val="FFC0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55" name="TextBox 54"/>
          <p:cNvSpPr txBox="1"/>
          <p:nvPr/>
        </p:nvSpPr>
        <p:spPr>
          <a:xfrm>
            <a:off x="3104589" y="1623839"/>
            <a:ext cx="1467411" cy="307777"/>
          </a:xfrm>
          <a:prstGeom prst="rect">
            <a:avLst/>
          </a:prstGeom>
          <a:noFill/>
        </p:spPr>
        <p:txBody>
          <a:bodyPr wrap="square" rtlCol="0">
            <a:spAutoFit/>
          </a:bodyPr>
          <a:lstStyle/>
          <a:p>
            <a:r>
              <a:rPr lang="en-US" sz="1400" dirty="0">
                <a:latin typeface="+mn-lt"/>
              </a:rPr>
              <a:t>3, </a:t>
            </a:r>
            <a:r>
              <a:rPr lang="en-US" sz="1400" b="1" dirty="0">
                <a:latin typeface="+mn-lt"/>
              </a:rPr>
              <a:t>55</a:t>
            </a:r>
            <a:r>
              <a:rPr lang="en-US" sz="1400" dirty="0">
                <a:latin typeface="+mn-lt"/>
              </a:rPr>
              <a:t>, 47, 0.7</a:t>
            </a:r>
            <a:r>
              <a:rPr lang="en-US" sz="1400" dirty="0" smtClean="0">
                <a:latin typeface="+mn-lt"/>
              </a:rPr>
              <a:t>,…</a:t>
            </a:r>
            <a:endParaRPr lang="en-US" dirty="0">
              <a:latin typeface="+mn-lt"/>
            </a:endParaRPr>
          </a:p>
        </p:txBody>
      </p:sp>
      <p:sp>
        <p:nvSpPr>
          <p:cNvPr id="56" name="TextBox 55"/>
          <p:cNvSpPr txBox="1"/>
          <p:nvPr/>
        </p:nvSpPr>
        <p:spPr>
          <a:xfrm>
            <a:off x="3104589" y="1808108"/>
            <a:ext cx="1467411" cy="307777"/>
          </a:xfrm>
          <a:prstGeom prst="rect">
            <a:avLst/>
          </a:prstGeom>
          <a:noFill/>
        </p:spPr>
        <p:txBody>
          <a:bodyPr wrap="square" rtlCol="0">
            <a:spAutoFit/>
          </a:bodyPr>
          <a:lstStyle/>
          <a:p>
            <a:r>
              <a:rPr lang="en-US" sz="1400" dirty="0" smtClean="0">
                <a:latin typeface="+mn-lt"/>
              </a:rPr>
              <a:t>2, </a:t>
            </a:r>
            <a:r>
              <a:rPr lang="en-US" sz="1400" b="1" dirty="0" smtClean="0">
                <a:latin typeface="+mn-lt"/>
              </a:rPr>
              <a:t>55</a:t>
            </a:r>
            <a:r>
              <a:rPr lang="en-US" sz="1400" dirty="0" smtClean="0">
                <a:latin typeface="+mn-lt"/>
              </a:rPr>
              <a:t>, 46, 0.7,…</a:t>
            </a:r>
            <a:endParaRPr lang="en-US" dirty="0">
              <a:latin typeface="+mn-lt"/>
            </a:endParaRPr>
          </a:p>
        </p:txBody>
      </p:sp>
      <p:sp>
        <p:nvSpPr>
          <p:cNvPr id="57" name="TextBox 56"/>
          <p:cNvSpPr txBox="1"/>
          <p:nvPr/>
        </p:nvSpPr>
        <p:spPr>
          <a:xfrm>
            <a:off x="5104501" y="1818596"/>
            <a:ext cx="1467411" cy="307777"/>
          </a:xfrm>
          <a:prstGeom prst="rect">
            <a:avLst/>
          </a:prstGeom>
          <a:noFill/>
        </p:spPr>
        <p:txBody>
          <a:bodyPr wrap="square" rtlCol="0">
            <a:spAutoFit/>
          </a:bodyPr>
          <a:lstStyle/>
          <a:p>
            <a:r>
              <a:rPr lang="en-US" sz="1400" dirty="0" smtClean="0">
                <a:latin typeface="+mn-lt"/>
              </a:rPr>
              <a:t>2, </a:t>
            </a:r>
            <a:r>
              <a:rPr lang="en-US" sz="1400" b="1" dirty="0" smtClean="0">
                <a:latin typeface="+mn-lt"/>
              </a:rPr>
              <a:t>95</a:t>
            </a:r>
            <a:r>
              <a:rPr lang="en-US" sz="1400" dirty="0">
                <a:latin typeface="+mn-lt"/>
              </a:rPr>
              <a:t>, </a:t>
            </a:r>
            <a:r>
              <a:rPr lang="en-US" sz="1400" dirty="0" smtClean="0">
                <a:latin typeface="+mn-lt"/>
              </a:rPr>
              <a:t>45, 0.6,…</a:t>
            </a:r>
            <a:endParaRPr lang="en-US" dirty="0">
              <a:latin typeface="+mn-lt"/>
            </a:endParaRPr>
          </a:p>
        </p:txBody>
      </p:sp>
      <p:sp>
        <p:nvSpPr>
          <p:cNvPr id="58" name="TextBox 57"/>
          <p:cNvSpPr txBox="1"/>
          <p:nvPr/>
        </p:nvSpPr>
        <p:spPr>
          <a:xfrm>
            <a:off x="5104963" y="1623840"/>
            <a:ext cx="1467411" cy="307777"/>
          </a:xfrm>
          <a:prstGeom prst="rect">
            <a:avLst/>
          </a:prstGeom>
          <a:noFill/>
        </p:spPr>
        <p:txBody>
          <a:bodyPr wrap="square" rtlCol="0">
            <a:spAutoFit/>
          </a:bodyPr>
          <a:lstStyle/>
          <a:p>
            <a:r>
              <a:rPr lang="en-US" sz="1400" dirty="0">
                <a:latin typeface="+mn-lt"/>
              </a:rPr>
              <a:t>3, </a:t>
            </a:r>
            <a:r>
              <a:rPr lang="en-US" sz="1400" b="1" dirty="0">
                <a:latin typeface="+mn-lt"/>
              </a:rPr>
              <a:t>55</a:t>
            </a:r>
            <a:r>
              <a:rPr lang="en-US" sz="1400" dirty="0">
                <a:latin typeface="+mn-lt"/>
              </a:rPr>
              <a:t>, 47, 0.7</a:t>
            </a:r>
            <a:r>
              <a:rPr lang="en-US" sz="1400" dirty="0" smtClean="0">
                <a:latin typeface="+mn-lt"/>
              </a:rPr>
              <a:t>,…</a:t>
            </a:r>
            <a:endParaRPr lang="en-US" dirty="0">
              <a:latin typeface="+mn-lt"/>
            </a:endParaRPr>
          </a:p>
        </p:txBody>
      </p:sp>
      <p:cxnSp>
        <p:nvCxnSpPr>
          <p:cNvPr id="60" name="Straight Connector 59"/>
          <p:cNvCxnSpPr/>
          <p:nvPr/>
        </p:nvCxnSpPr>
        <p:spPr bwMode="auto">
          <a:xfrm>
            <a:off x="2925799" y="2457350"/>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06" name="Straight Connector 105"/>
          <p:cNvCxnSpPr/>
          <p:nvPr/>
        </p:nvCxnSpPr>
        <p:spPr bwMode="auto">
          <a:xfrm>
            <a:off x="2925799" y="3236378"/>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07" name="Straight Connector 106"/>
          <p:cNvCxnSpPr/>
          <p:nvPr/>
        </p:nvCxnSpPr>
        <p:spPr bwMode="auto">
          <a:xfrm>
            <a:off x="2925799" y="4017437"/>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08" name="Straight Connector 107"/>
          <p:cNvCxnSpPr/>
          <p:nvPr/>
        </p:nvCxnSpPr>
        <p:spPr bwMode="auto">
          <a:xfrm>
            <a:off x="2925799" y="1680350"/>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09" name="Straight Connector 108"/>
          <p:cNvCxnSpPr/>
          <p:nvPr/>
        </p:nvCxnSpPr>
        <p:spPr bwMode="auto">
          <a:xfrm>
            <a:off x="4909854" y="1680350"/>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11" name="Straight Connector 110"/>
          <p:cNvCxnSpPr/>
          <p:nvPr/>
        </p:nvCxnSpPr>
        <p:spPr bwMode="auto">
          <a:xfrm>
            <a:off x="4909854" y="2459379"/>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12" name="Straight Connector 111"/>
          <p:cNvCxnSpPr/>
          <p:nvPr/>
        </p:nvCxnSpPr>
        <p:spPr bwMode="auto">
          <a:xfrm>
            <a:off x="4909854" y="3236378"/>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13" name="Straight Connector 112"/>
          <p:cNvCxnSpPr/>
          <p:nvPr/>
        </p:nvCxnSpPr>
        <p:spPr bwMode="auto">
          <a:xfrm>
            <a:off x="4909854" y="4015407"/>
            <a:ext cx="1670783" cy="2029"/>
          </a:xfrm>
          <a:prstGeom prst="line">
            <a:avLst/>
          </a:prstGeom>
          <a:noFill/>
          <a:ln w="38100" cap="flat" cmpd="sng" algn="ctr">
            <a:solidFill>
              <a:srgbClr val="008000"/>
            </a:solidFill>
            <a:prstDash val="solid"/>
            <a:round/>
            <a:headEnd type="none" w="med" len="med"/>
            <a:tailEnd type="none" w="med" len="med"/>
          </a:ln>
          <a:effectLst/>
        </p:spPr>
      </p:cxnSp>
      <p:cxnSp>
        <p:nvCxnSpPr>
          <p:cNvPr id="120" name="Straight Arrow Connector 119"/>
          <p:cNvCxnSpPr>
            <a:stCxn id="54" idx="2"/>
          </p:cNvCxnSpPr>
          <p:nvPr/>
        </p:nvCxnSpPr>
        <p:spPr bwMode="auto">
          <a:xfrm>
            <a:off x="3469919" y="4246254"/>
            <a:ext cx="788182" cy="449250"/>
          </a:xfrm>
          <a:prstGeom prst="straightConnector1">
            <a:avLst/>
          </a:prstGeom>
          <a:noFill/>
          <a:ln w="38100" cap="flat" cmpd="sng" algn="ctr">
            <a:solidFill>
              <a:srgbClr val="C0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121"/>
          <p:cNvCxnSpPr>
            <a:endCxn id="123" idx="0"/>
          </p:cNvCxnSpPr>
          <p:nvPr/>
        </p:nvCxnSpPr>
        <p:spPr bwMode="auto">
          <a:xfrm flipH="1">
            <a:off x="4742730" y="4246254"/>
            <a:ext cx="728350" cy="449250"/>
          </a:xfrm>
          <a:prstGeom prst="straightConnector1">
            <a:avLst/>
          </a:prstGeom>
          <a:noFill/>
          <a:ln w="38100" cap="flat" cmpd="sng" algn="ctr">
            <a:solidFill>
              <a:srgbClr val="C0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TextBox 122"/>
          <p:cNvSpPr txBox="1"/>
          <p:nvPr/>
        </p:nvSpPr>
        <p:spPr>
          <a:xfrm>
            <a:off x="2716951" y="4695504"/>
            <a:ext cx="4051557" cy="369332"/>
          </a:xfrm>
          <a:prstGeom prst="rect">
            <a:avLst/>
          </a:prstGeom>
          <a:solidFill>
            <a:schemeClr val="bg1">
              <a:lumMod val="85000"/>
            </a:schemeClr>
          </a:solidFill>
        </p:spPr>
        <p:txBody>
          <a:bodyPr wrap="square" rtlCol="0">
            <a:spAutoFit/>
          </a:bodyPr>
          <a:lstStyle/>
          <a:p>
            <a:pPr algn="ctr"/>
            <a:r>
              <a:rPr lang="en-US" sz="1800" dirty="0" smtClean="0">
                <a:latin typeface="+mn-lt"/>
              </a:rPr>
              <a:t>Find top-k abnormal windows</a:t>
            </a:r>
            <a:endParaRPr lang="en-US" sz="1800" dirty="0">
              <a:latin typeface="+mn-lt"/>
            </a:endParaRPr>
          </a:p>
        </p:txBody>
      </p:sp>
      <p:sp>
        <p:nvSpPr>
          <p:cNvPr id="126" name="TextBox 125"/>
          <p:cNvSpPr txBox="1"/>
          <p:nvPr/>
        </p:nvSpPr>
        <p:spPr>
          <a:xfrm>
            <a:off x="2716950" y="5366519"/>
            <a:ext cx="4051557" cy="369332"/>
          </a:xfrm>
          <a:prstGeom prst="rect">
            <a:avLst/>
          </a:prstGeom>
          <a:solidFill>
            <a:schemeClr val="bg1">
              <a:lumMod val="85000"/>
            </a:schemeClr>
          </a:solidFill>
        </p:spPr>
        <p:txBody>
          <a:bodyPr wrap="square" rtlCol="0">
            <a:spAutoFit/>
          </a:bodyPr>
          <a:lstStyle/>
          <a:p>
            <a:pPr algn="ctr"/>
            <a:r>
              <a:rPr lang="en-US" sz="1800" dirty="0" smtClean="0">
                <a:latin typeface="+mn-lt"/>
              </a:rPr>
              <a:t>Build a histogram of code regions</a:t>
            </a:r>
            <a:endParaRPr lang="en-US" sz="1800" dirty="0">
              <a:latin typeface="+mn-lt"/>
            </a:endParaRPr>
          </a:p>
        </p:txBody>
      </p:sp>
      <p:sp>
        <p:nvSpPr>
          <p:cNvPr id="129" name="TextBox 128"/>
          <p:cNvSpPr txBox="1"/>
          <p:nvPr/>
        </p:nvSpPr>
        <p:spPr>
          <a:xfrm>
            <a:off x="2716951" y="5939725"/>
            <a:ext cx="4051557" cy="369332"/>
          </a:xfrm>
          <a:prstGeom prst="rect">
            <a:avLst/>
          </a:prstGeom>
          <a:solidFill>
            <a:schemeClr val="bg1">
              <a:lumMod val="85000"/>
            </a:schemeClr>
          </a:solidFill>
        </p:spPr>
        <p:txBody>
          <a:bodyPr wrap="square" rtlCol="0">
            <a:spAutoFit/>
          </a:bodyPr>
          <a:lstStyle/>
          <a:p>
            <a:pPr algn="ctr"/>
            <a:r>
              <a:rPr lang="en-US" sz="1800" dirty="0" smtClean="0">
                <a:latin typeface="+mn-lt"/>
              </a:rPr>
              <a:t>Output top-3 most frequent code regions</a:t>
            </a:r>
            <a:endParaRPr lang="en-US" sz="1800" dirty="0">
              <a:latin typeface="+mn-lt"/>
            </a:endParaRPr>
          </a:p>
        </p:txBody>
      </p:sp>
      <p:cxnSp>
        <p:nvCxnSpPr>
          <p:cNvPr id="132" name="Straight Arrow Connector 131"/>
          <p:cNvCxnSpPr/>
          <p:nvPr/>
        </p:nvCxnSpPr>
        <p:spPr bwMode="auto">
          <a:xfrm>
            <a:off x="4597021" y="5064836"/>
            <a:ext cx="0" cy="301683"/>
          </a:xfrm>
          <a:prstGeom prst="straightConnector1">
            <a:avLst/>
          </a:prstGeom>
          <a:noFill/>
          <a:ln w="38100" cap="flat" cmpd="sng" algn="ctr">
            <a:solidFill>
              <a:srgbClr val="C0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p:cNvCxnSpPr/>
          <p:nvPr/>
        </p:nvCxnSpPr>
        <p:spPr bwMode="auto">
          <a:xfrm>
            <a:off x="4597021" y="5644108"/>
            <a:ext cx="0" cy="301683"/>
          </a:xfrm>
          <a:prstGeom prst="straightConnector1">
            <a:avLst/>
          </a:prstGeom>
          <a:noFill/>
          <a:ln w="38100" cap="flat" cmpd="sng" algn="ctr">
            <a:solidFill>
              <a:srgbClr val="C0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Rectangular Callout 135"/>
          <p:cNvSpPr/>
          <p:nvPr/>
        </p:nvSpPr>
        <p:spPr bwMode="auto">
          <a:xfrm>
            <a:off x="7018360" y="4114817"/>
            <a:ext cx="1866331" cy="528809"/>
          </a:xfrm>
          <a:prstGeom prst="wedgeRectCallout">
            <a:avLst>
              <a:gd name="adj1" fmla="val -65039"/>
              <a:gd name="adj2" fmla="val 104506"/>
            </a:avLst>
          </a:prstGeom>
          <a:solidFill>
            <a:srgbClr val="FFFFCC"/>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45720" tIns="45720" rIns="4572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tx1"/>
                </a:solidFill>
              </a:rPr>
              <a:t>Only for anomalous metric</a:t>
            </a:r>
            <a:endParaRPr kumimoji="0" lang="en-US" sz="1600" i="0" u="none" strike="noStrike" cap="none" normalizeH="0" baseline="0" dirty="0" smtClean="0">
              <a:ln>
                <a:noFill/>
              </a:ln>
              <a:solidFill>
                <a:schemeClr val="tx1"/>
              </a:solidFill>
              <a:effectLst/>
            </a:endParaRPr>
          </a:p>
        </p:txBody>
      </p:sp>
      <p:sp>
        <p:nvSpPr>
          <p:cNvPr id="65" name="TextBox 64"/>
          <p:cNvSpPr txBox="1"/>
          <p:nvPr/>
        </p:nvSpPr>
        <p:spPr>
          <a:xfrm>
            <a:off x="1625946" y="1777297"/>
            <a:ext cx="1129476" cy="369332"/>
          </a:xfrm>
          <a:prstGeom prst="rect">
            <a:avLst/>
          </a:prstGeom>
          <a:solidFill>
            <a:srgbClr val="008000"/>
          </a:solidFill>
        </p:spPr>
        <p:txBody>
          <a:bodyPr wrap="none" rtlCol="0">
            <a:spAutoFit/>
          </a:bodyPr>
          <a:lstStyle/>
          <a:p>
            <a:r>
              <a:rPr lang="en-US" sz="1800" b="1" dirty="0" smtClean="0">
                <a:solidFill>
                  <a:schemeClr val="bg1"/>
                </a:solidFill>
                <a:latin typeface="+mn-lt"/>
              </a:rPr>
              <a:t>Window</a:t>
            </a:r>
            <a:r>
              <a:rPr lang="en-US" sz="1800" b="1" baseline="-25000" dirty="0" smtClean="0">
                <a:solidFill>
                  <a:schemeClr val="bg1"/>
                </a:solidFill>
                <a:latin typeface="+mn-lt"/>
              </a:rPr>
              <a:t>1</a:t>
            </a:r>
            <a:endParaRPr lang="en-US" sz="1800" b="1" baseline="-25000" dirty="0">
              <a:solidFill>
                <a:schemeClr val="bg1"/>
              </a:solidFill>
              <a:latin typeface="+mn-lt"/>
            </a:endParaRPr>
          </a:p>
        </p:txBody>
      </p:sp>
    </p:spTree>
    <p:extLst>
      <p:ext uri="{BB962C8B-B14F-4D97-AF65-F5344CB8AC3E}">
        <p14:creationId xmlns:p14="http://schemas.microsoft.com/office/powerpoint/2010/main" val="341491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cs typeface="Times" panose="02020603050405020304" pitchFamily="18" charset="0"/>
              </a:rPr>
              <a:t>Example 1: File descriptor leak in </a:t>
            </a:r>
            <a:r>
              <a:rPr lang="en-US" dirty="0" err="1" smtClean="0">
                <a:latin typeface="+mn-lt"/>
                <a:cs typeface="Times" panose="02020603050405020304" pitchFamily="18" charset="0"/>
              </a:rPr>
              <a:t>Hadoop</a:t>
            </a:r>
            <a:r>
              <a:rPr lang="en-US" dirty="0" smtClean="0">
                <a:latin typeface="+mn-lt"/>
                <a:cs typeface="Times" panose="02020603050405020304" pitchFamily="18" charset="0"/>
              </a:rPr>
              <a:t> DFS</a:t>
            </a:r>
            <a:endParaRPr lang="en-US" dirty="0">
              <a:latin typeface="+mn-lt"/>
              <a:cs typeface="Times" panose="02020603050405020304" pitchFamily="18" charset="0"/>
            </a:endParaRPr>
          </a:p>
        </p:txBody>
      </p:sp>
      <p:pic>
        <p:nvPicPr>
          <p:cNvPr id="4" name="Picture 3" descr="plo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807" y="981055"/>
            <a:ext cx="1645389" cy="1234042"/>
          </a:xfrm>
          <a:prstGeom prst="rect">
            <a:avLst/>
          </a:prstGeom>
        </p:spPr>
      </p:pic>
      <p:pic>
        <p:nvPicPr>
          <p:cNvPr id="5" name="Picture 4" descr="norm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19" y="981054"/>
            <a:ext cx="1645388" cy="1234042"/>
          </a:xfrm>
          <a:prstGeom prst="rect">
            <a:avLst/>
          </a:prstGeom>
        </p:spPr>
      </p:pic>
      <p:sp>
        <p:nvSpPr>
          <p:cNvPr id="10" name="TextBox 9"/>
          <p:cNvSpPr txBox="1"/>
          <p:nvPr/>
        </p:nvSpPr>
        <p:spPr>
          <a:xfrm>
            <a:off x="3555677" y="981055"/>
            <a:ext cx="5544679" cy="830997"/>
          </a:xfrm>
          <a:prstGeom prst="rect">
            <a:avLst/>
          </a:prstGeom>
          <a:noFill/>
        </p:spPr>
        <p:txBody>
          <a:bodyPr wrap="square" rtlCol="0">
            <a:spAutoFit/>
          </a:bodyPr>
          <a:lstStyle/>
          <a:p>
            <a:r>
              <a:rPr lang="en-US" dirty="0" smtClean="0">
                <a:latin typeface="+mn-lt"/>
                <a:cs typeface="Times" panose="02020603050405020304" pitchFamily="18" charset="0"/>
              </a:rPr>
              <a:t>45 java classes and 358 methods were instrumented inside </a:t>
            </a:r>
            <a:r>
              <a:rPr lang="en-US" dirty="0" err="1" smtClean="0">
                <a:latin typeface="+mn-lt"/>
                <a:cs typeface="Times" panose="02020603050405020304" pitchFamily="18" charset="0"/>
              </a:rPr>
              <a:t>hadoop</a:t>
            </a:r>
            <a:r>
              <a:rPr lang="en-US" dirty="0" smtClean="0">
                <a:latin typeface="+mn-lt"/>
                <a:cs typeface="Times" panose="02020603050405020304" pitchFamily="18" charset="0"/>
              </a:rPr>
              <a:t>/</a:t>
            </a:r>
            <a:r>
              <a:rPr lang="en-US" dirty="0" err="1" smtClean="0">
                <a:latin typeface="+mn-lt"/>
                <a:cs typeface="Times" panose="02020603050405020304" pitchFamily="18" charset="0"/>
              </a:rPr>
              <a:t>dfs</a:t>
            </a:r>
            <a:r>
              <a:rPr lang="en-US" dirty="0" smtClean="0">
                <a:latin typeface="+mn-lt"/>
                <a:cs typeface="Times" panose="02020603050405020304" pitchFamily="18" charset="0"/>
              </a:rPr>
              <a:t> package </a:t>
            </a:r>
            <a:endParaRPr lang="en-US" dirty="0">
              <a:latin typeface="+mn-lt"/>
              <a:cs typeface="Times" panose="02020603050405020304" pitchFamily="18" charset="0"/>
            </a:endParaRPr>
          </a:p>
        </p:txBody>
      </p:sp>
      <p:sp>
        <p:nvSpPr>
          <p:cNvPr id="12" name="TextBox 11"/>
          <p:cNvSpPr txBox="1"/>
          <p:nvPr/>
        </p:nvSpPr>
        <p:spPr>
          <a:xfrm>
            <a:off x="158419" y="2613462"/>
            <a:ext cx="3198889" cy="1569660"/>
          </a:xfrm>
          <a:prstGeom prst="rect">
            <a:avLst/>
          </a:prstGeom>
          <a:noFill/>
        </p:spPr>
        <p:txBody>
          <a:bodyPr wrap="none" rtlCol="0">
            <a:spAutoFit/>
          </a:bodyPr>
          <a:lstStyle/>
          <a:p>
            <a:r>
              <a:rPr lang="en-US" b="1" dirty="0" smtClean="0">
                <a:latin typeface="+mn-lt"/>
                <a:cs typeface="Times" panose="02020603050405020304" pitchFamily="18" charset="0"/>
              </a:rPr>
              <a:t>Top abnormal metrics:</a:t>
            </a:r>
          </a:p>
          <a:p>
            <a:pPr marL="457200" indent="-457200">
              <a:buAutoNum type="arabicPeriod"/>
            </a:pPr>
            <a:r>
              <a:rPr lang="en-US" dirty="0" err="1" smtClean="0">
                <a:latin typeface="+mn-lt"/>
                <a:cs typeface="Times" panose="02020603050405020304" pitchFamily="18" charset="0"/>
              </a:rPr>
              <a:t>Minflt</a:t>
            </a:r>
            <a:endParaRPr lang="en-US" dirty="0" smtClean="0">
              <a:latin typeface="+mn-lt"/>
              <a:cs typeface="Times" panose="02020603050405020304" pitchFamily="18" charset="0"/>
            </a:endParaRPr>
          </a:p>
          <a:p>
            <a:pPr marL="457200" indent="-457200">
              <a:buAutoNum type="arabicPeriod"/>
            </a:pPr>
            <a:r>
              <a:rPr lang="en-US" b="1" dirty="0" err="1" smtClean="0">
                <a:latin typeface="+mn-lt"/>
                <a:cs typeface="Times" panose="02020603050405020304" pitchFamily="18" charset="0"/>
              </a:rPr>
              <a:t>Num_file_desc</a:t>
            </a:r>
            <a:endParaRPr lang="en-US" b="1" dirty="0" smtClean="0">
              <a:latin typeface="+mn-lt"/>
              <a:cs typeface="Times" panose="02020603050405020304" pitchFamily="18" charset="0"/>
            </a:endParaRPr>
          </a:p>
          <a:p>
            <a:r>
              <a:rPr lang="en-US" dirty="0" smtClean="0">
                <a:latin typeface="+mn-lt"/>
                <a:cs typeface="Times" panose="02020603050405020304" pitchFamily="18" charset="0"/>
              </a:rPr>
              <a:t>…</a:t>
            </a:r>
          </a:p>
        </p:txBody>
      </p:sp>
      <p:sp>
        <p:nvSpPr>
          <p:cNvPr id="13" name="TextBox 12"/>
          <p:cNvSpPr txBox="1"/>
          <p:nvPr/>
        </p:nvSpPr>
        <p:spPr>
          <a:xfrm>
            <a:off x="142469" y="4261789"/>
            <a:ext cx="3883621" cy="830997"/>
          </a:xfrm>
          <a:prstGeom prst="rect">
            <a:avLst/>
          </a:prstGeom>
          <a:noFill/>
        </p:spPr>
        <p:txBody>
          <a:bodyPr wrap="square" rtlCol="0">
            <a:spAutoFit/>
          </a:bodyPr>
          <a:lstStyle/>
          <a:p>
            <a:r>
              <a:rPr lang="en-US" b="1" dirty="0" smtClean="0">
                <a:latin typeface="+mn-lt"/>
                <a:cs typeface="Times" panose="02020603050405020304" pitchFamily="18" charset="0"/>
              </a:rPr>
              <a:t>Top abnormal code region:</a:t>
            </a:r>
          </a:p>
          <a:p>
            <a:r>
              <a:rPr lang="en-US" dirty="0" smtClean="0">
                <a:latin typeface="+mn-lt"/>
                <a:cs typeface="Times" panose="02020603050405020304" pitchFamily="18" charset="0"/>
              </a:rPr>
              <a:t>1. /</a:t>
            </a:r>
            <a:r>
              <a:rPr lang="en-US" dirty="0" err="1" smtClean="0">
                <a:latin typeface="+mn-lt"/>
                <a:cs typeface="Times" panose="02020603050405020304" pitchFamily="18" charset="0"/>
              </a:rPr>
              <a:t>dfs</a:t>
            </a:r>
            <a:r>
              <a:rPr lang="en-US" dirty="0" smtClean="0">
                <a:latin typeface="+mn-lt"/>
                <a:cs typeface="Times" panose="02020603050405020304" pitchFamily="18" charset="0"/>
              </a:rPr>
              <a:t>/</a:t>
            </a:r>
            <a:r>
              <a:rPr lang="en-US" dirty="0" err="1" smtClean="0">
                <a:latin typeface="+mn-lt"/>
                <a:cs typeface="Times" panose="02020603050405020304" pitchFamily="18" charset="0"/>
              </a:rPr>
              <a:t>DFSClient</a:t>
            </a:r>
            <a:endParaRPr lang="en-US" dirty="0">
              <a:latin typeface="+mn-lt"/>
              <a:cs typeface="Times" panose="02020603050405020304" pitchFamily="18" charset="0"/>
            </a:endParaRPr>
          </a:p>
        </p:txBody>
      </p:sp>
      <p:grpSp>
        <p:nvGrpSpPr>
          <p:cNvPr id="19" name="Group 18"/>
          <p:cNvGrpSpPr/>
          <p:nvPr/>
        </p:nvGrpSpPr>
        <p:grpSpPr>
          <a:xfrm>
            <a:off x="3910519" y="1934678"/>
            <a:ext cx="4619333" cy="2048388"/>
            <a:chOff x="3910519" y="1934678"/>
            <a:chExt cx="4619333" cy="2048388"/>
          </a:xfrm>
        </p:grpSpPr>
        <p:sp>
          <p:nvSpPr>
            <p:cNvPr id="7" name="TextBox 6"/>
            <p:cNvSpPr txBox="1"/>
            <p:nvPr/>
          </p:nvSpPr>
          <p:spPr>
            <a:xfrm>
              <a:off x="3910520" y="2813515"/>
              <a:ext cx="4619332" cy="1169551"/>
            </a:xfrm>
            <a:prstGeom prst="rect">
              <a:avLst/>
            </a:prstGeom>
            <a:solidFill>
              <a:srgbClr val="CCFFCC"/>
            </a:solidFill>
            <a:ln>
              <a:noFill/>
            </a:ln>
          </p:spPr>
          <p:txBody>
            <a:bodyPr wrap="square" rtlCol="0">
              <a:spAutoFit/>
            </a:bodyPr>
            <a:lstStyle/>
            <a:p>
              <a:r>
                <a:rPr lang="en-US" sz="1400" b="1" dirty="0" smtClean="0">
                  <a:latin typeface="+mn-lt"/>
                  <a:cs typeface="Times" panose="02020603050405020304" pitchFamily="18" charset="0"/>
                </a:rPr>
                <a:t>+ } finally {</a:t>
              </a:r>
            </a:p>
            <a:p>
              <a:r>
                <a:rPr lang="en-US" sz="1400" b="1" dirty="0" smtClean="0">
                  <a:latin typeface="+mn-lt"/>
                  <a:cs typeface="Times" panose="02020603050405020304" pitchFamily="18" charset="0"/>
                </a:rPr>
                <a:t>+    </a:t>
              </a:r>
              <a:r>
                <a:rPr lang="en-US" sz="1400" b="1" dirty="0" err="1" smtClean="0">
                  <a:latin typeface="+mn-lt"/>
                  <a:cs typeface="Times" panose="02020603050405020304" pitchFamily="18" charset="0"/>
                </a:rPr>
                <a:t>IOUtils.closeStream</a:t>
              </a:r>
              <a:r>
                <a:rPr lang="en-US" sz="1400" b="1" dirty="0" smtClean="0">
                  <a:latin typeface="+mn-lt"/>
                  <a:cs typeface="Times" panose="02020603050405020304" pitchFamily="18" charset="0"/>
                </a:rPr>
                <a:t>(reader);</a:t>
              </a:r>
            </a:p>
            <a:p>
              <a:r>
                <a:rPr lang="en-US" sz="1400" b="1" dirty="0" smtClean="0">
                  <a:latin typeface="+mn-lt"/>
                  <a:cs typeface="Times" panose="02020603050405020304" pitchFamily="18" charset="0"/>
                </a:rPr>
                <a:t>+    </a:t>
              </a:r>
              <a:r>
                <a:rPr lang="en-US" sz="1400" b="1" dirty="0" err="1" smtClean="0">
                  <a:latin typeface="+mn-lt"/>
                  <a:cs typeface="Times" panose="02020603050405020304" pitchFamily="18" charset="0"/>
                </a:rPr>
                <a:t>IOUtils.closeSocket</a:t>
              </a:r>
              <a:r>
                <a:rPr lang="en-US" sz="1400" b="1" dirty="0" smtClean="0">
                  <a:latin typeface="+mn-lt"/>
                  <a:cs typeface="Times" panose="02020603050405020304" pitchFamily="18" charset="0"/>
                </a:rPr>
                <a:t>(</a:t>
              </a:r>
              <a:r>
                <a:rPr lang="en-US" sz="1400" b="1" dirty="0" err="1" smtClean="0">
                  <a:latin typeface="+mn-lt"/>
                  <a:cs typeface="Times" panose="02020603050405020304" pitchFamily="18" charset="0"/>
                </a:rPr>
                <a:t>dn</a:t>
              </a:r>
              <a:r>
                <a:rPr lang="en-US" sz="1400" b="1" dirty="0" smtClean="0">
                  <a:latin typeface="+mn-lt"/>
                  <a:cs typeface="Times" panose="02020603050405020304" pitchFamily="18" charset="0"/>
                </a:rPr>
                <a:t>);</a:t>
              </a:r>
            </a:p>
            <a:p>
              <a:r>
                <a:rPr lang="en-US" sz="1400" b="1" dirty="0" smtClean="0">
                  <a:latin typeface="+mn-lt"/>
                  <a:cs typeface="Times" panose="02020603050405020304" pitchFamily="18" charset="0"/>
                </a:rPr>
                <a:t>+    </a:t>
              </a:r>
              <a:r>
                <a:rPr lang="en-US" sz="1400" b="1" dirty="0" err="1" smtClean="0">
                  <a:latin typeface="+mn-lt"/>
                  <a:cs typeface="Times" panose="02020603050405020304" pitchFamily="18" charset="0"/>
                </a:rPr>
                <a:t>dn</a:t>
              </a:r>
              <a:r>
                <a:rPr lang="en-US" sz="1400" b="1" dirty="0" smtClean="0">
                  <a:latin typeface="+mn-lt"/>
                  <a:cs typeface="Times" panose="02020603050405020304" pitchFamily="18" charset="0"/>
                </a:rPr>
                <a:t> = null;</a:t>
              </a:r>
            </a:p>
            <a:p>
              <a:r>
                <a:rPr lang="en-US" sz="1400" b="1" dirty="0" smtClean="0">
                  <a:latin typeface="+mn-lt"/>
                  <a:cs typeface="Times" panose="02020603050405020304" pitchFamily="18" charset="0"/>
                </a:rPr>
                <a:t>+    }</a:t>
              </a:r>
              <a:endParaRPr lang="en-US" sz="1400" b="1" dirty="0">
                <a:latin typeface="+mn-lt"/>
                <a:cs typeface="Times" panose="02020603050405020304" pitchFamily="18" charset="0"/>
              </a:endParaRPr>
            </a:p>
          </p:txBody>
        </p:sp>
        <p:sp>
          <p:nvSpPr>
            <p:cNvPr id="8" name="TextBox 7"/>
            <p:cNvSpPr txBox="1"/>
            <p:nvPr/>
          </p:nvSpPr>
          <p:spPr>
            <a:xfrm>
              <a:off x="3910519" y="1952303"/>
              <a:ext cx="4619332" cy="954107"/>
            </a:xfrm>
            <a:prstGeom prst="rect">
              <a:avLst/>
            </a:prstGeom>
            <a:solidFill>
              <a:schemeClr val="bg1"/>
            </a:solidFill>
            <a:ln>
              <a:noFill/>
            </a:ln>
          </p:spPr>
          <p:txBody>
            <a:bodyPr wrap="square" rtlCol="0">
              <a:spAutoFit/>
            </a:bodyPr>
            <a:lstStyle/>
            <a:p>
              <a:r>
                <a:rPr lang="en-US" sz="1400" b="1" dirty="0">
                  <a:latin typeface="+mn-lt"/>
                  <a:cs typeface="Times" panose="02020603050405020304" pitchFamily="18" charset="0"/>
                </a:rPr>
                <a:t>} catch (</a:t>
              </a:r>
              <a:r>
                <a:rPr lang="en-US" sz="1400" b="1" dirty="0" err="1">
                  <a:latin typeface="+mn-lt"/>
                  <a:cs typeface="Times" panose="02020603050405020304" pitchFamily="18" charset="0"/>
                </a:rPr>
                <a:t>IOException</a:t>
              </a:r>
              <a:r>
                <a:rPr lang="en-US" sz="1400" b="1" dirty="0">
                  <a:latin typeface="+mn-lt"/>
                  <a:cs typeface="Times" panose="02020603050405020304" pitchFamily="18" charset="0"/>
                </a:rPr>
                <a:t> e) {</a:t>
              </a:r>
            </a:p>
            <a:p>
              <a:r>
                <a:rPr lang="en-US" sz="1400" b="1" dirty="0">
                  <a:latin typeface="+mn-lt"/>
                  <a:cs typeface="Times" panose="02020603050405020304" pitchFamily="18" charset="0"/>
                </a:rPr>
                <a:t>  </a:t>
              </a:r>
              <a:r>
                <a:rPr lang="en-US" sz="1400" b="1" dirty="0" smtClean="0">
                  <a:latin typeface="+mn-lt"/>
                  <a:cs typeface="Times" panose="02020603050405020304" pitchFamily="18" charset="0"/>
                </a:rPr>
                <a:t>  </a:t>
              </a:r>
              <a:r>
                <a:rPr lang="en-US" sz="1400" b="1" dirty="0" err="1" smtClean="0">
                  <a:latin typeface="+mn-lt"/>
                  <a:cs typeface="Times" panose="02020603050405020304" pitchFamily="18" charset="0"/>
                </a:rPr>
                <a:t>ioe</a:t>
              </a:r>
              <a:r>
                <a:rPr lang="en-US" sz="1400" b="1" dirty="0" smtClean="0">
                  <a:latin typeface="+mn-lt"/>
                  <a:cs typeface="Times" panose="02020603050405020304" pitchFamily="18" charset="0"/>
                </a:rPr>
                <a:t> </a:t>
              </a:r>
              <a:r>
                <a:rPr lang="en-US" sz="1400" b="1" dirty="0">
                  <a:latin typeface="+mn-lt"/>
                  <a:cs typeface="Times" panose="02020603050405020304" pitchFamily="18" charset="0"/>
                </a:rPr>
                <a:t>= e;</a:t>
              </a:r>
            </a:p>
            <a:p>
              <a:r>
                <a:rPr lang="en-US" sz="1400" b="1" dirty="0" smtClean="0">
                  <a:latin typeface="+mn-lt"/>
                  <a:cs typeface="Times" panose="02020603050405020304" pitchFamily="18" charset="0"/>
                </a:rPr>
                <a:t>    </a:t>
              </a:r>
              <a:r>
                <a:rPr lang="en-US" sz="1400" b="1" dirty="0" err="1">
                  <a:latin typeface="+mn-lt"/>
                  <a:cs typeface="Times" panose="02020603050405020304" pitchFamily="18" charset="0"/>
                </a:rPr>
                <a:t>LOG.warn</a:t>
              </a:r>
              <a:r>
                <a:rPr lang="en-US" sz="1400" b="1" dirty="0">
                  <a:latin typeface="+mn-lt"/>
                  <a:cs typeface="Times" panose="02020603050405020304" pitchFamily="18" charset="0"/>
                </a:rPr>
                <a:t>("Failed to connect to " </a:t>
              </a:r>
              <a:r>
                <a:rPr lang="en-US" sz="1400" b="1" dirty="0" smtClean="0">
                  <a:latin typeface="+mn-lt"/>
                  <a:cs typeface="Times" panose="02020603050405020304" pitchFamily="18" charset="0"/>
                </a:rPr>
                <a:t>+  </a:t>
              </a:r>
              <a:r>
                <a:rPr lang="en-US" sz="1400" b="1" dirty="0" err="1">
                  <a:latin typeface="+mn-lt"/>
                  <a:cs typeface="Times" panose="02020603050405020304" pitchFamily="18" charset="0"/>
                </a:rPr>
                <a:t>targetAddr</a:t>
              </a:r>
              <a:r>
                <a:rPr lang="en-US" sz="1400" b="1" dirty="0">
                  <a:latin typeface="+mn-lt"/>
                  <a:cs typeface="Times" panose="02020603050405020304" pitchFamily="18" charset="0"/>
                </a:rPr>
                <a:t> </a:t>
              </a:r>
              <a:r>
                <a:rPr lang="en-US" sz="1400" b="1" dirty="0" smtClean="0">
                  <a:latin typeface="+mn-lt"/>
                  <a:cs typeface="Times" panose="02020603050405020304" pitchFamily="18" charset="0"/>
                </a:rPr>
                <a:t>+ "...");</a:t>
              </a:r>
            </a:p>
          </p:txBody>
        </p:sp>
        <p:sp>
          <p:nvSpPr>
            <p:cNvPr id="15" name="Rectangle 14"/>
            <p:cNvSpPr/>
            <p:nvPr/>
          </p:nvSpPr>
          <p:spPr bwMode="auto">
            <a:xfrm>
              <a:off x="3910519" y="1934678"/>
              <a:ext cx="4619333" cy="2048388"/>
            </a:xfrm>
            <a:prstGeom prst="rect">
              <a:avLst/>
            </a:prstGeom>
            <a:noFill/>
            <a:ln w="1905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Times" panose="02020603050405020304" pitchFamily="18" charset="0"/>
              </a:endParaRPr>
            </a:p>
          </p:txBody>
        </p:sp>
      </p:grpSp>
      <p:graphicFrame>
        <p:nvGraphicFramePr>
          <p:cNvPr id="18" name="Table 17"/>
          <p:cNvGraphicFramePr>
            <a:graphicFrameLocks noGrp="1"/>
          </p:cNvGraphicFramePr>
          <p:nvPr>
            <p:extLst>
              <p:ext uri="{D42A27DB-BD31-4B8C-83A1-F6EECF244321}">
                <p14:modId xmlns:p14="http://schemas.microsoft.com/office/powerpoint/2010/main" val="1446793969"/>
              </p:ext>
            </p:extLst>
          </p:nvPr>
        </p:nvGraphicFramePr>
        <p:xfrm>
          <a:off x="3755413" y="4438903"/>
          <a:ext cx="5145206" cy="1569720"/>
        </p:xfrm>
        <a:graphic>
          <a:graphicData uri="http://schemas.openxmlformats.org/drawingml/2006/table">
            <a:tbl>
              <a:tblPr firstRow="1" bandRow="1">
                <a:tableStyleId>{5C22544A-7EE6-4342-B048-85BDC9FD1C3A}</a:tableStyleId>
              </a:tblPr>
              <a:tblGrid>
                <a:gridCol w="740289"/>
                <a:gridCol w="1645791"/>
                <a:gridCol w="2759126"/>
              </a:tblGrid>
              <a:tr h="370840">
                <a:tc>
                  <a:txBody>
                    <a:bodyPr/>
                    <a:lstStyle/>
                    <a:p>
                      <a:r>
                        <a:rPr lang="en-US" dirty="0" smtClean="0">
                          <a:solidFill>
                            <a:schemeClr val="tx1"/>
                          </a:solidFill>
                        </a:rPr>
                        <a:t>Rank</a:t>
                      </a:r>
                      <a:endParaRPr lang="en-US" dirty="0">
                        <a:solidFill>
                          <a:schemeClr val="tx1"/>
                        </a:solidFill>
                      </a:endParaRPr>
                    </a:p>
                  </a:txBody>
                  <a:tcPr>
                    <a:solidFill>
                      <a:srgbClr val="FFC000"/>
                    </a:solidFill>
                  </a:tcPr>
                </a:tc>
                <a:tc>
                  <a:txBody>
                    <a:bodyPr/>
                    <a:lstStyle/>
                    <a:p>
                      <a:r>
                        <a:rPr lang="en-US" dirty="0" smtClean="0">
                          <a:solidFill>
                            <a:schemeClr val="tx1"/>
                          </a:solidFill>
                        </a:rPr>
                        <a:t>Class</a:t>
                      </a:r>
                      <a:endParaRPr lang="en-US" dirty="0">
                        <a:solidFill>
                          <a:schemeClr val="tx1"/>
                        </a:solidFill>
                      </a:endParaRPr>
                    </a:p>
                  </a:txBody>
                  <a:tcPr>
                    <a:solidFill>
                      <a:srgbClr val="FFC000"/>
                    </a:solidFill>
                  </a:tcPr>
                </a:tc>
                <a:tc>
                  <a:txBody>
                    <a:bodyPr/>
                    <a:lstStyle/>
                    <a:p>
                      <a:r>
                        <a:rPr lang="en-US" dirty="0" smtClean="0">
                          <a:solidFill>
                            <a:schemeClr val="tx1"/>
                          </a:solidFill>
                        </a:rPr>
                        <a:t>Average #</a:t>
                      </a:r>
                      <a:r>
                        <a:rPr lang="en-US" baseline="0" dirty="0" smtClean="0">
                          <a:solidFill>
                            <a:schemeClr val="tx1"/>
                          </a:solidFill>
                        </a:rPr>
                        <a:t> file  descriptors</a:t>
                      </a:r>
                      <a:endParaRPr lang="en-US" dirty="0">
                        <a:solidFill>
                          <a:schemeClr val="tx1"/>
                        </a:solidFill>
                      </a:endParaRPr>
                    </a:p>
                  </a:txBody>
                  <a:tcPr>
                    <a:solidFill>
                      <a:srgbClr val="FFC000"/>
                    </a:solidFill>
                  </a:tcPr>
                </a:tc>
              </a:tr>
              <a:tr h="370840">
                <a:tc>
                  <a:txBody>
                    <a:bodyPr/>
                    <a:lstStyle/>
                    <a:p>
                      <a:r>
                        <a:rPr lang="en-US" dirty="0" smtClean="0"/>
                        <a:t>1</a:t>
                      </a:r>
                      <a:endParaRPr lang="en-US" dirty="0"/>
                    </a:p>
                  </a:txBody>
                  <a:tcPr/>
                </a:tc>
                <a:tc>
                  <a:txBody>
                    <a:bodyPr/>
                    <a:lstStyle/>
                    <a:p>
                      <a:r>
                        <a:rPr lang="en-US" dirty="0" err="1" smtClean="0"/>
                        <a:t>NamespaceInfo</a:t>
                      </a:r>
                      <a:endParaRPr lang="en-US" dirty="0"/>
                    </a:p>
                  </a:txBody>
                  <a:tcPr/>
                </a:tc>
                <a:tc>
                  <a:txBody>
                    <a:bodyPr/>
                    <a:lstStyle/>
                    <a:p>
                      <a:r>
                        <a:rPr lang="en-US" dirty="0" smtClean="0"/>
                        <a:t>6</a:t>
                      </a:r>
                      <a:endParaRPr lang="en-US" dirty="0"/>
                    </a:p>
                  </a:txBody>
                  <a:tcPr/>
                </a:tc>
              </a:tr>
              <a:tr h="370840">
                <a:tc gridSpan="3">
                  <a:txBody>
                    <a:bodyPr/>
                    <a:lstStyle/>
                    <a:p>
                      <a:r>
                        <a:rPr lang="en-US" sz="2400" dirty="0" smtClean="0"/>
                        <a:t>. . . . . . . . </a:t>
                      </a:r>
                      <a:endParaRPr lang="en-US" sz="2400"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8</a:t>
                      </a:r>
                      <a:endParaRPr lang="en-US" dirty="0"/>
                    </a:p>
                  </a:txBody>
                  <a:tcPr/>
                </a:tc>
                <a:tc>
                  <a:txBody>
                    <a:bodyPr/>
                    <a:lstStyle/>
                    <a:p>
                      <a:r>
                        <a:rPr lang="en-US" dirty="0" err="1" smtClean="0"/>
                        <a:t>DFSClient</a:t>
                      </a:r>
                      <a:endParaRPr lang="en-US" dirty="0"/>
                    </a:p>
                  </a:txBody>
                  <a:tcPr/>
                </a:tc>
                <a:tc>
                  <a:txBody>
                    <a:bodyPr/>
                    <a:lstStyle/>
                    <a:p>
                      <a:r>
                        <a:rPr lang="en-US" dirty="0" smtClean="0"/>
                        <a:t>1.16</a:t>
                      </a:r>
                      <a:endParaRPr lang="en-US" dirty="0"/>
                    </a:p>
                  </a:txBody>
                  <a:tcPr/>
                </a:tc>
              </a:tr>
            </a:tbl>
          </a:graphicData>
        </a:graphic>
      </p:graphicFrame>
    </p:spTree>
    <p:extLst>
      <p:ext uri="{BB962C8B-B14F-4D97-AF65-F5344CB8AC3E}">
        <p14:creationId xmlns:p14="http://schemas.microsoft.com/office/powerpoint/2010/main" val="356925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Example 2: Failures in distributed regression test framework  (MHM)</a:t>
            </a:r>
            <a:endParaRPr lang="en-US" dirty="0">
              <a:latin typeface="+mn-lt"/>
            </a:endParaRPr>
          </a:p>
        </p:txBody>
      </p:sp>
      <p:sp>
        <p:nvSpPr>
          <p:cNvPr id="3" name="Content Placeholder 2"/>
          <p:cNvSpPr>
            <a:spLocks noGrp="1"/>
          </p:cNvSpPr>
          <p:nvPr>
            <p:ph idx="1"/>
          </p:nvPr>
        </p:nvSpPr>
        <p:spPr>
          <a:xfrm>
            <a:off x="209550" y="1559777"/>
            <a:ext cx="8737600" cy="4623536"/>
          </a:xfrm>
        </p:spPr>
        <p:txBody>
          <a:bodyPr/>
          <a:lstStyle/>
          <a:p>
            <a:endParaRPr lang="en-US" sz="2800" dirty="0" smtClean="0">
              <a:solidFill>
                <a:srgbClr val="CC0000"/>
              </a:solidFill>
            </a:endParaRPr>
          </a:p>
          <a:p>
            <a:pPr marL="0" indent="0">
              <a:buNone/>
            </a:pPr>
            <a:endParaRPr lang="en-US" dirty="0"/>
          </a:p>
          <a:p>
            <a:endParaRPr lang="en-US" sz="2800" dirty="0" smtClean="0">
              <a:solidFill>
                <a:srgbClr val="CC0000"/>
              </a:solidFill>
            </a:endParaRPr>
          </a:p>
          <a:p>
            <a:pPr marL="0" indent="0">
              <a:buNone/>
            </a:pPr>
            <a:endParaRPr lang="en-US" dirty="0" smtClean="0"/>
          </a:p>
          <a:p>
            <a:pPr marL="0" indent="0">
              <a:buNone/>
            </a:pPr>
            <a:endParaRPr lang="en-US" dirty="0" smtClean="0"/>
          </a:p>
          <a:p>
            <a:r>
              <a:rPr lang="en-US" sz="2800" dirty="0" smtClean="0">
                <a:solidFill>
                  <a:srgbClr val="CC0000"/>
                </a:solidFill>
              </a:rPr>
              <a:t>NFS </a:t>
            </a:r>
            <a:r>
              <a:rPr lang="en-US" sz="2800" dirty="0">
                <a:solidFill>
                  <a:srgbClr val="CC0000"/>
                </a:solidFill>
              </a:rPr>
              <a:t>connection fails </a:t>
            </a:r>
            <a:r>
              <a:rPr lang="en-US" sz="2800" dirty="0" smtClean="0">
                <a:solidFill>
                  <a:srgbClr val="CC0000"/>
                </a:solidFill>
              </a:rPr>
              <a:t>intermittently</a:t>
            </a:r>
          </a:p>
          <a:p>
            <a:pPr lvl="1"/>
            <a:r>
              <a:rPr lang="en-US" sz="2400" dirty="0" smtClean="0">
                <a:solidFill>
                  <a:srgbClr val="CC0000"/>
                </a:solidFill>
                <a:ea typeface="+mn-ea"/>
                <a:cs typeface="+mn-cs"/>
              </a:rPr>
              <a:t>Emulate by dropping out-going NFS packets</a:t>
            </a:r>
          </a:p>
          <a:p>
            <a:r>
              <a:rPr lang="en-US" sz="2800" dirty="0" smtClean="0"/>
              <a:t>Code-Annotation</a:t>
            </a:r>
          </a:p>
          <a:p>
            <a:pPr lvl="1"/>
            <a:r>
              <a:rPr lang="en-US" sz="2400" dirty="0" smtClean="0">
                <a:solidFill>
                  <a:srgbClr val="CC0000"/>
                </a:solidFill>
                <a:ea typeface="+mn-ea"/>
                <a:cs typeface="+mn-cs"/>
              </a:rPr>
              <a:t>Asynchronous, manual</a:t>
            </a:r>
            <a:endParaRPr lang="en-US" sz="2400" dirty="0">
              <a:solidFill>
                <a:srgbClr val="CC0000"/>
              </a:solidFill>
              <a:ea typeface="+mn-ea"/>
              <a:cs typeface="+mn-cs"/>
            </a:endParaRPr>
          </a:p>
          <a:p>
            <a:pPr lvl="1"/>
            <a:endParaRPr lang="en-US" dirty="0"/>
          </a:p>
        </p:txBody>
      </p:sp>
      <p:pic>
        <p:nvPicPr>
          <p:cNvPr id="4" name="Picture 3" descr="mambo_hm_system.eps"/>
          <p:cNvPicPr>
            <a:picLocks noChangeAspect="1"/>
          </p:cNvPicPr>
          <p:nvPr/>
        </p:nvPicPr>
        <p:blipFill rotWithShape="1">
          <a:blip r:embed="rId3">
            <a:extLst>
              <a:ext uri="{28A0092B-C50C-407E-A947-70E740481C1C}">
                <a14:useLocalDpi xmlns:a14="http://schemas.microsoft.com/office/drawing/2010/main" val="0"/>
              </a:ext>
            </a:extLst>
          </a:blip>
          <a:srcRect b="29600"/>
          <a:stretch/>
        </p:blipFill>
        <p:spPr>
          <a:xfrm>
            <a:off x="342889" y="1778141"/>
            <a:ext cx="8263698" cy="2167317"/>
          </a:xfrm>
          <a:prstGeom prst="rect">
            <a:avLst/>
          </a:prstGeom>
        </p:spPr>
      </p:pic>
      <p:sp>
        <p:nvSpPr>
          <p:cNvPr id="6" name="TextBox 5"/>
          <p:cNvSpPr txBox="1"/>
          <p:nvPr/>
        </p:nvSpPr>
        <p:spPr>
          <a:xfrm>
            <a:off x="532263" y="1070817"/>
            <a:ext cx="7697337" cy="461665"/>
          </a:xfrm>
          <a:prstGeom prst="rect">
            <a:avLst/>
          </a:prstGeom>
          <a:noFill/>
        </p:spPr>
        <p:txBody>
          <a:bodyPr wrap="square" rtlCol="0">
            <a:spAutoFit/>
          </a:bodyPr>
          <a:lstStyle/>
          <a:p>
            <a:r>
              <a:rPr lang="en-US" dirty="0" smtClean="0">
                <a:latin typeface="+mn-lt"/>
              </a:rPr>
              <a:t>An application from IBM for testing </a:t>
            </a:r>
            <a:r>
              <a:rPr lang="en-US" dirty="0">
                <a:latin typeface="+mn-lt"/>
              </a:rPr>
              <a:t>architecture </a:t>
            </a:r>
            <a:r>
              <a:rPr lang="en-US" dirty="0" smtClean="0">
                <a:latin typeface="+mn-lt"/>
              </a:rPr>
              <a:t>simulators</a:t>
            </a:r>
            <a:endParaRPr lang="en-US" dirty="0">
              <a:latin typeface="+mn-lt"/>
            </a:endParaRPr>
          </a:p>
        </p:txBody>
      </p:sp>
    </p:spTree>
    <p:extLst>
      <p:ext uri="{BB962C8B-B14F-4D97-AF65-F5344CB8AC3E}">
        <p14:creationId xmlns:p14="http://schemas.microsoft.com/office/powerpoint/2010/main" val="3644679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MHM – debugging results in asynchronous mode</a:t>
            </a:r>
            <a:endParaRPr lang="en-US" dirty="0">
              <a:latin typeface="+mn-lt"/>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Abnormal </a:t>
            </a:r>
            <a:r>
              <a:rPr lang="en-US" dirty="0"/>
              <a:t>code-region is selected </a:t>
            </a:r>
            <a:r>
              <a:rPr lang="en-US" i="1" dirty="0"/>
              <a:t>almost</a:t>
            </a:r>
            <a:r>
              <a:rPr lang="en-US" dirty="0"/>
              <a:t> </a:t>
            </a:r>
            <a:r>
              <a:rPr lang="en-US" dirty="0" smtClean="0"/>
              <a:t>correctly</a:t>
            </a:r>
            <a:endParaRPr lang="en-US" dirty="0"/>
          </a:p>
          <a:p>
            <a:pPr lvl="1"/>
            <a:r>
              <a:rPr lang="en-US" dirty="0" smtClean="0">
                <a:solidFill>
                  <a:schemeClr val="accent6">
                    <a:lumMod val="75000"/>
                  </a:schemeClr>
                </a:solidFill>
              </a:rPr>
              <a:t>Reason for inaccuracy: </a:t>
            </a:r>
            <a:r>
              <a:rPr lang="en-US" dirty="0">
                <a:solidFill>
                  <a:schemeClr val="accent6">
                    <a:lumMod val="75000"/>
                  </a:schemeClr>
                </a:solidFill>
              </a:rPr>
              <a:t>code region is very small</a:t>
            </a:r>
          </a:p>
        </p:txBody>
      </p:sp>
      <p:grpSp>
        <p:nvGrpSpPr>
          <p:cNvPr id="4" name="Group 3"/>
          <p:cNvGrpSpPr/>
          <p:nvPr/>
        </p:nvGrpSpPr>
        <p:grpSpPr>
          <a:xfrm>
            <a:off x="496448" y="950982"/>
            <a:ext cx="8342752" cy="3389760"/>
            <a:chOff x="496448" y="1410840"/>
            <a:chExt cx="8342752" cy="3389760"/>
          </a:xfrm>
        </p:grpSpPr>
        <p:pic>
          <p:nvPicPr>
            <p:cNvPr id="5" name="Picture 4" descr="mhm_results_1.png"/>
            <p:cNvPicPr>
              <a:picLocks noChangeAspect="1"/>
            </p:cNvPicPr>
            <p:nvPr/>
          </p:nvPicPr>
          <p:blipFill>
            <a:blip r:embed="rId3"/>
            <a:stretch>
              <a:fillRect/>
            </a:stretch>
          </p:blipFill>
          <p:spPr>
            <a:xfrm>
              <a:off x="1600200" y="1410840"/>
              <a:ext cx="2362200" cy="1161807"/>
            </a:xfrm>
            <a:prstGeom prst="rect">
              <a:avLst/>
            </a:prstGeom>
          </p:spPr>
        </p:pic>
        <p:pic>
          <p:nvPicPr>
            <p:cNvPr id="6" name="Picture 5" descr="mhm_results_2.png"/>
            <p:cNvPicPr>
              <a:picLocks noChangeAspect="1"/>
            </p:cNvPicPr>
            <p:nvPr/>
          </p:nvPicPr>
          <p:blipFill>
            <a:blip r:embed="rId4"/>
            <a:stretch>
              <a:fillRect/>
            </a:stretch>
          </p:blipFill>
          <p:spPr>
            <a:xfrm>
              <a:off x="496448" y="2743200"/>
              <a:ext cx="5254157" cy="2039526"/>
            </a:xfrm>
            <a:prstGeom prst="rect">
              <a:avLst/>
            </a:prstGeom>
          </p:spPr>
        </p:pic>
        <p:sp>
          <p:nvSpPr>
            <p:cNvPr id="7" name="Rectangular Callout 6"/>
            <p:cNvSpPr/>
            <p:nvPr/>
          </p:nvSpPr>
          <p:spPr bwMode="auto">
            <a:xfrm>
              <a:off x="4953000" y="1487040"/>
              <a:ext cx="3124200" cy="990600"/>
            </a:xfrm>
            <a:prstGeom prst="wedgeRectCallout">
              <a:avLst>
                <a:gd name="adj1" fmla="val -92770"/>
                <a:gd name="adj2" fmla="val -5675"/>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rPr>
                <a:t>Abnormal</a:t>
              </a:r>
              <a:r>
                <a:rPr kumimoji="0" lang="en-US" sz="2000" i="0" u="none" strike="noStrike" cap="none" normalizeH="0" dirty="0" smtClean="0">
                  <a:ln>
                    <a:noFill/>
                  </a:ln>
                  <a:solidFill>
                    <a:schemeClr val="tx1"/>
                  </a:solidFill>
                  <a:effectLst/>
                </a:rPr>
                <a:t> metrics are correlated with the failure origin:  </a:t>
              </a:r>
              <a:r>
                <a:rPr kumimoji="0" lang="en-US" sz="2000" i="1" u="none" strike="noStrike" cap="none" normalizeH="0" dirty="0" smtClean="0">
                  <a:ln>
                    <a:noFill/>
                  </a:ln>
                  <a:solidFill>
                    <a:schemeClr val="tx1"/>
                  </a:solidFill>
                  <a:effectLst/>
                </a:rPr>
                <a:t>NFS connection</a:t>
              </a:r>
              <a:endParaRPr kumimoji="0" lang="en-US" sz="2000" i="1" u="none" strike="noStrike" cap="none" normalizeH="0" baseline="0" dirty="0" smtClean="0">
                <a:ln>
                  <a:noFill/>
                </a:ln>
                <a:solidFill>
                  <a:schemeClr val="tx1"/>
                </a:solidFill>
                <a:effectLst/>
              </a:endParaRPr>
            </a:p>
          </p:txBody>
        </p:sp>
        <p:sp>
          <p:nvSpPr>
            <p:cNvPr id="8" name="Rectangular Callout 7"/>
            <p:cNvSpPr/>
            <p:nvPr/>
          </p:nvSpPr>
          <p:spPr bwMode="auto">
            <a:xfrm>
              <a:off x="5715000" y="3429000"/>
              <a:ext cx="3124200" cy="762000"/>
            </a:xfrm>
            <a:prstGeom prst="wedgeRectCallout">
              <a:avLst>
                <a:gd name="adj1" fmla="val -73728"/>
                <a:gd name="adj2" fmla="val -42376"/>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rPr>
                <a:t>Abnormal code regions given by the tool</a:t>
              </a:r>
              <a:endParaRPr kumimoji="0" lang="en-US" sz="2000" i="1" u="none" strike="noStrike" cap="none" normalizeH="0" baseline="0" dirty="0" smtClean="0">
                <a:ln>
                  <a:noFill/>
                </a:ln>
                <a:solidFill>
                  <a:schemeClr val="tx1"/>
                </a:solidFill>
                <a:effectLst/>
              </a:endParaRPr>
            </a:p>
          </p:txBody>
        </p:sp>
        <p:sp>
          <p:nvSpPr>
            <p:cNvPr id="9" name="Rectangular Callout 8"/>
            <p:cNvSpPr/>
            <p:nvPr/>
          </p:nvSpPr>
          <p:spPr bwMode="auto">
            <a:xfrm>
              <a:off x="5715000" y="4419600"/>
              <a:ext cx="3124200" cy="381000"/>
            </a:xfrm>
            <a:prstGeom prst="wedgeRectCallout">
              <a:avLst>
                <a:gd name="adj1" fmla="val -90302"/>
                <a:gd name="adj2" fmla="val -39485"/>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rPr>
                <a:t>Where the problem occurs</a:t>
              </a:r>
              <a:endParaRPr kumimoji="0" lang="en-US" sz="2000" i="1"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1946949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Example 3: Debugging an unknown bug</a:t>
            </a:r>
            <a:br>
              <a:rPr lang="en-US" dirty="0" smtClean="0">
                <a:latin typeface="+mn-lt"/>
              </a:rPr>
            </a:br>
            <a:endParaRPr lang="en-US" dirty="0">
              <a:latin typeface="+mn-lt"/>
            </a:endParaRPr>
          </a:p>
        </p:txBody>
      </p:sp>
      <p:sp>
        <p:nvSpPr>
          <p:cNvPr id="3" name="Content Placeholder 2"/>
          <p:cNvSpPr>
            <a:spLocks noGrp="1"/>
          </p:cNvSpPr>
          <p:nvPr>
            <p:ph idx="1"/>
          </p:nvPr>
        </p:nvSpPr>
        <p:spPr>
          <a:xfrm>
            <a:off x="141310" y="846114"/>
            <a:ext cx="8893507" cy="5405438"/>
          </a:xfrm>
        </p:spPr>
        <p:txBody>
          <a:bodyPr/>
          <a:lstStyle/>
          <a:p>
            <a:pPr marL="0" indent="0">
              <a:buNone/>
            </a:pPr>
            <a:r>
              <a:rPr lang="en-US" sz="2400" b="1" dirty="0" err="1" smtClean="0"/>
              <a:t>StationsStat</a:t>
            </a:r>
            <a:r>
              <a:rPr lang="en-US" sz="2400" b="1" dirty="0" smtClean="0"/>
              <a:t>: multi-tier distributed application at Purdue</a:t>
            </a:r>
          </a:p>
          <a:p>
            <a:pPr lvl="1">
              <a:buFont typeface="Arial" panose="020B0604020202020204" pitchFamily="34" charset="0"/>
              <a:buChar char="•"/>
            </a:pPr>
            <a:r>
              <a:rPr lang="en-US" sz="2000" dirty="0"/>
              <a:t>Used by students to check the </a:t>
            </a:r>
            <a:r>
              <a:rPr lang="en-US" sz="2000" dirty="0" smtClean="0"/>
              <a:t>availability of </a:t>
            </a:r>
            <a:r>
              <a:rPr lang="en-US" sz="2000" dirty="0"/>
              <a:t>work stations in computer labs throughout campus </a:t>
            </a:r>
            <a:endParaRPr lang="en-US" sz="2000" b="1" dirty="0" smtClean="0"/>
          </a:p>
          <a:p>
            <a:r>
              <a:rPr lang="en-US" sz="2400" dirty="0" smtClean="0"/>
              <a:t>Periodic failure – application became unresponsive</a:t>
            </a:r>
          </a:p>
          <a:p>
            <a:r>
              <a:rPr lang="en-US" sz="2400" dirty="0" smtClean="0"/>
              <a:t>Restart – problem appears to go away temporarily</a:t>
            </a:r>
          </a:p>
          <a:p>
            <a:r>
              <a:rPr lang="en-US" sz="2400" dirty="0" smtClean="0"/>
              <a:t>Particularly challenging – there was no error free data</a:t>
            </a:r>
            <a:endParaRPr lang="en-US" sz="2400" dirty="0"/>
          </a:p>
          <a:p>
            <a:r>
              <a:rPr lang="en-US" sz="2400" dirty="0"/>
              <a:t>ORION used data segments collected right after restart to build its </a:t>
            </a:r>
            <a:r>
              <a:rPr lang="en-US" sz="2400" dirty="0" smtClean="0"/>
              <a:t>model</a:t>
            </a:r>
          </a:p>
          <a:p>
            <a:r>
              <a:rPr lang="en-US" sz="2400" dirty="0"/>
              <a:t>Anomalous metric that ORION identified: # active SQL connections </a:t>
            </a:r>
            <a:endParaRPr lang="en-US" sz="2400" dirty="0" smtClean="0"/>
          </a:p>
          <a:p>
            <a:r>
              <a:rPr lang="en-US" sz="2400" dirty="0" smtClean="0"/>
              <a:t>SQL </a:t>
            </a:r>
            <a:r>
              <a:rPr lang="en-US" sz="2400" dirty="0"/>
              <a:t>driver was </a:t>
            </a:r>
            <a:r>
              <a:rPr lang="en-US" sz="2400" dirty="0" smtClean="0"/>
              <a:t>in fact buggy</a:t>
            </a:r>
            <a:r>
              <a:rPr lang="en-US" sz="2400" dirty="0"/>
              <a:t>. </a:t>
            </a:r>
            <a:r>
              <a:rPr lang="en-US" sz="2400" dirty="0" smtClean="0"/>
              <a:t>Upgrade </a:t>
            </a:r>
            <a:r>
              <a:rPr lang="en-US" sz="2400" dirty="0"/>
              <a:t>fixed the problem</a:t>
            </a:r>
          </a:p>
          <a:p>
            <a:endParaRPr lang="en-US" dirty="0"/>
          </a:p>
          <a:p>
            <a:endParaRPr lang="en-US" dirty="0" smtClean="0"/>
          </a:p>
        </p:txBody>
      </p:sp>
    </p:spTree>
    <p:extLst>
      <p:ext uri="{BB962C8B-B14F-4D97-AF65-F5344CB8AC3E}">
        <p14:creationId xmlns:p14="http://schemas.microsoft.com/office/powerpoint/2010/main" val="3694883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Overhead and performance</a:t>
            </a:r>
            <a:endParaRPr lang="en-US" dirty="0">
              <a:latin typeface="+mn-lt"/>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Profiling overhead is a function of number and type metrics collected</a:t>
            </a:r>
            <a:endParaRPr lang="en-US" sz="2400" dirty="0"/>
          </a:p>
          <a:p>
            <a:pPr>
              <a:buFont typeface="Arial" panose="020B0604020202020204" pitchFamily="34" charset="0"/>
              <a:buChar char="•"/>
            </a:pPr>
            <a:r>
              <a:rPr lang="en-US" sz="2400" dirty="0" smtClean="0"/>
              <a:t>Asynchronous profiling has very little overhead but is less accurate and requires offline alignment</a:t>
            </a:r>
            <a:endParaRPr lang="en-US" sz="2400" dirty="0"/>
          </a:p>
          <a:p>
            <a:pPr>
              <a:buFont typeface="Arial" panose="020B0604020202020204" pitchFamily="34" charset="0"/>
              <a:buChar char="•"/>
            </a:pPr>
            <a:r>
              <a:rPr lang="en-US" sz="2400" dirty="0" smtClean="0"/>
              <a:t>Localization time is a function of the size of available profile log files</a:t>
            </a:r>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marL="0" indent="0">
              <a:buNone/>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marL="0" indent="0">
              <a:buNone/>
            </a:pPr>
            <a:endParaRPr lang="en-US" sz="2400" dirty="0" smtClean="0"/>
          </a:p>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57558873"/>
              </p:ext>
            </p:extLst>
          </p:nvPr>
        </p:nvGraphicFramePr>
        <p:xfrm>
          <a:off x="1652275" y="3180382"/>
          <a:ext cx="6346209" cy="1483360"/>
        </p:xfrm>
        <a:graphic>
          <a:graphicData uri="http://schemas.openxmlformats.org/drawingml/2006/table">
            <a:tbl>
              <a:tblPr firstRow="1" bandRow="1">
                <a:tableStyleId>{5C22544A-7EE6-4342-B048-85BDC9FD1C3A}</a:tableStyleId>
              </a:tblPr>
              <a:tblGrid>
                <a:gridCol w="1787857"/>
                <a:gridCol w="2101755"/>
                <a:gridCol w="2456597"/>
              </a:tblGrid>
              <a:tr h="370840">
                <a:tc>
                  <a:txBody>
                    <a:bodyPr/>
                    <a:lstStyle/>
                    <a:p>
                      <a:r>
                        <a:rPr lang="en-US" dirty="0" smtClean="0">
                          <a:solidFill>
                            <a:schemeClr val="tx1"/>
                          </a:solidFill>
                        </a:rPr>
                        <a:t>Application</a:t>
                      </a:r>
                      <a:endParaRPr lang="en-US" dirty="0">
                        <a:solidFill>
                          <a:schemeClr val="tx1"/>
                        </a:solidFill>
                      </a:endParaRPr>
                    </a:p>
                  </a:txBody>
                  <a:tcPr/>
                </a:tc>
                <a:tc>
                  <a:txBody>
                    <a:bodyPr/>
                    <a:lstStyle/>
                    <a:p>
                      <a:r>
                        <a:rPr lang="en-US" dirty="0" smtClean="0">
                          <a:solidFill>
                            <a:schemeClr val="tx1"/>
                          </a:solidFill>
                        </a:rPr>
                        <a:t>Training time (sec)</a:t>
                      </a:r>
                      <a:endParaRPr lang="en-US" dirty="0">
                        <a:solidFill>
                          <a:schemeClr val="tx1"/>
                        </a:solidFill>
                      </a:endParaRPr>
                    </a:p>
                  </a:txBody>
                  <a:tcPr/>
                </a:tc>
                <a:tc>
                  <a:txBody>
                    <a:bodyPr/>
                    <a:lstStyle/>
                    <a:p>
                      <a:r>
                        <a:rPr lang="en-US" dirty="0" smtClean="0">
                          <a:solidFill>
                            <a:schemeClr val="tx1"/>
                          </a:solidFill>
                        </a:rPr>
                        <a:t>Localization time</a:t>
                      </a:r>
                      <a:r>
                        <a:rPr lang="en-US" baseline="0" dirty="0" smtClean="0">
                          <a:solidFill>
                            <a:schemeClr val="tx1"/>
                          </a:solidFill>
                        </a:rPr>
                        <a:t> (sec)</a:t>
                      </a:r>
                      <a:endParaRPr lang="en-US" dirty="0">
                        <a:solidFill>
                          <a:schemeClr val="tx1"/>
                        </a:solidFill>
                      </a:endParaRPr>
                    </a:p>
                  </a:txBody>
                  <a:tcPr/>
                </a:tc>
              </a:tr>
              <a:tr h="370840">
                <a:tc>
                  <a:txBody>
                    <a:bodyPr/>
                    <a:lstStyle/>
                    <a:p>
                      <a:r>
                        <a:rPr lang="en-US" dirty="0" err="1" smtClean="0"/>
                        <a:t>Hadoop</a:t>
                      </a:r>
                      <a:endParaRPr lang="en-US" dirty="0"/>
                    </a:p>
                  </a:txBody>
                  <a:tcPr/>
                </a:tc>
                <a:tc>
                  <a:txBody>
                    <a:bodyPr/>
                    <a:lstStyle/>
                    <a:p>
                      <a:r>
                        <a:rPr lang="en-US" dirty="0" smtClean="0"/>
                        <a:t>31.06</a:t>
                      </a:r>
                      <a:endParaRPr lang="en-US" dirty="0"/>
                    </a:p>
                  </a:txBody>
                  <a:tcPr/>
                </a:tc>
                <a:tc>
                  <a:txBody>
                    <a:bodyPr/>
                    <a:lstStyle/>
                    <a:p>
                      <a:r>
                        <a:rPr lang="en-US" dirty="0" smtClean="0"/>
                        <a:t>213.06</a:t>
                      </a:r>
                      <a:endParaRPr lang="en-US" dirty="0"/>
                    </a:p>
                  </a:txBody>
                  <a:tcPr/>
                </a:tc>
              </a:tr>
              <a:tr h="370840">
                <a:tc>
                  <a:txBody>
                    <a:bodyPr/>
                    <a:lstStyle/>
                    <a:p>
                      <a:r>
                        <a:rPr lang="en-US" dirty="0" smtClean="0"/>
                        <a:t>MHM</a:t>
                      </a:r>
                      <a:endParaRPr lang="en-US" dirty="0"/>
                    </a:p>
                  </a:txBody>
                  <a:tcPr/>
                </a:tc>
                <a:tc>
                  <a:txBody>
                    <a:bodyPr/>
                    <a:lstStyle/>
                    <a:p>
                      <a:r>
                        <a:rPr lang="en-US" dirty="0" smtClean="0"/>
                        <a:t>12.48</a:t>
                      </a:r>
                      <a:endParaRPr lang="en-US" dirty="0"/>
                    </a:p>
                  </a:txBody>
                  <a:tcPr/>
                </a:tc>
                <a:tc>
                  <a:txBody>
                    <a:bodyPr/>
                    <a:lstStyle/>
                    <a:p>
                      <a:r>
                        <a:rPr lang="en-US" dirty="0" smtClean="0"/>
                        <a:t>16.66</a:t>
                      </a:r>
                      <a:endParaRPr lang="en-US" dirty="0"/>
                    </a:p>
                  </a:txBody>
                  <a:tcPr/>
                </a:tc>
              </a:tr>
              <a:tr h="370840">
                <a:tc>
                  <a:txBody>
                    <a:bodyPr/>
                    <a:lstStyle/>
                    <a:p>
                      <a:r>
                        <a:rPr lang="en-US" dirty="0" err="1" smtClean="0"/>
                        <a:t>StationsStat</a:t>
                      </a:r>
                      <a:endParaRPr lang="en-US" dirty="0"/>
                    </a:p>
                  </a:txBody>
                  <a:tcPr/>
                </a:tc>
                <a:tc>
                  <a:txBody>
                    <a:bodyPr/>
                    <a:lstStyle/>
                    <a:p>
                      <a:r>
                        <a:rPr lang="en-US" dirty="0" smtClean="0"/>
                        <a:t>217.43</a:t>
                      </a:r>
                      <a:endParaRPr lang="en-US" dirty="0"/>
                    </a:p>
                  </a:txBody>
                  <a:tcPr/>
                </a:tc>
                <a:tc>
                  <a:txBody>
                    <a:bodyPr/>
                    <a:lstStyle/>
                    <a:p>
                      <a:r>
                        <a:rPr lang="en-US" dirty="0" smtClean="0"/>
                        <a:t>1645.1</a:t>
                      </a:r>
                      <a:endParaRPr lang="en-US" dirty="0"/>
                    </a:p>
                  </a:txBody>
                  <a:tcPr/>
                </a:tc>
              </a:tr>
            </a:tbl>
          </a:graphicData>
        </a:graphic>
      </p:graphicFrame>
    </p:spTree>
    <p:extLst>
      <p:ext uri="{BB962C8B-B14F-4D97-AF65-F5344CB8AC3E}">
        <p14:creationId xmlns:p14="http://schemas.microsoft.com/office/powerpoint/2010/main" val="196904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Conclusion</a:t>
            </a:r>
            <a:endParaRPr lang="en-US" dirty="0">
              <a:latin typeface="+mn-lt"/>
            </a:endParaRPr>
          </a:p>
        </p:txBody>
      </p:sp>
      <p:sp>
        <p:nvSpPr>
          <p:cNvPr id="3" name="Content Placeholder 2"/>
          <p:cNvSpPr>
            <a:spLocks noGrp="1"/>
          </p:cNvSpPr>
          <p:nvPr>
            <p:ph idx="1"/>
          </p:nvPr>
        </p:nvSpPr>
        <p:spPr>
          <a:xfrm>
            <a:off x="914400" y="1122645"/>
            <a:ext cx="7390151" cy="5405438"/>
          </a:xfrm>
        </p:spPr>
        <p:txBody>
          <a:bodyPr/>
          <a:lstStyle/>
          <a:p>
            <a:pPr algn="just"/>
            <a:r>
              <a:rPr lang="en-US" sz="2400" dirty="0" smtClean="0"/>
              <a:t>We present ORION – a tool for root cause analysis for MM failures</a:t>
            </a:r>
          </a:p>
          <a:p>
            <a:pPr algn="just"/>
            <a:r>
              <a:rPr lang="en-US" sz="2400" dirty="0"/>
              <a:t>P</a:t>
            </a:r>
            <a:r>
              <a:rPr lang="en-US" sz="2400" dirty="0" smtClean="0"/>
              <a:t>inpoints the metric that is highly affected by a failure and highlights corresponding code regions</a:t>
            </a:r>
          </a:p>
          <a:p>
            <a:pPr algn="just"/>
            <a:r>
              <a:rPr lang="en-US" sz="2400" dirty="0" smtClean="0"/>
              <a:t>ORION models application behavior through pairwise correlation of multiple metrics</a:t>
            </a:r>
          </a:p>
          <a:p>
            <a:pPr algn="just"/>
            <a:r>
              <a:rPr lang="en-US" sz="2400" dirty="0" smtClean="0"/>
              <a:t>Our case studies with different applications show the effectiveness of the tool in detecting real world bugs </a:t>
            </a:r>
          </a:p>
          <a:p>
            <a:pPr marL="0" indent="0" algn="just">
              <a:buNone/>
            </a:pPr>
            <a:endParaRPr lang="en-US" sz="2400" dirty="0"/>
          </a:p>
        </p:txBody>
      </p:sp>
    </p:spTree>
    <p:extLst>
      <p:ext uri="{BB962C8B-B14F-4D97-AF65-F5344CB8AC3E}">
        <p14:creationId xmlns:p14="http://schemas.microsoft.com/office/powerpoint/2010/main" val="20085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18" y="859592"/>
            <a:ext cx="6751947" cy="32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latin typeface="+mn-lt"/>
              </a:rPr>
              <a:t>Debugging large scale systems is difficult</a:t>
            </a:r>
            <a:endParaRPr lang="en-US" dirty="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78" y="1616526"/>
            <a:ext cx="7321668" cy="429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729" y="3764507"/>
            <a:ext cx="6409413" cy="237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03746" y="3211441"/>
            <a:ext cx="7924800" cy="1384995"/>
          </a:xfrm>
          <a:prstGeom prst="rect">
            <a:avLst/>
          </a:prstGeom>
          <a:solidFill>
            <a:srgbClr val="EAEAEA"/>
          </a:solidFill>
          <a:ln>
            <a:solidFill>
              <a:schemeClr val="bg1">
                <a:lumMod val="50000"/>
              </a:schemeClr>
            </a:solidFill>
          </a:ln>
        </p:spPr>
        <p:txBody>
          <a:bodyPr wrap="square" rtlCol="0">
            <a:spAutoFit/>
          </a:bodyPr>
          <a:lstStyle/>
          <a:p>
            <a:pPr algn="ctr"/>
            <a:r>
              <a:rPr lang="en-US" sz="2800" dirty="0" smtClean="0">
                <a:solidFill>
                  <a:srgbClr val="C00000"/>
                </a:solidFill>
                <a:latin typeface="+mn-lt"/>
              </a:rPr>
              <a:t>Bug causes loss of millions of dollars.. </a:t>
            </a:r>
          </a:p>
          <a:p>
            <a:pPr algn="ctr"/>
            <a:r>
              <a:rPr lang="en-US" sz="2800" dirty="0" smtClean="0">
                <a:solidFill>
                  <a:srgbClr val="C00000"/>
                </a:solidFill>
                <a:latin typeface="+mn-lt"/>
              </a:rPr>
              <a:t>Can not eliminate all the bugs !</a:t>
            </a:r>
          </a:p>
          <a:p>
            <a:pPr algn="ctr"/>
            <a:r>
              <a:rPr lang="en-US" sz="2800" dirty="0" smtClean="0">
                <a:solidFill>
                  <a:srgbClr val="C00000"/>
                </a:solidFill>
                <a:latin typeface="+mn-lt"/>
              </a:rPr>
              <a:t>Need for quick detection and diagnosis.</a:t>
            </a:r>
            <a:endParaRPr lang="en-US" sz="2800" dirty="0">
              <a:solidFill>
                <a:srgbClr val="C00000"/>
              </a:solidFill>
              <a:latin typeface="+mn-lt"/>
            </a:endParaRPr>
          </a:p>
        </p:txBody>
      </p:sp>
    </p:spTree>
    <p:extLst>
      <p:ext uri="{BB962C8B-B14F-4D97-AF65-F5344CB8AC3E}">
        <p14:creationId xmlns:p14="http://schemas.microsoft.com/office/powerpoint/2010/main" val="19671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8298" y="1241945"/>
            <a:ext cx="6441744" cy="923330"/>
          </a:xfrm>
          <a:prstGeom prst="rect">
            <a:avLst/>
          </a:prstGeom>
          <a:noFill/>
        </p:spPr>
        <p:txBody>
          <a:bodyPr wrap="square" rtlCol="0">
            <a:spAutoFit/>
          </a:bodyPr>
          <a:lstStyle/>
          <a:p>
            <a:pPr algn="ctr"/>
            <a:r>
              <a:rPr lang="en-US" sz="5400" dirty="0" smtClean="0"/>
              <a:t>Thank you</a:t>
            </a:r>
            <a:endParaRPr lang="en-US" sz="5400" dirty="0"/>
          </a:p>
        </p:txBody>
      </p:sp>
      <p:sp>
        <p:nvSpPr>
          <p:cNvPr id="5" name="TextBox 4"/>
          <p:cNvSpPr txBox="1"/>
          <p:nvPr/>
        </p:nvSpPr>
        <p:spPr>
          <a:xfrm>
            <a:off x="1433015" y="2797784"/>
            <a:ext cx="6237027" cy="707886"/>
          </a:xfrm>
          <a:prstGeom prst="rect">
            <a:avLst/>
          </a:prstGeom>
          <a:noFill/>
        </p:spPr>
        <p:txBody>
          <a:bodyPr wrap="square" rtlCol="0">
            <a:spAutoFit/>
          </a:bodyPr>
          <a:lstStyle/>
          <a:p>
            <a:pPr algn="ctr"/>
            <a:r>
              <a:rPr lang="en-US" sz="4000" dirty="0" smtClean="0"/>
              <a:t>Questions ?</a:t>
            </a:r>
            <a:endParaRPr lang="en-US" sz="4000" dirty="0"/>
          </a:p>
        </p:txBody>
      </p:sp>
    </p:spTree>
    <p:extLst>
      <p:ext uri="{BB962C8B-B14F-4D97-AF65-F5344CB8AC3E}">
        <p14:creationId xmlns:p14="http://schemas.microsoft.com/office/powerpoint/2010/main" val="1256581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Improve scalability</a:t>
            </a:r>
          </a:p>
          <a:p>
            <a:r>
              <a:rPr lang="en-US" dirty="0" smtClean="0"/>
              <a:t>Create a library for collecting various metrics as part of the tool.</a:t>
            </a:r>
            <a:endParaRPr lang="en-US" dirty="0"/>
          </a:p>
        </p:txBody>
      </p:sp>
    </p:spTree>
    <p:extLst>
      <p:ext uri="{BB962C8B-B14F-4D97-AF65-F5344CB8AC3E}">
        <p14:creationId xmlns:p14="http://schemas.microsoft.com/office/powerpoint/2010/main" val="1333391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debugging techniques</a:t>
            </a:r>
            <a:endParaRPr lang="en-US" dirty="0"/>
          </a:p>
        </p:txBody>
      </p:sp>
      <p:sp>
        <p:nvSpPr>
          <p:cNvPr id="3" name="Content Placeholder 2"/>
          <p:cNvSpPr>
            <a:spLocks noGrp="1"/>
          </p:cNvSpPr>
          <p:nvPr>
            <p:ph idx="1"/>
          </p:nvPr>
        </p:nvSpPr>
        <p:spPr/>
        <p:txBody>
          <a:bodyPr/>
          <a:lstStyle/>
          <a:p>
            <a:r>
              <a:rPr lang="en-US" dirty="0" smtClean="0"/>
              <a:t>Interactive, requires manual intervention: </a:t>
            </a:r>
            <a:r>
              <a:rPr lang="en-US" dirty="0" err="1" smtClean="0"/>
              <a:t>gdb</a:t>
            </a:r>
            <a:r>
              <a:rPr lang="en-US" dirty="0" smtClean="0"/>
              <a:t>, </a:t>
            </a:r>
            <a:r>
              <a:rPr lang="en-US" dirty="0" err="1" smtClean="0"/>
              <a:t>totalview</a:t>
            </a:r>
            <a:endParaRPr lang="en-US" dirty="0" smtClean="0"/>
          </a:p>
          <a:p>
            <a:r>
              <a:rPr lang="en-US" dirty="0" smtClean="0"/>
              <a:t>Memory, CPU profilers can identify bottlenecks: </a:t>
            </a:r>
            <a:r>
              <a:rPr lang="en-US" dirty="0" err="1" smtClean="0"/>
              <a:t>gprof</a:t>
            </a:r>
            <a:r>
              <a:rPr lang="en-US" dirty="0" smtClean="0"/>
              <a:t>, .NET memory profiler</a:t>
            </a:r>
          </a:p>
          <a:p>
            <a:r>
              <a:rPr lang="en-US" dirty="0" smtClean="0"/>
              <a:t>Log analysis</a:t>
            </a:r>
          </a:p>
          <a:p>
            <a:r>
              <a:rPr lang="en-US" dirty="0" smtClean="0"/>
              <a:t>Model checking</a:t>
            </a:r>
          </a:p>
          <a:p>
            <a:r>
              <a:rPr lang="en-US" dirty="0" smtClean="0"/>
              <a:t>Some tools use a threshold corresponding to a single metric to identify bugs</a:t>
            </a:r>
          </a:p>
          <a:p>
            <a:r>
              <a:rPr lang="en-US" dirty="0" smtClean="0"/>
              <a:t>In advanced cases: thresholds are learned through training</a:t>
            </a:r>
          </a:p>
          <a:p>
            <a:endParaRPr lang="en-US" dirty="0"/>
          </a:p>
          <a:p>
            <a:endParaRPr lang="en-US" dirty="0" smtClean="0"/>
          </a:p>
          <a:p>
            <a:endParaRPr lang="en-US" dirty="0"/>
          </a:p>
        </p:txBody>
      </p:sp>
    </p:spTree>
    <p:extLst>
      <p:ext uri="{BB962C8B-B14F-4D97-AF65-F5344CB8AC3E}">
        <p14:creationId xmlns:p14="http://schemas.microsoft.com/office/powerpoint/2010/main" val="56177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534400" cy="533400"/>
          </a:xfrm>
        </p:spPr>
        <p:txBody>
          <a:bodyPr>
            <a:normAutofit/>
          </a:bodyPr>
          <a:lstStyle/>
          <a:p>
            <a:r>
              <a:rPr lang="en-US" dirty="0" smtClean="0">
                <a:latin typeface="+mn-lt"/>
              </a:rPr>
              <a:t>Observation: </a:t>
            </a:r>
            <a:r>
              <a:rPr lang="en-US" dirty="0">
                <a:latin typeface="+mn-lt"/>
              </a:rPr>
              <a:t>Bugs </a:t>
            </a:r>
            <a:r>
              <a:rPr lang="en-US" dirty="0" smtClean="0">
                <a:latin typeface="+mn-lt"/>
              </a:rPr>
              <a:t>Change </a:t>
            </a:r>
            <a:r>
              <a:rPr lang="en-US" dirty="0">
                <a:latin typeface="+mn-lt"/>
              </a:rPr>
              <a:t>Metric </a:t>
            </a:r>
            <a:r>
              <a:rPr lang="en-US" dirty="0" smtClean="0">
                <a:latin typeface="+mn-lt"/>
              </a:rPr>
              <a:t>Behavior</a:t>
            </a:r>
            <a:endParaRPr lang="en-US" dirty="0">
              <a:latin typeface="+mn-lt"/>
            </a:endParaRPr>
          </a:p>
        </p:txBody>
      </p:sp>
      <p:sp>
        <p:nvSpPr>
          <p:cNvPr id="7" name="Content Placeholder 7"/>
          <p:cNvSpPr txBox="1">
            <a:spLocks/>
          </p:cNvSpPr>
          <p:nvPr/>
        </p:nvSpPr>
        <p:spPr>
          <a:xfrm>
            <a:off x="593332" y="4064000"/>
            <a:ext cx="7864868" cy="2097001"/>
          </a:xfrm>
          <a:prstGeom prst="rect">
            <a:avLst/>
          </a:prstGeom>
          <a:ln>
            <a:solidFill>
              <a:schemeClr val="bg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8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Hadoop</a:t>
            </a:r>
            <a:r>
              <a:rPr lang="en-US" dirty="0" smtClean="0"/>
              <a:t> DFS file-descriptor leak in version 0.17 </a:t>
            </a:r>
          </a:p>
          <a:p>
            <a:r>
              <a:rPr lang="en-US" dirty="0" smtClean="0"/>
              <a:t>Correlations differ on bug manifestation</a:t>
            </a:r>
          </a:p>
        </p:txBody>
      </p:sp>
      <p:pic>
        <p:nvPicPr>
          <p:cNvPr id="8" name="Picture 7" descr="plo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911" y="1571625"/>
            <a:ext cx="2535936" cy="1901952"/>
          </a:xfrm>
          <a:prstGeom prst="rect">
            <a:avLst/>
          </a:prstGeom>
        </p:spPr>
      </p:pic>
      <p:pic>
        <p:nvPicPr>
          <p:cNvPr id="9" name="Picture 8" descr="norm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96" y="1568450"/>
            <a:ext cx="2535936" cy="1901952"/>
          </a:xfrm>
          <a:prstGeom prst="rect">
            <a:avLst/>
          </a:prstGeom>
        </p:spPr>
      </p:pic>
      <p:sp>
        <p:nvSpPr>
          <p:cNvPr id="10" name="TextBox 9"/>
          <p:cNvSpPr txBox="1"/>
          <p:nvPr/>
        </p:nvSpPr>
        <p:spPr>
          <a:xfrm>
            <a:off x="1145229" y="1231859"/>
            <a:ext cx="1587294" cy="400110"/>
          </a:xfrm>
          <a:prstGeom prst="rect">
            <a:avLst/>
          </a:prstGeom>
          <a:noFill/>
        </p:spPr>
        <p:txBody>
          <a:bodyPr wrap="none" rtlCol="0">
            <a:spAutoFit/>
          </a:bodyPr>
          <a:lstStyle/>
          <a:p>
            <a:r>
              <a:rPr lang="en-US" sz="2000" b="1" dirty="0" smtClean="0">
                <a:solidFill>
                  <a:srgbClr val="660066"/>
                </a:solidFill>
                <a:latin typeface="+mn-lt"/>
              </a:rPr>
              <a:t>Healthy Run</a:t>
            </a:r>
            <a:endParaRPr lang="en-US" sz="2000" b="1" dirty="0">
              <a:solidFill>
                <a:srgbClr val="660066"/>
              </a:solidFill>
              <a:latin typeface="+mn-lt"/>
            </a:endParaRPr>
          </a:p>
        </p:txBody>
      </p:sp>
      <p:sp>
        <p:nvSpPr>
          <p:cNvPr id="11" name="TextBox 10"/>
          <p:cNvSpPr txBox="1"/>
          <p:nvPr/>
        </p:nvSpPr>
        <p:spPr>
          <a:xfrm>
            <a:off x="3394369" y="1258291"/>
            <a:ext cx="1859805" cy="400110"/>
          </a:xfrm>
          <a:prstGeom prst="rect">
            <a:avLst/>
          </a:prstGeom>
          <a:noFill/>
        </p:spPr>
        <p:txBody>
          <a:bodyPr wrap="none" rtlCol="0">
            <a:spAutoFit/>
          </a:bodyPr>
          <a:lstStyle/>
          <a:p>
            <a:r>
              <a:rPr lang="en-US" sz="2000" b="1" dirty="0">
                <a:solidFill>
                  <a:srgbClr val="660066"/>
                </a:solidFill>
                <a:latin typeface="+mn-lt"/>
              </a:rPr>
              <a:t>Unhealthy Run</a:t>
            </a:r>
          </a:p>
        </p:txBody>
      </p:sp>
      <p:sp>
        <p:nvSpPr>
          <p:cNvPr id="12" name="Freeform 11"/>
          <p:cNvSpPr/>
          <p:nvPr/>
        </p:nvSpPr>
        <p:spPr bwMode="auto">
          <a:xfrm>
            <a:off x="2125992" y="3240335"/>
            <a:ext cx="1942214" cy="680483"/>
          </a:xfrm>
          <a:custGeom>
            <a:avLst/>
            <a:gdLst>
              <a:gd name="connsiteX0" fmla="*/ 0 w 2434856"/>
              <a:gd name="connsiteY0" fmla="*/ 0 h 680483"/>
              <a:gd name="connsiteX1" fmla="*/ 988828 w 2434856"/>
              <a:gd name="connsiteY1" fmla="*/ 669851 h 680483"/>
              <a:gd name="connsiteX2" fmla="*/ 2434856 w 2434856"/>
              <a:gd name="connsiteY2" fmla="*/ 63795 h 680483"/>
            </a:gdLst>
            <a:ahLst/>
            <a:cxnLst>
              <a:cxn ang="0">
                <a:pos x="connsiteX0" y="connsiteY0"/>
              </a:cxn>
              <a:cxn ang="0">
                <a:pos x="connsiteX1" y="connsiteY1"/>
              </a:cxn>
              <a:cxn ang="0">
                <a:pos x="connsiteX2" y="connsiteY2"/>
              </a:cxn>
            </a:cxnLst>
            <a:rect l="l" t="t" r="r" b="b"/>
            <a:pathLst>
              <a:path w="2434856" h="680483">
                <a:moveTo>
                  <a:pt x="0" y="0"/>
                </a:moveTo>
                <a:cubicBezTo>
                  <a:pt x="291509" y="329609"/>
                  <a:pt x="583019" y="659219"/>
                  <a:pt x="988828" y="669851"/>
                </a:cubicBezTo>
                <a:cubicBezTo>
                  <a:pt x="1394637" y="680483"/>
                  <a:pt x="1914746" y="372139"/>
                  <a:pt x="2434856" y="63795"/>
                </a:cubicBezTo>
              </a:path>
            </a:pathLst>
          </a:custGeom>
          <a:noFill/>
          <a:ln w="38100" cap="flat" cmpd="sng" algn="ctr">
            <a:solidFill>
              <a:schemeClr val="tx1"/>
            </a:solid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13" name="TextBox 12"/>
          <p:cNvSpPr txBox="1"/>
          <p:nvPr/>
        </p:nvSpPr>
        <p:spPr>
          <a:xfrm>
            <a:off x="1162580" y="3579079"/>
            <a:ext cx="3919731" cy="461665"/>
          </a:xfrm>
          <a:prstGeom prst="rect">
            <a:avLst/>
          </a:prstGeom>
          <a:solidFill>
            <a:schemeClr val="bg1">
              <a:lumMod val="50000"/>
            </a:schemeClr>
          </a:solidFill>
        </p:spPr>
        <p:txBody>
          <a:bodyPr wrap="square" rtlCol="0">
            <a:spAutoFit/>
          </a:bodyPr>
          <a:lstStyle/>
          <a:p>
            <a:pPr algn="ctr"/>
            <a:r>
              <a:rPr lang="en-US" b="1" dirty="0" smtClean="0">
                <a:solidFill>
                  <a:schemeClr val="bg1"/>
                </a:solidFill>
                <a:latin typeface="+mn-lt"/>
              </a:rPr>
              <a:t>Behavior is different</a:t>
            </a:r>
            <a:endParaRPr lang="en-US" b="1" dirty="0">
              <a:solidFill>
                <a:schemeClr val="bg1"/>
              </a:solidFill>
              <a:latin typeface="+mn-lt"/>
            </a:endParaRPr>
          </a:p>
        </p:txBody>
      </p:sp>
      <p:sp>
        <p:nvSpPr>
          <p:cNvPr id="14" name="TextBox 13"/>
          <p:cNvSpPr txBox="1"/>
          <p:nvPr/>
        </p:nvSpPr>
        <p:spPr>
          <a:xfrm>
            <a:off x="6553200" y="1217583"/>
            <a:ext cx="811441" cy="400110"/>
          </a:xfrm>
          <a:prstGeom prst="rect">
            <a:avLst/>
          </a:prstGeom>
          <a:noFill/>
        </p:spPr>
        <p:txBody>
          <a:bodyPr wrap="none" rtlCol="0">
            <a:spAutoFit/>
          </a:bodyPr>
          <a:lstStyle/>
          <a:p>
            <a:r>
              <a:rPr lang="en-US" sz="2000" b="1" dirty="0" smtClean="0">
                <a:solidFill>
                  <a:srgbClr val="660066"/>
                </a:solidFill>
                <a:latin typeface="+mn-lt"/>
              </a:rPr>
              <a:t>Patch</a:t>
            </a:r>
            <a:endParaRPr lang="en-US" sz="2000" b="1" dirty="0">
              <a:solidFill>
                <a:srgbClr val="660066"/>
              </a:solidFill>
              <a:latin typeface="+mn-lt"/>
            </a:endParaRPr>
          </a:p>
        </p:txBody>
      </p:sp>
      <p:grpSp>
        <p:nvGrpSpPr>
          <p:cNvPr id="15" name="Group 14"/>
          <p:cNvGrpSpPr/>
          <p:nvPr/>
        </p:nvGrpSpPr>
        <p:grpSpPr>
          <a:xfrm>
            <a:off x="5372099" y="1683801"/>
            <a:ext cx="3255237" cy="1553256"/>
            <a:chOff x="5372099" y="1683801"/>
            <a:chExt cx="3255237" cy="1553256"/>
          </a:xfrm>
        </p:grpSpPr>
        <p:sp>
          <p:nvSpPr>
            <p:cNvPr id="16" name="TextBox 15"/>
            <p:cNvSpPr txBox="1"/>
            <p:nvPr/>
          </p:nvSpPr>
          <p:spPr>
            <a:xfrm>
              <a:off x="5372099" y="2336811"/>
              <a:ext cx="3255237" cy="900246"/>
            </a:xfrm>
            <a:prstGeom prst="rect">
              <a:avLst/>
            </a:prstGeom>
            <a:solidFill>
              <a:srgbClr val="CCFFCC"/>
            </a:solidFill>
            <a:ln>
              <a:noFill/>
            </a:ln>
          </p:spPr>
          <p:txBody>
            <a:bodyPr wrap="square" rtlCol="0">
              <a:spAutoFit/>
            </a:bodyPr>
            <a:lstStyle/>
            <a:p>
              <a:r>
                <a:rPr lang="en-US" sz="1050" b="1" dirty="0" smtClean="0">
                  <a:latin typeface="+mj-lt"/>
                  <a:cs typeface="Courier New"/>
                </a:rPr>
                <a:t>+ } finally {</a:t>
              </a:r>
            </a:p>
            <a:p>
              <a:r>
                <a:rPr lang="en-US" sz="1050" b="1" dirty="0" smtClean="0">
                  <a:latin typeface="+mj-lt"/>
                  <a:cs typeface="Courier New"/>
                </a:rPr>
                <a:t>+    </a:t>
              </a:r>
              <a:r>
                <a:rPr lang="en-US" sz="1050" b="1" dirty="0" err="1" smtClean="0">
                  <a:latin typeface="+mj-lt"/>
                  <a:cs typeface="Courier New"/>
                </a:rPr>
                <a:t>IOUtils.closeStream</a:t>
              </a:r>
              <a:r>
                <a:rPr lang="en-US" sz="1050" b="1" dirty="0" smtClean="0">
                  <a:latin typeface="+mj-lt"/>
                  <a:cs typeface="Courier New"/>
                </a:rPr>
                <a:t>(reader);</a:t>
              </a:r>
            </a:p>
            <a:p>
              <a:r>
                <a:rPr lang="en-US" sz="1050" b="1" dirty="0" smtClean="0">
                  <a:latin typeface="+mj-lt"/>
                  <a:cs typeface="Courier New"/>
                </a:rPr>
                <a:t>+    </a:t>
              </a:r>
              <a:r>
                <a:rPr lang="en-US" sz="1050" b="1" dirty="0" err="1" smtClean="0">
                  <a:latin typeface="+mj-lt"/>
                  <a:cs typeface="Courier New"/>
                </a:rPr>
                <a:t>IOUtils.closeSocket</a:t>
              </a:r>
              <a:r>
                <a:rPr lang="en-US" sz="1050" b="1" dirty="0" smtClean="0">
                  <a:latin typeface="+mj-lt"/>
                  <a:cs typeface="Courier New"/>
                </a:rPr>
                <a:t>(</a:t>
              </a:r>
              <a:r>
                <a:rPr lang="en-US" sz="1050" b="1" dirty="0" err="1" smtClean="0">
                  <a:latin typeface="+mj-lt"/>
                  <a:cs typeface="Courier New"/>
                </a:rPr>
                <a:t>dn</a:t>
              </a:r>
              <a:r>
                <a:rPr lang="en-US" sz="1050" b="1" dirty="0" smtClean="0">
                  <a:latin typeface="+mj-lt"/>
                  <a:cs typeface="Courier New"/>
                </a:rPr>
                <a:t>);</a:t>
              </a:r>
            </a:p>
            <a:p>
              <a:r>
                <a:rPr lang="en-US" sz="1050" b="1" dirty="0" smtClean="0">
                  <a:latin typeface="+mj-lt"/>
                  <a:cs typeface="Courier New"/>
                </a:rPr>
                <a:t>+    </a:t>
              </a:r>
              <a:r>
                <a:rPr lang="en-US" sz="1050" b="1" dirty="0" err="1" smtClean="0">
                  <a:latin typeface="+mj-lt"/>
                  <a:cs typeface="Courier New"/>
                </a:rPr>
                <a:t>dn</a:t>
              </a:r>
              <a:r>
                <a:rPr lang="en-US" sz="1050" b="1" dirty="0" smtClean="0">
                  <a:latin typeface="+mj-lt"/>
                  <a:cs typeface="Courier New"/>
                </a:rPr>
                <a:t> = null;</a:t>
              </a:r>
            </a:p>
            <a:p>
              <a:r>
                <a:rPr lang="en-US" sz="1050" b="1" dirty="0" smtClean="0">
                  <a:latin typeface="+mj-lt"/>
                  <a:cs typeface="Courier New"/>
                </a:rPr>
                <a:t>+    }</a:t>
              </a:r>
              <a:endParaRPr lang="en-US" sz="1050" b="1" dirty="0">
                <a:latin typeface="+mj-lt"/>
                <a:cs typeface="Courier New"/>
              </a:endParaRPr>
            </a:p>
          </p:txBody>
        </p:sp>
        <p:sp>
          <p:nvSpPr>
            <p:cNvPr id="17" name="TextBox 16"/>
            <p:cNvSpPr txBox="1"/>
            <p:nvPr/>
          </p:nvSpPr>
          <p:spPr>
            <a:xfrm>
              <a:off x="5372100" y="1683801"/>
              <a:ext cx="2566728" cy="738664"/>
            </a:xfrm>
            <a:prstGeom prst="rect">
              <a:avLst/>
            </a:prstGeom>
            <a:solidFill>
              <a:schemeClr val="bg1"/>
            </a:solidFill>
            <a:ln>
              <a:noFill/>
            </a:ln>
          </p:spPr>
          <p:txBody>
            <a:bodyPr wrap="none" rtlCol="0">
              <a:spAutoFit/>
            </a:bodyPr>
            <a:lstStyle/>
            <a:p>
              <a:r>
                <a:rPr lang="en-US" sz="1050" b="1" dirty="0">
                  <a:latin typeface="+mj-lt"/>
                  <a:cs typeface="Courier New"/>
                </a:rPr>
                <a:t>} catch (</a:t>
              </a:r>
              <a:r>
                <a:rPr lang="en-US" sz="1050" b="1" dirty="0" err="1">
                  <a:latin typeface="+mj-lt"/>
                  <a:cs typeface="Courier New"/>
                </a:rPr>
                <a:t>IOException</a:t>
              </a:r>
              <a:r>
                <a:rPr lang="en-US" sz="1050" b="1" dirty="0">
                  <a:latin typeface="+mj-lt"/>
                  <a:cs typeface="Courier New"/>
                </a:rPr>
                <a:t> e) {</a:t>
              </a:r>
            </a:p>
            <a:p>
              <a:r>
                <a:rPr lang="en-US" sz="1050" b="1" dirty="0">
                  <a:latin typeface="+mj-lt"/>
                  <a:cs typeface="Courier New"/>
                </a:rPr>
                <a:t>  </a:t>
              </a:r>
              <a:r>
                <a:rPr lang="en-US" sz="1050" b="1" dirty="0" smtClean="0">
                  <a:latin typeface="+mj-lt"/>
                  <a:cs typeface="Courier New"/>
                </a:rPr>
                <a:t>  </a:t>
              </a:r>
              <a:r>
                <a:rPr lang="en-US" sz="1050" b="1" dirty="0" err="1" smtClean="0">
                  <a:latin typeface="+mj-lt"/>
                  <a:cs typeface="Courier New"/>
                </a:rPr>
                <a:t>ioe</a:t>
              </a:r>
              <a:r>
                <a:rPr lang="en-US" sz="1050" b="1" dirty="0" smtClean="0">
                  <a:latin typeface="+mj-lt"/>
                  <a:cs typeface="Courier New"/>
                </a:rPr>
                <a:t> </a:t>
              </a:r>
              <a:r>
                <a:rPr lang="en-US" sz="1050" b="1" dirty="0">
                  <a:latin typeface="+mj-lt"/>
                  <a:cs typeface="Courier New"/>
                </a:rPr>
                <a:t>= e;</a:t>
              </a:r>
            </a:p>
            <a:p>
              <a:r>
                <a:rPr lang="en-US" sz="1050" b="1" dirty="0" smtClean="0">
                  <a:latin typeface="+mj-lt"/>
                  <a:cs typeface="Courier New"/>
                </a:rPr>
                <a:t>    </a:t>
              </a:r>
              <a:r>
                <a:rPr lang="en-US" sz="1050" b="1" dirty="0" err="1">
                  <a:latin typeface="+mj-lt"/>
                  <a:cs typeface="Courier New"/>
                </a:rPr>
                <a:t>LOG.warn</a:t>
              </a:r>
              <a:r>
                <a:rPr lang="en-US" sz="1050" b="1" dirty="0">
                  <a:latin typeface="+mj-lt"/>
                  <a:cs typeface="Courier New"/>
                </a:rPr>
                <a:t>("Failed to connect to " </a:t>
              </a:r>
              <a:r>
                <a:rPr lang="en-US" sz="1050" b="1" dirty="0" smtClean="0">
                  <a:latin typeface="+mj-lt"/>
                  <a:cs typeface="Courier New"/>
                </a:rPr>
                <a:t>+</a:t>
              </a:r>
            </a:p>
            <a:p>
              <a:r>
                <a:rPr lang="en-US" sz="1050" b="1" dirty="0" smtClean="0">
                  <a:latin typeface="+mj-lt"/>
                  <a:cs typeface="Courier New"/>
                </a:rPr>
                <a:t>        </a:t>
              </a:r>
              <a:r>
                <a:rPr lang="en-US" sz="1050" b="1" dirty="0" err="1">
                  <a:latin typeface="+mj-lt"/>
                  <a:cs typeface="Courier New"/>
                </a:rPr>
                <a:t>targetAddr</a:t>
              </a:r>
              <a:r>
                <a:rPr lang="en-US" sz="1050" b="1" dirty="0">
                  <a:latin typeface="+mj-lt"/>
                  <a:cs typeface="Courier New"/>
                </a:rPr>
                <a:t> + "...")</a:t>
              </a:r>
              <a:r>
                <a:rPr lang="en-US" sz="1050" b="1" dirty="0" smtClean="0">
                  <a:latin typeface="+mj-lt"/>
                  <a:cs typeface="Courier New"/>
                </a:rPr>
                <a:t>;</a:t>
              </a:r>
            </a:p>
          </p:txBody>
        </p:sp>
      </p:grpSp>
      <p:sp>
        <p:nvSpPr>
          <p:cNvPr id="18" name="Rectangle 17"/>
          <p:cNvSpPr/>
          <p:nvPr/>
        </p:nvSpPr>
        <p:spPr>
          <a:xfrm>
            <a:off x="5372099" y="1658401"/>
            <a:ext cx="3255238" cy="15786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510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534400" cy="533400"/>
          </a:xfrm>
        </p:spPr>
        <p:txBody>
          <a:bodyPr>
            <a:normAutofit/>
          </a:bodyPr>
          <a:lstStyle/>
          <a:p>
            <a:r>
              <a:rPr lang="en-US" dirty="0">
                <a:latin typeface="+mn-lt"/>
              </a:rPr>
              <a:t>Diagnosis process high-level idea</a:t>
            </a:r>
          </a:p>
        </p:txBody>
      </p:sp>
      <p:pic>
        <p:nvPicPr>
          <p:cNvPr id="6" name="Picture 5" descr="metric_1.png"/>
          <p:cNvPicPr>
            <a:picLocks noChangeAspect="1"/>
          </p:cNvPicPr>
          <p:nvPr/>
        </p:nvPicPr>
        <p:blipFill>
          <a:blip r:embed="rId2" cstate="print"/>
          <a:stretch>
            <a:fillRect/>
          </a:stretch>
        </p:blipFill>
        <p:spPr>
          <a:xfrm>
            <a:off x="1600201" y="2819400"/>
            <a:ext cx="2128250" cy="641261"/>
          </a:xfrm>
          <a:prstGeom prst="rect">
            <a:avLst/>
          </a:prstGeom>
        </p:spPr>
      </p:pic>
      <p:pic>
        <p:nvPicPr>
          <p:cNvPr id="7" name="Picture 6" descr="metric_2.png"/>
          <p:cNvPicPr>
            <a:picLocks noChangeAspect="1"/>
          </p:cNvPicPr>
          <p:nvPr/>
        </p:nvPicPr>
        <p:blipFill>
          <a:blip r:embed="rId3" cstate="print"/>
          <a:stretch>
            <a:fillRect/>
          </a:stretch>
        </p:blipFill>
        <p:spPr>
          <a:xfrm>
            <a:off x="1600200" y="3581400"/>
            <a:ext cx="2133600" cy="612606"/>
          </a:xfrm>
          <a:prstGeom prst="rect">
            <a:avLst/>
          </a:prstGeom>
        </p:spPr>
      </p:pic>
      <p:pic>
        <p:nvPicPr>
          <p:cNvPr id="8" name="Picture 7" descr="metric_1.png"/>
          <p:cNvPicPr>
            <a:picLocks noChangeAspect="1"/>
          </p:cNvPicPr>
          <p:nvPr/>
        </p:nvPicPr>
        <p:blipFill>
          <a:blip r:embed="rId2" cstate="print"/>
          <a:stretch>
            <a:fillRect/>
          </a:stretch>
        </p:blipFill>
        <p:spPr>
          <a:xfrm>
            <a:off x="1600201" y="4311739"/>
            <a:ext cx="2128250" cy="641261"/>
          </a:xfrm>
          <a:prstGeom prst="rect">
            <a:avLst/>
          </a:prstGeom>
        </p:spPr>
      </p:pic>
      <p:sp>
        <p:nvSpPr>
          <p:cNvPr id="9" name="TextBox 8"/>
          <p:cNvSpPr txBox="1"/>
          <p:nvPr/>
        </p:nvSpPr>
        <p:spPr>
          <a:xfrm>
            <a:off x="533400" y="4648200"/>
            <a:ext cx="646331" cy="646331"/>
          </a:xfrm>
          <a:prstGeom prst="rect">
            <a:avLst/>
          </a:prstGeom>
          <a:noFill/>
        </p:spPr>
        <p:txBody>
          <a:bodyPr wrap="none" rtlCol="0">
            <a:spAutoFit/>
          </a:bodyPr>
          <a:lstStyle/>
          <a:p>
            <a:r>
              <a:rPr lang="en-US" sz="3600" b="1" dirty="0" smtClean="0">
                <a:latin typeface="+mn-lt"/>
              </a:rPr>
              <a:t>…</a:t>
            </a:r>
            <a:endParaRPr lang="en-US" sz="3600" b="1" dirty="0">
              <a:latin typeface="+mn-lt"/>
            </a:endParaRPr>
          </a:p>
        </p:txBody>
      </p:sp>
      <p:pic>
        <p:nvPicPr>
          <p:cNvPr id="10" name="Picture 9" descr="JavaIDE-Eclipse.gif"/>
          <p:cNvPicPr>
            <a:picLocks noChangeAspect="1"/>
          </p:cNvPicPr>
          <p:nvPr/>
        </p:nvPicPr>
        <p:blipFill>
          <a:blip r:embed="rId4" cstate="print">
            <a:lum bright="20000" contrast="-29000"/>
          </a:blip>
          <a:stretch>
            <a:fillRect/>
          </a:stretch>
        </p:blipFill>
        <p:spPr>
          <a:xfrm>
            <a:off x="5562600" y="3085988"/>
            <a:ext cx="3124200" cy="2552812"/>
          </a:xfrm>
          <a:prstGeom prst="rect">
            <a:avLst/>
          </a:prstGeom>
          <a:ln w="28575">
            <a:solidFill>
              <a:schemeClr val="bg1">
                <a:lumMod val="50000"/>
              </a:schemeClr>
            </a:solidFill>
          </a:ln>
        </p:spPr>
      </p:pic>
      <p:sp>
        <p:nvSpPr>
          <p:cNvPr id="11" name="Rectangle 10"/>
          <p:cNvSpPr/>
          <p:nvPr/>
        </p:nvSpPr>
        <p:spPr bwMode="auto">
          <a:xfrm>
            <a:off x="5410200" y="4838588"/>
            <a:ext cx="3429000" cy="533400"/>
          </a:xfrm>
          <a:prstGeom prst="rect">
            <a:avLst/>
          </a:prstGeom>
          <a:solidFill>
            <a:srgbClr val="C00000">
              <a:alpha val="67000"/>
            </a:srgb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rPr>
              <a:t>Code Region</a:t>
            </a:r>
          </a:p>
        </p:txBody>
      </p:sp>
      <p:sp>
        <p:nvSpPr>
          <p:cNvPr id="12" name="TextBox 11"/>
          <p:cNvSpPr txBox="1"/>
          <p:nvPr/>
        </p:nvSpPr>
        <p:spPr>
          <a:xfrm>
            <a:off x="6397562" y="2628788"/>
            <a:ext cx="1357295" cy="461665"/>
          </a:xfrm>
          <a:prstGeom prst="rect">
            <a:avLst/>
          </a:prstGeom>
          <a:noFill/>
        </p:spPr>
        <p:txBody>
          <a:bodyPr wrap="none" rtlCol="0">
            <a:spAutoFit/>
          </a:bodyPr>
          <a:lstStyle/>
          <a:p>
            <a:r>
              <a:rPr lang="en-US" sz="2400" b="1" dirty="0" smtClean="0">
                <a:latin typeface="+mn-lt"/>
              </a:rPr>
              <a:t>Program</a:t>
            </a:r>
            <a:endParaRPr lang="en-US" sz="2400" b="1" dirty="0">
              <a:latin typeface="+mn-lt"/>
            </a:endParaRPr>
          </a:p>
        </p:txBody>
      </p:sp>
      <p:sp>
        <p:nvSpPr>
          <p:cNvPr id="13" name="Rectangle 12"/>
          <p:cNvSpPr/>
          <p:nvPr/>
        </p:nvSpPr>
        <p:spPr bwMode="auto">
          <a:xfrm>
            <a:off x="5410200" y="3847988"/>
            <a:ext cx="3429000" cy="533400"/>
          </a:xfrm>
          <a:prstGeom prst="rect">
            <a:avLst/>
          </a:prstGeom>
          <a:solidFill>
            <a:srgbClr val="C00000">
              <a:alpha val="67000"/>
            </a:srgb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rPr>
              <a:t>Code Region</a:t>
            </a:r>
          </a:p>
        </p:txBody>
      </p:sp>
      <p:sp>
        <p:nvSpPr>
          <p:cNvPr id="14" name="TextBox 13"/>
          <p:cNvSpPr txBox="1"/>
          <p:nvPr/>
        </p:nvSpPr>
        <p:spPr>
          <a:xfrm>
            <a:off x="533400" y="2943999"/>
            <a:ext cx="1301959" cy="461665"/>
          </a:xfrm>
          <a:prstGeom prst="rect">
            <a:avLst/>
          </a:prstGeom>
          <a:noFill/>
        </p:spPr>
        <p:txBody>
          <a:bodyPr wrap="none" rtlCol="0">
            <a:spAutoFit/>
          </a:bodyPr>
          <a:lstStyle/>
          <a:p>
            <a:r>
              <a:rPr lang="en-US" b="1" dirty="0" smtClean="0">
                <a:latin typeface="+mn-lt"/>
              </a:rPr>
              <a:t>Metric 1</a:t>
            </a:r>
            <a:endParaRPr lang="en-US" b="1" dirty="0">
              <a:latin typeface="+mn-lt"/>
            </a:endParaRPr>
          </a:p>
        </p:txBody>
      </p:sp>
      <p:sp>
        <p:nvSpPr>
          <p:cNvPr id="15" name="TextBox 14"/>
          <p:cNvSpPr txBox="1"/>
          <p:nvPr/>
        </p:nvSpPr>
        <p:spPr>
          <a:xfrm>
            <a:off x="533400" y="3669268"/>
            <a:ext cx="1301959" cy="461665"/>
          </a:xfrm>
          <a:prstGeom prst="rect">
            <a:avLst/>
          </a:prstGeom>
          <a:noFill/>
        </p:spPr>
        <p:txBody>
          <a:bodyPr wrap="none" rtlCol="0">
            <a:spAutoFit/>
          </a:bodyPr>
          <a:lstStyle/>
          <a:p>
            <a:r>
              <a:rPr lang="en-US" b="1" dirty="0" smtClean="0">
                <a:latin typeface="+mn-lt"/>
              </a:rPr>
              <a:t>Metric 2</a:t>
            </a:r>
            <a:endParaRPr lang="en-US" b="1" dirty="0">
              <a:latin typeface="+mn-lt"/>
            </a:endParaRPr>
          </a:p>
        </p:txBody>
      </p:sp>
      <p:sp>
        <p:nvSpPr>
          <p:cNvPr id="16" name="TextBox 15"/>
          <p:cNvSpPr txBox="1"/>
          <p:nvPr/>
        </p:nvSpPr>
        <p:spPr>
          <a:xfrm>
            <a:off x="533400" y="4431268"/>
            <a:ext cx="1301959" cy="461665"/>
          </a:xfrm>
          <a:prstGeom prst="rect">
            <a:avLst/>
          </a:prstGeom>
          <a:noFill/>
        </p:spPr>
        <p:txBody>
          <a:bodyPr wrap="none" rtlCol="0">
            <a:spAutoFit/>
          </a:bodyPr>
          <a:lstStyle/>
          <a:p>
            <a:r>
              <a:rPr lang="en-US" b="1" dirty="0" smtClean="0">
                <a:latin typeface="+mn-lt"/>
              </a:rPr>
              <a:t>Metric 3</a:t>
            </a:r>
            <a:endParaRPr lang="en-US" b="1" dirty="0">
              <a:latin typeface="+mn-lt"/>
            </a:endParaRPr>
          </a:p>
        </p:txBody>
      </p:sp>
      <p:sp>
        <p:nvSpPr>
          <p:cNvPr id="17" name="TextBox 16"/>
          <p:cNvSpPr txBox="1"/>
          <p:nvPr/>
        </p:nvSpPr>
        <p:spPr>
          <a:xfrm>
            <a:off x="533400" y="5382399"/>
            <a:ext cx="1609736" cy="461665"/>
          </a:xfrm>
          <a:prstGeom prst="rect">
            <a:avLst/>
          </a:prstGeom>
          <a:noFill/>
        </p:spPr>
        <p:txBody>
          <a:bodyPr wrap="none" rtlCol="0">
            <a:spAutoFit/>
          </a:bodyPr>
          <a:lstStyle/>
          <a:p>
            <a:r>
              <a:rPr lang="en-US" b="1" dirty="0" smtClean="0">
                <a:latin typeface="+mn-lt"/>
              </a:rPr>
              <a:t>Metric 100</a:t>
            </a:r>
            <a:endParaRPr lang="en-US" b="1" dirty="0">
              <a:latin typeface="+mn-lt"/>
            </a:endParaRPr>
          </a:p>
        </p:txBody>
      </p:sp>
      <p:sp>
        <p:nvSpPr>
          <p:cNvPr id="18" name="Right Brace 17"/>
          <p:cNvSpPr/>
          <p:nvPr/>
        </p:nvSpPr>
        <p:spPr bwMode="auto">
          <a:xfrm>
            <a:off x="3733800" y="2819400"/>
            <a:ext cx="381000" cy="2895600"/>
          </a:xfrm>
          <a:prstGeom prst="rightBrace">
            <a:avLst>
              <a:gd name="adj1" fmla="val 25682"/>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19" name="Right Arrow 18"/>
          <p:cNvSpPr/>
          <p:nvPr/>
        </p:nvSpPr>
        <p:spPr bwMode="auto">
          <a:xfrm rot="2292055">
            <a:off x="4585992" y="4705312"/>
            <a:ext cx="581616" cy="246657"/>
          </a:xfrm>
          <a:prstGeom prst="rightArrow">
            <a:avLst/>
          </a:prstGeom>
          <a:solidFill>
            <a:srgbClr val="C00000"/>
          </a:solidFill>
          <a:ln>
            <a:solidFill>
              <a:srgbClr val="C0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20" name="TextBox 19"/>
          <p:cNvSpPr txBox="1"/>
          <p:nvPr/>
        </p:nvSpPr>
        <p:spPr>
          <a:xfrm>
            <a:off x="4114800" y="3048000"/>
            <a:ext cx="1295400" cy="1015663"/>
          </a:xfrm>
          <a:prstGeom prst="rect">
            <a:avLst/>
          </a:prstGeom>
          <a:noFill/>
        </p:spPr>
        <p:txBody>
          <a:bodyPr wrap="square" rtlCol="0">
            <a:spAutoFit/>
          </a:bodyPr>
          <a:lstStyle/>
          <a:p>
            <a:pPr algn="ctr"/>
            <a:r>
              <a:rPr lang="en-US" sz="2000" i="1" u="sng" dirty="0" smtClean="0">
                <a:latin typeface="+mn-lt"/>
              </a:rPr>
              <a:t>Abnormal </a:t>
            </a:r>
            <a:r>
              <a:rPr lang="en-US" sz="2000" i="1" dirty="0" smtClean="0">
                <a:latin typeface="+mn-lt"/>
              </a:rPr>
              <a:t>code blocks</a:t>
            </a:r>
            <a:endParaRPr lang="en-US" sz="2000" i="1" dirty="0">
              <a:latin typeface="+mn-lt"/>
            </a:endParaRPr>
          </a:p>
        </p:txBody>
      </p:sp>
      <p:sp>
        <p:nvSpPr>
          <p:cNvPr id="21" name="Right Arrow 20"/>
          <p:cNvSpPr/>
          <p:nvPr/>
        </p:nvSpPr>
        <p:spPr bwMode="auto">
          <a:xfrm rot="19869074">
            <a:off x="4576568" y="4124133"/>
            <a:ext cx="581616" cy="246657"/>
          </a:xfrm>
          <a:prstGeom prst="rightArrow">
            <a:avLst/>
          </a:prstGeom>
          <a:solidFill>
            <a:srgbClr val="C00000"/>
          </a:solidFill>
          <a:ln>
            <a:solidFill>
              <a:srgbClr val="C0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23" name="TextBox 22"/>
          <p:cNvSpPr txBox="1"/>
          <p:nvPr/>
        </p:nvSpPr>
        <p:spPr>
          <a:xfrm>
            <a:off x="149099" y="1201001"/>
            <a:ext cx="8845801" cy="954107"/>
          </a:xfrm>
          <a:prstGeom prst="rect">
            <a:avLst/>
          </a:prstGeom>
          <a:noFill/>
        </p:spPr>
        <p:txBody>
          <a:bodyPr wrap="square" rtlCol="0">
            <a:spAutoFit/>
          </a:bodyPr>
          <a:lstStyle/>
          <a:p>
            <a:pPr algn="ctr"/>
            <a:r>
              <a:rPr lang="en-US" sz="2800" dirty="0" smtClean="0">
                <a:latin typeface="+mn-lt"/>
              </a:rPr>
              <a:t>Manifested-in-metrics (MM) bugs </a:t>
            </a:r>
          </a:p>
          <a:p>
            <a:pPr algn="ctr"/>
            <a:r>
              <a:rPr lang="en-US" sz="2800" dirty="0" smtClean="0">
                <a:latin typeface="+mn-lt"/>
              </a:rPr>
              <a:t>Abnormal temporal pattern in one of the metrics</a:t>
            </a:r>
            <a:endParaRPr lang="en-US" sz="2800" dirty="0">
              <a:latin typeface="+mn-lt"/>
            </a:endParaRPr>
          </a:p>
        </p:txBody>
      </p:sp>
    </p:spTree>
    <p:extLst>
      <p:ext uri="{BB962C8B-B14F-4D97-AF65-F5344CB8AC3E}">
        <p14:creationId xmlns:p14="http://schemas.microsoft.com/office/powerpoint/2010/main" val="14068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P spid="14" grpId="0"/>
      <p:bldP spid="15" grpId="0"/>
      <p:bldP spid="16" grpId="0"/>
      <p:bldP spid="17" grpId="0"/>
      <p:bldP spid="18" grpId="0" animBg="1"/>
      <p:bldP spid="19" grpId="0" animBg="1"/>
      <p:bldP spid="20" grpId="0"/>
      <p:bldP spid="21"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51" y="2311946"/>
            <a:ext cx="8845801" cy="523220"/>
          </a:xfrm>
          <a:prstGeom prst="rect">
            <a:avLst/>
          </a:prstGeom>
          <a:noFill/>
        </p:spPr>
        <p:txBody>
          <a:bodyPr wrap="square" rtlCol="0">
            <a:spAutoFit/>
          </a:bodyPr>
          <a:lstStyle/>
          <a:p>
            <a:pPr algn="ctr"/>
            <a:r>
              <a:rPr lang="en-US" sz="2800" b="1" dirty="0" smtClean="0">
                <a:latin typeface="+mn-lt"/>
              </a:rPr>
              <a:t>ORION: Framework for localizing origin of MM faults</a:t>
            </a:r>
            <a:endParaRPr lang="en-US" sz="2800" b="1" dirty="0">
              <a:latin typeface="+mn-lt"/>
            </a:endParaRPr>
          </a:p>
        </p:txBody>
      </p:sp>
    </p:spTree>
    <p:extLst>
      <p:ext uri="{BB962C8B-B14F-4D97-AF65-F5344CB8AC3E}">
        <p14:creationId xmlns:p14="http://schemas.microsoft.com/office/powerpoint/2010/main" val="334114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Callout 48"/>
          <p:cNvSpPr/>
          <p:nvPr/>
        </p:nvSpPr>
        <p:spPr bwMode="auto">
          <a:xfrm>
            <a:off x="4410559" y="1828402"/>
            <a:ext cx="3352800" cy="1181100"/>
          </a:xfrm>
          <a:prstGeom prst="wedgeEllipseCallout">
            <a:avLst>
              <a:gd name="adj1" fmla="val -51804"/>
              <a:gd name="adj2" fmla="val 45067"/>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tx1"/>
                </a:solidFill>
              </a:rPr>
              <a:t>Filter out noise.  Keep the ones which show a trend</a:t>
            </a:r>
            <a:endParaRPr kumimoji="0" lang="en-US" sz="2000" b="1" i="0" u="none" strike="noStrike" cap="none" normalizeH="0" baseline="0" dirty="0" smtClean="0">
              <a:ln>
                <a:noFill/>
              </a:ln>
              <a:solidFill>
                <a:schemeClr val="tx1"/>
              </a:solidFill>
              <a:effectLst/>
            </a:endParaRPr>
          </a:p>
        </p:txBody>
      </p:sp>
      <p:sp>
        <p:nvSpPr>
          <p:cNvPr id="2" name="Title 1"/>
          <p:cNvSpPr>
            <a:spLocks noGrp="1"/>
          </p:cNvSpPr>
          <p:nvPr>
            <p:ph type="title"/>
          </p:nvPr>
        </p:nvSpPr>
        <p:spPr/>
        <p:txBody>
          <a:bodyPr/>
          <a:lstStyle/>
          <a:p>
            <a:r>
              <a:rPr lang="en-US" dirty="0" smtClean="0">
                <a:latin typeface="+mn-lt"/>
              </a:rPr>
              <a:t>Overview of the workflow</a:t>
            </a:r>
            <a:endParaRPr lang="en-US" dirty="0">
              <a:latin typeface="+mn-lt"/>
            </a:endParaRPr>
          </a:p>
        </p:txBody>
      </p:sp>
      <p:sp>
        <p:nvSpPr>
          <p:cNvPr id="4" name="TextBox 3"/>
          <p:cNvSpPr txBox="1"/>
          <p:nvPr/>
        </p:nvSpPr>
        <p:spPr>
          <a:xfrm>
            <a:off x="551597" y="759767"/>
            <a:ext cx="7888405" cy="461665"/>
          </a:xfrm>
          <a:prstGeom prst="rect">
            <a:avLst/>
          </a:prstGeom>
          <a:noFill/>
        </p:spPr>
        <p:txBody>
          <a:bodyPr wrap="square" rtlCol="0">
            <a:spAutoFit/>
          </a:bodyPr>
          <a:lstStyle/>
          <a:p>
            <a:pPr algn="ctr"/>
            <a:r>
              <a:rPr lang="en-US" dirty="0" smtClean="0">
                <a:latin typeface="+mn-lt"/>
              </a:rPr>
              <a:t>ORION: Framework for localizing origin of MM faults</a:t>
            </a:r>
            <a:endParaRPr lang="en-US" dirty="0">
              <a:latin typeface="+mn-lt"/>
            </a:endParaRPr>
          </a:p>
        </p:txBody>
      </p:sp>
      <p:sp>
        <p:nvSpPr>
          <p:cNvPr id="5" name="Vertical Scroll 4"/>
          <p:cNvSpPr/>
          <p:nvPr/>
        </p:nvSpPr>
        <p:spPr bwMode="auto">
          <a:xfrm>
            <a:off x="2331842" y="1671783"/>
            <a:ext cx="609600" cy="533400"/>
          </a:xfrm>
          <a:prstGeom prst="verticalScroll">
            <a:avLst/>
          </a:prstGeom>
          <a:solidFill>
            <a:srgbClr val="008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6" name="Vertical Scroll 5"/>
          <p:cNvSpPr/>
          <p:nvPr/>
        </p:nvSpPr>
        <p:spPr bwMode="auto">
          <a:xfrm>
            <a:off x="3635991" y="1713131"/>
            <a:ext cx="609600" cy="533400"/>
          </a:xfrm>
          <a:prstGeom prst="verticalScroll">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7" name="TextBox 6"/>
          <p:cNvSpPr txBox="1"/>
          <p:nvPr/>
        </p:nvSpPr>
        <p:spPr>
          <a:xfrm>
            <a:off x="2190815" y="1148785"/>
            <a:ext cx="990600" cy="584775"/>
          </a:xfrm>
          <a:prstGeom prst="rect">
            <a:avLst/>
          </a:prstGeom>
          <a:noFill/>
        </p:spPr>
        <p:txBody>
          <a:bodyPr wrap="square" rtlCol="0">
            <a:spAutoFit/>
          </a:bodyPr>
          <a:lstStyle/>
          <a:p>
            <a:pPr algn="ctr"/>
            <a:r>
              <a:rPr lang="en-US" sz="1600" b="1" dirty="0" smtClean="0">
                <a:latin typeface="+mn-lt"/>
              </a:rPr>
              <a:t>Normal Run</a:t>
            </a:r>
            <a:endParaRPr lang="en-US" sz="1600" b="1" dirty="0">
              <a:latin typeface="+mn-lt"/>
            </a:endParaRPr>
          </a:p>
        </p:txBody>
      </p:sp>
      <p:sp>
        <p:nvSpPr>
          <p:cNvPr id="8" name="TextBox 7"/>
          <p:cNvSpPr txBox="1"/>
          <p:nvPr/>
        </p:nvSpPr>
        <p:spPr>
          <a:xfrm>
            <a:off x="3445491" y="1169214"/>
            <a:ext cx="990600" cy="584775"/>
          </a:xfrm>
          <a:prstGeom prst="rect">
            <a:avLst/>
          </a:prstGeom>
          <a:noFill/>
        </p:spPr>
        <p:txBody>
          <a:bodyPr wrap="square" rtlCol="0">
            <a:spAutoFit/>
          </a:bodyPr>
          <a:lstStyle/>
          <a:p>
            <a:pPr algn="ctr"/>
            <a:r>
              <a:rPr lang="en-US" sz="1600" b="1" dirty="0" smtClean="0">
                <a:latin typeface="+mn-lt"/>
              </a:rPr>
              <a:t>Failed Run</a:t>
            </a:r>
            <a:endParaRPr lang="en-US" sz="1600" b="1" dirty="0">
              <a:latin typeface="+mn-lt"/>
            </a:endParaRPr>
          </a:p>
        </p:txBody>
      </p:sp>
      <p:sp>
        <p:nvSpPr>
          <p:cNvPr id="10" name="Rectangle 9"/>
          <p:cNvSpPr/>
          <p:nvPr/>
        </p:nvSpPr>
        <p:spPr bwMode="auto">
          <a:xfrm>
            <a:off x="2129051" y="4470720"/>
            <a:ext cx="221618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rPr>
              <a:t>Find Abnormal Metrics</a:t>
            </a:r>
          </a:p>
        </p:txBody>
      </p:sp>
      <p:sp>
        <p:nvSpPr>
          <p:cNvPr id="13" name="Rectangle 12"/>
          <p:cNvSpPr/>
          <p:nvPr/>
        </p:nvSpPr>
        <p:spPr bwMode="auto">
          <a:xfrm>
            <a:off x="2129051" y="5447731"/>
            <a:ext cx="221618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rPr>
              <a:t>Find Abnormal Code Regions</a:t>
            </a:r>
          </a:p>
        </p:txBody>
      </p:sp>
      <p:sp>
        <p:nvSpPr>
          <p:cNvPr id="16" name="Rectangle 15"/>
          <p:cNvSpPr/>
          <p:nvPr/>
        </p:nvSpPr>
        <p:spPr bwMode="auto">
          <a:xfrm>
            <a:off x="2129051" y="3502582"/>
            <a:ext cx="221618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chemeClr val="tx1"/>
                </a:solidFill>
              </a:rPr>
              <a:t>Find Abnormal Windows</a:t>
            </a:r>
          </a:p>
        </p:txBody>
      </p:sp>
      <p:sp>
        <p:nvSpPr>
          <p:cNvPr id="19" name="Oval Callout 18"/>
          <p:cNvSpPr/>
          <p:nvPr/>
        </p:nvSpPr>
        <p:spPr bwMode="auto">
          <a:xfrm>
            <a:off x="4410559" y="2799327"/>
            <a:ext cx="3352800" cy="1181100"/>
          </a:xfrm>
          <a:prstGeom prst="wedgeEllipseCallout">
            <a:avLst>
              <a:gd name="adj1" fmla="val -51804"/>
              <a:gd name="adj2" fmla="val 45067"/>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When correlation model of metrics broke</a:t>
            </a:r>
          </a:p>
        </p:txBody>
      </p:sp>
      <p:sp>
        <p:nvSpPr>
          <p:cNvPr id="20" name="Oval Callout 19"/>
          <p:cNvSpPr/>
          <p:nvPr/>
        </p:nvSpPr>
        <p:spPr bwMode="auto">
          <a:xfrm>
            <a:off x="4410559" y="3845482"/>
            <a:ext cx="3472042" cy="1250476"/>
          </a:xfrm>
          <a:prstGeom prst="wedgeEllipseCallout">
            <a:avLst>
              <a:gd name="adj1" fmla="val -51804"/>
              <a:gd name="adj2" fmla="val 45067"/>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Those that</a:t>
            </a:r>
            <a:r>
              <a:rPr kumimoji="0" lang="en-US" sz="2000" b="1" i="0" u="none" strike="noStrike" cap="none" normalizeH="0" dirty="0" smtClean="0">
                <a:ln>
                  <a:noFill/>
                </a:ln>
                <a:solidFill>
                  <a:schemeClr val="tx1"/>
                </a:solidFill>
                <a:effectLst/>
              </a:rPr>
              <a:t> contributed most to the model breaking</a:t>
            </a:r>
            <a:endParaRPr kumimoji="0" lang="en-US" sz="2000" b="1" i="0" u="none" strike="noStrike" cap="none" normalizeH="0" baseline="0" dirty="0" smtClean="0">
              <a:ln>
                <a:noFill/>
              </a:ln>
              <a:solidFill>
                <a:schemeClr val="tx1"/>
              </a:solidFill>
              <a:effectLst/>
            </a:endParaRPr>
          </a:p>
        </p:txBody>
      </p:sp>
      <p:sp>
        <p:nvSpPr>
          <p:cNvPr id="21" name="Oval Callout 20"/>
          <p:cNvSpPr/>
          <p:nvPr/>
        </p:nvSpPr>
        <p:spPr bwMode="auto">
          <a:xfrm>
            <a:off x="4759989" y="4962353"/>
            <a:ext cx="3122612" cy="1656556"/>
          </a:xfrm>
          <a:prstGeom prst="wedgeEllipseCallout">
            <a:avLst>
              <a:gd name="adj1" fmla="val -63499"/>
              <a:gd name="adj2" fmla="val 160"/>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Instrumentation</a:t>
            </a:r>
            <a:r>
              <a:rPr kumimoji="0" lang="en-US" sz="2000" b="1" i="0" u="none" strike="noStrike" cap="none" normalizeH="0" dirty="0" smtClean="0">
                <a:ln>
                  <a:noFill/>
                </a:ln>
                <a:solidFill>
                  <a:schemeClr val="tx1"/>
                </a:solidFill>
                <a:effectLst/>
              </a:rPr>
              <a:t> in code used to map metric values to code regions</a:t>
            </a:r>
            <a:endParaRPr kumimoji="0" lang="en-US" sz="2000" b="1" i="0" u="none" strike="noStrike" cap="none" normalizeH="0" baseline="0" dirty="0" smtClean="0">
              <a:ln>
                <a:noFill/>
              </a:ln>
              <a:solidFill>
                <a:schemeClr val="tx1"/>
              </a:solidFill>
              <a:effectLst/>
            </a:endParaRPr>
          </a:p>
        </p:txBody>
      </p:sp>
      <p:sp>
        <p:nvSpPr>
          <p:cNvPr id="45" name="Rectangle 44"/>
          <p:cNvSpPr/>
          <p:nvPr/>
        </p:nvSpPr>
        <p:spPr bwMode="auto">
          <a:xfrm>
            <a:off x="2129051" y="2591373"/>
            <a:ext cx="221618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chemeClr val="tx1"/>
                </a:solidFill>
              </a:rPr>
              <a:t>Select  metrics</a:t>
            </a:r>
          </a:p>
        </p:txBody>
      </p:sp>
      <p:cxnSp>
        <p:nvCxnSpPr>
          <p:cNvPr id="51" name="Straight Arrow Connector 50"/>
          <p:cNvCxnSpPr>
            <a:stCxn id="5" idx="2"/>
          </p:cNvCxnSpPr>
          <p:nvPr/>
        </p:nvCxnSpPr>
        <p:spPr bwMode="auto">
          <a:xfrm>
            <a:off x="2636642" y="2205183"/>
            <a:ext cx="304800" cy="38619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6" idx="2"/>
          </p:cNvCxnSpPr>
          <p:nvPr/>
        </p:nvCxnSpPr>
        <p:spPr bwMode="auto">
          <a:xfrm flipH="1">
            <a:off x="3635991" y="2246531"/>
            <a:ext cx="304800" cy="344842"/>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45" idx="2"/>
            <a:endCxn id="16" idx="0"/>
          </p:cNvCxnSpPr>
          <p:nvPr/>
        </p:nvCxnSpPr>
        <p:spPr bwMode="auto">
          <a:xfrm>
            <a:off x="3237141" y="3277173"/>
            <a:ext cx="0" cy="225409"/>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a:stCxn id="16" idx="2"/>
            <a:endCxn id="10" idx="0"/>
          </p:cNvCxnSpPr>
          <p:nvPr/>
        </p:nvCxnSpPr>
        <p:spPr bwMode="auto">
          <a:xfrm>
            <a:off x="3237141" y="4188382"/>
            <a:ext cx="0" cy="282338"/>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10" idx="2"/>
            <a:endCxn id="13" idx="0"/>
          </p:cNvCxnSpPr>
          <p:nvPr/>
        </p:nvCxnSpPr>
        <p:spPr bwMode="auto">
          <a:xfrm>
            <a:off x="3237141" y="5156520"/>
            <a:ext cx="0" cy="291211"/>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3620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162897"/>
            <a:ext cx="8724900" cy="533400"/>
          </a:xfrm>
        </p:spPr>
        <p:txBody>
          <a:bodyPr>
            <a:normAutofit/>
          </a:bodyPr>
          <a:lstStyle/>
          <a:p>
            <a:r>
              <a:rPr lang="en-US" dirty="0">
                <a:latin typeface="+mn-lt"/>
              </a:rPr>
              <a:t>M</a:t>
            </a:r>
            <a:r>
              <a:rPr lang="en-US" dirty="0" smtClean="0">
                <a:latin typeface="+mn-lt"/>
              </a:rPr>
              <a:t>easurements for various metrics</a:t>
            </a:r>
            <a:endParaRPr lang="en-US" dirty="0">
              <a:latin typeface="+mn-lt"/>
            </a:endParaRPr>
          </a:p>
        </p:txBody>
      </p:sp>
      <p:sp>
        <p:nvSpPr>
          <p:cNvPr id="3" name="Content Placeholder 2"/>
          <p:cNvSpPr>
            <a:spLocks noGrp="1"/>
          </p:cNvSpPr>
          <p:nvPr>
            <p:ph idx="1"/>
          </p:nvPr>
        </p:nvSpPr>
        <p:spPr>
          <a:xfrm>
            <a:off x="223197" y="668693"/>
            <a:ext cx="8737600" cy="5405438"/>
          </a:xfrm>
        </p:spPr>
        <p:txBody>
          <a:bodyPr/>
          <a:lstStyle/>
          <a:p>
            <a:r>
              <a:rPr lang="en-US" sz="2400" dirty="0" smtClean="0"/>
              <a:t>Collect from different layers</a:t>
            </a:r>
            <a:r>
              <a:rPr lang="en-US" sz="2400" dirty="0"/>
              <a:t>:  </a:t>
            </a:r>
            <a:r>
              <a:rPr lang="en-US" sz="2400" dirty="0" smtClean="0"/>
              <a:t>hardware</a:t>
            </a:r>
            <a:r>
              <a:rPr lang="en-US" sz="2400" dirty="0"/>
              <a:t>, </a:t>
            </a:r>
            <a:r>
              <a:rPr lang="en-US" sz="2400" dirty="0" smtClean="0"/>
              <a:t>OS, middleware</a:t>
            </a:r>
            <a:r>
              <a:rPr lang="en-US" sz="2400" dirty="0"/>
              <a:t>, </a:t>
            </a:r>
            <a:r>
              <a:rPr lang="en-US" sz="2400" dirty="0" smtClean="0"/>
              <a:t>application</a:t>
            </a:r>
            <a:endParaRPr lang="en-US" sz="2400" dirty="0"/>
          </a:p>
          <a:p>
            <a:r>
              <a:rPr lang="en-US" sz="2400" dirty="0" smtClean="0"/>
              <a:t>Use open source monitoring tools: PAPI, /</a:t>
            </a:r>
            <a:r>
              <a:rPr lang="en-US" sz="2400" dirty="0" err="1" smtClean="0"/>
              <a:t>proc</a:t>
            </a:r>
            <a:r>
              <a:rPr lang="en-US" sz="2400" dirty="0" smtClean="0"/>
              <a:t> and other middleware and application level info</a:t>
            </a:r>
          </a:p>
          <a:p>
            <a:r>
              <a:rPr lang="en-US" sz="2400" dirty="0" smtClean="0"/>
              <a:t>Some examples: </a:t>
            </a:r>
          </a:p>
          <a:p>
            <a:pPr lvl="1"/>
            <a:r>
              <a:rPr lang="en-US" sz="2000" dirty="0" smtClean="0"/>
              <a:t>H/W: Cache related, branching related, LD/ST counts</a:t>
            </a:r>
          </a:p>
          <a:p>
            <a:pPr lvl="1"/>
            <a:r>
              <a:rPr lang="en-US" sz="2000" dirty="0" smtClean="0"/>
              <a:t>OS: CPU/Memory usage, Context switches, File descriptors, Disk IO, Network Packets</a:t>
            </a:r>
          </a:p>
          <a:p>
            <a:pPr lvl="1"/>
            <a:r>
              <a:rPr lang="en-US" sz="2000" dirty="0" smtClean="0"/>
              <a:t>Middleware: Busy threads, request processing time</a:t>
            </a:r>
          </a:p>
          <a:p>
            <a:pPr lvl="1"/>
            <a:r>
              <a:rPr lang="en-US" sz="2000" dirty="0" smtClean="0"/>
              <a:t>Application: Per-servlet stats, exception count</a:t>
            </a:r>
            <a:endParaRPr lang="en-US" sz="2000" dirty="0"/>
          </a:p>
          <a:p>
            <a:pPr marL="514350" indent="-457200">
              <a:buFont typeface="Arial" panose="020B0604020202020204" pitchFamily="34" charset="0"/>
              <a:buChar char="•"/>
            </a:pPr>
            <a:r>
              <a:rPr lang="en-US" sz="2400" dirty="0"/>
              <a:t>No exhaustive list of </a:t>
            </a:r>
            <a:r>
              <a:rPr lang="en-US" sz="2400" dirty="0" smtClean="0"/>
              <a:t>metrics, include </a:t>
            </a:r>
            <a:r>
              <a:rPr lang="en-US" sz="2400" dirty="0"/>
              <a:t>whatever might be relevant</a:t>
            </a:r>
          </a:p>
          <a:p>
            <a:pPr marL="514350" indent="-457200">
              <a:buFont typeface="Arial" panose="020B0604020202020204" pitchFamily="34" charset="0"/>
              <a:buChar char="•"/>
            </a:pPr>
            <a:r>
              <a:rPr lang="en-US" sz="2400" dirty="0" smtClean="0"/>
              <a:t>ORION will address </a:t>
            </a:r>
            <a:r>
              <a:rPr lang="en-US" sz="2400" i="1" dirty="0" smtClean="0"/>
              <a:t>curse of dimensionality</a:t>
            </a:r>
            <a:r>
              <a:rPr lang="en-US" sz="2400" dirty="0" smtClean="0"/>
              <a:t>, filter out noise</a:t>
            </a:r>
          </a:p>
        </p:txBody>
      </p:sp>
    </p:spTree>
    <p:extLst>
      <p:ext uri="{BB962C8B-B14F-4D97-AF65-F5344CB8AC3E}">
        <p14:creationId xmlns:p14="http://schemas.microsoft.com/office/powerpoint/2010/main" val="180935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Why collect from different layers ?</a:t>
            </a:r>
            <a:endParaRPr lang="en-US" dirty="0">
              <a:latin typeface="+mn-lt"/>
            </a:endParaRPr>
          </a:p>
        </p:txBody>
      </p:sp>
      <p:grpSp>
        <p:nvGrpSpPr>
          <p:cNvPr id="4" name="Group 17"/>
          <p:cNvGrpSpPr/>
          <p:nvPr/>
        </p:nvGrpSpPr>
        <p:grpSpPr>
          <a:xfrm>
            <a:off x="533399" y="1093493"/>
            <a:ext cx="2974075" cy="1600200"/>
            <a:chOff x="533400" y="2286000"/>
            <a:chExt cx="2514600" cy="1600200"/>
          </a:xfrm>
        </p:grpSpPr>
        <p:sp>
          <p:nvSpPr>
            <p:cNvPr id="5" name="Content Placeholder 5"/>
            <p:cNvSpPr txBox="1">
              <a:spLocks/>
            </p:cNvSpPr>
            <p:nvPr/>
          </p:nvSpPr>
          <p:spPr bwMode="auto">
            <a:xfrm>
              <a:off x="685800" y="2286000"/>
              <a:ext cx="2362200" cy="1600200"/>
            </a:xfrm>
            <a:prstGeom prst="rect">
              <a:avLst/>
            </a:prstGeom>
            <a:solidFill>
              <a:srgbClr val="FFE79B">
                <a:alpha val="67059"/>
              </a:srgbClr>
            </a:solidFill>
            <a:ln w="28575">
              <a:solidFill>
                <a:srgbClr val="0070C0"/>
              </a:solidFill>
              <a:miter lim="800000"/>
              <a:headEnd/>
              <a:tailEnd/>
            </a:ln>
            <a:effectLst/>
          </p:spPr>
          <p:txBody>
            <a:bodyPr vert="horz" wrap="square" lIns="90487" tIns="44450" rIns="90487" bIns="44450" numCol="1" anchor="t" anchorCtr="0" compatLnSpc="1">
              <a:prstTxWarp prst="textNoShape">
                <a:avLst/>
              </a:prstTxWarp>
            </a:bodyPr>
            <a:lstStyle/>
            <a:p>
              <a:pPr marL="342900" marR="0" lvl="0" indent="-342900" algn="ctr" fontAlgn="base">
                <a:lnSpc>
                  <a:spcPct val="100000"/>
                </a:lnSpc>
                <a:spcBef>
                  <a:spcPct val="20000"/>
                </a:spcBef>
                <a:spcAft>
                  <a:spcPct val="0"/>
                </a:spcAft>
                <a:buClrTx/>
                <a:buSzPct val="100000"/>
                <a:buFontTx/>
                <a:buNone/>
                <a:tabLst/>
                <a:defRPr/>
              </a:pPr>
              <a:r>
                <a:rPr lang="en-US" sz="2000" i="1" u="sng" dirty="0" smtClean="0">
                  <a:latin typeface="+mn-lt"/>
                </a:rPr>
                <a:t>Faults</a:t>
              </a:r>
              <a:r>
                <a:rPr lang="en-US" sz="2000" i="1" dirty="0" smtClean="0">
                  <a:latin typeface="+mn-lt"/>
                </a:rPr>
                <a:t> come from:</a:t>
              </a:r>
            </a:p>
            <a:p>
              <a:pPr marL="342900" marR="0" lvl="0" indent="-342900" algn="ctr" fontAlgn="base">
                <a:lnSpc>
                  <a:spcPct val="100000"/>
                </a:lnSpc>
                <a:spcBef>
                  <a:spcPct val="20000"/>
                </a:spcBef>
                <a:spcAft>
                  <a:spcPct val="0"/>
                </a:spcAft>
                <a:buClrTx/>
                <a:buSzPct val="100000"/>
                <a:buFontTx/>
                <a:buNone/>
                <a:tabLst/>
                <a:defRPr/>
              </a:pPr>
              <a:r>
                <a:rPr lang="en-US" sz="2000" dirty="0" smtClean="0">
                  <a:latin typeface="+mn-lt"/>
                </a:rPr>
                <a:t>Hardware</a:t>
              </a:r>
            </a:p>
            <a:p>
              <a:pPr marL="342900" marR="0" lvl="0" indent="-342900" algn="ctr" fontAlgn="base">
                <a:lnSpc>
                  <a:spcPct val="100000"/>
                </a:lnSpc>
                <a:spcBef>
                  <a:spcPct val="20000"/>
                </a:spcBef>
                <a:spcAft>
                  <a:spcPct val="0"/>
                </a:spcAft>
                <a:buClrTx/>
                <a:buSzPct val="100000"/>
                <a:buFontTx/>
                <a:buNone/>
                <a:tabLst/>
                <a:defRPr/>
              </a:pPr>
              <a:r>
                <a:rPr lang="en-US" sz="2000" dirty="0" smtClean="0">
                  <a:latin typeface="+mn-lt"/>
                </a:rPr>
                <a:t>Software</a:t>
              </a:r>
            </a:p>
            <a:p>
              <a:pPr marL="342900" marR="0" lvl="0" indent="-342900" algn="ctr" fontAlgn="base">
                <a:lnSpc>
                  <a:spcPct val="100000"/>
                </a:lnSpc>
                <a:spcBef>
                  <a:spcPct val="20000"/>
                </a:spcBef>
                <a:spcAft>
                  <a:spcPct val="0"/>
                </a:spcAft>
                <a:buClrTx/>
                <a:buSzPct val="100000"/>
                <a:buFontTx/>
                <a:buNone/>
                <a:tabLst/>
                <a:defRPr/>
              </a:pPr>
              <a:r>
                <a:rPr lang="en-US" sz="2000" dirty="0" smtClean="0">
                  <a:latin typeface="+mn-lt"/>
                </a:rPr>
                <a:t>Network</a:t>
              </a:r>
              <a:endParaRPr lang="en-US" sz="2000" dirty="0">
                <a:latin typeface="+mn-lt"/>
              </a:endParaRPr>
            </a:p>
          </p:txBody>
        </p:sp>
        <p:pic>
          <p:nvPicPr>
            <p:cNvPr id="6" name="Picture 7" descr="C:\Users\Ignacio\AppData\Local\Microsoft\Windows\Temporary Internet Files\Content.IE5\01TTLN3V\MC900280546[1].wmf"/>
            <p:cNvPicPr>
              <a:picLocks noChangeAspect="1" noChangeArrowheads="1"/>
            </p:cNvPicPr>
            <p:nvPr/>
          </p:nvPicPr>
          <p:blipFill>
            <a:blip r:embed="rId2" cstate="print"/>
            <a:srcRect/>
            <a:stretch>
              <a:fillRect/>
            </a:stretch>
          </p:blipFill>
          <p:spPr bwMode="auto">
            <a:xfrm>
              <a:off x="533400" y="2709614"/>
              <a:ext cx="685800" cy="490786"/>
            </a:xfrm>
            <a:prstGeom prst="rect">
              <a:avLst/>
            </a:prstGeom>
            <a:noFill/>
          </p:spPr>
        </p:pic>
        <p:pic>
          <p:nvPicPr>
            <p:cNvPr id="7" name="Picture 5"/>
            <p:cNvPicPr>
              <a:picLocks noChangeAspect="1" noChangeArrowheads="1"/>
            </p:cNvPicPr>
            <p:nvPr/>
          </p:nvPicPr>
          <p:blipFill>
            <a:blip r:embed="rId3" cstate="print"/>
            <a:srcRect/>
            <a:stretch>
              <a:fillRect/>
            </a:stretch>
          </p:blipFill>
          <p:spPr bwMode="auto">
            <a:xfrm>
              <a:off x="2489571" y="3009900"/>
              <a:ext cx="558429" cy="419100"/>
            </a:xfrm>
            <a:prstGeom prst="rect">
              <a:avLst/>
            </a:prstGeom>
            <a:noFill/>
            <a:ln w="9525">
              <a:noFill/>
              <a:miter lim="800000"/>
              <a:headEnd/>
              <a:tailEnd/>
            </a:ln>
            <a:effectLst/>
          </p:spPr>
        </p:pic>
        <p:pic>
          <p:nvPicPr>
            <p:cNvPr id="8" name="Picture 7"/>
            <p:cNvPicPr>
              <a:picLocks noChangeAspect="1" noChangeArrowheads="1"/>
            </p:cNvPicPr>
            <p:nvPr/>
          </p:nvPicPr>
          <p:blipFill>
            <a:blip r:embed="rId4" cstate="print"/>
            <a:srcRect/>
            <a:stretch>
              <a:fillRect/>
            </a:stretch>
          </p:blipFill>
          <p:spPr bwMode="auto">
            <a:xfrm>
              <a:off x="809625" y="3352800"/>
              <a:ext cx="485775" cy="485775"/>
            </a:xfrm>
            <a:prstGeom prst="rect">
              <a:avLst/>
            </a:prstGeom>
            <a:noFill/>
            <a:ln w="9525">
              <a:noFill/>
              <a:miter lim="800000"/>
              <a:headEnd/>
              <a:tailEnd/>
            </a:ln>
            <a:effectLst/>
          </p:spPr>
        </p:pic>
      </p:grpSp>
      <p:sp>
        <p:nvSpPr>
          <p:cNvPr id="9" name="Content Placeholder 5"/>
          <p:cNvSpPr txBox="1">
            <a:spLocks/>
          </p:cNvSpPr>
          <p:nvPr/>
        </p:nvSpPr>
        <p:spPr bwMode="auto">
          <a:xfrm>
            <a:off x="5181600" y="1093493"/>
            <a:ext cx="3581400" cy="1600200"/>
          </a:xfrm>
          <a:prstGeom prst="rect">
            <a:avLst/>
          </a:prstGeom>
          <a:solidFill>
            <a:srgbClr val="FFE79B">
              <a:alpha val="67451"/>
            </a:srgbClr>
          </a:solidFill>
          <a:ln w="28575">
            <a:solidFill>
              <a:srgbClr val="3333CC"/>
            </a:solidFill>
            <a:miter lim="800000"/>
            <a:headEnd/>
            <a:tailEnd/>
          </a:ln>
          <a:effectLst/>
        </p:spPr>
        <p:txBody>
          <a:bodyPr vert="horz" wrap="square" lIns="90487" tIns="44450" rIns="90487" bIns="44450" numCol="1" anchor="t" anchorCtr="0" compatLnSpc="1">
            <a:prstTxWarp prst="textNoShape">
              <a:avLst/>
            </a:prstTxWarp>
          </a:bodyPr>
          <a:lstStyle/>
          <a:p>
            <a:pPr marL="342900" marR="0" lvl="0" indent="-342900" algn="ctr" defTabSz="914400" fontAlgn="base" latinLnBrk="0">
              <a:lnSpc>
                <a:spcPct val="100000"/>
              </a:lnSpc>
              <a:spcBef>
                <a:spcPct val="20000"/>
              </a:spcBef>
              <a:spcAft>
                <a:spcPct val="0"/>
              </a:spcAft>
              <a:buClrTx/>
              <a:buSzPct val="100000"/>
              <a:tabLst/>
              <a:defRPr/>
            </a:pPr>
            <a:r>
              <a:rPr lang="en-US" sz="2000" i="1" u="sng" dirty="0" smtClean="0">
                <a:latin typeface="+mn-lt"/>
              </a:rPr>
              <a:t>Bugs</a:t>
            </a:r>
            <a:r>
              <a:rPr lang="en-US" sz="2000" i="1" dirty="0" smtClean="0">
                <a:latin typeface="+mn-lt"/>
              </a:rPr>
              <a:t> from many components:</a:t>
            </a:r>
          </a:p>
          <a:p>
            <a:pPr marL="342900" indent="-342900" algn="ctr" fontAlgn="base">
              <a:spcBef>
                <a:spcPct val="20000"/>
              </a:spcBef>
              <a:spcAft>
                <a:spcPct val="0"/>
              </a:spcAft>
              <a:buSzPct val="100000"/>
            </a:pPr>
            <a:r>
              <a:rPr lang="en-US" sz="2000" dirty="0" smtClean="0">
                <a:latin typeface="+mn-lt"/>
              </a:rPr>
              <a:t>Application</a:t>
            </a:r>
          </a:p>
          <a:p>
            <a:pPr marL="342900" indent="-342900" algn="ctr" fontAlgn="base">
              <a:spcBef>
                <a:spcPct val="20000"/>
              </a:spcBef>
              <a:spcAft>
                <a:spcPct val="0"/>
              </a:spcAft>
              <a:buSzPct val="100000"/>
            </a:pPr>
            <a:r>
              <a:rPr lang="en-US" sz="2000" dirty="0" smtClean="0">
                <a:latin typeface="+mn-lt"/>
              </a:rPr>
              <a:t>Libraries</a:t>
            </a:r>
          </a:p>
          <a:p>
            <a:pPr marL="342900" indent="-342900" algn="ctr" fontAlgn="base">
              <a:spcBef>
                <a:spcPct val="20000"/>
              </a:spcBef>
              <a:spcAft>
                <a:spcPct val="0"/>
              </a:spcAft>
              <a:buSzPct val="100000"/>
            </a:pPr>
            <a:r>
              <a:rPr lang="en-US" sz="2000" dirty="0" smtClean="0">
                <a:latin typeface="+mn-lt"/>
              </a:rPr>
              <a:t>OS &amp; Runtime system</a:t>
            </a:r>
          </a:p>
        </p:txBody>
      </p:sp>
      <p:sp>
        <p:nvSpPr>
          <p:cNvPr id="10" name="TextBox 9"/>
          <p:cNvSpPr txBox="1"/>
          <p:nvPr/>
        </p:nvSpPr>
        <p:spPr>
          <a:xfrm>
            <a:off x="1434634" y="2947916"/>
            <a:ext cx="6317293" cy="461665"/>
          </a:xfrm>
          <a:prstGeom prst="rect">
            <a:avLst/>
          </a:prstGeom>
          <a:noFill/>
        </p:spPr>
        <p:txBody>
          <a:bodyPr wrap="square" rtlCol="0">
            <a:spAutoFit/>
          </a:bodyPr>
          <a:lstStyle/>
          <a:p>
            <a:pPr algn="ctr"/>
            <a:r>
              <a:rPr lang="en-US" dirty="0" smtClean="0">
                <a:latin typeface="+mn-lt"/>
              </a:rPr>
              <a:t>It is necessary to monitor metrics from all layers</a:t>
            </a:r>
            <a:endParaRPr lang="en-US" dirty="0">
              <a:latin typeface="+mn-lt"/>
            </a:endParaRPr>
          </a:p>
        </p:txBody>
      </p:sp>
      <p:sp>
        <p:nvSpPr>
          <p:cNvPr id="11" name="TextBox 10"/>
          <p:cNvSpPr txBox="1"/>
          <p:nvPr/>
        </p:nvSpPr>
        <p:spPr>
          <a:xfrm>
            <a:off x="740235" y="3588181"/>
            <a:ext cx="6816851" cy="2677656"/>
          </a:xfrm>
          <a:prstGeom prst="rect">
            <a:avLst/>
          </a:prstGeom>
          <a:noFill/>
        </p:spPr>
        <p:txBody>
          <a:bodyPr wrap="square" rtlCol="0">
            <a:spAutoFit/>
          </a:bodyPr>
          <a:lstStyle/>
          <a:p>
            <a:r>
              <a:rPr lang="en-US" b="1" smtClean="0">
                <a:solidFill>
                  <a:schemeClr val="accent6">
                    <a:lumMod val="75000"/>
                  </a:schemeClr>
                </a:solidFill>
                <a:latin typeface="+mn-lt"/>
              </a:rPr>
              <a:t>Array           </a:t>
            </a:r>
            <a:r>
              <a:rPr lang="en-US" b="1" dirty="0" smtClean="0">
                <a:solidFill>
                  <a:schemeClr val="accent6">
                    <a:lumMod val="75000"/>
                  </a:schemeClr>
                </a:solidFill>
                <a:latin typeface="+mn-lt"/>
              </a:rPr>
              <a:t>data of random nature</a:t>
            </a:r>
          </a:p>
          <a:p>
            <a:r>
              <a:rPr lang="en-US" b="1" dirty="0" err="1" smtClean="0">
                <a:solidFill>
                  <a:schemeClr val="accent6">
                    <a:lumMod val="75000"/>
                  </a:schemeClr>
                </a:solidFill>
                <a:latin typeface="+mn-lt"/>
              </a:rPr>
              <a:t>Array.sort</a:t>
            </a:r>
            <a:r>
              <a:rPr lang="en-US" b="1" dirty="0" smtClean="0">
                <a:solidFill>
                  <a:schemeClr val="accent6">
                    <a:lumMod val="75000"/>
                  </a:schemeClr>
                </a:solidFill>
                <a:latin typeface="+mn-lt"/>
              </a:rPr>
              <a:t>()</a:t>
            </a:r>
          </a:p>
          <a:p>
            <a:r>
              <a:rPr lang="en-US" b="1" dirty="0">
                <a:solidFill>
                  <a:schemeClr val="accent6">
                    <a:lumMod val="75000"/>
                  </a:schemeClr>
                </a:solidFill>
                <a:latin typeface="+mn-lt"/>
              </a:rPr>
              <a:t>f</a:t>
            </a:r>
            <a:r>
              <a:rPr lang="en-US" b="1" dirty="0" smtClean="0">
                <a:solidFill>
                  <a:schemeClr val="accent6">
                    <a:lumMod val="75000"/>
                  </a:schemeClr>
                </a:solidFill>
                <a:latin typeface="+mn-lt"/>
              </a:rPr>
              <a:t>or(</a:t>
            </a:r>
            <a:r>
              <a:rPr lang="en-US" b="1" dirty="0" err="1" smtClean="0">
                <a:solidFill>
                  <a:schemeClr val="accent6">
                    <a:lumMod val="75000"/>
                  </a:schemeClr>
                </a:solidFill>
                <a:latin typeface="+mn-lt"/>
              </a:rPr>
              <a:t>int</a:t>
            </a:r>
            <a:r>
              <a:rPr lang="en-US" b="1" dirty="0" smtClean="0">
                <a:solidFill>
                  <a:schemeClr val="accent6">
                    <a:lumMod val="75000"/>
                  </a:schemeClr>
                </a:solidFill>
                <a:latin typeface="+mn-lt"/>
              </a:rPr>
              <a:t> I; I &lt; </a:t>
            </a:r>
            <a:r>
              <a:rPr lang="en-US" b="1" dirty="0" err="1" smtClean="0">
                <a:solidFill>
                  <a:schemeClr val="accent6">
                    <a:lumMod val="75000"/>
                  </a:schemeClr>
                </a:solidFill>
                <a:latin typeface="+mn-lt"/>
              </a:rPr>
              <a:t>Array.size</a:t>
            </a:r>
            <a:r>
              <a:rPr lang="en-US" b="1" dirty="0" smtClean="0">
                <a:solidFill>
                  <a:schemeClr val="accent6">
                    <a:lumMod val="75000"/>
                  </a:schemeClr>
                </a:solidFill>
                <a:latin typeface="+mn-lt"/>
              </a:rPr>
              <a:t>; I++)</a:t>
            </a:r>
          </a:p>
          <a:p>
            <a:r>
              <a:rPr lang="en-US" b="1" dirty="0" smtClean="0">
                <a:solidFill>
                  <a:schemeClr val="accent6">
                    <a:lumMod val="75000"/>
                  </a:schemeClr>
                </a:solidFill>
                <a:latin typeface="+mn-lt"/>
              </a:rPr>
              <a:t>{</a:t>
            </a:r>
          </a:p>
          <a:p>
            <a:r>
              <a:rPr lang="en-US" b="1" dirty="0">
                <a:solidFill>
                  <a:schemeClr val="accent6">
                    <a:lumMod val="75000"/>
                  </a:schemeClr>
                </a:solidFill>
                <a:latin typeface="+mn-lt"/>
              </a:rPr>
              <a:t> </a:t>
            </a:r>
            <a:r>
              <a:rPr lang="en-US" b="1" dirty="0" smtClean="0">
                <a:solidFill>
                  <a:schemeClr val="accent6">
                    <a:lumMod val="75000"/>
                  </a:schemeClr>
                </a:solidFill>
                <a:latin typeface="+mn-lt"/>
              </a:rPr>
              <a:t>     if(Array[I] &gt; 50)</a:t>
            </a:r>
          </a:p>
          <a:p>
            <a:r>
              <a:rPr lang="en-US" b="1" dirty="0">
                <a:solidFill>
                  <a:schemeClr val="accent6">
                    <a:lumMod val="75000"/>
                  </a:schemeClr>
                </a:solidFill>
                <a:latin typeface="+mn-lt"/>
              </a:rPr>
              <a:t>	</a:t>
            </a:r>
            <a:r>
              <a:rPr lang="en-US" b="1" dirty="0" err="1" smtClean="0">
                <a:solidFill>
                  <a:schemeClr val="accent6">
                    <a:lumMod val="75000"/>
                  </a:schemeClr>
                </a:solidFill>
                <a:latin typeface="+mn-lt"/>
              </a:rPr>
              <a:t>do_some_thing</a:t>
            </a:r>
            <a:endParaRPr lang="en-US" b="1" dirty="0">
              <a:solidFill>
                <a:schemeClr val="accent6">
                  <a:lumMod val="75000"/>
                </a:schemeClr>
              </a:solidFill>
              <a:latin typeface="+mn-lt"/>
            </a:endParaRPr>
          </a:p>
          <a:p>
            <a:endParaRPr lang="en-US" dirty="0">
              <a:latin typeface="+mn-lt"/>
            </a:endParaRPr>
          </a:p>
        </p:txBody>
      </p:sp>
      <p:cxnSp>
        <p:nvCxnSpPr>
          <p:cNvPr id="15" name="Straight Arrow Connector 14"/>
          <p:cNvCxnSpPr/>
          <p:nvPr/>
        </p:nvCxnSpPr>
        <p:spPr bwMode="auto">
          <a:xfrm flipH="1">
            <a:off x="1724286" y="3858776"/>
            <a:ext cx="526888"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bwMode="auto">
          <a:xfrm>
            <a:off x="5316611" y="4790366"/>
            <a:ext cx="1446663" cy="1337480"/>
          </a:xfrm>
          <a:prstGeom prst="rect">
            <a:avLst/>
          </a:prstGeom>
          <a:solidFill>
            <a:schemeClr val="accent5">
              <a:lumMod val="7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2.4 slowdown</a:t>
            </a:r>
          </a:p>
        </p:txBody>
      </p:sp>
      <p:sp>
        <p:nvSpPr>
          <p:cNvPr id="18" name="Oval Callout 17"/>
          <p:cNvSpPr/>
          <p:nvPr/>
        </p:nvSpPr>
        <p:spPr bwMode="auto">
          <a:xfrm>
            <a:off x="5904931" y="3409581"/>
            <a:ext cx="2858069" cy="1517428"/>
          </a:xfrm>
          <a:prstGeom prst="wedgeEllipseCallout">
            <a:avLst/>
          </a:prstGeom>
          <a:solidFill>
            <a:srgbClr val="FFC0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19" name="TextBox 18"/>
          <p:cNvSpPr txBox="1"/>
          <p:nvPr/>
        </p:nvSpPr>
        <p:spPr>
          <a:xfrm>
            <a:off x="6039943" y="3858776"/>
            <a:ext cx="2585442" cy="400110"/>
          </a:xfrm>
          <a:prstGeom prst="rect">
            <a:avLst/>
          </a:prstGeom>
          <a:noFill/>
        </p:spPr>
        <p:txBody>
          <a:bodyPr wrap="square" rtlCol="0">
            <a:spAutoFit/>
          </a:bodyPr>
          <a:lstStyle/>
          <a:p>
            <a:r>
              <a:rPr lang="en-US" sz="2000" b="1" dirty="0" smtClean="0">
                <a:latin typeface="+mn-lt"/>
              </a:rPr>
              <a:t>Branch-</a:t>
            </a:r>
            <a:r>
              <a:rPr lang="en-US" sz="2000" b="1" dirty="0" err="1" smtClean="0">
                <a:latin typeface="+mn-lt"/>
              </a:rPr>
              <a:t>mispredicted</a:t>
            </a:r>
            <a:endParaRPr lang="en-US" sz="2000" b="1" dirty="0">
              <a:latin typeface="+mn-lt"/>
            </a:endParaRPr>
          </a:p>
        </p:txBody>
      </p:sp>
      <p:sp>
        <p:nvSpPr>
          <p:cNvPr id="20" name="TextBox 19"/>
          <p:cNvSpPr txBox="1"/>
          <p:nvPr/>
        </p:nvSpPr>
        <p:spPr>
          <a:xfrm>
            <a:off x="807767" y="3937462"/>
            <a:ext cx="1960728" cy="461665"/>
          </a:xfrm>
          <a:prstGeom prst="rect">
            <a:avLst/>
          </a:prstGeom>
          <a:solidFill>
            <a:schemeClr val="bg1"/>
          </a:solidFill>
        </p:spPr>
        <p:txBody>
          <a:bodyPr wrap="square" rtlCol="0">
            <a:spAutoFit/>
          </a:bodyPr>
          <a:lstStyle/>
          <a:p>
            <a:r>
              <a:rPr lang="en-US" b="1" dirty="0" smtClean="0">
                <a:solidFill>
                  <a:schemeClr val="accent6">
                    <a:lumMod val="40000"/>
                    <a:lumOff val="60000"/>
                  </a:schemeClr>
                </a:solidFill>
                <a:latin typeface="+mn-lt"/>
              </a:rPr>
              <a:t>//</a:t>
            </a:r>
            <a:r>
              <a:rPr lang="en-US" b="1" dirty="0" err="1" smtClean="0">
                <a:solidFill>
                  <a:schemeClr val="accent6">
                    <a:lumMod val="40000"/>
                    <a:lumOff val="60000"/>
                  </a:schemeClr>
                </a:solidFill>
                <a:latin typeface="+mn-lt"/>
              </a:rPr>
              <a:t>Array.sort</a:t>
            </a:r>
            <a:r>
              <a:rPr lang="en-US" b="1" dirty="0" smtClean="0">
                <a:solidFill>
                  <a:schemeClr val="accent6">
                    <a:lumMod val="40000"/>
                    <a:lumOff val="60000"/>
                  </a:schemeClr>
                </a:solidFill>
                <a:latin typeface="+mn-lt"/>
              </a:rPr>
              <a:t>()</a:t>
            </a:r>
            <a:endParaRPr lang="en-US" dirty="0">
              <a:solidFill>
                <a:schemeClr val="accent6">
                  <a:lumMod val="40000"/>
                  <a:lumOff val="60000"/>
                </a:schemeClr>
              </a:solidFill>
              <a:latin typeface="+mn-lt"/>
            </a:endParaRPr>
          </a:p>
        </p:txBody>
      </p:sp>
      <p:sp>
        <p:nvSpPr>
          <p:cNvPr id="21" name="TextBox 20"/>
          <p:cNvSpPr txBox="1"/>
          <p:nvPr/>
        </p:nvSpPr>
        <p:spPr>
          <a:xfrm>
            <a:off x="1179723" y="5040056"/>
            <a:ext cx="2327751" cy="461665"/>
          </a:xfrm>
          <a:prstGeom prst="rect">
            <a:avLst/>
          </a:prstGeom>
          <a:solidFill>
            <a:srgbClr val="FFC000"/>
          </a:solidFill>
        </p:spPr>
        <p:txBody>
          <a:bodyPr wrap="square" rtlCol="0">
            <a:spAutoFit/>
          </a:bodyPr>
          <a:lstStyle/>
          <a:p>
            <a:r>
              <a:rPr lang="en-US" b="1" dirty="0">
                <a:solidFill>
                  <a:schemeClr val="accent6">
                    <a:lumMod val="75000"/>
                  </a:schemeClr>
                </a:solidFill>
                <a:latin typeface="+mn-lt"/>
              </a:rPr>
              <a:t>if(Array[I] &gt; 50</a:t>
            </a:r>
            <a:r>
              <a:rPr lang="en-US" b="1" dirty="0" smtClean="0">
                <a:solidFill>
                  <a:schemeClr val="accent6">
                    <a:lumMod val="75000"/>
                  </a:schemeClr>
                </a:solidFill>
                <a:latin typeface="+mn-lt"/>
              </a:rPr>
              <a:t>)</a:t>
            </a:r>
            <a:endParaRPr lang="en-US" dirty="0">
              <a:latin typeface="+mn-lt"/>
            </a:endParaRPr>
          </a:p>
        </p:txBody>
      </p:sp>
    </p:spTree>
    <p:extLst>
      <p:ext uri="{BB962C8B-B14F-4D97-AF65-F5344CB8AC3E}">
        <p14:creationId xmlns:p14="http://schemas.microsoft.com/office/powerpoint/2010/main" val="1023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6" grpId="0" animBg="1"/>
      <p:bldP spid="18" grpId="0" animBg="1"/>
      <p:bldP spid="19"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Application Profiling</a:t>
            </a:r>
            <a:endParaRPr lang="en-US" dirty="0">
              <a:latin typeface="+mn-lt"/>
            </a:endParaRPr>
          </a:p>
        </p:txBody>
      </p:sp>
      <p:sp>
        <p:nvSpPr>
          <p:cNvPr id="3" name="Content Placeholder 2"/>
          <p:cNvSpPr>
            <a:spLocks noGrp="1"/>
          </p:cNvSpPr>
          <p:nvPr>
            <p:ph idx="1"/>
          </p:nvPr>
        </p:nvSpPr>
        <p:spPr>
          <a:xfrm>
            <a:off x="3507702" y="1408320"/>
            <a:ext cx="5439447" cy="1771200"/>
          </a:xfrm>
        </p:spPr>
        <p:txBody>
          <a:bodyPr/>
          <a:lstStyle/>
          <a:p>
            <a:r>
              <a:rPr lang="en-US" sz="2400" dirty="0" smtClean="0"/>
              <a:t>Metrics gathered by separate process</a:t>
            </a:r>
          </a:p>
          <a:p>
            <a:r>
              <a:rPr lang="en-US" sz="2400" dirty="0" smtClean="0"/>
              <a:t>Lightweight, low interference with app</a:t>
            </a:r>
          </a:p>
          <a:p>
            <a:r>
              <a:rPr lang="en-US" sz="2400" dirty="0" smtClean="0"/>
              <a:t>Requires offline processing to line-up measurements</a:t>
            </a:r>
            <a:endParaRPr lang="en-US" sz="2400" dirty="0"/>
          </a:p>
        </p:txBody>
      </p:sp>
      <p:sp>
        <p:nvSpPr>
          <p:cNvPr id="4" name="Rectangle 3"/>
          <p:cNvSpPr/>
          <p:nvPr/>
        </p:nvSpPr>
        <p:spPr bwMode="auto">
          <a:xfrm>
            <a:off x="734371" y="1935360"/>
            <a:ext cx="1071318" cy="984960"/>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5" name="TextBox 4"/>
          <p:cNvSpPr txBox="1"/>
          <p:nvPr/>
        </p:nvSpPr>
        <p:spPr>
          <a:xfrm>
            <a:off x="743016" y="1252800"/>
            <a:ext cx="1063024" cy="646331"/>
          </a:xfrm>
          <a:prstGeom prst="rect">
            <a:avLst/>
          </a:prstGeom>
          <a:noFill/>
        </p:spPr>
        <p:txBody>
          <a:bodyPr wrap="none" rtlCol="0">
            <a:spAutoFit/>
          </a:bodyPr>
          <a:lstStyle/>
          <a:p>
            <a:pPr algn="ctr"/>
            <a:r>
              <a:rPr lang="en-US" sz="1800" dirty="0" smtClean="0">
                <a:latin typeface="+mn-lt"/>
              </a:rPr>
              <a:t>Process 1</a:t>
            </a:r>
          </a:p>
          <a:p>
            <a:pPr algn="ctr"/>
            <a:r>
              <a:rPr lang="en-US" sz="1800" dirty="0" smtClean="0">
                <a:latin typeface="+mn-lt"/>
              </a:rPr>
              <a:t>(App)</a:t>
            </a:r>
            <a:endParaRPr lang="en-US" sz="1800" dirty="0">
              <a:latin typeface="+mn-lt"/>
            </a:endParaRPr>
          </a:p>
        </p:txBody>
      </p:sp>
      <p:sp>
        <p:nvSpPr>
          <p:cNvPr id="6" name="Rectangle 5"/>
          <p:cNvSpPr/>
          <p:nvPr/>
        </p:nvSpPr>
        <p:spPr bwMode="auto">
          <a:xfrm>
            <a:off x="2341348" y="1923600"/>
            <a:ext cx="544298" cy="984960"/>
          </a:xfrm>
          <a:prstGeom prst="rect">
            <a:avLst/>
          </a:prstGeom>
          <a:solidFill>
            <a:schemeClr val="accent5">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7" name="TextBox 6"/>
          <p:cNvSpPr txBox="1"/>
          <p:nvPr/>
        </p:nvSpPr>
        <p:spPr>
          <a:xfrm>
            <a:off x="2087689" y="1249680"/>
            <a:ext cx="1063024" cy="646331"/>
          </a:xfrm>
          <a:prstGeom prst="rect">
            <a:avLst/>
          </a:prstGeom>
          <a:noFill/>
        </p:spPr>
        <p:txBody>
          <a:bodyPr wrap="none" rtlCol="0">
            <a:spAutoFit/>
          </a:bodyPr>
          <a:lstStyle/>
          <a:p>
            <a:pPr algn="ctr"/>
            <a:r>
              <a:rPr lang="en-US" sz="1800" dirty="0" smtClean="0">
                <a:latin typeface="+mn-lt"/>
              </a:rPr>
              <a:t>Process 2</a:t>
            </a:r>
          </a:p>
          <a:p>
            <a:pPr algn="ctr"/>
            <a:r>
              <a:rPr lang="en-US" sz="1800" dirty="0" smtClean="0">
                <a:latin typeface="+mn-lt"/>
              </a:rPr>
              <a:t>(Profiler)</a:t>
            </a:r>
            <a:endParaRPr lang="en-US" sz="1800" dirty="0">
              <a:latin typeface="+mn-lt"/>
            </a:endParaRPr>
          </a:p>
        </p:txBody>
      </p:sp>
      <p:sp>
        <p:nvSpPr>
          <p:cNvPr id="8" name="TextBox 7"/>
          <p:cNvSpPr txBox="1"/>
          <p:nvPr/>
        </p:nvSpPr>
        <p:spPr>
          <a:xfrm>
            <a:off x="794849" y="1969920"/>
            <a:ext cx="957689" cy="307777"/>
          </a:xfrm>
          <a:prstGeom prst="rect">
            <a:avLst/>
          </a:prstGeom>
          <a:noFill/>
        </p:spPr>
        <p:txBody>
          <a:bodyPr wrap="none" rtlCol="0">
            <a:spAutoFit/>
          </a:bodyPr>
          <a:lstStyle/>
          <a:p>
            <a:r>
              <a:rPr lang="en-US" sz="1400" dirty="0" smtClean="0">
                <a:latin typeface="+mn-lt"/>
              </a:rPr>
              <a:t>Function 1</a:t>
            </a:r>
            <a:endParaRPr lang="en-US" sz="1400" dirty="0">
              <a:latin typeface="+mn-lt"/>
            </a:endParaRPr>
          </a:p>
        </p:txBody>
      </p:sp>
      <p:sp>
        <p:nvSpPr>
          <p:cNvPr id="9" name="TextBox 8"/>
          <p:cNvSpPr txBox="1"/>
          <p:nvPr/>
        </p:nvSpPr>
        <p:spPr>
          <a:xfrm>
            <a:off x="791729" y="2234640"/>
            <a:ext cx="957689" cy="307777"/>
          </a:xfrm>
          <a:prstGeom prst="rect">
            <a:avLst/>
          </a:prstGeom>
          <a:noFill/>
        </p:spPr>
        <p:txBody>
          <a:bodyPr wrap="none" rtlCol="0">
            <a:spAutoFit/>
          </a:bodyPr>
          <a:lstStyle/>
          <a:p>
            <a:r>
              <a:rPr lang="en-US" sz="1400" dirty="0" smtClean="0">
                <a:latin typeface="+mn-lt"/>
              </a:rPr>
              <a:t>Function 2</a:t>
            </a:r>
            <a:endParaRPr lang="en-US" sz="1400" dirty="0">
              <a:latin typeface="+mn-lt"/>
            </a:endParaRPr>
          </a:p>
        </p:txBody>
      </p:sp>
      <p:sp>
        <p:nvSpPr>
          <p:cNvPr id="10" name="TextBox 9"/>
          <p:cNvSpPr txBox="1"/>
          <p:nvPr/>
        </p:nvSpPr>
        <p:spPr>
          <a:xfrm>
            <a:off x="797249" y="2490720"/>
            <a:ext cx="957689" cy="307777"/>
          </a:xfrm>
          <a:prstGeom prst="rect">
            <a:avLst/>
          </a:prstGeom>
          <a:noFill/>
        </p:spPr>
        <p:txBody>
          <a:bodyPr wrap="none" rtlCol="0">
            <a:spAutoFit/>
          </a:bodyPr>
          <a:lstStyle/>
          <a:p>
            <a:r>
              <a:rPr lang="en-US" sz="1400" dirty="0" smtClean="0">
                <a:latin typeface="+mn-lt"/>
              </a:rPr>
              <a:t>Function 3</a:t>
            </a:r>
            <a:endParaRPr lang="en-US" sz="1400" dirty="0">
              <a:latin typeface="+mn-lt"/>
            </a:endParaRPr>
          </a:p>
        </p:txBody>
      </p:sp>
      <p:cxnSp>
        <p:nvCxnSpPr>
          <p:cNvPr id="12" name="Straight Arrow Connector 11"/>
          <p:cNvCxnSpPr/>
          <p:nvPr/>
        </p:nvCxnSpPr>
        <p:spPr bwMode="auto">
          <a:xfrm flipH="1">
            <a:off x="1978485" y="2160000"/>
            <a:ext cx="527020"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V="1">
            <a:off x="2009928" y="2246400"/>
            <a:ext cx="504213" cy="552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1966725" y="2442000"/>
            <a:ext cx="527020"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1998168" y="2528400"/>
            <a:ext cx="504213" cy="552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1963605" y="2706720"/>
            <a:ext cx="527020"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V="1">
            <a:off x="1995048" y="2793120"/>
            <a:ext cx="504213" cy="552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bwMode="auto">
          <a:xfrm>
            <a:off x="1310137" y="4757520"/>
            <a:ext cx="1071318" cy="984960"/>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20" name="TextBox 19"/>
          <p:cNvSpPr txBox="1"/>
          <p:nvPr/>
        </p:nvSpPr>
        <p:spPr>
          <a:xfrm>
            <a:off x="1019593" y="3660240"/>
            <a:ext cx="1661407" cy="646331"/>
          </a:xfrm>
          <a:prstGeom prst="rect">
            <a:avLst/>
          </a:prstGeom>
          <a:noFill/>
        </p:spPr>
        <p:txBody>
          <a:bodyPr wrap="none" rtlCol="0">
            <a:spAutoFit/>
          </a:bodyPr>
          <a:lstStyle/>
          <a:p>
            <a:pPr algn="ctr"/>
            <a:r>
              <a:rPr lang="en-US" sz="1800" dirty="0" smtClean="0">
                <a:latin typeface="+mn-lt"/>
              </a:rPr>
              <a:t>Process 1</a:t>
            </a:r>
          </a:p>
          <a:p>
            <a:pPr algn="ctr"/>
            <a:r>
              <a:rPr lang="en-US" sz="1800" dirty="0" smtClean="0">
                <a:latin typeface="+mn-lt"/>
              </a:rPr>
              <a:t>(Profiler + App)</a:t>
            </a:r>
            <a:endParaRPr lang="en-US" sz="1800" dirty="0">
              <a:latin typeface="+mn-lt"/>
            </a:endParaRPr>
          </a:p>
        </p:txBody>
      </p:sp>
      <p:sp>
        <p:nvSpPr>
          <p:cNvPr id="21" name="Rectangle 20"/>
          <p:cNvSpPr/>
          <p:nvPr/>
        </p:nvSpPr>
        <p:spPr bwMode="auto">
          <a:xfrm>
            <a:off x="1310137" y="4415040"/>
            <a:ext cx="1074431" cy="348000"/>
          </a:xfrm>
          <a:prstGeom prst="rect">
            <a:avLst/>
          </a:prstGeom>
          <a:solidFill>
            <a:schemeClr val="accent5">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sp>
        <p:nvSpPr>
          <p:cNvPr id="23" name="TextBox 22"/>
          <p:cNvSpPr txBox="1"/>
          <p:nvPr/>
        </p:nvSpPr>
        <p:spPr>
          <a:xfrm>
            <a:off x="1370615" y="4792080"/>
            <a:ext cx="957689" cy="307777"/>
          </a:xfrm>
          <a:prstGeom prst="rect">
            <a:avLst/>
          </a:prstGeom>
          <a:noFill/>
        </p:spPr>
        <p:txBody>
          <a:bodyPr wrap="none" rtlCol="0">
            <a:spAutoFit/>
          </a:bodyPr>
          <a:lstStyle/>
          <a:p>
            <a:r>
              <a:rPr lang="en-US" sz="1400" dirty="0" smtClean="0">
                <a:latin typeface="+mn-lt"/>
              </a:rPr>
              <a:t>Function 1</a:t>
            </a:r>
            <a:endParaRPr lang="en-US" sz="1400" dirty="0">
              <a:latin typeface="+mn-lt"/>
            </a:endParaRPr>
          </a:p>
        </p:txBody>
      </p:sp>
      <p:sp>
        <p:nvSpPr>
          <p:cNvPr id="24" name="TextBox 23"/>
          <p:cNvSpPr txBox="1"/>
          <p:nvPr/>
        </p:nvSpPr>
        <p:spPr>
          <a:xfrm>
            <a:off x="1367495" y="5056800"/>
            <a:ext cx="957689" cy="307777"/>
          </a:xfrm>
          <a:prstGeom prst="rect">
            <a:avLst/>
          </a:prstGeom>
          <a:noFill/>
        </p:spPr>
        <p:txBody>
          <a:bodyPr wrap="none" rtlCol="0">
            <a:spAutoFit/>
          </a:bodyPr>
          <a:lstStyle/>
          <a:p>
            <a:r>
              <a:rPr lang="en-US" sz="1400" dirty="0" smtClean="0">
                <a:latin typeface="+mn-lt"/>
              </a:rPr>
              <a:t>Function 2</a:t>
            </a:r>
            <a:endParaRPr lang="en-US" sz="1400" dirty="0">
              <a:latin typeface="+mn-lt"/>
            </a:endParaRPr>
          </a:p>
        </p:txBody>
      </p:sp>
      <p:sp>
        <p:nvSpPr>
          <p:cNvPr id="25" name="TextBox 24"/>
          <p:cNvSpPr txBox="1"/>
          <p:nvPr/>
        </p:nvSpPr>
        <p:spPr>
          <a:xfrm>
            <a:off x="1373015" y="5312880"/>
            <a:ext cx="957689" cy="307777"/>
          </a:xfrm>
          <a:prstGeom prst="rect">
            <a:avLst/>
          </a:prstGeom>
          <a:noFill/>
        </p:spPr>
        <p:txBody>
          <a:bodyPr wrap="none" rtlCol="0">
            <a:spAutoFit/>
          </a:bodyPr>
          <a:lstStyle/>
          <a:p>
            <a:r>
              <a:rPr lang="en-US" sz="1400" dirty="0" smtClean="0">
                <a:latin typeface="+mn-lt"/>
              </a:rPr>
              <a:t>Function 3</a:t>
            </a:r>
            <a:endParaRPr lang="en-US" sz="1400" dirty="0">
              <a:latin typeface="+mn-lt"/>
            </a:endParaRPr>
          </a:p>
        </p:txBody>
      </p:sp>
      <p:cxnSp>
        <p:nvCxnSpPr>
          <p:cNvPr id="38" name="Curved Connector 37"/>
          <p:cNvCxnSpPr>
            <a:stCxn id="23" idx="1"/>
            <a:endCxn id="21" idx="1"/>
          </p:cNvCxnSpPr>
          <p:nvPr/>
        </p:nvCxnSpPr>
        <p:spPr bwMode="auto">
          <a:xfrm rot="10800000">
            <a:off x="1310137" y="4589041"/>
            <a:ext cx="60478" cy="356929"/>
          </a:xfrm>
          <a:prstGeom prst="curvedConnector3">
            <a:avLst>
              <a:gd name="adj1" fmla="val 477989"/>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urved Connector 38"/>
          <p:cNvCxnSpPr>
            <a:stCxn id="24" idx="1"/>
            <a:endCxn id="21" idx="1"/>
          </p:cNvCxnSpPr>
          <p:nvPr/>
        </p:nvCxnSpPr>
        <p:spPr bwMode="auto">
          <a:xfrm rot="10800000">
            <a:off x="1310137" y="4589041"/>
            <a:ext cx="57358" cy="621649"/>
          </a:xfrm>
          <a:prstGeom prst="curvedConnector3">
            <a:avLst>
              <a:gd name="adj1" fmla="val 498549"/>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Curved Connector 41"/>
          <p:cNvCxnSpPr>
            <a:stCxn id="25" idx="1"/>
            <a:endCxn id="21" idx="1"/>
          </p:cNvCxnSpPr>
          <p:nvPr/>
        </p:nvCxnSpPr>
        <p:spPr bwMode="auto">
          <a:xfrm rot="10800000">
            <a:off x="1310137" y="4589041"/>
            <a:ext cx="62878" cy="877729"/>
          </a:xfrm>
          <a:prstGeom prst="curvedConnector3">
            <a:avLst>
              <a:gd name="adj1" fmla="val 46356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p:cNvSpPr txBox="1"/>
          <p:nvPr/>
        </p:nvSpPr>
        <p:spPr>
          <a:xfrm>
            <a:off x="3473148" y="1036800"/>
            <a:ext cx="1962797" cy="461665"/>
          </a:xfrm>
          <a:prstGeom prst="rect">
            <a:avLst/>
          </a:prstGeom>
          <a:noFill/>
        </p:spPr>
        <p:txBody>
          <a:bodyPr wrap="none" rtlCol="0">
            <a:spAutoFit/>
          </a:bodyPr>
          <a:lstStyle/>
          <a:p>
            <a:r>
              <a:rPr lang="en-US" dirty="0" smtClean="0">
                <a:solidFill>
                  <a:schemeClr val="accent2"/>
                </a:solidFill>
                <a:latin typeface="+mn-lt"/>
              </a:rPr>
              <a:t>Asynchronous</a:t>
            </a:r>
            <a:endParaRPr lang="en-US" dirty="0">
              <a:solidFill>
                <a:schemeClr val="accent2"/>
              </a:solidFill>
              <a:latin typeface="+mn-lt"/>
            </a:endParaRPr>
          </a:p>
        </p:txBody>
      </p:sp>
      <p:sp>
        <p:nvSpPr>
          <p:cNvPr id="46" name="TextBox 45"/>
          <p:cNvSpPr txBox="1"/>
          <p:nvPr/>
        </p:nvSpPr>
        <p:spPr>
          <a:xfrm>
            <a:off x="3426835" y="3703440"/>
            <a:ext cx="1791927" cy="461665"/>
          </a:xfrm>
          <a:prstGeom prst="rect">
            <a:avLst/>
          </a:prstGeom>
          <a:noFill/>
        </p:spPr>
        <p:txBody>
          <a:bodyPr wrap="none" rtlCol="0">
            <a:spAutoFit/>
          </a:bodyPr>
          <a:lstStyle/>
          <a:p>
            <a:r>
              <a:rPr lang="en-US" dirty="0" smtClean="0">
                <a:solidFill>
                  <a:schemeClr val="accent2"/>
                </a:solidFill>
                <a:latin typeface="+mn-lt"/>
              </a:rPr>
              <a:t>Synchronous</a:t>
            </a:r>
            <a:endParaRPr lang="en-US" dirty="0">
              <a:solidFill>
                <a:schemeClr val="accent2"/>
              </a:solidFill>
              <a:latin typeface="+mn-lt"/>
            </a:endParaRPr>
          </a:p>
        </p:txBody>
      </p:sp>
      <p:sp>
        <p:nvSpPr>
          <p:cNvPr id="47" name="Content Placeholder 2"/>
          <p:cNvSpPr txBox="1">
            <a:spLocks/>
          </p:cNvSpPr>
          <p:nvPr/>
        </p:nvSpPr>
        <p:spPr bwMode="auto">
          <a:xfrm>
            <a:off x="3426832" y="4083600"/>
            <a:ext cx="5439447" cy="177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r>
              <a:rPr lang="en-US" sz="2400" dirty="0" smtClean="0"/>
              <a:t>Instruments binary code</a:t>
            </a:r>
          </a:p>
          <a:p>
            <a:r>
              <a:rPr lang="en-US" sz="2400" dirty="0" smtClean="0"/>
              <a:t>Collects measurements at the beginning and end of classes/methods </a:t>
            </a:r>
          </a:p>
          <a:p>
            <a:r>
              <a:rPr lang="en-US" sz="2400" dirty="0" smtClean="0"/>
              <a:t>Higher overhead, but more accurate</a:t>
            </a:r>
            <a:endParaRPr lang="en-US" sz="2400" dirty="0"/>
          </a:p>
        </p:txBody>
      </p:sp>
    </p:spTree>
    <p:extLst>
      <p:ext uri="{BB962C8B-B14F-4D97-AF65-F5344CB8AC3E}">
        <p14:creationId xmlns:p14="http://schemas.microsoft.com/office/powerpoint/2010/main" val="6885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3" grpId="0"/>
      <p:bldP spid="24" grpId="0"/>
      <p:bldP spid="25" grpId="0"/>
      <p:bldP spid="46" grpId="0"/>
      <p:bldP spid="47" grpId="0"/>
    </p:bldLst>
  </p:timing>
</p:sld>
</file>

<file path=ppt/theme/theme1.xml><?xml version="1.0" encoding="utf-8"?>
<a:theme xmlns:a="http://schemas.openxmlformats.org/drawingml/2006/main" name="sample_presentation">
  <a:themeElements>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titled 15">
      <a:majorFont>
        <a:latin typeface="Helvetic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sample_presentation</Template>
  <TotalTime>780</TotalTime>
  <Pages>22</Pages>
  <Words>1603</Words>
  <Application>Microsoft Office PowerPoint</Application>
  <PresentationFormat>On-screen Show (4:3)</PresentationFormat>
  <Paragraphs>325</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新細明體</vt:lpstr>
      <vt:lpstr>Arial</vt:lpstr>
      <vt:lpstr>Courier New</vt:lpstr>
      <vt:lpstr>Helvetica</vt:lpstr>
      <vt:lpstr>Times</vt:lpstr>
      <vt:lpstr>Times New Roman</vt:lpstr>
      <vt:lpstr>sample_presentation</vt:lpstr>
      <vt:lpstr>Automatic Problem Localization via Multi-dimensional Metric Profiling</vt:lpstr>
      <vt:lpstr>Debugging large scale systems is difficult</vt:lpstr>
      <vt:lpstr>Observation: Bugs Change Metric Behavior</vt:lpstr>
      <vt:lpstr>Diagnosis process high-level idea</vt:lpstr>
      <vt:lpstr>PowerPoint Presentation</vt:lpstr>
      <vt:lpstr>Overview of the workflow</vt:lpstr>
      <vt:lpstr>Measurements for various metrics</vt:lpstr>
      <vt:lpstr>Why collect from different layers ?</vt:lpstr>
      <vt:lpstr>Application Profiling</vt:lpstr>
      <vt:lpstr>Metric Selection for Accurate Diagnosis</vt:lpstr>
      <vt:lpstr>Selecting Abnormal Window via Nearest-Neighbor (NN)</vt:lpstr>
      <vt:lpstr>Selecting Abnormal Metrics by Frequency of Occurrence</vt:lpstr>
      <vt:lpstr>Pinpointing anomalous code regions</vt:lpstr>
      <vt:lpstr>Example 1: File descriptor leak in Hadoop DFS</vt:lpstr>
      <vt:lpstr>Example 2: Failures in distributed regression test framework  (MHM)</vt:lpstr>
      <vt:lpstr>MHM – debugging results in asynchronous mode</vt:lpstr>
      <vt:lpstr>Example 3: Debugging an unknown bug </vt:lpstr>
      <vt:lpstr>Overhead and performance</vt:lpstr>
      <vt:lpstr>Conclusion</vt:lpstr>
      <vt:lpstr>PowerPoint Presentation</vt:lpstr>
      <vt:lpstr>Future directions</vt:lpstr>
      <vt:lpstr>Current debugging techniques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Problem Localization via Multi-dimensional Metric Profiling</dc:title>
  <dc:creator>subrata</dc:creator>
  <cp:lastModifiedBy>Mitra, Subrata</cp:lastModifiedBy>
  <cp:revision>132</cp:revision>
  <cp:lastPrinted>2000-04-05T22:40:32Z</cp:lastPrinted>
  <dcterms:created xsi:type="dcterms:W3CDTF">2013-09-15T03:29:34Z</dcterms:created>
  <dcterms:modified xsi:type="dcterms:W3CDTF">2013-10-17T17:56:43Z</dcterms:modified>
</cp:coreProperties>
</file>