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4"/>
  </p:notesMasterIdLst>
  <p:sldIdLst>
    <p:sldId id="256" r:id="rId2"/>
    <p:sldId id="362" r:id="rId3"/>
    <p:sldId id="364" r:id="rId4"/>
    <p:sldId id="363" r:id="rId5"/>
    <p:sldId id="358" r:id="rId6"/>
    <p:sldId id="359" r:id="rId7"/>
    <p:sldId id="361" r:id="rId8"/>
    <p:sldId id="419" r:id="rId9"/>
    <p:sldId id="365" r:id="rId10"/>
    <p:sldId id="376" r:id="rId11"/>
    <p:sldId id="410" r:id="rId12"/>
    <p:sldId id="367" r:id="rId13"/>
    <p:sldId id="368" r:id="rId14"/>
    <p:sldId id="369" r:id="rId15"/>
    <p:sldId id="420" r:id="rId16"/>
    <p:sldId id="372" r:id="rId17"/>
    <p:sldId id="377" r:id="rId18"/>
    <p:sldId id="378" r:id="rId19"/>
    <p:sldId id="374" r:id="rId20"/>
    <p:sldId id="375" r:id="rId21"/>
    <p:sldId id="421" r:id="rId22"/>
    <p:sldId id="379" r:id="rId23"/>
    <p:sldId id="380" r:id="rId24"/>
    <p:sldId id="381" r:id="rId25"/>
    <p:sldId id="382" r:id="rId26"/>
    <p:sldId id="385" r:id="rId27"/>
    <p:sldId id="386" r:id="rId28"/>
    <p:sldId id="384" r:id="rId29"/>
    <p:sldId id="422"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423" r:id="rId43"/>
    <p:sldId id="401" r:id="rId44"/>
    <p:sldId id="402" r:id="rId45"/>
    <p:sldId id="403" r:id="rId46"/>
    <p:sldId id="409" r:id="rId47"/>
    <p:sldId id="405" r:id="rId48"/>
    <p:sldId id="406" r:id="rId49"/>
    <p:sldId id="407" r:id="rId50"/>
    <p:sldId id="408" r:id="rId51"/>
    <p:sldId id="424" r:id="rId52"/>
    <p:sldId id="411" r:id="rId53"/>
    <p:sldId id="412" r:id="rId54"/>
    <p:sldId id="413" r:id="rId55"/>
    <p:sldId id="414" r:id="rId56"/>
    <p:sldId id="425" r:id="rId57"/>
    <p:sldId id="415" r:id="rId58"/>
    <p:sldId id="416" r:id="rId59"/>
    <p:sldId id="426" r:id="rId60"/>
    <p:sldId id="417" r:id="rId61"/>
    <p:sldId id="418" r:id="rId62"/>
    <p:sldId id="357" r:id="rId6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a:srgbClr val="990000"/>
    <a:srgbClr val="006600"/>
    <a:srgbClr val="800000"/>
    <a:srgbClr val="FF9900"/>
    <a:srgbClr val="D2A000"/>
    <a:srgbClr val="FFE79B"/>
    <a:srgbClr val="66FF6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99" autoAdjust="0"/>
    <p:restoredTop sz="87992" autoAdjust="0"/>
  </p:normalViewPr>
  <p:slideViewPr>
    <p:cSldViewPr>
      <p:cViewPr varScale="1">
        <p:scale>
          <a:sx n="49" d="100"/>
          <a:sy n="49" d="100"/>
        </p:scale>
        <p:origin x="-1205" y="-62"/>
      </p:cViewPr>
      <p:guideLst>
        <p:guide orient="horz"/>
        <p:guide pos="5759"/>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100" d="100"/>
        <a:sy n="100" d="100"/>
      </p:scale>
      <p:origin x="0" y="18043"/>
    </p:cViewPr>
  </p:sorterViewPr>
  <p:notesViewPr>
    <p:cSldViewPr>
      <p:cViewPr varScale="1">
        <p:scale>
          <a:sx n="58" d="100"/>
          <a:sy n="58" d="100"/>
        </p:scale>
        <p:origin x="-2196" y="-84"/>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1" tIns="47021" rIns="94041" bIns="47021" rtlCol="0"/>
          <a:lstStyle>
            <a:lvl1pPr algn="r">
              <a:defRPr sz="1300"/>
            </a:lvl1pPr>
          </a:lstStyle>
          <a:p>
            <a:fld id="{003682E1-C3F9-4065-907F-4CF2D9F2990B}" type="datetimeFigureOut">
              <a:rPr lang="en-US" smtClean="0"/>
              <a:pPr/>
              <a:t>7/10/2013</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1" tIns="47021" rIns="94041" bIns="47021"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1" tIns="47021" rIns="94041" bIns="470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a:defRPr sz="1300"/>
            </a:lvl1pPr>
          </a:lstStyle>
          <a:p>
            <a:fld id="{3DB77DCA-052C-4C8B-A721-78B992255A9B}" type="slidenum">
              <a:rPr lang="en-US" smtClean="0"/>
              <a:pPr/>
              <a:t>‹#›</a:t>
            </a:fld>
            <a:endParaRPr lang="en-US" dirty="0"/>
          </a:p>
        </p:txBody>
      </p:sp>
    </p:spTree>
    <p:extLst>
      <p:ext uri="{BB962C8B-B14F-4D97-AF65-F5344CB8AC3E}">
        <p14:creationId xmlns:p14="http://schemas.microsoft.com/office/powerpoint/2010/main" val="151640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baseline="0" dirty="0" smtClean="0"/>
          </a:p>
          <a:p>
            <a:endParaRPr lang="es-MX" baseline="0" dirty="0"/>
          </a:p>
          <a:p>
            <a:endParaRPr lang="es-MX" baseline="0" dirty="0" smtClean="0"/>
          </a:p>
        </p:txBody>
      </p:sp>
      <p:sp>
        <p:nvSpPr>
          <p:cNvPr id="4" name="Slide Number Placeholder 3"/>
          <p:cNvSpPr>
            <a:spLocks noGrp="1"/>
          </p:cNvSpPr>
          <p:nvPr>
            <p:ph type="sldNum" sz="quarter" idx="10"/>
          </p:nvPr>
        </p:nvSpPr>
        <p:spPr/>
        <p:txBody>
          <a:bodyPr/>
          <a:lstStyle/>
          <a:p>
            <a:fld id="{3DB77DCA-052C-4C8B-A721-78B992255A9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a:t>
            </a:r>
            <a:r>
              <a:rPr lang="en-US" baseline="0" dirty="0" smtClean="0"/>
              <a:t> more recent citations</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Bullet</a:t>
            </a:r>
            <a:r>
              <a:rPr lang="en-US" baseline="0" dirty="0" smtClean="0"/>
              <a:t> 2: </a:t>
            </a:r>
            <a:r>
              <a:rPr lang="en-US" dirty="0" smtClean="0"/>
              <a:t>This effect can be particularly insidious in strong-scaling situations, where each process of a program inherently does less work at large scales than at small ones.</a:t>
            </a:r>
          </a:p>
          <a:p>
            <a:r>
              <a:rPr lang="en-US" dirty="0" smtClean="0"/>
              <a:t>Bullet 3: Thus, it would be impossible to get any sample of bug-free behavior at large scales for training purposes.</a:t>
            </a:r>
          </a:p>
          <a:p>
            <a:r>
              <a:rPr lang="en-US" dirty="0" smtClean="0"/>
              <a:t>A further complication in building models at large scale is the overhead of modeling. Modeling time is a function of training-data size, and as programs scale up, so, too, will</a:t>
            </a:r>
          </a:p>
          <a:p>
            <a:r>
              <a:rPr lang="en-US" dirty="0" smtClean="0"/>
              <a:t>the training data. Moreover, most modeling techniques require global reasoning and centralized computation.</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17</a:t>
            </a:fld>
            <a:endParaRPr lang="en-US" dirty="0"/>
          </a:p>
        </p:txBody>
      </p:sp>
    </p:spTree>
    <p:extLst>
      <p:ext uri="{BB962C8B-B14F-4D97-AF65-F5344CB8AC3E}">
        <p14:creationId xmlns:p14="http://schemas.microsoft.com/office/powerpoint/2010/main" val="162890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32ECE-B7A0-40A0-A548-D56FED84FAA8}"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goal of CCA is to identify relationships between two sets of variables, X and Y, where X and Y describe different properties of particular objects. CCA determines two vectors u and v to maximize the correlation between </a:t>
            </a:r>
            <a:r>
              <a:rPr lang="en-US" sz="1200" b="0" i="0" u="none" strike="noStrike" kern="1200" baseline="0" dirty="0" err="1" smtClean="0">
                <a:solidFill>
                  <a:schemeClr val="tx1"/>
                </a:solidFill>
                <a:latin typeface="+mn-lt"/>
                <a:ea typeface="+mn-ea"/>
                <a:cs typeface="+mn-cs"/>
              </a:rPr>
              <a:t>Xu</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Yv</a:t>
            </a:r>
            <a:r>
              <a:rPr lang="en-US" sz="1200" b="0" i="0" u="none" strike="noStrike" kern="1200" baseline="0" dirty="0" smtClean="0">
                <a:solidFill>
                  <a:schemeClr val="tx1"/>
                </a:solidFill>
                <a:latin typeface="+mn-lt"/>
                <a:ea typeface="+mn-ea"/>
                <a:cs typeface="+mn-cs"/>
              </a:rPr>
              <a:t>. In other words, we find two vectors such that when X and Y are projected onto those vectors, the results</a:t>
            </a:r>
          </a:p>
          <a:p>
            <a:r>
              <a:rPr lang="en-US" sz="1200" b="0" i="0" u="none" strike="noStrike" kern="1200" baseline="0" dirty="0" smtClean="0">
                <a:solidFill>
                  <a:schemeClr val="tx1"/>
                </a:solidFill>
                <a:latin typeface="+mn-lt"/>
                <a:ea typeface="+mn-ea"/>
                <a:cs typeface="+mn-cs"/>
              </a:rPr>
              <a:t>are maximally correlated. This process can be generalized from single vectors to sets of basis vectors. In our particular problem, the rows of X and Y are processes in the system. The columns of X describe the set of “control” features of process; the set of characteristics that determine the behavior of a process in a run. For example,</a:t>
            </a:r>
          </a:p>
          <a:p>
            <a:r>
              <a:rPr lang="en-US" sz="1200" b="0" i="0" u="none" strike="noStrike" kern="1200" baseline="0" dirty="0" smtClean="0">
                <a:solidFill>
                  <a:schemeClr val="tx1"/>
                </a:solidFill>
                <a:latin typeface="+mn-lt"/>
                <a:ea typeface="+mn-ea"/>
                <a:cs typeface="+mn-cs"/>
              </a:rPr>
              <a:t>the features might include the number of processes in the overall run, the rank of the particular process and the size of the input. The columns of Y, on the other hand, capture the observed behavior of the process, such as the number of communicating partners, the volume of communication, etc.</a:t>
            </a:r>
          </a:p>
          <a:p>
            <a:r>
              <a:rPr lang="en-US" sz="1200" b="0" i="0" u="none" strike="noStrike" kern="1200" baseline="0" dirty="0" smtClean="0">
                <a:solidFill>
                  <a:schemeClr val="tx1"/>
                </a:solidFill>
                <a:latin typeface="+mn-lt"/>
                <a:ea typeface="+mn-ea"/>
                <a:cs typeface="+mn-cs"/>
              </a:rPr>
              <a:t>Intuitively, a row xi of X and a row </a:t>
            </a:r>
            <a:r>
              <a:rPr lang="en-US" sz="1200" b="0" i="0" u="none" strike="noStrike" kern="1200" baseline="0" dirty="0" err="1" smtClean="0">
                <a:solidFill>
                  <a:schemeClr val="tx1"/>
                </a:solidFill>
                <a:latin typeface="+mn-lt"/>
                <a:ea typeface="+mn-ea"/>
                <a:cs typeface="+mn-cs"/>
              </a:rPr>
              <a:t>yi</a:t>
            </a:r>
            <a:r>
              <a:rPr lang="en-US" sz="1200" b="0" i="0" u="none" strike="noStrike" kern="1200" baseline="0" dirty="0" smtClean="0">
                <a:solidFill>
                  <a:schemeClr val="tx1"/>
                </a:solidFill>
                <a:latin typeface="+mn-lt"/>
                <a:ea typeface="+mn-ea"/>
                <a:cs typeface="+mn-cs"/>
              </a:rPr>
              <a:t> of Y are two different ways of describing a single process from a training run, and CCA finds two functions f and g such that, for all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f(xi) and g(</a:t>
            </a:r>
            <a:r>
              <a:rPr lang="en-US" sz="1200" b="0" i="0" u="none" strike="noStrike" kern="1200" baseline="0" dirty="0" err="1" smtClean="0">
                <a:solidFill>
                  <a:schemeClr val="tx1"/>
                </a:solidFill>
                <a:latin typeface="+mn-lt"/>
                <a:ea typeface="+mn-ea"/>
                <a:cs typeface="+mn-cs"/>
              </a:rPr>
              <a:t>yi</a:t>
            </a:r>
            <a:r>
              <a:rPr lang="en-US" sz="1200" b="0" i="0" u="none" strike="noStrike" kern="1200" baseline="0" dirty="0" smtClean="0">
                <a:solidFill>
                  <a:schemeClr val="tx1"/>
                </a:solidFill>
                <a:latin typeface="+mn-lt"/>
                <a:ea typeface="+mn-ea"/>
                <a:cs typeface="+mn-cs"/>
              </a:rPr>
              <a:t>) are maximally correlated.</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26</a:t>
            </a:fld>
            <a:endParaRPr lang="en-US" dirty="0"/>
          </a:p>
        </p:txBody>
      </p:sp>
    </p:spTree>
    <p:extLst>
      <p:ext uri="{BB962C8B-B14F-4D97-AF65-F5344CB8AC3E}">
        <p14:creationId xmlns:p14="http://schemas.microsoft.com/office/powerpoint/2010/main" val="1814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A fundamental limitation of CCA is that the projection functions that map X and Y to a common space must be linear. Unfortunately, this means that CCA cannot capture</a:t>
            </a:r>
          </a:p>
          <a:p>
            <a:r>
              <a:rPr lang="en-US" sz="1200" b="0" i="0" u="none" strike="noStrike" kern="1200" baseline="0" dirty="0" smtClean="0">
                <a:solidFill>
                  <a:schemeClr val="tx1"/>
                </a:solidFill>
                <a:latin typeface="+mn-lt"/>
                <a:ea typeface="+mn-ea"/>
                <a:cs typeface="+mn-cs"/>
              </a:rPr>
              <a:t>non-linear relationships between the control features and the observational features. Because we expect that the relationship between the control features and the observational features might be complex (e.g., if the communication volume is proportional to the square of the input size), using linear projection functions will limit the technique’s applicability.</a:t>
            </a:r>
          </a:p>
          <a:p>
            <a:r>
              <a:rPr lang="en-US" sz="1200" b="0" i="0" u="none" strike="noStrike" kern="1200" baseline="0" dirty="0" smtClean="0">
                <a:solidFill>
                  <a:schemeClr val="tx1"/>
                </a:solidFill>
                <a:latin typeface="+mn-lt"/>
                <a:ea typeface="+mn-ea"/>
                <a:cs typeface="+mn-cs"/>
              </a:rPr>
              <a:t>We turn to KCCA, an extension of CCA that allows it to use kernel functions to transform the feature sets X and Y into higher dimensional spaces before applying CCA. </a:t>
            </a:r>
            <a:r>
              <a:rPr lang="en-US" sz="1200" b="0" i="0" u="none" strike="noStrike" kern="1200" baseline="0" dirty="0" err="1" smtClean="0">
                <a:solidFill>
                  <a:schemeClr val="tx1"/>
                </a:solidFill>
                <a:latin typeface="+mn-lt"/>
                <a:ea typeface="+mn-ea"/>
                <a:cs typeface="+mn-cs"/>
              </a:rPr>
              <a:t>Intu</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itively</a:t>
            </a:r>
            <a:r>
              <a:rPr lang="en-US" sz="1200" b="0" i="0" u="none" strike="noStrike" kern="1200" baseline="0" dirty="0" smtClean="0">
                <a:solidFill>
                  <a:schemeClr val="tx1"/>
                </a:solidFill>
                <a:latin typeface="+mn-lt"/>
                <a:ea typeface="+mn-ea"/>
                <a:cs typeface="+mn-cs"/>
              </a:rPr>
              <a:t>, we would like to transform X and Y using non-linear functions X and Y into X(X) and Y (Y), and apply CCA to these transformed spaces. By searching for linear relations between non-linear transformations of the original spaces, KCCA allows us to capture non-linear relationships between the two feature spaces.</a:t>
            </a:r>
          </a:p>
          <a:p>
            <a:r>
              <a:rPr lang="en-US" sz="1200" b="0" i="0" u="none" strike="noStrike" kern="1200" baseline="0" dirty="0" smtClean="0">
                <a:solidFill>
                  <a:schemeClr val="tx1"/>
                </a:solidFill>
                <a:latin typeface="+mn-lt"/>
                <a:ea typeface="+mn-ea"/>
                <a:cs typeface="+mn-cs"/>
              </a:rPr>
              <a:t>Rather than explicitly constructing the higher dimensional spaces, KCCA leverages a “kernel trick” [6], allowing us to create two new matrices X and Y from X and Y, that implicitly incorporate the higher dimensional transformation, as follows:</a:t>
            </a:r>
          </a:p>
          <a:p>
            <a:r>
              <a:rPr lang="en-US" sz="1200" b="0" i="0" u="none" strike="noStrike" kern="1200" baseline="0" dirty="0" smtClean="0">
                <a:solidFill>
                  <a:schemeClr val="tx1"/>
                </a:solidFill>
                <a:latin typeface="+mn-lt"/>
                <a:ea typeface="+mn-ea"/>
                <a:cs typeface="+mn-cs"/>
              </a:rPr>
              <a:t>K_</a:t>
            </a:r>
            <a:r>
              <a:rPr lang="pl-PL" sz="1200" b="0" i="0" u="none" strike="noStrike" kern="1200" baseline="0" dirty="0" smtClean="0">
                <a:solidFill>
                  <a:schemeClr val="tx1"/>
                </a:solidFill>
                <a:latin typeface="+mn-lt"/>
                <a:ea typeface="+mn-ea"/>
                <a:cs typeface="+mn-cs"/>
              </a:rPr>
              <a:t>X(i, j) = </a:t>
            </a:r>
            <a:r>
              <a:rPr lang="en-US" sz="1200" b="0" i="0" u="none" strike="noStrike" kern="1200" baseline="0" dirty="0" smtClean="0">
                <a:solidFill>
                  <a:schemeClr val="tx1"/>
                </a:solidFill>
                <a:latin typeface="+mn-lt"/>
                <a:ea typeface="+mn-ea"/>
                <a:cs typeface="+mn-cs"/>
              </a:rPr>
              <a:t>\phi</a:t>
            </a:r>
            <a:r>
              <a:rPr lang="pl-PL" sz="1200" b="0" i="0" u="none" strike="noStrike" kern="1200" baseline="0" dirty="0" smtClean="0">
                <a:solidFill>
                  <a:schemeClr val="tx1"/>
                </a:solidFill>
                <a:latin typeface="+mn-lt"/>
                <a:ea typeface="+mn-ea"/>
                <a:cs typeface="+mn-cs"/>
              </a:rPr>
              <a:t>(xi) · </a:t>
            </a:r>
            <a:r>
              <a:rPr lang="en-US" sz="1200" b="0" i="0" u="none" strike="noStrike" kern="1200" baseline="0" dirty="0" smtClean="0">
                <a:solidFill>
                  <a:schemeClr val="tx1"/>
                </a:solidFill>
                <a:latin typeface="+mn-lt"/>
                <a:ea typeface="+mn-ea"/>
                <a:cs typeface="+mn-cs"/>
              </a:rPr>
              <a:t>phi</a:t>
            </a:r>
            <a:r>
              <a:rPr lang="pl-PL" sz="1200" b="0" i="0" u="none" strike="noStrike" kern="1200" baseline="0" dirty="0" smtClean="0">
                <a:solidFill>
                  <a:schemeClr val="tx1"/>
                </a:solidFill>
                <a:latin typeface="+mn-lt"/>
                <a:ea typeface="+mn-ea"/>
                <a:cs typeface="+mn-cs"/>
              </a:rPr>
              <a:t>(xj)</a:t>
            </a:r>
          </a:p>
          <a:p>
            <a:r>
              <a:rPr lang="en-US" sz="1200" b="0" i="0" u="none" strike="noStrike" kern="1200" baseline="0" dirty="0" smtClean="0">
                <a:solidFill>
                  <a:schemeClr val="tx1"/>
                </a:solidFill>
                <a:latin typeface="+mn-lt"/>
                <a:ea typeface="+mn-ea"/>
                <a:cs typeface="+mn-cs"/>
              </a:rPr>
              <a:t>with K_Y defined similarly.</a:t>
            </a:r>
          </a:p>
          <a:p>
            <a:r>
              <a:rPr lang="en-US" sz="1200" b="0" i="0" u="none" strike="noStrike" kern="1200" baseline="0" dirty="0" smtClean="0">
                <a:solidFill>
                  <a:schemeClr val="tx1"/>
                </a:solidFill>
                <a:latin typeface="+mn-lt"/>
                <a:ea typeface="+mn-ea"/>
                <a:cs typeface="+mn-cs"/>
              </a:rPr>
              <a:t>Because we use a Gaussian to construct the K’s, when we apply CCA to X and Y , we effectively allow CCA to discover correlations using infinite-degree polynomials. The upshot of KCCA is that we can determine two non-linear functions f and g such that, for all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correlation between f(xi) and g(</a:t>
            </a:r>
            <a:r>
              <a:rPr lang="en-US" sz="1200" b="0" i="0" u="none" strike="noStrike" kern="1200" baseline="0" dirty="0" err="1" smtClean="0">
                <a:solidFill>
                  <a:schemeClr val="tx1"/>
                </a:solidFill>
                <a:latin typeface="+mn-lt"/>
                <a:ea typeface="+mn-ea"/>
                <a:cs typeface="+mn-cs"/>
              </a:rPr>
              <a:t>yi</a:t>
            </a:r>
            <a:r>
              <a:rPr lang="en-US" sz="1200" b="0" i="0" u="none" strike="noStrike" kern="1200" baseline="0" dirty="0" smtClean="0">
                <a:solidFill>
                  <a:schemeClr val="tx1"/>
                </a:solidFill>
                <a:latin typeface="+mn-lt"/>
                <a:ea typeface="+mn-ea"/>
                <a:cs typeface="+mn-cs"/>
              </a:rPr>
              <a:t>) is maximized. We can thus capture complex relationships between the control features and the observed features.</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27</a:t>
            </a:fld>
            <a:endParaRPr lang="en-US" dirty="0"/>
          </a:p>
        </p:txBody>
      </p:sp>
    </p:spTree>
    <p:extLst>
      <p:ext uri="{BB962C8B-B14F-4D97-AF65-F5344CB8AC3E}">
        <p14:creationId xmlns:p14="http://schemas.microsoft.com/office/powerpoint/2010/main" val="140777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in operational way</a:t>
            </a:r>
            <a:endParaRPr lang="en-US" dirty="0"/>
          </a:p>
        </p:txBody>
      </p:sp>
      <p:sp>
        <p:nvSpPr>
          <p:cNvPr id="4" name="Slide Number Placeholder 3"/>
          <p:cNvSpPr>
            <a:spLocks noGrp="1"/>
          </p:cNvSpPr>
          <p:nvPr>
            <p:ph type="sldNum" sz="quarter" idx="10"/>
          </p:nvPr>
        </p:nvSpPr>
        <p:spPr/>
        <p:txBody>
          <a:bodyPr/>
          <a:lstStyle/>
          <a:p>
            <a:fld id="{5D41F84C-F3E1-4022-A1E1-314DBE2A63D0}"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1F84C-F3E1-4022-A1E1-314DBE2A63D0}"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features </a:t>
            </a:r>
            <a:r>
              <a:rPr lang="en-US" baseline="0" dirty="0" smtClean="0"/>
              <a:t>are for each branch, # taken and # not taken. These </a:t>
            </a:r>
            <a:r>
              <a:rPr lang="en-US" dirty="0" smtClean="0"/>
              <a:t>are captured</a:t>
            </a:r>
            <a:r>
              <a:rPr lang="en-US" baseline="0" dirty="0" smtClean="0"/>
              <a:t> in a context sensitive manner, i.e., each feature is indexed by the call stack plus the instruction address of the branch instruction. Thus, unambiguous points in the program are pinpointed and in principle, any bug that perturbs control flow behavior will be captured. </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39</a:t>
            </a:fld>
            <a:endParaRPr lang="en-US" dirty="0"/>
          </a:p>
        </p:txBody>
      </p:sp>
    </p:spTree>
    <p:extLst>
      <p:ext uri="{BB962C8B-B14F-4D97-AF65-F5344CB8AC3E}">
        <p14:creationId xmlns:p14="http://schemas.microsoft.com/office/powerpoint/2010/main" val="68403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EE8B3-5F62-4C7E-A263-910E5769DD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refined model is better than a linear model because through</a:t>
            </a:r>
            <a:r>
              <a:rPr lang="en-US" baseline="0" dirty="0" smtClean="0"/>
              <a:t> the use of the log, it allows us to capture higher order relationships between the observed variable and control variable. </a:t>
            </a:r>
          </a:p>
          <a:p>
            <a:r>
              <a:rPr lang="en-US" baseline="0" dirty="0" smtClean="0"/>
              <a:t>What I am not covering is customizing the base model driven by the fact that not all observational variables depend on all control features. So we use AIC (</a:t>
            </a:r>
            <a:r>
              <a:rPr lang="en-US" baseline="0" dirty="0" err="1" smtClean="0"/>
              <a:t>Akaike</a:t>
            </a:r>
            <a:r>
              <a:rPr lang="en-US" baseline="0" dirty="0" smtClean="0"/>
              <a:t> Information Criterion) to reduce the dimensionality of the model. </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40</a:t>
            </a:fld>
            <a:endParaRPr lang="en-US" dirty="0"/>
          </a:p>
        </p:txBody>
      </p:sp>
    </p:spTree>
    <p:extLst>
      <p:ext uri="{BB962C8B-B14F-4D97-AF65-F5344CB8AC3E}">
        <p14:creationId xmlns:p14="http://schemas.microsoft.com/office/powerpoint/2010/main" val="35959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52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Tx/>
              <a:buChar char="-"/>
            </a:pPr>
            <a:r>
              <a:rPr lang="en-US" dirty="0" smtClean="0"/>
              <a:t>Correlation coefficient computed for abnormal</a:t>
            </a:r>
            <a:r>
              <a:rPr lang="en-US" baseline="0" dirty="0" smtClean="0"/>
              <a:t> run is 0.97 over the entire time window for the above two metrics.</a:t>
            </a:r>
          </a:p>
          <a:p>
            <a:pPr marL="176336" indent="-176336">
              <a:buFontTx/>
              <a:buChar char="-"/>
            </a:pPr>
            <a:r>
              <a:rPr lang="en-US" dirty="0" smtClean="0"/>
              <a:t>Correlation coefficient computed for normal</a:t>
            </a:r>
            <a:r>
              <a:rPr lang="en-US" baseline="0" dirty="0" smtClean="0"/>
              <a:t> run is 0.85 over the entire time window for the above two metrics.</a:t>
            </a:r>
          </a:p>
          <a:p>
            <a:pPr marL="176336" indent="-176336">
              <a:buFontTx/>
              <a:buChar char="-"/>
            </a:pPr>
            <a:endParaRPr lang="en-US" dirty="0" smtClean="0"/>
          </a:p>
          <a:p>
            <a:pPr marL="176336" lvl="1" indent="-176336" defTabSz="470230">
              <a:buFontTx/>
              <a:buChar char="-"/>
              <a:defRPr/>
            </a:pPr>
            <a:r>
              <a:rPr lang="en-US" dirty="0" smtClean="0"/>
              <a:t>Metrics</a:t>
            </a:r>
            <a:r>
              <a:rPr lang="en-US" i="1" dirty="0" smtClean="0"/>
              <a:t>: open file descriptors</a:t>
            </a:r>
            <a:r>
              <a:rPr lang="en-US" dirty="0" smtClean="0"/>
              <a:t>, </a:t>
            </a:r>
            <a:r>
              <a:rPr lang="en-US" i="1" dirty="0" smtClean="0"/>
              <a:t>characters read from disk</a:t>
            </a:r>
          </a:p>
          <a:p>
            <a:pPr marL="176336" indent="-176336">
              <a:buFontTx/>
              <a:buChar char="-"/>
            </a:pPr>
            <a:endParaRPr lang="en-US" dirty="0"/>
          </a:p>
        </p:txBody>
      </p:sp>
      <p:sp>
        <p:nvSpPr>
          <p:cNvPr id="4" name="Slide Number Placeholder 3"/>
          <p:cNvSpPr>
            <a:spLocks noGrp="1"/>
          </p:cNvSpPr>
          <p:nvPr>
            <p:ph type="sldNum" sz="quarter" idx="10"/>
          </p:nvPr>
        </p:nvSpPr>
        <p:spPr/>
        <p:txBody>
          <a:bodyPr/>
          <a:lstStyle/>
          <a:p>
            <a:fld id="{29DD6C95-3E16-CE41-A519-573278C99505}" type="slidenum">
              <a:rPr lang="en-US" smtClean="0"/>
              <a:t>54</a:t>
            </a:fld>
            <a:endParaRPr lang="en-US"/>
          </a:p>
        </p:txBody>
      </p:sp>
    </p:spTree>
    <p:extLst>
      <p:ext uri="{BB962C8B-B14F-4D97-AF65-F5344CB8AC3E}">
        <p14:creationId xmlns:p14="http://schemas.microsoft.com/office/powerpoint/2010/main" val="2212882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55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230">
              <a:defRPr/>
            </a:pPr>
            <a:r>
              <a:rPr lang="en-US" dirty="0" smtClean="0"/>
              <a:t>- MHM executes tests</a:t>
            </a:r>
            <a:r>
              <a:rPr lang="en-US" baseline="0" dirty="0" smtClean="0"/>
              <a:t> to figure out whether new bugs have been introduced due to new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29DD6C95-3E16-CE41-A519-573278C99505}" type="slidenum">
              <a:rPr lang="en-US" smtClean="0"/>
              <a:t>57</a:t>
            </a:fld>
            <a:endParaRPr lang="en-US"/>
          </a:p>
        </p:txBody>
      </p:sp>
    </p:spTree>
    <p:extLst>
      <p:ext uri="{BB962C8B-B14F-4D97-AF65-F5344CB8AC3E}">
        <p14:creationId xmlns:p14="http://schemas.microsoft.com/office/powerpoint/2010/main" val="194077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DEE8B3-5F62-4C7E-A263-910E5769DD3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aseline="0" dirty="0" smtClean="0"/>
          </a:p>
        </p:txBody>
      </p:sp>
      <p:sp>
        <p:nvSpPr>
          <p:cNvPr id="4" name="Slide Number Placeholder 3"/>
          <p:cNvSpPr>
            <a:spLocks noGrp="1"/>
          </p:cNvSpPr>
          <p:nvPr>
            <p:ph type="sldNum" sz="quarter" idx="10"/>
          </p:nvPr>
        </p:nvSpPr>
        <p:spPr/>
        <p:txBody>
          <a:bodyPr/>
          <a:lstStyle/>
          <a:p>
            <a:fld id="{3DB77DCA-052C-4C8B-A721-78B992255A9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20CA6F-B4BD-465F-83C5-76DED57B16D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Sequoia</a:t>
            </a:r>
            <a:r>
              <a:rPr lang="en-US" baseline="0" dirty="0" smtClean="0"/>
              <a:t> is a Blue Gene/Q supercomputer. ROSS </a:t>
            </a:r>
            <a:r>
              <a:rPr lang="en-US" dirty="0" smtClean="0"/>
              <a:t>is a parallel discrete-event simulator that executes on multiprocessor systems and/or supercomputers. ROSS is geared for running large-scale simulation models (millions of object models)</a:t>
            </a:r>
            <a:r>
              <a:rPr lang="en-US" baseline="0" dirty="0" smtClean="0"/>
              <a:t> and has been used for example </a:t>
            </a:r>
            <a:r>
              <a:rPr lang="en-US" dirty="0" smtClean="0"/>
              <a:t>to represent all 7 billion people in the world or the entire Internet's few billion hosts.</a:t>
            </a:r>
            <a:endParaRPr lang="en-US" dirty="0"/>
          </a:p>
        </p:txBody>
      </p:sp>
      <p:sp>
        <p:nvSpPr>
          <p:cNvPr id="4" name="Slide Number Placeholder 3"/>
          <p:cNvSpPr>
            <a:spLocks noGrp="1"/>
          </p:cNvSpPr>
          <p:nvPr>
            <p:ph type="sldNum" sz="quarter" idx="10"/>
          </p:nvPr>
        </p:nvSpPr>
        <p:spPr/>
        <p:txBody>
          <a:bodyPr/>
          <a:lstStyle/>
          <a:p>
            <a:fld id="{3DB77DCA-052C-4C8B-A721-78B992255A9B}" type="slidenum">
              <a:rPr lang="en-US" smtClean="0"/>
              <a:pPr/>
              <a:t>11</a:t>
            </a:fld>
            <a:endParaRPr lang="en-US" dirty="0"/>
          </a:p>
        </p:txBody>
      </p:sp>
    </p:spTree>
    <p:extLst>
      <p:ext uri="{BB962C8B-B14F-4D97-AF65-F5344CB8AC3E}">
        <p14:creationId xmlns:p14="http://schemas.microsoft.com/office/powerpoint/2010/main" val="323322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17488"/>
            <a:ext cx="218440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9550" y="217488"/>
            <a:ext cx="6400800"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777875"/>
            <a:ext cx="4292600" cy="262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556000"/>
            <a:ext cx="4292600" cy="2627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1950" y="838199"/>
            <a:ext cx="8477250" cy="5345113"/>
          </a:xfrm>
        </p:spPr>
        <p:txBody>
          <a:bodyPr/>
          <a:lstStyle>
            <a:lvl1pPr>
              <a:defRPr sz="2400"/>
            </a:lvl1pPr>
            <a:lvl2pPr>
              <a:defRPr sz="2000">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F0FF">
            <a:alpha val="74118"/>
          </a:srgbClr>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55575" y="152400"/>
            <a:ext cx="8836025" cy="6163468"/>
          </a:xfrm>
          <a:prstGeom prst="rect">
            <a:avLst/>
          </a:prstGeom>
          <a:solidFill>
            <a:schemeClr val="bg1"/>
          </a:solidFill>
          <a:ln w="19050">
            <a:solidFill>
              <a:schemeClr val="accent6">
                <a:lumMod val="75000"/>
              </a:schemeClr>
            </a:solid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auto">
          <a:xfrm>
            <a:off x="219075" y="217488"/>
            <a:ext cx="8724900" cy="5334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09550" y="838199"/>
            <a:ext cx="8737600" cy="534511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ChangeArrowheads="1"/>
          </p:cNvSpPr>
          <p:nvPr/>
        </p:nvSpPr>
        <p:spPr bwMode="auto">
          <a:xfrm>
            <a:off x="4062590" y="6459741"/>
            <a:ext cx="966610" cy="274434"/>
          </a:xfrm>
          <a:prstGeom prst="rect">
            <a:avLst/>
          </a:prstGeom>
          <a:noFill/>
          <a:ln w="12700">
            <a:noFill/>
            <a:miter lim="800000"/>
            <a:headEnd/>
            <a:tailEnd/>
          </a:ln>
          <a:effectLst/>
        </p:spPr>
        <p:txBody>
          <a:bodyPr wrap="none" lIns="90487" tIns="44450" rIns="90487" bIns="44450">
            <a:spAutoFit/>
          </a:bodyPr>
          <a:lstStyle/>
          <a:p>
            <a:r>
              <a:rPr lang="en-US" sz="1200" dirty="0">
                <a:latin typeface="Arial" charset="0"/>
              </a:rPr>
              <a:t>Slide </a:t>
            </a:r>
            <a:fld id="{58208173-2D86-4F41-8BAC-C04BD2EC3E57}" type="slidenum">
              <a:rPr lang="en-US" sz="1200" smtClean="0">
                <a:latin typeface="Arial" charset="0"/>
              </a:rPr>
              <a:pPr/>
              <a:t>‹#›</a:t>
            </a:fld>
            <a:r>
              <a:rPr lang="en-US" sz="1200" dirty="0" smtClean="0">
                <a:latin typeface="Arial" charset="0"/>
              </a:rPr>
              <a:t>/</a:t>
            </a:r>
            <a:r>
              <a:rPr lang="en-US" altLang="zh-TW" sz="1200" dirty="0" smtClean="0">
                <a:latin typeface="Arial" charset="0"/>
                <a:ea typeface="新細明體" pitchFamily="18" charset="-120"/>
              </a:rPr>
              <a:t>18</a:t>
            </a:r>
            <a:endParaRPr lang="en-US" sz="1200" dirty="0">
              <a:latin typeface="Arial" charset="0"/>
            </a:endParaRPr>
          </a:p>
        </p:txBody>
      </p:sp>
      <p:pic>
        <p:nvPicPr>
          <p:cNvPr id="1032" name="Picture 8" descr="PU_signature_gif_print"/>
          <p:cNvPicPr>
            <a:picLocks noChangeAspect="1" noChangeArrowheads="1"/>
          </p:cNvPicPr>
          <p:nvPr/>
        </p:nvPicPr>
        <p:blipFill>
          <a:blip r:embed="rId15" cstate="print"/>
          <a:srcRect/>
          <a:stretch>
            <a:fillRect/>
          </a:stretch>
        </p:blipFill>
        <p:spPr bwMode="auto">
          <a:xfrm>
            <a:off x="7529513" y="6353175"/>
            <a:ext cx="1506537" cy="504825"/>
          </a:xfrm>
          <a:prstGeom prst="rect">
            <a:avLst/>
          </a:prstGeom>
          <a:noFill/>
        </p:spPr>
      </p:pic>
      <p:pic>
        <p:nvPicPr>
          <p:cNvPr id="11" name="Picture 10" descr="dcsl_logo.JPG"/>
          <p:cNvPicPr>
            <a:picLocks noChangeAspect="1"/>
          </p:cNvPicPr>
          <p:nvPr userDrawn="1"/>
        </p:nvPicPr>
        <p:blipFill>
          <a:blip r:embed="rId16" cstate="print"/>
          <a:srcRect t="6103" b="11737"/>
          <a:stretch>
            <a:fillRect/>
          </a:stretch>
        </p:blipFill>
        <p:spPr>
          <a:xfrm>
            <a:off x="67745" y="6400800"/>
            <a:ext cx="618055" cy="4572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txStyles>
    <p:titleStyle>
      <a:lvl1pPr algn="ctr" rtl="0" eaLnBrk="1" fontAlgn="base" hangingPunct="1">
        <a:spcBef>
          <a:spcPct val="0"/>
        </a:spcBef>
        <a:spcAft>
          <a:spcPct val="0"/>
        </a:spcAft>
        <a:defRPr sz="2800" b="0" baseline="0">
          <a:solidFill>
            <a:schemeClr val="accent6">
              <a:lumMod val="75000"/>
            </a:schemeClr>
          </a:solidFill>
          <a:latin typeface="+mj-lt"/>
          <a:ea typeface="+mj-ea"/>
          <a:cs typeface="+mj-cs"/>
        </a:defRPr>
      </a:lvl1pPr>
      <a:lvl2pPr algn="ctr" rtl="0" eaLnBrk="1" fontAlgn="base" hangingPunct="1">
        <a:spcBef>
          <a:spcPct val="0"/>
        </a:spcBef>
        <a:spcAft>
          <a:spcPct val="0"/>
        </a:spcAft>
        <a:defRPr sz="2800" b="1">
          <a:solidFill>
            <a:srgbClr val="009900"/>
          </a:solidFill>
          <a:latin typeface="Helvetica" pitchFamily="34" charset="0"/>
        </a:defRPr>
      </a:lvl2pPr>
      <a:lvl3pPr algn="ctr" rtl="0" eaLnBrk="1" fontAlgn="base" hangingPunct="1">
        <a:spcBef>
          <a:spcPct val="0"/>
        </a:spcBef>
        <a:spcAft>
          <a:spcPct val="0"/>
        </a:spcAft>
        <a:defRPr sz="2800" b="1">
          <a:solidFill>
            <a:srgbClr val="009900"/>
          </a:solidFill>
          <a:latin typeface="Helvetica" pitchFamily="34" charset="0"/>
        </a:defRPr>
      </a:lvl3pPr>
      <a:lvl4pPr algn="ctr" rtl="0" eaLnBrk="1" fontAlgn="base" hangingPunct="1">
        <a:spcBef>
          <a:spcPct val="0"/>
        </a:spcBef>
        <a:spcAft>
          <a:spcPct val="0"/>
        </a:spcAft>
        <a:defRPr sz="2800" b="1">
          <a:solidFill>
            <a:srgbClr val="009900"/>
          </a:solidFill>
          <a:latin typeface="Helvetica" pitchFamily="34" charset="0"/>
        </a:defRPr>
      </a:lvl4pPr>
      <a:lvl5pPr algn="ctr" rtl="0" eaLnBrk="1" fontAlgn="base" hangingPunct="1">
        <a:spcBef>
          <a:spcPct val="0"/>
        </a:spcBef>
        <a:spcAft>
          <a:spcPct val="0"/>
        </a:spcAft>
        <a:defRPr sz="2800" b="1">
          <a:solidFill>
            <a:srgbClr val="009900"/>
          </a:solidFill>
          <a:latin typeface="Helvetica" pitchFamily="34" charset="0"/>
        </a:defRPr>
      </a:lvl5pPr>
      <a:lvl6pPr marL="457200" algn="ctr" rtl="0" eaLnBrk="1" fontAlgn="base" hangingPunct="1">
        <a:spcBef>
          <a:spcPct val="0"/>
        </a:spcBef>
        <a:spcAft>
          <a:spcPct val="0"/>
        </a:spcAft>
        <a:defRPr sz="2800" b="1">
          <a:solidFill>
            <a:srgbClr val="009900"/>
          </a:solidFill>
          <a:latin typeface="Helvetica" pitchFamily="34" charset="0"/>
        </a:defRPr>
      </a:lvl6pPr>
      <a:lvl7pPr marL="914400" algn="ctr" rtl="0" eaLnBrk="1" fontAlgn="base" hangingPunct="1">
        <a:spcBef>
          <a:spcPct val="0"/>
        </a:spcBef>
        <a:spcAft>
          <a:spcPct val="0"/>
        </a:spcAft>
        <a:defRPr sz="2800" b="1">
          <a:solidFill>
            <a:srgbClr val="009900"/>
          </a:solidFill>
          <a:latin typeface="Helvetica" pitchFamily="34" charset="0"/>
        </a:defRPr>
      </a:lvl7pPr>
      <a:lvl8pPr marL="1371600" algn="ctr" rtl="0" eaLnBrk="1" fontAlgn="base" hangingPunct="1">
        <a:spcBef>
          <a:spcPct val="0"/>
        </a:spcBef>
        <a:spcAft>
          <a:spcPct val="0"/>
        </a:spcAft>
        <a:defRPr sz="2800" b="1">
          <a:solidFill>
            <a:srgbClr val="009900"/>
          </a:solidFill>
          <a:latin typeface="Helvetica" pitchFamily="34" charset="0"/>
        </a:defRPr>
      </a:lvl8pPr>
      <a:lvl9pPr marL="1828800" algn="ctr" rtl="0" eaLnBrk="1" fontAlgn="base" hangingPunct="1">
        <a:spcBef>
          <a:spcPct val="0"/>
        </a:spcBef>
        <a:spcAft>
          <a:spcPct val="0"/>
        </a:spcAft>
        <a:defRPr sz="2800" b="1">
          <a:solidFill>
            <a:srgbClr val="009900"/>
          </a:solidFill>
          <a:latin typeface="Helvetica" pitchFamily="34" charset="0"/>
        </a:defRPr>
      </a:lvl9pPr>
    </p:titleStyle>
    <p:bodyStyle>
      <a:lvl1pPr marL="342900" indent="-342900" algn="l" rtl="0" eaLnBrk="1" fontAlgn="base" hangingPunct="1">
        <a:spcBef>
          <a:spcPct val="20000"/>
        </a:spcBef>
        <a:spcAft>
          <a:spcPct val="0"/>
        </a:spcAft>
        <a:buSzPct val="100000"/>
        <a:buChar char="•"/>
        <a:defRPr sz="2400">
          <a:solidFill>
            <a:srgbClr val="990000"/>
          </a:solidFill>
          <a:latin typeface="+mj-lt"/>
          <a:ea typeface="+mn-ea"/>
          <a:cs typeface="+mn-cs"/>
        </a:defRPr>
      </a:lvl1pPr>
      <a:lvl2pPr marL="742950" indent="-285750" algn="l" rtl="0" eaLnBrk="1" fontAlgn="base" hangingPunct="1">
        <a:spcBef>
          <a:spcPct val="20000"/>
        </a:spcBef>
        <a:spcAft>
          <a:spcPct val="0"/>
        </a:spcAft>
        <a:buSzPct val="100000"/>
        <a:buChar char="–"/>
        <a:defRPr sz="2200">
          <a:solidFill>
            <a:srgbClr val="0000CC"/>
          </a:solidFill>
          <a:latin typeface="+mj-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wmf"/></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0.emf"/></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1470025"/>
          </a:xfrm>
        </p:spPr>
        <p:txBody>
          <a:bodyPr/>
          <a:lstStyle/>
          <a:p>
            <a:r>
              <a:rPr lang="en-US" sz="3000" b="1" dirty="0" smtClean="0"/>
              <a:t>Applying Machine Learning to Computer System Dependability Problems</a:t>
            </a:r>
            <a:endParaRPr lang="en-US" sz="3000" b="1" dirty="0"/>
          </a:p>
        </p:txBody>
      </p:sp>
      <p:sp>
        <p:nvSpPr>
          <p:cNvPr id="5" name="TextBox 4"/>
          <p:cNvSpPr txBox="1"/>
          <p:nvPr/>
        </p:nvSpPr>
        <p:spPr>
          <a:xfrm>
            <a:off x="457200" y="4267200"/>
            <a:ext cx="8229600" cy="1938992"/>
          </a:xfrm>
          <a:prstGeom prst="rect">
            <a:avLst/>
          </a:prstGeom>
          <a:noFill/>
        </p:spPr>
        <p:txBody>
          <a:bodyPr wrap="square" rtlCol="0">
            <a:spAutoFit/>
          </a:bodyPr>
          <a:lstStyle/>
          <a:p>
            <a:pPr algn="ctr"/>
            <a:r>
              <a:rPr lang="en-US" sz="2000" dirty="0" smtClean="0">
                <a:solidFill>
                  <a:srgbClr val="2828B8"/>
                </a:solidFill>
                <a:latin typeface="+mj-lt"/>
              </a:rPr>
              <a:t>Joint Work With:</a:t>
            </a:r>
          </a:p>
          <a:p>
            <a:pPr algn="ctr"/>
            <a:r>
              <a:rPr lang="en-US" sz="2000" i="1" dirty="0" smtClean="0">
                <a:solidFill>
                  <a:srgbClr val="CC3300"/>
                </a:solidFill>
                <a:latin typeface="+mj-lt"/>
              </a:rPr>
              <a:t>Purdue</a:t>
            </a:r>
            <a:r>
              <a:rPr lang="en-US" sz="2000" dirty="0" smtClean="0">
                <a:solidFill>
                  <a:srgbClr val="CC3300"/>
                </a:solidFill>
                <a:latin typeface="+mj-lt"/>
              </a:rPr>
              <a:t>:</a:t>
            </a:r>
            <a:r>
              <a:rPr lang="en-US" sz="2000" dirty="0" smtClean="0">
                <a:solidFill>
                  <a:srgbClr val="006600"/>
                </a:solidFill>
                <a:latin typeface="+mj-lt"/>
              </a:rPr>
              <a:t> </a:t>
            </a:r>
            <a:r>
              <a:rPr lang="en-US" sz="2000" dirty="0" err="1" smtClean="0">
                <a:solidFill>
                  <a:srgbClr val="2828B8"/>
                </a:solidFill>
                <a:latin typeface="+mj-lt"/>
              </a:rPr>
              <a:t>Milind</a:t>
            </a:r>
            <a:r>
              <a:rPr lang="en-US" sz="2000" dirty="0" smtClean="0">
                <a:solidFill>
                  <a:srgbClr val="2828B8"/>
                </a:solidFill>
                <a:latin typeface="+mj-lt"/>
              </a:rPr>
              <a:t> </a:t>
            </a:r>
            <a:r>
              <a:rPr lang="en-US" sz="2000" dirty="0" err="1" smtClean="0">
                <a:solidFill>
                  <a:srgbClr val="2828B8"/>
                </a:solidFill>
                <a:latin typeface="+mj-lt"/>
              </a:rPr>
              <a:t>Kulkarni</a:t>
            </a:r>
            <a:r>
              <a:rPr lang="en-US" sz="2000" dirty="0" smtClean="0">
                <a:solidFill>
                  <a:srgbClr val="2828B8"/>
                </a:solidFill>
                <a:latin typeface="+mj-lt"/>
              </a:rPr>
              <a:t>, Sam </a:t>
            </a:r>
            <a:r>
              <a:rPr lang="en-US" sz="2000" dirty="0" err="1" smtClean="0">
                <a:solidFill>
                  <a:srgbClr val="2828B8"/>
                </a:solidFill>
                <a:latin typeface="+mj-lt"/>
              </a:rPr>
              <a:t>Midkiff</a:t>
            </a:r>
            <a:r>
              <a:rPr lang="en-US" sz="2000" dirty="0" smtClean="0">
                <a:solidFill>
                  <a:srgbClr val="2828B8"/>
                </a:solidFill>
                <a:latin typeface="+mj-lt"/>
              </a:rPr>
              <a:t>, Bowen Zhou, </a:t>
            </a:r>
            <a:r>
              <a:rPr lang="en-US" sz="2000" dirty="0" err="1" smtClean="0">
                <a:solidFill>
                  <a:srgbClr val="2828B8"/>
                </a:solidFill>
                <a:latin typeface="+mj-lt"/>
              </a:rPr>
              <a:t>Fahad</a:t>
            </a:r>
            <a:r>
              <a:rPr lang="en-US" sz="2000" dirty="0" smtClean="0">
                <a:solidFill>
                  <a:srgbClr val="2828B8"/>
                </a:solidFill>
                <a:latin typeface="+mj-lt"/>
              </a:rPr>
              <a:t> </a:t>
            </a:r>
            <a:r>
              <a:rPr lang="en-US" sz="2000" dirty="0" err="1" smtClean="0">
                <a:solidFill>
                  <a:srgbClr val="2828B8"/>
                </a:solidFill>
                <a:latin typeface="+mj-lt"/>
              </a:rPr>
              <a:t>Arshad</a:t>
            </a:r>
            <a:endParaRPr lang="en-US" sz="2000" dirty="0" smtClean="0">
              <a:solidFill>
                <a:srgbClr val="2828B8"/>
              </a:solidFill>
              <a:latin typeface="+mj-lt"/>
            </a:endParaRPr>
          </a:p>
          <a:p>
            <a:pPr algn="ctr"/>
            <a:r>
              <a:rPr lang="en-US" sz="2000" i="1" dirty="0" smtClean="0">
                <a:solidFill>
                  <a:srgbClr val="CC3300"/>
                </a:solidFill>
                <a:latin typeface="+mj-lt"/>
              </a:rPr>
              <a:t>Purdue IT Organization: </a:t>
            </a:r>
            <a:r>
              <a:rPr lang="en-US" sz="2000" dirty="0" smtClean="0">
                <a:solidFill>
                  <a:srgbClr val="2828B8"/>
                </a:solidFill>
                <a:latin typeface="+mj-lt"/>
              </a:rPr>
              <a:t>Michael Schulte</a:t>
            </a:r>
          </a:p>
          <a:p>
            <a:pPr algn="ctr"/>
            <a:r>
              <a:rPr lang="en-US" sz="2000" i="1" dirty="0" smtClean="0">
                <a:solidFill>
                  <a:srgbClr val="CC3300"/>
                </a:solidFill>
                <a:latin typeface="+mj-lt"/>
              </a:rPr>
              <a:t>LLNL:</a:t>
            </a:r>
            <a:r>
              <a:rPr lang="en-US" sz="2000" dirty="0" smtClean="0">
                <a:solidFill>
                  <a:srgbClr val="006600"/>
                </a:solidFill>
                <a:latin typeface="+mj-lt"/>
              </a:rPr>
              <a:t> </a:t>
            </a:r>
            <a:r>
              <a:rPr lang="en-US" sz="2000" dirty="0" smtClean="0">
                <a:solidFill>
                  <a:srgbClr val="2828B8"/>
                </a:solidFill>
                <a:latin typeface="+mj-lt"/>
              </a:rPr>
              <a:t>Ignacio Laguna</a:t>
            </a:r>
          </a:p>
          <a:p>
            <a:pPr algn="ctr"/>
            <a:r>
              <a:rPr lang="en-US" sz="2000" i="1" dirty="0" smtClean="0">
                <a:solidFill>
                  <a:srgbClr val="CC3300"/>
                </a:solidFill>
                <a:latin typeface="+mj-lt"/>
              </a:rPr>
              <a:t>IBM:</a:t>
            </a:r>
            <a:r>
              <a:rPr lang="en-US" sz="2000" dirty="0" smtClean="0">
                <a:solidFill>
                  <a:srgbClr val="006600"/>
                </a:solidFill>
                <a:latin typeface="+mj-lt"/>
              </a:rPr>
              <a:t> </a:t>
            </a:r>
            <a:r>
              <a:rPr lang="en-US" sz="2000" dirty="0" smtClean="0">
                <a:solidFill>
                  <a:srgbClr val="2828B8"/>
                </a:solidFill>
                <a:latin typeface="+mj-lt"/>
              </a:rPr>
              <a:t>Mike </a:t>
            </a:r>
            <a:r>
              <a:rPr lang="en-US" sz="2000" dirty="0" err="1" smtClean="0">
                <a:solidFill>
                  <a:srgbClr val="2828B8"/>
                </a:solidFill>
                <a:latin typeface="+mj-lt"/>
              </a:rPr>
              <a:t>Kistler</a:t>
            </a:r>
            <a:r>
              <a:rPr lang="en-US" sz="2000" dirty="0" smtClean="0">
                <a:solidFill>
                  <a:srgbClr val="2828B8"/>
                </a:solidFill>
                <a:latin typeface="+mj-lt"/>
              </a:rPr>
              <a:t>, Ahmed </a:t>
            </a:r>
            <a:r>
              <a:rPr lang="en-US" sz="2000" dirty="0" err="1" smtClean="0">
                <a:solidFill>
                  <a:srgbClr val="2828B8"/>
                </a:solidFill>
                <a:latin typeface="+mj-lt"/>
              </a:rPr>
              <a:t>Gheith</a:t>
            </a:r>
            <a:endParaRPr lang="en-US" sz="2000" dirty="0" smtClean="0">
              <a:solidFill>
                <a:srgbClr val="2828B8"/>
              </a:solidFill>
              <a:latin typeface="+mj-lt"/>
            </a:endParaRPr>
          </a:p>
          <a:p>
            <a:pPr algn="ctr"/>
            <a:endParaRPr lang="en-US" sz="2000" dirty="0">
              <a:solidFill>
                <a:srgbClr val="C00000"/>
              </a:solidFill>
              <a:latin typeface="+mj-lt"/>
            </a:endParaRPr>
          </a:p>
        </p:txBody>
      </p:sp>
      <p:sp>
        <p:nvSpPr>
          <p:cNvPr id="8" name="Subtitle 7"/>
          <p:cNvSpPr>
            <a:spLocks noGrp="1"/>
          </p:cNvSpPr>
          <p:nvPr>
            <p:ph type="subTitle" idx="1"/>
          </p:nvPr>
        </p:nvSpPr>
        <p:spPr>
          <a:xfrm>
            <a:off x="1371600" y="2619375"/>
            <a:ext cx="6400800" cy="533400"/>
          </a:xfrm>
        </p:spPr>
        <p:txBody>
          <a:bodyPr/>
          <a:lstStyle/>
          <a:p>
            <a:r>
              <a:rPr lang="en-US" dirty="0" smtClean="0"/>
              <a:t>Saurabh Bagchi</a:t>
            </a:r>
          </a:p>
          <a:p>
            <a:pPr>
              <a:lnSpc>
                <a:spcPct val="90000"/>
              </a:lnSpc>
            </a:pPr>
            <a:r>
              <a:rPr lang="en-US" dirty="0" smtClean="0">
                <a:solidFill>
                  <a:srgbClr val="0000CC"/>
                </a:solidFill>
              </a:rPr>
              <a:t>Dependable Computing Systems Lab (DCSL)</a:t>
            </a:r>
          </a:p>
          <a:p>
            <a:pPr>
              <a:lnSpc>
                <a:spcPct val="90000"/>
              </a:lnSpc>
            </a:pPr>
            <a:r>
              <a:rPr lang="en-US" dirty="0" smtClean="0">
                <a:solidFill>
                  <a:srgbClr val="0000CC"/>
                </a:solidFill>
              </a:rPr>
              <a:t>School of ECE and CS, Purdue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85800" y="2514600"/>
            <a:ext cx="57912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Content Placeholder 4"/>
          <p:cNvSpPr>
            <a:spLocks noGrp="1"/>
          </p:cNvSpPr>
          <p:nvPr>
            <p:ph idx="1"/>
          </p:nvPr>
        </p:nvSpPr>
        <p:spPr>
          <a:xfrm>
            <a:off x="457200" y="860791"/>
            <a:ext cx="8229600" cy="4854209"/>
          </a:xfrm>
          <a:ln>
            <a:noFill/>
          </a:ln>
        </p:spPr>
        <p:txBody>
          <a:bodyPr>
            <a:normAutofit fontScale="47500" lnSpcReduction="20000"/>
          </a:bodyPr>
          <a:lstStyle/>
          <a:p>
            <a:pPr>
              <a:buNone/>
            </a:pPr>
            <a:r>
              <a:rPr lang="en-US" dirty="0" err="1" smtClean="0">
                <a:latin typeface="Consolas" pitchFamily="49" charset="0"/>
              </a:rPr>
              <a:t>int</a:t>
            </a:r>
            <a:r>
              <a:rPr lang="en-US" dirty="0" smtClean="0">
                <a:latin typeface="Consolas" pitchFamily="49" charset="0"/>
              </a:rPr>
              <a:t> </a:t>
            </a:r>
            <a:r>
              <a:rPr lang="en-US" dirty="0" err="1" smtClean="0">
                <a:latin typeface="Consolas" pitchFamily="49" charset="0"/>
              </a:rPr>
              <a:t>MPIR_Allgather</a:t>
            </a:r>
            <a:r>
              <a:rPr lang="en-US" dirty="0" smtClean="0">
                <a:latin typeface="Consolas" pitchFamily="49" charset="0"/>
              </a:rPr>
              <a:t> (</a:t>
            </a:r>
          </a:p>
          <a:p>
            <a:pPr>
              <a:buNone/>
            </a:pPr>
            <a:r>
              <a:rPr lang="en-US" dirty="0" smtClean="0">
                <a:solidFill>
                  <a:srgbClr val="FF0000"/>
                </a:solidFill>
                <a:latin typeface="Consolas" pitchFamily="49" charset="0"/>
              </a:rPr>
              <a:t>    </a:t>
            </a:r>
            <a:r>
              <a:rPr lang="en-US" dirty="0" err="1" smtClean="0">
                <a:latin typeface="Consolas" pitchFamily="49" charset="0"/>
              </a:rPr>
              <a:t>int</a:t>
            </a:r>
            <a:r>
              <a:rPr lang="en-US" dirty="0" smtClean="0">
                <a:solidFill>
                  <a:srgbClr val="FF0000"/>
                </a:solidFill>
                <a:latin typeface="Consolas" pitchFamily="49" charset="0"/>
              </a:rPr>
              <a:t> </a:t>
            </a:r>
            <a:r>
              <a:rPr lang="en-US" u="sng" dirty="0" smtClean="0">
                <a:solidFill>
                  <a:srgbClr val="FF0000"/>
                </a:solidFill>
                <a:latin typeface="Consolas" pitchFamily="49" charset="0"/>
              </a:rPr>
              <a:t>recvcount</a:t>
            </a:r>
            <a:r>
              <a:rPr lang="en-US" dirty="0" smtClean="0">
                <a:solidFill>
                  <a:srgbClr val="FF0000"/>
                </a:solidFill>
                <a:latin typeface="Consolas" pitchFamily="49" charset="0"/>
              </a:rPr>
              <a:t>,</a:t>
            </a:r>
          </a:p>
          <a:p>
            <a:pPr>
              <a:buNone/>
            </a:pPr>
            <a:r>
              <a:rPr lang="en-US" dirty="0" smtClean="0">
                <a:latin typeface="Consolas" pitchFamily="49" charset="0"/>
              </a:rPr>
              <a:t>    MPI_Datatype recvtype,</a:t>
            </a:r>
          </a:p>
          <a:p>
            <a:pPr>
              <a:buNone/>
            </a:pPr>
            <a:r>
              <a:rPr lang="en-US" dirty="0" smtClean="0">
                <a:latin typeface="Consolas" pitchFamily="49" charset="0"/>
              </a:rPr>
              <a:t>    MPID_Comm *comm_ptr )</a:t>
            </a:r>
          </a:p>
          <a:p>
            <a:pPr>
              <a:buNone/>
            </a:pPr>
            <a:r>
              <a:rPr lang="en-US" dirty="0" smtClean="0">
                <a:latin typeface="Consolas" pitchFamily="49" charset="0"/>
              </a:rPr>
              <a:t>{</a:t>
            </a:r>
          </a:p>
          <a:p>
            <a:pPr>
              <a:buNone/>
            </a:pPr>
            <a:r>
              <a:rPr lang="en-US" dirty="0" smtClean="0">
                <a:latin typeface="Consolas" pitchFamily="49" charset="0"/>
              </a:rPr>
              <a:t>    int </a:t>
            </a:r>
            <a:r>
              <a:rPr lang="en-US" u="sng" dirty="0" smtClean="0">
                <a:solidFill>
                  <a:srgbClr val="FF0000"/>
                </a:solidFill>
                <a:latin typeface="Consolas" pitchFamily="49" charset="0"/>
              </a:rPr>
              <a:t>comm_size</a:t>
            </a:r>
            <a:r>
              <a:rPr lang="en-US" dirty="0" smtClean="0">
                <a:latin typeface="Consolas" pitchFamily="49" charset="0"/>
              </a:rPr>
              <a:t>, rank;</a:t>
            </a:r>
          </a:p>
          <a:p>
            <a:pPr>
              <a:buNone/>
            </a:pPr>
            <a:r>
              <a:rPr lang="en-US" dirty="0" smtClean="0">
                <a:latin typeface="Consolas" pitchFamily="49" charset="0"/>
              </a:rPr>
              <a:t>    int curr_cnt, dst, </a:t>
            </a:r>
            <a:r>
              <a:rPr lang="en-US" u="sng" dirty="0" smtClean="0">
                <a:solidFill>
                  <a:srgbClr val="FF0000"/>
                </a:solidFill>
                <a:latin typeface="Consolas" pitchFamily="49" charset="0"/>
              </a:rPr>
              <a:t>type_size</a:t>
            </a:r>
            <a:r>
              <a:rPr lang="en-US" dirty="0" smtClean="0">
                <a:latin typeface="Consolas" pitchFamily="49" charset="0"/>
              </a:rPr>
              <a:t>, left, right, jnext, comm_size_is_pof2;</a:t>
            </a:r>
          </a:p>
          <a:p>
            <a:pPr>
              <a:buNone/>
            </a:pPr>
            <a:endParaRPr lang="en-US" dirty="0" smtClean="0">
              <a:latin typeface="Consolas" pitchFamily="49" charset="0"/>
            </a:endParaRPr>
          </a:p>
          <a:p>
            <a:pPr>
              <a:buNone/>
            </a:pPr>
            <a:r>
              <a:rPr lang="en-US" dirty="0" smtClean="0">
                <a:latin typeface="Consolas" pitchFamily="49" charset="0"/>
              </a:rPr>
              <a:t>	</a:t>
            </a:r>
          </a:p>
          <a:p>
            <a:pPr>
              <a:buNone/>
            </a:pPr>
            <a:endParaRPr lang="en-US" dirty="0" smtClean="0">
              <a:latin typeface="Consolas" pitchFamily="49" charset="0"/>
            </a:endParaRPr>
          </a:p>
          <a:p>
            <a:pPr>
              <a:buNone/>
            </a:pPr>
            <a:r>
              <a:rPr lang="en-US" dirty="0" smtClean="0">
                <a:latin typeface="Consolas" pitchFamily="49" charset="0"/>
              </a:rPr>
              <a:t>    if ((</a:t>
            </a:r>
            <a:r>
              <a:rPr lang="en-US" dirty="0" smtClean="0">
                <a:solidFill>
                  <a:srgbClr val="FF0000"/>
                </a:solidFill>
                <a:latin typeface="Consolas" pitchFamily="49" charset="0"/>
              </a:rPr>
              <a:t>recvcount*comm_size*type_size</a:t>
            </a:r>
            <a:r>
              <a:rPr lang="en-US" dirty="0" smtClean="0">
                <a:latin typeface="Consolas" pitchFamily="49" charset="0"/>
              </a:rPr>
              <a:t> &lt; MPIR_ALLGATHER_LONG_MSG) &amp;&amp;</a:t>
            </a:r>
          </a:p>
          <a:p>
            <a:pPr>
              <a:buNone/>
            </a:pPr>
            <a:r>
              <a:rPr lang="en-US" dirty="0" smtClean="0">
                <a:latin typeface="Consolas" pitchFamily="49" charset="0"/>
              </a:rPr>
              <a:t>        (comm_size_is_pof2 == 1)) {	</a:t>
            </a:r>
          </a:p>
          <a:p>
            <a:pPr>
              <a:buNone/>
            </a:pPr>
            <a:endParaRPr lang="en-US" dirty="0" smtClean="0">
              <a:latin typeface="Consolas" pitchFamily="49" charset="0"/>
            </a:endParaRPr>
          </a:p>
          <a:p>
            <a:pPr>
              <a:buNone/>
            </a:pPr>
            <a:r>
              <a:rPr lang="en-US" dirty="0" smtClean="0">
                <a:latin typeface="Consolas" pitchFamily="49" charset="0"/>
              </a:rPr>
              <a:t>	// algorithm 1</a:t>
            </a:r>
          </a:p>
          <a:p>
            <a:pPr>
              <a:buNone/>
            </a:pPr>
            <a:endParaRPr lang="en-US" dirty="0" smtClean="0">
              <a:latin typeface="Consolas" pitchFamily="49" charset="0"/>
            </a:endParaRPr>
          </a:p>
          <a:p>
            <a:pPr>
              <a:buNone/>
            </a:pPr>
            <a:r>
              <a:rPr lang="en-US" dirty="0" smtClean="0">
                <a:latin typeface="Consolas" pitchFamily="49" charset="0"/>
              </a:rPr>
              <a:t>    }</a:t>
            </a:r>
          </a:p>
          <a:p>
            <a:pPr>
              <a:buNone/>
            </a:pPr>
            <a:r>
              <a:rPr lang="en-US" dirty="0" smtClean="0">
                <a:latin typeface="Consolas" pitchFamily="49" charset="0"/>
              </a:rPr>
              <a:t>    else if (recvcount*</a:t>
            </a:r>
            <a:r>
              <a:rPr lang="en-US" dirty="0" err="1" smtClean="0">
                <a:latin typeface="Consolas" pitchFamily="49" charset="0"/>
              </a:rPr>
              <a:t>comm_size</a:t>
            </a:r>
            <a:r>
              <a:rPr lang="en-US" dirty="0" smtClean="0">
                <a:latin typeface="Consolas" pitchFamily="49" charset="0"/>
              </a:rPr>
              <a:t>*</a:t>
            </a:r>
            <a:r>
              <a:rPr lang="en-US" dirty="0" err="1" smtClean="0">
                <a:latin typeface="Consolas" pitchFamily="49" charset="0"/>
              </a:rPr>
              <a:t>type_size</a:t>
            </a:r>
            <a:r>
              <a:rPr lang="en-US" dirty="0" smtClean="0">
                <a:latin typeface="Consolas" pitchFamily="49" charset="0"/>
              </a:rPr>
              <a:t> &lt; MPIR_ALLGATHER_SHORT_MSG) {</a:t>
            </a:r>
          </a:p>
          <a:p>
            <a:pPr>
              <a:buNone/>
            </a:pPr>
            <a:r>
              <a:rPr lang="en-US" dirty="0" smtClean="0">
                <a:latin typeface="Consolas" pitchFamily="49" charset="0"/>
              </a:rPr>
              <a:t>	</a:t>
            </a:r>
          </a:p>
          <a:p>
            <a:pPr>
              <a:buNone/>
            </a:pPr>
            <a:r>
              <a:rPr lang="en-US" dirty="0" smtClean="0">
                <a:latin typeface="Consolas" pitchFamily="49" charset="0"/>
              </a:rPr>
              <a:t>	// algorithm 2</a:t>
            </a:r>
          </a:p>
          <a:p>
            <a:pPr>
              <a:buNone/>
            </a:pPr>
            <a:endParaRPr lang="en-US" dirty="0" smtClean="0">
              <a:latin typeface="Consolas" pitchFamily="49" charset="0"/>
            </a:endParaRPr>
          </a:p>
          <a:p>
            <a:pPr>
              <a:buNone/>
            </a:pPr>
            <a:r>
              <a:rPr lang="en-US" dirty="0" smtClean="0">
                <a:latin typeface="Consolas" pitchFamily="49" charset="0"/>
              </a:rPr>
              <a:t>    }</a:t>
            </a:r>
          </a:p>
          <a:p>
            <a:pPr>
              <a:buNone/>
            </a:pPr>
            <a:r>
              <a:rPr lang="en-US" dirty="0" smtClean="0">
                <a:latin typeface="Consolas" pitchFamily="49" charset="0"/>
              </a:rPr>
              <a:t>    else {</a:t>
            </a:r>
          </a:p>
          <a:p>
            <a:pPr>
              <a:buNone/>
            </a:pPr>
            <a:endParaRPr lang="en-US" dirty="0" smtClean="0">
              <a:latin typeface="Consolas" pitchFamily="49" charset="0"/>
            </a:endParaRPr>
          </a:p>
          <a:p>
            <a:pPr>
              <a:buNone/>
            </a:pPr>
            <a:r>
              <a:rPr lang="en-US" dirty="0" smtClean="0">
                <a:latin typeface="Consolas" pitchFamily="49" charset="0"/>
              </a:rPr>
              <a:t>	// algorithm 3</a:t>
            </a:r>
          </a:p>
          <a:p>
            <a:pPr>
              <a:buNone/>
            </a:pPr>
            <a:endParaRPr lang="en-US" dirty="0" smtClean="0">
              <a:latin typeface="Consolas" pitchFamily="49" charset="0"/>
            </a:endParaRPr>
          </a:p>
          <a:p>
            <a:pPr>
              <a:buNone/>
            </a:pPr>
            <a:r>
              <a:rPr lang="en-US" dirty="0" smtClean="0">
                <a:latin typeface="Consolas" pitchFamily="49" charset="0"/>
              </a:rPr>
              <a:t>    }</a:t>
            </a:r>
          </a:p>
          <a:p>
            <a:pPr>
              <a:buNone/>
            </a:pPr>
            <a:endParaRPr lang="en-US" dirty="0" smtClean="0">
              <a:latin typeface="Consolas" pitchFamily="49" charset="0"/>
            </a:endParaRPr>
          </a:p>
          <a:p>
            <a:pPr>
              <a:buNone/>
            </a:pPr>
            <a:r>
              <a:rPr lang="en-US" dirty="0" smtClean="0">
                <a:latin typeface="Consolas" pitchFamily="49" charset="0"/>
              </a:rPr>
              <a:t>}</a:t>
            </a:r>
          </a:p>
        </p:txBody>
      </p:sp>
      <p:sp>
        <p:nvSpPr>
          <p:cNvPr id="2" name="Title 1"/>
          <p:cNvSpPr>
            <a:spLocks noGrp="1"/>
          </p:cNvSpPr>
          <p:nvPr>
            <p:ph type="title"/>
          </p:nvPr>
        </p:nvSpPr>
        <p:spPr/>
        <p:txBody>
          <a:bodyPr>
            <a:normAutofit/>
          </a:bodyPr>
          <a:lstStyle/>
          <a:p>
            <a:r>
              <a:rPr lang="en-US" dirty="0"/>
              <a:t>Example: Integer Overflow in MPICH2</a:t>
            </a:r>
            <a:endParaRPr lang="en-US" dirty="0"/>
          </a:p>
        </p:txBody>
      </p:sp>
      <p:sp>
        <p:nvSpPr>
          <p:cNvPr id="12" name="Rounded Rectangular Callout 11"/>
          <p:cNvSpPr/>
          <p:nvPr/>
        </p:nvSpPr>
        <p:spPr>
          <a:xfrm>
            <a:off x="2133600" y="3733800"/>
            <a:ext cx="6172200" cy="1905000"/>
          </a:xfrm>
          <a:prstGeom prst="wedgeRoundRectCallout">
            <a:avLst>
              <a:gd name="adj1" fmla="val -45113"/>
              <a:gd name="adj2" fmla="val -98374"/>
              <a:gd name="adj3" fmla="val 16667"/>
            </a:avLst>
          </a:prstGeom>
          <a:noFill/>
        </p:spPr>
        <p:style>
          <a:lnRef idx="1">
            <a:schemeClr val="accent1"/>
          </a:lnRef>
          <a:fillRef idx="2">
            <a:schemeClr val="accent1"/>
          </a:fillRef>
          <a:effectRef idx="1">
            <a:schemeClr val="accent1"/>
          </a:effectRef>
          <a:fontRef idx="minor">
            <a:schemeClr val="dk1"/>
          </a:fontRef>
        </p:style>
        <p:txBody>
          <a:bodyPr rtlCol="0" anchor="ctr"/>
          <a:lstStyle/>
          <a:p>
            <a:endParaRPr lang="en-US" dirty="0" smtClean="0">
              <a:solidFill>
                <a:srgbClr val="FF0000"/>
              </a:solidFill>
              <a:latin typeface="Consolas" pitchFamily="49" charset="0"/>
            </a:endParaRPr>
          </a:p>
          <a:p>
            <a:r>
              <a:rPr lang="en-US" dirty="0" err="1" smtClean="0">
                <a:solidFill>
                  <a:srgbClr val="FF0000"/>
                </a:solidFill>
                <a:latin typeface="Consolas" pitchFamily="49" charset="0"/>
              </a:rPr>
              <a:t>recvcount</a:t>
            </a:r>
            <a:r>
              <a:rPr lang="en-US" dirty="0" smtClean="0">
                <a:solidFill>
                  <a:srgbClr val="FF0000"/>
                </a:solidFill>
                <a:latin typeface="Consolas" pitchFamily="49" charset="0"/>
              </a:rPr>
              <a:t>: </a:t>
            </a:r>
            <a:r>
              <a:rPr lang="en-US" dirty="0" smtClean="0">
                <a:solidFill>
                  <a:schemeClr val="tx1"/>
                </a:solidFill>
                <a:latin typeface="Consolas" pitchFamily="49" charset="0"/>
              </a:rPr>
              <a:t>number of units to be received</a:t>
            </a:r>
          </a:p>
          <a:p>
            <a:r>
              <a:rPr lang="en-US" dirty="0" err="1" smtClean="0">
                <a:solidFill>
                  <a:srgbClr val="FF0000"/>
                </a:solidFill>
                <a:latin typeface="Consolas" pitchFamily="49" charset="0"/>
              </a:rPr>
              <a:t>type_size</a:t>
            </a:r>
            <a:r>
              <a:rPr lang="en-US" dirty="0" smtClean="0">
                <a:solidFill>
                  <a:srgbClr val="FF0000"/>
                </a:solidFill>
                <a:latin typeface="Consolas" pitchFamily="49" charset="0"/>
              </a:rPr>
              <a:t>: </a:t>
            </a:r>
            <a:r>
              <a:rPr lang="en-US" dirty="0" smtClean="0">
                <a:solidFill>
                  <a:schemeClr val="tx1"/>
                </a:solidFill>
                <a:latin typeface="Consolas" pitchFamily="49" charset="0"/>
              </a:rPr>
              <a:t>size of each unit</a:t>
            </a:r>
          </a:p>
          <a:p>
            <a:r>
              <a:rPr lang="en-US" dirty="0" err="1" smtClean="0">
                <a:solidFill>
                  <a:srgbClr val="FF0000"/>
                </a:solidFill>
                <a:latin typeface="Consolas" pitchFamily="49" charset="0"/>
              </a:rPr>
              <a:t>comm_size</a:t>
            </a:r>
            <a:r>
              <a:rPr lang="en-US" dirty="0" smtClean="0">
                <a:solidFill>
                  <a:srgbClr val="FF0000"/>
                </a:solidFill>
                <a:latin typeface="Consolas" pitchFamily="49" charset="0"/>
              </a:rPr>
              <a:t>: </a:t>
            </a:r>
            <a:r>
              <a:rPr lang="en-US" dirty="0" smtClean="0">
                <a:solidFill>
                  <a:schemeClr val="tx1"/>
                </a:solidFill>
                <a:latin typeface="Consolas" pitchFamily="49" charset="0"/>
              </a:rPr>
              <a:t>number of processes involved</a:t>
            </a:r>
          </a:p>
          <a:p>
            <a:endParaRPr lang="en-US" dirty="0" smtClean="0">
              <a:solidFill>
                <a:schemeClr val="tx1"/>
              </a:solidFill>
              <a:latin typeface="Consolas" pitchFamily="49" charset="0"/>
            </a:endParaRPr>
          </a:p>
          <a:p>
            <a:r>
              <a:rPr lang="en-US" dirty="0" smtClean="0">
                <a:solidFill>
                  <a:schemeClr val="tx1"/>
                </a:solidFill>
                <a:latin typeface="Consolas" pitchFamily="49" charset="0"/>
              </a:rPr>
              <a:t>The overflow can be triggered Whenever you get a large size of data from each process or a large number of processes</a:t>
            </a:r>
          </a:p>
          <a:p>
            <a:endParaRPr lang="en-US" dirty="0"/>
          </a:p>
        </p:txBody>
      </p:sp>
    </p:spTree>
    <p:extLst>
      <p:ext uri="{BB962C8B-B14F-4D97-AF65-F5344CB8AC3E}">
        <p14:creationId xmlns:p14="http://schemas.microsoft.com/office/powerpoint/2010/main" val="3158210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Thoughts meet the Real-world</a:t>
            </a:r>
            <a:endParaRPr lang="en-US" dirty="0"/>
          </a:p>
        </p:txBody>
      </p:sp>
      <p:sp>
        <p:nvSpPr>
          <p:cNvPr id="3" name="Content Placeholder 2"/>
          <p:cNvSpPr>
            <a:spLocks noGrp="1"/>
          </p:cNvSpPr>
          <p:nvPr>
            <p:ph idx="1"/>
          </p:nvPr>
        </p:nvSpPr>
        <p:spPr>
          <a:xfrm>
            <a:off x="361950" y="685801"/>
            <a:ext cx="8477250" cy="5497512"/>
          </a:xfrm>
        </p:spPr>
        <p:txBody>
          <a:bodyPr/>
          <a:lstStyle/>
          <a:p>
            <a:pPr marL="0" indent="0">
              <a:buNone/>
            </a:pPr>
            <a:r>
              <a:rPr lang="en-US" sz="1800" dirty="0"/>
              <a:t>Subject:     Re: Scaling bug in Sequoia</a:t>
            </a:r>
          </a:p>
          <a:p>
            <a:pPr marL="0" indent="0">
              <a:buNone/>
            </a:pPr>
            <a:r>
              <a:rPr lang="en-US" sz="1800" dirty="0"/>
              <a:t>Date:     Tue, 30 Apr 2013 16:12:54 -0700</a:t>
            </a:r>
          </a:p>
          <a:p>
            <a:pPr marL="0" indent="0">
              <a:buNone/>
            </a:pPr>
            <a:r>
              <a:rPr lang="en-US" sz="1800" dirty="0"/>
              <a:t>From:     Jefferson, David R. &lt;XXX@llnl.gov&gt;</a:t>
            </a:r>
          </a:p>
          <a:p>
            <a:pPr marL="0" indent="0">
              <a:buNone/>
            </a:pPr>
            <a:endParaRPr lang="en-US" sz="1800" dirty="0"/>
          </a:p>
          <a:p>
            <a:pPr marL="0" indent="0">
              <a:buNone/>
            </a:pPr>
            <a:r>
              <a:rPr lang="en-US" sz="1800" dirty="0"/>
              <a:t>The other scaling bug was inside the simulation engine, ROSS. In a strong scaling study you generally expect that as you spread a fixed-sized problem over more and more nodes, the pressure on memory allocation is reduced. If you don't run out of memory at one scale, then you should not run out of memory at any larger scale because you have more and more memory available but the overall problem size remains constant. </a:t>
            </a:r>
            <a:r>
              <a:rPr lang="en-US" sz="1800" b="1" dirty="0">
                <a:solidFill>
                  <a:srgbClr val="FF0000"/>
                </a:solidFill>
              </a:rPr>
              <a:t>However ROSS was showing paradoxical behavior in that it was using more memory per task as we increased the number of tasks while keeping the global problem size constant. It turned out that ROSS was declaring a hash table in each task whose size was proportional to the number of tasks — a classic scaling error. </a:t>
            </a:r>
            <a:r>
              <a:rPr lang="en-US" sz="1800" dirty="0"/>
              <a:t>This was a misguided attempt to trade space for time, to take advantage of the nearly constant search time for hash tables. </a:t>
            </a:r>
          </a:p>
          <a:p>
            <a:pPr marL="0" indent="0">
              <a:buNone/>
            </a:pPr>
            <a:r>
              <a:rPr lang="en-US" sz="1800" dirty="0" smtClean="0"/>
              <a:t>We </a:t>
            </a:r>
            <a:r>
              <a:rPr lang="en-US" sz="1800" dirty="0"/>
              <a:t>had to replace the hash table with an AVL tree, whose search time was logarithmic in the number of entries instead of constant, but whose space requirement was independent of the number of tasks. </a:t>
            </a:r>
          </a:p>
          <a:p>
            <a:pPr marL="0" indent="0">
              <a:buNone/>
            </a:pPr>
            <a:endParaRPr lang="en-US" sz="1800" dirty="0"/>
          </a:p>
        </p:txBody>
      </p:sp>
    </p:spTree>
    <p:extLst>
      <p:ext uri="{BB962C8B-B14F-4D97-AF65-F5344CB8AC3E}">
        <p14:creationId xmlns:p14="http://schemas.microsoft.com/office/powerpoint/2010/main" val="123811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Development Process</a:t>
            </a:r>
            <a:endParaRPr lang="en-US" dirty="0"/>
          </a:p>
        </p:txBody>
      </p:sp>
      <p:sp>
        <p:nvSpPr>
          <p:cNvPr id="12" name="Shape 43"/>
          <p:cNvSpPr/>
          <p:nvPr/>
        </p:nvSpPr>
        <p:spPr>
          <a:xfrm>
            <a:off x="2209800" y="1447800"/>
            <a:ext cx="4724400" cy="838200"/>
          </a:xfrm>
          <a:prstGeom prst="roundRect">
            <a:avLst>
              <a:gd name="adj" fmla="val 16667"/>
            </a:avLst>
          </a:prstGeom>
          <a:solidFill>
            <a:srgbClr val="00B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91425" rIns="91425" bIns="91425" anchor="ctr" anchorCtr="0">
            <a:noAutofit/>
          </a:bodyPr>
          <a:lstStyle/>
          <a:p>
            <a:pPr lvl="0" rtl="0">
              <a:buNone/>
            </a:pPr>
            <a:r>
              <a:rPr lang="en" sz="2000" dirty="0"/>
              <a:t>D</a:t>
            </a:r>
            <a:r>
              <a:rPr lang="en" sz="2000" dirty="0" smtClean="0"/>
              <a:t>evelop </a:t>
            </a:r>
            <a:r>
              <a:rPr lang="en" sz="2000" dirty="0"/>
              <a:t>a </a:t>
            </a:r>
            <a:r>
              <a:rPr lang="en" sz="2000" dirty="0" smtClean="0"/>
              <a:t>new feature and its unit tests</a:t>
            </a:r>
            <a:endParaRPr lang="en" sz="2000" dirty="0"/>
          </a:p>
        </p:txBody>
      </p:sp>
      <p:sp>
        <p:nvSpPr>
          <p:cNvPr id="18" name="Shape 43"/>
          <p:cNvSpPr/>
          <p:nvPr/>
        </p:nvSpPr>
        <p:spPr>
          <a:xfrm>
            <a:off x="2209800" y="2286000"/>
            <a:ext cx="4724400" cy="838200"/>
          </a:xfrm>
          <a:prstGeom prst="roundRect">
            <a:avLst>
              <a:gd name="adj" fmla="val 16667"/>
            </a:avLst>
          </a:prstGeom>
          <a:solidFill>
            <a:srgbClr val="00B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91425" rIns="91425" bIns="91425" anchor="ctr" anchorCtr="0">
            <a:noAutofit/>
          </a:bodyPr>
          <a:lstStyle/>
          <a:p>
            <a:pPr lvl="0" rtl="0">
              <a:buNone/>
            </a:pPr>
            <a:r>
              <a:rPr lang="en-US" sz="2000" dirty="0" smtClean="0"/>
              <a:t>Test the new feature on a local machine</a:t>
            </a:r>
            <a:endParaRPr lang="en" sz="2000" dirty="0"/>
          </a:p>
        </p:txBody>
      </p:sp>
      <p:sp>
        <p:nvSpPr>
          <p:cNvPr id="19" name="Shape 43"/>
          <p:cNvSpPr/>
          <p:nvPr/>
        </p:nvSpPr>
        <p:spPr>
          <a:xfrm>
            <a:off x="2209800" y="3124200"/>
            <a:ext cx="4724400" cy="838200"/>
          </a:xfrm>
          <a:prstGeom prst="roundRect">
            <a:avLst>
              <a:gd name="adj" fmla="val 16667"/>
            </a:avLst>
          </a:prstGeom>
          <a:solidFill>
            <a:srgbClr val="00B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91425" rIns="91425" bIns="91425" anchor="ctr" anchorCtr="0">
            <a:noAutofit/>
          </a:bodyPr>
          <a:lstStyle/>
          <a:p>
            <a:pPr lvl="0" rtl="0">
              <a:buNone/>
            </a:pPr>
            <a:r>
              <a:rPr lang="en" sz="2000" dirty="0" smtClean="0"/>
              <a:t>Push the feature into productoin systems</a:t>
            </a:r>
            <a:endParaRPr lang="en" sz="2000" dirty="0"/>
          </a:p>
        </p:txBody>
      </p:sp>
      <p:sp>
        <p:nvSpPr>
          <p:cNvPr id="20" name="Shape 43"/>
          <p:cNvSpPr/>
          <p:nvPr/>
        </p:nvSpPr>
        <p:spPr>
          <a:xfrm>
            <a:off x="2209800" y="3962400"/>
            <a:ext cx="4724400" cy="838200"/>
          </a:xfrm>
          <a:prstGeom prst="roundRect">
            <a:avLst>
              <a:gd name="adj" fmla="val 16667"/>
            </a:avLst>
          </a:prstGeom>
          <a:solidFill>
            <a:schemeClr val="bg1">
              <a:lumMod val="5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91425" rIns="91425" bIns="91425" anchor="ctr" anchorCtr="0">
            <a:noAutofit/>
          </a:bodyPr>
          <a:lstStyle/>
          <a:p>
            <a:pPr lvl="0" rtl="0">
              <a:buNone/>
            </a:pPr>
            <a:r>
              <a:rPr lang="en" sz="2000" dirty="0" smtClean="0"/>
              <a:t>Break production systems</a:t>
            </a:r>
            <a:endParaRPr lang="en" sz="2000" dirty="0"/>
          </a:p>
        </p:txBody>
      </p:sp>
      <p:sp>
        <p:nvSpPr>
          <p:cNvPr id="21" name="Shape 43"/>
          <p:cNvSpPr/>
          <p:nvPr/>
        </p:nvSpPr>
        <p:spPr>
          <a:xfrm>
            <a:off x="2209800" y="4800600"/>
            <a:ext cx="4724400" cy="838200"/>
          </a:xfrm>
          <a:prstGeom prst="roundRect">
            <a:avLst>
              <a:gd name="adj" fmla="val 16667"/>
            </a:avLst>
          </a:prstGeom>
          <a:solidFill>
            <a:schemeClr val="bg1">
              <a:lumMod val="5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91425" rIns="91425" bIns="91425" anchor="ctr" anchorCtr="0">
            <a:noAutofit/>
          </a:bodyPr>
          <a:lstStyle/>
          <a:p>
            <a:pPr lvl="0" rtl="0">
              <a:buNone/>
            </a:pPr>
            <a:r>
              <a:rPr lang="en" sz="2000" dirty="0" smtClean="0"/>
              <a:t>Roll back the feature</a:t>
            </a:r>
            <a:endParaRPr lang="en" sz="2000" dirty="0"/>
          </a:p>
        </p:txBody>
      </p:sp>
      <p:sp>
        <p:nvSpPr>
          <p:cNvPr id="22" name="Shape 64"/>
          <p:cNvSpPr txBox="1"/>
          <p:nvPr/>
        </p:nvSpPr>
        <p:spPr>
          <a:xfrm rot="-137">
            <a:off x="836726" y="2425269"/>
            <a:ext cx="7518299" cy="1286100"/>
          </a:xfrm>
          <a:prstGeom prst="rect">
            <a:avLst/>
          </a:prstGeom>
          <a:solidFill>
            <a:srgbClr val="FF9900"/>
          </a:solidFill>
        </p:spPr>
        <p:txBody>
          <a:bodyPr lIns="91425" tIns="91425" rIns="91425" bIns="91425" anchor="ctr" anchorCtr="0">
            <a:noAutofit/>
          </a:bodyPr>
          <a:lstStyle/>
          <a:p>
            <a:pPr lvl="0" algn="ctr" rtl="0">
              <a:buNone/>
            </a:pPr>
            <a:r>
              <a:rPr lang="en" sz="3000" b="1" dirty="0" smtClean="0">
                <a:latin typeface="Comic Sans MS"/>
                <a:ea typeface="Comic Sans MS"/>
                <a:cs typeface="Comic Sans MS"/>
                <a:sym typeface="Comic Sans MS"/>
              </a:rPr>
              <a:t>Not tested on production systems</a:t>
            </a:r>
            <a:endParaRPr lang="en" sz="3000" b="1"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8"/>
                                        </p:tgtEl>
                                        <p:attrNameLst>
                                          <p:attrName>fillcolor</p:attrName>
                                        </p:attrNameLst>
                                      </p:cBhvr>
                                      <p:to>
                                        <a:srgbClr val="FF3300"/>
                                      </p:to>
                                    </p:animClr>
                                    <p:set>
                                      <p:cBhvr>
                                        <p:cTn id="27" dur="500" fill="hold"/>
                                        <p:tgtEl>
                                          <p:spTgt spid="18"/>
                                        </p:tgtEl>
                                        <p:attrNameLst>
                                          <p:attrName>fill.type</p:attrName>
                                        </p:attrNameLst>
                                      </p:cBhvr>
                                      <p:to>
                                        <p:strVal val="solid"/>
                                      </p:to>
                                    </p:set>
                                    <p:set>
                                      <p:cBhvr>
                                        <p:cTn id="28" dur="500" fill="hold"/>
                                        <p:tgtEl>
                                          <p:spTgt spid="18"/>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Bugs in Production Run</a:t>
            </a:r>
            <a:endParaRPr lang="en-US" dirty="0"/>
          </a:p>
        </p:txBody>
      </p:sp>
      <p:sp>
        <p:nvSpPr>
          <p:cNvPr id="3" name="Content Placeholder 2"/>
          <p:cNvSpPr>
            <a:spLocks noGrp="1"/>
          </p:cNvSpPr>
          <p:nvPr>
            <p:ph idx="1"/>
          </p:nvPr>
        </p:nvSpPr>
        <p:spPr/>
        <p:txBody>
          <a:bodyPr>
            <a:normAutofit/>
          </a:bodyPr>
          <a:lstStyle/>
          <a:p>
            <a:r>
              <a:rPr lang="en-US" dirty="0" smtClean="0"/>
              <a:t>Properties</a:t>
            </a:r>
          </a:p>
          <a:p>
            <a:pPr lvl="1"/>
            <a:r>
              <a:rPr lang="en-US" dirty="0" smtClean="0"/>
              <a:t>Remains unnoticed when the application is tested on developer's workstation</a:t>
            </a:r>
          </a:p>
          <a:p>
            <a:pPr lvl="1"/>
            <a:r>
              <a:rPr lang="en-US" dirty="0" smtClean="0"/>
              <a:t>Breaks production system when the application is running on a cluster and/or serving real user requests</a:t>
            </a:r>
          </a:p>
          <a:p>
            <a:r>
              <a:rPr lang="en-US" dirty="0" smtClean="0"/>
              <a:t>Examples</a:t>
            </a:r>
          </a:p>
          <a:p>
            <a:pPr lvl="1"/>
            <a:r>
              <a:rPr lang="en-US" dirty="0" smtClean="0"/>
              <a:t>Configuration Error</a:t>
            </a:r>
          </a:p>
          <a:p>
            <a:pPr lvl="1"/>
            <a:r>
              <a:rPr lang="en-US" dirty="0" smtClean="0"/>
              <a:t>Integer Overflow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Bugs in Production Run</a:t>
            </a:r>
            <a:endParaRPr lang="en-US" dirty="0"/>
          </a:p>
        </p:txBody>
      </p:sp>
      <p:sp>
        <p:nvSpPr>
          <p:cNvPr id="3" name="Content Placeholder 2"/>
          <p:cNvSpPr>
            <a:spLocks noGrp="1"/>
          </p:cNvSpPr>
          <p:nvPr>
            <p:ph idx="1"/>
          </p:nvPr>
        </p:nvSpPr>
        <p:spPr/>
        <p:txBody>
          <a:bodyPr>
            <a:normAutofit/>
          </a:bodyPr>
          <a:lstStyle/>
          <a:p>
            <a:r>
              <a:rPr lang="en-US" dirty="0" smtClean="0">
                <a:solidFill>
                  <a:schemeClr val="bg2"/>
                </a:solidFill>
              </a:rPr>
              <a:t>Properties</a:t>
            </a:r>
          </a:p>
          <a:p>
            <a:pPr lvl="1"/>
            <a:r>
              <a:rPr lang="en-US" dirty="0" smtClean="0">
                <a:solidFill>
                  <a:schemeClr val="bg2"/>
                </a:solidFill>
              </a:rPr>
              <a:t>Remains unnoticed when the application is tested on developer's workstation</a:t>
            </a:r>
          </a:p>
          <a:p>
            <a:pPr lvl="1"/>
            <a:r>
              <a:rPr lang="en-US" dirty="0" smtClean="0">
                <a:solidFill>
                  <a:schemeClr val="bg2"/>
                </a:solidFill>
              </a:rPr>
              <a:t>Breaks production system when the application is running on a cluster and/or serving real user requests</a:t>
            </a:r>
          </a:p>
          <a:p>
            <a:r>
              <a:rPr lang="en-US" dirty="0" smtClean="0">
                <a:solidFill>
                  <a:schemeClr val="bg2"/>
                </a:solidFill>
              </a:rPr>
              <a:t>Examples</a:t>
            </a:r>
          </a:p>
          <a:p>
            <a:pPr lvl="1"/>
            <a:r>
              <a:rPr lang="en-US" dirty="0" smtClean="0">
                <a:solidFill>
                  <a:schemeClr val="bg2"/>
                </a:solidFill>
              </a:rPr>
              <a:t>Configuration Error</a:t>
            </a:r>
          </a:p>
          <a:p>
            <a:pPr lvl="1"/>
            <a:r>
              <a:rPr lang="en-US" dirty="0" smtClean="0">
                <a:solidFill>
                  <a:schemeClr val="bg2"/>
                </a:solidFill>
              </a:rPr>
              <a:t>Integer Overflow</a:t>
            </a:r>
          </a:p>
        </p:txBody>
      </p:sp>
      <p:sp>
        <p:nvSpPr>
          <p:cNvPr id="4" name="Shape 64"/>
          <p:cNvSpPr txBox="1"/>
          <p:nvPr/>
        </p:nvSpPr>
        <p:spPr>
          <a:xfrm rot="-137">
            <a:off x="836726" y="2882469"/>
            <a:ext cx="7518299" cy="1286100"/>
          </a:xfrm>
          <a:prstGeom prst="rect">
            <a:avLst/>
          </a:prstGeom>
          <a:solidFill>
            <a:srgbClr val="FF9900"/>
          </a:solidFill>
        </p:spPr>
        <p:txBody>
          <a:bodyPr lIns="91425" tIns="91425" rIns="91425" bIns="91425" anchor="ctr" anchorCtr="0">
            <a:noAutofit/>
          </a:bodyPr>
          <a:lstStyle/>
          <a:p>
            <a:pPr lvl="0" algn="ctr" rtl="0">
              <a:buNone/>
            </a:pPr>
            <a:r>
              <a:rPr lang="en" sz="3000" b="1">
                <a:latin typeface="Comic Sans MS"/>
                <a:ea typeface="Comic Sans MS"/>
                <a:cs typeface="Comic Sans MS"/>
                <a:sym typeface="Comic Sans MS"/>
              </a:rPr>
              <a:t>Scale-Dependent Bugs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12954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96219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Machine Learnin</a:t>
            </a:r>
            <a:r>
              <a:rPr lang="en-US" dirty="0" smtClean="0"/>
              <a:t>g for </a:t>
            </a:r>
            <a:r>
              <a:rPr lang="en-US" dirty="0" smtClean="0"/>
              <a:t>Finding </a:t>
            </a:r>
            <a:r>
              <a:rPr lang="en-US" dirty="0" smtClean="0"/>
              <a:t>Bugs</a:t>
            </a:r>
            <a:endParaRPr lang="en-US" dirty="0"/>
          </a:p>
        </p:txBody>
      </p:sp>
      <p:sp>
        <p:nvSpPr>
          <p:cNvPr id="3" name="Content Placeholder 2"/>
          <p:cNvSpPr>
            <a:spLocks noGrp="1"/>
          </p:cNvSpPr>
          <p:nvPr>
            <p:ph idx="1"/>
          </p:nvPr>
        </p:nvSpPr>
        <p:spPr/>
        <p:txBody>
          <a:bodyPr>
            <a:normAutofit/>
          </a:bodyPr>
          <a:lstStyle/>
          <a:p>
            <a:r>
              <a:rPr lang="en-US" dirty="0" smtClean="0"/>
              <a:t>Dubbed as Statistical Debugging</a:t>
            </a:r>
          </a:p>
          <a:p>
            <a:pPr>
              <a:buNone/>
            </a:pPr>
            <a:r>
              <a:rPr lang="en-US" dirty="0" smtClean="0"/>
              <a:t>	</a:t>
            </a:r>
            <a:r>
              <a:rPr lang="en-US" dirty="0" smtClean="0"/>
              <a:t>[Gore ASE ’11] </a:t>
            </a:r>
            <a:r>
              <a:rPr lang="en-US" dirty="0"/>
              <a:t>[</a:t>
            </a:r>
            <a:r>
              <a:rPr lang="en-US" dirty="0" err="1"/>
              <a:t>Bronevetsky</a:t>
            </a:r>
            <a:r>
              <a:rPr lang="en-US" dirty="0"/>
              <a:t> DSN ‘10] [</a:t>
            </a:r>
            <a:r>
              <a:rPr lang="en-US" dirty="0" err="1"/>
              <a:t>Chilimbi</a:t>
            </a:r>
            <a:r>
              <a:rPr lang="en-US" dirty="0"/>
              <a:t> ICSE ‘09</a:t>
            </a:r>
            <a:r>
              <a:rPr lang="en-US" dirty="0" smtClean="0"/>
              <a:t>] [</a:t>
            </a:r>
            <a:r>
              <a:rPr lang="en-US" dirty="0" err="1"/>
              <a:t>Mirgorodskiy</a:t>
            </a:r>
            <a:r>
              <a:rPr lang="en-US" dirty="0"/>
              <a:t> SC ’06] </a:t>
            </a:r>
            <a:r>
              <a:rPr lang="en-US" dirty="0" smtClean="0"/>
              <a:t>[</a:t>
            </a:r>
            <a:r>
              <a:rPr lang="en-US" dirty="0" err="1"/>
              <a:t>Liblit</a:t>
            </a:r>
            <a:r>
              <a:rPr lang="en-US" dirty="0"/>
              <a:t>  PLDI ‘03]</a:t>
            </a:r>
          </a:p>
          <a:p>
            <a:pPr lvl="1"/>
            <a:r>
              <a:rPr lang="en-US" dirty="0" smtClean="0"/>
              <a:t>Represents program behavior as a set of features that can be measured in runtime</a:t>
            </a:r>
          </a:p>
          <a:p>
            <a:pPr lvl="1"/>
            <a:r>
              <a:rPr lang="en-US" dirty="0" smtClean="0"/>
              <a:t>Builds a model to describe and predict the features based on data collected from many </a:t>
            </a:r>
            <a:r>
              <a:rPr lang="en-US" dirty="0" smtClean="0"/>
              <a:t>labeled training runs</a:t>
            </a:r>
            <a:endParaRPr lang="en-US" dirty="0" smtClean="0"/>
          </a:p>
          <a:p>
            <a:pPr lvl="1"/>
            <a:r>
              <a:rPr lang="en-US" dirty="0" smtClean="0"/>
              <a:t>Detects </a:t>
            </a:r>
            <a:r>
              <a:rPr lang="en-US" dirty="0" smtClean="0"/>
              <a:t>error if observed behavior deviates from </a:t>
            </a:r>
            <a:r>
              <a:rPr lang="en-US" dirty="0" smtClean="0"/>
              <a:t>the model's prediction beyond a certain </a:t>
            </a:r>
            <a:r>
              <a:rPr lang="en-US" dirty="0" smtClean="0"/>
              <a:t>threshold</a:t>
            </a:r>
          </a:p>
          <a:p>
            <a:pPr lvl="1"/>
            <a:r>
              <a:rPr lang="en-US" dirty="0" smtClean="0"/>
              <a:t>Bug relates </a:t>
            </a:r>
            <a:r>
              <a:rPr lang="en-US" dirty="0"/>
              <a:t>to the most dissimilar feature, e.g. a function, a call site, or a phase of execution</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Applying Statistical Debugging</a:t>
            </a:r>
            <a:endParaRPr lang="en-US" dirty="0"/>
          </a:p>
        </p:txBody>
      </p:sp>
      <p:sp>
        <p:nvSpPr>
          <p:cNvPr id="3" name="Content Placeholder 2"/>
          <p:cNvSpPr>
            <a:spLocks noGrp="1"/>
          </p:cNvSpPr>
          <p:nvPr>
            <p:ph idx="1"/>
          </p:nvPr>
        </p:nvSpPr>
        <p:spPr/>
        <p:txBody>
          <a:bodyPr/>
          <a:lstStyle/>
          <a:p>
            <a:r>
              <a:rPr lang="en-US" dirty="0" smtClean="0"/>
              <a:t>Traditional </a:t>
            </a:r>
            <a:r>
              <a:rPr lang="en-US" dirty="0"/>
              <a:t>statistical debugging approach </a:t>
            </a:r>
            <a:r>
              <a:rPr lang="en-US" dirty="0" smtClean="0"/>
              <a:t>cannot deal </a:t>
            </a:r>
            <a:r>
              <a:rPr lang="en-US" dirty="0"/>
              <a:t>with scale-dependent </a:t>
            </a:r>
            <a:r>
              <a:rPr lang="en-US" dirty="0" smtClean="0"/>
              <a:t>bugs </a:t>
            </a:r>
          </a:p>
          <a:p>
            <a:r>
              <a:rPr lang="en-US" dirty="0" smtClean="0"/>
              <a:t>If </a:t>
            </a:r>
            <a:r>
              <a:rPr lang="en-US" dirty="0"/>
              <a:t>the </a:t>
            </a:r>
            <a:r>
              <a:rPr lang="en-US" dirty="0" smtClean="0"/>
              <a:t>statistical </a:t>
            </a:r>
            <a:r>
              <a:rPr lang="en-US" dirty="0"/>
              <a:t>model is trained only on small-scale runs, </a:t>
            </a:r>
            <a:r>
              <a:rPr lang="en-US" dirty="0" smtClean="0"/>
              <a:t>the technique results </a:t>
            </a:r>
            <a:r>
              <a:rPr lang="en-US" dirty="0"/>
              <a:t>in numerous false </a:t>
            </a:r>
            <a:r>
              <a:rPr lang="en-US" dirty="0" smtClean="0"/>
              <a:t>positives</a:t>
            </a:r>
          </a:p>
          <a:p>
            <a:pPr lvl="1"/>
            <a:r>
              <a:rPr lang="en-US" dirty="0" smtClean="0"/>
              <a:t>Program behavior </a:t>
            </a:r>
            <a:r>
              <a:rPr lang="en-US" dirty="0"/>
              <a:t>naturally changes as programs scale up (e.g., </a:t>
            </a:r>
            <a:r>
              <a:rPr lang="en-US" dirty="0" smtClean="0"/>
              <a:t># times a branch is taken in </a:t>
            </a:r>
            <a:r>
              <a:rPr lang="en-US" dirty="0"/>
              <a:t>a loop </a:t>
            </a:r>
            <a:r>
              <a:rPr lang="en-US" dirty="0" smtClean="0"/>
              <a:t>depends on </a:t>
            </a:r>
            <a:r>
              <a:rPr lang="en-US" dirty="0"/>
              <a:t>the number of loop iterations, which can depend on </a:t>
            </a:r>
            <a:r>
              <a:rPr lang="en-US" dirty="0" smtClean="0"/>
              <a:t>the scale)</a:t>
            </a:r>
          </a:p>
          <a:p>
            <a:pPr lvl="1"/>
            <a:r>
              <a:rPr lang="en-US" dirty="0" smtClean="0"/>
              <a:t>Then, small </a:t>
            </a:r>
            <a:r>
              <a:rPr lang="en-US" dirty="0"/>
              <a:t>scale models </a:t>
            </a:r>
            <a:r>
              <a:rPr lang="en-US" dirty="0" smtClean="0"/>
              <a:t>incorrectly </a:t>
            </a:r>
            <a:r>
              <a:rPr lang="en-US" dirty="0"/>
              <a:t>label </a:t>
            </a:r>
            <a:r>
              <a:rPr lang="en-US" dirty="0" smtClean="0"/>
              <a:t>bug-free </a:t>
            </a:r>
            <a:r>
              <a:rPr lang="en-US" dirty="0"/>
              <a:t>behaviors at large scales as anomalous. </a:t>
            </a:r>
            <a:endParaRPr lang="en-US" dirty="0" smtClean="0"/>
          </a:p>
          <a:p>
            <a:r>
              <a:rPr lang="en-US" dirty="0" smtClean="0"/>
              <a:t>Can we “just” incorporate large-scale training runs </a:t>
            </a:r>
            <a:r>
              <a:rPr lang="en-US" dirty="0"/>
              <a:t>into the statistical </a:t>
            </a:r>
            <a:r>
              <a:rPr lang="en-US" dirty="0" smtClean="0"/>
              <a:t>model?</a:t>
            </a:r>
          </a:p>
          <a:p>
            <a:pPr lvl="1"/>
            <a:r>
              <a:rPr lang="en-US" dirty="0" smtClean="0"/>
              <a:t>How do we label large-scale </a:t>
            </a:r>
            <a:r>
              <a:rPr lang="en-US" dirty="0"/>
              <a:t>behavior </a:t>
            </a:r>
            <a:r>
              <a:rPr lang="en-US" dirty="0" smtClean="0"/>
              <a:t>as correct or incorrect?</a:t>
            </a:r>
            <a:endParaRPr lang="en-US" dirty="0"/>
          </a:p>
          <a:p>
            <a:pPr lvl="1"/>
            <a:r>
              <a:rPr lang="en-US" dirty="0" smtClean="0"/>
              <a:t>Many </a:t>
            </a:r>
            <a:r>
              <a:rPr lang="en-US" dirty="0"/>
              <a:t>scale-dependent bugs </a:t>
            </a:r>
            <a:r>
              <a:rPr lang="en-US" dirty="0" smtClean="0"/>
              <a:t>affect </a:t>
            </a:r>
            <a:r>
              <a:rPr lang="en-US" i="1" dirty="0"/>
              <a:t>all</a:t>
            </a:r>
            <a:r>
              <a:rPr lang="en-US" dirty="0"/>
              <a:t> </a:t>
            </a:r>
            <a:r>
              <a:rPr lang="en-US" dirty="0" smtClean="0"/>
              <a:t>processes </a:t>
            </a:r>
            <a:r>
              <a:rPr lang="en-US" dirty="0"/>
              <a:t>and are triggered in every execution at large </a:t>
            </a:r>
            <a:r>
              <a:rPr lang="en-US" dirty="0" smtClean="0"/>
              <a:t>scales</a:t>
            </a:r>
            <a:endParaRPr lang="en-US" dirty="0"/>
          </a:p>
        </p:txBody>
      </p:sp>
    </p:spTree>
    <p:extLst>
      <p:ext uri="{BB962C8B-B14F-4D97-AF65-F5344CB8AC3E}">
        <p14:creationId xmlns:p14="http://schemas.microsoft.com/office/powerpoint/2010/main" val="1425632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Applying Statistical Debugging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 </a:t>
            </a:r>
            <a:r>
              <a:rPr lang="en-US" dirty="0"/>
              <a:t>further complication in building models at large scale is the overhead of </a:t>
            </a:r>
            <a:r>
              <a:rPr lang="en-US" dirty="0" smtClean="0"/>
              <a:t>modeling</a:t>
            </a:r>
          </a:p>
          <a:p>
            <a:pPr lvl="1"/>
            <a:r>
              <a:rPr lang="en-US" dirty="0" smtClean="0"/>
              <a:t>Modeling </a:t>
            </a:r>
            <a:r>
              <a:rPr lang="en-US" dirty="0"/>
              <a:t>time is a function of training-data </a:t>
            </a:r>
            <a:r>
              <a:rPr lang="en-US" dirty="0" smtClean="0"/>
              <a:t>size</a:t>
            </a:r>
          </a:p>
          <a:p>
            <a:pPr lvl="1"/>
            <a:r>
              <a:rPr lang="en-US" dirty="0" smtClean="0"/>
              <a:t>As </a:t>
            </a:r>
            <a:r>
              <a:rPr lang="en-US" dirty="0"/>
              <a:t>programs scale up, so, too, </a:t>
            </a:r>
            <a:r>
              <a:rPr lang="en-US" dirty="0" smtClean="0"/>
              <a:t>will the </a:t>
            </a:r>
            <a:r>
              <a:rPr lang="en-US" dirty="0"/>
              <a:t>training </a:t>
            </a:r>
            <a:r>
              <a:rPr lang="en-US" dirty="0" smtClean="0"/>
              <a:t>data and so to will modeling time </a:t>
            </a:r>
          </a:p>
          <a:p>
            <a:r>
              <a:rPr lang="en-US" dirty="0" smtClean="0"/>
              <a:t>Most </a:t>
            </a:r>
            <a:r>
              <a:rPr lang="en-US" dirty="0"/>
              <a:t>modeling techniques require global reasoning and centralized </a:t>
            </a:r>
            <a:r>
              <a:rPr lang="en-US" dirty="0" smtClean="0"/>
              <a:t>computation</a:t>
            </a:r>
          </a:p>
          <a:p>
            <a:pPr lvl="1"/>
            <a:r>
              <a:rPr lang="en-US" dirty="0" smtClean="0"/>
              <a:t>The overhead of collecting and analyzing data becomes prohibitive for large-scale programs</a:t>
            </a:r>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1661833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010400" y="1938754"/>
            <a:ext cx="1219200" cy="358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86200" y="1938754"/>
            <a:ext cx="3124200" cy="3581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Modeling Scale-dependent Behavior</a:t>
            </a:r>
            <a:endParaRPr lang="en-US" dirty="0"/>
          </a:p>
        </p:txBody>
      </p:sp>
      <p:cxnSp>
        <p:nvCxnSpPr>
          <p:cNvPr id="8" name="Straight Arrow Connector 7"/>
          <p:cNvCxnSpPr/>
          <p:nvPr/>
        </p:nvCxnSpPr>
        <p:spPr>
          <a:xfrm flipV="1">
            <a:off x="3810000" y="1633954"/>
            <a:ext cx="0" cy="396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5596354"/>
            <a:ext cx="457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02429" y="5596354"/>
            <a:ext cx="774571" cy="369332"/>
          </a:xfrm>
          <a:prstGeom prst="rect">
            <a:avLst/>
          </a:prstGeom>
          <a:noFill/>
        </p:spPr>
        <p:txBody>
          <a:bodyPr wrap="none" rtlCol="0">
            <a:spAutoFit/>
          </a:bodyPr>
          <a:lstStyle/>
          <a:p>
            <a:r>
              <a:rPr lang="en-US" dirty="0" smtClean="0"/>
              <a:t>RUN #</a:t>
            </a:r>
            <a:endParaRPr lang="en-US" dirty="0"/>
          </a:p>
        </p:txBody>
      </p:sp>
      <p:sp>
        <p:nvSpPr>
          <p:cNvPr id="13" name="TextBox 12"/>
          <p:cNvSpPr txBox="1"/>
          <p:nvPr/>
        </p:nvSpPr>
        <p:spPr>
          <a:xfrm rot="10800000">
            <a:off x="3348335" y="2167354"/>
            <a:ext cx="461665" cy="2717026"/>
          </a:xfrm>
          <a:prstGeom prst="rect">
            <a:avLst/>
          </a:prstGeom>
          <a:noFill/>
        </p:spPr>
        <p:txBody>
          <a:bodyPr vert="eaVert" wrap="none" rtlCol="0">
            <a:spAutoFit/>
          </a:bodyPr>
          <a:lstStyle/>
          <a:p>
            <a:r>
              <a:rPr lang="en-US" dirty="0" smtClean="0"/>
              <a:t># OF TIMES LOOP EXECUTES</a:t>
            </a:r>
            <a:endParaRPr lang="en-US" dirty="0"/>
          </a:p>
        </p:txBody>
      </p:sp>
      <p:sp>
        <p:nvSpPr>
          <p:cNvPr id="22" name="Oval 21"/>
          <p:cNvSpPr/>
          <p:nvPr/>
        </p:nvSpPr>
        <p:spPr>
          <a:xfrm rot="16200000">
            <a:off x="5334000" y="51239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038600" y="47073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5943600" y="42907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5029200" y="38742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556760" y="34576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6705600" y="30411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6248400" y="2624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7924800" y="22079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7528560" y="3005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7086600" y="26093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38200" y="2395954"/>
            <a:ext cx="2362200" cy="190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there a bug in one of the production runs?</a:t>
            </a:r>
            <a:endParaRPr lang="en-US" sz="2400" dirty="0"/>
          </a:p>
        </p:txBody>
      </p:sp>
      <p:sp>
        <p:nvSpPr>
          <p:cNvPr id="37" name="TextBox 36"/>
          <p:cNvSpPr txBox="1"/>
          <p:nvPr/>
        </p:nvSpPr>
        <p:spPr>
          <a:xfrm>
            <a:off x="4648200" y="1600200"/>
            <a:ext cx="1254574" cy="338554"/>
          </a:xfrm>
          <a:prstGeom prst="rect">
            <a:avLst/>
          </a:prstGeom>
          <a:noFill/>
        </p:spPr>
        <p:txBody>
          <a:bodyPr wrap="none" rtlCol="0">
            <a:spAutoFit/>
          </a:bodyPr>
          <a:lstStyle/>
          <a:p>
            <a:r>
              <a:rPr lang="en-US" sz="1600" dirty="0" smtClean="0"/>
              <a:t>Training runs</a:t>
            </a:r>
            <a:endParaRPr lang="en-US" sz="1600" dirty="0"/>
          </a:p>
        </p:txBody>
      </p:sp>
      <p:sp>
        <p:nvSpPr>
          <p:cNvPr id="38" name="TextBox 37"/>
          <p:cNvSpPr txBox="1"/>
          <p:nvPr/>
        </p:nvSpPr>
        <p:spPr>
          <a:xfrm>
            <a:off x="6866970" y="1600200"/>
            <a:ext cx="1515030" cy="338554"/>
          </a:xfrm>
          <a:prstGeom prst="rect">
            <a:avLst/>
          </a:prstGeom>
          <a:noFill/>
        </p:spPr>
        <p:txBody>
          <a:bodyPr wrap="none" rtlCol="0">
            <a:spAutoFit/>
          </a:bodyPr>
          <a:lstStyle/>
          <a:p>
            <a:r>
              <a:rPr lang="en-US" sz="1600" dirty="0" smtClean="0"/>
              <a:t>Production runs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Greetings come to you from …</a:t>
            </a:r>
          </a:p>
        </p:txBody>
      </p:sp>
      <p:pic>
        <p:nvPicPr>
          <p:cNvPr id="250883" name="Picture 3" descr="purdue_mallview"/>
          <p:cNvPicPr>
            <a:picLocks noGrp="1" noChangeAspect="1" noChangeArrowheads="1"/>
          </p:cNvPicPr>
          <p:nvPr>
            <p:ph idx="1"/>
          </p:nvPr>
        </p:nvPicPr>
        <p:blipFill>
          <a:blip r:embed="rId4" cstate="print"/>
          <a:srcRect/>
          <a:stretch>
            <a:fillRect/>
          </a:stretch>
        </p:blipFill>
        <p:spPr>
          <a:xfrm>
            <a:off x="228600" y="1600200"/>
            <a:ext cx="4191000" cy="2427452"/>
          </a:xfrm>
          <a:noFill/>
          <a:ln/>
        </p:spPr>
      </p:pic>
      <p:graphicFrame>
        <p:nvGraphicFramePr>
          <p:cNvPr id="8" name="Object 7"/>
          <p:cNvGraphicFramePr>
            <a:graphicFrameLocks noChangeAspect="1"/>
          </p:cNvGraphicFramePr>
          <p:nvPr/>
        </p:nvGraphicFramePr>
        <p:xfrm>
          <a:off x="4742021" y="990600"/>
          <a:ext cx="4063842" cy="5257800"/>
        </p:xfrm>
        <a:graphic>
          <a:graphicData uri="http://schemas.openxmlformats.org/presentationml/2006/ole">
            <mc:AlternateContent xmlns:mc="http://schemas.openxmlformats.org/markup-compatibility/2006">
              <mc:Choice xmlns:v="urn:schemas-microsoft-com:vml" Requires="v">
                <p:oleObj spid="_x0000_s1058" name="Artwork" r:id="rId5" imgW="8824482" imgH="11416742" progId="Adobe.Illustrator.13">
                  <p:embed/>
                </p:oleObj>
              </mc:Choice>
              <mc:Fallback>
                <p:oleObj name="Artwork" r:id="rId5" imgW="8824482" imgH="11416742" progId="Adobe.Illustrator.1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021" y="990600"/>
                        <a:ext cx="406384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2362200" y="1066800"/>
            <a:ext cx="1600200" cy="1524000"/>
            <a:chOff x="2362200" y="1066800"/>
            <a:chExt cx="1600200" cy="1524000"/>
          </a:xfrm>
        </p:grpSpPr>
        <p:sp>
          <p:nvSpPr>
            <p:cNvPr id="5" name="TextBox 4"/>
            <p:cNvSpPr txBox="1"/>
            <p:nvPr/>
          </p:nvSpPr>
          <p:spPr>
            <a:xfrm>
              <a:off x="2895600" y="1066800"/>
              <a:ext cx="620683" cy="369332"/>
            </a:xfrm>
            <a:prstGeom prst="rect">
              <a:avLst/>
            </a:prstGeom>
            <a:noFill/>
          </p:spPr>
          <p:txBody>
            <a:bodyPr wrap="none" rtlCol="0">
              <a:spAutoFit/>
            </a:bodyPr>
            <a:lstStyle/>
            <a:p>
              <a:r>
                <a:rPr lang="en-US" dirty="0" smtClean="0"/>
                <a:t>ECE</a:t>
              </a:r>
              <a:endParaRPr lang="en-US" dirty="0"/>
            </a:p>
          </p:txBody>
        </p:sp>
        <p:sp>
          <p:nvSpPr>
            <p:cNvPr id="6" name="Curved Right Arrow 5"/>
            <p:cNvSpPr/>
            <p:nvPr/>
          </p:nvSpPr>
          <p:spPr bwMode="auto">
            <a:xfrm>
              <a:off x="2362200" y="1295400"/>
              <a:ext cx="533400" cy="1295400"/>
            </a:xfrm>
            <a:prstGeom prst="curvedRightArrow">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7" name="Curved Left Arrow 6"/>
            <p:cNvSpPr/>
            <p:nvPr/>
          </p:nvSpPr>
          <p:spPr bwMode="auto">
            <a:xfrm>
              <a:off x="3505200" y="1295400"/>
              <a:ext cx="457200" cy="1143000"/>
            </a:xfrm>
            <a:prstGeom prst="curvedLeftArrow">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10400" y="1938754"/>
            <a:ext cx="1219200" cy="358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86200" y="1938754"/>
            <a:ext cx="3124200" cy="3581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Modeling Scale-dependent Behavior</a:t>
            </a:r>
            <a:endParaRPr lang="en-US" dirty="0"/>
          </a:p>
        </p:txBody>
      </p:sp>
      <p:cxnSp>
        <p:nvCxnSpPr>
          <p:cNvPr id="8" name="Straight Arrow Connector 7"/>
          <p:cNvCxnSpPr/>
          <p:nvPr/>
        </p:nvCxnSpPr>
        <p:spPr>
          <a:xfrm flipV="1">
            <a:off x="3810000" y="1633954"/>
            <a:ext cx="0" cy="396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5596354"/>
            <a:ext cx="457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02429" y="5596354"/>
            <a:ext cx="764953" cy="369332"/>
          </a:xfrm>
          <a:prstGeom prst="rect">
            <a:avLst/>
          </a:prstGeom>
          <a:noFill/>
        </p:spPr>
        <p:txBody>
          <a:bodyPr wrap="none" rtlCol="0">
            <a:spAutoFit/>
          </a:bodyPr>
          <a:lstStyle/>
          <a:p>
            <a:r>
              <a:rPr lang="en-US" b="1" dirty="0" smtClean="0">
                <a:solidFill>
                  <a:srgbClr val="FF0000"/>
                </a:solidFill>
              </a:rPr>
              <a:t>SCALE</a:t>
            </a:r>
            <a:endParaRPr lang="en-US" b="1" dirty="0">
              <a:solidFill>
                <a:srgbClr val="FF0000"/>
              </a:solidFill>
            </a:endParaRPr>
          </a:p>
        </p:txBody>
      </p:sp>
      <p:sp>
        <p:nvSpPr>
          <p:cNvPr id="13" name="TextBox 12"/>
          <p:cNvSpPr txBox="1"/>
          <p:nvPr/>
        </p:nvSpPr>
        <p:spPr>
          <a:xfrm rot="10800000">
            <a:off x="3348335" y="2167354"/>
            <a:ext cx="461665" cy="2717026"/>
          </a:xfrm>
          <a:prstGeom prst="rect">
            <a:avLst/>
          </a:prstGeom>
          <a:noFill/>
        </p:spPr>
        <p:txBody>
          <a:bodyPr vert="eaVert" wrap="none" rtlCol="0">
            <a:spAutoFit/>
          </a:bodyPr>
          <a:lstStyle/>
          <a:p>
            <a:r>
              <a:rPr lang="en-US" dirty="0" smtClean="0"/>
              <a:t># OF TIMES LOOP EXECUTES</a:t>
            </a:r>
            <a:endParaRPr lang="en-US" dirty="0"/>
          </a:p>
        </p:txBody>
      </p:sp>
      <p:sp>
        <p:nvSpPr>
          <p:cNvPr id="22" name="Oval 21"/>
          <p:cNvSpPr/>
          <p:nvPr/>
        </p:nvSpPr>
        <p:spPr>
          <a:xfrm rot="16200000">
            <a:off x="4038599" y="51239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475479" y="47073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912359" y="42907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5349239" y="38742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5786119" y="34576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6222999" y="304111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6659879" y="2624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7096759" y="220799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7528560" y="300555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7924800" y="260931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48200" y="1600200"/>
            <a:ext cx="1254574" cy="338554"/>
          </a:xfrm>
          <a:prstGeom prst="rect">
            <a:avLst/>
          </a:prstGeom>
          <a:noFill/>
        </p:spPr>
        <p:txBody>
          <a:bodyPr wrap="none" rtlCol="0">
            <a:spAutoFit/>
          </a:bodyPr>
          <a:lstStyle/>
          <a:p>
            <a:r>
              <a:rPr lang="en-US" sz="1600" dirty="0" smtClean="0"/>
              <a:t>Training runs</a:t>
            </a:r>
            <a:endParaRPr lang="en-US" sz="1600" dirty="0"/>
          </a:p>
        </p:txBody>
      </p:sp>
      <p:sp>
        <p:nvSpPr>
          <p:cNvPr id="30" name="TextBox 29"/>
          <p:cNvSpPr txBox="1"/>
          <p:nvPr/>
        </p:nvSpPr>
        <p:spPr>
          <a:xfrm>
            <a:off x="6866970" y="1600200"/>
            <a:ext cx="1515030" cy="338554"/>
          </a:xfrm>
          <a:prstGeom prst="rect">
            <a:avLst/>
          </a:prstGeom>
          <a:noFill/>
        </p:spPr>
        <p:txBody>
          <a:bodyPr wrap="none" rtlCol="0">
            <a:spAutoFit/>
          </a:bodyPr>
          <a:lstStyle/>
          <a:p>
            <a:r>
              <a:rPr lang="en-US" sz="1600" dirty="0" smtClean="0"/>
              <a:t>Production runs</a:t>
            </a:r>
            <a:endParaRPr lang="en-US" sz="1600" dirty="0"/>
          </a:p>
        </p:txBody>
      </p:sp>
      <p:sp>
        <p:nvSpPr>
          <p:cNvPr id="33" name="Rectangle 32"/>
          <p:cNvSpPr/>
          <p:nvPr/>
        </p:nvSpPr>
        <p:spPr>
          <a:xfrm>
            <a:off x="838200" y="2395954"/>
            <a:ext cx="2362200" cy="190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Accounting for scale makes trends clear, errors at large scales obvious</a:t>
            </a:r>
            <a:endParaRPr lang="en-US" sz="2400" dirty="0"/>
          </a:p>
        </p:txBody>
      </p:sp>
      <p:pic>
        <p:nvPicPr>
          <p:cNvPr id="34" name="Picture 33" descr="12065738702009504094Arnoud999_Right_or_wrong_4.svg.thumb.png"/>
          <p:cNvPicPr>
            <a:picLocks noChangeAspect="1"/>
          </p:cNvPicPr>
          <p:nvPr/>
        </p:nvPicPr>
        <p:blipFill>
          <a:blip r:embed="rId2" cstate="print"/>
          <a:stretch>
            <a:fillRect/>
          </a:stretch>
        </p:blipFill>
        <p:spPr>
          <a:xfrm>
            <a:off x="7228452" y="1981200"/>
            <a:ext cx="315348" cy="399175"/>
          </a:xfrm>
          <a:prstGeom prst="rect">
            <a:avLst/>
          </a:prstGeom>
        </p:spPr>
      </p:pic>
      <p:pic>
        <p:nvPicPr>
          <p:cNvPr id="35" name="Picture 34" descr="12065738771352376078Arnoud999_Right_or_wrong_5.svg.thumb.png"/>
          <p:cNvPicPr>
            <a:picLocks noChangeAspect="1"/>
          </p:cNvPicPr>
          <p:nvPr/>
        </p:nvPicPr>
        <p:blipFill>
          <a:blip r:embed="rId3" cstate="print"/>
          <a:stretch>
            <a:fillRect/>
          </a:stretch>
        </p:blipFill>
        <p:spPr>
          <a:xfrm flipH="1">
            <a:off x="7620000" y="2971800"/>
            <a:ext cx="241829" cy="241829"/>
          </a:xfrm>
          <a:prstGeom prst="rect">
            <a:avLst/>
          </a:prstGeom>
        </p:spPr>
      </p:pic>
      <p:pic>
        <p:nvPicPr>
          <p:cNvPr id="36" name="Picture 35" descr="12065738771352376078Arnoud999_Right_or_wrong_5.svg.thumb.png"/>
          <p:cNvPicPr>
            <a:picLocks noChangeAspect="1"/>
          </p:cNvPicPr>
          <p:nvPr/>
        </p:nvPicPr>
        <p:blipFill>
          <a:blip r:embed="rId3" cstate="print"/>
          <a:stretch>
            <a:fillRect/>
          </a:stretch>
        </p:blipFill>
        <p:spPr>
          <a:xfrm flipH="1">
            <a:off x="8001000" y="2577571"/>
            <a:ext cx="241829" cy="2418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20574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61257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Idea</a:t>
            </a:r>
            <a:endParaRPr lang="en-US" dirty="0"/>
          </a:p>
        </p:txBody>
      </p:sp>
      <p:sp>
        <p:nvSpPr>
          <p:cNvPr id="3" name="Content Placeholder 2"/>
          <p:cNvSpPr>
            <a:spLocks noGrp="1"/>
          </p:cNvSpPr>
          <p:nvPr>
            <p:ph idx="1"/>
          </p:nvPr>
        </p:nvSpPr>
        <p:spPr/>
        <p:txBody>
          <a:bodyPr>
            <a:normAutofit/>
          </a:bodyPr>
          <a:lstStyle/>
          <a:p>
            <a:r>
              <a:rPr lang="en-US" sz="2800" dirty="0" smtClean="0"/>
              <a:t>Key observation: </a:t>
            </a:r>
            <a:r>
              <a:rPr lang="en-US" sz="2800" dirty="0"/>
              <a:t>P</a:t>
            </a:r>
            <a:r>
              <a:rPr lang="en-US" sz="2800" dirty="0" smtClean="0"/>
              <a:t>rogram </a:t>
            </a:r>
            <a:r>
              <a:rPr lang="en-US" sz="2800" dirty="0" smtClean="0"/>
              <a:t>behavior is predictable from scale of execution</a:t>
            </a:r>
          </a:p>
          <a:p>
            <a:pPr lvl="1"/>
            <a:r>
              <a:rPr lang="en-US" sz="2400" dirty="0" smtClean="0"/>
              <a:t>Predict the correct behavior on a large scale system from observing a sequence of small scale runs</a:t>
            </a:r>
          </a:p>
          <a:p>
            <a:pPr lvl="1"/>
            <a:r>
              <a:rPr lang="en-US" sz="2400" dirty="0" smtClean="0"/>
              <a:t>Compare predicted and actual behaviors to find anomalies as bugs on the large scale system</a:t>
            </a:r>
          </a:p>
        </p:txBody>
      </p:sp>
      <p:sp>
        <p:nvSpPr>
          <p:cNvPr id="4" name="Rounded Rectangle 3"/>
          <p:cNvSpPr/>
          <p:nvPr/>
        </p:nvSpPr>
        <p:spPr>
          <a:xfrm>
            <a:off x="2438400" y="4118186"/>
            <a:ext cx="740229" cy="80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590800" y="4270586"/>
            <a:ext cx="740229" cy="80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743200" y="4422986"/>
            <a:ext cx="740229" cy="80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895600" y="4575386"/>
            <a:ext cx="740229" cy="80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57800" y="3962400"/>
            <a:ext cx="1295400" cy="17208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Notched Right Arrow 8"/>
          <p:cNvSpPr/>
          <p:nvPr/>
        </p:nvSpPr>
        <p:spPr>
          <a:xfrm>
            <a:off x="3962400" y="4614756"/>
            <a:ext cx="971550" cy="458893"/>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125" name="Picture 5" descr="C:\Users\bwzhou\AppData\Local\Microsoft\Windows\Temporary Internet Files\Content.IE5\TPNU80IR\MC900441902[1].wmf"/>
          <p:cNvPicPr>
            <a:picLocks noChangeAspect="1" noChangeArrowheads="1"/>
          </p:cNvPicPr>
          <p:nvPr/>
        </p:nvPicPr>
        <p:blipFill>
          <a:blip r:embed="rId3" cstate="print"/>
          <a:srcRect/>
          <a:stretch>
            <a:fillRect/>
          </a:stretch>
        </p:blipFill>
        <p:spPr bwMode="auto">
          <a:xfrm>
            <a:off x="3995569" y="4001752"/>
            <a:ext cx="805031" cy="951248"/>
          </a:xfrm>
          <a:prstGeom prst="rect">
            <a:avLst/>
          </a:prstGeom>
          <a:noFill/>
        </p:spPr>
      </p:pic>
      <p:pic>
        <p:nvPicPr>
          <p:cNvPr id="5128" name="Picture 8" descr="C:\Users\bwzhou\AppData\Local\Microsoft\Windows\Temporary Internet Files\Content.IE5\SUUDBN4Z\MC900434665[1].wmf"/>
          <p:cNvPicPr>
            <a:picLocks noChangeAspect="1" noChangeArrowheads="1"/>
          </p:cNvPicPr>
          <p:nvPr/>
        </p:nvPicPr>
        <p:blipFill>
          <a:blip r:embed="rId4" cstate="print"/>
          <a:srcRect/>
          <a:stretch>
            <a:fillRect/>
          </a:stretch>
        </p:blipFill>
        <p:spPr bwMode="auto">
          <a:xfrm>
            <a:off x="2971800" y="4728814"/>
            <a:ext cx="574811" cy="528986"/>
          </a:xfrm>
          <a:prstGeom prst="rect">
            <a:avLst/>
          </a:prstGeom>
          <a:noFill/>
        </p:spPr>
      </p:pic>
      <p:pic>
        <p:nvPicPr>
          <p:cNvPr id="5129" name="Picture 9" descr="C:\Users\bwzhou\AppData\Local\Microsoft\Windows\Temporary Internet Files\Content.IE5\OAEZ97SB\MC900431560[1].png"/>
          <p:cNvPicPr>
            <a:picLocks noChangeAspect="1" noChangeArrowheads="1"/>
          </p:cNvPicPr>
          <p:nvPr/>
        </p:nvPicPr>
        <p:blipFill>
          <a:blip r:embed="rId5" cstate="print"/>
          <a:srcRect/>
          <a:stretch>
            <a:fillRect/>
          </a:stretch>
        </p:blipFill>
        <p:spPr bwMode="auto">
          <a:xfrm>
            <a:off x="5334000" y="4244344"/>
            <a:ext cx="1089656" cy="1089656"/>
          </a:xfrm>
          <a:prstGeom prst="rect">
            <a:avLst/>
          </a:prstGeom>
          <a:noFill/>
        </p:spPr>
      </p:pic>
      <p:sp>
        <p:nvSpPr>
          <p:cNvPr id="18" name="TextBox 17"/>
          <p:cNvSpPr txBox="1"/>
          <p:nvPr/>
        </p:nvSpPr>
        <p:spPr>
          <a:xfrm>
            <a:off x="2362200" y="5726668"/>
            <a:ext cx="2172323" cy="369332"/>
          </a:xfrm>
          <a:prstGeom prst="rect">
            <a:avLst/>
          </a:prstGeom>
          <a:noFill/>
        </p:spPr>
        <p:txBody>
          <a:bodyPr wrap="square" rtlCol="0">
            <a:spAutoFit/>
          </a:bodyPr>
          <a:lstStyle/>
          <a:p>
            <a:r>
              <a:rPr lang="en-US" dirty="0" smtClean="0">
                <a:latin typeface="Comic Sans MS" pitchFamily="66" charset="0"/>
              </a:rPr>
              <a:t>scale = 1,…,K</a:t>
            </a:r>
            <a:endParaRPr lang="en-US" dirty="0">
              <a:latin typeface="Comic Sans MS" pitchFamily="66" charset="0"/>
            </a:endParaRPr>
          </a:p>
        </p:txBody>
      </p:sp>
      <p:sp>
        <p:nvSpPr>
          <p:cNvPr id="19" name="TextBox 18"/>
          <p:cNvSpPr txBox="1"/>
          <p:nvPr/>
        </p:nvSpPr>
        <p:spPr>
          <a:xfrm>
            <a:off x="5421227" y="5715000"/>
            <a:ext cx="1817773" cy="369332"/>
          </a:xfrm>
          <a:prstGeom prst="rect">
            <a:avLst/>
          </a:prstGeom>
          <a:noFill/>
        </p:spPr>
        <p:txBody>
          <a:bodyPr wrap="square" rtlCol="0">
            <a:spAutoFit/>
          </a:bodyPr>
          <a:lstStyle/>
          <a:p>
            <a:r>
              <a:rPr lang="en-US" dirty="0" smtClean="0">
                <a:latin typeface="Comic Sans MS" pitchFamily="66" charset="0"/>
              </a:rPr>
              <a:t>scale = N</a:t>
            </a:r>
            <a:endParaRPr lang="en-US" dirty="0">
              <a:latin typeface="Comic Sans MS" pitchFamily="66" charset="0"/>
            </a:endParaRPr>
          </a:p>
        </p:txBody>
      </p:sp>
      <p:sp>
        <p:nvSpPr>
          <p:cNvPr id="20" name="TextBox 19"/>
          <p:cNvSpPr txBox="1"/>
          <p:nvPr/>
        </p:nvSpPr>
        <p:spPr>
          <a:xfrm>
            <a:off x="3962400" y="5117068"/>
            <a:ext cx="1008943" cy="369332"/>
          </a:xfrm>
          <a:prstGeom prst="rect">
            <a:avLst/>
          </a:prstGeom>
          <a:noFill/>
        </p:spPr>
        <p:txBody>
          <a:bodyPr wrap="square" rtlCol="0">
            <a:spAutoFit/>
          </a:bodyPr>
          <a:lstStyle/>
          <a:p>
            <a:r>
              <a:rPr lang="en-US" dirty="0" smtClean="0">
                <a:latin typeface="Comic Sans MS" pitchFamily="66" charset="0"/>
              </a:rPr>
              <a:t>N &gt;&gt; K</a:t>
            </a:r>
            <a:endParaRPr lang="en-US" dirty="0">
              <a:latin typeface="Comic Sans MS" pitchFamily="66" charset="0"/>
            </a:endParaRPr>
          </a:p>
        </p:txBody>
      </p:sp>
    </p:spTree>
    <p:extLst>
      <p:ext uri="{BB962C8B-B14F-4D97-AF65-F5344CB8AC3E}">
        <p14:creationId xmlns:p14="http://schemas.microsoft.com/office/powerpoint/2010/main" val="108262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Vrisha</a:t>
            </a:r>
            <a:r>
              <a:rPr lang="en-US" dirty="0" smtClean="0"/>
              <a:t>: Workflow</a:t>
            </a:r>
            <a:endParaRPr lang="en-US" dirty="0"/>
          </a:p>
        </p:txBody>
      </p:sp>
      <p:sp>
        <p:nvSpPr>
          <p:cNvPr id="3" name="Content Placeholder 2"/>
          <p:cNvSpPr>
            <a:spLocks noGrp="1"/>
          </p:cNvSpPr>
          <p:nvPr>
            <p:ph idx="1"/>
          </p:nvPr>
        </p:nvSpPr>
        <p:spPr/>
        <p:txBody>
          <a:bodyPr>
            <a:normAutofit/>
          </a:bodyPr>
          <a:lstStyle/>
          <a:p>
            <a:r>
              <a:rPr lang="en-US" dirty="0" smtClean="0"/>
              <a:t>Model the relationship between scale of execution and program behavior from correct runs </a:t>
            </a:r>
            <a:r>
              <a:rPr lang="en-US" dirty="0" smtClean="0"/>
              <a:t>at a </a:t>
            </a:r>
            <a:r>
              <a:rPr lang="en-US" dirty="0" smtClean="0"/>
              <a:t>series of </a:t>
            </a:r>
            <a:r>
              <a:rPr lang="en-US" i="1" dirty="0" smtClean="0"/>
              <a:t>small scales</a:t>
            </a:r>
          </a:p>
          <a:p>
            <a:r>
              <a:rPr lang="en-US" dirty="0" smtClean="0"/>
              <a:t>We always know the correct value of the scale of execution, such as the number of processes or the size of input</a:t>
            </a:r>
          </a:p>
          <a:p>
            <a:r>
              <a:rPr lang="en-US" dirty="0" smtClean="0"/>
              <a:t>Use the relationship to predict the correct behavior </a:t>
            </a:r>
            <a:r>
              <a:rPr lang="en-US" dirty="0" smtClean="0"/>
              <a:t>in execution </a:t>
            </a:r>
            <a:r>
              <a:rPr lang="en-US" dirty="0" smtClean="0"/>
              <a:t>at a larger scale</a:t>
            </a:r>
          </a:p>
        </p:txBody>
      </p:sp>
      <p:graphicFrame>
        <p:nvGraphicFramePr>
          <p:cNvPr id="5" name="Object 4"/>
          <p:cNvGraphicFramePr>
            <a:graphicFrameLocks noChangeAspect="1"/>
          </p:cNvGraphicFramePr>
          <p:nvPr>
            <p:extLst>
              <p:ext uri="{D42A27DB-BD31-4B8C-83A1-F6EECF244321}">
                <p14:modId xmlns:p14="http://schemas.microsoft.com/office/powerpoint/2010/main" val="3308250304"/>
              </p:ext>
            </p:extLst>
          </p:nvPr>
        </p:nvGraphicFramePr>
        <p:xfrm>
          <a:off x="0" y="4038600"/>
          <a:ext cx="9144000" cy="1997075"/>
        </p:xfrm>
        <a:graphic>
          <a:graphicData uri="http://schemas.openxmlformats.org/presentationml/2006/ole">
            <mc:AlternateContent xmlns:mc="http://schemas.openxmlformats.org/markup-compatibility/2006">
              <mc:Choice xmlns:v="urn:schemas-microsoft-com:vml" Requires="v">
                <p:oleObj spid="_x0000_s2077" name="Visio" r:id="rId3" imgW="5173764" imgH="1129791" progId="Visio.Drawing.11">
                  <p:embed/>
                </p:oleObj>
              </mc:Choice>
              <mc:Fallback>
                <p:oleObj name="Visio" r:id="rId3" imgW="5173764" imgH="1129791" progId="Visio.Drawing.11">
                  <p:embed/>
                  <p:pic>
                    <p:nvPicPr>
                      <p:cNvPr id="0" name="Content Placeholder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9144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9804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to Use for Scale-Dependent Modeling</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Observational </a:t>
            </a:r>
            <a:r>
              <a:rPr lang="en-US" dirty="0" smtClean="0"/>
              <a:t>Features (behavior)</a:t>
            </a:r>
          </a:p>
          <a:p>
            <a:pPr lvl="1"/>
            <a:r>
              <a:rPr lang="en-US" dirty="0" smtClean="0"/>
              <a:t>Unique calling context</a:t>
            </a:r>
          </a:p>
          <a:p>
            <a:pPr lvl="1"/>
            <a:r>
              <a:rPr lang="en-US" dirty="0" smtClean="0"/>
              <a:t>A vector of measurements, e.g. numbers of times a branch is taken or observed, volumes of communication made at unique calling </a:t>
            </a:r>
            <a:r>
              <a:rPr lang="en-US" dirty="0" smtClean="0"/>
              <a:t>context</a:t>
            </a:r>
          </a:p>
          <a:p>
            <a:pPr lvl="1"/>
            <a:r>
              <a:rPr lang="en-US" dirty="0" smtClean="0"/>
              <a:t>Where to measure them depends on the feature itself</a:t>
            </a:r>
            <a:endParaRPr lang="en-US" dirty="0" smtClean="0"/>
          </a:p>
          <a:p>
            <a:r>
              <a:rPr lang="en-US" dirty="0" smtClean="0"/>
              <a:t>Control Features (scale)</a:t>
            </a:r>
          </a:p>
          <a:p>
            <a:pPr lvl="1"/>
            <a:r>
              <a:rPr lang="en-US" dirty="0" smtClean="0"/>
              <a:t>Number of tasks (processes or threads)</a:t>
            </a:r>
          </a:p>
          <a:p>
            <a:pPr lvl="1"/>
            <a:r>
              <a:rPr lang="en-US" dirty="0" smtClean="0"/>
              <a:t>Size of input data</a:t>
            </a:r>
          </a:p>
          <a:p>
            <a:pPr lvl="1"/>
            <a:r>
              <a:rPr lang="en-US" dirty="0" smtClean="0"/>
              <a:t>All numerical command-line arguments</a:t>
            </a:r>
          </a:p>
          <a:p>
            <a:pPr lvl="1"/>
            <a:r>
              <a:rPr lang="en-US" dirty="0" smtClean="0"/>
              <a:t>Additional parameters can be added by users</a:t>
            </a:r>
          </a:p>
        </p:txBody>
      </p:sp>
    </p:spTree>
    <p:extLst>
      <p:ext uri="{BB962C8B-B14F-4D97-AF65-F5344CB8AC3E}">
        <p14:creationId xmlns:p14="http://schemas.microsoft.com/office/powerpoint/2010/main" val="1167322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Vrisha: Using Scaling Properties for Bug Detection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Intuitively</a:t>
            </a:r>
            <a:r>
              <a:rPr lang="en-US" dirty="0" smtClean="0"/>
              <a:t>, program behavior is determined by the control features</a:t>
            </a:r>
          </a:p>
          <a:p>
            <a:r>
              <a:rPr lang="en-US" dirty="0" smtClean="0"/>
              <a:t>There is </a:t>
            </a:r>
            <a:r>
              <a:rPr lang="en-US" i="1" dirty="0" smtClean="0"/>
              <a:t>predictable</a:t>
            </a:r>
            <a:r>
              <a:rPr lang="en-US" dirty="0" smtClean="0"/>
              <a:t>, albeit unknown, </a:t>
            </a:r>
            <a:r>
              <a:rPr lang="en-US" dirty="0" smtClean="0"/>
              <a:t>relationship between control features and observation feature</a:t>
            </a:r>
          </a:p>
          <a:p>
            <a:r>
              <a:rPr lang="en-US" dirty="0" smtClean="0"/>
              <a:t>The relationship could be linear, polynomial, other more complex functions, or </a:t>
            </a:r>
            <a:r>
              <a:rPr lang="en-US" dirty="0" smtClean="0"/>
              <a:t>may not even have a closed </a:t>
            </a:r>
            <a:r>
              <a:rPr lang="en-US" dirty="0" smtClean="0"/>
              <a:t>form</a:t>
            </a:r>
          </a:p>
        </p:txBody>
      </p:sp>
    </p:spTree>
    <p:extLst>
      <p:ext uri="{BB962C8B-B14F-4D97-AF65-F5344CB8AC3E}">
        <p14:creationId xmlns:p14="http://schemas.microsoft.com/office/powerpoint/2010/main" val="2613911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Canonical Correlation Analysis </a:t>
            </a:r>
            <a:r>
              <a:rPr lang="en-US" dirty="0" smtClean="0"/>
              <a:t>(CCA)</a:t>
            </a:r>
            <a:endParaRPr lang="en-US" dirty="0"/>
          </a:p>
        </p:txBody>
      </p:sp>
      <p:sp>
        <p:nvSpPr>
          <p:cNvPr id="10" name="Rectangle 9"/>
          <p:cNvSpPr/>
          <p:nvPr/>
        </p:nvSpPr>
        <p:spPr>
          <a:xfrm>
            <a:off x="3276600" y="1066800"/>
            <a:ext cx="1600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X</a:t>
            </a:r>
            <a:endParaRPr lang="en-US" sz="3200" dirty="0"/>
          </a:p>
        </p:txBody>
      </p:sp>
      <p:sp>
        <p:nvSpPr>
          <p:cNvPr id="11" name="Rectangle 10"/>
          <p:cNvSpPr/>
          <p:nvPr/>
        </p:nvSpPr>
        <p:spPr>
          <a:xfrm>
            <a:off x="5715000" y="1066800"/>
            <a:ext cx="1600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t>Xu</a:t>
            </a:r>
            <a:endParaRPr lang="en-US" sz="3200" dirty="0"/>
          </a:p>
        </p:txBody>
      </p:sp>
      <p:sp>
        <p:nvSpPr>
          <p:cNvPr id="13" name="Rectangle 12"/>
          <p:cNvSpPr/>
          <p:nvPr/>
        </p:nvSpPr>
        <p:spPr>
          <a:xfrm>
            <a:off x="3276600" y="2667000"/>
            <a:ext cx="1600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Y</a:t>
            </a:r>
            <a:endParaRPr lang="en-US" sz="3200" dirty="0"/>
          </a:p>
        </p:txBody>
      </p:sp>
      <p:sp>
        <p:nvSpPr>
          <p:cNvPr id="14" name="Rectangle 13"/>
          <p:cNvSpPr/>
          <p:nvPr/>
        </p:nvSpPr>
        <p:spPr>
          <a:xfrm>
            <a:off x="5715000" y="2667000"/>
            <a:ext cx="1600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t>Yv</a:t>
            </a:r>
            <a:endParaRPr lang="en-US" sz="3200" dirty="0"/>
          </a:p>
        </p:txBody>
      </p:sp>
      <p:cxnSp>
        <p:nvCxnSpPr>
          <p:cNvPr id="19" name="Straight Arrow Connector 18"/>
          <p:cNvCxnSpPr>
            <a:endCxn id="11" idx="1"/>
          </p:cNvCxnSpPr>
          <p:nvPr/>
        </p:nvCxnSpPr>
        <p:spPr>
          <a:xfrm>
            <a:off x="4876800" y="1562100"/>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1"/>
          </p:cNvCxnSpPr>
          <p:nvPr/>
        </p:nvCxnSpPr>
        <p:spPr>
          <a:xfrm>
            <a:off x="4876800" y="3162300"/>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4" idx="0"/>
          </p:cNvCxnSpPr>
          <p:nvPr/>
        </p:nvCxnSpPr>
        <p:spPr>
          <a:xfrm rot="5400000">
            <a:off x="6210300" y="2362200"/>
            <a:ext cx="6096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371600" y="2743200"/>
            <a:ext cx="15240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31" name="Oval 30"/>
          <p:cNvSpPr/>
          <p:nvPr/>
        </p:nvSpPr>
        <p:spPr>
          <a:xfrm>
            <a:off x="1371600" y="1143000"/>
            <a:ext cx="15240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Control</a:t>
            </a:r>
          </a:p>
          <a:p>
            <a:pPr algn="ctr"/>
            <a:r>
              <a:rPr lang="en-US" dirty="0" smtClean="0"/>
              <a:t>feature</a:t>
            </a:r>
            <a:endParaRPr lang="en-US" dirty="0"/>
          </a:p>
        </p:txBody>
      </p:sp>
      <p:cxnSp>
        <p:nvCxnSpPr>
          <p:cNvPr id="33" name="Straight Arrow Connector 32"/>
          <p:cNvCxnSpPr>
            <a:stCxn id="31" idx="6"/>
            <a:endCxn id="10" idx="1"/>
          </p:cNvCxnSpPr>
          <p:nvPr/>
        </p:nvCxnSpPr>
        <p:spPr>
          <a:xfrm>
            <a:off x="2895600" y="15621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6"/>
            <a:endCxn id="13" idx="1"/>
          </p:cNvCxnSpPr>
          <p:nvPr/>
        </p:nvCxnSpPr>
        <p:spPr>
          <a:xfrm>
            <a:off x="2895600" y="31623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04230" y="2858869"/>
            <a:ext cx="1491370" cy="646331"/>
          </a:xfrm>
          <a:prstGeom prst="rect">
            <a:avLst/>
          </a:prstGeom>
          <a:noFill/>
        </p:spPr>
        <p:txBody>
          <a:bodyPr wrap="none" rtlCol="0">
            <a:spAutoFit/>
          </a:bodyPr>
          <a:lstStyle/>
          <a:p>
            <a:pPr algn="ctr"/>
            <a:r>
              <a:rPr lang="en-US" dirty="0" smtClean="0"/>
              <a:t>Observational</a:t>
            </a:r>
          </a:p>
          <a:p>
            <a:pPr algn="ctr"/>
            <a:r>
              <a:rPr lang="en-US" dirty="0" smtClean="0"/>
              <a:t>feature</a:t>
            </a:r>
            <a:endParaRPr lang="en-US" dirty="0"/>
          </a:p>
        </p:txBody>
      </p:sp>
      <p:sp>
        <p:nvSpPr>
          <p:cNvPr id="40" name="TextBox 39"/>
          <p:cNvSpPr txBox="1"/>
          <p:nvPr/>
        </p:nvSpPr>
        <p:spPr>
          <a:xfrm>
            <a:off x="6553200" y="2057400"/>
            <a:ext cx="1257204" cy="646331"/>
          </a:xfrm>
          <a:prstGeom prst="rect">
            <a:avLst/>
          </a:prstGeom>
          <a:noFill/>
        </p:spPr>
        <p:txBody>
          <a:bodyPr wrap="none" rtlCol="0">
            <a:spAutoFit/>
          </a:bodyPr>
          <a:lstStyle/>
          <a:p>
            <a:pPr algn="ctr"/>
            <a:r>
              <a:rPr lang="en-US" b="1" dirty="0" smtClean="0">
                <a:solidFill>
                  <a:srgbClr val="FF0000"/>
                </a:solidFill>
              </a:rPr>
              <a:t>Correlation</a:t>
            </a:r>
          </a:p>
          <a:p>
            <a:pPr algn="ctr"/>
            <a:r>
              <a:rPr lang="en-US" b="1" dirty="0" smtClean="0">
                <a:solidFill>
                  <a:srgbClr val="FF0000"/>
                </a:solidFill>
              </a:rPr>
              <a:t>maximized</a:t>
            </a:r>
            <a:endParaRPr lang="en-US" b="1" dirty="0">
              <a:solidFill>
                <a:srgbClr val="FF0000"/>
              </a:solidFill>
            </a:endParaRPr>
          </a:p>
        </p:txBody>
      </p:sp>
      <p:graphicFrame>
        <p:nvGraphicFramePr>
          <p:cNvPr id="42" name="Object 41"/>
          <p:cNvGraphicFramePr>
            <a:graphicFrameLocks noChangeAspect="1"/>
          </p:cNvGraphicFramePr>
          <p:nvPr/>
        </p:nvGraphicFramePr>
        <p:xfrm>
          <a:off x="1993900" y="4419600"/>
          <a:ext cx="4165600" cy="1457325"/>
        </p:xfrm>
        <a:graphic>
          <a:graphicData uri="http://schemas.openxmlformats.org/presentationml/2006/ole">
            <mc:AlternateContent xmlns:mc="http://schemas.openxmlformats.org/markup-compatibility/2006">
              <mc:Choice xmlns:v="urn:schemas-microsoft-com:vml" Requires="v">
                <p:oleObj spid="_x0000_s4123" name="Equation" r:id="rId4" imgW="1523880" imgH="533160" progId="Equation.3">
                  <p:embed/>
                </p:oleObj>
              </mc:Choice>
              <mc:Fallback>
                <p:oleObj name="Equation" r:id="rId4" imgW="152388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4419600"/>
                        <a:ext cx="4165600"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Shape 64"/>
          <p:cNvSpPr txBox="1"/>
          <p:nvPr/>
        </p:nvSpPr>
        <p:spPr>
          <a:xfrm rot="-137">
            <a:off x="364183" y="3810000"/>
            <a:ext cx="8458196" cy="2133599"/>
          </a:xfrm>
          <a:prstGeom prst="rect">
            <a:avLst/>
          </a:prstGeom>
          <a:solidFill>
            <a:srgbClr val="FF9900"/>
          </a:solidFill>
        </p:spPr>
        <p:txBody>
          <a:bodyPr lIns="91425" tIns="91425" rIns="91425" bIns="91425" anchor="ctr" anchorCtr="0">
            <a:noAutofit/>
          </a:bodyPr>
          <a:lstStyle/>
          <a:p>
            <a:pPr marL="342900" indent="-342900">
              <a:spcAft>
                <a:spcPts val="1200"/>
              </a:spcAft>
              <a:buFont typeface="Arial" pitchFamily="34" charset="0"/>
              <a:buChar char="•"/>
            </a:pPr>
            <a:r>
              <a:rPr lang="en-US" sz="2000" dirty="0">
                <a:solidFill>
                  <a:srgbClr val="990000"/>
                </a:solidFill>
                <a:latin typeface="+mj-lt"/>
              </a:rPr>
              <a:t>In our </a:t>
            </a:r>
            <a:r>
              <a:rPr lang="en-US" sz="2000" dirty="0" smtClean="0">
                <a:solidFill>
                  <a:srgbClr val="990000"/>
                </a:solidFill>
                <a:latin typeface="+mj-lt"/>
              </a:rPr>
              <a:t>problem</a:t>
            </a:r>
            <a:r>
              <a:rPr lang="en-US" sz="2000" dirty="0">
                <a:solidFill>
                  <a:srgbClr val="990000"/>
                </a:solidFill>
                <a:latin typeface="+mj-lt"/>
              </a:rPr>
              <a:t>, the rows of X and Y are processes in the </a:t>
            </a:r>
            <a:r>
              <a:rPr lang="en-US" sz="2000" dirty="0" smtClean="0">
                <a:solidFill>
                  <a:srgbClr val="990000"/>
                </a:solidFill>
                <a:latin typeface="+mj-lt"/>
              </a:rPr>
              <a:t>system</a:t>
            </a:r>
          </a:p>
          <a:p>
            <a:pPr marL="342900" indent="-342900">
              <a:spcAft>
                <a:spcPts val="1200"/>
              </a:spcAft>
              <a:buFont typeface="Arial" pitchFamily="34" charset="0"/>
              <a:buChar char="•"/>
            </a:pPr>
            <a:r>
              <a:rPr lang="en-US" sz="2000" dirty="0" smtClean="0">
                <a:solidFill>
                  <a:srgbClr val="990000"/>
                </a:solidFill>
                <a:latin typeface="+mj-lt"/>
              </a:rPr>
              <a:t>Columns </a:t>
            </a:r>
            <a:r>
              <a:rPr lang="en-US" sz="2000" dirty="0">
                <a:solidFill>
                  <a:srgbClr val="990000"/>
                </a:solidFill>
                <a:latin typeface="+mj-lt"/>
              </a:rPr>
              <a:t>of </a:t>
            </a:r>
            <a:r>
              <a:rPr lang="en-US" sz="2000" dirty="0" smtClean="0">
                <a:solidFill>
                  <a:srgbClr val="990000"/>
                </a:solidFill>
                <a:latin typeface="+mj-lt"/>
              </a:rPr>
              <a:t>X: The set </a:t>
            </a:r>
            <a:r>
              <a:rPr lang="en-US" sz="2000" dirty="0">
                <a:solidFill>
                  <a:srgbClr val="990000"/>
                </a:solidFill>
                <a:latin typeface="+mj-lt"/>
              </a:rPr>
              <a:t>of </a:t>
            </a:r>
            <a:r>
              <a:rPr lang="en-US" sz="2000" dirty="0" smtClean="0">
                <a:solidFill>
                  <a:srgbClr val="990000"/>
                </a:solidFill>
                <a:latin typeface="+mj-lt"/>
              </a:rPr>
              <a:t>control </a:t>
            </a:r>
            <a:r>
              <a:rPr lang="en-US" sz="2000" dirty="0">
                <a:solidFill>
                  <a:srgbClr val="990000"/>
                </a:solidFill>
                <a:latin typeface="+mj-lt"/>
              </a:rPr>
              <a:t>features of </a:t>
            </a:r>
            <a:r>
              <a:rPr lang="en-US" sz="2000" dirty="0" smtClean="0">
                <a:solidFill>
                  <a:srgbClr val="990000"/>
                </a:solidFill>
                <a:latin typeface="+mj-lt"/>
              </a:rPr>
              <a:t>process</a:t>
            </a:r>
          </a:p>
          <a:p>
            <a:pPr marL="342900" indent="-342900">
              <a:spcAft>
                <a:spcPts val="1200"/>
              </a:spcAft>
              <a:buFont typeface="Arial" pitchFamily="34" charset="0"/>
              <a:buChar char="•"/>
            </a:pPr>
            <a:r>
              <a:rPr lang="en-US" sz="2000" dirty="0" smtClean="0">
                <a:solidFill>
                  <a:srgbClr val="990000"/>
                </a:solidFill>
                <a:latin typeface="+mj-lt"/>
              </a:rPr>
              <a:t>Columns </a:t>
            </a:r>
            <a:r>
              <a:rPr lang="en-US" sz="2000" dirty="0">
                <a:solidFill>
                  <a:srgbClr val="990000"/>
                </a:solidFill>
                <a:latin typeface="+mj-lt"/>
              </a:rPr>
              <a:t>of </a:t>
            </a:r>
            <a:r>
              <a:rPr lang="en-US" sz="2000" dirty="0" smtClean="0">
                <a:solidFill>
                  <a:srgbClr val="990000"/>
                </a:solidFill>
                <a:latin typeface="+mj-lt"/>
              </a:rPr>
              <a:t>Y: The </a:t>
            </a:r>
            <a:r>
              <a:rPr lang="en-US" sz="2000" dirty="0">
                <a:solidFill>
                  <a:srgbClr val="990000"/>
                </a:solidFill>
                <a:latin typeface="+mj-lt"/>
              </a:rPr>
              <a:t>observed behavior of the process</a:t>
            </a:r>
            <a:endParaRPr lang="en" sz="2000" dirty="0">
              <a:solidFill>
                <a:srgbClr val="990000"/>
              </a:solidFill>
              <a:latin typeface="+mj-lt"/>
              <a:sym typeface="Comic Sans MS"/>
            </a:endParaRPr>
          </a:p>
        </p:txBody>
      </p:sp>
    </p:spTree>
    <p:extLst>
      <p:ext uri="{BB962C8B-B14F-4D97-AF65-F5344CB8AC3E}">
        <p14:creationId xmlns:p14="http://schemas.microsoft.com/office/powerpoint/2010/main" val="3683433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Kernel CCA</a:t>
            </a:r>
            <a:endParaRPr lang="en-US" dirty="0"/>
          </a:p>
        </p:txBody>
      </p:sp>
      <p:sp>
        <p:nvSpPr>
          <p:cNvPr id="11" name="Rectangle 10"/>
          <p:cNvSpPr/>
          <p:nvPr/>
        </p:nvSpPr>
        <p:spPr>
          <a:xfrm>
            <a:off x="6858000" y="15240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Symbol" pitchFamily="18" charset="2"/>
              </a:rPr>
              <a:t>j</a:t>
            </a:r>
            <a:r>
              <a:rPr lang="en-US" sz="3200" dirty="0" smtClean="0"/>
              <a:t>(X)u</a:t>
            </a:r>
          </a:p>
        </p:txBody>
      </p:sp>
      <p:sp>
        <p:nvSpPr>
          <p:cNvPr id="14" name="Rectangle 13"/>
          <p:cNvSpPr/>
          <p:nvPr/>
        </p:nvSpPr>
        <p:spPr>
          <a:xfrm>
            <a:off x="6858000" y="31242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Symbol" pitchFamily="18" charset="2"/>
              </a:rPr>
              <a:t>j</a:t>
            </a:r>
            <a:r>
              <a:rPr lang="en-US" sz="3200" dirty="0" smtClean="0"/>
              <a:t>(Y)v</a:t>
            </a:r>
          </a:p>
        </p:txBody>
      </p:sp>
      <p:sp>
        <p:nvSpPr>
          <p:cNvPr id="30" name="Oval 29"/>
          <p:cNvSpPr/>
          <p:nvPr/>
        </p:nvSpPr>
        <p:spPr>
          <a:xfrm>
            <a:off x="381000" y="3200400"/>
            <a:ext cx="15240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31" name="Oval 30"/>
          <p:cNvSpPr/>
          <p:nvPr/>
        </p:nvSpPr>
        <p:spPr>
          <a:xfrm>
            <a:off x="381000" y="1600200"/>
            <a:ext cx="15240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Control</a:t>
            </a:r>
          </a:p>
          <a:p>
            <a:pPr algn="ctr"/>
            <a:r>
              <a:rPr lang="en-US" dirty="0" smtClean="0"/>
              <a:t>feature</a:t>
            </a:r>
            <a:endParaRPr lang="en-US" dirty="0"/>
          </a:p>
        </p:txBody>
      </p:sp>
      <p:sp>
        <p:nvSpPr>
          <p:cNvPr id="38" name="TextBox 37"/>
          <p:cNvSpPr txBox="1"/>
          <p:nvPr/>
        </p:nvSpPr>
        <p:spPr>
          <a:xfrm>
            <a:off x="413630" y="3316067"/>
            <a:ext cx="1491370" cy="646333"/>
          </a:xfrm>
          <a:prstGeom prst="rect">
            <a:avLst/>
          </a:prstGeom>
          <a:noFill/>
        </p:spPr>
        <p:txBody>
          <a:bodyPr wrap="square" rtlCol="0">
            <a:spAutoFit/>
          </a:bodyPr>
          <a:lstStyle/>
          <a:p>
            <a:pPr algn="ctr"/>
            <a:r>
              <a:rPr lang="en-US" dirty="0" smtClean="0"/>
              <a:t>Observational</a:t>
            </a:r>
          </a:p>
          <a:p>
            <a:pPr algn="ctr"/>
            <a:r>
              <a:rPr lang="en-US" dirty="0" smtClean="0"/>
              <a:t>feature</a:t>
            </a:r>
            <a:endParaRPr lang="en-US" dirty="0"/>
          </a:p>
        </p:txBody>
      </p:sp>
      <p:sp>
        <p:nvSpPr>
          <p:cNvPr id="40" name="TextBox 39"/>
          <p:cNvSpPr txBox="1"/>
          <p:nvPr/>
        </p:nvSpPr>
        <p:spPr>
          <a:xfrm>
            <a:off x="7658196" y="2514600"/>
            <a:ext cx="1257204" cy="646331"/>
          </a:xfrm>
          <a:prstGeom prst="rect">
            <a:avLst/>
          </a:prstGeom>
          <a:noFill/>
          <a:ln w="25400">
            <a:noFill/>
          </a:ln>
        </p:spPr>
        <p:txBody>
          <a:bodyPr wrap="none" rtlCol="0">
            <a:spAutoFit/>
          </a:bodyPr>
          <a:lstStyle/>
          <a:p>
            <a:pPr algn="ctr"/>
            <a:r>
              <a:rPr lang="en-US" b="1" dirty="0" smtClean="0">
                <a:solidFill>
                  <a:srgbClr val="FF0000"/>
                </a:solidFill>
              </a:rPr>
              <a:t>Correlation</a:t>
            </a:r>
          </a:p>
          <a:p>
            <a:pPr algn="ctr"/>
            <a:r>
              <a:rPr lang="en-US" b="1" dirty="0" smtClean="0">
                <a:solidFill>
                  <a:srgbClr val="FF0000"/>
                </a:solidFill>
              </a:rPr>
              <a:t>maximized</a:t>
            </a:r>
            <a:endParaRPr lang="en-US" b="1" dirty="0">
              <a:solidFill>
                <a:srgbClr val="FF0000"/>
              </a:solidFill>
            </a:endParaRPr>
          </a:p>
        </p:txBody>
      </p:sp>
      <p:sp>
        <p:nvSpPr>
          <p:cNvPr id="36" name="TextBox 35"/>
          <p:cNvSpPr txBox="1"/>
          <p:nvPr/>
        </p:nvSpPr>
        <p:spPr>
          <a:xfrm>
            <a:off x="227903" y="4572000"/>
            <a:ext cx="8687497" cy="1292662"/>
          </a:xfrm>
          <a:prstGeom prst="rect">
            <a:avLst/>
          </a:prstGeom>
          <a:noFill/>
        </p:spPr>
        <p:txBody>
          <a:bodyPr wrap="square" rtlCol="0">
            <a:spAutoFit/>
          </a:bodyPr>
          <a:lstStyle/>
          <a:p>
            <a:r>
              <a:rPr lang="en-US" sz="2600" dirty="0" smtClean="0"/>
              <a:t>We use “kernel trick”, a popular machine learning technique, </a:t>
            </a:r>
          </a:p>
          <a:p>
            <a:r>
              <a:rPr lang="en-US" sz="2600" dirty="0" smtClean="0"/>
              <a:t>to transform non-linear relationship to linear ones via a non-linear mapping </a:t>
            </a:r>
            <a:r>
              <a:rPr lang="en-US" sz="2600" dirty="0" smtClean="0">
                <a:latin typeface="Symbol" pitchFamily="18" charset="2"/>
              </a:rPr>
              <a:t>j</a:t>
            </a:r>
            <a:r>
              <a:rPr lang="en-US" sz="2600" dirty="0" smtClean="0"/>
              <a:t>(.)</a:t>
            </a:r>
            <a:endParaRPr lang="en-US" sz="2600" dirty="0"/>
          </a:p>
        </p:txBody>
      </p:sp>
      <p:sp>
        <p:nvSpPr>
          <p:cNvPr id="37" name="Rectangle 36"/>
          <p:cNvSpPr/>
          <p:nvPr/>
        </p:nvSpPr>
        <p:spPr>
          <a:xfrm>
            <a:off x="2286000" y="15240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X</a:t>
            </a:r>
            <a:endParaRPr lang="en-US" sz="3200" dirty="0"/>
          </a:p>
        </p:txBody>
      </p:sp>
      <p:sp>
        <p:nvSpPr>
          <p:cNvPr id="39" name="Rectangle 38"/>
          <p:cNvSpPr/>
          <p:nvPr/>
        </p:nvSpPr>
        <p:spPr>
          <a:xfrm>
            <a:off x="2286000" y="31242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Y</a:t>
            </a:r>
            <a:endParaRPr lang="en-US" sz="3200" dirty="0"/>
          </a:p>
        </p:txBody>
      </p:sp>
      <p:sp>
        <p:nvSpPr>
          <p:cNvPr id="43" name="Rectangle 42"/>
          <p:cNvSpPr/>
          <p:nvPr/>
        </p:nvSpPr>
        <p:spPr>
          <a:xfrm>
            <a:off x="4572000" y="15240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Symbol" pitchFamily="18" charset="2"/>
              </a:rPr>
              <a:t>j</a:t>
            </a:r>
            <a:r>
              <a:rPr lang="en-US" sz="3200" dirty="0" smtClean="0"/>
              <a:t>(X)</a:t>
            </a:r>
            <a:endParaRPr lang="en-US" sz="3200" dirty="0"/>
          </a:p>
        </p:txBody>
      </p:sp>
      <p:sp>
        <p:nvSpPr>
          <p:cNvPr id="44" name="Rectangle 43"/>
          <p:cNvSpPr/>
          <p:nvPr/>
        </p:nvSpPr>
        <p:spPr>
          <a:xfrm>
            <a:off x="4572000" y="3124200"/>
            <a:ext cx="1600200" cy="990600"/>
          </a:xfrm>
          <a:prstGeom prst="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Symbol" pitchFamily="18" charset="2"/>
              </a:rPr>
              <a:t>j</a:t>
            </a:r>
            <a:r>
              <a:rPr lang="en-US" sz="3200" dirty="0" smtClean="0"/>
              <a:t>(Y)</a:t>
            </a:r>
            <a:endParaRPr lang="en-US" sz="3200" dirty="0"/>
          </a:p>
        </p:txBody>
      </p:sp>
      <p:cxnSp>
        <p:nvCxnSpPr>
          <p:cNvPr id="49" name="Straight Arrow Connector 48"/>
          <p:cNvCxnSpPr>
            <a:stCxn id="11" idx="2"/>
            <a:endCxn id="14" idx="0"/>
          </p:cNvCxnSpPr>
          <p:nvPr/>
        </p:nvCxnSpPr>
        <p:spPr>
          <a:xfrm rot="5400000">
            <a:off x="7353300" y="2819400"/>
            <a:ext cx="609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7" idx="3"/>
            <a:endCxn id="43" idx="1"/>
          </p:cNvCxnSpPr>
          <p:nvPr/>
        </p:nvCxnSpPr>
        <p:spPr>
          <a:xfrm>
            <a:off x="3886200" y="20193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9" idx="3"/>
            <a:endCxn id="44" idx="1"/>
          </p:cNvCxnSpPr>
          <p:nvPr/>
        </p:nvCxnSpPr>
        <p:spPr>
          <a:xfrm>
            <a:off x="3886200" y="36195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3" idx="3"/>
            <a:endCxn id="11" idx="1"/>
          </p:cNvCxnSpPr>
          <p:nvPr/>
        </p:nvCxnSpPr>
        <p:spPr>
          <a:xfrm>
            <a:off x="6172200" y="20193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14" idx="1"/>
          </p:cNvCxnSpPr>
          <p:nvPr/>
        </p:nvCxnSpPr>
        <p:spPr>
          <a:xfrm>
            <a:off x="6172200" y="36195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1" idx="6"/>
            <a:endCxn id="37" idx="1"/>
          </p:cNvCxnSpPr>
          <p:nvPr/>
        </p:nvCxnSpPr>
        <p:spPr>
          <a:xfrm>
            <a:off x="1905000" y="2019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0" idx="6"/>
            <a:endCxn id="39" idx="1"/>
          </p:cNvCxnSpPr>
          <p:nvPr/>
        </p:nvCxnSpPr>
        <p:spPr>
          <a:xfrm>
            <a:off x="1905000" y="3619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724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extLst>
              <p:ext uri="{D42A27DB-BD31-4B8C-83A1-F6EECF244321}">
                <p14:modId xmlns:p14="http://schemas.microsoft.com/office/powerpoint/2010/main" val="2461395479"/>
              </p:ext>
            </p:extLst>
          </p:nvPr>
        </p:nvGraphicFramePr>
        <p:xfrm>
          <a:off x="838200" y="1132361"/>
          <a:ext cx="7223814" cy="5048769"/>
        </p:xfrm>
        <a:graphic>
          <a:graphicData uri="http://schemas.openxmlformats.org/presentationml/2006/ole">
            <mc:AlternateContent xmlns:mc="http://schemas.openxmlformats.org/markup-compatibility/2006">
              <mc:Choice xmlns:v="urn:schemas-microsoft-com:vml" Requires="v">
                <p:oleObj spid="_x0000_s3099" name="Visio" r:id="rId3" imgW="4645768" imgH="3246767" progId="Visio.Drawing.11">
                  <p:embed/>
                </p:oleObj>
              </mc:Choice>
              <mc:Fallback>
                <p:oleObj name="Visio" r:id="rId3" imgW="4645768" imgH="324676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32361"/>
                        <a:ext cx="7223814" cy="5048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Autofit/>
          </a:bodyPr>
          <a:lstStyle/>
          <a:p>
            <a:r>
              <a:rPr lang="en-US" sz="3600" dirty="0" smtClean="0"/>
              <a:t>KCCA in Action</a:t>
            </a:r>
            <a:endParaRPr lang="en-US" sz="3600" dirty="0"/>
          </a:p>
        </p:txBody>
      </p:sp>
      <p:sp>
        <p:nvSpPr>
          <p:cNvPr id="21" name="Rounded Rectangle 20"/>
          <p:cNvSpPr/>
          <p:nvPr/>
        </p:nvSpPr>
        <p:spPr>
          <a:xfrm>
            <a:off x="5318814" y="2752130"/>
            <a:ext cx="2667000" cy="1066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t>corr</a:t>
            </a:r>
            <a:r>
              <a:rPr lang="en-US" sz="2000" dirty="0" smtClean="0"/>
              <a:t>(f(       ), g(       )) &lt; 0</a:t>
            </a:r>
            <a:endParaRPr lang="en-US" sz="2000" dirty="0"/>
          </a:p>
        </p:txBody>
      </p:sp>
      <p:sp>
        <p:nvSpPr>
          <p:cNvPr id="19" name="Rounded Rectangle 18"/>
          <p:cNvSpPr/>
          <p:nvPr/>
        </p:nvSpPr>
        <p:spPr>
          <a:xfrm>
            <a:off x="1661214" y="1609130"/>
            <a:ext cx="304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a:t>
            </a:r>
            <a:endParaRPr lang="en-US" dirty="0"/>
          </a:p>
        </p:txBody>
      </p:sp>
      <p:sp>
        <p:nvSpPr>
          <p:cNvPr id="20" name="Rounded Rectangle 19"/>
          <p:cNvSpPr/>
          <p:nvPr/>
        </p:nvSpPr>
        <p:spPr>
          <a:xfrm>
            <a:off x="1661214" y="4733330"/>
            <a:ext cx="3048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x</a:t>
            </a:r>
            <a:endParaRPr lang="en-US" dirty="0"/>
          </a:p>
        </p:txBody>
      </p:sp>
      <p:sp>
        <p:nvSpPr>
          <p:cNvPr id="22" name="TextBox 21"/>
          <p:cNvSpPr txBox="1"/>
          <p:nvPr/>
        </p:nvSpPr>
        <p:spPr>
          <a:xfrm>
            <a:off x="6157014" y="3371910"/>
            <a:ext cx="1008609" cy="523220"/>
          </a:xfrm>
          <a:prstGeom prst="rect">
            <a:avLst/>
          </a:prstGeom>
          <a:noFill/>
        </p:spPr>
        <p:txBody>
          <a:bodyPr wrap="none" rtlCol="0">
            <a:spAutoFit/>
          </a:bodyPr>
          <a:lstStyle/>
          <a:p>
            <a:r>
              <a:rPr lang="en-US" sz="2800" b="1" dirty="0" smtClean="0">
                <a:solidFill>
                  <a:srgbClr val="FF0000"/>
                </a:solidFill>
              </a:rPr>
              <a:t>BUG!</a:t>
            </a:r>
            <a:endParaRPr lang="en-US" sz="2800" b="1" dirty="0">
              <a:solidFill>
                <a:srgbClr val="FF0000"/>
              </a:solidFill>
            </a:endParaRPr>
          </a:p>
        </p:txBody>
      </p:sp>
      <p:sp>
        <p:nvSpPr>
          <p:cNvPr id="14" name="TextBox 13"/>
          <p:cNvSpPr txBox="1"/>
          <p:nvPr/>
        </p:nvSpPr>
        <p:spPr>
          <a:xfrm>
            <a:off x="2880414" y="838200"/>
            <a:ext cx="51054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rgbClr val="FF0000"/>
                </a:solidFill>
              </a:rPr>
              <a:t>Kernel Canonical Correlation Analysis</a:t>
            </a:r>
            <a:r>
              <a:rPr lang="en-US" dirty="0" smtClean="0">
                <a:solidFill>
                  <a:schemeClr val="tx1"/>
                </a:solidFill>
              </a:rPr>
              <a:t> takes control feature </a:t>
            </a:r>
            <a:r>
              <a:rPr lang="en-US" dirty="0" smtClean="0">
                <a:solidFill>
                  <a:srgbClr val="00B050"/>
                </a:solidFill>
              </a:rPr>
              <a:t>X</a:t>
            </a:r>
            <a:r>
              <a:rPr lang="en-US" dirty="0" smtClean="0">
                <a:solidFill>
                  <a:schemeClr val="tx1"/>
                </a:solidFill>
              </a:rPr>
              <a:t> and observational feature </a:t>
            </a:r>
            <a:r>
              <a:rPr lang="en-US" dirty="0" smtClean="0">
                <a:solidFill>
                  <a:srgbClr val="00B050"/>
                </a:solidFill>
              </a:rPr>
              <a:t>Y</a:t>
            </a:r>
            <a:r>
              <a:rPr lang="en-US" dirty="0" smtClean="0">
                <a:solidFill>
                  <a:schemeClr val="tx1"/>
                </a:solidFill>
              </a:rPr>
              <a:t> to find </a:t>
            </a:r>
            <a:r>
              <a:rPr lang="en-US" dirty="0" smtClean="0">
                <a:solidFill>
                  <a:srgbClr val="00B050"/>
                </a:solidFill>
              </a:rPr>
              <a:t>f</a:t>
            </a:r>
            <a:r>
              <a:rPr lang="en-US" dirty="0" smtClean="0">
                <a:solidFill>
                  <a:schemeClr val="tx1"/>
                </a:solidFill>
              </a:rPr>
              <a:t> and </a:t>
            </a:r>
            <a:r>
              <a:rPr lang="en-US" dirty="0" smtClean="0">
                <a:solidFill>
                  <a:srgbClr val="00B050"/>
                </a:solidFill>
              </a:rPr>
              <a:t>g</a:t>
            </a:r>
            <a:r>
              <a:rPr lang="en-US" dirty="0" smtClean="0">
                <a:solidFill>
                  <a:schemeClr val="tx1"/>
                </a:solidFill>
              </a:rPr>
              <a:t> such that </a:t>
            </a:r>
            <a:r>
              <a:rPr lang="en-US" dirty="0" smtClean="0">
                <a:solidFill>
                  <a:srgbClr val="00B050"/>
                </a:solidFill>
              </a:rPr>
              <a:t>f(X)</a:t>
            </a:r>
            <a:r>
              <a:rPr lang="en-US" dirty="0" smtClean="0">
                <a:solidFill>
                  <a:schemeClr val="tx1"/>
                </a:solidFill>
              </a:rPr>
              <a:t> and </a:t>
            </a:r>
            <a:r>
              <a:rPr lang="en-US" dirty="0" smtClean="0">
                <a:solidFill>
                  <a:srgbClr val="00B050"/>
                </a:solidFill>
              </a:rPr>
              <a:t>g(Y)</a:t>
            </a:r>
            <a:r>
              <a:rPr lang="en-US" dirty="0" smtClean="0">
                <a:solidFill>
                  <a:schemeClr val="tx1"/>
                </a:solidFill>
              </a:rPr>
              <a:t> is highly correlated</a:t>
            </a:r>
          </a:p>
        </p:txBody>
      </p:sp>
    </p:spTree>
    <p:extLst>
      <p:ext uri="{BB962C8B-B14F-4D97-AF65-F5344CB8AC3E}">
        <p14:creationId xmlns:p14="http://schemas.microsoft.com/office/powerpoint/2010/main" val="16491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5.55112E-17 0 L 0.575 0.21667 " pathEditMode="relative" rAng="0" ptsTypes="AA">
                                      <p:cBhvr>
                                        <p:cTn id="19" dur="2000" fill="hold"/>
                                        <p:tgtEl>
                                          <p:spTgt spid="19"/>
                                        </p:tgtEl>
                                        <p:attrNameLst>
                                          <p:attrName>ppt_x</p:attrName>
                                          <p:attrName>ppt_y</p:attrName>
                                        </p:attrNameLst>
                                      </p:cBhvr>
                                      <p:rCtr x="28700" y="10800"/>
                                    </p:animMotion>
                                  </p:childTnLst>
                                </p:cTn>
                              </p:par>
                              <p:par>
                                <p:cTn id="20" presetID="0" presetClass="path" presetSubtype="0" accel="50000" decel="50000" fill="hold" grpId="0" nodeType="withEffect">
                                  <p:stCondLst>
                                    <p:cond delay="0"/>
                                  </p:stCondLst>
                                  <p:childTnLst>
                                    <p:animMotion origin="layout" path="M 5.55112E-17 4.44444E-6 L 0.49167 -0.23889 " pathEditMode="relative" rAng="0" ptsTypes="AA">
                                      <p:cBhvr>
                                        <p:cTn id="21" dur="2000" fill="hold"/>
                                        <p:tgtEl>
                                          <p:spTgt spid="20"/>
                                        </p:tgtEl>
                                        <p:attrNameLst>
                                          <p:attrName>ppt_x</p:attrName>
                                          <p:attrName>ppt_y</p:attrName>
                                        </p:attrNameLst>
                                      </p:cBhvr>
                                      <p:rCtr x="24600" y="-1190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23622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476343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about Me</a:t>
            </a:r>
            <a:endParaRPr lang="en-US" dirty="0"/>
          </a:p>
        </p:txBody>
      </p:sp>
      <p:sp>
        <p:nvSpPr>
          <p:cNvPr id="3" name="Content Placeholder 2"/>
          <p:cNvSpPr>
            <a:spLocks noGrp="1"/>
          </p:cNvSpPr>
          <p:nvPr>
            <p:ph idx="1"/>
          </p:nvPr>
        </p:nvSpPr>
        <p:spPr>
          <a:xfrm>
            <a:off x="361950" y="838199"/>
            <a:ext cx="8477250" cy="4343401"/>
          </a:xfrm>
        </p:spPr>
        <p:txBody>
          <a:bodyPr/>
          <a:lstStyle/>
          <a:p>
            <a:r>
              <a:rPr lang="en-US" dirty="0" smtClean="0"/>
              <a:t>PhD (2001): University of Illinois at Urbana-Champaign (CS)</a:t>
            </a:r>
          </a:p>
          <a:p>
            <a:r>
              <a:rPr lang="en-US" dirty="0" smtClean="0"/>
              <a:t>Joined Purdue as Tenure-track Assistant Professor (2002)</a:t>
            </a:r>
          </a:p>
          <a:p>
            <a:r>
              <a:rPr lang="en-US" dirty="0" smtClean="0"/>
              <a:t>Promoted to Associate Professor (2007)</a:t>
            </a:r>
          </a:p>
          <a:p>
            <a:r>
              <a:rPr lang="en-US" dirty="0" smtClean="0"/>
              <a:t>Promoted to Professor (2012)</a:t>
            </a:r>
          </a:p>
          <a:p>
            <a:r>
              <a:rPr lang="en-US" dirty="0" smtClean="0"/>
              <a:t>Sabbatical at ARL Aug 2011 – May 2012</a:t>
            </a:r>
          </a:p>
          <a:p>
            <a:r>
              <a:rPr lang="en-US" dirty="0" smtClean="0"/>
              <a:t>Working here during summer 2012 and 2013</a:t>
            </a:r>
          </a:p>
          <a:p>
            <a:pPr lvl="1"/>
            <a:r>
              <a:rPr lang="en-US" dirty="0" smtClean="0"/>
              <a:t>Mobile systems management [DSN12, DSN13-Workshop]: Benjamin (Purdue); Jan, Mike (ARL)</a:t>
            </a:r>
          </a:p>
          <a:p>
            <a:pPr lvl="1"/>
            <a:r>
              <a:rPr lang="en-US" dirty="0" smtClean="0"/>
              <a:t>Automatic problem diagnosis [DSN12-Workshop, SRDS13]: </a:t>
            </a:r>
            <a:r>
              <a:rPr lang="en-US" dirty="0" err="1" smtClean="0"/>
              <a:t>Fahad</a:t>
            </a:r>
            <a:r>
              <a:rPr lang="en-US" dirty="0" smtClean="0"/>
              <a:t> (Purdue); Mike, Ahmed (ARL)</a:t>
            </a:r>
          </a:p>
          <a:p>
            <a:endParaRPr lang="en-US" dirty="0"/>
          </a:p>
        </p:txBody>
      </p:sp>
      <p:sp>
        <p:nvSpPr>
          <p:cNvPr id="29" name="Content Placeholder 2"/>
          <p:cNvSpPr txBox="1">
            <a:spLocks/>
          </p:cNvSpPr>
          <p:nvPr/>
        </p:nvSpPr>
        <p:spPr bwMode="auto">
          <a:xfrm>
            <a:off x="361950" y="3505200"/>
            <a:ext cx="8477250" cy="2819401"/>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00000"/>
              <a:buFontTx/>
              <a:buChar char="•"/>
              <a:tabLst/>
              <a:defRPr/>
            </a:pPr>
            <a:endParaRPr kumimoji="0" lang="en-US" sz="2400" b="0" i="0" u="none" strike="noStrike" kern="0" cap="none" spc="0" normalizeH="0" baseline="0" noProof="0" dirty="0">
              <a:ln>
                <a:noFill/>
              </a:ln>
              <a:solidFill>
                <a:srgbClr val="99000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304800" y="2719864"/>
            <a:ext cx="2514600" cy="304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3600" dirty="0" smtClean="0"/>
              <a:t>What about Localization?</a:t>
            </a:r>
            <a:endParaRPr lang="en-US" sz="3600" dirty="0"/>
          </a:p>
        </p:txBody>
      </p:sp>
      <p:cxnSp>
        <p:nvCxnSpPr>
          <p:cNvPr id="11" name="Straight Arrow Connector 10"/>
          <p:cNvCxnSpPr/>
          <p:nvPr/>
        </p:nvCxnSpPr>
        <p:spPr>
          <a:xfrm flipV="1">
            <a:off x="5029200" y="2579132"/>
            <a:ext cx="0" cy="3429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029200" y="6008132"/>
            <a:ext cx="3733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Freeform 15"/>
          <p:cNvSpPr/>
          <p:nvPr/>
        </p:nvSpPr>
        <p:spPr>
          <a:xfrm>
            <a:off x="5034708" y="2535065"/>
            <a:ext cx="2809302" cy="3466640"/>
          </a:xfrm>
          <a:custGeom>
            <a:avLst/>
            <a:gdLst>
              <a:gd name="connsiteX0" fmla="*/ 0 w 2809302"/>
              <a:gd name="connsiteY0" fmla="*/ 3466640 h 3466640"/>
              <a:gd name="connsiteX1" fmla="*/ 903384 w 2809302"/>
              <a:gd name="connsiteY1" fmla="*/ 470053 h 3466640"/>
              <a:gd name="connsiteX2" fmla="*/ 2060155 w 2809302"/>
              <a:gd name="connsiteY2" fmla="*/ 646322 h 3466640"/>
              <a:gd name="connsiteX3" fmla="*/ 2809302 w 2809302"/>
              <a:gd name="connsiteY3" fmla="*/ 128530 h 3466640"/>
            </a:gdLst>
            <a:ahLst/>
            <a:cxnLst>
              <a:cxn ang="0">
                <a:pos x="connsiteX0" y="connsiteY0"/>
              </a:cxn>
              <a:cxn ang="0">
                <a:pos x="connsiteX1" y="connsiteY1"/>
              </a:cxn>
              <a:cxn ang="0">
                <a:pos x="connsiteX2" y="connsiteY2"/>
              </a:cxn>
              <a:cxn ang="0">
                <a:pos x="connsiteX3" y="connsiteY3"/>
              </a:cxn>
            </a:cxnLst>
            <a:rect l="l" t="t" r="r" b="b"/>
            <a:pathLst>
              <a:path w="2809302" h="3466640">
                <a:moveTo>
                  <a:pt x="0" y="3466640"/>
                </a:moveTo>
                <a:cubicBezTo>
                  <a:pt x="280012" y="2203373"/>
                  <a:pt x="560025" y="940106"/>
                  <a:pt x="903384" y="470053"/>
                </a:cubicBezTo>
                <a:cubicBezTo>
                  <a:pt x="1246743" y="0"/>
                  <a:pt x="1742502" y="703242"/>
                  <a:pt x="2060155" y="646322"/>
                </a:cubicBezTo>
                <a:cubicBezTo>
                  <a:pt x="2377808" y="589402"/>
                  <a:pt x="2593555" y="358966"/>
                  <a:pt x="2809302" y="12853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034708" y="3293393"/>
            <a:ext cx="3514381" cy="2708312"/>
          </a:xfrm>
          <a:custGeom>
            <a:avLst/>
            <a:gdLst>
              <a:gd name="connsiteX0" fmla="*/ 0 w 3514381"/>
              <a:gd name="connsiteY0" fmla="*/ 2708312 h 2708312"/>
              <a:gd name="connsiteX1" fmla="*/ 1046603 w 3514381"/>
              <a:gd name="connsiteY1" fmla="*/ 449855 h 2708312"/>
              <a:gd name="connsiteX2" fmla="*/ 3514381 w 3514381"/>
              <a:gd name="connsiteY2" fmla="*/ 9180 h 2708312"/>
            </a:gdLst>
            <a:ahLst/>
            <a:cxnLst>
              <a:cxn ang="0">
                <a:pos x="connsiteX0" y="connsiteY0"/>
              </a:cxn>
              <a:cxn ang="0">
                <a:pos x="connsiteX1" y="connsiteY1"/>
              </a:cxn>
              <a:cxn ang="0">
                <a:pos x="connsiteX2" y="connsiteY2"/>
              </a:cxn>
            </a:cxnLst>
            <a:rect l="l" t="t" r="r" b="b"/>
            <a:pathLst>
              <a:path w="3514381" h="2708312">
                <a:moveTo>
                  <a:pt x="0" y="2708312"/>
                </a:moveTo>
                <a:cubicBezTo>
                  <a:pt x="230436" y="1804011"/>
                  <a:pt x="460873" y="899710"/>
                  <a:pt x="1046603" y="449855"/>
                </a:cubicBezTo>
                <a:cubicBezTo>
                  <a:pt x="1632333" y="0"/>
                  <a:pt x="2573357" y="4590"/>
                  <a:pt x="3514381" y="918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5034708" y="3754265"/>
            <a:ext cx="3514381" cy="2247440"/>
          </a:xfrm>
          <a:custGeom>
            <a:avLst/>
            <a:gdLst>
              <a:gd name="connsiteX0" fmla="*/ 0 w 3514381"/>
              <a:gd name="connsiteY0" fmla="*/ 2247440 h 2247440"/>
              <a:gd name="connsiteX1" fmla="*/ 1090670 w 3514381"/>
              <a:gd name="connsiteY1" fmla="*/ 385590 h 2247440"/>
              <a:gd name="connsiteX2" fmla="*/ 3514381 w 3514381"/>
              <a:gd name="connsiteY2" fmla="*/ 0 h 2247440"/>
            </a:gdLst>
            <a:ahLst/>
            <a:cxnLst>
              <a:cxn ang="0">
                <a:pos x="connsiteX0" y="connsiteY0"/>
              </a:cxn>
              <a:cxn ang="0">
                <a:pos x="connsiteX1" y="connsiteY1"/>
              </a:cxn>
              <a:cxn ang="0">
                <a:pos x="connsiteX2" y="connsiteY2"/>
              </a:cxn>
            </a:cxnLst>
            <a:rect l="l" t="t" r="r" b="b"/>
            <a:pathLst>
              <a:path w="3514381" h="2247440">
                <a:moveTo>
                  <a:pt x="0" y="2247440"/>
                </a:moveTo>
                <a:cubicBezTo>
                  <a:pt x="252470" y="1503801"/>
                  <a:pt x="504940" y="760163"/>
                  <a:pt x="1090670" y="385590"/>
                </a:cubicBezTo>
                <a:cubicBezTo>
                  <a:pt x="1676400" y="11017"/>
                  <a:pt x="2595390" y="5508"/>
                  <a:pt x="3514381"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023692" y="4635614"/>
            <a:ext cx="3459296" cy="1366091"/>
          </a:xfrm>
          <a:custGeom>
            <a:avLst/>
            <a:gdLst>
              <a:gd name="connsiteX0" fmla="*/ 0 w 3459296"/>
              <a:gd name="connsiteY0" fmla="*/ 1366091 h 1366091"/>
              <a:gd name="connsiteX1" fmla="*/ 1707614 w 3459296"/>
              <a:gd name="connsiteY1" fmla="*/ 903383 h 1366091"/>
              <a:gd name="connsiteX2" fmla="*/ 2104221 w 3459296"/>
              <a:gd name="connsiteY2" fmla="*/ 176270 h 1366091"/>
              <a:gd name="connsiteX3" fmla="*/ 3459296 w 3459296"/>
              <a:gd name="connsiteY3" fmla="*/ 0 h 1366091"/>
            </a:gdLst>
            <a:ahLst/>
            <a:cxnLst>
              <a:cxn ang="0">
                <a:pos x="connsiteX0" y="connsiteY0"/>
              </a:cxn>
              <a:cxn ang="0">
                <a:pos x="connsiteX1" y="connsiteY1"/>
              </a:cxn>
              <a:cxn ang="0">
                <a:pos x="connsiteX2" y="connsiteY2"/>
              </a:cxn>
              <a:cxn ang="0">
                <a:pos x="connsiteX3" y="connsiteY3"/>
              </a:cxn>
            </a:cxnLst>
            <a:rect l="l" t="t" r="r" b="b"/>
            <a:pathLst>
              <a:path w="3459296" h="1366091">
                <a:moveTo>
                  <a:pt x="0" y="1366091"/>
                </a:moveTo>
                <a:cubicBezTo>
                  <a:pt x="678455" y="1233888"/>
                  <a:pt x="1356911" y="1101686"/>
                  <a:pt x="1707614" y="903383"/>
                </a:cubicBezTo>
                <a:cubicBezTo>
                  <a:pt x="2058317" y="705080"/>
                  <a:pt x="1812274" y="326834"/>
                  <a:pt x="2104221" y="176270"/>
                </a:cubicBezTo>
                <a:cubicBezTo>
                  <a:pt x="2396168" y="25706"/>
                  <a:pt x="2927732" y="12853"/>
                  <a:pt x="3459296"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543800" y="2438400"/>
            <a:ext cx="1074333" cy="369332"/>
          </a:xfrm>
          <a:prstGeom prst="rect">
            <a:avLst/>
          </a:prstGeom>
          <a:noFill/>
        </p:spPr>
        <p:txBody>
          <a:bodyPr wrap="none" rtlCol="0">
            <a:spAutoFit/>
          </a:bodyPr>
          <a:lstStyle/>
          <a:p>
            <a:r>
              <a:rPr lang="en-US" dirty="0" smtClean="0"/>
              <a:t>Feature 1</a:t>
            </a:r>
            <a:endParaRPr lang="en-US" dirty="0"/>
          </a:p>
        </p:txBody>
      </p:sp>
      <p:sp>
        <p:nvSpPr>
          <p:cNvPr id="25" name="TextBox 24"/>
          <p:cNvSpPr txBox="1"/>
          <p:nvPr/>
        </p:nvSpPr>
        <p:spPr>
          <a:xfrm>
            <a:off x="7543800" y="3036332"/>
            <a:ext cx="1088760" cy="369332"/>
          </a:xfrm>
          <a:prstGeom prst="rect">
            <a:avLst/>
          </a:prstGeom>
          <a:noFill/>
        </p:spPr>
        <p:txBody>
          <a:bodyPr wrap="none" rtlCol="0">
            <a:spAutoFit/>
          </a:bodyPr>
          <a:lstStyle/>
          <a:p>
            <a:r>
              <a:rPr lang="en-US" dirty="0" smtClean="0"/>
              <a:t>Feature 2</a:t>
            </a:r>
            <a:endParaRPr lang="en-US" dirty="0"/>
          </a:p>
        </p:txBody>
      </p:sp>
      <p:sp>
        <p:nvSpPr>
          <p:cNvPr id="26" name="TextBox 25"/>
          <p:cNvSpPr txBox="1"/>
          <p:nvPr/>
        </p:nvSpPr>
        <p:spPr>
          <a:xfrm>
            <a:off x="7543800" y="3429000"/>
            <a:ext cx="1074333" cy="369332"/>
          </a:xfrm>
          <a:prstGeom prst="rect">
            <a:avLst/>
          </a:prstGeom>
          <a:noFill/>
        </p:spPr>
        <p:txBody>
          <a:bodyPr wrap="none" rtlCol="0">
            <a:spAutoFit/>
          </a:bodyPr>
          <a:lstStyle/>
          <a:p>
            <a:r>
              <a:rPr lang="en-US" dirty="0" smtClean="0"/>
              <a:t>Feature 3</a:t>
            </a:r>
            <a:endParaRPr lang="en-US" dirty="0"/>
          </a:p>
        </p:txBody>
      </p:sp>
      <p:sp>
        <p:nvSpPr>
          <p:cNvPr id="27" name="TextBox 26"/>
          <p:cNvSpPr txBox="1"/>
          <p:nvPr/>
        </p:nvSpPr>
        <p:spPr>
          <a:xfrm>
            <a:off x="7543800" y="4267200"/>
            <a:ext cx="1088760" cy="369332"/>
          </a:xfrm>
          <a:prstGeom prst="rect">
            <a:avLst/>
          </a:prstGeom>
          <a:noFill/>
        </p:spPr>
        <p:txBody>
          <a:bodyPr wrap="none" rtlCol="0">
            <a:spAutoFit/>
          </a:bodyPr>
          <a:lstStyle/>
          <a:p>
            <a:r>
              <a:rPr lang="en-US" dirty="0" smtClean="0"/>
              <a:t>Feature 4</a:t>
            </a:r>
            <a:endParaRPr lang="en-US" dirty="0"/>
          </a:p>
        </p:txBody>
      </p:sp>
      <p:pic>
        <p:nvPicPr>
          <p:cNvPr id="34" name="Picture 33" descr="loess.png"/>
          <p:cNvPicPr>
            <a:picLocks noChangeAspect="1"/>
          </p:cNvPicPr>
          <p:nvPr/>
        </p:nvPicPr>
        <p:blipFill>
          <a:blip r:embed="rId2" cstate="print"/>
          <a:stretch>
            <a:fillRect/>
          </a:stretch>
        </p:blipFill>
        <p:spPr>
          <a:xfrm>
            <a:off x="5029200" y="2807732"/>
            <a:ext cx="3505200" cy="3200400"/>
          </a:xfrm>
          <a:prstGeom prst="rect">
            <a:avLst/>
          </a:prstGeom>
        </p:spPr>
      </p:pic>
      <p:sp>
        <p:nvSpPr>
          <p:cNvPr id="35" name="TextBox 34"/>
          <p:cNvSpPr txBox="1"/>
          <p:nvPr/>
        </p:nvSpPr>
        <p:spPr>
          <a:xfrm>
            <a:off x="5906886" y="6001705"/>
            <a:ext cx="1978427" cy="369332"/>
          </a:xfrm>
          <a:prstGeom prst="rect">
            <a:avLst/>
          </a:prstGeom>
          <a:noFill/>
        </p:spPr>
        <p:txBody>
          <a:bodyPr wrap="none" rtlCol="0">
            <a:spAutoFit/>
          </a:bodyPr>
          <a:lstStyle/>
          <a:p>
            <a:r>
              <a:rPr lang="en-US" dirty="0" smtClean="0"/>
              <a:t>Scale of Execution </a:t>
            </a:r>
            <a:endParaRPr lang="en-US" dirty="0"/>
          </a:p>
        </p:txBody>
      </p:sp>
      <p:sp>
        <p:nvSpPr>
          <p:cNvPr id="36" name="TextBox 35"/>
          <p:cNvSpPr txBox="1"/>
          <p:nvPr/>
        </p:nvSpPr>
        <p:spPr>
          <a:xfrm rot="16200000">
            <a:off x="3851312" y="4107461"/>
            <a:ext cx="1986441" cy="369332"/>
          </a:xfrm>
          <a:prstGeom prst="rect">
            <a:avLst/>
          </a:prstGeom>
          <a:noFill/>
        </p:spPr>
        <p:txBody>
          <a:bodyPr wrap="none" rtlCol="0">
            <a:spAutoFit/>
          </a:bodyPr>
          <a:lstStyle/>
          <a:p>
            <a:r>
              <a:rPr lang="en-US" dirty="0" smtClean="0"/>
              <a:t>Behavioral Feature</a:t>
            </a:r>
            <a:endParaRPr lang="en-US" dirty="0"/>
          </a:p>
        </p:txBody>
      </p:sp>
      <p:pic>
        <p:nvPicPr>
          <p:cNvPr id="37" name="Picture 36" descr="Matrix-icon.png"/>
          <p:cNvPicPr>
            <a:picLocks noChangeAspect="1"/>
          </p:cNvPicPr>
          <p:nvPr/>
        </p:nvPicPr>
        <p:blipFill>
          <a:blip r:embed="rId3" cstate="print"/>
          <a:stretch>
            <a:fillRect/>
          </a:stretch>
        </p:blipFill>
        <p:spPr>
          <a:xfrm>
            <a:off x="457200" y="2883932"/>
            <a:ext cx="990600" cy="990600"/>
          </a:xfrm>
          <a:prstGeom prst="rect">
            <a:avLst/>
          </a:prstGeom>
        </p:spPr>
      </p:pic>
      <p:pic>
        <p:nvPicPr>
          <p:cNvPr id="55" name="Picture 54" descr="Matrix-icon.png"/>
          <p:cNvPicPr>
            <a:picLocks noChangeAspect="1"/>
          </p:cNvPicPr>
          <p:nvPr/>
        </p:nvPicPr>
        <p:blipFill>
          <a:blip r:embed="rId3" cstate="print"/>
          <a:stretch>
            <a:fillRect/>
          </a:stretch>
        </p:blipFill>
        <p:spPr>
          <a:xfrm>
            <a:off x="762000" y="3188732"/>
            <a:ext cx="990600" cy="990600"/>
          </a:xfrm>
          <a:prstGeom prst="rect">
            <a:avLst/>
          </a:prstGeom>
        </p:spPr>
      </p:pic>
      <p:pic>
        <p:nvPicPr>
          <p:cNvPr id="56" name="Picture 55" descr="Matrix-icon.png"/>
          <p:cNvPicPr>
            <a:picLocks noChangeAspect="1"/>
          </p:cNvPicPr>
          <p:nvPr/>
        </p:nvPicPr>
        <p:blipFill>
          <a:blip r:embed="rId3" cstate="print"/>
          <a:stretch>
            <a:fillRect/>
          </a:stretch>
        </p:blipFill>
        <p:spPr>
          <a:xfrm>
            <a:off x="1066800" y="3493532"/>
            <a:ext cx="990600" cy="990600"/>
          </a:xfrm>
          <a:prstGeom prst="rect">
            <a:avLst/>
          </a:prstGeom>
        </p:spPr>
      </p:pic>
      <p:pic>
        <p:nvPicPr>
          <p:cNvPr id="57" name="Picture 56" descr="Matrix-icon.png"/>
          <p:cNvPicPr>
            <a:picLocks noChangeAspect="1"/>
          </p:cNvPicPr>
          <p:nvPr/>
        </p:nvPicPr>
        <p:blipFill>
          <a:blip r:embed="rId3" cstate="print"/>
          <a:stretch>
            <a:fillRect/>
          </a:stretch>
        </p:blipFill>
        <p:spPr>
          <a:xfrm>
            <a:off x="1371600" y="3798332"/>
            <a:ext cx="990600" cy="990600"/>
          </a:xfrm>
          <a:prstGeom prst="rect">
            <a:avLst/>
          </a:prstGeom>
        </p:spPr>
      </p:pic>
      <p:pic>
        <p:nvPicPr>
          <p:cNvPr id="58" name="Picture 57" descr="Matrix-icon.png"/>
          <p:cNvPicPr>
            <a:picLocks noChangeAspect="1"/>
          </p:cNvPicPr>
          <p:nvPr/>
        </p:nvPicPr>
        <p:blipFill>
          <a:blip r:embed="rId3" cstate="print"/>
          <a:stretch>
            <a:fillRect/>
          </a:stretch>
        </p:blipFill>
        <p:spPr>
          <a:xfrm>
            <a:off x="1676400" y="4103132"/>
            <a:ext cx="990600" cy="990600"/>
          </a:xfrm>
          <a:prstGeom prst="rect">
            <a:avLst/>
          </a:prstGeom>
        </p:spPr>
      </p:pic>
      <p:sp>
        <p:nvSpPr>
          <p:cNvPr id="59" name="Right Arrow 58"/>
          <p:cNvSpPr/>
          <p:nvPr/>
        </p:nvSpPr>
        <p:spPr>
          <a:xfrm>
            <a:off x="3048000" y="3569732"/>
            <a:ext cx="1600200" cy="838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00400" y="4198203"/>
            <a:ext cx="1447800" cy="1200329"/>
          </a:xfrm>
          <a:prstGeom prst="rect">
            <a:avLst/>
          </a:prstGeom>
          <a:noFill/>
        </p:spPr>
        <p:txBody>
          <a:bodyPr wrap="square" rtlCol="0">
            <a:spAutoFit/>
          </a:bodyPr>
          <a:lstStyle/>
          <a:p>
            <a:r>
              <a:rPr lang="en-US" dirty="0" smtClean="0"/>
              <a:t>Through Manual Analysis</a:t>
            </a:r>
          </a:p>
          <a:p>
            <a:r>
              <a:rPr lang="en-US" dirty="0" smtClean="0"/>
              <a:t>(as in Vrisha)</a:t>
            </a:r>
          </a:p>
        </p:txBody>
      </p:sp>
      <p:pic>
        <p:nvPicPr>
          <p:cNvPr id="29" name="Picture 28" descr="coding-horror-official-logo-medium.png"/>
          <p:cNvPicPr>
            <a:picLocks noChangeAspect="1"/>
          </p:cNvPicPr>
          <p:nvPr/>
        </p:nvPicPr>
        <p:blipFill>
          <a:blip r:embed="rId4" cstate="print"/>
          <a:stretch>
            <a:fillRect/>
          </a:stretch>
        </p:blipFill>
        <p:spPr>
          <a:xfrm>
            <a:off x="3124807" y="2748439"/>
            <a:ext cx="1066193" cy="962025"/>
          </a:xfrm>
          <a:prstGeom prst="rect">
            <a:avLst/>
          </a:prstGeom>
        </p:spPr>
      </p:pic>
      <p:sp>
        <p:nvSpPr>
          <p:cNvPr id="31" name="Content Placeholder 4"/>
          <p:cNvSpPr>
            <a:spLocks noGrp="1"/>
          </p:cNvSpPr>
          <p:nvPr>
            <p:ph sz="half" idx="4294967295"/>
          </p:nvPr>
        </p:nvSpPr>
        <p:spPr>
          <a:xfrm>
            <a:off x="381000" y="1143000"/>
            <a:ext cx="8305800" cy="1295400"/>
          </a:xfrm>
          <a:prstGeom prst="rect">
            <a:avLst/>
          </a:prstGeom>
        </p:spPr>
        <p:txBody>
          <a:bodyPr>
            <a:noAutofit/>
          </a:bodyPr>
          <a:lstStyle/>
          <a:p>
            <a:r>
              <a:rPr lang="en-US" sz="2400" dirty="0" smtClean="0"/>
              <a:t>What is the “correct” behavior at large scale?</a:t>
            </a:r>
          </a:p>
          <a:p>
            <a:r>
              <a:rPr lang="en-US" sz="2400" dirty="0" smtClean="0"/>
              <a:t>Extrapolate large-scale behavior of each individual feature from a series of small-scale runs</a:t>
            </a:r>
          </a:p>
        </p:txBody>
      </p:sp>
      <p:sp>
        <p:nvSpPr>
          <p:cNvPr id="30" name="TextBox 29"/>
          <p:cNvSpPr txBox="1"/>
          <p:nvPr/>
        </p:nvSpPr>
        <p:spPr>
          <a:xfrm>
            <a:off x="533400" y="2960132"/>
            <a:ext cx="811441" cy="369332"/>
          </a:xfrm>
          <a:prstGeom prst="rect">
            <a:avLst/>
          </a:prstGeom>
          <a:noFill/>
        </p:spPr>
        <p:txBody>
          <a:bodyPr wrap="none" rtlCol="0">
            <a:spAutoFit/>
          </a:bodyPr>
          <a:lstStyle/>
          <a:p>
            <a:r>
              <a:rPr lang="en-US" dirty="0" smtClean="0">
                <a:solidFill>
                  <a:srgbClr val="FF0000"/>
                </a:solidFill>
              </a:rPr>
              <a:t>scale 1</a:t>
            </a:r>
            <a:endParaRPr lang="en-US" dirty="0">
              <a:solidFill>
                <a:srgbClr val="FF0000"/>
              </a:solidFill>
            </a:endParaRPr>
          </a:p>
        </p:txBody>
      </p:sp>
      <p:sp>
        <p:nvSpPr>
          <p:cNvPr id="32" name="TextBox 31"/>
          <p:cNvSpPr txBox="1"/>
          <p:nvPr/>
        </p:nvSpPr>
        <p:spPr>
          <a:xfrm>
            <a:off x="838200" y="3264932"/>
            <a:ext cx="825867" cy="369332"/>
          </a:xfrm>
          <a:prstGeom prst="rect">
            <a:avLst/>
          </a:prstGeom>
          <a:noFill/>
        </p:spPr>
        <p:txBody>
          <a:bodyPr wrap="none" rtlCol="0">
            <a:spAutoFit/>
          </a:bodyPr>
          <a:lstStyle/>
          <a:p>
            <a:r>
              <a:rPr lang="en-US" dirty="0" smtClean="0">
                <a:solidFill>
                  <a:srgbClr val="FF0000"/>
                </a:solidFill>
              </a:rPr>
              <a:t>scale 2</a:t>
            </a:r>
            <a:endParaRPr lang="en-US" dirty="0">
              <a:solidFill>
                <a:srgbClr val="FF0000"/>
              </a:solidFill>
            </a:endParaRPr>
          </a:p>
        </p:txBody>
      </p:sp>
      <p:sp>
        <p:nvSpPr>
          <p:cNvPr id="33" name="TextBox 32"/>
          <p:cNvSpPr txBox="1"/>
          <p:nvPr/>
        </p:nvSpPr>
        <p:spPr>
          <a:xfrm>
            <a:off x="1143000" y="3569732"/>
            <a:ext cx="811441" cy="369332"/>
          </a:xfrm>
          <a:prstGeom prst="rect">
            <a:avLst/>
          </a:prstGeom>
          <a:noFill/>
        </p:spPr>
        <p:txBody>
          <a:bodyPr wrap="none" rtlCol="0">
            <a:spAutoFit/>
          </a:bodyPr>
          <a:lstStyle/>
          <a:p>
            <a:r>
              <a:rPr lang="en-US" dirty="0" smtClean="0">
                <a:solidFill>
                  <a:srgbClr val="FF0000"/>
                </a:solidFill>
              </a:rPr>
              <a:t>scale 3</a:t>
            </a:r>
            <a:endParaRPr lang="en-US" dirty="0">
              <a:solidFill>
                <a:srgbClr val="FF0000"/>
              </a:solidFill>
            </a:endParaRPr>
          </a:p>
        </p:txBody>
      </p:sp>
      <p:sp>
        <p:nvSpPr>
          <p:cNvPr id="39" name="TextBox 38"/>
          <p:cNvSpPr txBox="1"/>
          <p:nvPr/>
        </p:nvSpPr>
        <p:spPr>
          <a:xfrm>
            <a:off x="1447800" y="3798332"/>
            <a:ext cx="588623"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40" name="TextBox 39"/>
          <p:cNvSpPr txBox="1"/>
          <p:nvPr/>
        </p:nvSpPr>
        <p:spPr>
          <a:xfrm>
            <a:off x="1752600" y="4179332"/>
            <a:ext cx="867545" cy="369332"/>
          </a:xfrm>
          <a:prstGeom prst="rect">
            <a:avLst/>
          </a:prstGeom>
          <a:noFill/>
        </p:spPr>
        <p:txBody>
          <a:bodyPr wrap="none" rtlCol="0">
            <a:spAutoFit/>
          </a:bodyPr>
          <a:lstStyle/>
          <a:p>
            <a:r>
              <a:rPr lang="en-US" dirty="0" smtClean="0">
                <a:solidFill>
                  <a:srgbClr val="FF0000"/>
                </a:solidFill>
              </a:rPr>
              <a:t>scale N</a:t>
            </a:r>
            <a:endParaRPr lang="en-US" dirty="0">
              <a:solidFill>
                <a:srgbClr val="FF0000"/>
              </a:solidFill>
            </a:endParaRPr>
          </a:p>
        </p:txBody>
      </p:sp>
      <p:sp>
        <p:nvSpPr>
          <p:cNvPr id="42" name="TextBox 41"/>
          <p:cNvSpPr txBox="1"/>
          <p:nvPr/>
        </p:nvSpPr>
        <p:spPr>
          <a:xfrm>
            <a:off x="685800" y="5398532"/>
            <a:ext cx="1789080" cy="369332"/>
          </a:xfrm>
          <a:prstGeom prst="rect">
            <a:avLst/>
          </a:prstGeom>
          <a:noFill/>
        </p:spPr>
        <p:txBody>
          <a:bodyPr wrap="none" rtlCol="0">
            <a:spAutoFit/>
          </a:bodyPr>
          <a:lstStyle/>
          <a:p>
            <a:r>
              <a:rPr lang="en-US" dirty="0" smtClean="0"/>
              <a:t>Small-scale Runs</a:t>
            </a:r>
            <a:endParaRPr lang="en-US" dirty="0"/>
          </a:p>
        </p:txBody>
      </p:sp>
    </p:spTree>
    <p:extLst>
      <p:ext uri="{BB962C8B-B14F-4D97-AF65-F5344CB8AC3E}">
        <p14:creationId xmlns:p14="http://schemas.microsoft.com/office/powerpoint/2010/main" val="4212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3"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6" name="Content Placeholder 7"/>
          <p:cNvGraphicFramePr>
            <a:graphicFrameLocks noChangeAspect="1"/>
          </p:cNvGraphicFramePr>
          <p:nvPr>
            <p:extLst>
              <p:ext uri="{D42A27DB-BD31-4B8C-83A1-F6EECF244321}">
                <p14:modId xmlns:p14="http://schemas.microsoft.com/office/powerpoint/2010/main" val="2330151293"/>
              </p:ext>
            </p:extLst>
          </p:nvPr>
        </p:nvGraphicFramePr>
        <p:xfrm>
          <a:off x="228600" y="1524000"/>
          <a:ext cx="4953000" cy="4648200"/>
        </p:xfrm>
        <a:graphic>
          <a:graphicData uri="http://schemas.openxmlformats.org/presentationml/2006/ole">
            <mc:AlternateContent xmlns:mc="http://schemas.openxmlformats.org/markup-compatibility/2006">
              <mc:Choice xmlns:v="urn:schemas-microsoft-com:vml" Requires="v">
                <p:oleObj spid="_x0000_s5139" name="Visio" r:id="rId4" imgW="3041967" imgH="3246750" progId="Visio.Drawing.11">
                  <p:embed/>
                </p:oleObj>
              </mc:Choice>
              <mc:Fallback>
                <p:oleObj name="Visio" r:id="rId4" imgW="3041967" imgH="324675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49530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ounded Rectangle 15"/>
          <p:cNvSpPr/>
          <p:nvPr/>
        </p:nvSpPr>
        <p:spPr>
          <a:xfrm>
            <a:off x="838200" y="1981200"/>
            <a:ext cx="1066801"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g’</a:t>
            </a:r>
            <a:r>
              <a:rPr lang="en-US" baseline="30000" dirty="0" smtClean="0"/>
              <a:t>-1</a:t>
            </a:r>
            <a:r>
              <a:rPr lang="en-US" dirty="0" smtClean="0"/>
              <a:t>(f (x))</a:t>
            </a:r>
            <a:endParaRPr lang="en-US" dirty="0"/>
          </a:p>
        </p:txBody>
      </p:sp>
      <p:sp>
        <p:nvSpPr>
          <p:cNvPr id="2" name="Title 1"/>
          <p:cNvSpPr>
            <a:spLocks noGrp="1"/>
          </p:cNvSpPr>
          <p:nvPr>
            <p:ph type="title"/>
          </p:nvPr>
        </p:nvSpPr>
        <p:spPr>
          <a:xfrm>
            <a:off x="228600" y="457200"/>
            <a:ext cx="8724900" cy="533400"/>
          </a:xfrm>
        </p:spPr>
        <p:txBody>
          <a:bodyPr>
            <a:normAutofit fontScale="90000"/>
          </a:bodyPr>
          <a:lstStyle/>
          <a:p>
            <a:r>
              <a:rPr lang="en-US" dirty="0" smtClean="0"/>
              <a:t>ABHRANTA: a Predictive Model for Program Behavior at Large Scale</a:t>
            </a:r>
            <a:endParaRPr lang="en-US" dirty="0"/>
          </a:p>
        </p:txBody>
      </p:sp>
      <p:sp>
        <p:nvSpPr>
          <p:cNvPr id="5" name="Content Placeholder 4"/>
          <p:cNvSpPr>
            <a:spLocks noGrp="1"/>
          </p:cNvSpPr>
          <p:nvPr>
            <p:ph sz="half" idx="2"/>
          </p:nvPr>
        </p:nvSpPr>
        <p:spPr>
          <a:xfrm>
            <a:off x="5105400" y="1345692"/>
            <a:ext cx="3810000" cy="4623816"/>
          </a:xfrm>
        </p:spPr>
        <p:txBody>
          <a:bodyPr>
            <a:noAutofit/>
          </a:bodyPr>
          <a:lstStyle/>
          <a:p>
            <a:r>
              <a:rPr lang="en-US" sz="2400" dirty="0" smtClean="0"/>
              <a:t>ABHRANTA replaced non-invertible transform </a:t>
            </a:r>
            <a:r>
              <a:rPr lang="en-US" sz="2400" dirty="0" smtClean="0">
                <a:solidFill>
                  <a:srgbClr val="FF0000"/>
                </a:solidFill>
              </a:rPr>
              <a:t>g</a:t>
            </a:r>
            <a:r>
              <a:rPr lang="en-US" sz="2400" dirty="0" smtClean="0"/>
              <a:t> used by Vrisha with a linear transform </a:t>
            </a:r>
            <a:r>
              <a:rPr lang="en-US" sz="2400" dirty="0" smtClean="0">
                <a:solidFill>
                  <a:srgbClr val="FF0000"/>
                </a:solidFill>
              </a:rPr>
              <a:t>g’</a:t>
            </a:r>
            <a:r>
              <a:rPr lang="en-US" sz="2400" dirty="0" smtClean="0"/>
              <a:t> </a:t>
            </a:r>
          </a:p>
          <a:p>
            <a:r>
              <a:rPr lang="en-US" sz="2400" dirty="0" smtClean="0"/>
              <a:t>The new model provides an </a:t>
            </a:r>
            <a:r>
              <a:rPr lang="en-US" sz="2400" dirty="0" smtClean="0">
                <a:solidFill>
                  <a:srgbClr val="FF0000"/>
                </a:solidFill>
              </a:rPr>
              <a:t>automatic</a:t>
            </a:r>
            <a:r>
              <a:rPr lang="en-US" sz="2400" dirty="0" smtClean="0"/>
              <a:t> way to reconstruct “bug-free” behavior at large scale, lifting the burden of manual analysis of program scaling behavior</a:t>
            </a:r>
          </a:p>
        </p:txBody>
      </p:sp>
      <p:sp>
        <p:nvSpPr>
          <p:cNvPr id="10" name="TextBox 9"/>
          <p:cNvSpPr txBox="1"/>
          <p:nvPr/>
        </p:nvSpPr>
        <p:spPr>
          <a:xfrm>
            <a:off x="2439710" y="2647890"/>
            <a:ext cx="76069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cs typeface="Calibri" pitchFamily="34" charset="0"/>
              </a:rPr>
              <a:t>g’(*)</a:t>
            </a:r>
            <a:endParaRPr lang="en-US" sz="2000" dirty="0">
              <a:cs typeface="Calibri" pitchFamily="34" charset="0"/>
            </a:endParaRPr>
          </a:p>
        </p:txBody>
      </p:sp>
      <p:sp>
        <p:nvSpPr>
          <p:cNvPr id="13" name="Rounded Rectangle 12"/>
          <p:cNvSpPr/>
          <p:nvPr/>
        </p:nvSpPr>
        <p:spPr>
          <a:xfrm>
            <a:off x="1177308" y="4800600"/>
            <a:ext cx="346692"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x</a:t>
            </a:r>
            <a:endParaRPr lang="en-US" dirty="0"/>
          </a:p>
        </p:txBody>
      </p:sp>
      <p:sp>
        <p:nvSpPr>
          <p:cNvPr id="15" name="Rounded Rectangle 14"/>
          <p:cNvSpPr/>
          <p:nvPr/>
        </p:nvSpPr>
        <p:spPr>
          <a:xfrm>
            <a:off x="4031016" y="3200400"/>
            <a:ext cx="693384"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f(x)</a:t>
            </a:r>
            <a:endParaRPr lang="en-US" dirty="0"/>
          </a:p>
        </p:txBody>
      </p:sp>
    </p:spTree>
    <p:extLst>
      <p:ext uri="{BB962C8B-B14F-4D97-AF65-F5344CB8AC3E}">
        <p14:creationId xmlns:p14="http://schemas.microsoft.com/office/powerpoint/2010/main" val="29561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031 3.33333E-6 L 0.3309 -0.23334 " pathEditMode="relative" rAng="0" ptsTypes="AA">
                                      <p:cBhvr>
                                        <p:cTn id="10" dur="2000" fill="hold"/>
                                        <p:tgtEl>
                                          <p:spTgt spid="13"/>
                                        </p:tgtEl>
                                        <p:attrNameLst>
                                          <p:attrName>ppt_x</p:attrName>
                                          <p:attrName>ppt_y</p:attrName>
                                        </p:attrNameLst>
                                      </p:cBhvr>
                                      <p:rCtr x="15500" y="-11700"/>
                                    </p:animMotion>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grpId="0" nodeType="clickEffect">
                                  <p:stCondLst>
                                    <p:cond delay="0"/>
                                  </p:stCondLst>
                                  <p:childTnLst>
                                    <p:animMotion origin="layout" path="M 4.16667E-6 -3.33333E-6 L -0.31198 -0.17777 " pathEditMode="relative" rAng="0" ptsTypes="AA">
                                      <p:cBhvr>
                                        <p:cTn id="23" dur="2000" fill="hold"/>
                                        <p:tgtEl>
                                          <p:spTgt spid="15"/>
                                        </p:tgtEl>
                                        <p:attrNameLst>
                                          <p:attrName>ppt_x</p:attrName>
                                          <p:attrName>ppt_y</p:attrName>
                                        </p:attrNameLst>
                                      </p:cBhvr>
                                      <p:rCtr x="-15600" y="-8900"/>
                                    </p:animMotion>
                                  </p:childTnLst>
                                </p:cTn>
                              </p:par>
                            </p:childTnLst>
                          </p:cTn>
                        </p:par>
                        <p:par>
                          <p:cTn id="24" fill="hold">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3" grpId="0" animBg="1"/>
      <p:bldP spid="13" grpId="1" animBg="1"/>
      <p:bldP spid="15" grpId="0" animBg="1"/>
      <p:bldP spid="1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ABHRANTA: Localize Bugs at Large Scale</a:t>
            </a:r>
            <a:endParaRPr lang="en-US" dirty="0"/>
          </a:p>
        </p:txBody>
      </p:sp>
      <p:sp>
        <p:nvSpPr>
          <p:cNvPr id="7" name="Content Placeholder 6"/>
          <p:cNvSpPr>
            <a:spLocks noGrp="1"/>
          </p:cNvSpPr>
          <p:nvPr>
            <p:ph idx="1"/>
          </p:nvPr>
        </p:nvSpPr>
        <p:spPr/>
        <p:txBody>
          <a:bodyPr/>
          <a:lstStyle/>
          <a:p>
            <a:r>
              <a:rPr lang="en-US" dirty="0" smtClean="0"/>
              <a:t>Bug localization at a large scale can be automated by contrasting the reconstructed bug-free behavior and the actual buggy behavior</a:t>
            </a:r>
          </a:p>
          <a:p>
            <a:r>
              <a:rPr lang="en-US" dirty="0" smtClean="0"/>
              <a:t>Identify the most “erroneous” features of program behavior by ranking all features by:</a:t>
            </a:r>
          </a:p>
          <a:p>
            <a:pPr algn="ctr">
              <a:buNone/>
            </a:pPr>
            <a:r>
              <a:rPr lang="en-US" dirty="0" smtClean="0">
                <a:solidFill>
                  <a:srgbClr val="FF0000"/>
                </a:solidFill>
              </a:rPr>
              <a:t>|y – g’</a:t>
            </a:r>
            <a:r>
              <a:rPr lang="en-US" baseline="30000" dirty="0" smtClean="0">
                <a:solidFill>
                  <a:srgbClr val="FF0000"/>
                </a:solidFill>
              </a:rPr>
              <a:t>-1</a:t>
            </a:r>
            <a:r>
              <a:rPr lang="en-US" dirty="0" smtClean="0">
                <a:solidFill>
                  <a:srgbClr val="FF0000"/>
                </a:solidFill>
              </a:rPr>
              <a:t>(f(x))|</a:t>
            </a:r>
          </a:p>
          <a:p>
            <a:pPr>
              <a:buNone/>
            </a:pPr>
            <a:endParaRPr lang="en-US" dirty="0"/>
          </a:p>
        </p:txBody>
      </p:sp>
    </p:spTree>
    <p:extLst>
      <p:ext uri="{BB962C8B-B14F-4D97-AF65-F5344CB8AC3E}">
        <p14:creationId xmlns:p14="http://schemas.microsoft.com/office/powerpoint/2010/main" val="3075856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Workflow</a:t>
            </a:r>
            <a:endParaRPr lang="en-US" dirty="0"/>
          </a:p>
        </p:txBody>
      </p:sp>
      <p:sp>
        <p:nvSpPr>
          <p:cNvPr id="8" name="Content Placeholder 7"/>
          <p:cNvSpPr>
            <a:spLocks noGrp="1"/>
          </p:cNvSpPr>
          <p:nvPr>
            <p:ph idx="1"/>
          </p:nvPr>
        </p:nvSpPr>
        <p:spPr>
          <a:xfrm>
            <a:off x="457200" y="2743200"/>
            <a:ext cx="8229600" cy="3505200"/>
          </a:xfrm>
        </p:spPr>
        <p:txBody>
          <a:bodyPr>
            <a:normAutofit fontScale="85000" lnSpcReduction="10000"/>
          </a:bodyPr>
          <a:lstStyle/>
          <a:p>
            <a:r>
              <a:rPr lang="en-US" sz="2800" dirty="0" smtClean="0"/>
              <a:t>Training Phase (A Series of Small-scale Testing Runs)</a:t>
            </a:r>
          </a:p>
          <a:p>
            <a:pPr lvl="1"/>
            <a:r>
              <a:rPr lang="en-US" sz="2400" b="1" dirty="0" smtClean="0"/>
              <a:t>Instrumentation</a:t>
            </a:r>
            <a:r>
              <a:rPr lang="en-US" sz="2400" dirty="0" smtClean="0"/>
              <a:t> to record observational features</a:t>
            </a:r>
          </a:p>
          <a:p>
            <a:pPr lvl="1"/>
            <a:r>
              <a:rPr lang="en-US" sz="2400" b="1" dirty="0" smtClean="0"/>
              <a:t>Modeling </a:t>
            </a:r>
            <a:r>
              <a:rPr lang="en-US" sz="2400" dirty="0" smtClean="0"/>
              <a:t>to train a model that can predict observational features from control features</a:t>
            </a:r>
          </a:p>
          <a:p>
            <a:r>
              <a:rPr lang="en-US" sz="2800" dirty="0" smtClean="0"/>
              <a:t>Deployment Phase (A Large-scale Production Run)</a:t>
            </a:r>
          </a:p>
          <a:p>
            <a:pPr lvl="1"/>
            <a:r>
              <a:rPr lang="en-US" sz="2400" b="1" dirty="0" smtClean="0"/>
              <a:t>Instrumentation</a:t>
            </a:r>
            <a:r>
              <a:rPr lang="en-US" sz="2400" dirty="0" smtClean="0"/>
              <a:t> to record the same features</a:t>
            </a:r>
          </a:p>
          <a:p>
            <a:pPr lvl="1"/>
            <a:r>
              <a:rPr lang="en-US" sz="2400" b="1" dirty="0" smtClean="0"/>
              <a:t>Detection</a:t>
            </a:r>
            <a:r>
              <a:rPr lang="en-US" sz="2400" dirty="0" smtClean="0"/>
              <a:t> to flag production runs with negative correlation</a:t>
            </a:r>
          </a:p>
          <a:p>
            <a:pPr lvl="1"/>
            <a:r>
              <a:rPr lang="en-US" sz="2400" b="1" dirty="0" smtClean="0"/>
              <a:t>Localization</a:t>
            </a:r>
          </a:p>
          <a:p>
            <a:pPr lvl="2"/>
            <a:r>
              <a:rPr lang="en-US" sz="2000" dirty="0" smtClean="0"/>
              <a:t>Use the trained model to reconstruct observational feature</a:t>
            </a:r>
          </a:p>
          <a:p>
            <a:pPr lvl="2"/>
            <a:r>
              <a:rPr lang="en-US" sz="2000" dirty="0" smtClean="0"/>
              <a:t>Rank features by reconstruction error</a:t>
            </a:r>
            <a:endParaRPr lang="en-US" sz="2000" dirty="0">
              <a:solidFill>
                <a:srgbClr val="00B050"/>
              </a:solidFill>
            </a:endParaRPr>
          </a:p>
        </p:txBody>
      </p:sp>
      <p:pic>
        <p:nvPicPr>
          <p:cNvPr id="9" name="Content Placeholder 6" descr="Capture.PNG"/>
          <p:cNvPicPr>
            <a:picLocks noChangeAspect="1"/>
          </p:cNvPicPr>
          <p:nvPr/>
        </p:nvPicPr>
        <p:blipFill>
          <a:blip r:embed="rId3" cstate="print"/>
          <a:stretch>
            <a:fillRect/>
          </a:stretch>
        </p:blipFill>
        <p:spPr>
          <a:xfrm>
            <a:off x="0" y="990600"/>
            <a:ext cx="9144000" cy="1578730"/>
          </a:xfrm>
          <a:prstGeom prst="rect">
            <a:avLst/>
          </a:prstGeom>
        </p:spPr>
      </p:pic>
    </p:spTree>
    <p:extLst>
      <p:ext uri="{BB962C8B-B14F-4D97-AF65-F5344CB8AC3E}">
        <p14:creationId xmlns:p14="http://schemas.microsoft.com/office/powerpoint/2010/main" val="2460142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533400"/>
          </a:xfrm>
        </p:spPr>
        <p:txBody>
          <a:bodyPr>
            <a:normAutofit fontScale="90000"/>
          </a:bodyPr>
          <a:lstStyle/>
          <a:p>
            <a:r>
              <a:rPr lang="en-US" dirty="0" err="1" smtClean="0"/>
              <a:t>WuKong</a:t>
            </a:r>
            <a:r>
              <a:rPr lang="en-US" dirty="0" smtClean="0"/>
              <a:t>: Effective Diagnosis of Bugs at Large System Scales</a:t>
            </a:r>
            <a:endParaRPr lang="en-US" dirty="0"/>
          </a:p>
        </p:txBody>
      </p:sp>
      <p:sp>
        <p:nvSpPr>
          <p:cNvPr id="3" name="Content Placeholder 2"/>
          <p:cNvSpPr>
            <a:spLocks noGrp="1"/>
          </p:cNvSpPr>
          <p:nvPr>
            <p:ph idx="1"/>
          </p:nvPr>
        </p:nvSpPr>
        <p:spPr>
          <a:xfrm>
            <a:off x="361950" y="1295400"/>
            <a:ext cx="8477250" cy="4887912"/>
          </a:xfrm>
        </p:spPr>
        <p:txBody>
          <a:bodyPr>
            <a:normAutofit/>
          </a:bodyPr>
          <a:lstStyle/>
          <a:p>
            <a:r>
              <a:rPr lang="en-US" dirty="0" smtClean="0"/>
              <a:t>Remember that we replaced a non-linear mapping function with a linear one to make prediction in the KCCA-based model</a:t>
            </a:r>
          </a:p>
          <a:p>
            <a:r>
              <a:rPr lang="en-US" dirty="0" smtClean="0"/>
              <a:t>Negative Effects</a:t>
            </a:r>
          </a:p>
          <a:p>
            <a:pPr lvl="1"/>
            <a:r>
              <a:rPr lang="en-US" dirty="0" smtClean="0"/>
              <a:t>The prediction error grows with scale in the KCCA-based predictive model</a:t>
            </a:r>
          </a:p>
          <a:p>
            <a:pPr lvl="1"/>
            <a:r>
              <a:rPr lang="en-US" dirty="0" smtClean="0"/>
              <a:t>The accuracy becomes lower when the gap between the scales of training runs and production runs increases</a:t>
            </a:r>
          </a:p>
        </p:txBody>
      </p:sp>
    </p:spTree>
    <p:extLst>
      <p:ext uri="{BB962C8B-B14F-4D97-AF65-F5344CB8AC3E}">
        <p14:creationId xmlns:p14="http://schemas.microsoft.com/office/powerpoint/2010/main" val="3064337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533400"/>
          </a:xfrm>
        </p:spPr>
        <p:txBody>
          <a:bodyPr>
            <a:normAutofit fontScale="90000"/>
          </a:bodyPr>
          <a:lstStyle/>
          <a:p>
            <a:r>
              <a:rPr lang="en-US" dirty="0" err="1" smtClean="0"/>
              <a:t>WuKong</a:t>
            </a:r>
            <a:r>
              <a:rPr lang="en-US" dirty="0" smtClean="0"/>
              <a:t>: Effective Diagnosis of Bugs at Large System Scales</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072199032"/>
              </p:ext>
            </p:extLst>
          </p:nvPr>
        </p:nvGraphicFramePr>
        <p:xfrm>
          <a:off x="1216025" y="1143000"/>
          <a:ext cx="6937375" cy="4992882"/>
        </p:xfrm>
        <a:graphic>
          <a:graphicData uri="http://schemas.openxmlformats.org/presentationml/2006/ole">
            <mc:AlternateContent xmlns:mc="http://schemas.openxmlformats.org/markup-compatibility/2006">
              <mc:Choice xmlns:v="urn:schemas-microsoft-com:vml" Requires="v">
                <p:oleObj spid="_x0000_s6161" name="Acrobat Document" r:id="rId3" imgW="4076700" imgH="2933520" progId="AcroExch.Document.7">
                  <p:embed/>
                </p:oleObj>
              </mc:Choice>
              <mc:Fallback>
                <p:oleObj name="Acrobat Document" r:id="rId3" imgW="4076700" imgH="293352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143000"/>
                        <a:ext cx="6937375" cy="4992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a:xfrm>
            <a:off x="1524000" y="1676400"/>
            <a:ext cx="1143000" cy="472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915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533400"/>
          </a:xfrm>
        </p:spPr>
        <p:txBody>
          <a:bodyPr>
            <a:normAutofit fontScale="90000"/>
          </a:bodyPr>
          <a:lstStyle/>
          <a:p>
            <a:r>
              <a:rPr lang="en-US" dirty="0" err="1" smtClean="0"/>
              <a:t>WuKong</a:t>
            </a:r>
            <a:r>
              <a:rPr lang="en-US" dirty="0" smtClean="0"/>
              <a:t>: Effective Diagnosis of Bugs at Large System Scales</a:t>
            </a:r>
            <a:endParaRPr lang="en-US" dirty="0"/>
          </a:p>
        </p:txBody>
      </p:sp>
      <p:sp>
        <p:nvSpPr>
          <p:cNvPr id="3" name="Content Placeholder 2"/>
          <p:cNvSpPr>
            <a:spLocks noGrp="1"/>
          </p:cNvSpPr>
          <p:nvPr>
            <p:ph idx="1"/>
          </p:nvPr>
        </p:nvSpPr>
        <p:spPr>
          <a:xfrm>
            <a:off x="361950" y="838199"/>
            <a:ext cx="8477250" cy="2590801"/>
          </a:xfrm>
        </p:spPr>
        <p:txBody>
          <a:bodyPr>
            <a:normAutofit/>
          </a:bodyPr>
          <a:lstStyle/>
          <a:p>
            <a:endParaRPr lang="en-US" dirty="0" smtClean="0"/>
          </a:p>
          <a:p>
            <a:r>
              <a:rPr lang="en-US" dirty="0" smtClean="0"/>
              <a:t>Reused </a:t>
            </a:r>
            <a:r>
              <a:rPr lang="en-US" dirty="0" smtClean="0"/>
              <a:t>the nonlinear version of KCCA to detect bugs</a:t>
            </a:r>
          </a:p>
          <a:p>
            <a:r>
              <a:rPr lang="en-US" dirty="0" smtClean="0"/>
              <a:t>Developed a regression-based feature reconstruction technique which does not depend on KCCA</a:t>
            </a:r>
          </a:p>
          <a:p>
            <a:r>
              <a:rPr lang="en-US" dirty="0" smtClean="0"/>
              <a:t>Designed a heuristic to effectively prune the feature space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74765AE-789D-4FED-A428-6B68EB50A52A}" type="slidenum">
              <a:rPr lang="en-US" smtClean="0"/>
              <a:pPr/>
              <a:t>36</a:t>
            </a:fld>
            <a:endParaRPr lang="en-US"/>
          </a:p>
        </p:txBody>
      </p:sp>
      <p:sp>
        <p:nvSpPr>
          <p:cNvPr id="5" name="TextBox 4"/>
          <p:cNvSpPr txBox="1"/>
          <p:nvPr/>
        </p:nvSpPr>
        <p:spPr>
          <a:xfrm>
            <a:off x="914400" y="4419600"/>
            <a:ext cx="1120115" cy="523220"/>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2800" dirty="0" err="1" smtClean="0">
                <a:solidFill>
                  <a:srgbClr val="0000CC"/>
                </a:solidFill>
              </a:rPr>
              <a:t>Vrisha</a:t>
            </a:r>
            <a:endParaRPr lang="en-US" sz="2800" dirty="0">
              <a:solidFill>
                <a:srgbClr val="0000CC"/>
              </a:solidFill>
            </a:endParaRPr>
          </a:p>
        </p:txBody>
      </p:sp>
      <p:sp>
        <p:nvSpPr>
          <p:cNvPr id="6" name="TextBox 5"/>
          <p:cNvSpPr txBox="1"/>
          <p:nvPr/>
        </p:nvSpPr>
        <p:spPr>
          <a:xfrm>
            <a:off x="3581400" y="4419600"/>
            <a:ext cx="1519968" cy="523220"/>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defPPr>
              <a:defRPr lang="en-US"/>
            </a:defPPr>
            <a:lvl1pPr>
              <a:defRPr sz="2800"/>
            </a:lvl1pPr>
          </a:lstStyle>
          <a:p>
            <a:r>
              <a:rPr lang="en-US" dirty="0" err="1">
                <a:solidFill>
                  <a:srgbClr val="0000CC"/>
                </a:solidFill>
              </a:rPr>
              <a:t>Abhranta</a:t>
            </a:r>
            <a:endParaRPr lang="en-US" dirty="0">
              <a:solidFill>
                <a:srgbClr val="0000CC"/>
              </a:solidFill>
            </a:endParaRPr>
          </a:p>
        </p:txBody>
      </p:sp>
      <p:sp>
        <p:nvSpPr>
          <p:cNvPr id="7" name="TextBox 6"/>
          <p:cNvSpPr txBox="1"/>
          <p:nvPr/>
        </p:nvSpPr>
        <p:spPr>
          <a:xfrm>
            <a:off x="6324600" y="4419600"/>
            <a:ext cx="1486369" cy="523220"/>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defPPr>
              <a:defRPr lang="en-US"/>
            </a:defPPr>
            <a:lvl1pPr>
              <a:defRPr sz="2800"/>
            </a:lvl1pPr>
          </a:lstStyle>
          <a:p>
            <a:r>
              <a:rPr lang="en-US" dirty="0" err="1">
                <a:solidFill>
                  <a:srgbClr val="0000CC"/>
                </a:solidFill>
              </a:rPr>
              <a:t>WuKong</a:t>
            </a:r>
            <a:endParaRPr lang="en-US" dirty="0">
              <a:solidFill>
                <a:srgbClr val="0000CC"/>
              </a:solidFill>
            </a:endParaRPr>
          </a:p>
        </p:txBody>
      </p:sp>
      <p:sp>
        <p:nvSpPr>
          <p:cNvPr id="8" name="Right Arrow 7"/>
          <p:cNvSpPr/>
          <p:nvPr/>
        </p:nvSpPr>
        <p:spPr bwMode="auto">
          <a:xfrm>
            <a:off x="2438400" y="4495800"/>
            <a:ext cx="838200" cy="370820"/>
          </a:xfrm>
          <a:prstGeom prst="rightArrow">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9" name="Right Arrow 8"/>
          <p:cNvSpPr/>
          <p:nvPr/>
        </p:nvSpPr>
        <p:spPr bwMode="auto">
          <a:xfrm>
            <a:off x="5257800" y="4495800"/>
            <a:ext cx="838200" cy="370820"/>
          </a:xfrm>
          <a:prstGeom prst="rightArrow">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grpSp>
        <p:nvGrpSpPr>
          <p:cNvPr id="16" name="Group 15"/>
          <p:cNvGrpSpPr/>
          <p:nvPr/>
        </p:nvGrpSpPr>
        <p:grpSpPr>
          <a:xfrm>
            <a:off x="674177" y="3352800"/>
            <a:ext cx="1577676" cy="2387336"/>
            <a:chOff x="674177" y="3352800"/>
            <a:chExt cx="1577676" cy="2387336"/>
          </a:xfrm>
        </p:grpSpPr>
        <p:pic>
          <p:nvPicPr>
            <p:cNvPr id="10" name="Picture 11" descr="C:\Users\sbagchi_2\AppData\Local\Microsoft\Windows\Temporary Internet Files\Content.IE5\MT9Y6E3J\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15" y="3352800"/>
              <a:ext cx="1143000" cy="1143000"/>
            </a:xfrm>
            <a:prstGeom prst="rect">
              <a:avLst/>
            </a:prstGeom>
            <a:noFill/>
          </p:spPr>
        </p:pic>
        <p:sp>
          <p:nvSpPr>
            <p:cNvPr id="11" name="TextBox 10"/>
            <p:cNvSpPr txBox="1"/>
            <p:nvPr/>
          </p:nvSpPr>
          <p:spPr>
            <a:xfrm>
              <a:off x="674177" y="5216916"/>
              <a:ext cx="1577676" cy="523220"/>
            </a:xfrm>
            <a:prstGeom prst="rect">
              <a:avLst/>
            </a:prstGeom>
            <a:noFill/>
          </p:spPr>
          <p:txBody>
            <a:bodyPr wrap="none" rtlCol="0">
              <a:spAutoFit/>
            </a:bodyPr>
            <a:lstStyle/>
            <a:p>
              <a:r>
                <a:rPr lang="en-US" sz="2800" dirty="0" smtClean="0"/>
                <a:t>Detection</a:t>
              </a:r>
              <a:endParaRPr lang="en-US" sz="2800" dirty="0"/>
            </a:p>
          </p:txBody>
        </p:sp>
      </p:grpSp>
      <p:sp>
        <p:nvSpPr>
          <p:cNvPr id="12" name="Multiply 11"/>
          <p:cNvSpPr/>
          <p:nvPr/>
        </p:nvSpPr>
        <p:spPr bwMode="auto">
          <a:xfrm>
            <a:off x="3886200" y="3450595"/>
            <a:ext cx="1066800" cy="947410"/>
          </a:xfrm>
          <a:prstGeom prst="mathMultiply">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grpSp>
        <p:nvGrpSpPr>
          <p:cNvPr id="15" name="Group 14"/>
          <p:cNvGrpSpPr/>
          <p:nvPr/>
        </p:nvGrpSpPr>
        <p:grpSpPr>
          <a:xfrm>
            <a:off x="6262301" y="3352800"/>
            <a:ext cx="1975221" cy="2362200"/>
            <a:chOff x="6262301" y="3352800"/>
            <a:chExt cx="1975221" cy="2362200"/>
          </a:xfrm>
        </p:grpSpPr>
        <p:pic>
          <p:nvPicPr>
            <p:cNvPr id="13" name="Picture 11" descr="C:\Users\sbagchi_2\AppData\Local\Microsoft\Windows\Temporary Internet Files\Content.IE5\MT9Y6E3J\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639" y="3352800"/>
              <a:ext cx="1143000" cy="1143000"/>
            </a:xfrm>
            <a:prstGeom prst="rect">
              <a:avLst/>
            </a:prstGeom>
            <a:noFill/>
          </p:spPr>
        </p:pic>
        <p:sp>
          <p:nvSpPr>
            <p:cNvPr id="14" name="TextBox 13"/>
            <p:cNvSpPr txBox="1"/>
            <p:nvPr/>
          </p:nvSpPr>
          <p:spPr>
            <a:xfrm>
              <a:off x="6262301" y="5191780"/>
              <a:ext cx="1975221" cy="523220"/>
            </a:xfrm>
            <a:prstGeom prst="rect">
              <a:avLst/>
            </a:prstGeom>
            <a:noFill/>
          </p:spPr>
          <p:txBody>
            <a:bodyPr wrap="none" rtlCol="0">
              <a:spAutoFit/>
            </a:bodyPr>
            <a:lstStyle/>
            <a:p>
              <a:r>
                <a:rPr lang="en-US" sz="2800" dirty="0" smtClean="0"/>
                <a:t>Localization</a:t>
              </a:r>
              <a:endParaRPr lang="en-US" sz="2800" dirty="0"/>
            </a:p>
          </p:txBody>
        </p:sp>
      </p:grpSp>
    </p:spTree>
    <p:extLst>
      <p:ext uri="{BB962C8B-B14F-4D97-AF65-F5344CB8AC3E}">
        <p14:creationId xmlns:p14="http://schemas.microsoft.com/office/powerpoint/2010/main" val="14866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609600" y="2057400"/>
            <a:ext cx="53340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000" y="2209800"/>
            <a:ext cx="1371600" cy="2743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WuKong</a:t>
            </a:r>
            <a:r>
              <a:rPr lang="en-US" dirty="0" smtClean="0"/>
              <a:t> Workflow</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37</a:t>
            </a:fld>
            <a:endParaRPr lang="en-US"/>
          </a:p>
        </p:txBody>
      </p:sp>
      <p:grpSp>
        <p:nvGrpSpPr>
          <p:cNvPr id="20" name="Group 19"/>
          <p:cNvGrpSpPr/>
          <p:nvPr/>
        </p:nvGrpSpPr>
        <p:grpSpPr>
          <a:xfrm>
            <a:off x="838200" y="2286000"/>
            <a:ext cx="1219200" cy="479778"/>
            <a:chOff x="609600" y="1447800"/>
            <a:chExt cx="685800" cy="762000"/>
          </a:xfrm>
        </p:grpSpPr>
        <p:sp>
          <p:nvSpPr>
            <p:cNvPr id="6" name="Rectangle 5"/>
            <p:cNvSpPr/>
            <p:nvPr/>
          </p:nvSpPr>
          <p:spPr>
            <a:xfrm>
              <a:off x="609600" y="1447800"/>
              <a:ext cx="6858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APP</a:t>
              </a:r>
              <a:endParaRPr lang="en-US" sz="1200" b="1" dirty="0">
                <a:latin typeface="Consolas" pitchFamily="49" charset="0"/>
                <a:cs typeface="Consolas" pitchFamily="49" charset="0"/>
              </a:endParaRPr>
            </a:p>
          </p:txBody>
        </p:sp>
        <p:sp>
          <p:nvSpPr>
            <p:cNvPr id="7" name="Rectangle 6"/>
            <p:cNvSpPr/>
            <p:nvPr/>
          </p:nvSpPr>
          <p:spPr>
            <a:xfrm>
              <a:off x="609600" y="1752600"/>
              <a:ext cx="685800"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PIN</a:t>
              </a:r>
              <a:endParaRPr lang="en-US" sz="1200" b="1" dirty="0">
                <a:latin typeface="Consolas" pitchFamily="49" charset="0"/>
                <a:cs typeface="Consolas" pitchFamily="49" charset="0"/>
              </a:endParaRPr>
            </a:p>
          </p:txBody>
        </p:sp>
        <p:sp>
          <p:nvSpPr>
            <p:cNvPr id="9" name="Rectangle 8"/>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1</a:t>
              </a:r>
              <a:endParaRPr lang="en-US" sz="1200" b="1" dirty="0">
                <a:solidFill>
                  <a:schemeClr val="tx1"/>
                </a:solidFill>
                <a:latin typeface="Consolas" pitchFamily="49" charset="0"/>
                <a:cs typeface="Consolas" pitchFamily="49" charset="0"/>
              </a:endParaRPr>
            </a:p>
          </p:txBody>
        </p:sp>
      </p:grpSp>
      <p:grpSp>
        <p:nvGrpSpPr>
          <p:cNvPr id="21" name="Group 20"/>
          <p:cNvGrpSpPr/>
          <p:nvPr/>
        </p:nvGrpSpPr>
        <p:grpSpPr>
          <a:xfrm>
            <a:off x="838200" y="3245556"/>
            <a:ext cx="1219200" cy="479778"/>
            <a:chOff x="609600" y="1447800"/>
            <a:chExt cx="685800" cy="762000"/>
          </a:xfrm>
        </p:grpSpPr>
        <p:sp>
          <p:nvSpPr>
            <p:cNvPr id="22" name="Rectangle 21"/>
            <p:cNvSpPr/>
            <p:nvPr/>
          </p:nvSpPr>
          <p:spPr>
            <a:xfrm>
              <a:off x="609600" y="1447800"/>
              <a:ext cx="6858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APP</a:t>
              </a:r>
              <a:endParaRPr lang="en-US" sz="1200" b="1" dirty="0">
                <a:latin typeface="Consolas" pitchFamily="49" charset="0"/>
                <a:cs typeface="Consolas" pitchFamily="49" charset="0"/>
              </a:endParaRPr>
            </a:p>
          </p:txBody>
        </p:sp>
        <p:sp>
          <p:nvSpPr>
            <p:cNvPr id="23" name="Rectangle 22"/>
            <p:cNvSpPr/>
            <p:nvPr/>
          </p:nvSpPr>
          <p:spPr>
            <a:xfrm>
              <a:off x="609600" y="1752600"/>
              <a:ext cx="685800"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PIN</a:t>
              </a:r>
              <a:endParaRPr lang="en-US" sz="1200" b="1" dirty="0">
                <a:latin typeface="Consolas" pitchFamily="49" charset="0"/>
                <a:cs typeface="Consolas" pitchFamily="49" charset="0"/>
              </a:endParaRPr>
            </a:p>
          </p:txBody>
        </p:sp>
        <p:sp>
          <p:nvSpPr>
            <p:cNvPr id="24" name="Rectangle 23"/>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3</a:t>
              </a:r>
              <a:endParaRPr lang="en-US" sz="1200" b="1" dirty="0">
                <a:solidFill>
                  <a:schemeClr val="tx1"/>
                </a:solidFill>
                <a:latin typeface="Consolas" pitchFamily="49" charset="0"/>
                <a:cs typeface="Consolas" pitchFamily="49" charset="0"/>
              </a:endParaRPr>
            </a:p>
          </p:txBody>
        </p:sp>
      </p:grpSp>
      <p:grpSp>
        <p:nvGrpSpPr>
          <p:cNvPr id="25" name="Group 24"/>
          <p:cNvGrpSpPr/>
          <p:nvPr/>
        </p:nvGrpSpPr>
        <p:grpSpPr>
          <a:xfrm>
            <a:off x="838200" y="2765778"/>
            <a:ext cx="1219200" cy="479778"/>
            <a:chOff x="609600" y="1447800"/>
            <a:chExt cx="685800" cy="762000"/>
          </a:xfrm>
        </p:grpSpPr>
        <p:sp>
          <p:nvSpPr>
            <p:cNvPr id="26" name="Rectangle 25"/>
            <p:cNvSpPr/>
            <p:nvPr/>
          </p:nvSpPr>
          <p:spPr>
            <a:xfrm>
              <a:off x="609600" y="1447800"/>
              <a:ext cx="6858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APP</a:t>
              </a:r>
              <a:endParaRPr lang="en-US" sz="1200" b="1" dirty="0">
                <a:latin typeface="Consolas" pitchFamily="49" charset="0"/>
                <a:cs typeface="Consolas" pitchFamily="49" charset="0"/>
              </a:endParaRPr>
            </a:p>
          </p:txBody>
        </p:sp>
        <p:sp>
          <p:nvSpPr>
            <p:cNvPr id="27" name="Rectangle 26"/>
            <p:cNvSpPr/>
            <p:nvPr/>
          </p:nvSpPr>
          <p:spPr>
            <a:xfrm>
              <a:off x="609600" y="1752600"/>
              <a:ext cx="685800"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PIN</a:t>
              </a:r>
              <a:endParaRPr lang="en-US" sz="1200" b="1" dirty="0">
                <a:latin typeface="Consolas" pitchFamily="49" charset="0"/>
                <a:cs typeface="Consolas" pitchFamily="49" charset="0"/>
              </a:endParaRPr>
            </a:p>
          </p:txBody>
        </p:sp>
        <p:sp>
          <p:nvSpPr>
            <p:cNvPr id="28" name="Rectangle 27"/>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2</a:t>
              </a:r>
              <a:endParaRPr lang="en-US" sz="1200" b="1" dirty="0">
                <a:solidFill>
                  <a:schemeClr val="tx1"/>
                </a:solidFill>
                <a:latin typeface="Consolas" pitchFamily="49" charset="0"/>
                <a:cs typeface="Consolas" pitchFamily="49" charset="0"/>
              </a:endParaRPr>
            </a:p>
          </p:txBody>
        </p:sp>
      </p:grpSp>
      <p:grpSp>
        <p:nvGrpSpPr>
          <p:cNvPr id="29" name="Group 28"/>
          <p:cNvGrpSpPr/>
          <p:nvPr/>
        </p:nvGrpSpPr>
        <p:grpSpPr>
          <a:xfrm>
            <a:off x="838200" y="3725333"/>
            <a:ext cx="1219200" cy="479778"/>
            <a:chOff x="609600" y="1447800"/>
            <a:chExt cx="685800" cy="762000"/>
          </a:xfrm>
        </p:grpSpPr>
        <p:sp>
          <p:nvSpPr>
            <p:cNvPr id="30" name="Rectangle 29"/>
            <p:cNvSpPr/>
            <p:nvPr/>
          </p:nvSpPr>
          <p:spPr>
            <a:xfrm>
              <a:off x="609600" y="1447800"/>
              <a:ext cx="6858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APP</a:t>
              </a:r>
              <a:endParaRPr lang="en-US" sz="1200" b="1" dirty="0">
                <a:latin typeface="Consolas" pitchFamily="49" charset="0"/>
                <a:cs typeface="Consolas" pitchFamily="49" charset="0"/>
              </a:endParaRPr>
            </a:p>
          </p:txBody>
        </p:sp>
        <p:sp>
          <p:nvSpPr>
            <p:cNvPr id="31" name="Rectangle 30"/>
            <p:cNvSpPr/>
            <p:nvPr/>
          </p:nvSpPr>
          <p:spPr>
            <a:xfrm>
              <a:off x="609600" y="1752600"/>
              <a:ext cx="685800"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PIN</a:t>
              </a:r>
              <a:endParaRPr lang="en-US" sz="1200" b="1" dirty="0">
                <a:latin typeface="Consolas" pitchFamily="49" charset="0"/>
                <a:cs typeface="Consolas" pitchFamily="49" charset="0"/>
              </a:endParaRPr>
            </a:p>
          </p:txBody>
        </p:sp>
        <p:sp>
          <p:nvSpPr>
            <p:cNvPr id="32" name="Rectangle 31"/>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4</a:t>
              </a:r>
              <a:endParaRPr lang="en-US" sz="1200" b="1" dirty="0">
                <a:solidFill>
                  <a:schemeClr val="tx1"/>
                </a:solidFill>
                <a:latin typeface="Consolas" pitchFamily="49" charset="0"/>
                <a:cs typeface="Consolas" pitchFamily="49" charset="0"/>
              </a:endParaRPr>
            </a:p>
          </p:txBody>
        </p:sp>
      </p:grpSp>
      <p:grpSp>
        <p:nvGrpSpPr>
          <p:cNvPr id="33" name="Group 32"/>
          <p:cNvGrpSpPr/>
          <p:nvPr/>
        </p:nvGrpSpPr>
        <p:grpSpPr>
          <a:xfrm>
            <a:off x="838200" y="4473222"/>
            <a:ext cx="1219200" cy="479778"/>
            <a:chOff x="609600" y="1447800"/>
            <a:chExt cx="685800" cy="762000"/>
          </a:xfrm>
        </p:grpSpPr>
        <p:sp>
          <p:nvSpPr>
            <p:cNvPr id="34" name="Rectangle 33"/>
            <p:cNvSpPr/>
            <p:nvPr/>
          </p:nvSpPr>
          <p:spPr>
            <a:xfrm>
              <a:off x="609600" y="1447800"/>
              <a:ext cx="6858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APP</a:t>
              </a:r>
              <a:endParaRPr lang="en-US" sz="1200" b="1" dirty="0">
                <a:latin typeface="Consolas" pitchFamily="49" charset="0"/>
                <a:cs typeface="Consolas" pitchFamily="49" charset="0"/>
              </a:endParaRPr>
            </a:p>
          </p:txBody>
        </p:sp>
        <p:sp>
          <p:nvSpPr>
            <p:cNvPr id="35" name="Rectangle 34"/>
            <p:cNvSpPr/>
            <p:nvPr/>
          </p:nvSpPr>
          <p:spPr>
            <a:xfrm>
              <a:off x="609600" y="1752600"/>
              <a:ext cx="685800"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PIN</a:t>
              </a:r>
              <a:endParaRPr lang="en-US" sz="1200" b="1" dirty="0">
                <a:latin typeface="Consolas" pitchFamily="49" charset="0"/>
                <a:cs typeface="Consolas" pitchFamily="49" charset="0"/>
              </a:endParaRPr>
            </a:p>
          </p:txBody>
        </p:sp>
        <p:sp>
          <p:nvSpPr>
            <p:cNvPr id="36" name="Rectangle 35"/>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N</a:t>
              </a:r>
              <a:endParaRPr lang="en-US" sz="1200" b="1" dirty="0">
                <a:solidFill>
                  <a:schemeClr val="tx1"/>
                </a:solidFill>
                <a:latin typeface="Consolas" pitchFamily="49" charset="0"/>
                <a:cs typeface="Consolas" pitchFamily="49" charset="0"/>
              </a:endParaRPr>
            </a:p>
          </p:txBody>
        </p:sp>
      </p:grpSp>
      <p:sp>
        <p:nvSpPr>
          <p:cNvPr id="41" name="Rectangle 40"/>
          <p:cNvSpPr/>
          <p:nvPr/>
        </p:nvSpPr>
        <p:spPr>
          <a:xfrm rot="5400000">
            <a:off x="1231900" y="3881966"/>
            <a:ext cx="431800" cy="94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44" name="Rectangle 43"/>
          <p:cNvSpPr/>
          <p:nvPr/>
        </p:nvSpPr>
        <p:spPr>
          <a:xfrm>
            <a:off x="2590800" y="2209800"/>
            <a:ext cx="1371600" cy="2743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2667000" y="2286000"/>
            <a:ext cx="1219200" cy="479778"/>
            <a:chOff x="609600" y="1447800"/>
            <a:chExt cx="685800" cy="762000"/>
          </a:xfrm>
        </p:grpSpPr>
        <p:sp>
          <p:nvSpPr>
            <p:cNvPr id="46" name="Rectangle 45"/>
            <p:cNvSpPr/>
            <p:nvPr/>
          </p:nvSpPr>
          <p:spPr>
            <a:xfrm>
              <a:off x="609600" y="14478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47" name="Rectangle 46"/>
            <p:cNvSpPr/>
            <p:nvPr/>
          </p:nvSpPr>
          <p:spPr>
            <a:xfrm>
              <a:off x="609600" y="1752600"/>
              <a:ext cx="685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48" name="Rectangle 47"/>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1</a:t>
              </a:r>
              <a:endParaRPr lang="en-US" sz="1200" b="1" dirty="0">
                <a:solidFill>
                  <a:schemeClr val="tx1"/>
                </a:solidFill>
                <a:latin typeface="Consolas" pitchFamily="49" charset="0"/>
                <a:cs typeface="Consolas" pitchFamily="49" charset="0"/>
              </a:endParaRPr>
            </a:p>
          </p:txBody>
        </p:sp>
      </p:grpSp>
      <p:grpSp>
        <p:nvGrpSpPr>
          <p:cNvPr id="49" name="Group 48"/>
          <p:cNvGrpSpPr/>
          <p:nvPr/>
        </p:nvGrpSpPr>
        <p:grpSpPr>
          <a:xfrm>
            <a:off x="2667000" y="3245556"/>
            <a:ext cx="1219200" cy="479778"/>
            <a:chOff x="609600" y="1447800"/>
            <a:chExt cx="685800" cy="762000"/>
          </a:xfrm>
        </p:grpSpPr>
        <p:sp>
          <p:nvSpPr>
            <p:cNvPr id="50" name="Rectangle 49"/>
            <p:cNvSpPr/>
            <p:nvPr/>
          </p:nvSpPr>
          <p:spPr>
            <a:xfrm>
              <a:off x="609600" y="14478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51" name="Rectangle 50"/>
            <p:cNvSpPr/>
            <p:nvPr/>
          </p:nvSpPr>
          <p:spPr>
            <a:xfrm>
              <a:off x="609600" y="1752600"/>
              <a:ext cx="685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52" name="Rectangle 51"/>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3</a:t>
              </a:r>
              <a:endParaRPr lang="en-US" sz="1200" b="1" dirty="0">
                <a:solidFill>
                  <a:schemeClr val="tx1"/>
                </a:solidFill>
                <a:latin typeface="Consolas" pitchFamily="49" charset="0"/>
                <a:cs typeface="Consolas" pitchFamily="49" charset="0"/>
              </a:endParaRPr>
            </a:p>
          </p:txBody>
        </p:sp>
      </p:grpSp>
      <p:grpSp>
        <p:nvGrpSpPr>
          <p:cNvPr id="53" name="Group 52"/>
          <p:cNvGrpSpPr/>
          <p:nvPr/>
        </p:nvGrpSpPr>
        <p:grpSpPr>
          <a:xfrm>
            <a:off x="2667000" y="2765778"/>
            <a:ext cx="1219200" cy="479778"/>
            <a:chOff x="609600" y="1447800"/>
            <a:chExt cx="685800" cy="762000"/>
          </a:xfrm>
        </p:grpSpPr>
        <p:sp>
          <p:nvSpPr>
            <p:cNvPr id="54" name="Rectangle 53"/>
            <p:cNvSpPr/>
            <p:nvPr/>
          </p:nvSpPr>
          <p:spPr>
            <a:xfrm>
              <a:off x="609600" y="14478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55" name="Rectangle 54"/>
            <p:cNvSpPr/>
            <p:nvPr/>
          </p:nvSpPr>
          <p:spPr>
            <a:xfrm>
              <a:off x="609600" y="1752600"/>
              <a:ext cx="685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56" name="Rectangle 55"/>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2</a:t>
              </a:r>
              <a:endParaRPr lang="en-US" sz="1200" b="1" dirty="0">
                <a:solidFill>
                  <a:schemeClr val="tx1"/>
                </a:solidFill>
                <a:latin typeface="Consolas" pitchFamily="49" charset="0"/>
                <a:cs typeface="Consolas" pitchFamily="49" charset="0"/>
              </a:endParaRPr>
            </a:p>
          </p:txBody>
        </p:sp>
      </p:grpSp>
      <p:grpSp>
        <p:nvGrpSpPr>
          <p:cNvPr id="57" name="Group 56"/>
          <p:cNvGrpSpPr/>
          <p:nvPr/>
        </p:nvGrpSpPr>
        <p:grpSpPr>
          <a:xfrm>
            <a:off x="2667000" y="3725333"/>
            <a:ext cx="1219200" cy="479778"/>
            <a:chOff x="609600" y="1447800"/>
            <a:chExt cx="685800" cy="762000"/>
          </a:xfrm>
        </p:grpSpPr>
        <p:sp>
          <p:nvSpPr>
            <p:cNvPr id="58" name="Rectangle 57"/>
            <p:cNvSpPr/>
            <p:nvPr/>
          </p:nvSpPr>
          <p:spPr>
            <a:xfrm>
              <a:off x="609600" y="14478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59" name="Rectangle 58"/>
            <p:cNvSpPr/>
            <p:nvPr/>
          </p:nvSpPr>
          <p:spPr>
            <a:xfrm>
              <a:off x="609600" y="1752600"/>
              <a:ext cx="685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60" name="Rectangle 59"/>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4</a:t>
              </a:r>
              <a:endParaRPr lang="en-US" sz="1200" b="1" dirty="0">
                <a:solidFill>
                  <a:schemeClr val="tx1"/>
                </a:solidFill>
                <a:latin typeface="Consolas" pitchFamily="49" charset="0"/>
                <a:cs typeface="Consolas" pitchFamily="49" charset="0"/>
              </a:endParaRPr>
            </a:p>
          </p:txBody>
        </p:sp>
      </p:grpSp>
      <p:grpSp>
        <p:nvGrpSpPr>
          <p:cNvPr id="61" name="Group 60"/>
          <p:cNvGrpSpPr/>
          <p:nvPr/>
        </p:nvGrpSpPr>
        <p:grpSpPr>
          <a:xfrm>
            <a:off x="2667000" y="4473222"/>
            <a:ext cx="1219200" cy="479778"/>
            <a:chOff x="609600" y="1447800"/>
            <a:chExt cx="685800" cy="762000"/>
          </a:xfrm>
        </p:grpSpPr>
        <p:sp>
          <p:nvSpPr>
            <p:cNvPr id="62" name="Rectangle 61"/>
            <p:cNvSpPr/>
            <p:nvPr/>
          </p:nvSpPr>
          <p:spPr>
            <a:xfrm>
              <a:off x="609600" y="14478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63" name="Rectangle 62"/>
            <p:cNvSpPr/>
            <p:nvPr/>
          </p:nvSpPr>
          <p:spPr>
            <a:xfrm>
              <a:off x="609600" y="1752600"/>
              <a:ext cx="685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64" name="Rectangle 63"/>
            <p:cNvSpPr/>
            <p:nvPr/>
          </p:nvSpPr>
          <p:spPr>
            <a:xfrm>
              <a:off x="609600" y="19812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onsolas" pitchFamily="49" charset="0"/>
                  <a:cs typeface="Consolas" pitchFamily="49" charset="0"/>
                </a:rPr>
                <a:t>RUN N</a:t>
              </a:r>
              <a:endParaRPr lang="en-US" sz="1200" b="1" dirty="0">
                <a:solidFill>
                  <a:schemeClr val="tx1"/>
                </a:solidFill>
                <a:latin typeface="Consolas" pitchFamily="49" charset="0"/>
                <a:cs typeface="Consolas" pitchFamily="49" charset="0"/>
              </a:endParaRPr>
            </a:p>
          </p:txBody>
        </p:sp>
      </p:grpSp>
      <p:sp>
        <p:nvSpPr>
          <p:cNvPr id="65" name="Rectangle 64"/>
          <p:cNvSpPr/>
          <p:nvPr/>
        </p:nvSpPr>
        <p:spPr>
          <a:xfrm rot="5400000">
            <a:off x="3060700" y="3881966"/>
            <a:ext cx="431800" cy="94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6" name="Rectangle 65"/>
          <p:cNvSpPr/>
          <p:nvPr/>
        </p:nvSpPr>
        <p:spPr>
          <a:xfrm>
            <a:off x="4419600" y="2209800"/>
            <a:ext cx="1371600" cy="2743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495800" y="2286001"/>
            <a:ext cx="1219200" cy="2590802"/>
            <a:chOff x="609600" y="1447800"/>
            <a:chExt cx="685800" cy="549564"/>
          </a:xfrm>
        </p:grpSpPr>
        <p:sp>
          <p:nvSpPr>
            <p:cNvPr id="68" name="Rectangle 67"/>
            <p:cNvSpPr/>
            <p:nvPr/>
          </p:nvSpPr>
          <p:spPr>
            <a:xfrm>
              <a:off x="609600" y="1447800"/>
              <a:ext cx="685800" cy="2586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69" name="Rectangle 68"/>
            <p:cNvSpPr/>
            <p:nvPr/>
          </p:nvSpPr>
          <p:spPr>
            <a:xfrm>
              <a:off x="609600" y="1752600"/>
              <a:ext cx="685800" cy="2447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grpSp>
      <p:sp>
        <p:nvSpPr>
          <p:cNvPr id="71" name="Oval 70"/>
          <p:cNvSpPr/>
          <p:nvPr/>
        </p:nvSpPr>
        <p:spPr>
          <a:xfrm>
            <a:off x="4495800" y="2971800"/>
            <a:ext cx="1219200" cy="1219200"/>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nsolas" pitchFamily="49" charset="0"/>
                <a:cs typeface="Consolas" pitchFamily="49" charset="0"/>
              </a:rPr>
              <a:t>MODEL</a:t>
            </a:r>
            <a:endParaRPr lang="en-US" dirty="0">
              <a:latin typeface="Consolas" pitchFamily="49" charset="0"/>
              <a:cs typeface="Consolas" pitchFamily="49" charset="0"/>
            </a:endParaRPr>
          </a:p>
        </p:txBody>
      </p:sp>
      <p:sp>
        <p:nvSpPr>
          <p:cNvPr id="74" name="Rectangle 73"/>
          <p:cNvSpPr/>
          <p:nvPr/>
        </p:nvSpPr>
        <p:spPr>
          <a:xfrm>
            <a:off x="6781800" y="2286000"/>
            <a:ext cx="1219200" cy="1919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SCALE</a:t>
            </a:r>
            <a:endParaRPr lang="en-US" sz="1200" b="1" dirty="0">
              <a:latin typeface="Consolas" pitchFamily="49" charset="0"/>
              <a:cs typeface="Consolas" pitchFamily="49" charset="0"/>
            </a:endParaRPr>
          </a:p>
        </p:txBody>
      </p:sp>
      <p:sp>
        <p:nvSpPr>
          <p:cNvPr id="75" name="Rectangle 74"/>
          <p:cNvSpPr/>
          <p:nvPr/>
        </p:nvSpPr>
        <p:spPr>
          <a:xfrm>
            <a:off x="6781800" y="2477911"/>
            <a:ext cx="1219200" cy="1439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onsolas" pitchFamily="49" charset="0"/>
                <a:cs typeface="Consolas" pitchFamily="49" charset="0"/>
              </a:rPr>
              <a:t>FEATURE</a:t>
            </a:r>
            <a:endParaRPr lang="en-US" sz="1200" b="1" dirty="0">
              <a:latin typeface="Consolas" pitchFamily="49" charset="0"/>
              <a:cs typeface="Consolas" pitchFamily="49" charset="0"/>
            </a:endParaRPr>
          </a:p>
        </p:txBody>
      </p:sp>
      <p:sp>
        <p:nvSpPr>
          <p:cNvPr id="76" name="Rectangle 75"/>
          <p:cNvSpPr/>
          <p:nvPr/>
        </p:nvSpPr>
        <p:spPr>
          <a:xfrm>
            <a:off x="6629400" y="5029200"/>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nsolas" pitchFamily="49" charset="0"/>
                <a:cs typeface="Consolas" pitchFamily="49" charset="0"/>
              </a:rPr>
              <a:t>Production</a:t>
            </a:r>
            <a:endParaRPr lang="en-US" b="1" dirty="0">
              <a:solidFill>
                <a:schemeClr val="tx1"/>
              </a:solidFill>
              <a:latin typeface="Consolas" pitchFamily="49" charset="0"/>
              <a:cs typeface="Consolas" pitchFamily="49" charset="0"/>
            </a:endParaRPr>
          </a:p>
        </p:txBody>
      </p:sp>
      <p:sp>
        <p:nvSpPr>
          <p:cNvPr id="82" name="TextBox 81"/>
          <p:cNvSpPr txBox="1"/>
          <p:nvPr/>
        </p:nvSpPr>
        <p:spPr>
          <a:xfrm>
            <a:off x="2771792" y="5029200"/>
            <a:ext cx="1419208" cy="369332"/>
          </a:xfrm>
          <a:prstGeom prst="rect">
            <a:avLst/>
          </a:prstGeom>
          <a:noFill/>
        </p:spPr>
        <p:txBody>
          <a:bodyPr wrap="square" rtlCol="0">
            <a:spAutoFit/>
          </a:bodyPr>
          <a:lstStyle/>
          <a:p>
            <a:r>
              <a:rPr lang="en-US" b="1" dirty="0" smtClean="0"/>
              <a:t>Training</a:t>
            </a:r>
            <a:endParaRPr lang="en-US" b="1" dirty="0"/>
          </a:p>
        </p:txBody>
      </p:sp>
      <p:sp>
        <p:nvSpPr>
          <p:cNvPr id="84" name="TextBox 83"/>
          <p:cNvSpPr txBox="1"/>
          <p:nvPr/>
        </p:nvSpPr>
        <p:spPr>
          <a:xfrm>
            <a:off x="6858000" y="4267200"/>
            <a:ext cx="923330" cy="457200"/>
          </a:xfrm>
          <a:prstGeom prst="rect">
            <a:avLst/>
          </a:prstGeom>
          <a:noFill/>
        </p:spPr>
        <p:txBody>
          <a:bodyPr vert="eaVert" wrap="square" rtlCol="0">
            <a:spAutoFit/>
          </a:bodyPr>
          <a:lstStyle/>
          <a:p>
            <a:r>
              <a:rPr lang="en-US" sz="4800" dirty="0" smtClean="0">
                <a:latin typeface="Palatino Linotype" pitchFamily="18" charset="0"/>
              </a:rPr>
              <a:t>=</a:t>
            </a:r>
            <a:endParaRPr lang="en-US" sz="4800" dirty="0">
              <a:latin typeface="Palatino Linotype" pitchFamily="18" charset="0"/>
            </a:endParaRPr>
          </a:p>
        </p:txBody>
      </p:sp>
      <p:sp>
        <p:nvSpPr>
          <p:cNvPr id="85" name="TextBox 84"/>
          <p:cNvSpPr txBox="1"/>
          <p:nvPr/>
        </p:nvSpPr>
        <p:spPr>
          <a:xfrm>
            <a:off x="7239000" y="4328241"/>
            <a:ext cx="800219" cy="319959"/>
          </a:xfrm>
          <a:prstGeom prst="rect">
            <a:avLst/>
          </a:prstGeom>
          <a:noFill/>
        </p:spPr>
        <p:txBody>
          <a:bodyPr vert="eaVert" wrap="none" rtlCol="0">
            <a:spAutoFit/>
          </a:bodyPr>
          <a:lstStyle/>
          <a:p>
            <a:r>
              <a:rPr lang="en-US" sz="4000" dirty="0" smtClean="0">
                <a:latin typeface="Palatino Linotype" pitchFamily="18" charset="0"/>
              </a:rPr>
              <a:t>?</a:t>
            </a:r>
            <a:endParaRPr lang="en-US" sz="4000" dirty="0">
              <a:latin typeface="Palatino Linotype" pitchFamily="18" charset="0"/>
            </a:endParaRPr>
          </a:p>
        </p:txBody>
      </p:sp>
      <p:sp>
        <p:nvSpPr>
          <p:cNvPr id="86" name="Rectangle 85"/>
          <p:cNvSpPr/>
          <p:nvPr/>
        </p:nvSpPr>
        <p:spPr>
          <a:xfrm>
            <a:off x="6324600" y="2057400"/>
            <a:ext cx="2133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2133600" y="34290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a:off x="3962400" y="34290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0 0  L 0.25 0  E" pathEditMode="relative" ptsTypes="">
                                      <p:cBhvr>
                                        <p:cTn id="16" dur="2000" fill="hold"/>
                                        <p:tgtEl>
                                          <p:spTgt spid="7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33333E-6 -1.01758E-6 L -3.33333E-6 0.17484 " pathEditMode="relative" rAng="0" ptsTypes="AA">
                                      <p:cBhvr>
                                        <p:cTn id="20" dur="2000" fill="hold"/>
                                        <p:tgtEl>
                                          <p:spTgt spid="74"/>
                                        </p:tgtEl>
                                        <p:attrNameLst>
                                          <p:attrName>ppt_x</p:attrName>
                                          <p:attrName>ppt_y</p:attrName>
                                        </p:attrNameLst>
                                      </p:cBhvr>
                                      <p:rCtr x="0" y="87"/>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 0  L 0 0.33302  E" pathEditMode="relative" ptsTypes="">
                                      <p:cBhvr>
                                        <p:cTn id="24" dur="2000" fill="hold"/>
                                        <p:tgtEl>
                                          <p:spTgt spid="75"/>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4" grpId="1" animBg="1"/>
      <p:bldP spid="75" grpId="0" animBg="1"/>
      <p:bldP spid="75" grpId="1" animBg="1"/>
      <p:bldP spid="76" grpId="0"/>
      <p:bldP spid="84" grpId="0"/>
      <p:bldP spid="85" grpId="0"/>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considered by </a:t>
            </a:r>
            <a:r>
              <a:rPr lang="en-US" dirty="0" err="1" smtClean="0"/>
              <a:t>WuKong</a:t>
            </a:r>
            <a:endParaRPr lang="en-US" dirty="0"/>
          </a:p>
        </p:txBody>
      </p:sp>
      <p:sp>
        <p:nvSpPr>
          <p:cNvPr id="3" name="Content Placeholder 2"/>
          <p:cNvSpPr>
            <a:spLocks noGrp="1"/>
          </p:cNvSpPr>
          <p:nvPr>
            <p:ph idx="1"/>
          </p:nvPr>
        </p:nvSpPr>
        <p:spPr>
          <a:xfrm>
            <a:off x="4572000" y="1600200"/>
            <a:ext cx="4114800" cy="4525963"/>
          </a:xfrm>
        </p:spPr>
        <p:txBody>
          <a:bodyPr>
            <a:normAutofit fontScale="92500" lnSpcReduction="20000"/>
          </a:bodyPr>
          <a:lstStyle/>
          <a:p>
            <a:pPr>
              <a:buNone/>
            </a:pPr>
            <a:r>
              <a:rPr lang="en-US" dirty="0">
                <a:latin typeface="Consolas" pitchFamily="49" charset="0"/>
                <a:cs typeface="Consolas" pitchFamily="49" charset="0"/>
              </a:rPr>
              <a:t>void </a:t>
            </a:r>
            <a:r>
              <a:rPr lang="en-US" dirty="0" err="1">
                <a:latin typeface="Consolas" pitchFamily="49" charset="0"/>
                <a:cs typeface="Consolas" pitchFamily="49" charset="0"/>
              </a:rPr>
              <a:t>foo</a:t>
            </a:r>
            <a:r>
              <a:rPr lang="en-US" dirty="0">
                <a:latin typeface="Consolas" pitchFamily="49" charset="0"/>
                <a:cs typeface="Consolas" pitchFamily="49" charset="0"/>
              </a:rPr>
              <a:t>(</a:t>
            </a:r>
            <a:r>
              <a:rPr lang="en-US" dirty="0" err="1">
                <a:latin typeface="Consolas" pitchFamily="49" charset="0"/>
                <a:cs typeface="Consolas" pitchFamily="49" charset="0"/>
              </a:rPr>
              <a:t>int</a:t>
            </a:r>
            <a:r>
              <a:rPr lang="en-US" dirty="0">
                <a:latin typeface="Consolas" pitchFamily="49" charset="0"/>
                <a:cs typeface="Consolas" pitchFamily="49" charset="0"/>
              </a:rPr>
              <a:t> a)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if (a &gt; 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 else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if (a &gt; 100)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err="1">
                <a:latin typeface="Consolas" pitchFamily="49" charset="0"/>
                <a:cs typeface="Consolas" pitchFamily="49" charset="0"/>
              </a:rPr>
              <a:t>int</a:t>
            </a:r>
            <a:r>
              <a:rPr lang="en-US" dirty="0">
                <a:latin typeface="Consolas" pitchFamily="49" charset="0"/>
                <a:cs typeface="Consolas" pitchFamily="49" charset="0"/>
              </a:rPr>
              <a:t> </a:t>
            </a:r>
            <a:r>
              <a:rPr lang="en-US" dirty="0" err="1">
                <a:latin typeface="Consolas" pitchFamily="49" charset="0"/>
                <a:cs typeface="Consolas" pitchFamily="49" charset="0"/>
              </a:rPr>
              <a:t>i</a:t>
            </a:r>
            <a:r>
              <a:rPr lang="en-US" dirty="0">
                <a:latin typeface="Consolas" pitchFamily="49" charset="0"/>
                <a:cs typeface="Consolas" pitchFamily="49" charset="0"/>
              </a:rPr>
              <a:t> = 0;</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while (</a:t>
            </a:r>
            <a:r>
              <a:rPr lang="en-US" dirty="0" err="1">
                <a:latin typeface="Consolas" pitchFamily="49" charset="0"/>
                <a:cs typeface="Consolas" pitchFamily="49" charset="0"/>
              </a:rPr>
              <a:t>i</a:t>
            </a:r>
            <a:r>
              <a:rPr lang="en-US" dirty="0">
                <a:latin typeface="Consolas" pitchFamily="49" charset="0"/>
                <a:cs typeface="Consolas" pitchFamily="49" charset="0"/>
              </a:rPr>
              <a:t> &lt; a)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if (</a:t>
            </a:r>
            <a:r>
              <a:rPr lang="en-US" dirty="0" err="1">
                <a:latin typeface="Consolas" pitchFamily="49" charset="0"/>
                <a:cs typeface="Consolas" pitchFamily="49" charset="0"/>
              </a:rPr>
              <a:t>i</a:t>
            </a:r>
            <a:r>
              <a:rPr lang="en-US" dirty="0">
                <a:latin typeface="Consolas" pitchFamily="49" charset="0"/>
                <a:cs typeface="Consolas" pitchFamily="49" charset="0"/>
              </a:rPr>
              <a:t> % 2 == 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err="1">
                <a:latin typeface="Consolas" pitchFamily="49" charset="0"/>
                <a:cs typeface="Consolas" pitchFamily="49" charset="0"/>
              </a:rPr>
              <a:t>i</a:t>
            </a:r>
            <a:r>
              <a:rPr lang="en-US" dirty="0">
                <a:latin typeface="Consolas" pitchFamily="49" charset="0"/>
                <a:cs typeface="Consolas" pitchFamily="49" charset="0"/>
              </a:rPr>
              <a:t>;</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smtClean="0">
                <a:latin typeface="Consolas" pitchFamily="49" charset="0"/>
                <a:cs typeface="Consolas" pitchFamily="49" charset="0"/>
              </a:rPr>
              <a:t>}</a:t>
            </a:r>
            <a:endParaRPr lang="en-US" b="0" dirty="0" smtClean="0">
              <a:latin typeface="Consolas" pitchFamily="49" charset="0"/>
              <a:cs typeface="Consolas" pitchFamily="49"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38</a:t>
            </a:fld>
            <a:endParaRPr lang="en-US"/>
          </a:p>
        </p:txBody>
      </p:sp>
      <p:sp>
        <p:nvSpPr>
          <p:cNvPr id="5" name="Shape 108"/>
          <p:cNvSpPr/>
          <p:nvPr/>
        </p:nvSpPr>
        <p:spPr>
          <a:xfrm>
            <a:off x="3010866" y="3234636"/>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 name="Shape 109"/>
          <p:cNvSpPr/>
          <p:nvPr/>
        </p:nvSpPr>
        <p:spPr>
          <a:xfrm>
            <a:off x="3010866" y="2737399"/>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Shape 110"/>
          <p:cNvSpPr/>
          <p:nvPr/>
        </p:nvSpPr>
        <p:spPr>
          <a:xfrm>
            <a:off x="3405496" y="224016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111"/>
          <p:cNvSpPr/>
          <p:nvPr/>
        </p:nvSpPr>
        <p:spPr>
          <a:xfrm>
            <a:off x="2616236" y="224016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112"/>
          <p:cNvSpPr/>
          <p:nvPr/>
        </p:nvSpPr>
        <p:spPr>
          <a:xfrm>
            <a:off x="3010866" y="1742925"/>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10" name="Shape 113"/>
          <p:cNvCxnSpPr>
            <a:stCxn id="9" idx="2"/>
            <a:endCxn id="8" idx="0"/>
          </p:cNvCxnSpPr>
          <p:nvPr/>
        </p:nvCxnSpPr>
        <p:spPr>
          <a:xfrm flipH="1">
            <a:off x="2813486" y="2058225"/>
            <a:ext cx="394630" cy="181936"/>
          </a:xfrm>
          <a:prstGeom prst="straightConnector1">
            <a:avLst/>
          </a:prstGeom>
          <a:noFill/>
          <a:ln w="19050" cap="flat">
            <a:solidFill>
              <a:schemeClr val="dk2"/>
            </a:solidFill>
            <a:prstDash val="solid"/>
            <a:round/>
            <a:headEnd type="none" w="lg" len="lg"/>
            <a:tailEnd type="triangle" w="lg" len="lg"/>
          </a:ln>
        </p:spPr>
      </p:cxnSp>
      <p:cxnSp>
        <p:nvCxnSpPr>
          <p:cNvPr id="11" name="Shape 114"/>
          <p:cNvCxnSpPr>
            <a:stCxn id="9" idx="2"/>
            <a:endCxn id="7" idx="0"/>
          </p:cNvCxnSpPr>
          <p:nvPr/>
        </p:nvCxnSpPr>
        <p:spPr>
          <a:xfrm>
            <a:off x="3208116" y="2058225"/>
            <a:ext cx="394630" cy="181936"/>
          </a:xfrm>
          <a:prstGeom prst="straightConnector1">
            <a:avLst/>
          </a:prstGeom>
          <a:noFill/>
          <a:ln w="19050" cap="flat">
            <a:solidFill>
              <a:schemeClr val="dk2"/>
            </a:solidFill>
            <a:prstDash val="solid"/>
            <a:round/>
            <a:headEnd type="none" w="lg" len="lg"/>
            <a:tailEnd type="triangle" w="lg" len="lg"/>
          </a:ln>
        </p:spPr>
      </p:cxnSp>
      <p:cxnSp>
        <p:nvCxnSpPr>
          <p:cNvPr id="12" name="Shape 115"/>
          <p:cNvCxnSpPr>
            <a:stCxn id="8" idx="2"/>
            <a:endCxn id="6" idx="0"/>
          </p:cNvCxnSpPr>
          <p:nvPr/>
        </p:nvCxnSpPr>
        <p:spPr>
          <a:xfrm>
            <a:off x="2813486" y="2555462"/>
            <a:ext cx="394630" cy="181936"/>
          </a:xfrm>
          <a:prstGeom prst="straightConnector1">
            <a:avLst/>
          </a:prstGeom>
          <a:noFill/>
          <a:ln w="19050" cap="flat">
            <a:solidFill>
              <a:schemeClr val="dk2"/>
            </a:solidFill>
            <a:prstDash val="solid"/>
            <a:round/>
            <a:headEnd type="none" w="lg" len="lg"/>
            <a:tailEnd type="triangle" w="lg" len="lg"/>
          </a:ln>
        </p:spPr>
      </p:cxnSp>
      <p:cxnSp>
        <p:nvCxnSpPr>
          <p:cNvPr id="13" name="Shape 116"/>
          <p:cNvCxnSpPr>
            <a:stCxn id="7" idx="2"/>
            <a:endCxn id="6" idx="0"/>
          </p:cNvCxnSpPr>
          <p:nvPr/>
        </p:nvCxnSpPr>
        <p:spPr>
          <a:xfrm flipH="1">
            <a:off x="3208116" y="2555462"/>
            <a:ext cx="394630" cy="181936"/>
          </a:xfrm>
          <a:prstGeom prst="straightConnector1">
            <a:avLst/>
          </a:prstGeom>
          <a:noFill/>
          <a:ln w="19050" cap="flat">
            <a:solidFill>
              <a:schemeClr val="dk2"/>
            </a:solidFill>
            <a:prstDash val="solid"/>
            <a:round/>
            <a:headEnd type="none" w="lg" len="lg"/>
            <a:tailEnd type="triangle" w="lg" len="lg"/>
          </a:ln>
        </p:spPr>
      </p:cxnSp>
      <p:cxnSp>
        <p:nvCxnSpPr>
          <p:cNvPr id="14" name="Shape 117"/>
          <p:cNvCxnSpPr>
            <a:stCxn id="6" idx="2"/>
            <a:endCxn id="5" idx="0"/>
          </p:cNvCxnSpPr>
          <p:nvPr/>
        </p:nvCxnSpPr>
        <p:spPr>
          <a:xfrm>
            <a:off x="3208116" y="3052699"/>
            <a:ext cx="0" cy="181936"/>
          </a:xfrm>
          <a:prstGeom prst="straightConnector1">
            <a:avLst/>
          </a:prstGeom>
          <a:noFill/>
          <a:ln w="19050" cap="flat">
            <a:solidFill>
              <a:schemeClr val="dk2"/>
            </a:solidFill>
            <a:prstDash val="solid"/>
            <a:round/>
            <a:headEnd type="none" w="lg" len="lg"/>
            <a:tailEnd type="triangle" w="lg" len="lg"/>
          </a:ln>
        </p:spPr>
      </p:cxnSp>
      <p:sp>
        <p:nvSpPr>
          <p:cNvPr id="15" name="Shape 118"/>
          <p:cNvSpPr/>
          <p:nvPr/>
        </p:nvSpPr>
        <p:spPr>
          <a:xfrm>
            <a:off x="2616236" y="3731873"/>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16" name="Shape 119"/>
          <p:cNvCxnSpPr>
            <a:stCxn id="5" idx="2"/>
            <a:endCxn id="15" idx="0"/>
          </p:cNvCxnSpPr>
          <p:nvPr/>
        </p:nvCxnSpPr>
        <p:spPr>
          <a:xfrm flipH="1">
            <a:off x="2813486" y="3549936"/>
            <a:ext cx="394630" cy="181936"/>
          </a:xfrm>
          <a:prstGeom prst="straightConnector1">
            <a:avLst/>
          </a:prstGeom>
          <a:noFill/>
          <a:ln w="19050" cap="flat">
            <a:solidFill>
              <a:schemeClr val="dk2"/>
            </a:solidFill>
            <a:prstDash val="solid"/>
            <a:round/>
            <a:headEnd type="none" w="lg" len="lg"/>
            <a:tailEnd type="triangle" w="lg" len="lg"/>
          </a:ln>
        </p:spPr>
      </p:cxnSp>
      <p:sp>
        <p:nvSpPr>
          <p:cNvPr id="17" name="Shape 120"/>
          <p:cNvSpPr/>
          <p:nvPr/>
        </p:nvSpPr>
        <p:spPr>
          <a:xfrm>
            <a:off x="2221753" y="5223550"/>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8" name="Shape 121"/>
          <p:cNvSpPr/>
          <p:nvPr/>
        </p:nvSpPr>
        <p:spPr>
          <a:xfrm>
            <a:off x="2616383" y="472631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122"/>
          <p:cNvSpPr/>
          <p:nvPr/>
        </p:nvSpPr>
        <p:spPr>
          <a:xfrm>
            <a:off x="1827123" y="472631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123"/>
          <p:cNvSpPr/>
          <p:nvPr/>
        </p:nvSpPr>
        <p:spPr>
          <a:xfrm>
            <a:off x="2221753" y="4229076"/>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1" name="Shape 124"/>
          <p:cNvCxnSpPr>
            <a:stCxn id="20" idx="2"/>
            <a:endCxn id="19" idx="0"/>
          </p:cNvCxnSpPr>
          <p:nvPr/>
        </p:nvCxnSpPr>
        <p:spPr>
          <a:xfrm flipH="1">
            <a:off x="2024373" y="4544376"/>
            <a:ext cx="394630" cy="181936"/>
          </a:xfrm>
          <a:prstGeom prst="straightConnector1">
            <a:avLst/>
          </a:prstGeom>
          <a:noFill/>
          <a:ln w="19050" cap="flat">
            <a:solidFill>
              <a:schemeClr val="dk2"/>
            </a:solidFill>
            <a:prstDash val="solid"/>
            <a:round/>
            <a:headEnd type="none" w="lg" len="lg"/>
            <a:tailEnd type="triangle" w="lg" len="lg"/>
          </a:ln>
        </p:spPr>
      </p:cxnSp>
      <p:cxnSp>
        <p:nvCxnSpPr>
          <p:cNvPr id="22" name="Shape 125"/>
          <p:cNvCxnSpPr>
            <a:stCxn id="20" idx="2"/>
            <a:endCxn id="18" idx="0"/>
          </p:cNvCxnSpPr>
          <p:nvPr/>
        </p:nvCxnSpPr>
        <p:spPr>
          <a:xfrm>
            <a:off x="2419003" y="4544376"/>
            <a:ext cx="394629" cy="181936"/>
          </a:xfrm>
          <a:prstGeom prst="straightConnector1">
            <a:avLst/>
          </a:prstGeom>
          <a:noFill/>
          <a:ln w="19050" cap="flat">
            <a:solidFill>
              <a:schemeClr val="dk2"/>
            </a:solidFill>
            <a:prstDash val="solid"/>
            <a:round/>
            <a:headEnd type="none" w="lg" len="lg"/>
            <a:tailEnd type="triangle" w="lg" len="lg"/>
          </a:ln>
        </p:spPr>
      </p:cxnSp>
      <p:cxnSp>
        <p:nvCxnSpPr>
          <p:cNvPr id="23" name="Shape 126"/>
          <p:cNvCxnSpPr>
            <a:stCxn id="19" idx="2"/>
            <a:endCxn id="17" idx="0"/>
          </p:cNvCxnSpPr>
          <p:nvPr/>
        </p:nvCxnSpPr>
        <p:spPr>
          <a:xfrm>
            <a:off x="2024373" y="5041612"/>
            <a:ext cx="394630" cy="181937"/>
          </a:xfrm>
          <a:prstGeom prst="straightConnector1">
            <a:avLst/>
          </a:prstGeom>
          <a:noFill/>
          <a:ln w="19050" cap="flat">
            <a:solidFill>
              <a:schemeClr val="dk2"/>
            </a:solidFill>
            <a:prstDash val="solid"/>
            <a:round/>
            <a:headEnd type="none" w="lg" len="lg"/>
            <a:tailEnd type="triangle" w="lg" len="lg"/>
          </a:ln>
        </p:spPr>
      </p:cxnSp>
      <p:cxnSp>
        <p:nvCxnSpPr>
          <p:cNvPr id="24" name="Shape 127"/>
          <p:cNvCxnSpPr>
            <a:stCxn id="18" idx="2"/>
            <a:endCxn id="17" idx="0"/>
          </p:cNvCxnSpPr>
          <p:nvPr/>
        </p:nvCxnSpPr>
        <p:spPr>
          <a:xfrm flipH="1">
            <a:off x="2419003" y="5041612"/>
            <a:ext cx="394629" cy="181937"/>
          </a:xfrm>
          <a:prstGeom prst="straightConnector1">
            <a:avLst/>
          </a:prstGeom>
          <a:noFill/>
          <a:ln w="19050" cap="flat">
            <a:solidFill>
              <a:schemeClr val="dk2"/>
            </a:solidFill>
            <a:prstDash val="solid"/>
            <a:round/>
            <a:headEnd type="none" w="lg" len="lg"/>
            <a:tailEnd type="triangle" w="lg" len="lg"/>
          </a:ln>
        </p:spPr>
      </p:cxnSp>
      <p:cxnSp>
        <p:nvCxnSpPr>
          <p:cNvPr id="25" name="Shape 128"/>
          <p:cNvCxnSpPr>
            <a:stCxn id="15" idx="2"/>
            <a:endCxn id="20" idx="0"/>
          </p:cNvCxnSpPr>
          <p:nvPr/>
        </p:nvCxnSpPr>
        <p:spPr>
          <a:xfrm flipH="1">
            <a:off x="2419003" y="4047173"/>
            <a:ext cx="394482" cy="181902"/>
          </a:xfrm>
          <a:prstGeom prst="straightConnector1">
            <a:avLst/>
          </a:prstGeom>
          <a:noFill/>
          <a:ln w="19050" cap="flat">
            <a:solidFill>
              <a:schemeClr val="dk2"/>
            </a:solidFill>
            <a:prstDash val="solid"/>
            <a:round/>
            <a:headEnd type="none" w="lg" len="lg"/>
            <a:tailEnd type="triangle" w="lg" len="lg"/>
          </a:ln>
        </p:spPr>
      </p:cxnSp>
      <p:sp>
        <p:nvSpPr>
          <p:cNvPr id="26" name="Shape 129"/>
          <p:cNvSpPr/>
          <p:nvPr/>
        </p:nvSpPr>
        <p:spPr>
          <a:xfrm>
            <a:off x="3010878" y="4229111"/>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7" name="Shape 130"/>
          <p:cNvCxnSpPr>
            <a:stCxn id="15" idx="2"/>
            <a:endCxn id="26" idx="0"/>
          </p:cNvCxnSpPr>
          <p:nvPr/>
        </p:nvCxnSpPr>
        <p:spPr>
          <a:xfrm>
            <a:off x="2813486" y="4047173"/>
            <a:ext cx="394642" cy="181938"/>
          </a:xfrm>
          <a:prstGeom prst="straightConnector1">
            <a:avLst/>
          </a:prstGeom>
          <a:noFill/>
          <a:ln w="19050" cap="flat">
            <a:solidFill>
              <a:schemeClr val="dk2"/>
            </a:solidFill>
            <a:prstDash val="solid"/>
            <a:round/>
            <a:headEnd type="none" w="lg" len="lg"/>
            <a:tailEnd type="triangle" w="lg" len="lg"/>
          </a:ln>
        </p:spPr>
      </p:cxnSp>
      <p:sp>
        <p:nvSpPr>
          <p:cNvPr id="28" name="Shape 131"/>
          <p:cNvSpPr/>
          <p:nvPr/>
        </p:nvSpPr>
        <p:spPr>
          <a:xfrm>
            <a:off x="3405503" y="3731886"/>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9" name="Shape 132"/>
          <p:cNvCxnSpPr>
            <a:stCxn id="5" idx="2"/>
            <a:endCxn id="28" idx="0"/>
          </p:cNvCxnSpPr>
          <p:nvPr/>
        </p:nvCxnSpPr>
        <p:spPr>
          <a:xfrm>
            <a:off x="3208116" y="3549936"/>
            <a:ext cx="394637" cy="181950"/>
          </a:xfrm>
          <a:prstGeom prst="straightConnector1">
            <a:avLst/>
          </a:prstGeom>
          <a:noFill/>
          <a:ln w="19050" cap="flat">
            <a:solidFill>
              <a:schemeClr val="dk2"/>
            </a:solidFill>
            <a:prstDash val="solid"/>
            <a:round/>
            <a:headEnd type="none" w="lg" len="lg"/>
            <a:tailEnd type="triangle" w="lg" len="lg"/>
          </a:ln>
        </p:spPr>
      </p:cxnSp>
      <p:cxnSp>
        <p:nvCxnSpPr>
          <p:cNvPr id="30" name="Shape 133"/>
          <p:cNvCxnSpPr>
            <a:stCxn id="28" idx="2"/>
            <a:endCxn id="26" idx="0"/>
          </p:cNvCxnSpPr>
          <p:nvPr/>
        </p:nvCxnSpPr>
        <p:spPr>
          <a:xfrm flipH="1">
            <a:off x="3208128" y="4047186"/>
            <a:ext cx="394625" cy="181925"/>
          </a:xfrm>
          <a:prstGeom prst="straightConnector1">
            <a:avLst/>
          </a:prstGeom>
          <a:noFill/>
          <a:ln w="19050" cap="flat">
            <a:solidFill>
              <a:schemeClr val="dk2"/>
            </a:solidFill>
            <a:prstDash val="solid"/>
            <a:round/>
            <a:headEnd type="none" w="lg" len="lg"/>
            <a:tailEnd type="triangle" w="lg" len="lg"/>
          </a:ln>
        </p:spPr>
      </p:cxnSp>
      <p:sp>
        <p:nvSpPr>
          <p:cNvPr id="31" name="Shape 134"/>
          <p:cNvSpPr/>
          <p:nvPr/>
        </p:nvSpPr>
        <p:spPr>
          <a:xfrm>
            <a:off x="3010878" y="5223550"/>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2" name="Shape 135"/>
          <p:cNvCxnSpPr>
            <a:stCxn id="26" idx="2"/>
            <a:endCxn id="31" idx="0"/>
          </p:cNvCxnSpPr>
          <p:nvPr/>
        </p:nvCxnSpPr>
        <p:spPr>
          <a:xfrm>
            <a:off x="3208128" y="4544411"/>
            <a:ext cx="0" cy="679138"/>
          </a:xfrm>
          <a:prstGeom prst="straightConnector1">
            <a:avLst/>
          </a:prstGeom>
          <a:noFill/>
          <a:ln w="19050" cap="flat">
            <a:solidFill>
              <a:schemeClr val="dk2"/>
            </a:solidFill>
            <a:prstDash val="solid"/>
            <a:round/>
            <a:headEnd type="none" w="lg" len="lg"/>
            <a:tailEnd type="triangle" w="lg" len="lg"/>
          </a:ln>
        </p:spPr>
      </p:cxnSp>
      <p:cxnSp>
        <p:nvCxnSpPr>
          <p:cNvPr id="36" name="Shape 35"/>
          <p:cNvCxnSpPr>
            <a:stCxn id="17" idx="2"/>
            <a:endCxn id="20" idx="1"/>
          </p:cNvCxnSpPr>
          <p:nvPr/>
        </p:nvCxnSpPr>
        <p:spPr>
          <a:xfrm rot="5400000" flipH="1">
            <a:off x="1744316" y="4864163"/>
            <a:ext cx="1152123" cy="197250"/>
          </a:xfrm>
          <a:prstGeom prst="curvedConnector4">
            <a:avLst>
              <a:gd name="adj1" fmla="val -19842"/>
              <a:gd name="adj2" fmla="val 429285"/>
            </a:avLst>
          </a:prstGeom>
          <a:noFill/>
          <a:ln w="19050" cap="flat">
            <a:solidFill>
              <a:schemeClr val="dk2"/>
            </a:solidFill>
            <a:prstDash val="solid"/>
            <a:round/>
            <a:headEnd type="none" w="lg" len="lg"/>
            <a:tailEnd type="triangle" w="lg" len="lg"/>
          </a:ln>
        </p:spPr>
      </p:cxnSp>
    </p:spTree>
    <p:extLst>
      <p:ext uri="{BB962C8B-B14F-4D97-AF65-F5344CB8AC3E}">
        <p14:creationId xmlns:p14="http://schemas.microsoft.com/office/powerpoint/2010/main" val="2985411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considered by </a:t>
            </a:r>
            <a:r>
              <a:rPr lang="en-US" dirty="0" err="1" smtClean="0"/>
              <a:t>WuKong</a:t>
            </a:r>
            <a:endParaRPr lang="en-US" dirty="0"/>
          </a:p>
        </p:txBody>
      </p:sp>
      <p:sp>
        <p:nvSpPr>
          <p:cNvPr id="3" name="Content Placeholder 2"/>
          <p:cNvSpPr>
            <a:spLocks noGrp="1"/>
          </p:cNvSpPr>
          <p:nvPr>
            <p:ph idx="1"/>
          </p:nvPr>
        </p:nvSpPr>
        <p:spPr>
          <a:xfrm>
            <a:off x="4572000" y="1600200"/>
            <a:ext cx="4114800" cy="4525963"/>
          </a:xfrm>
        </p:spPr>
        <p:txBody>
          <a:bodyPr>
            <a:normAutofit fontScale="92500" lnSpcReduction="20000"/>
          </a:bodyPr>
          <a:lstStyle/>
          <a:p>
            <a:pPr>
              <a:buNone/>
            </a:pPr>
            <a:r>
              <a:rPr lang="en-US" dirty="0">
                <a:latin typeface="Consolas" pitchFamily="49" charset="0"/>
                <a:cs typeface="Consolas" pitchFamily="49" charset="0"/>
              </a:rPr>
              <a:t>void </a:t>
            </a:r>
            <a:r>
              <a:rPr lang="en-US" dirty="0" err="1">
                <a:latin typeface="Consolas" pitchFamily="49" charset="0"/>
                <a:cs typeface="Consolas" pitchFamily="49" charset="0"/>
              </a:rPr>
              <a:t>foo</a:t>
            </a:r>
            <a:r>
              <a:rPr lang="en-US" dirty="0">
                <a:latin typeface="Consolas" pitchFamily="49" charset="0"/>
                <a:cs typeface="Consolas" pitchFamily="49" charset="0"/>
              </a:rPr>
              <a:t>(</a:t>
            </a:r>
            <a:r>
              <a:rPr lang="en-US" dirty="0" err="1">
                <a:latin typeface="Consolas" pitchFamily="49" charset="0"/>
                <a:cs typeface="Consolas" pitchFamily="49" charset="0"/>
              </a:rPr>
              <a:t>int</a:t>
            </a:r>
            <a:r>
              <a:rPr lang="en-US" dirty="0">
                <a:latin typeface="Consolas" pitchFamily="49" charset="0"/>
                <a:cs typeface="Consolas" pitchFamily="49" charset="0"/>
              </a:rPr>
              <a:t> a) {</a:t>
            </a:r>
            <a:endParaRPr lang="en-US" b="0" dirty="0" smtClean="0">
              <a:latin typeface="Consolas" pitchFamily="49" charset="0"/>
              <a:cs typeface="Consolas" pitchFamily="49" charset="0"/>
            </a:endParaRPr>
          </a:p>
          <a:p>
            <a:pPr>
              <a:buNone/>
            </a:pPr>
            <a:r>
              <a:rPr lang="en-US" dirty="0" smtClean="0">
                <a:latin typeface="Consolas" pitchFamily="49" charset="0"/>
                <a:cs typeface="Consolas" pitchFamily="49" charset="0"/>
              </a:rPr>
              <a:t>1:if </a:t>
            </a:r>
            <a:r>
              <a:rPr lang="en-US" dirty="0">
                <a:latin typeface="Consolas" pitchFamily="49" charset="0"/>
                <a:cs typeface="Consolas" pitchFamily="49" charset="0"/>
              </a:rPr>
              <a:t>(a &gt; 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 else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smtClean="0">
                <a:latin typeface="Consolas" pitchFamily="49" charset="0"/>
                <a:cs typeface="Consolas" pitchFamily="49" charset="0"/>
              </a:rPr>
              <a:t>2:if </a:t>
            </a:r>
            <a:r>
              <a:rPr lang="en-US" dirty="0">
                <a:latin typeface="Consolas" pitchFamily="49" charset="0"/>
                <a:cs typeface="Consolas" pitchFamily="49" charset="0"/>
              </a:rPr>
              <a:t>(a &gt; 100)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err="1">
                <a:latin typeface="Consolas" pitchFamily="49" charset="0"/>
                <a:cs typeface="Consolas" pitchFamily="49" charset="0"/>
              </a:rPr>
              <a:t>int</a:t>
            </a:r>
            <a:r>
              <a:rPr lang="en-US" dirty="0">
                <a:latin typeface="Consolas" pitchFamily="49" charset="0"/>
                <a:cs typeface="Consolas" pitchFamily="49" charset="0"/>
              </a:rPr>
              <a:t> </a:t>
            </a:r>
            <a:r>
              <a:rPr lang="en-US" dirty="0" err="1">
                <a:latin typeface="Consolas" pitchFamily="49" charset="0"/>
                <a:cs typeface="Consolas" pitchFamily="49" charset="0"/>
              </a:rPr>
              <a:t>i</a:t>
            </a:r>
            <a:r>
              <a:rPr lang="en-US" dirty="0">
                <a:latin typeface="Consolas" pitchFamily="49" charset="0"/>
                <a:cs typeface="Consolas" pitchFamily="49" charset="0"/>
              </a:rPr>
              <a:t> = 0;</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smtClean="0">
                <a:latin typeface="Consolas" pitchFamily="49" charset="0"/>
                <a:cs typeface="Consolas" pitchFamily="49" charset="0"/>
              </a:rPr>
              <a:t>3:while </a:t>
            </a:r>
            <a:r>
              <a:rPr lang="en-US" dirty="0">
                <a:latin typeface="Consolas" pitchFamily="49" charset="0"/>
                <a:cs typeface="Consolas" pitchFamily="49" charset="0"/>
              </a:rPr>
              <a:t>(</a:t>
            </a:r>
            <a:r>
              <a:rPr lang="en-US" dirty="0" err="1">
                <a:latin typeface="Consolas" pitchFamily="49" charset="0"/>
                <a:cs typeface="Consolas" pitchFamily="49" charset="0"/>
              </a:rPr>
              <a:t>i</a:t>
            </a:r>
            <a:r>
              <a:rPr lang="en-US" dirty="0">
                <a:latin typeface="Consolas" pitchFamily="49" charset="0"/>
                <a:cs typeface="Consolas" pitchFamily="49" charset="0"/>
              </a:rPr>
              <a:t> &lt; a)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smtClean="0">
                <a:latin typeface="Consolas" pitchFamily="49" charset="0"/>
                <a:cs typeface="Consolas" pitchFamily="49" charset="0"/>
              </a:rPr>
              <a:t>4:if </a:t>
            </a:r>
            <a:r>
              <a:rPr lang="en-US" dirty="0">
                <a:latin typeface="Consolas" pitchFamily="49" charset="0"/>
                <a:cs typeface="Consolas" pitchFamily="49" charset="0"/>
              </a:rPr>
              <a:t>(</a:t>
            </a:r>
            <a:r>
              <a:rPr lang="en-US" dirty="0" err="1">
                <a:latin typeface="Consolas" pitchFamily="49" charset="0"/>
                <a:cs typeface="Consolas" pitchFamily="49" charset="0"/>
              </a:rPr>
              <a:t>i</a:t>
            </a:r>
            <a:r>
              <a:rPr lang="en-US" dirty="0">
                <a:latin typeface="Consolas" pitchFamily="49" charset="0"/>
                <a:cs typeface="Consolas" pitchFamily="49" charset="0"/>
              </a:rPr>
              <a:t> % 2 == 0)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r>
              <a:rPr lang="en-US" dirty="0" err="1">
                <a:latin typeface="Consolas" pitchFamily="49" charset="0"/>
                <a:cs typeface="Consolas" pitchFamily="49" charset="0"/>
              </a:rPr>
              <a:t>i</a:t>
            </a:r>
            <a:r>
              <a:rPr lang="en-US" dirty="0">
                <a:latin typeface="Consolas" pitchFamily="49" charset="0"/>
                <a:cs typeface="Consolas" pitchFamily="49" charset="0"/>
              </a:rPr>
              <a:t>;</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a:latin typeface="Consolas" pitchFamily="49" charset="0"/>
                <a:cs typeface="Consolas" pitchFamily="49" charset="0"/>
              </a:rPr>
              <a:t> }</a:t>
            </a:r>
            <a:endParaRPr lang="en-US" b="0" dirty="0" smtClean="0">
              <a:latin typeface="Consolas" pitchFamily="49" charset="0"/>
              <a:cs typeface="Consolas" pitchFamily="49" charset="0"/>
            </a:endParaRPr>
          </a:p>
          <a:p>
            <a:pPr>
              <a:buNone/>
            </a:pPr>
            <a:r>
              <a:rPr lang="en-US" dirty="0" smtClean="0">
                <a:latin typeface="Consolas" pitchFamily="49" charset="0"/>
                <a:cs typeface="Consolas" pitchFamily="49" charset="0"/>
              </a:rPr>
              <a:t>}</a:t>
            </a:r>
            <a:endParaRPr lang="en-US" b="0" dirty="0" smtClean="0">
              <a:latin typeface="Consolas" pitchFamily="49" charset="0"/>
              <a:cs typeface="Consolas" pitchFamily="49"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39</a:t>
            </a:fld>
            <a:endParaRPr lang="en-US"/>
          </a:p>
        </p:txBody>
      </p:sp>
      <p:sp>
        <p:nvSpPr>
          <p:cNvPr id="5" name="Shape 108"/>
          <p:cNvSpPr/>
          <p:nvPr/>
        </p:nvSpPr>
        <p:spPr>
          <a:xfrm>
            <a:off x="3010866" y="3234636"/>
            <a:ext cx="394500" cy="315299"/>
          </a:xfrm>
          <a:prstGeom prst="roundRect">
            <a:avLst>
              <a:gd name="adj" fmla="val 16667"/>
            </a:avLst>
          </a:prstGeom>
          <a:solidFill>
            <a:srgbClr val="FFC000">
              <a:alpha val="5000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dirty="0" smtClean="0"/>
              <a:t>2</a:t>
            </a:r>
            <a:endParaRPr dirty="0"/>
          </a:p>
        </p:txBody>
      </p:sp>
      <p:sp>
        <p:nvSpPr>
          <p:cNvPr id="6" name="Shape 109"/>
          <p:cNvSpPr/>
          <p:nvPr/>
        </p:nvSpPr>
        <p:spPr>
          <a:xfrm>
            <a:off x="3010866" y="2737399"/>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Shape 110"/>
          <p:cNvSpPr/>
          <p:nvPr/>
        </p:nvSpPr>
        <p:spPr>
          <a:xfrm>
            <a:off x="3405496" y="224016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111"/>
          <p:cNvSpPr/>
          <p:nvPr/>
        </p:nvSpPr>
        <p:spPr>
          <a:xfrm>
            <a:off x="2616236" y="224016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112"/>
          <p:cNvSpPr/>
          <p:nvPr/>
        </p:nvSpPr>
        <p:spPr>
          <a:xfrm>
            <a:off x="3010866" y="1742925"/>
            <a:ext cx="394500" cy="315299"/>
          </a:xfrm>
          <a:prstGeom prst="roundRect">
            <a:avLst>
              <a:gd name="adj" fmla="val 16667"/>
            </a:avLst>
          </a:prstGeom>
          <a:solidFill>
            <a:srgbClr val="FFC000">
              <a:alpha val="5000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dirty="0" smtClean="0"/>
              <a:t>1</a:t>
            </a:r>
            <a:endParaRPr dirty="0"/>
          </a:p>
        </p:txBody>
      </p:sp>
      <p:cxnSp>
        <p:nvCxnSpPr>
          <p:cNvPr id="10" name="Shape 113"/>
          <p:cNvCxnSpPr>
            <a:stCxn id="9" idx="2"/>
            <a:endCxn id="8" idx="0"/>
          </p:cNvCxnSpPr>
          <p:nvPr/>
        </p:nvCxnSpPr>
        <p:spPr>
          <a:xfrm flipH="1">
            <a:off x="2813486" y="2058225"/>
            <a:ext cx="394630" cy="181936"/>
          </a:xfrm>
          <a:prstGeom prst="straightConnector1">
            <a:avLst/>
          </a:prstGeom>
          <a:noFill/>
          <a:ln w="19050" cap="flat">
            <a:solidFill>
              <a:schemeClr val="dk2"/>
            </a:solidFill>
            <a:prstDash val="solid"/>
            <a:round/>
            <a:headEnd type="none" w="lg" len="lg"/>
            <a:tailEnd type="triangle" w="lg" len="lg"/>
          </a:ln>
        </p:spPr>
      </p:cxnSp>
      <p:cxnSp>
        <p:nvCxnSpPr>
          <p:cNvPr id="11" name="Shape 114"/>
          <p:cNvCxnSpPr>
            <a:stCxn id="9" idx="2"/>
            <a:endCxn id="7" idx="0"/>
          </p:cNvCxnSpPr>
          <p:nvPr/>
        </p:nvCxnSpPr>
        <p:spPr>
          <a:xfrm>
            <a:off x="3208116" y="2058225"/>
            <a:ext cx="394630" cy="181936"/>
          </a:xfrm>
          <a:prstGeom prst="straightConnector1">
            <a:avLst/>
          </a:prstGeom>
          <a:noFill/>
          <a:ln w="19050" cap="flat">
            <a:solidFill>
              <a:schemeClr val="dk2"/>
            </a:solidFill>
            <a:prstDash val="solid"/>
            <a:round/>
            <a:headEnd type="none" w="lg" len="lg"/>
            <a:tailEnd type="triangle" w="lg" len="lg"/>
          </a:ln>
        </p:spPr>
      </p:cxnSp>
      <p:cxnSp>
        <p:nvCxnSpPr>
          <p:cNvPr id="12" name="Shape 115"/>
          <p:cNvCxnSpPr>
            <a:stCxn id="8" idx="2"/>
            <a:endCxn id="6" idx="0"/>
          </p:cNvCxnSpPr>
          <p:nvPr/>
        </p:nvCxnSpPr>
        <p:spPr>
          <a:xfrm>
            <a:off x="2813486" y="2555462"/>
            <a:ext cx="394630" cy="181936"/>
          </a:xfrm>
          <a:prstGeom prst="straightConnector1">
            <a:avLst/>
          </a:prstGeom>
          <a:noFill/>
          <a:ln w="19050" cap="flat">
            <a:solidFill>
              <a:schemeClr val="dk2"/>
            </a:solidFill>
            <a:prstDash val="solid"/>
            <a:round/>
            <a:headEnd type="none" w="lg" len="lg"/>
            <a:tailEnd type="triangle" w="lg" len="lg"/>
          </a:ln>
        </p:spPr>
      </p:cxnSp>
      <p:cxnSp>
        <p:nvCxnSpPr>
          <p:cNvPr id="13" name="Shape 116"/>
          <p:cNvCxnSpPr>
            <a:stCxn id="7" idx="2"/>
            <a:endCxn id="6" idx="0"/>
          </p:cNvCxnSpPr>
          <p:nvPr/>
        </p:nvCxnSpPr>
        <p:spPr>
          <a:xfrm flipH="1">
            <a:off x="3208116" y="2555462"/>
            <a:ext cx="394630" cy="181936"/>
          </a:xfrm>
          <a:prstGeom prst="straightConnector1">
            <a:avLst/>
          </a:prstGeom>
          <a:noFill/>
          <a:ln w="19050" cap="flat">
            <a:solidFill>
              <a:schemeClr val="dk2"/>
            </a:solidFill>
            <a:prstDash val="solid"/>
            <a:round/>
            <a:headEnd type="none" w="lg" len="lg"/>
            <a:tailEnd type="triangle" w="lg" len="lg"/>
          </a:ln>
        </p:spPr>
      </p:cxnSp>
      <p:cxnSp>
        <p:nvCxnSpPr>
          <p:cNvPr id="14" name="Shape 117"/>
          <p:cNvCxnSpPr>
            <a:stCxn id="6" idx="2"/>
            <a:endCxn id="5" idx="0"/>
          </p:cNvCxnSpPr>
          <p:nvPr/>
        </p:nvCxnSpPr>
        <p:spPr>
          <a:xfrm>
            <a:off x="3208116" y="3052699"/>
            <a:ext cx="0" cy="181936"/>
          </a:xfrm>
          <a:prstGeom prst="straightConnector1">
            <a:avLst/>
          </a:prstGeom>
          <a:noFill/>
          <a:ln w="19050" cap="flat">
            <a:solidFill>
              <a:schemeClr val="dk2"/>
            </a:solidFill>
            <a:prstDash val="solid"/>
            <a:round/>
            <a:headEnd type="none" w="lg" len="lg"/>
            <a:tailEnd type="triangle" w="lg" len="lg"/>
          </a:ln>
        </p:spPr>
      </p:cxnSp>
      <p:sp>
        <p:nvSpPr>
          <p:cNvPr id="15" name="Shape 118"/>
          <p:cNvSpPr/>
          <p:nvPr/>
        </p:nvSpPr>
        <p:spPr>
          <a:xfrm>
            <a:off x="2616236" y="3731873"/>
            <a:ext cx="394500" cy="315299"/>
          </a:xfrm>
          <a:prstGeom prst="roundRect">
            <a:avLst>
              <a:gd name="adj" fmla="val 16667"/>
            </a:avLst>
          </a:prstGeom>
          <a:solidFill>
            <a:srgbClr val="FFC000">
              <a:alpha val="5000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dirty="0"/>
              <a:t>3</a:t>
            </a:r>
            <a:endParaRPr dirty="0"/>
          </a:p>
        </p:txBody>
      </p:sp>
      <p:cxnSp>
        <p:nvCxnSpPr>
          <p:cNvPr id="16" name="Shape 119"/>
          <p:cNvCxnSpPr>
            <a:stCxn id="5" idx="2"/>
            <a:endCxn id="15" idx="0"/>
          </p:cNvCxnSpPr>
          <p:nvPr/>
        </p:nvCxnSpPr>
        <p:spPr>
          <a:xfrm flipH="1">
            <a:off x="2813486" y="3549936"/>
            <a:ext cx="394630" cy="181936"/>
          </a:xfrm>
          <a:prstGeom prst="straightConnector1">
            <a:avLst/>
          </a:prstGeom>
          <a:noFill/>
          <a:ln w="19050" cap="flat">
            <a:solidFill>
              <a:schemeClr val="dk2"/>
            </a:solidFill>
            <a:prstDash val="solid"/>
            <a:round/>
            <a:headEnd type="none" w="lg" len="lg"/>
            <a:tailEnd type="triangle" w="lg" len="lg"/>
          </a:ln>
        </p:spPr>
      </p:cxnSp>
      <p:sp>
        <p:nvSpPr>
          <p:cNvPr id="17" name="Shape 120"/>
          <p:cNvSpPr/>
          <p:nvPr/>
        </p:nvSpPr>
        <p:spPr>
          <a:xfrm>
            <a:off x="2221753" y="5223550"/>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8" name="Shape 121"/>
          <p:cNvSpPr/>
          <p:nvPr/>
        </p:nvSpPr>
        <p:spPr>
          <a:xfrm>
            <a:off x="2616383" y="472631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122"/>
          <p:cNvSpPr/>
          <p:nvPr/>
        </p:nvSpPr>
        <p:spPr>
          <a:xfrm>
            <a:off x="1827123" y="4726312"/>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123"/>
          <p:cNvSpPr/>
          <p:nvPr/>
        </p:nvSpPr>
        <p:spPr>
          <a:xfrm>
            <a:off x="2221753" y="4229076"/>
            <a:ext cx="394500" cy="315299"/>
          </a:xfrm>
          <a:prstGeom prst="roundRect">
            <a:avLst>
              <a:gd name="adj" fmla="val 16667"/>
            </a:avLst>
          </a:prstGeom>
          <a:solidFill>
            <a:srgbClr val="FFC000">
              <a:alpha val="5000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dirty="0" smtClean="0"/>
              <a:t>4</a:t>
            </a:r>
            <a:endParaRPr dirty="0"/>
          </a:p>
        </p:txBody>
      </p:sp>
      <p:cxnSp>
        <p:nvCxnSpPr>
          <p:cNvPr id="21" name="Shape 124"/>
          <p:cNvCxnSpPr>
            <a:stCxn id="20" idx="2"/>
            <a:endCxn id="19" idx="0"/>
          </p:cNvCxnSpPr>
          <p:nvPr/>
        </p:nvCxnSpPr>
        <p:spPr>
          <a:xfrm flipH="1">
            <a:off x="2024373" y="4544376"/>
            <a:ext cx="394630" cy="181936"/>
          </a:xfrm>
          <a:prstGeom prst="straightConnector1">
            <a:avLst/>
          </a:prstGeom>
          <a:noFill/>
          <a:ln w="19050" cap="flat">
            <a:solidFill>
              <a:schemeClr val="dk2"/>
            </a:solidFill>
            <a:prstDash val="solid"/>
            <a:round/>
            <a:headEnd type="none" w="lg" len="lg"/>
            <a:tailEnd type="triangle" w="lg" len="lg"/>
          </a:ln>
        </p:spPr>
      </p:cxnSp>
      <p:cxnSp>
        <p:nvCxnSpPr>
          <p:cNvPr id="22" name="Shape 125"/>
          <p:cNvCxnSpPr>
            <a:stCxn id="20" idx="2"/>
            <a:endCxn id="18" idx="0"/>
          </p:cNvCxnSpPr>
          <p:nvPr/>
        </p:nvCxnSpPr>
        <p:spPr>
          <a:xfrm>
            <a:off x="2419003" y="4544376"/>
            <a:ext cx="394629" cy="181936"/>
          </a:xfrm>
          <a:prstGeom prst="straightConnector1">
            <a:avLst/>
          </a:prstGeom>
          <a:noFill/>
          <a:ln w="19050" cap="flat">
            <a:solidFill>
              <a:schemeClr val="dk2"/>
            </a:solidFill>
            <a:prstDash val="solid"/>
            <a:round/>
            <a:headEnd type="none" w="lg" len="lg"/>
            <a:tailEnd type="triangle" w="lg" len="lg"/>
          </a:ln>
        </p:spPr>
      </p:cxnSp>
      <p:cxnSp>
        <p:nvCxnSpPr>
          <p:cNvPr id="23" name="Shape 126"/>
          <p:cNvCxnSpPr>
            <a:stCxn id="19" idx="2"/>
            <a:endCxn id="17" idx="0"/>
          </p:cNvCxnSpPr>
          <p:nvPr/>
        </p:nvCxnSpPr>
        <p:spPr>
          <a:xfrm>
            <a:off x="2024373" y="5041612"/>
            <a:ext cx="394630" cy="181937"/>
          </a:xfrm>
          <a:prstGeom prst="straightConnector1">
            <a:avLst/>
          </a:prstGeom>
          <a:noFill/>
          <a:ln w="19050" cap="flat">
            <a:solidFill>
              <a:schemeClr val="dk2"/>
            </a:solidFill>
            <a:prstDash val="solid"/>
            <a:round/>
            <a:headEnd type="none" w="lg" len="lg"/>
            <a:tailEnd type="triangle" w="lg" len="lg"/>
          </a:ln>
        </p:spPr>
      </p:cxnSp>
      <p:cxnSp>
        <p:nvCxnSpPr>
          <p:cNvPr id="24" name="Shape 127"/>
          <p:cNvCxnSpPr>
            <a:stCxn id="18" idx="2"/>
            <a:endCxn id="17" idx="0"/>
          </p:cNvCxnSpPr>
          <p:nvPr/>
        </p:nvCxnSpPr>
        <p:spPr>
          <a:xfrm flipH="1">
            <a:off x="2419003" y="5041612"/>
            <a:ext cx="394629" cy="181937"/>
          </a:xfrm>
          <a:prstGeom prst="straightConnector1">
            <a:avLst/>
          </a:prstGeom>
          <a:noFill/>
          <a:ln w="19050" cap="flat">
            <a:solidFill>
              <a:schemeClr val="dk2"/>
            </a:solidFill>
            <a:prstDash val="solid"/>
            <a:round/>
            <a:headEnd type="none" w="lg" len="lg"/>
            <a:tailEnd type="triangle" w="lg" len="lg"/>
          </a:ln>
        </p:spPr>
      </p:cxnSp>
      <p:cxnSp>
        <p:nvCxnSpPr>
          <p:cNvPr id="25" name="Shape 128"/>
          <p:cNvCxnSpPr>
            <a:stCxn id="15" idx="2"/>
            <a:endCxn id="20" idx="0"/>
          </p:cNvCxnSpPr>
          <p:nvPr/>
        </p:nvCxnSpPr>
        <p:spPr>
          <a:xfrm flipH="1">
            <a:off x="2419003" y="4047173"/>
            <a:ext cx="394482" cy="181902"/>
          </a:xfrm>
          <a:prstGeom prst="straightConnector1">
            <a:avLst/>
          </a:prstGeom>
          <a:noFill/>
          <a:ln w="19050" cap="flat">
            <a:solidFill>
              <a:schemeClr val="dk2"/>
            </a:solidFill>
            <a:prstDash val="solid"/>
            <a:round/>
            <a:headEnd type="none" w="lg" len="lg"/>
            <a:tailEnd type="triangle" w="lg" len="lg"/>
          </a:ln>
        </p:spPr>
      </p:cxnSp>
      <p:sp>
        <p:nvSpPr>
          <p:cNvPr id="26" name="Shape 129"/>
          <p:cNvSpPr/>
          <p:nvPr/>
        </p:nvSpPr>
        <p:spPr>
          <a:xfrm>
            <a:off x="3010878" y="4229111"/>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7" name="Shape 130"/>
          <p:cNvCxnSpPr>
            <a:stCxn id="15" idx="2"/>
            <a:endCxn id="26" idx="0"/>
          </p:cNvCxnSpPr>
          <p:nvPr/>
        </p:nvCxnSpPr>
        <p:spPr>
          <a:xfrm>
            <a:off x="2813486" y="4047173"/>
            <a:ext cx="394642" cy="181938"/>
          </a:xfrm>
          <a:prstGeom prst="straightConnector1">
            <a:avLst/>
          </a:prstGeom>
          <a:noFill/>
          <a:ln w="19050" cap="flat">
            <a:solidFill>
              <a:schemeClr val="dk2"/>
            </a:solidFill>
            <a:prstDash val="solid"/>
            <a:round/>
            <a:headEnd type="none" w="lg" len="lg"/>
            <a:tailEnd type="triangle" w="lg" len="lg"/>
          </a:ln>
        </p:spPr>
      </p:cxnSp>
      <p:sp>
        <p:nvSpPr>
          <p:cNvPr id="28" name="Shape 131"/>
          <p:cNvSpPr/>
          <p:nvPr/>
        </p:nvSpPr>
        <p:spPr>
          <a:xfrm>
            <a:off x="3405503" y="3731886"/>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9" name="Shape 132"/>
          <p:cNvCxnSpPr>
            <a:stCxn id="5" idx="2"/>
            <a:endCxn id="28" idx="0"/>
          </p:cNvCxnSpPr>
          <p:nvPr/>
        </p:nvCxnSpPr>
        <p:spPr>
          <a:xfrm>
            <a:off x="3208116" y="3549936"/>
            <a:ext cx="394637" cy="181950"/>
          </a:xfrm>
          <a:prstGeom prst="straightConnector1">
            <a:avLst/>
          </a:prstGeom>
          <a:noFill/>
          <a:ln w="19050" cap="flat">
            <a:solidFill>
              <a:schemeClr val="dk2"/>
            </a:solidFill>
            <a:prstDash val="solid"/>
            <a:round/>
            <a:headEnd type="none" w="lg" len="lg"/>
            <a:tailEnd type="triangle" w="lg" len="lg"/>
          </a:ln>
        </p:spPr>
      </p:cxnSp>
      <p:cxnSp>
        <p:nvCxnSpPr>
          <p:cNvPr id="30" name="Shape 133"/>
          <p:cNvCxnSpPr>
            <a:stCxn id="28" idx="2"/>
            <a:endCxn id="26" idx="0"/>
          </p:cNvCxnSpPr>
          <p:nvPr/>
        </p:nvCxnSpPr>
        <p:spPr>
          <a:xfrm flipH="1">
            <a:off x="3208128" y="4047186"/>
            <a:ext cx="394625" cy="181925"/>
          </a:xfrm>
          <a:prstGeom prst="straightConnector1">
            <a:avLst/>
          </a:prstGeom>
          <a:noFill/>
          <a:ln w="19050" cap="flat">
            <a:solidFill>
              <a:schemeClr val="dk2"/>
            </a:solidFill>
            <a:prstDash val="solid"/>
            <a:round/>
            <a:headEnd type="none" w="lg" len="lg"/>
            <a:tailEnd type="triangle" w="lg" len="lg"/>
          </a:ln>
        </p:spPr>
      </p:cxnSp>
      <p:sp>
        <p:nvSpPr>
          <p:cNvPr id="31" name="Shape 134"/>
          <p:cNvSpPr/>
          <p:nvPr/>
        </p:nvSpPr>
        <p:spPr>
          <a:xfrm>
            <a:off x="3010878" y="5223550"/>
            <a:ext cx="394500" cy="3152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2" name="Shape 135"/>
          <p:cNvCxnSpPr>
            <a:stCxn id="26" idx="2"/>
            <a:endCxn id="31" idx="0"/>
          </p:cNvCxnSpPr>
          <p:nvPr/>
        </p:nvCxnSpPr>
        <p:spPr>
          <a:xfrm>
            <a:off x="3208128" y="4544411"/>
            <a:ext cx="0" cy="679138"/>
          </a:xfrm>
          <a:prstGeom prst="straightConnector1">
            <a:avLst/>
          </a:prstGeom>
          <a:noFill/>
          <a:ln w="19050" cap="flat">
            <a:solidFill>
              <a:schemeClr val="dk2"/>
            </a:solidFill>
            <a:prstDash val="solid"/>
            <a:round/>
            <a:headEnd type="none" w="lg" len="lg"/>
            <a:tailEnd type="triangle" w="lg" len="lg"/>
          </a:ln>
        </p:spPr>
      </p:cxnSp>
      <p:cxnSp>
        <p:nvCxnSpPr>
          <p:cNvPr id="36" name="Shape 35"/>
          <p:cNvCxnSpPr>
            <a:stCxn id="17" idx="2"/>
            <a:endCxn id="20" idx="1"/>
          </p:cNvCxnSpPr>
          <p:nvPr/>
        </p:nvCxnSpPr>
        <p:spPr>
          <a:xfrm rot="5400000" flipH="1">
            <a:off x="1744316" y="4864163"/>
            <a:ext cx="1152123" cy="197250"/>
          </a:xfrm>
          <a:prstGeom prst="curvedConnector4">
            <a:avLst>
              <a:gd name="adj1" fmla="val -19842"/>
              <a:gd name="adj2" fmla="val 429285"/>
            </a:avLst>
          </a:prstGeom>
          <a:noFill/>
          <a:ln w="19050" cap="flat">
            <a:solidFill>
              <a:schemeClr val="dk2"/>
            </a:solidFill>
            <a:prstDash val="solid"/>
            <a:round/>
            <a:headEnd type="none" w="lg" len="lg"/>
            <a:tailEnd type="triangle" w="lg" len="lg"/>
          </a:ln>
        </p:spPr>
      </p:cxnSp>
      <p:sp>
        <p:nvSpPr>
          <p:cNvPr id="34" name="Rectangle 33"/>
          <p:cNvSpPr/>
          <p:nvPr/>
        </p:nvSpPr>
        <p:spPr>
          <a:xfrm>
            <a:off x="4953000" y="1905000"/>
            <a:ext cx="1600200"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953000" y="2895600"/>
            <a:ext cx="1905000"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5400" y="3581400"/>
            <a:ext cx="2057400"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10200" y="3962400"/>
            <a:ext cx="2362200" cy="381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72000" y="1905000"/>
            <a:ext cx="381000" cy="381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572000" y="2895600"/>
            <a:ext cx="381000" cy="381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3581400"/>
            <a:ext cx="381000" cy="381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29200" y="3962400"/>
            <a:ext cx="381000" cy="381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86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dirty="0" smtClean="0"/>
              <a:t>A few words about Purdue University</a:t>
            </a:r>
            <a:endParaRPr lang="en-US" dirty="0"/>
          </a:p>
        </p:txBody>
      </p:sp>
      <p:sp>
        <p:nvSpPr>
          <p:cNvPr id="6" name="Content Placeholder 5"/>
          <p:cNvSpPr>
            <a:spLocks noGrp="1"/>
          </p:cNvSpPr>
          <p:nvPr>
            <p:ph idx="1"/>
          </p:nvPr>
        </p:nvSpPr>
        <p:spPr>
          <a:xfrm>
            <a:off x="209550" y="838199"/>
            <a:ext cx="8737600" cy="4267201"/>
          </a:xfrm>
        </p:spPr>
        <p:txBody>
          <a:bodyPr/>
          <a:lstStyle/>
          <a:p>
            <a:r>
              <a:rPr lang="en-US" dirty="0" smtClean="0"/>
              <a:t>One of the largest graduate schools in engineering</a:t>
            </a:r>
          </a:p>
          <a:p>
            <a:pPr lvl="1"/>
            <a:r>
              <a:rPr lang="en-US" dirty="0" smtClean="0"/>
              <a:t>362 faculty</a:t>
            </a:r>
          </a:p>
          <a:p>
            <a:pPr lvl="1"/>
            <a:r>
              <a:rPr lang="en-US" dirty="0" smtClean="0"/>
              <a:t>10,000 students</a:t>
            </a:r>
          </a:p>
          <a:p>
            <a:pPr lvl="1"/>
            <a:r>
              <a:rPr lang="en-US" dirty="0" smtClean="0"/>
              <a:t>US News rank: 8</a:t>
            </a:r>
            <a:r>
              <a:rPr lang="en-US" baseline="30000" dirty="0" smtClean="0"/>
              <a:t>th</a:t>
            </a:r>
            <a:endParaRPr lang="en-US" dirty="0" smtClean="0"/>
          </a:p>
          <a:p>
            <a:r>
              <a:rPr lang="en-US" dirty="0" smtClean="0"/>
              <a:t>About 40,000 students at its main campus in West Lafayette</a:t>
            </a:r>
          </a:p>
          <a:p>
            <a:r>
              <a:rPr lang="en-US" dirty="0" smtClean="0"/>
              <a:t>Electrical and Computer Engineering @ Purdue</a:t>
            </a:r>
          </a:p>
          <a:p>
            <a:pPr lvl="1"/>
            <a:r>
              <a:rPr lang="en-US" dirty="0" smtClean="0"/>
              <a:t>About 85 faculty, 650 graduate students, 900 undergraduate students</a:t>
            </a:r>
          </a:p>
          <a:p>
            <a:pPr lvl="1"/>
            <a:r>
              <a:rPr lang="en-US" dirty="0" smtClean="0"/>
              <a:t>One of the largest producers of Ph.D.s in Electrical and Computer Engineering (about 60 </a:t>
            </a:r>
            <a:r>
              <a:rPr lang="en-US" dirty="0" err="1" smtClean="0"/>
              <a:t>Ph.D's</a:t>
            </a:r>
            <a:r>
              <a:rPr lang="en-US" dirty="0" smtClean="0"/>
              <a:t> a year)</a:t>
            </a:r>
          </a:p>
          <a:p>
            <a:pPr lvl="1"/>
            <a:r>
              <a:rPr lang="en-US" dirty="0" smtClean="0"/>
              <a:t>Research expenditure annually around $45M</a:t>
            </a:r>
          </a:p>
          <a:p>
            <a:pPr lvl="1"/>
            <a:r>
              <a:rPr lang="en-US" dirty="0" smtClean="0"/>
              <a:t>US News rank: 10</a:t>
            </a:r>
            <a:r>
              <a:rPr lang="en-US" baseline="30000" dirty="0" smtClean="0"/>
              <a:t>th</a:t>
            </a:r>
            <a:r>
              <a:rPr lang="en-US" dirty="0" smtClean="0"/>
              <a:t> (both ECE and Computer Engineering)</a:t>
            </a:r>
          </a:p>
          <a:p>
            <a:r>
              <a:rPr lang="en-US" dirty="0" smtClean="0"/>
              <a:t>Computer Science @ Purdue</a:t>
            </a:r>
          </a:p>
          <a:p>
            <a:pPr lvl="1"/>
            <a:r>
              <a:rPr lang="en-US" dirty="0" smtClean="0"/>
              <a:t>About 50 faculty, 245 graduate students</a:t>
            </a:r>
          </a:p>
          <a:p>
            <a:pPr lvl="1"/>
            <a:r>
              <a:rPr lang="en-US" dirty="0" smtClean="0"/>
              <a:t>US News rank: 20</a:t>
            </a:r>
            <a:r>
              <a:rPr lang="en-US" baseline="30000" dirty="0" smtClean="0"/>
              <a:t>th</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 Feature from Scale</a:t>
            </a:r>
            <a:endParaRPr lang="en-US" dirty="0"/>
          </a:p>
        </p:txBody>
      </p:sp>
      <p:sp>
        <p:nvSpPr>
          <p:cNvPr id="3" name="Content Placeholder 2"/>
          <p:cNvSpPr>
            <a:spLocks noGrp="1"/>
          </p:cNvSpPr>
          <p:nvPr>
            <p:ph idx="1"/>
          </p:nvPr>
        </p:nvSpPr>
        <p:spPr/>
        <p:txBody>
          <a:bodyPr>
            <a:normAutofit/>
          </a:bodyPr>
          <a:lstStyle/>
          <a:p>
            <a:r>
              <a:rPr lang="en-US" dirty="0" smtClean="0"/>
              <a:t>X ~ vector of </a:t>
            </a:r>
            <a:r>
              <a:rPr lang="en-US" dirty="0" smtClean="0"/>
              <a:t>control parameters </a:t>
            </a:r>
            <a:r>
              <a:rPr lang="en-US" dirty="0" smtClean="0"/>
              <a:t>X</a:t>
            </a:r>
            <a:r>
              <a:rPr lang="en-US" sz="2000" dirty="0" smtClean="0"/>
              <a:t>1</a:t>
            </a:r>
            <a:r>
              <a:rPr lang="en-US" dirty="0" smtClean="0"/>
              <a:t>...X</a:t>
            </a:r>
            <a:r>
              <a:rPr lang="en-US" sz="2000" dirty="0" smtClean="0"/>
              <a:t>N</a:t>
            </a:r>
            <a:endParaRPr lang="en-US" dirty="0" smtClean="0"/>
          </a:p>
          <a:p>
            <a:r>
              <a:rPr lang="en-US" dirty="0" smtClean="0"/>
              <a:t>Y ~ number of times a particular feature occurs</a:t>
            </a:r>
            <a:endParaRPr lang="en-US" dirty="0"/>
          </a:p>
          <a:p>
            <a:r>
              <a:rPr lang="en-US" dirty="0" smtClean="0"/>
              <a:t>The model to predict Y from X:</a:t>
            </a:r>
          </a:p>
          <a:p>
            <a:endParaRPr lang="en-US" dirty="0"/>
          </a:p>
          <a:p>
            <a:endParaRPr lang="en-US" dirty="0" smtClean="0"/>
          </a:p>
          <a:p>
            <a:endParaRPr lang="en-US" dirty="0" smtClean="0"/>
          </a:p>
          <a:p>
            <a:r>
              <a:rPr lang="en-US" dirty="0" smtClean="0"/>
              <a:t>Compute </a:t>
            </a:r>
            <a:r>
              <a:rPr lang="en-US" dirty="0" smtClean="0"/>
              <a:t>the </a:t>
            </a:r>
            <a:r>
              <a:rPr lang="en-US" dirty="0" smtClean="0"/>
              <a:t>relative prediction </a:t>
            </a:r>
            <a:r>
              <a:rPr lang="en-US" dirty="0" smtClean="0"/>
              <a:t>error:</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40</a:t>
            </a:fld>
            <a:endParaRPr lang="en-US"/>
          </a:p>
        </p:txBody>
      </p:sp>
      <p:pic>
        <p:nvPicPr>
          <p:cNvPr id="1026" name="Picture 2" descr="https://lh5.googleusercontent.com/8gw4I7vj_SYROeuMgwGlQTaXszCZ_ny7wXIHBUIWUkDV1BA6KvOMrUKB009F_K_1G3s9AhMISc8Yt6IrdDXSosFkR--oVy29d2q3mfo0UIkrlAOzfsNEQaDN34s"/>
          <p:cNvPicPr>
            <a:picLocks noChangeAspect="1" noChangeArrowheads="1"/>
          </p:cNvPicPr>
          <p:nvPr/>
        </p:nvPicPr>
        <p:blipFill>
          <a:blip r:embed="rId3" cstate="print"/>
          <a:srcRect/>
          <a:stretch>
            <a:fillRect/>
          </a:stretch>
        </p:blipFill>
        <p:spPr bwMode="auto">
          <a:xfrm>
            <a:off x="2738437" y="2286000"/>
            <a:ext cx="3714750" cy="857251"/>
          </a:xfrm>
          <a:prstGeom prst="rect">
            <a:avLst/>
          </a:prstGeom>
          <a:noFill/>
        </p:spPr>
      </p:pic>
      <p:pic>
        <p:nvPicPr>
          <p:cNvPr id="1028" name="Picture 4" descr="https://lh5.googleusercontent.com/Cki7B25TOsrSk-jaXSbnqWuYuAkN2yCrpIcmTyrz0AcC4OvZF0qeXVxeOJKm01gUiBlpvxNTEHxFa9uvVs7eytMD494fnB50wMXUKakHdzk8THWgO84EnO_45Nw"/>
          <p:cNvPicPr>
            <a:picLocks noChangeAspect="1" noChangeArrowheads="1"/>
          </p:cNvPicPr>
          <p:nvPr/>
        </p:nvPicPr>
        <p:blipFill>
          <a:blip r:embed="rId4" cstate="print"/>
          <a:srcRect/>
          <a:stretch>
            <a:fillRect/>
          </a:stretch>
        </p:blipFill>
        <p:spPr bwMode="auto">
          <a:xfrm>
            <a:off x="2738437" y="4495800"/>
            <a:ext cx="3248025" cy="523875"/>
          </a:xfrm>
          <a:prstGeom prst="rect">
            <a:avLst/>
          </a:prstGeom>
          <a:noFill/>
        </p:spPr>
      </p:pic>
    </p:spTree>
    <p:extLst>
      <p:ext uri="{BB962C8B-B14F-4D97-AF65-F5344CB8AC3E}">
        <p14:creationId xmlns:p14="http://schemas.microsoft.com/office/powerpoint/2010/main" val="4061216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Noisy Feature Pruning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features cannot be effectively predicted by the above model</a:t>
            </a:r>
          </a:p>
          <a:p>
            <a:pPr lvl="1"/>
            <a:r>
              <a:rPr lang="en-US" dirty="0" smtClean="0"/>
              <a:t>Random</a:t>
            </a:r>
          </a:p>
          <a:p>
            <a:pPr lvl="1"/>
            <a:r>
              <a:rPr lang="en-US" dirty="0" smtClean="0"/>
              <a:t>Depends on a control feature that we have omitted</a:t>
            </a:r>
            <a:endParaRPr lang="en-US" dirty="0" smtClean="0"/>
          </a:p>
          <a:p>
            <a:pPr lvl="1"/>
            <a:r>
              <a:rPr lang="en-US" dirty="0" smtClean="0"/>
              <a:t>Discontinuous</a:t>
            </a:r>
          </a:p>
          <a:p>
            <a:r>
              <a:rPr lang="en-US" dirty="0" smtClean="0"/>
              <a:t>The trade-off</a:t>
            </a:r>
          </a:p>
          <a:p>
            <a:pPr lvl="1"/>
            <a:r>
              <a:rPr lang="en-US" dirty="0" smtClean="0"/>
              <a:t>Keeping </a:t>
            </a:r>
            <a:r>
              <a:rPr lang="en-US" dirty="0" smtClean="0"/>
              <a:t>those </a:t>
            </a:r>
            <a:r>
              <a:rPr lang="en-US" dirty="0" smtClean="0"/>
              <a:t>features </a:t>
            </a:r>
            <a:r>
              <a:rPr lang="en-US" dirty="0" smtClean="0"/>
              <a:t>would pollute the diagnosis by pushing real faults down the list</a:t>
            </a:r>
          </a:p>
          <a:p>
            <a:pPr lvl="1"/>
            <a:r>
              <a:rPr lang="en-US" dirty="0" smtClean="0"/>
              <a:t>Removing </a:t>
            </a:r>
            <a:r>
              <a:rPr lang="en-US" dirty="0" smtClean="0"/>
              <a:t>these features could miss some faults if the faults happens to be in such </a:t>
            </a:r>
            <a:r>
              <a:rPr lang="en-US" dirty="0" smtClean="0"/>
              <a:t>features</a:t>
            </a:r>
          </a:p>
          <a:p>
            <a:r>
              <a:rPr lang="en-US" dirty="0"/>
              <a:t>How to remove them?</a:t>
            </a:r>
          </a:p>
          <a:p>
            <a:pPr lvl="1">
              <a:buNone/>
            </a:pPr>
            <a:r>
              <a:rPr lang="en-US" dirty="0"/>
              <a:t>For each feature:</a:t>
            </a:r>
          </a:p>
          <a:p>
            <a:pPr marL="971550" lvl="1" indent="-514350">
              <a:buFont typeface="+mj-lt"/>
              <a:buAutoNum type="arabicPeriod"/>
            </a:pPr>
            <a:r>
              <a:rPr lang="en-US" dirty="0"/>
              <a:t>Do a cross validation with training runs</a:t>
            </a:r>
          </a:p>
          <a:p>
            <a:pPr marL="971550" lvl="1" indent="-514350">
              <a:buFont typeface="+mj-lt"/>
              <a:buAutoNum type="arabicPeriod"/>
            </a:pPr>
            <a:r>
              <a:rPr lang="en-US" dirty="0"/>
              <a:t>Remove the feature if it triggers greater-than-100% prediction error in more than (100-x)% of training runs</a:t>
            </a:r>
          </a:p>
          <a:p>
            <a:r>
              <a:rPr lang="en-US" dirty="0"/>
              <a:t>Parameter x &gt; 0 is for tolerating outliers in training </a:t>
            </a:r>
            <a:r>
              <a:rPr lang="en-US" dirty="0" smtClean="0"/>
              <a:t>runs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41</a:t>
            </a:fld>
            <a:endParaRPr lang="en-US"/>
          </a:p>
        </p:txBody>
      </p:sp>
    </p:spTree>
    <p:extLst>
      <p:ext uri="{BB962C8B-B14F-4D97-AF65-F5344CB8AC3E}">
        <p14:creationId xmlns:p14="http://schemas.microsoft.com/office/powerpoint/2010/main" val="251462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27432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870445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Fault </a:t>
            </a:r>
            <a:r>
              <a:rPr lang="en-US" dirty="0" smtClean="0"/>
              <a:t>injection in Sequoia AMG2006</a:t>
            </a:r>
          </a:p>
          <a:p>
            <a:pPr lvl="1"/>
            <a:r>
              <a:rPr lang="en-US" dirty="0" smtClean="0"/>
              <a:t>Up to 1024 processes</a:t>
            </a:r>
          </a:p>
          <a:p>
            <a:pPr lvl="1"/>
            <a:r>
              <a:rPr lang="en-US" dirty="0" smtClean="0"/>
              <a:t>Randomly selected conditionals to be flipped</a:t>
            </a:r>
            <a:endParaRPr lang="en-US" dirty="0"/>
          </a:p>
          <a:p>
            <a:r>
              <a:rPr lang="en-US" dirty="0"/>
              <a:t>Two case studies</a:t>
            </a:r>
          </a:p>
          <a:p>
            <a:pPr lvl="1"/>
            <a:r>
              <a:rPr lang="en-US" dirty="0"/>
              <a:t>Integer overflow in a MPI library</a:t>
            </a:r>
          </a:p>
          <a:p>
            <a:pPr lvl="1"/>
            <a:r>
              <a:rPr lang="en-US" dirty="0"/>
              <a:t>Deadlock in a P2P file sharing application</a:t>
            </a:r>
            <a:br>
              <a:rPr lang="en-US" dirty="0"/>
            </a:b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43</a:t>
            </a:fld>
            <a:endParaRPr lang="en-US"/>
          </a:p>
        </p:txBody>
      </p:sp>
    </p:spTree>
    <p:extLst>
      <p:ext uri="{BB962C8B-B14F-4D97-AF65-F5344CB8AC3E}">
        <p14:creationId xmlns:p14="http://schemas.microsoft.com/office/powerpoint/2010/main" val="3019675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 Injection </a:t>
            </a:r>
            <a:r>
              <a:rPr lang="en-US" dirty="0" smtClean="0"/>
              <a:t>Study: AMG</a:t>
            </a:r>
            <a:endParaRPr lang="en-US" dirty="0"/>
          </a:p>
        </p:txBody>
      </p:sp>
      <p:sp>
        <p:nvSpPr>
          <p:cNvPr id="3" name="Content Placeholder 2"/>
          <p:cNvSpPr>
            <a:spLocks noGrp="1"/>
          </p:cNvSpPr>
          <p:nvPr>
            <p:ph idx="1"/>
          </p:nvPr>
        </p:nvSpPr>
        <p:spPr/>
        <p:txBody>
          <a:bodyPr>
            <a:normAutofit/>
          </a:bodyPr>
          <a:lstStyle/>
          <a:p>
            <a:r>
              <a:rPr lang="en-US" dirty="0" smtClean="0"/>
              <a:t>AMG is meant to test </a:t>
            </a:r>
            <a:r>
              <a:rPr lang="en-US" dirty="0"/>
              <a:t>single CPU performance and parallel scaling </a:t>
            </a:r>
            <a:r>
              <a:rPr lang="en-US" dirty="0" smtClean="0"/>
              <a:t>efficiency</a:t>
            </a:r>
            <a:endParaRPr lang="en-US" dirty="0"/>
          </a:p>
          <a:p>
            <a:r>
              <a:rPr lang="en-US" dirty="0" smtClean="0"/>
              <a:t>AMG </a:t>
            </a:r>
            <a:r>
              <a:rPr lang="en-US" dirty="0"/>
              <a:t>is a parallel algebraic </a:t>
            </a:r>
            <a:r>
              <a:rPr lang="en-US" dirty="0" err="1"/>
              <a:t>multigrid</a:t>
            </a:r>
            <a:r>
              <a:rPr lang="en-US" dirty="0"/>
              <a:t> solver for linear systems arising from problems </a:t>
            </a:r>
            <a:r>
              <a:rPr lang="en-US" dirty="0" smtClean="0"/>
              <a:t>on unstructured </a:t>
            </a:r>
            <a:r>
              <a:rPr lang="en-US" dirty="0"/>
              <a:t>grids</a:t>
            </a:r>
            <a:r>
              <a:rPr lang="en-US" dirty="0" smtClean="0"/>
              <a:t>.</a:t>
            </a:r>
          </a:p>
          <a:p>
            <a:r>
              <a:rPr lang="en-US" dirty="0" smtClean="0"/>
              <a:t>104 KLOC in C</a:t>
            </a:r>
          </a:p>
          <a:p>
            <a:endParaRPr lang="en-US" dirty="0"/>
          </a:p>
          <a:p>
            <a:r>
              <a:rPr lang="en-US" dirty="0" smtClean="0"/>
              <a:t>Fault</a:t>
            </a:r>
            <a:endParaRPr lang="en-US" dirty="0" smtClean="0"/>
          </a:p>
          <a:p>
            <a:pPr lvl="1"/>
            <a:r>
              <a:rPr lang="en-US" dirty="0" smtClean="0"/>
              <a:t>Injected at process 0</a:t>
            </a:r>
          </a:p>
          <a:p>
            <a:pPr lvl="1"/>
            <a:r>
              <a:rPr lang="en-US" dirty="0" smtClean="0"/>
              <a:t>Randomly pick a feature to flip</a:t>
            </a:r>
          </a:p>
          <a:p>
            <a:r>
              <a:rPr lang="en-US" dirty="0" smtClean="0"/>
              <a:t>Data</a:t>
            </a:r>
          </a:p>
          <a:p>
            <a:pPr lvl="1"/>
            <a:r>
              <a:rPr lang="en-US" dirty="0" smtClean="0"/>
              <a:t>Training (w/o fault): 110 runs, 8-128 processes</a:t>
            </a:r>
          </a:p>
          <a:p>
            <a:pPr lvl="1"/>
            <a:r>
              <a:rPr lang="en-US" dirty="0" smtClean="0"/>
              <a:t>Production (w/ fault): 100 runs, 1024 processes</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44</a:t>
            </a:fld>
            <a:endParaRPr lang="en-US"/>
          </a:p>
        </p:txBody>
      </p:sp>
    </p:spTree>
    <p:extLst>
      <p:ext uri="{BB962C8B-B14F-4D97-AF65-F5344CB8AC3E}">
        <p14:creationId xmlns:p14="http://schemas.microsoft.com/office/powerpoint/2010/main" val="868866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 Injection Study</a:t>
            </a:r>
            <a:endParaRPr lang="en-US" dirty="0"/>
          </a:p>
        </p:txBody>
      </p:sp>
      <p:sp>
        <p:nvSpPr>
          <p:cNvPr id="3" name="Content Placeholder 2"/>
          <p:cNvSpPr>
            <a:spLocks noGrp="1"/>
          </p:cNvSpPr>
          <p:nvPr>
            <p:ph idx="1"/>
          </p:nvPr>
        </p:nvSpPr>
        <p:spPr/>
        <p:txBody>
          <a:bodyPr>
            <a:normAutofit/>
          </a:bodyPr>
          <a:lstStyle/>
          <a:p>
            <a:r>
              <a:rPr lang="en-US" dirty="0" smtClean="0"/>
              <a:t>Result</a:t>
            </a:r>
          </a:p>
          <a:p>
            <a:pPr lvl="1"/>
            <a:r>
              <a:rPr lang="en-US" dirty="0" smtClean="0"/>
              <a:t>Total			100</a:t>
            </a:r>
          </a:p>
          <a:p>
            <a:pPr lvl="1"/>
            <a:r>
              <a:rPr lang="en-US" dirty="0" err="1" smtClean="0"/>
              <a:t>Noncrashing</a:t>
            </a:r>
            <a:r>
              <a:rPr lang="en-US" dirty="0"/>
              <a:t>	</a:t>
            </a:r>
            <a:r>
              <a:rPr lang="en-US" dirty="0" smtClean="0"/>
              <a:t>	57</a:t>
            </a:r>
          </a:p>
          <a:p>
            <a:pPr lvl="1"/>
            <a:r>
              <a:rPr lang="en-US" dirty="0" smtClean="0"/>
              <a:t>Detected		53</a:t>
            </a:r>
          </a:p>
          <a:p>
            <a:pPr lvl="1"/>
            <a:r>
              <a:rPr lang="en-US" dirty="0" smtClean="0"/>
              <a:t>Located		49</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45</a:t>
            </a:fld>
            <a:endParaRPr lang="en-US"/>
          </a:p>
        </p:txBody>
      </p:sp>
      <p:sp>
        <p:nvSpPr>
          <p:cNvPr id="6" name="Shape 239"/>
          <p:cNvSpPr txBox="1"/>
          <p:nvPr/>
        </p:nvSpPr>
        <p:spPr>
          <a:xfrm rot="-137">
            <a:off x="836726" y="4419750"/>
            <a:ext cx="7518299" cy="1286100"/>
          </a:xfrm>
          <a:prstGeom prst="rect">
            <a:avLst/>
          </a:prstGeom>
          <a:solidFill>
            <a:srgbClr val="FF9900"/>
          </a:solidFill>
        </p:spPr>
        <p:txBody>
          <a:bodyPr lIns="91425" tIns="91425" rIns="91425" bIns="91425" anchor="t" anchorCtr="0">
            <a:noAutofit/>
          </a:bodyPr>
          <a:lstStyle/>
          <a:p>
            <a:pPr lvl="0" algn="ctr" rtl="0">
              <a:buNone/>
            </a:pPr>
            <a:r>
              <a:rPr lang="en" dirty="0"/>
              <a:t>
</a:t>
            </a:r>
            <a:r>
              <a:rPr lang="en" sz="3000" b="1" dirty="0">
                <a:latin typeface="Comic Sans MS"/>
                <a:ea typeface="Comic Sans MS"/>
                <a:cs typeface="Comic Sans MS"/>
                <a:sym typeface="Comic Sans MS"/>
              </a:rPr>
              <a:t>Successful </a:t>
            </a:r>
            <a:r>
              <a:rPr lang="en" sz="3000" b="1" dirty="0" smtClean="0">
                <a:latin typeface="Comic Sans MS"/>
                <a:ea typeface="Comic Sans MS"/>
                <a:cs typeface="Comic Sans MS"/>
                <a:sym typeface="Comic Sans MS"/>
              </a:rPr>
              <a:t>Localization: </a:t>
            </a:r>
            <a:r>
              <a:rPr lang="en" sz="3000" b="1" dirty="0">
                <a:latin typeface="Comic Sans MS"/>
                <a:ea typeface="Comic Sans MS"/>
                <a:cs typeface="Comic Sans MS"/>
                <a:sym typeface="Comic Sans MS"/>
              </a:rPr>
              <a:t>92.5%</a:t>
            </a:r>
          </a:p>
        </p:txBody>
      </p:sp>
    </p:spTree>
    <p:extLst>
      <p:ext uri="{BB962C8B-B14F-4D97-AF65-F5344CB8AC3E}">
        <p14:creationId xmlns:p14="http://schemas.microsoft.com/office/powerpoint/2010/main" val="1901063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Overheads</a:t>
            </a:r>
            <a:endParaRPr lang="en-US" dirty="0"/>
          </a:p>
        </p:txBody>
      </p:sp>
      <p:sp>
        <p:nvSpPr>
          <p:cNvPr id="3" name="Content Placeholder 2"/>
          <p:cNvSpPr>
            <a:spLocks noGrp="1"/>
          </p:cNvSpPr>
          <p:nvPr>
            <p:ph idx="1"/>
          </p:nvPr>
        </p:nvSpPr>
        <p:spPr>
          <a:xfrm>
            <a:off x="361950" y="838199"/>
            <a:ext cx="8477250" cy="1447801"/>
          </a:xfrm>
        </p:spPr>
        <p:txBody>
          <a:bodyPr/>
          <a:lstStyle/>
          <a:p>
            <a:r>
              <a:rPr lang="en-US" dirty="0"/>
              <a:t>Data</a:t>
            </a:r>
          </a:p>
          <a:p>
            <a:pPr lvl="1"/>
            <a:r>
              <a:rPr lang="en-US" dirty="0"/>
              <a:t>Training (w/o fault): </a:t>
            </a:r>
            <a:r>
              <a:rPr lang="en-US" dirty="0" smtClean="0"/>
              <a:t>8-128 </a:t>
            </a:r>
            <a:r>
              <a:rPr lang="en-US" dirty="0"/>
              <a:t>processes</a:t>
            </a:r>
          </a:p>
          <a:p>
            <a:pPr lvl="1"/>
            <a:r>
              <a:rPr lang="en-US" dirty="0"/>
              <a:t>Production (</a:t>
            </a:r>
            <a:r>
              <a:rPr lang="en-US" dirty="0" smtClean="0"/>
              <a:t>w/o </a:t>
            </a:r>
            <a:r>
              <a:rPr lang="en-US" dirty="0"/>
              <a:t>fault): </a:t>
            </a:r>
            <a:r>
              <a:rPr lang="en-US" dirty="0" smtClean="0"/>
              <a:t>256, 512, 1024 processes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4718935"/>
              </p:ext>
            </p:extLst>
          </p:nvPr>
        </p:nvGraphicFramePr>
        <p:xfrm>
          <a:off x="609600" y="2148840"/>
          <a:ext cx="7696200" cy="2194560"/>
        </p:xfrm>
        <a:graphic>
          <a:graphicData uri="http://schemas.openxmlformats.org/drawingml/2006/table">
            <a:tbl>
              <a:tblPr firstRow="1" bandRow="1">
                <a:tableStyleId>{5C22544A-7EE6-4342-B048-85BDC9FD1C3A}</a:tableStyleId>
              </a:tblPr>
              <a:tblGrid>
                <a:gridCol w="1924050"/>
                <a:gridCol w="1924050"/>
                <a:gridCol w="2095500"/>
                <a:gridCol w="1752600"/>
              </a:tblGrid>
              <a:tr h="370840">
                <a:tc>
                  <a:txBody>
                    <a:bodyPr/>
                    <a:lstStyle/>
                    <a:p>
                      <a:r>
                        <a:rPr lang="en-US" sz="2000" dirty="0" smtClean="0"/>
                        <a:t>Scale of run</a:t>
                      </a:r>
                      <a:endParaRPr lang="en-US" sz="2000" dirty="0"/>
                    </a:p>
                  </a:txBody>
                  <a:tcPr/>
                </a:tc>
                <a:tc>
                  <a:txBody>
                    <a:bodyPr/>
                    <a:lstStyle/>
                    <a:p>
                      <a:r>
                        <a:rPr lang="en-US" sz="2000" dirty="0" smtClean="0"/>
                        <a:t>Mean reconstruction error</a:t>
                      </a:r>
                      <a:endParaRPr lang="en-US" sz="2000" dirty="0"/>
                    </a:p>
                  </a:txBody>
                  <a:tcPr/>
                </a:tc>
                <a:tc>
                  <a:txBody>
                    <a:bodyPr/>
                    <a:lstStyle/>
                    <a:p>
                      <a:r>
                        <a:rPr lang="en-US" sz="2000" dirty="0" smtClean="0"/>
                        <a:t>Instrumentation</a:t>
                      </a:r>
                      <a:r>
                        <a:rPr lang="en-US" sz="2000" baseline="0" dirty="0" smtClean="0"/>
                        <a:t> overhead</a:t>
                      </a:r>
                      <a:endParaRPr lang="en-US" sz="2000" dirty="0"/>
                    </a:p>
                  </a:txBody>
                  <a:tcPr/>
                </a:tc>
                <a:tc>
                  <a:txBody>
                    <a:bodyPr/>
                    <a:lstStyle/>
                    <a:p>
                      <a:r>
                        <a:rPr lang="en-US" sz="2000" dirty="0" smtClean="0"/>
                        <a:t>Analysis time (s)</a:t>
                      </a:r>
                      <a:endParaRPr lang="en-US" sz="2000" dirty="0"/>
                    </a:p>
                  </a:txBody>
                  <a:tcPr/>
                </a:tc>
              </a:tr>
              <a:tr h="370840">
                <a:tc>
                  <a:txBody>
                    <a:bodyPr/>
                    <a:lstStyle/>
                    <a:p>
                      <a:r>
                        <a:rPr lang="en-US" sz="2000" dirty="0" smtClean="0"/>
                        <a:t>256</a:t>
                      </a:r>
                      <a:endParaRPr lang="en-US" sz="2000" dirty="0"/>
                    </a:p>
                  </a:txBody>
                  <a:tcPr/>
                </a:tc>
                <a:tc>
                  <a:txBody>
                    <a:bodyPr/>
                    <a:lstStyle/>
                    <a:p>
                      <a:r>
                        <a:rPr lang="en-US" sz="2000" dirty="0" smtClean="0"/>
                        <a:t>6.55%</a:t>
                      </a:r>
                      <a:endParaRPr lang="en-US" sz="2000" dirty="0"/>
                    </a:p>
                  </a:txBody>
                  <a:tcPr/>
                </a:tc>
                <a:tc>
                  <a:txBody>
                    <a:bodyPr/>
                    <a:lstStyle/>
                    <a:p>
                      <a:r>
                        <a:rPr lang="en-US" sz="2000" dirty="0" smtClean="0"/>
                        <a:t>5.3%</a:t>
                      </a:r>
                      <a:endParaRPr lang="en-US" sz="2000" dirty="0"/>
                    </a:p>
                  </a:txBody>
                  <a:tcPr/>
                </a:tc>
                <a:tc>
                  <a:txBody>
                    <a:bodyPr/>
                    <a:lstStyle/>
                    <a:p>
                      <a:r>
                        <a:rPr lang="en-US" sz="2000" dirty="0" smtClean="0"/>
                        <a:t>0.089</a:t>
                      </a:r>
                      <a:endParaRPr lang="en-US" sz="2000" dirty="0"/>
                    </a:p>
                  </a:txBody>
                  <a:tcPr/>
                </a:tc>
              </a:tr>
              <a:tr h="370840">
                <a:tc>
                  <a:txBody>
                    <a:bodyPr/>
                    <a:lstStyle/>
                    <a:p>
                      <a:r>
                        <a:rPr lang="en-US" sz="2000" dirty="0" smtClean="0"/>
                        <a:t>512</a:t>
                      </a:r>
                      <a:endParaRPr lang="en-US" sz="2000" dirty="0"/>
                    </a:p>
                  </a:txBody>
                  <a:tcPr/>
                </a:tc>
                <a:tc>
                  <a:txBody>
                    <a:bodyPr/>
                    <a:lstStyle/>
                    <a:p>
                      <a:r>
                        <a:rPr lang="en-US" sz="2000" dirty="0" smtClean="0"/>
                        <a:t>8.33%</a:t>
                      </a:r>
                      <a:endParaRPr lang="en-US" sz="2000" dirty="0"/>
                    </a:p>
                  </a:txBody>
                  <a:tcPr/>
                </a:tc>
                <a:tc>
                  <a:txBody>
                    <a:bodyPr/>
                    <a:lstStyle/>
                    <a:p>
                      <a:r>
                        <a:rPr lang="en-US" sz="2000" dirty="0" smtClean="0"/>
                        <a:t>5.4%</a:t>
                      </a:r>
                      <a:endParaRPr lang="en-US" sz="2000" dirty="0"/>
                    </a:p>
                  </a:txBody>
                  <a:tcPr/>
                </a:tc>
                <a:tc>
                  <a:txBody>
                    <a:bodyPr/>
                    <a:lstStyle/>
                    <a:p>
                      <a:r>
                        <a:rPr lang="en-US" sz="2000" dirty="0" smtClean="0"/>
                        <a:t>0.143</a:t>
                      </a:r>
                      <a:endParaRPr lang="en-US" sz="2000" dirty="0"/>
                    </a:p>
                  </a:txBody>
                  <a:tcPr/>
                </a:tc>
              </a:tr>
              <a:tr h="370840">
                <a:tc>
                  <a:txBody>
                    <a:bodyPr/>
                    <a:lstStyle/>
                    <a:p>
                      <a:r>
                        <a:rPr lang="en-US" sz="2000" dirty="0" smtClean="0"/>
                        <a:t>1024</a:t>
                      </a:r>
                      <a:endParaRPr lang="en-US" sz="2000" dirty="0"/>
                    </a:p>
                  </a:txBody>
                  <a:tcPr/>
                </a:tc>
                <a:tc>
                  <a:txBody>
                    <a:bodyPr/>
                    <a:lstStyle/>
                    <a:p>
                      <a:r>
                        <a:rPr lang="en-US" sz="2000" dirty="0" smtClean="0"/>
                        <a:t>7.77%</a:t>
                      </a:r>
                      <a:endParaRPr lang="en-US" sz="2000" dirty="0"/>
                    </a:p>
                  </a:txBody>
                  <a:tcPr/>
                </a:tc>
                <a:tc>
                  <a:txBody>
                    <a:bodyPr/>
                    <a:lstStyle/>
                    <a:p>
                      <a:r>
                        <a:rPr lang="en-US" sz="2000" dirty="0" smtClean="0"/>
                        <a:t>3.2%</a:t>
                      </a:r>
                      <a:endParaRPr lang="en-US" sz="2000" dirty="0"/>
                    </a:p>
                  </a:txBody>
                  <a:tcPr/>
                </a:tc>
                <a:tc>
                  <a:txBody>
                    <a:bodyPr/>
                    <a:lstStyle/>
                    <a:p>
                      <a:r>
                        <a:rPr lang="en-US" sz="2000" dirty="0" smtClean="0"/>
                        <a:t>0.172</a:t>
                      </a:r>
                      <a:endParaRPr lang="en-US" sz="2000" dirty="0"/>
                    </a:p>
                  </a:txBody>
                  <a:tcPr/>
                </a:tc>
              </a:tr>
            </a:tbl>
          </a:graphicData>
        </a:graphic>
      </p:graphicFrame>
      <p:sp>
        <p:nvSpPr>
          <p:cNvPr id="5" name="Content Placeholder 2"/>
          <p:cNvSpPr txBox="1">
            <a:spLocks/>
          </p:cNvSpPr>
          <p:nvPr/>
        </p:nvSpPr>
        <p:spPr bwMode="auto">
          <a:xfrm>
            <a:off x="304799" y="4572000"/>
            <a:ext cx="8837613" cy="1447801"/>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400">
                <a:solidFill>
                  <a:srgbClr val="990000"/>
                </a:solidFill>
                <a:latin typeface="+mj-lt"/>
                <a:ea typeface="+mn-ea"/>
                <a:cs typeface="+mn-cs"/>
              </a:defRPr>
            </a:lvl1pPr>
            <a:lvl2pPr marL="742950" indent="-285750" algn="l" rtl="0" eaLnBrk="1" fontAlgn="base" hangingPunct="1">
              <a:spcBef>
                <a:spcPct val="20000"/>
              </a:spcBef>
              <a:spcAft>
                <a:spcPct val="0"/>
              </a:spcAft>
              <a:buSzPct val="100000"/>
              <a:buChar char="–"/>
              <a:defRPr sz="2000">
                <a:solidFill>
                  <a:schemeClr val="accent6"/>
                </a:solidFill>
                <a:latin typeface="+mj-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r>
              <a:rPr lang="en-US" sz="2000" kern="0" dirty="0" smtClean="0"/>
              <a:t>Low average reconstruction error: model derived at small scale is used for the larger scales</a:t>
            </a:r>
          </a:p>
          <a:p>
            <a:r>
              <a:rPr lang="en-US" sz="2000" kern="0" dirty="0" smtClean="0"/>
              <a:t>Instrumentation overhead </a:t>
            </a:r>
            <a:r>
              <a:rPr lang="en-US" sz="2000" kern="0" dirty="0" smtClean="0">
                <a:sym typeface="Symbol"/>
              </a:rPr>
              <a:t> with </a:t>
            </a:r>
            <a:r>
              <a:rPr lang="en-US" sz="2000" kern="0" dirty="0" smtClean="0"/>
              <a:t>scale due to fixed component of overhead of binary instrumentation and longer running time with </a:t>
            </a:r>
            <a:r>
              <a:rPr lang="en-US" sz="2000" kern="0" dirty="0" smtClean="0">
                <a:sym typeface="Symbol"/>
              </a:rPr>
              <a:t> </a:t>
            </a:r>
            <a:r>
              <a:rPr lang="en-US" sz="2000" kern="0" dirty="0" smtClean="0"/>
              <a:t>scale</a:t>
            </a:r>
          </a:p>
          <a:p>
            <a:r>
              <a:rPr lang="en-US" sz="2000" kern="0" dirty="0" smtClean="0"/>
              <a:t>Analysis to do detection and localization &lt; 1/5 s</a:t>
            </a:r>
          </a:p>
        </p:txBody>
      </p:sp>
    </p:spTree>
    <p:extLst>
      <p:ext uri="{BB962C8B-B14F-4D97-AF65-F5344CB8AC3E}">
        <p14:creationId xmlns:p14="http://schemas.microsoft.com/office/powerpoint/2010/main" val="3436659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solidFill>
                  <a:schemeClr val="bg2"/>
                </a:solidFill>
              </a:rPr>
              <a:t>Fault injection in Sequoia AMG2006</a:t>
            </a:r>
          </a:p>
          <a:p>
            <a:pPr lvl="1"/>
            <a:r>
              <a:rPr lang="en-US" dirty="0" smtClean="0">
                <a:solidFill>
                  <a:schemeClr val="bg2"/>
                </a:solidFill>
              </a:rPr>
              <a:t>Up to 1024 processes</a:t>
            </a:r>
          </a:p>
          <a:p>
            <a:pPr lvl="1"/>
            <a:r>
              <a:rPr lang="en-US" dirty="0" smtClean="0">
                <a:solidFill>
                  <a:schemeClr val="bg2"/>
                </a:solidFill>
              </a:rPr>
              <a:t>Randomly selected conditionals to be flipped</a:t>
            </a:r>
          </a:p>
          <a:p>
            <a:r>
              <a:rPr lang="en-US" dirty="0" smtClean="0"/>
              <a:t>Two case studies</a:t>
            </a:r>
          </a:p>
          <a:p>
            <a:pPr lvl="1"/>
            <a:r>
              <a:rPr lang="en-US" dirty="0" smtClean="0">
                <a:solidFill>
                  <a:schemeClr val="bg2"/>
                </a:solidFill>
              </a:rPr>
              <a:t>Integer overflow in a MPI library</a:t>
            </a:r>
          </a:p>
          <a:p>
            <a:pPr lvl="1"/>
            <a:r>
              <a:rPr lang="en-US" dirty="0" smtClean="0"/>
              <a:t>Deadlock in a P2P file sharing application</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47</a:t>
            </a:fld>
            <a:endParaRPr lang="en-US"/>
          </a:p>
        </p:txBody>
      </p:sp>
    </p:spTree>
    <p:extLst>
      <p:ext uri="{BB962C8B-B14F-4D97-AF65-F5344CB8AC3E}">
        <p14:creationId xmlns:p14="http://schemas.microsoft.com/office/powerpoint/2010/main" val="1299373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33400"/>
          </a:xfrm>
        </p:spPr>
        <p:txBody>
          <a:bodyPr>
            <a:normAutofit fontScale="90000"/>
          </a:bodyPr>
          <a:lstStyle/>
          <a:p>
            <a:r>
              <a:rPr lang="en-US" dirty="0" smtClean="0"/>
              <a:t>Case Study: A Deadlock in Transmission’s DHT </a:t>
            </a:r>
            <a:r>
              <a:rPr lang="en-US" dirty="0" err="1" smtClean="0"/>
              <a:t>Implemenation</a:t>
            </a:r>
            <a:endParaRPr lang="en-US" dirty="0"/>
          </a:p>
        </p:txBody>
      </p:sp>
      <p:pic>
        <p:nvPicPr>
          <p:cNvPr id="5" name="Content Placeholder 4" descr="transmission-changset11666.PNG"/>
          <p:cNvPicPr>
            <a:picLocks noGrp="1" noChangeAspect="1"/>
          </p:cNvPicPr>
          <p:nvPr>
            <p:ph idx="1"/>
          </p:nvPr>
        </p:nvPicPr>
        <p:blipFill>
          <a:blip r:embed="rId2" cstate="print"/>
          <a:stretch>
            <a:fillRect/>
          </a:stretch>
        </p:blipFill>
        <p:spPr>
          <a:xfrm>
            <a:off x="457200" y="1633225"/>
            <a:ext cx="8229600" cy="4459912"/>
          </a:xfrm>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48</a:t>
            </a:fld>
            <a:endParaRPr lang="en-US"/>
          </a:p>
        </p:txBody>
      </p:sp>
    </p:spTree>
    <p:extLst>
      <p:ext uri="{BB962C8B-B14F-4D97-AF65-F5344CB8AC3E}">
        <p14:creationId xmlns:p14="http://schemas.microsoft.com/office/powerpoint/2010/main" val="1758372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 Deadlock in Transmission’s DHT </a:t>
            </a:r>
            <a:r>
              <a:rPr lang="en-US" dirty="0" err="1" smtClean="0"/>
              <a:t>Implemenation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49</a:t>
            </a:fld>
            <a:endParaRPr lang="en-US"/>
          </a:p>
        </p:txBody>
      </p:sp>
      <p:pic>
        <p:nvPicPr>
          <p:cNvPr id="11" name="Content Placeholder 10" descr="locate-dht.png"/>
          <p:cNvPicPr>
            <a:picLocks noGrp="1" noChangeAspect="1"/>
          </p:cNvPicPr>
          <p:nvPr>
            <p:ph idx="1"/>
          </p:nvPr>
        </p:nvPicPr>
        <p:blipFill>
          <a:blip r:embed="rId2" cstate="print"/>
          <a:stretch>
            <a:fillRect/>
          </a:stretch>
        </p:blipFill>
        <p:spPr>
          <a:xfrm>
            <a:off x="457200" y="2217261"/>
            <a:ext cx="8229600" cy="3291840"/>
          </a:xfrm>
        </p:spPr>
      </p:pic>
      <p:sp>
        <p:nvSpPr>
          <p:cNvPr id="12" name="Rectangle 11"/>
          <p:cNvSpPr/>
          <p:nvPr/>
        </p:nvSpPr>
        <p:spPr>
          <a:xfrm>
            <a:off x="4495800" y="4648200"/>
            <a:ext cx="304800" cy="304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200" y="4648200"/>
            <a:ext cx="304800" cy="304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76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 Cause Million of Dollars Lost in Minutes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90600" y="1295847"/>
            <a:ext cx="6096000" cy="3818270"/>
          </a:xfrm>
          <a:prstGeom prst="rect">
            <a:avLst/>
          </a:prstGeom>
          <a:noFill/>
          <a:ln w="38100">
            <a:solidFill>
              <a:schemeClr val="bg1">
                <a:lumMod val="65000"/>
              </a:schemeClr>
            </a:solidFill>
            <a:miter lim="800000"/>
            <a:headEnd/>
            <a:tailEnd/>
          </a:ln>
          <a:effectLst/>
        </p:spPr>
      </p:pic>
      <p:pic>
        <p:nvPicPr>
          <p:cNvPr id="7" name="Picture 2"/>
          <p:cNvPicPr>
            <a:picLocks noChangeAspect="1" noChangeArrowheads="1"/>
          </p:cNvPicPr>
          <p:nvPr/>
        </p:nvPicPr>
        <p:blipFill>
          <a:blip r:embed="rId3" cstate="print">
            <a:lum bright="61000" contrast="-66000"/>
          </a:blip>
          <a:srcRect/>
          <a:stretch>
            <a:fillRect/>
          </a:stretch>
        </p:blipFill>
        <p:spPr bwMode="auto">
          <a:xfrm>
            <a:off x="990600" y="1295847"/>
            <a:ext cx="6096000" cy="3818270"/>
          </a:xfrm>
          <a:prstGeom prst="rect">
            <a:avLst/>
          </a:prstGeom>
          <a:noFill/>
          <a:ln w="38100">
            <a:solidFill>
              <a:schemeClr val="bg1">
                <a:lumMod val="85000"/>
              </a:schemeClr>
            </a:solidFill>
            <a:miter lim="800000"/>
            <a:headEnd/>
            <a:tailEnd/>
          </a:ln>
          <a:effectLst/>
        </p:spPr>
      </p:pic>
      <p:pic>
        <p:nvPicPr>
          <p:cNvPr id="5" name="Picture 4" descr="amazon_bug.png"/>
          <p:cNvPicPr>
            <a:picLocks noChangeAspect="1"/>
          </p:cNvPicPr>
          <p:nvPr/>
        </p:nvPicPr>
        <p:blipFill>
          <a:blip r:embed="rId4" cstate="print"/>
          <a:stretch>
            <a:fillRect/>
          </a:stretch>
        </p:blipFill>
        <p:spPr>
          <a:xfrm>
            <a:off x="1676400" y="1905447"/>
            <a:ext cx="6285715" cy="3580953"/>
          </a:xfrm>
          <a:prstGeom prst="rect">
            <a:avLst/>
          </a:prstGeom>
          <a:ln w="38100">
            <a:solidFill>
              <a:schemeClr val="bg1">
                <a:lumMod val="50000"/>
              </a:schemeClr>
            </a:solidFill>
          </a:ln>
        </p:spPr>
      </p:pic>
      <p:pic>
        <p:nvPicPr>
          <p:cNvPr id="8" name="Picture 7" descr="amazon_bug.png"/>
          <p:cNvPicPr>
            <a:picLocks noChangeAspect="1"/>
          </p:cNvPicPr>
          <p:nvPr/>
        </p:nvPicPr>
        <p:blipFill>
          <a:blip r:embed="rId4" cstate="print">
            <a:lum bright="61000" contrast="-50000"/>
          </a:blip>
          <a:stretch>
            <a:fillRect/>
          </a:stretch>
        </p:blipFill>
        <p:spPr>
          <a:xfrm>
            <a:off x="1676400" y="1905447"/>
            <a:ext cx="6285715" cy="3580953"/>
          </a:xfrm>
          <a:prstGeom prst="rect">
            <a:avLst/>
          </a:prstGeom>
          <a:ln w="38100">
            <a:solidFill>
              <a:schemeClr val="bg1">
                <a:lumMod val="85000"/>
              </a:schemeClr>
            </a:solidFill>
          </a:ln>
        </p:spPr>
      </p:pic>
      <p:sp>
        <p:nvSpPr>
          <p:cNvPr id="6" name="TextBox 5"/>
          <p:cNvSpPr txBox="1"/>
          <p:nvPr/>
        </p:nvSpPr>
        <p:spPr>
          <a:xfrm>
            <a:off x="609600" y="2680365"/>
            <a:ext cx="7924800" cy="1815882"/>
          </a:xfrm>
          <a:prstGeom prst="rect">
            <a:avLst/>
          </a:prstGeom>
          <a:solidFill>
            <a:srgbClr val="EAEAEA"/>
          </a:solidFill>
          <a:ln>
            <a:solidFill>
              <a:schemeClr val="bg1">
                <a:lumMod val="50000"/>
              </a:schemeClr>
            </a:solidFill>
          </a:ln>
        </p:spPr>
        <p:txBody>
          <a:bodyPr wrap="square" rtlCol="0">
            <a:spAutoFit/>
          </a:bodyPr>
          <a:lstStyle/>
          <a:p>
            <a:pPr algn="ctr"/>
            <a:r>
              <a:rPr lang="en-US" sz="2800" dirty="0" smtClean="0">
                <a:solidFill>
                  <a:srgbClr val="C00000"/>
                </a:solidFill>
                <a:latin typeface="+mj-lt"/>
              </a:rPr>
              <a:t>Amazon failure took ~6 hours to fix</a:t>
            </a:r>
          </a:p>
          <a:p>
            <a:pPr algn="ctr"/>
            <a:endParaRPr lang="en-US" sz="2800" dirty="0" smtClean="0">
              <a:solidFill>
                <a:srgbClr val="C00000"/>
              </a:solidFill>
              <a:latin typeface="+mj-lt"/>
            </a:endParaRPr>
          </a:p>
          <a:p>
            <a:pPr algn="ctr"/>
            <a:r>
              <a:rPr lang="en-US" sz="2800" dirty="0" smtClean="0">
                <a:solidFill>
                  <a:srgbClr val="C00000"/>
                </a:solidFill>
                <a:latin typeface="+mj-lt"/>
              </a:rPr>
              <a:t>Need for quick error detection and accurate problem-determination techniques</a:t>
            </a:r>
            <a:endParaRPr lang="en-US" sz="28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 Deadlock in Transmission’s DHT </a:t>
            </a:r>
            <a:r>
              <a:rPr lang="en-US" dirty="0" err="1" smtClean="0"/>
              <a:t>Implemenation</a:t>
            </a:r>
            <a:endParaRPr lang="en-US" dirty="0"/>
          </a:p>
        </p:txBody>
      </p:sp>
      <p:pic>
        <p:nvPicPr>
          <p:cNvPr id="5" name="Content Placeholder 4" descr="transmission-changset11666.PNG"/>
          <p:cNvPicPr>
            <a:picLocks noGrp="1" noChangeAspect="1"/>
          </p:cNvPicPr>
          <p:nvPr>
            <p:ph idx="1"/>
          </p:nvPr>
        </p:nvPicPr>
        <p:blipFill>
          <a:blip r:embed="rId2" cstate="print"/>
          <a:stretch>
            <a:fillRect/>
          </a:stretch>
        </p:blipFill>
        <p:spPr>
          <a:xfrm>
            <a:off x="457200" y="1633225"/>
            <a:ext cx="8229600" cy="4459912"/>
          </a:xfrm>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39B4162-AEFB-4770-944A-A55BB4716B6E}" type="slidenum">
              <a:rPr lang="en-US" smtClean="0"/>
              <a:pPr/>
              <a:t>50</a:t>
            </a:fld>
            <a:endParaRPr lang="en-US"/>
          </a:p>
        </p:txBody>
      </p:sp>
      <p:sp>
        <p:nvSpPr>
          <p:cNvPr id="7" name="Rectangle 6"/>
          <p:cNvSpPr/>
          <p:nvPr/>
        </p:nvSpPr>
        <p:spPr>
          <a:xfrm>
            <a:off x="3124200" y="2133600"/>
            <a:ext cx="2438400" cy="152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2085201"/>
            <a:ext cx="1791104" cy="276999"/>
          </a:xfrm>
          <a:prstGeom prst="rect">
            <a:avLst/>
          </a:prstGeom>
          <a:noFill/>
          <a:ln>
            <a:noFill/>
          </a:ln>
        </p:spPr>
        <p:txBody>
          <a:bodyPr wrap="square" rtlCol="0">
            <a:spAutoFit/>
          </a:bodyPr>
          <a:lstStyle/>
          <a:p>
            <a:r>
              <a:rPr lang="en-US" sz="1200" b="1" dirty="0" smtClean="0">
                <a:solidFill>
                  <a:srgbClr val="FF0000"/>
                </a:solidFill>
                <a:latin typeface="Comic Sans MS" pitchFamily="66" charset="0"/>
                <a:cs typeface="Courier New" pitchFamily="49" charset="0"/>
              </a:rPr>
              <a:t>Feature 53, 66</a:t>
            </a:r>
            <a:endParaRPr lang="en-US" sz="1200" b="1" dirty="0">
              <a:solidFill>
                <a:srgbClr val="FF0000"/>
              </a:solidFill>
              <a:latin typeface="Comic Sans MS" pitchFamily="66" charset="0"/>
              <a:cs typeface="Courier New" pitchFamily="49" charset="0"/>
            </a:endParaRPr>
          </a:p>
        </p:txBody>
      </p:sp>
    </p:spTree>
    <p:extLst>
      <p:ext uri="{BB962C8B-B14F-4D97-AF65-F5344CB8AC3E}">
        <p14:creationId xmlns:p14="http://schemas.microsoft.com/office/powerpoint/2010/main" val="2645712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31242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83857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Applications Generate Many Metrics</a:t>
            </a:r>
            <a:endParaRPr lang="en-US" dirty="0"/>
          </a:p>
        </p:txBody>
      </p:sp>
      <p:sp>
        <p:nvSpPr>
          <p:cNvPr id="25" name="Content Placeholder 24"/>
          <p:cNvSpPr>
            <a:spLocks noGrp="1"/>
          </p:cNvSpPr>
          <p:nvPr>
            <p:ph idx="1"/>
          </p:nvPr>
        </p:nvSpPr>
        <p:spPr>
          <a:xfrm>
            <a:off x="1524000" y="5029200"/>
            <a:ext cx="6096000" cy="762000"/>
          </a:xfrm>
          <a:solidFill>
            <a:schemeClr val="bg1">
              <a:lumMod val="85000"/>
            </a:schemeClr>
          </a:solidFill>
        </p:spPr>
        <p:txBody>
          <a:bodyPr/>
          <a:lstStyle/>
          <a:p>
            <a:pPr algn="ctr">
              <a:buNone/>
            </a:pPr>
            <a:r>
              <a:rPr lang="en-US" b="1" i="1" dirty="0" smtClean="0"/>
              <a:t>How can we use these metrics to localize the root cause of problems?</a:t>
            </a:r>
            <a:endParaRPr lang="en-US" b="1" i="1" dirty="0"/>
          </a:p>
        </p:txBody>
      </p:sp>
      <p:pic>
        <p:nvPicPr>
          <p:cNvPr id="1026" name="Picture 2"/>
          <p:cNvPicPr>
            <a:picLocks noChangeAspect="1" noChangeArrowheads="1"/>
          </p:cNvPicPr>
          <p:nvPr/>
        </p:nvPicPr>
        <p:blipFill>
          <a:blip r:embed="rId3" cstate="print"/>
          <a:srcRect/>
          <a:stretch>
            <a:fillRect/>
          </a:stretch>
        </p:blipFill>
        <p:spPr bwMode="auto">
          <a:xfrm>
            <a:off x="914400" y="1447800"/>
            <a:ext cx="3202399" cy="2362200"/>
          </a:xfrm>
          <a:prstGeom prst="rect">
            <a:avLst/>
          </a:prstGeom>
          <a:noFill/>
          <a:ln w="9525">
            <a:noFill/>
            <a:miter lim="800000"/>
            <a:headEnd/>
            <a:tailEnd/>
          </a:ln>
          <a:effectLst/>
        </p:spPr>
      </p:pic>
      <p:sp>
        <p:nvSpPr>
          <p:cNvPr id="6" name="Rounded Rectangle 5"/>
          <p:cNvSpPr/>
          <p:nvPr/>
        </p:nvSpPr>
        <p:spPr bwMode="auto">
          <a:xfrm>
            <a:off x="4954999" y="1981200"/>
            <a:ext cx="3124200" cy="762000"/>
          </a:xfrm>
          <a:prstGeom prst="roundRect">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solidFill>
                <a:latin typeface="+mj-lt"/>
              </a:rPr>
              <a:t>Middleware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i="1" u="none" strike="noStrike" cap="none" normalizeH="0" baseline="0" dirty="0" smtClean="0">
                <a:ln>
                  <a:noFill/>
                </a:ln>
                <a:solidFill>
                  <a:schemeClr val="tx1"/>
                </a:solidFill>
                <a:effectLst/>
                <a:latin typeface="+mj-lt"/>
              </a:rPr>
              <a:t>Virtual machines and containers</a:t>
            </a:r>
            <a:r>
              <a:rPr kumimoji="0" lang="en-US" sz="1400" i="1" u="none" strike="noStrike" cap="none" normalizeH="0" dirty="0" smtClean="0">
                <a:ln>
                  <a:noFill/>
                </a:ln>
                <a:solidFill>
                  <a:schemeClr val="tx1"/>
                </a:solidFill>
                <a:effectLst/>
                <a:latin typeface="+mj-lt"/>
              </a:rPr>
              <a:t> statistics</a:t>
            </a:r>
            <a:endParaRPr kumimoji="0" lang="en-US" sz="1400" i="1" u="none" strike="noStrike" cap="none" normalizeH="0" baseline="0" dirty="0" smtClean="0">
              <a:ln>
                <a:noFill/>
              </a:ln>
              <a:solidFill>
                <a:schemeClr val="tx1"/>
              </a:solidFill>
              <a:effectLst/>
              <a:latin typeface="+mj-lt"/>
            </a:endParaRPr>
          </a:p>
        </p:txBody>
      </p:sp>
      <p:sp>
        <p:nvSpPr>
          <p:cNvPr id="7" name="Rounded Rectangle 6"/>
          <p:cNvSpPr/>
          <p:nvPr/>
        </p:nvSpPr>
        <p:spPr bwMode="auto">
          <a:xfrm>
            <a:off x="4954999" y="2743200"/>
            <a:ext cx="3124200" cy="685800"/>
          </a:xfrm>
          <a:prstGeom prst="roundRect">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solidFill>
                <a:latin typeface="+mj-lt"/>
              </a:rPr>
              <a:t>Operating System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i="1" u="none" strike="noStrike" cap="none" normalizeH="0" baseline="0" dirty="0" smtClean="0">
                <a:ln>
                  <a:noFill/>
                </a:ln>
                <a:solidFill>
                  <a:schemeClr val="tx1"/>
                </a:solidFill>
                <a:effectLst/>
                <a:latin typeface="+mj-lt"/>
              </a:rPr>
              <a:t>CPU, memory, I/O, network statistics</a:t>
            </a:r>
          </a:p>
        </p:txBody>
      </p:sp>
      <p:sp>
        <p:nvSpPr>
          <p:cNvPr id="8" name="Rounded Rectangle 7"/>
          <p:cNvSpPr/>
          <p:nvPr/>
        </p:nvSpPr>
        <p:spPr bwMode="auto">
          <a:xfrm>
            <a:off x="4954999" y="3429000"/>
            <a:ext cx="3124200" cy="533400"/>
          </a:xfrm>
          <a:prstGeom prst="roundRect">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solidFill>
                <a:latin typeface="+mj-lt"/>
              </a:rPr>
              <a:t>Hardware</a:t>
            </a: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smtClean="0">
                <a:solidFill>
                  <a:schemeClr val="tx1"/>
                </a:solidFill>
                <a:latin typeface="+mj-lt"/>
              </a:rPr>
              <a:t>CPU performance counters </a:t>
            </a:r>
            <a:endParaRPr kumimoji="0" lang="en-US" sz="1400" i="1" u="none" strike="noStrike" cap="none" normalizeH="0" baseline="0" dirty="0" smtClean="0">
              <a:ln>
                <a:noFill/>
              </a:ln>
              <a:solidFill>
                <a:schemeClr val="tx1"/>
              </a:solidFill>
              <a:effectLst/>
              <a:latin typeface="+mj-lt"/>
            </a:endParaRPr>
          </a:p>
        </p:txBody>
      </p:sp>
      <p:sp>
        <p:nvSpPr>
          <p:cNvPr id="9" name="Rounded Rectangle 8"/>
          <p:cNvSpPr/>
          <p:nvPr/>
        </p:nvSpPr>
        <p:spPr bwMode="auto">
          <a:xfrm>
            <a:off x="4954999" y="1219200"/>
            <a:ext cx="3124200" cy="762000"/>
          </a:xfrm>
          <a:prstGeom prst="roundRect">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solidFill>
                <a:latin typeface="+mj-lt"/>
              </a:rPr>
              <a:t>Application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smtClean="0">
                <a:solidFill>
                  <a:schemeClr val="tx1"/>
                </a:solidFill>
                <a:latin typeface="+mj-lt"/>
              </a:rPr>
              <a:t>Requests rate, transactions, DB reads/writes, etc.. </a:t>
            </a:r>
            <a:endParaRPr kumimoji="0" lang="en-US" sz="1400" i="1" u="none" strike="noStrike" cap="none" normalizeH="0" baseline="0" dirty="0" smtClean="0">
              <a:ln>
                <a:noFill/>
              </a:ln>
              <a:solidFill>
                <a:schemeClr val="tx1"/>
              </a:solidFill>
              <a:effectLst/>
              <a:latin typeface="+mj-lt"/>
            </a:endParaRPr>
          </a:p>
        </p:txBody>
      </p:sp>
      <p:sp>
        <p:nvSpPr>
          <p:cNvPr id="10" name="Right Arrow 9"/>
          <p:cNvSpPr/>
          <p:nvPr/>
        </p:nvSpPr>
        <p:spPr bwMode="auto">
          <a:xfrm rot="19670545">
            <a:off x="4212921" y="1572216"/>
            <a:ext cx="533400" cy="228600"/>
          </a:xfrm>
          <a:prstGeom prst="rightArrow">
            <a:avLst>
              <a:gd name="adj1" fmla="val 50000"/>
              <a:gd name="adj2" fmla="val 57229"/>
            </a:avLst>
          </a:prstGeom>
          <a:solidFill>
            <a:srgbClr val="C00000"/>
          </a:solidFill>
          <a:ln>
            <a:solidFill>
              <a:srgbClr val="C0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11" name="Right Arrow 10"/>
          <p:cNvSpPr/>
          <p:nvPr/>
        </p:nvSpPr>
        <p:spPr bwMode="auto">
          <a:xfrm rot="1766680">
            <a:off x="4247460" y="3545342"/>
            <a:ext cx="533400" cy="228600"/>
          </a:xfrm>
          <a:prstGeom prst="rightArrow">
            <a:avLst>
              <a:gd name="adj1" fmla="val 50000"/>
              <a:gd name="adj2" fmla="val 57229"/>
            </a:avLst>
          </a:prstGeom>
          <a:solidFill>
            <a:srgbClr val="C00000"/>
          </a:solidFill>
          <a:ln>
            <a:solidFill>
              <a:srgbClr val="C0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12" name="Right Arrow 11"/>
          <p:cNvSpPr/>
          <p:nvPr/>
        </p:nvSpPr>
        <p:spPr bwMode="auto">
          <a:xfrm>
            <a:off x="4269199" y="2209800"/>
            <a:ext cx="533400" cy="228600"/>
          </a:xfrm>
          <a:prstGeom prst="rightArrow">
            <a:avLst>
              <a:gd name="adj1" fmla="val 50000"/>
              <a:gd name="adj2" fmla="val 57229"/>
            </a:avLst>
          </a:prstGeom>
          <a:solidFill>
            <a:srgbClr val="C00000"/>
          </a:solidFill>
          <a:ln>
            <a:solidFill>
              <a:srgbClr val="C0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13" name="Right Arrow 12"/>
          <p:cNvSpPr/>
          <p:nvPr/>
        </p:nvSpPr>
        <p:spPr bwMode="auto">
          <a:xfrm>
            <a:off x="4269199" y="2895600"/>
            <a:ext cx="533400" cy="228600"/>
          </a:xfrm>
          <a:prstGeom prst="rightArrow">
            <a:avLst>
              <a:gd name="adj1" fmla="val 50000"/>
              <a:gd name="adj2" fmla="val 57229"/>
            </a:avLst>
          </a:prstGeom>
          <a:solidFill>
            <a:srgbClr val="C00000"/>
          </a:solidFill>
          <a:ln>
            <a:solidFill>
              <a:srgbClr val="C0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grpSp>
        <p:nvGrpSpPr>
          <p:cNvPr id="3" name="Group 23"/>
          <p:cNvGrpSpPr/>
          <p:nvPr/>
        </p:nvGrpSpPr>
        <p:grpSpPr>
          <a:xfrm>
            <a:off x="457200" y="3886200"/>
            <a:ext cx="4038600" cy="956845"/>
            <a:chOff x="2209800" y="4343400"/>
            <a:chExt cx="4038600" cy="956845"/>
          </a:xfrm>
        </p:grpSpPr>
        <p:sp>
          <p:nvSpPr>
            <p:cNvPr id="23" name="Cloud 22"/>
            <p:cNvSpPr/>
            <p:nvPr/>
          </p:nvSpPr>
          <p:spPr bwMode="auto">
            <a:xfrm>
              <a:off x="2209800" y="4343400"/>
              <a:ext cx="4038600" cy="914400"/>
            </a:xfrm>
            <a:prstGeom prst="cloud">
              <a:avLst/>
            </a:prstGeom>
            <a:solidFill>
              <a:schemeClr val="bg1">
                <a:lumMod val="9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pic>
          <p:nvPicPr>
            <p:cNvPr id="1028" name="Picture 4"/>
            <p:cNvPicPr>
              <a:picLocks noChangeAspect="1" noChangeArrowheads="1"/>
            </p:cNvPicPr>
            <p:nvPr/>
          </p:nvPicPr>
          <p:blipFill>
            <a:blip r:embed="rId4" cstate="print"/>
            <a:srcRect/>
            <a:stretch>
              <a:fillRect/>
            </a:stretch>
          </p:blipFill>
          <p:spPr bwMode="auto">
            <a:xfrm>
              <a:off x="2859099" y="4419600"/>
              <a:ext cx="642769" cy="405227"/>
            </a:xfrm>
            <a:prstGeom prst="rect">
              <a:avLst/>
            </a:prstGeom>
            <a:noFill/>
            <a:ln w="9525">
              <a:noFill/>
              <a:miter lim="800000"/>
              <a:headEnd/>
              <a:tailEnd/>
            </a:ln>
            <a:effectLst/>
          </p:spPr>
        </p:pic>
        <p:sp>
          <p:nvSpPr>
            <p:cNvPr id="16" name="TextBox 15"/>
            <p:cNvSpPr txBox="1"/>
            <p:nvPr/>
          </p:nvSpPr>
          <p:spPr>
            <a:xfrm>
              <a:off x="2722101" y="4695222"/>
              <a:ext cx="783099" cy="369332"/>
            </a:xfrm>
            <a:prstGeom prst="rect">
              <a:avLst/>
            </a:prstGeom>
            <a:noFill/>
          </p:spPr>
          <p:txBody>
            <a:bodyPr wrap="none" rtlCol="0">
              <a:spAutoFit/>
            </a:bodyPr>
            <a:lstStyle/>
            <a:p>
              <a:r>
                <a:rPr lang="en-US" b="1" dirty="0" smtClean="0">
                  <a:latin typeface="+mj-lt"/>
                  <a:cs typeface="Courier New" pitchFamily="49" charset="0"/>
                </a:rPr>
                <a:t>Tivoli</a:t>
              </a:r>
              <a:endParaRPr lang="en-US" b="1" dirty="0">
                <a:latin typeface="+mj-lt"/>
                <a:cs typeface="Courier New" pitchFamily="49" charset="0"/>
              </a:endParaRPr>
            </a:p>
          </p:txBody>
        </p:sp>
        <p:pic>
          <p:nvPicPr>
            <p:cNvPr id="1030" name="Picture 6"/>
            <p:cNvPicPr>
              <a:picLocks noChangeAspect="1" noChangeArrowheads="1"/>
            </p:cNvPicPr>
            <p:nvPr/>
          </p:nvPicPr>
          <p:blipFill>
            <a:blip r:embed="rId5" cstate="print"/>
            <a:srcRect/>
            <a:stretch>
              <a:fillRect/>
            </a:stretch>
          </p:blipFill>
          <p:spPr bwMode="auto">
            <a:xfrm>
              <a:off x="3962400" y="4343400"/>
              <a:ext cx="457200" cy="457200"/>
            </a:xfrm>
            <a:prstGeom prst="rect">
              <a:avLst/>
            </a:prstGeom>
            <a:noFill/>
            <a:ln w="9525">
              <a:noFill/>
              <a:miter lim="800000"/>
              <a:headEnd/>
              <a:tailEnd/>
            </a:ln>
            <a:effectLst/>
          </p:spPr>
        </p:pic>
        <p:sp>
          <p:nvSpPr>
            <p:cNvPr id="19" name="TextBox 18"/>
            <p:cNvSpPr txBox="1"/>
            <p:nvPr/>
          </p:nvSpPr>
          <p:spPr>
            <a:xfrm>
              <a:off x="3505200" y="4715470"/>
              <a:ext cx="1371599" cy="584775"/>
            </a:xfrm>
            <a:prstGeom prst="rect">
              <a:avLst/>
            </a:prstGeom>
            <a:noFill/>
          </p:spPr>
          <p:txBody>
            <a:bodyPr wrap="square" rtlCol="0">
              <a:spAutoFit/>
            </a:bodyPr>
            <a:lstStyle/>
            <a:p>
              <a:pPr algn="ctr"/>
              <a:r>
                <a:rPr lang="en-US" sz="1600" b="1" dirty="0" smtClean="0">
                  <a:latin typeface="+mj-lt"/>
                  <a:cs typeface="Courier New" pitchFamily="49" charset="0"/>
                </a:rPr>
                <a:t>Operations Manager</a:t>
              </a:r>
              <a:endParaRPr lang="en-US" sz="1600" b="1" dirty="0">
                <a:latin typeface="+mj-lt"/>
                <a:cs typeface="Courier New" pitchFamily="49" charset="0"/>
              </a:endParaRPr>
            </a:p>
          </p:txBody>
        </p:sp>
        <p:pic>
          <p:nvPicPr>
            <p:cNvPr id="1032" name="Picture 8"/>
            <p:cNvPicPr>
              <a:picLocks noChangeAspect="1" noChangeArrowheads="1"/>
            </p:cNvPicPr>
            <p:nvPr/>
          </p:nvPicPr>
          <p:blipFill>
            <a:blip r:embed="rId6" cstate="print"/>
            <a:srcRect/>
            <a:stretch>
              <a:fillRect/>
            </a:stretch>
          </p:blipFill>
          <p:spPr bwMode="auto">
            <a:xfrm>
              <a:off x="4953000" y="4648200"/>
              <a:ext cx="1295400" cy="373132"/>
            </a:xfrm>
            <a:prstGeom prst="rect">
              <a:avLst/>
            </a:prstGeom>
            <a:noFill/>
            <a:ln w="9525">
              <a:noFill/>
              <a:miter lim="800000"/>
              <a:headEnd/>
              <a:tailEnd/>
            </a:ln>
            <a:effectLst/>
          </p:spPr>
        </p:pic>
      </p:grpSp>
    </p:spTree>
    <p:extLst>
      <p:ext uri="{BB962C8B-B14F-4D97-AF65-F5344CB8AC3E}">
        <p14:creationId xmlns:p14="http://schemas.microsoft.com/office/powerpoint/2010/main" val="18186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a:xfrm>
            <a:off x="685800" y="990599"/>
            <a:ext cx="7924800" cy="1219201"/>
          </a:xfrm>
          <a:ln w="19050">
            <a:solidFill>
              <a:schemeClr val="bg1">
                <a:lumMod val="65000"/>
              </a:schemeClr>
            </a:solidFill>
          </a:ln>
        </p:spPr>
        <p:txBody>
          <a:bodyPr/>
          <a:lstStyle/>
          <a:p>
            <a:r>
              <a:rPr lang="en-US" dirty="0" smtClean="0"/>
              <a:t>Look for </a:t>
            </a:r>
            <a:r>
              <a:rPr lang="en-US" i="1" dirty="0" smtClean="0"/>
              <a:t>abnormal</a:t>
            </a:r>
            <a:r>
              <a:rPr lang="en-US" dirty="0" smtClean="0"/>
              <a:t> </a:t>
            </a:r>
            <a:r>
              <a:rPr lang="en-US" dirty="0" smtClean="0"/>
              <a:t>patterns in time and space</a:t>
            </a:r>
            <a:endParaRPr lang="en-US" dirty="0" smtClean="0"/>
          </a:p>
          <a:p>
            <a:r>
              <a:rPr lang="en-US" dirty="0" smtClean="0"/>
              <a:t>Pinpoint </a:t>
            </a:r>
            <a:r>
              <a:rPr lang="en-US" i="1" dirty="0" smtClean="0"/>
              <a:t>code regions</a:t>
            </a:r>
            <a:r>
              <a:rPr lang="en-US" dirty="0" smtClean="0"/>
              <a:t> that are correlated </a:t>
            </a:r>
            <a:r>
              <a:rPr lang="en-US" dirty="0" smtClean="0"/>
              <a:t>to these </a:t>
            </a:r>
            <a:r>
              <a:rPr lang="en-US" dirty="0" smtClean="0"/>
              <a:t>abnormal patterns</a:t>
            </a:r>
          </a:p>
        </p:txBody>
      </p:sp>
      <p:pic>
        <p:nvPicPr>
          <p:cNvPr id="4" name="Picture 3" descr="metric_1.png"/>
          <p:cNvPicPr>
            <a:picLocks noChangeAspect="1"/>
          </p:cNvPicPr>
          <p:nvPr/>
        </p:nvPicPr>
        <p:blipFill>
          <a:blip r:embed="rId2" cstate="print"/>
          <a:stretch>
            <a:fillRect/>
          </a:stretch>
        </p:blipFill>
        <p:spPr>
          <a:xfrm>
            <a:off x="1600201" y="2819400"/>
            <a:ext cx="2128250" cy="641261"/>
          </a:xfrm>
          <a:prstGeom prst="rect">
            <a:avLst/>
          </a:prstGeom>
        </p:spPr>
      </p:pic>
      <p:pic>
        <p:nvPicPr>
          <p:cNvPr id="5" name="Picture 4" descr="metric_2.png"/>
          <p:cNvPicPr>
            <a:picLocks noChangeAspect="1"/>
          </p:cNvPicPr>
          <p:nvPr/>
        </p:nvPicPr>
        <p:blipFill>
          <a:blip r:embed="rId3" cstate="print"/>
          <a:stretch>
            <a:fillRect/>
          </a:stretch>
        </p:blipFill>
        <p:spPr>
          <a:xfrm>
            <a:off x="1600200" y="3581400"/>
            <a:ext cx="2133600" cy="612606"/>
          </a:xfrm>
          <a:prstGeom prst="rect">
            <a:avLst/>
          </a:prstGeom>
        </p:spPr>
      </p:pic>
      <p:pic>
        <p:nvPicPr>
          <p:cNvPr id="6" name="Picture 5" descr="metric_1.png"/>
          <p:cNvPicPr>
            <a:picLocks noChangeAspect="1"/>
          </p:cNvPicPr>
          <p:nvPr/>
        </p:nvPicPr>
        <p:blipFill>
          <a:blip r:embed="rId2" cstate="print"/>
          <a:stretch>
            <a:fillRect/>
          </a:stretch>
        </p:blipFill>
        <p:spPr>
          <a:xfrm>
            <a:off x="1600201" y="4311739"/>
            <a:ext cx="2128250" cy="641261"/>
          </a:xfrm>
          <a:prstGeom prst="rect">
            <a:avLst/>
          </a:prstGeom>
        </p:spPr>
      </p:pic>
      <p:sp>
        <p:nvSpPr>
          <p:cNvPr id="7" name="TextBox 6"/>
          <p:cNvSpPr txBox="1"/>
          <p:nvPr/>
        </p:nvSpPr>
        <p:spPr>
          <a:xfrm>
            <a:off x="533400" y="4648200"/>
            <a:ext cx="646331" cy="646331"/>
          </a:xfrm>
          <a:prstGeom prst="rect">
            <a:avLst/>
          </a:prstGeom>
          <a:noFill/>
        </p:spPr>
        <p:txBody>
          <a:bodyPr wrap="none" rtlCol="0">
            <a:spAutoFit/>
          </a:bodyPr>
          <a:lstStyle/>
          <a:p>
            <a:r>
              <a:rPr lang="en-US" sz="3600" b="1" dirty="0" smtClean="0">
                <a:latin typeface="+mj-lt"/>
              </a:rPr>
              <a:t>…</a:t>
            </a:r>
            <a:endParaRPr lang="en-US" sz="3600" b="1" dirty="0">
              <a:latin typeface="+mj-lt"/>
            </a:endParaRPr>
          </a:p>
        </p:txBody>
      </p:sp>
      <p:pic>
        <p:nvPicPr>
          <p:cNvPr id="8" name="Picture 7" descr="JavaIDE-Eclipse.gif"/>
          <p:cNvPicPr>
            <a:picLocks noChangeAspect="1"/>
          </p:cNvPicPr>
          <p:nvPr/>
        </p:nvPicPr>
        <p:blipFill>
          <a:blip r:embed="rId4" cstate="print">
            <a:lum bright="20000" contrast="-29000"/>
          </a:blip>
          <a:stretch>
            <a:fillRect/>
          </a:stretch>
        </p:blipFill>
        <p:spPr>
          <a:xfrm>
            <a:off x="5562600" y="3085988"/>
            <a:ext cx="3124200" cy="2552812"/>
          </a:xfrm>
          <a:prstGeom prst="rect">
            <a:avLst/>
          </a:prstGeom>
          <a:ln w="28575">
            <a:solidFill>
              <a:schemeClr val="bg1">
                <a:lumMod val="50000"/>
              </a:schemeClr>
            </a:solidFill>
          </a:ln>
        </p:spPr>
      </p:pic>
      <p:sp>
        <p:nvSpPr>
          <p:cNvPr id="10" name="Rectangle 9"/>
          <p:cNvSpPr/>
          <p:nvPr/>
        </p:nvSpPr>
        <p:spPr bwMode="auto">
          <a:xfrm>
            <a:off x="5410200" y="4838588"/>
            <a:ext cx="3429000" cy="533400"/>
          </a:xfrm>
          <a:prstGeom prst="rect">
            <a:avLst/>
          </a:prstGeom>
          <a:solidFill>
            <a:srgbClr val="C00000">
              <a:alpha val="67000"/>
            </a:srgb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Code Region</a:t>
            </a:r>
          </a:p>
        </p:txBody>
      </p:sp>
      <p:sp>
        <p:nvSpPr>
          <p:cNvPr id="11" name="TextBox 10"/>
          <p:cNvSpPr txBox="1"/>
          <p:nvPr/>
        </p:nvSpPr>
        <p:spPr>
          <a:xfrm>
            <a:off x="6397562" y="2628788"/>
            <a:ext cx="1451038" cy="461665"/>
          </a:xfrm>
          <a:prstGeom prst="rect">
            <a:avLst/>
          </a:prstGeom>
          <a:noFill/>
        </p:spPr>
        <p:txBody>
          <a:bodyPr wrap="none" rtlCol="0">
            <a:spAutoFit/>
          </a:bodyPr>
          <a:lstStyle/>
          <a:p>
            <a:r>
              <a:rPr lang="en-US" sz="2400" b="1" dirty="0" smtClean="0">
                <a:latin typeface="+mj-lt"/>
              </a:rPr>
              <a:t>Program</a:t>
            </a:r>
            <a:endParaRPr lang="en-US" sz="2400" b="1" dirty="0">
              <a:latin typeface="+mj-lt"/>
            </a:endParaRPr>
          </a:p>
        </p:txBody>
      </p:sp>
      <p:sp>
        <p:nvSpPr>
          <p:cNvPr id="13" name="Rectangle 12"/>
          <p:cNvSpPr/>
          <p:nvPr/>
        </p:nvSpPr>
        <p:spPr bwMode="auto">
          <a:xfrm>
            <a:off x="5410200" y="3847988"/>
            <a:ext cx="3429000" cy="533400"/>
          </a:xfrm>
          <a:prstGeom prst="rect">
            <a:avLst/>
          </a:prstGeom>
          <a:solidFill>
            <a:srgbClr val="C00000">
              <a:alpha val="67000"/>
            </a:srgb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Code Region</a:t>
            </a:r>
          </a:p>
        </p:txBody>
      </p:sp>
      <p:sp>
        <p:nvSpPr>
          <p:cNvPr id="14" name="TextBox 13"/>
          <p:cNvSpPr txBox="1"/>
          <p:nvPr/>
        </p:nvSpPr>
        <p:spPr>
          <a:xfrm>
            <a:off x="533400" y="2943999"/>
            <a:ext cx="1056700" cy="369332"/>
          </a:xfrm>
          <a:prstGeom prst="rect">
            <a:avLst/>
          </a:prstGeom>
          <a:noFill/>
        </p:spPr>
        <p:txBody>
          <a:bodyPr wrap="none" rtlCol="0">
            <a:spAutoFit/>
          </a:bodyPr>
          <a:lstStyle/>
          <a:p>
            <a:r>
              <a:rPr lang="en-US" b="1" dirty="0" smtClean="0">
                <a:latin typeface="+mj-lt"/>
              </a:rPr>
              <a:t>Metric 1</a:t>
            </a:r>
            <a:endParaRPr lang="en-US" b="1" dirty="0">
              <a:latin typeface="+mj-lt"/>
            </a:endParaRPr>
          </a:p>
        </p:txBody>
      </p:sp>
      <p:sp>
        <p:nvSpPr>
          <p:cNvPr id="15" name="TextBox 14"/>
          <p:cNvSpPr txBox="1"/>
          <p:nvPr/>
        </p:nvSpPr>
        <p:spPr>
          <a:xfrm>
            <a:off x="533400" y="3669268"/>
            <a:ext cx="1056700" cy="369332"/>
          </a:xfrm>
          <a:prstGeom prst="rect">
            <a:avLst/>
          </a:prstGeom>
          <a:noFill/>
        </p:spPr>
        <p:txBody>
          <a:bodyPr wrap="none" rtlCol="0">
            <a:spAutoFit/>
          </a:bodyPr>
          <a:lstStyle/>
          <a:p>
            <a:r>
              <a:rPr lang="en-US" b="1" dirty="0" smtClean="0">
                <a:latin typeface="+mj-lt"/>
              </a:rPr>
              <a:t>Metric 2</a:t>
            </a:r>
            <a:endParaRPr lang="en-US" b="1" dirty="0">
              <a:latin typeface="+mj-lt"/>
            </a:endParaRPr>
          </a:p>
        </p:txBody>
      </p:sp>
      <p:sp>
        <p:nvSpPr>
          <p:cNvPr id="16" name="TextBox 15"/>
          <p:cNvSpPr txBox="1"/>
          <p:nvPr/>
        </p:nvSpPr>
        <p:spPr>
          <a:xfrm>
            <a:off x="533400" y="4431268"/>
            <a:ext cx="1056700" cy="369332"/>
          </a:xfrm>
          <a:prstGeom prst="rect">
            <a:avLst/>
          </a:prstGeom>
          <a:noFill/>
        </p:spPr>
        <p:txBody>
          <a:bodyPr wrap="none" rtlCol="0">
            <a:spAutoFit/>
          </a:bodyPr>
          <a:lstStyle/>
          <a:p>
            <a:r>
              <a:rPr lang="en-US" b="1" dirty="0" smtClean="0">
                <a:latin typeface="+mj-lt"/>
              </a:rPr>
              <a:t>Metric 3</a:t>
            </a:r>
            <a:endParaRPr lang="en-US" b="1" dirty="0">
              <a:latin typeface="+mj-lt"/>
            </a:endParaRPr>
          </a:p>
        </p:txBody>
      </p:sp>
      <p:sp>
        <p:nvSpPr>
          <p:cNvPr id="17" name="TextBox 16"/>
          <p:cNvSpPr txBox="1"/>
          <p:nvPr/>
        </p:nvSpPr>
        <p:spPr>
          <a:xfrm>
            <a:off x="533400" y="5382399"/>
            <a:ext cx="1313180" cy="369332"/>
          </a:xfrm>
          <a:prstGeom prst="rect">
            <a:avLst/>
          </a:prstGeom>
          <a:noFill/>
        </p:spPr>
        <p:txBody>
          <a:bodyPr wrap="none" rtlCol="0">
            <a:spAutoFit/>
          </a:bodyPr>
          <a:lstStyle/>
          <a:p>
            <a:r>
              <a:rPr lang="en-US" b="1" dirty="0" smtClean="0">
                <a:latin typeface="+mj-lt"/>
              </a:rPr>
              <a:t>Metric 100</a:t>
            </a:r>
            <a:endParaRPr lang="en-US" b="1" dirty="0">
              <a:latin typeface="+mj-lt"/>
            </a:endParaRPr>
          </a:p>
        </p:txBody>
      </p:sp>
      <p:sp>
        <p:nvSpPr>
          <p:cNvPr id="18" name="Right Brace 17"/>
          <p:cNvSpPr/>
          <p:nvPr/>
        </p:nvSpPr>
        <p:spPr bwMode="auto">
          <a:xfrm>
            <a:off x="3733800" y="2819400"/>
            <a:ext cx="381000" cy="2895600"/>
          </a:xfrm>
          <a:prstGeom prst="rightBrace">
            <a:avLst>
              <a:gd name="adj1" fmla="val 25682"/>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 name="Right Arrow 19"/>
          <p:cNvSpPr/>
          <p:nvPr/>
        </p:nvSpPr>
        <p:spPr bwMode="auto">
          <a:xfrm rot="2292055">
            <a:off x="4585992" y="4705312"/>
            <a:ext cx="581616" cy="246657"/>
          </a:xfrm>
          <a:prstGeom prst="rightArrow">
            <a:avLst/>
          </a:prstGeom>
          <a:solidFill>
            <a:srgbClr val="C00000"/>
          </a:solidFill>
          <a:ln>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
        <p:nvSpPr>
          <p:cNvPr id="21" name="TextBox 20"/>
          <p:cNvSpPr txBox="1"/>
          <p:nvPr/>
        </p:nvSpPr>
        <p:spPr>
          <a:xfrm>
            <a:off x="4114800" y="3048000"/>
            <a:ext cx="1295400" cy="1015663"/>
          </a:xfrm>
          <a:prstGeom prst="rect">
            <a:avLst/>
          </a:prstGeom>
          <a:noFill/>
        </p:spPr>
        <p:txBody>
          <a:bodyPr wrap="square" rtlCol="0">
            <a:spAutoFit/>
          </a:bodyPr>
          <a:lstStyle/>
          <a:p>
            <a:pPr algn="ctr"/>
            <a:r>
              <a:rPr lang="en-US" sz="2000" i="1" u="sng" dirty="0" smtClean="0">
                <a:latin typeface="+mj-lt"/>
              </a:rPr>
              <a:t>Abnormal </a:t>
            </a:r>
            <a:r>
              <a:rPr lang="en-US" sz="2000" i="1" dirty="0" smtClean="0">
                <a:latin typeface="+mj-lt"/>
              </a:rPr>
              <a:t>code blocks</a:t>
            </a:r>
            <a:endParaRPr lang="en-US" sz="2000" i="1" dirty="0">
              <a:latin typeface="+mj-lt"/>
            </a:endParaRPr>
          </a:p>
        </p:txBody>
      </p:sp>
      <p:sp>
        <p:nvSpPr>
          <p:cNvPr id="22" name="Right Arrow 21"/>
          <p:cNvSpPr/>
          <p:nvPr/>
        </p:nvSpPr>
        <p:spPr bwMode="auto">
          <a:xfrm rot="19869074">
            <a:off x="4576568" y="4124133"/>
            <a:ext cx="581616" cy="246657"/>
          </a:xfrm>
          <a:prstGeom prst="rightArrow">
            <a:avLst/>
          </a:prstGeom>
          <a:solidFill>
            <a:srgbClr val="C00000"/>
          </a:solidFill>
          <a:ln>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851532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 </a:t>
            </a:r>
            <a:r>
              <a:rPr lang="en-US" dirty="0"/>
              <a:t>Bugs </a:t>
            </a:r>
            <a:r>
              <a:rPr lang="en-US" dirty="0" smtClean="0"/>
              <a:t>Change </a:t>
            </a:r>
            <a:r>
              <a:rPr lang="en-US" dirty="0"/>
              <a:t>Metric </a:t>
            </a:r>
            <a:r>
              <a:rPr lang="en-US" dirty="0" smtClean="0"/>
              <a:t>Behavior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4294967295"/>
          </p:nvPr>
        </p:nvSpPr>
        <p:spPr>
          <a:xfrm>
            <a:off x="457200" y="6356350"/>
            <a:ext cx="1673352" cy="365125"/>
          </a:xfrm>
          <a:prstGeom prst="rect">
            <a:avLst/>
          </a:prstGeom>
        </p:spPr>
        <p:txBody>
          <a:bodyPr/>
          <a:lstStyle/>
          <a:p>
            <a:endParaRPr lang="en-US" dirty="0"/>
          </a:p>
        </p:txBody>
      </p:sp>
      <p:sp>
        <p:nvSpPr>
          <p:cNvPr id="26" name="Content Placeholder 7"/>
          <p:cNvSpPr txBox="1">
            <a:spLocks/>
          </p:cNvSpPr>
          <p:nvPr/>
        </p:nvSpPr>
        <p:spPr>
          <a:xfrm>
            <a:off x="593332" y="4064000"/>
            <a:ext cx="7864868" cy="2097001"/>
          </a:xfrm>
          <a:prstGeom prst="rect">
            <a:avLst/>
          </a:prstGeom>
          <a:ln>
            <a:solidFill>
              <a:schemeClr val="bg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8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Hadoop</a:t>
            </a:r>
            <a:r>
              <a:rPr lang="en-US" dirty="0" smtClean="0"/>
              <a:t> DFS file-descriptor leak in version 0.17 </a:t>
            </a:r>
          </a:p>
          <a:p>
            <a:r>
              <a:rPr lang="en-US" dirty="0" smtClean="0"/>
              <a:t>Correlations differ on bug manifestation</a:t>
            </a:r>
          </a:p>
        </p:txBody>
      </p:sp>
      <p:pic>
        <p:nvPicPr>
          <p:cNvPr id="28" name="Picture 27" descr="pl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911" y="1571625"/>
            <a:ext cx="2535936" cy="1901952"/>
          </a:xfrm>
          <a:prstGeom prst="rect">
            <a:avLst/>
          </a:prstGeom>
        </p:spPr>
      </p:pic>
      <p:pic>
        <p:nvPicPr>
          <p:cNvPr id="29" name="Picture 28" descr="norm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96" y="1568450"/>
            <a:ext cx="2535936" cy="1901952"/>
          </a:xfrm>
          <a:prstGeom prst="rect">
            <a:avLst/>
          </a:prstGeom>
        </p:spPr>
      </p:pic>
      <p:sp>
        <p:nvSpPr>
          <p:cNvPr id="20" name="TextBox 19"/>
          <p:cNvSpPr txBox="1"/>
          <p:nvPr/>
        </p:nvSpPr>
        <p:spPr>
          <a:xfrm>
            <a:off x="1145229" y="1231859"/>
            <a:ext cx="1490863" cy="400110"/>
          </a:xfrm>
          <a:prstGeom prst="rect">
            <a:avLst/>
          </a:prstGeom>
          <a:noFill/>
        </p:spPr>
        <p:txBody>
          <a:bodyPr wrap="none" rtlCol="0">
            <a:spAutoFit/>
          </a:bodyPr>
          <a:lstStyle/>
          <a:p>
            <a:r>
              <a:rPr lang="en-US" sz="2000" b="1" dirty="0" smtClean="0">
                <a:solidFill>
                  <a:srgbClr val="660066"/>
                </a:solidFill>
              </a:rPr>
              <a:t>Healthy Run</a:t>
            </a:r>
            <a:endParaRPr lang="en-US" sz="2000" b="1" dirty="0">
              <a:solidFill>
                <a:srgbClr val="660066"/>
              </a:solidFill>
            </a:endParaRPr>
          </a:p>
        </p:txBody>
      </p:sp>
      <p:sp>
        <p:nvSpPr>
          <p:cNvPr id="21" name="TextBox 20"/>
          <p:cNvSpPr txBox="1"/>
          <p:nvPr/>
        </p:nvSpPr>
        <p:spPr>
          <a:xfrm>
            <a:off x="3394369" y="1258291"/>
            <a:ext cx="1771764" cy="400110"/>
          </a:xfrm>
          <a:prstGeom prst="rect">
            <a:avLst/>
          </a:prstGeom>
          <a:noFill/>
        </p:spPr>
        <p:txBody>
          <a:bodyPr wrap="none" rtlCol="0">
            <a:spAutoFit/>
          </a:bodyPr>
          <a:lstStyle/>
          <a:p>
            <a:r>
              <a:rPr lang="en-US" sz="2000" b="1" dirty="0">
                <a:solidFill>
                  <a:srgbClr val="660066"/>
                </a:solidFill>
              </a:rPr>
              <a:t>Unhealthy Run</a:t>
            </a:r>
          </a:p>
        </p:txBody>
      </p:sp>
      <p:sp>
        <p:nvSpPr>
          <p:cNvPr id="24" name="Freeform 23"/>
          <p:cNvSpPr/>
          <p:nvPr/>
        </p:nvSpPr>
        <p:spPr bwMode="auto">
          <a:xfrm>
            <a:off x="2125992" y="3240335"/>
            <a:ext cx="1942214" cy="680483"/>
          </a:xfrm>
          <a:custGeom>
            <a:avLst/>
            <a:gdLst>
              <a:gd name="connsiteX0" fmla="*/ 0 w 2434856"/>
              <a:gd name="connsiteY0" fmla="*/ 0 h 680483"/>
              <a:gd name="connsiteX1" fmla="*/ 988828 w 2434856"/>
              <a:gd name="connsiteY1" fmla="*/ 669851 h 680483"/>
              <a:gd name="connsiteX2" fmla="*/ 2434856 w 2434856"/>
              <a:gd name="connsiteY2" fmla="*/ 63795 h 680483"/>
            </a:gdLst>
            <a:ahLst/>
            <a:cxnLst>
              <a:cxn ang="0">
                <a:pos x="connsiteX0" y="connsiteY0"/>
              </a:cxn>
              <a:cxn ang="0">
                <a:pos x="connsiteX1" y="connsiteY1"/>
              </a:cxn>
              <a:cxn ang="0">
                <a:pos x="connsiteX2" y="connsiteY2"/>
              </a:cxn>
            </a:cxnLst>
            <a:rect l="l" t="t" r="r" b="b"/>
            <a:pathLst>
              <a:path w="2434856" h="680483">
                <a:moveTo>
                  <a:pt x="0" y="0"/>
                </a:moveTo>
                <a:cubicBezTo>
                  <a:pt x="291509" y="329609"/>
                  <a:pt x="583019" y="659219"/>
                  <a:pt x="988828" y="669851"/>
                </a:cubicBezTo>
                <a:cubicBezTo>
                  <a:pt x="1394637" y="680483"/>
                  <a:pt x="1914746" y="372139"/>
                  <a:pt x="2434856" y="63795"/>
                </a:cubicBezTo>
              </a:path>
            </a:pathLst>
          </a:custGeom>
          <a:noFill/>
          <a:ln w="38100" cap="flat" cmpd="sng" algn="ctr">
            <a:solidFill>
              <a:schemeClr val="tx1"/>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TextBox 24"/>
          <p:cNvSpPr txBox="1"/>
          <p:nvPr/>
        </p:nvSpPr>
        <p:spPr>
          <a:xfrm>
            <a:off x="1162580" y="3579079"/>
            <a:ext cx="3919731" cy="369332"/>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mj-lt"/>
              </a:rPr>
              <a:t>Behavior is different</a:t>
            </a:r>
            <a:endParaRPr lang="en-US" b="1" dirty="0">
              <a:solidFill>
                <a:schemeClr val="bg1"/>
              </a:solidFill>
              <a:latin typeface="+mj-lt"/>
            </a:endParaRPr>
          </a:p>
        </p:txBody>
      </p:sp>
      <p:sp>
        <p:nvSpPr>
          <p:cNvPr id="30" name="TextBox 29"/>
          <p:cNvSpPr txBox="1"/>
          <p:nvPr/>
        </p:nvSpPr>
        <p:spPr>
          <a:xfrm>
            <a:off x="6553200" y="1217583"/>
            <a:ext cx="781659" cy="400110"/>
          </a:xfrm>
          <a:prstGeom prst="rect">
            <a:avLst/>
          </a:prstGeom>
          <a:noFill/>
        </p:spPr>
        <p:txBody>
          <a:bodyPr wrap="none" rtlCol="0">
            <a:spAutoFit/>
          </a:bodyPr>
          <a:lstStyle/>
          <a:p>
            <a:r>
              <a:rPr lang="en-US" sz="2000" b="1" dirty="0" smtClean="0">
                <a:solidFill>
                  <a:srgbClr val="660066"/>
                </a:solidFill>
              </a:rPr>
              <a:t>Patch</a:t>
            </a:r>
            <a:endParaRPr lang="en-US" sz="2000" b="1" dirty="0">
              <a:solidFill>
                <a:srgbClr val="660066"/>
              </a:solidFill>
            </a:endParaRPr>
          </a:p>
        </p:txBody>
      </p:sp>
      <p:grpSp>
        <p:nvGrpSpPr>
          <p:cNvPr id="13" name="Group 12"/>
          <p:cNvGrpSpPr/>
          <p:nvPr/>
        </p:nvGrpSpPr>
        <p:grpSpPr>
          <a:xfrm>
            <a:off x="5372099" y="1683801"/>
            <a:ext cx="3255238" cy="1553256"/>
            <a:chOff x="5372099" y="1683801"/>
            <a:chExt cx="3255238" cy="1553256"/>
          </a:xfrm>
        </p:grpSpPr>
        <p:sp>
          <p:nvSpPr>
            <p:cNvPr id="33" name="TextBox 32"/>
            <p:cNvSpPr txBox="1"/>
            <p:nvPr/>
          </p:nvSpPr>
          <p:spPr>
            <a:xfrm>
              <a:off x="5372099" y="2336811"/>
              <a:ext cx="3255237" cy="900246"/>
            </a:xfrm>
            <a:prstGeom prst="rect">
              <a:avLst/>
            </a:prstGeom>
            <a:solidFill>
              <a:srgbClr val="CCFFCC"/>
            </a:solidFill>
            <a:ln>
              <a:noFill/>
            </a:ln>
          </p:spPr>
          <p:txBody>
            <a:bodyPr wrap="square" rtlCol="0">
              <a:spAutoFit/>
            </a:bodyPr>
            <a:lstStyle/>
            <a:p>
              <a:r>
                <a:rPr lang="en-US" sz="1050" b="1" dirty="0" smtClean="0">
                  <a:latin typeface="Courier New"/>
                  <a:cs typeface="Courier New"/>
                </a:rPr>
                <a:t>+ } finally {</a:t>
              </a:r>
            </a:p>
            <a:p>
              <a:r>
                <a:rPr lang="en-US" sz="1050" b="1" dirty="0" smtClean="0">
                  <a:latin typeface="Courier New"/>
                  <a:cs typeface="Courier New"/>
                </a:rPr>
                <a:t>+    </a:t>
              </a:r>
              <a:r>
                <a:rPr lang="en-US" sz="1050" b="1" dirty="0" err="1" smtClean="0">
                  <a:latin typeface="Courier New"/>
                  <a:cs typeface="Courier New"/>
                </a:rPr>
                <a:t>IOUtils.closeStream</a:t>
              </a:r>
              <a:r>
                <a:rPr lang="en-US" sz="1050" b="1" dirty="0" smtClean="0">
                  <a:latin typeface="Courier New"/>
                  <a:cs typeface="Courier New"/>
                </a:rPr>
                <a:t>(reader);</a:t>
              </a:r>
            </a:p>
            <a:p>
              <a:r>
                <a:rPr lang="en-US" sz="1050" b="1" dirty="0" smtClean="0">
                  <a:latin typeface="Courier New"/>
                  <a:cs typeface="Courier New"/>
                </a:rPr>
                <a:t>+    </a:t>
              </a:r>
              <a:r>
                <a:rPr lang="en-US" sz="1050" b="1" dirty="0" err="1" smtClean="0">
                  <a:latin typeface="Courier New"/>
                  <a:cs typeface="Courier New"/>
                </a:rPr>
                <a:t>IOUtils.closeSocket</a:t>
              </a:r>
              <a:r>
                <a:rPr lang="en-US" sz="1050" b="1" dirty="0" smtClean="0">
                  <a:latin typeface="Courier New"/>
                  <a:cs typeface="Courier New"/>
                </a:rPr>
                <a:t>(</a:t>
              </a:r>
              <a:r>
                <a:rPr lang="en-US" sz="1050" b="1" dirty="0" err="1" smtClean="0">
                  <a:latin typeface="Courier New"/>
                  <a:cs typeface="Courier New"/>
                </a:rPr>
                <a:t>dn</a:t>
              </a:r>
              <a:r>
                <a:rPr lang="en-US" sz="1050" b="1" dirty="0" smtClean="0">
                  <a:latin typeface="Courier New"/>
                  <a:cs typeface="Courier New"/>
                </a:rPr>
                <a:t>);</a:t>
              </a:r>
            </a:p>
            <a:p>
              <a:r>
                <a:rPr lang="en-US" sz="1050" b="1" dirty="0" smtClean="0">
                  <a:latin typeface="Courier New"/>
                  <a:cs typeface="Courier New"/>
                </a:rPr>
                <a:t>+    </a:t>
              </a:r>
              <a:r>
                <a:rPr lang="en-US" sz="1050" b="1" dirty="0" err="1" smtClean="0">
                  <a:latin typeface="Courier New"/>
                  <a:cs typeface="Courier New"/>
                </a:rPr>
                <a:t>dn</a:t>
              </a:r>
              <a:r>
                <a:rPr lang="en-US" sz="1050" b="1" dirty="0" smtClean="0">
                  <a:latin typeface="Courier New"/>
                  <a:cs typeface="Courier New"/>
                </a:rPr>
                <a:t> = null;</a:t>
              </a:r>
            </a:p>
            <a:p>
              <a:r>
                <a:rPr lang="en-US" sz="1050" b="1" dirty="0" smtClean="0">
                  <a:latin typeface="Courier New"/>
                  <a:cs typeface="Courier New"/>
                </a:rPr>
                <a:t>+    }</a:t>
              </a:r>
              <a:endParaRPr lang="en-US" sz="1050" b="1" dirty="0">
                <a:latin typeface="Courier New"/>
                <a:cs typeface="Courier New"/>
              </a:endParaRPr>
            </a:p>
          </p:txBody>
        </p:sp>
        <p:sp>
          <p:nvSpPr>
            <p:cNvPr id="10" name="TextBox 9"/>
            <p:cNvSpPr txBox="1"/>
            <p:nvPr/>
          </p:nvSpPr>
          <p:spPr>
            <a:xfrm>
              <a:off x="5372100" y="1683801"/>
              <a:ext cx="3255237" cy="738664"/>
            </a:xfrm>
            <a:prstGeom prst="rect">
              <a:avLst/>
            </a:prstGeom>
            <a:solidFill>
              <a:schemeClr val="bg1"/>
            </a:solidFill>
            <a:ln>
              <a:noFill/>
            </a:ln>
          </p:spPr>
          <p:txBody>
            <a:bodyPr wrap="none" rtlCol="0">
              <a:spAutoFit/>
            </a:bodyPr>
            <a:lstStyle/>
            <a:p>
              <a:r>
                <a:rPr lang="en-US" sz="1050" b="1" dirty="0">
                  <a:latin typeface="Courier New"/>
                  <a:cs typeface="Courier New"/>
                </a:rPr>
                <a:t>} catch (</a:t>
              </a:r>
              <a:r>
                <a:rPr lang="en-US" sz="1050" b="1" dirty="0" err="1">
                  <a:latin typeface="Courier New"/>
                  <a:cs typeface="Courier New"/>
                </a:rPr>
                <a:t>IOException</a:t>
              </a:r>
              <a:r>
                <a:rPr lang="en-US" sz="1050" b="1" dirty="0">
                  <a:latin typeface="Courier New"/>
                  <a:cs typeface="Courier New"/>
                </a:rPr>
                <a:t> e) {</a:t>
              </a:r>
            </a:p>
            <a:p>
              <a:r>
                <a:rPr lang="en-US" sz="1050" b="1" dirty="0">
                  <a:latin typeface="Courier New"/>
                  <a:cs typeface="Courier New"/>
                </a:rPr>
                <a:t>  </a:t>
              </a:r>
              <a:r>
                <a:rPr lang="en-US" sz="1050" b="1" dirty="0" smtClean="0">
                  <a:latin typeface="Courier New"/>
                  <a:cs typeface="Courier New"/>
                </a:rPr>
                <a:t>  </a:t>
              </a:r>
              <a:r>
                <a:rPr lang="en-US" sz="1050" b="1" dirty="0" err="1" smtClean="0">
                  <a:latin typeface="Courier New"/>
                  <a:cs typeface="Courier New"/>
                </a:rPr>
                <a:t>ioe</a:t>
              </a:r>
              <a:r>
                <a:rPr lang="en-US" sz="1050" b="1" dirty="0" smtClean="0">
                  <a:latin typeface="Courier New"/>
                  <a:cs typeface="Courier New"/>
                </a:rPr>
                <a:t> </a:t>
              </a:r>
              <a:r>
                <a:rPr lang="en-US" sz="1050" b="1" dirty="0">
                  <a:latin typeface="Courier New"/>
                  <a:cs typeface="Courier New"/>
                </a:rPr>
                <a:t>= e;</a:t>
              </a:r>
            </a:p>
            <a:p>
              <a:r>
                <a:rPr lang="en-US" sz="1050" b="1" dirty="0" smtClean="0">
                  <a:latin typeface="Courier New"/>
                  <a:cs typeface="Courier New"/>
                </a:rPr>
                <a:t>    </a:t>
              </a:r>
              <a:r>
                <a:rPr lang="en-US" sz="1050" b="1" dirty="0" err="1">
                  <a:latin typeface="Courier New"/>
                  <a:cs typeface="Courier New"/>
                </a:rPr>
                <a:t>LOG.warn</a:t>
              </a:r>
              <a:r>
                <a:rPr lang="en-US" sz="1050" b="1" dirty="0">
                  <a:latin typeface="Courier New"/>
                  <a:cs typeface="Courier New"/>
                </a:rPr>
                <a:t>("Failed to connect to " </a:t>
              </a:r>
              <a:r>
                <a:rPr lang="en-US" sz="1050" b="1" dirty="0" smtClean="0">
                  <a:latin typeface="Courier New"/>
                  <a:cs typeface="Courier New"/>
                </a:rPr>
                <a:t>+</a:t>
              </a:r>
            </a:p>
            <a:p>
              <a:r>
                <a:rPr lang="en-US" sz="1050" b="1" dirty="0" smtClean="0">
                  <a:latin typeface="Courier New"/>
                  <a:cs typeface="Courier New"/>
                </a:rPr>
                <a:t>        </a:t>
              </a:r>
              <a:r>
                <a:rPr lang="en-US" sz="1050" b="1" dirty="0" err="1">
                  <a:latin typeface="Courier New"/>
                  <a:cs typeface="Courier New"/>
                </a:rPr>
                <a:t>targetAddr</a:t>
              </a:r>
              <a:r>
                <a:rPr lang="en-US" sz="1050" b="1" dirty="0">
                  <a:latin typeface="Courier New"/>
                  <a:cs typeface="Courier New"/>
                </a:rPr>
                <a:t> + "...")</a:t>
              </a:r>
              <a:r>
                <a:rPr lang="en-US" sz="1050" b="1" dirty="0" smtClean="0">
                  <a:latin typeface="Courier New"/>
                  <a:cs typeface="Courier New"/>
                </a:rPr>
                <a:t>;</a:t>
              </a:r>
            </a:p>
          </p:txBody>
        </p:sp>
      </p:grpSp>
      <p:sp>
        <p:nvSpPr>
          <p:cNvPr id="15" name="Rectangle 14"/>
          <p:cNvSpPr/>
          <p:nvPr/>
        </p:nvSpPr>
        <p:spPr>
          <a:xfrm>
            <a:off x="5372099" y="1658401"/>
            <a:ext cx="3255238" cy="15786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97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en-US" sz="2000" dirty="0" smtClean="0"/>
              <a:t>RION</a:t>
            </a:r>
            <a:r>
              <a:rPr lang="en-US" dirty="0" smtClean="0"/>
              <a:t>: Workflow for Localization</a:t>
            </a:r>
            <a:endParaRPr lang="en-US" dirty="0"/>
          </a:p>
        </p:txBody>
      </p:sp>
      <p:sp>
        <p:nvSpPr>
          <p:cNvPr id="4" name="Vertical Scroll 3"/>
          <p:cNvSpPr/>
          <p:nvPr/>
        </p:nvSpPr>
        <p:spPr bwMode="auto">
          <a:xfrm>
            <a:off x="2939512" y="1663485"/>
            <a:ext cx="609600" cy="533400"/>
          </a:xfrm>
          <a:prstGeom prst="verticalScroll">
            <a:avLst/>
          </a:prstGeom>
          <a:solidFill>
            <a:schemeClr val="accent2">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ndParaRPr>
          </a:p>
        </p:txBody>
      </p:sp>
      <p:sp>
        <p:nvSpPr>
          <p:cNvPr id="5" name="Vertical Scroll 4"/>
          <p:cNvSpPr/>
          <p:nvPr/>
        </p:nvSpPr>
        <p:spPr bwMode="auto">
          <a:xfrm>
            <a:off x="4495800" y="1613438"/>
            <a:ext cx="609600" cy="533400"/>
          </a:xfrm>
          <a:prstGeom prst="verticalScroll">
            <a:avLst/>
          </a:prstGeom>
          <a:solidFill>
            <a:srgbClr val="FFC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ndParaRPr>
          </a:p>
        </p:txBody>
      </p:sp>
      <p:sp>
        <p:nvSpPr>
          <p:cNvPr id="10" name="TextBox 9"/>
          <p:cNvSpPr txBox="1"/>
          <p:nvPr/>
        </p:nvSpPr>
        <p:spPr>
          <a:xfrm>
            <a:off x="2667000" y="1066800"/>
            <a:ext cx="990600" cy="646331"/>
          </a:xfrm>
          <a:prstGeom prst="rect">
            <a:avLst/>
          </a:prstGeom>
          <a:noFill/>
        </p:spPr>
        <p:txBody>
          <a:bodyPr wrap="square" rtlCol="0">
            <a:spAutoFit/>
          </a:bodyPr>
          <a:lstStyle/>
          <a:p>
            <a:pPr algn="ctr"/>
            <a:r>
              <a:rPr lang="en-US" b="1" dirty="0" smtClean="0">
                <a:latin typeface="+mj-lt"/>
              </a:rPr>
              <a:t>Normal Run</a:t>
            </a:r>
            <a:endParaRPr lang="en-US" b="1" dirty="0">
              <a:latin typeface="+mj-lt"/>
            </a:endParaRPr>
          </a:p>
        </p:txBody>
      </p:sp>
      <p:sp>
        <p:nvSpPr>
          <p:cNvPr id="11" name="TextBox 10"/>
          <p:cNvSpPr txBox="1"/>
          <p:nvPr/>
        </p:nvSpPr>
        <p:spPr>
          <a:xfrm>
            <a:off x="4410559" y="990600"/>
            <a:ext cx="990600" cy="646331"/>
          </a:xfrm>
          <a:prstGeom prst="rect">
            <a:avLst/>
          </a:prstGeom>
          <a:noFill/>
        </p:spPr>
        <p:txBody>
          <a:bodyPr wrap="square" rtlCol="0">
            <a:spAutoFit/>
          </a:bodyPr>
          <a:lstStyle/>
          <a:p>
            <a:pPr algn="ctr"/>
            <a:r>
              <a:rPr lang="en-US" b="1" dirty="0" smtClean="0">
                <a:latin typeface="+mj-lt"/>
              </a:rPr>
              <a:t>Failed Run</a:t>
            </a:r>
            <a:endParaRPr lang="en-US" b="1" dirty="0">
              <a:latin typeface="+mj-lt"/>
            </a:endParaRPr>
          </a:p>
        </p:txBody>
      </p:sp>
      <p:grpSp>
        <p:nvGrpSpPr>
          <p:cNvPr id="7" name="Group 6"/>
          <p:cNvGrpSpPr/>
          <p:nvPr/>
        </p:nvGrpSpPr>
        <p:grpSpPr>
          <a:xfrm>
            <a:off x="3048000" y="3352800"/>
            <a:ext cx="1905000" cy="1143000"/>
            <a:chOff x="3657600" y="3352800"/>
            <a:chExt cx="1905000" cy="1143000"/>
          </a:xfrm>
        </p:grpSpPr>
        <p:sp>
          <p:nvSpPr>
            <p:cNvPr id="8" name="Rectangle 7"/>
            <p:cNvSpPr/>
            <p:nvPr/>
          </p:nvSpPr>
          <p:spPr bwMode="auto">
            <a:xfrm>
              <a:off x="3657600" y="3810000"/>
              <a:ext cx="190500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mj-lt"/>
                </a:rPr>
                <a:t>Find Abnormal Metrics</a:t>
              </a:r>
            </a:p>
          </p:txBody>
        </p:sp>
        <p:cxnSp>
          <p:nvCxnSpPr>
            <p:cNvPr id="37" name="Straight Arrow Connector 36"/>
            <p:cNvCxnSpPr>
              <a:stCxn id="6" idx="2"/>
              <a:endCxn id="8" idx="0"/>
            </p:cNvCxnSpPr>
            <p:nvPr/>
          </p:nvCxnSpPr>
          <p:spPr bwMode="auto">
            <a:xfrm>
              <a:off x="4610100" y="3352800"/>
              <a:ext cx="0" cy="457200"/>
            </a:xfrm>
            <a:prstGeom prst="straightConnector1">
              <a:avLst/>
            </a:prstGeom>
            <a:noFill/>
            <a:ln w="28575" cap="flat" cmpd="sng" algn="ctr">
              <a:solidFill>
                <a:srgbClr val="008000"/>
              </a:solidFill>
              <a:prstDash val="solid"/>
              <a:round/>
              <a:headEnd type="none" w="med" len="med"/>
              <a:tailEnd type="triangle" w="lg" len="med"/>
            </a:ln>
            <a:effectLst/>
          </p:spPr>
        </p:cxnSp>
      </p:grpSp>
      <p:grpSp>
        <p:nvGrpSpPr>
          <p:cNvPr id="12" name="Group 11"/>
          <p:cNvGrpSpPr/>
          <p:nvPr/>
        </p:nvGrpSpPr>
        <p:grpSpPr>
          <a:xfrm>
            <a:off x="3048000" y="4495800"/>
            <a:ext cx="1905000" cy="1143000"/>
            <a:chOff x="3657600" y="4495800"/>
            <a:chExt cx="1905000" cy="1143000"/>
          </a:xfrm>
        </p:grpSpPr>
        <p:sp>
          <p:nvSpPr>
            <p:cNvPr id="9" name="Rectangle 8"/>
            <p:cNvSpPr/>
            <p:nvPr/>
          </p:nvSpPr>
          <p:spPr bwMode="auto">
            <a:xfrm>
              <a:off x="3657600" y="4953000"/>
              <a:ext cx="190500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mj-lt"/>
                </a:rPr>
                <a:t>Find Abnormal Code Regions</a:t>
              </a:r>
            </a:p>
          </p:txBody>
        </p:sp>
        <p:cxnSp>
          <p:nvCxnSpPr>
            <p:cNvPr id="40" name="Straight Arrow Connector 39"/>
            <p:cNvCxnSpPr>
              <a:stCxn id="8" idx="2"/>
              <a:endCxn id="9" idx="0"/>
            </p:cNvCxnSpPr>
            <p:nvPr/>
          </p:nvCxnSpPr>
          <p:spPr bwMode="auto">
            <a:xfrm>
              <a:off x="4610100" y="4495800"/>
              <a:ext cx="0" cy="457200"/>
            </a:xfrm>
            <a:prstGeom prst="straightConnector1">
              <a:avLst/>
            </a:prstGeom>
            <a:noFill/>
            <a:ln w="28575" cap="flat" cmpd="sng" algn="ctr">
              <a:solidFill>
                <a:srgbClr val="008000"/>
              </a:solidFill>
              <a:prstDash val="solid"/>
              <a:round/>
              <a:headEnd type="none" w="med" len="med"/>
              <a:tailEnd type="triangle" w="lg" len="med"/>
            </a:ln>
            <a:effectLst/>
          </p:spPr>
        </p:cxnSp>
      </p:grpSp>
      <p:grpSp>
        <p:nvGrpSpPr>
          <p:cNvPr id="14" name="Group 13"/>
          <p:cNvGrpSpPr/>
          <p:nvPr/>
        </p:nvGrpSpPr>
        <p:grpSpPr>
          <a:xfrm>
            <a:off x="3048000" y="2169763"/>
            <a:ext cx="1905000" cy="1183037"/>
            <a:chOff x="3048000" y="2169763"/>
            <a:chExt cx="1905000" cy="1183037"/>
          </a:xfrm>
        </p:grpSpPr>
        <p:sp>
          <p:nvSpPr>
            <p:cNvPr id="6" name="Rectangle 5"/>
            <p:cNvSpPr/>
            <p:nvPr/>
          </p:nvSpPr>
          <p:spPr bwMode="auto">
            <a:xfrm>
              <a:off x="3048000" y="2667000"/>
              <a:ext cx="190500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latin typeface="+mj-lt"/>
                </a:rPr>
                <a:t>Find Abnormal </a:t>
              </a:r>
              <a:r>
                <a:rPr lang="en-US" sz="2000" dirty="0" smtClean="0">
                  <a:solidFill>
                    <a:schemeClr val="tx1"/>
                  </a:solidFill>
                  <a:latin typeface="+mj-lt"/>
                </a:rPr>
                <a:t>Windows</a:t>
              </a:r>
            </a:p>
          </p:txBody>
        </p:sp>
        <p:cxnSp>
          <p:nvCxnSpPr>
            <p:cNvPr id="36" name="Straight Arrow Connector 35"/>
            <p:cNvCxnSpPr/>
            <p:nvPr/>
          </p:nvCxnSpPr>
          <p:spPr bwMode="auto">
            <a:xfrm rot="16200000" flipH="1">
              <a:off x="3086100" y="2286000"/>
              <a:ext cx="457200" cy="304800"/>
            </a:xfrm>
            <a:prstGeom prst="straightConnector1">
              <a:avLst/>
            </a:prstGeom>
            <a:noFill/>
            <a:ln w="28575" cap="flat" cmpd="sng" algn="ctr">
              <a:solidFill>
                <a:srgbClr val="008000"/>
              </a:solidFill>
              <a:prstDash val="solid"/>
              <a:round/>
              <a:headEnd type="none" w="med" len="med"/>
              <a:tailEnd type="triangle" w="lg" len="med"/>
            </a:ln>
            <a:effectLst/>
          </p:spPr>
        </p:cxnSp>
        <p:cxnSp>
          <p:nvCxnSpPr>
            <p:cNvPr id="55" name="Straight Arrow Connector 54"/>
            <p:cNvCxnSpPr/>
            <p:nvPr/>
          </p:nvCxnSpPr>
          <p:spPr bwMode="auto">
            <a:xfrm rot="5400000">
              <a:off x="4381500" y="2207863"/>
              <a:ext cx="457200" cy="381000"/>
            </a:xfrm>
            <a:prstGeom prst="straightConnector1">
              <a:avLst/>
            </a:prstGeom>
            <a:noFill/>
            <a:ln w="28575" cap="flat" cmpd="sng" algn="ctr">
              <a:solidFill>
                <a:srgbClr val="008000"/>
              </a:solidFill>
              <a:prstDash val="solid"/>
              <a:round/>
              <a:headEnd type="none" w="med" len="med"/>
              <a:tailEnd type="triangle" w="lg" len="med"/>
            </a:ln>
            <a:effectLst/>
          </p:spPr>
        </p:cxnSp>
      </p:grpSp>
      <p:sp>
        <p:nvSpPr>
          <p:cNvPr id="13" name="Oval Callout 12"/>
          <p:cNvSpPr/>
          <p:nvPr/>
        </p:nvSpPr>
        <p:spPr bwMode="auto">
          <a:xfrm>
            <a:off x="5029200" y="1943100"/>
            <a:ext cx="3352800" cy="1181100"/>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pitchFamily="18" charset="0"/>
              </a:rPr>
              <a:t>When correlation model of metrics broke</a:t>
            </a:r>
            <a:endParaRPr kumimoji="0" lang="en-US" sz="2000" b="1" i="0" u="none" strike="noStrike" cap="none" normalizeH="0" baseline="0" dirty="0" smtClean="0">
              <a:ln>
                <a:noFill/>
              </a:ln>
              <a:solidFill>
                <a:schemeClr val="tx1"/>
              </a:solidFill>
              <a:effectLst/>
              <a:latin typeface="Times" pitchFamily="18" charset="0"/>
            </a:endParaRPr>
          </a:p>
        </p:txBody>
      </p:sp>
      <p:sp>
        <p:nvSpPr>
          <p:cNvPr id="18" name="Oval Callout 17"/>
          <p:cNvSpPr/>
          <p:nvPr/>
        </p:nvSpPr>
        <p:spPr bwMode="auto">
          <a:xfrm>
            <a:off x="5021451" y="3124200"/>
            <a:ext cx="3352800" cy="1181100"/>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pitchFamily="18" charset="0"/>
              </a:rPr>
              <a:t>Those that</a:t>
            </a:r>
            <a:r>
              <a:rPr kumimoji="0" lang="en-US" sz="2000" b="1" i="0" u="none" strike="noStrike" cap="none" normalizeH="0" dirty="0" smtClean="0">
                <a:ln>
                  <a:noFill/>
                </a:ln>
                <a:solidFill>
                  <a:schemeClr val="tx1"/>
                </a:solidFill>
                <a:effectLst/>
                <a:latin typeface="Times" pitchFamily="18" charset="0"/>
              </a:rPr>
              <a:t> contributed most to the model breaking</a:t>
            </a:r>
            <a:endParaRPr kumimoji="0" lang="en-US" sz="2000" b="1" i="0" u="none" strike="noStrike" cap="none" normalizeH="0" baseline="0" dirty="0" smtClean="0">
              <a:ln>
                <a:noFill/>
              </a:ln>
              <a:solidFill>
                <a:schemeClr val="tx1"/>
              </a:solidFill>
              <a:effectLst/>
              <a:latin typeface="Times" pitchFamily="18" charset="0"/>
            </a:endParaRPr>
          </a:p>
        </p:txBody>
      </p:sp>
      <p:sp>
        <p:nvSpPr>
          <p:cNvPr id="19" name="Oval Callout 18"/>
          <p:cNvSpPr/>
          <p:nvPr/>
        </p:nvSpPr>
        <p:spPr bwMode="auto">
          <a:xfrm>
            <a:off x="5410200" y="4363244"/>
            <a:ext cx="3122612" cy="1656556"/>
          </a:xfrm>
          <a:prstGeom prst="wedgeEllipseCallout">
            <a:avLst>
              <a:gd name="adj1" fmla="val -63499"/>
              <a:gd name="adj2" fmla="val 160"/>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pitchFamily="18" charset="0"/>
              </a:rPr>
              <a:t>Instrumentation</a:t>
            </a:r>
            <a:r>
              <a:rPr kumimoji="0" lang="en-US" sz="2000" b="1" i="0" u="none" strike="noStrike" cap="none" normalizeH="0" dirty="0" smtClean="0">
                <a:ln>
                  <a:noFill/>
                </a:ln>
                <a:solidFill>
                  <a:schemeClr val="tx1"/>
                </a:solidFill>
                <a:effectLst/>
                <a:latin typeface="Times" pitchFamily="18" charset="0"/>
              </a:rPr>
              <a:t> in code used to map metric values to code regions</a:t>
            </a:r>
            <a:endParaRPr kumimoji="0" lang="en-US" sz="20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6150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35814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088897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a:t>
            </a:r>
            <a:r>
              <a:rPr lang="en-US" dirty="0" smtClean="0"/>
              <a:t>Study: </a:t>
            </a:r>
            <a:r>
              <a:rPr lang="en-US" dirty="0"/>
              <a:t>IBM Mambo Health Monitor (MHM)</a:t>
            </a: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Example </a:t>
            </a:r>
            <a:r>
              <a:rPr lang="en-US" dirty="0"/>
              <a:t>of typical </a:t>
            </a:r>
            <a:r>
              <a:rPr lang="en-US" dirty="0" smtClean="0"/>
              <a:t>infrastructure-related failures</a:t>
            </a:r>
            <a:r>
              <a:rPr lang="en-US" dirty="0" smtClean="0"/>
              <a:t>:</a:t>
            </a:r>
          </a:p>
          <a:p>
            <a:pPr lvl="1"/>
            <a:r>
              <a:rPr lang="en-US" dirty="0"/>
              <a:t>Problem with the simulated </a:t>
            </a:r>
            <a:r>
              <a:rPr lang="en-US" dirty="0" smtClean="0"/>
              <a:t>architecture</a:t>
            </a:r>
          </a:p>
          <a:p>
            <a:pPr lvl="1"/>
            <a:r>
              <a:rPr lang="en-US" dirty="0"/>
              <a:t>NFS connection fails </a:t>
            </a:r>
            <a:r>
              <a:rPr lang="en-US" dirty="0" smtClean="0"/>
              <a:t>intermittently</a:t>
            </a:r>
            <a:endParaRPr lang="en-US" dirty="0"/>
          </a:p>
          <a:p>
            <a:pPr lvl="1"/>
            <a:r>
              <a:rPr lang="en-US" dirty="0"/>
              <a:t>Failed LDAP server authentications</a:t>
            </a:r>
          </a:p>
          <a:p>
            <a:pPr lvl="1"/>
            <a:r>
              <a:rPr lang="en-US" dirty="0"/>
              <a:t>/</a:t>
            </a:r>
            <a:r>
              <a:rPr lang="en-US" dirty="0" err="1"/>
              <a:t>tmp</a:t>
            </a:r>
            <a:r>
              <a:rPr lang="en-US" dirty="0"/>
              <a:t> filling up</a:t>
            </a:r>
          </a:p>
          <a:p>
            <a:pPr lvl="1"/>
            <a:endParaRPr lang="en-US" dirty="0" smtClean="0"/>
          </a:p>
          <a:p>
            <a:endParaRPr lang="en-US" sz="1800" dirty="0"/>
          </a:p>
          <a:p>
            <a:endParaRPr lang="en-US" dirty="0"/>
          </a:p>
        </p:txBody>
      </p:sp>
      <p:sp>
        <p:nvSpPr>
          <p:cNvPr id="4" name="Date Placeholder 3"/>
          <p:cNvSpPr>
            <a:spLocks noGrp="1"/>
          </p:cNvSpPr>
          <p:nvPr>
            <p:ph type="dt" sz="half" idx="4294967295"/>
          </p:nvPr>
        </p:nvSpPr>
        <p:spPr>
          <a:xfrm>
            <a:off x="457200" y="6356350"/>
            <a:ext cx="1673352" cy="365125"/>
          </a:xfrm>
          <a:prstGeom prst="rect">
            <a:avLst/>
          </a:prstGeom>
        </p:spPr>
        <p:txBody>
          <a:bodyPr/>
          <a:lstStyle/>
          <a:p>
            <a:endParaRPr lang="en-US" dirty="0"/>
          </a:p>
        </p:txBody>
      </p:sp>
      <p:pic>
        <p:nvPicPr>
          <p:cNvPr id="5" name="Picture 4" descr="mambo_hm_system.eps"/>
          <p:cNvPicPr>
            <a:picLocks noChangeAspect="1"/>
          </p:cNvPicPr>
          <p:nvPr/>
        </p:nvPicPr>
        <p:blipFill rotWithShape="1">
          <a:blip r:embed="rId4">
            <a:extLst>
              <a:ext uri="{28A0092B-C50C-407E-A947-70E740481C1C}">
                <a14:useLocalDpi xmlns:a14="http://schemas.microsoft.com/office/drawing/2010/main" val="0"/>
              </a:ext>
            </a:extLst>
          </a:blip>
          <a:srcRect b="29600"/>
          <a:stretch/>
        </p:blipFill>
        <p:spPr>
          <a:xfrm>
            <a:off x="533958" y="1454679"/>
            <a:ext cx="8263698" cy="2167317"/>
          </a:xfrm>
          <a:prstGeom prst="rect">
            <a:avLst/>
          </a:prstGeom>
        </p:spPr>
      </p:pic>
      <p:sp>
        <p:nvSpPr>
          <p:cNvPr id="10" name="Rounded Rectangle 9"/>
          <p:cNvSpPr/>
          <p:nvPr/>
        </p:nvSpPr>
        <p:spPr bwMode="auto">
          <a:xfrm>
            <a:off x="762000" y="4707478"/>
            <a:ext cx="5630356" cy="397922"/>
          </a:xfrm>
          <a:prstGeom prst="roundRect">
            <a:avLst/>
          </a:prstGeom>
          <a:noFill/>
          <a:ln w="19050">
            <a:solidFill>
              <a:srgbClr val="C0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custDataLst>
      <p:tags r:id="rId1"/>
    </p:custDataLst>
    <p:extLst>
      <p:ext uri="{BB962C8B-B14F-4D97-AF65-F5344CB8AC3E}">
        <p14:creationId xmlns:p14="http://schemas.microsoft.com/office/powerpoint/2010/main" val="49845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Study: </a:t>
            </a:r>
            <a:r>
              <a:rPr lang="en-US" dirty="0"/>
              <a:t>MHM Results</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Abnormal </a:t>
            </a:r>
            <a:r>
              <a:rPr lang="en-US" dirty="0"/>
              <a:t>code-region is selected </a:t>
            </a:r>
            <a:r>
              <a:rPr lang="en-US" i="1" dirty="0" smtClean="0"/>
              <a:t>almost</a:t>
            </a:r>
            <a:r>
              <a:rPr lang="en-US" dirty="0" smtClean="0"/>
              <a:t> 	correctly</a:t>
            </a:r>
            <a:endParaRPr lang="en-US" dirty="0"/>
          </a:p>
          <a:p>
            <a:endParaRPr lang="en-US" dirty="0"/>
          </a:p>
        </p:txBody>
      </p:sp>
      <p:sp>
        <p:nvSpPr>
          <p:cNvPr id="4" name="Date Placeholder 3"/>
          <p:cNvSpPr>
            <a:spLocks noGrp="1"/>
          </p:cNvSpPr>
          <p:nvPr>
            <p:ph type="dt" sz="half" idx="4294967295"/>
          </p:nvPr>
        </p:nvSpPr>
        <p:spPr>
          <a:xfrm>
            <a:off x="457200" y="6356350"/>
            <a:ext cx="1673352" cy="365125"/>
          </a:xfrm>
          <a:prstGeom prst="rect">
            <a:avLst/>
          </a:prstGeom>
        </p:spPr>
        <p:txBody>
          <a:bodyPr/>
          <a:lstStyle/>
          <a:p>
            <a:endParaRPr lang="en-US" dirty="0"/>
          </a:p>
        </p:txBody>
      </p:sp>
      <p:pic>
        <p:nvPicPr>
          <p:cNvPr id="5" name="Picture 4" descr="mhm_results_1.png"/>
          <p:cNvPicPr>
            <a:picLocks noChangeAspect="1"/>
          </p:cNvPicPr>
          <p:nvPr/>
        </p:nvPicPr>
        <p:blipFill>
          <a:blip r:embed="rId2"/>
          <a:stretch>
            <a:fillRect/>
          </a:stretch>
        </p:blipFill>
        <p:spPr>
          <a:xfrm>
            <a:off x="1600200" y="1410840"/>
            <a:ext cx="2362200" cy="1161807"/>
          </a:xfrm>
          <a:prstGeom prst="rect">
            <a:avLst/>
          </a:prstGeom>
        </p:spPr>
      </p:pic>
      <p:pic>
        <p:nvPicPr>
          <p:cNvPr id="6" name="Picture 5" descr="mhm_results_2.png"/>
          <p:cNvPicPr>
            <a:picLocks noChangeAspect="1"/>
          </p:cNvPicPr>
          <p:nvPr/>
        </p:nvPicPr>
        <p:blipFill>
          <a:blip r:embed="rId3"/>
          <a:stretch>
            <a:fillRect/>
          </a:stretch>
        </p:blipFill>
        <p:spPr>
          <a:xfrm>
            <a:off x="496448" y="2743200"/>
            <a:ext cx="5254157" cy="2039526"/>
          </a:xfrm>
          <a:prstGeom prst="rect">
            <a:avLst/>
          </a:prstGeom>
        </p:spPr>
      </p:pic>
      <p:sp>
        <p:nvSpPr>
          <p:cNvPr id="7" name="Rectangular Callout 6"/>
          <p:cNvSpPr/>
          <p:nvPr/>
        </p:nvSpPr>
        <p:spPr bwMode="auto">
          <a:xfrm>
            <a:off x="4953000" y="1487040"/>
            <a:ext cx="3124200" cy="990600"/>
          </a:xfrm>
          <a:prstGeom prst="wedgeRectCallout">
            <a:avLst>
              <a:gd name="adj1" fmla="val -92770"/>
              <a:gd name="adj2" fmla="val -5675"/>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pitchFamily="18" charset="0"/>
              </a:rPr>
              <a:t>Abnormal</a:t>
            </a:r>
            <a:r>
              <a:rPr kumimoji="0" lang="en-US" sz="2000" i="0" u="none" strike="noStrike" cap="none" normalizeH="0" dirty="0" smtClean="0">
                <a:ln>
                  <a:noFill/>
                </a:ln>
                <a:solidFill>
                  <a:schemeClr val="tx1"/>
                </a:solidFill>
                <a:effectLst/>
                <a:latin typeface="Times" pitchFamily="18" charset="0"/>
              </a:rPr>
              <a:t> metrics are correlated with the failure origin:  </a:t>
            </a:r>
            <a:r>
              <a:rPr kumimoji="0" lang="en-US" sz="2000" i="1" u="none" strike="noStrike" cap="none" normalizeH="0" dirty="0" smtClean="0">
                <a:ln>
                  <a:noFill/>
                </a:ln>
                <a:solidFill>
                  <a:schemeClr val="tx1"/>
                </a:solidFill>
                <a:effectLst/>
                <a:latin typeface="Times" pitchFamily="18" charset="0"/>
              </a:rPr>
              <a:t>NFS connection</a:t>
            </a:r>
            <a:endParaRPr kumimoji="0" lang="en-US" sz="2000" i="1" u="none" strike="noStrike" cap="none" normalizeH="0" baseline="0" dirty="0" smtClean="0">
              <a:ln>
                <a:noFill/>
              </a:ln>
              <a:solidFill>
                <a:schemeClr val="tx1"/>
              </a:solidFill>
              <a:effectLst/>
              <a:latin typeface="Times" pitchFamily="18" charset="0"/>
            </a:endParaRPr>
          </a:p>
        </p:txBody>
      </p:sp>
      <p:sp>
        <p:nvSpPr>
          <p:cNvPr id="8" name="Rectangular Callout 7"/>
          <p:cNvSpPr/>
          <p:nvPr/>
        </p:nvSpPr>
        <p:spPr bwMode="auto">
          <a:xfrm>
            <a:off x="5715000" y="3429000"/>
            <a:ext cx="3124200" cy="762000"/>
          </a:xfrm>
          <a:prstGeom prst="wedgeRectCallout">
            <a:avLst>
              <a:gd name="adj1" fmla="val -73728"/>
              <a:gd name="adj2" fmla="val -42376"/>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pitchFamily="18" charset="0"/>
              </a:rPr>
              <a:t>Abnormal code regions given by the tool</a:t>
            </a:r>
            <a:endParaRPr kumimoji="0" lang="en-US" sz="2000" i="1" u="none" strike="noStrike" cap="none" normalizeH="0" baseline="0" dirty="0" smtClean="0">
              <a:ln>
                <a:noFill/>
              </a:ln>
              <a:solidFill>
                <a:schemeClr val="tx1"/>
              </a:solidFill>
              <a:effectLst/>
              <a:latin typeface="Times" pitchFamily="18" charset="0"/>
            </a:endParaRPr>
          </a:p>
        </p:txBody>
      </p:sp>
      <p:sp>
        <p:nvSpPr>
          <p:cNvPr id="9" name="Rectangular Callout 8"/>
          <p:cNvSpPr/>
          <p:nvPr/>
        </p:nvSpPr>
        <p:spPr bwMode="auto">
          <a:xfrm>
            <a:off x="5715000" y="4419600"/>
            <a:ext cx="3124200" cy="533400"/>
          </a:xfrm>
          <a:prstGeom prst="wedgeRectCallout">
            <a:avLst>
              <a:gd name="adj1" fmla="val -90302"/>
              <a:gd name="adj2" fmla="val -39485"/>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pitchFamily="18" charset="0"/>
              </a:rPr>
              <a:t>Where the problem occurs</a:t>
            </a:r>
            <a:endParaRPr kumimoji="0" lang="en-US" sz="2000" i="1"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54319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
        <p:nvSpPr>
          <p:cNvPr id="2" name="Right Arrow 1"/>
          <p:cNvSpPr/>
          <p:nvPr/>
        </p:nvSpPr>
        <p:spPr bwMode="auto">
          <a:xfrm>
            <a:off x="152400" y="3581400"/>
            <a:ext cx="381000" cy="381000"/>
          </a:xfrm>
          <a:prstGeom prst="rightArrow">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63749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696912"/>
          </a:xfrm>
        </p:spPr>
        <p:txBody>
          <a:bodyPr/>
          <a:lstStyle/>
          <a:p>
            <a:r>
              <a:rPr lang="en-US" sz="2600" b="0" dirty="0" smtClean="0"/>
              <a:t>Failures in Large-Scale Applications are More Frequent</a:t>
            </a:r>
            <a:endParaRPr lang="es-MX" sz="2600" b="0" dirty="0"/>
          </a:p>
        </p:txBody>
      </p:sp>
      <p:pic>
        <p:nvPicPr>
          <p:cNvPr id="7" name="Picture 6" descr="IBM_Blue_Gene_P_supercomputer.jpg"/>
          <p:cNvPicPr>
            <a:picLocks noChangeAspect="1"/>
          </p:cNvPicPr>
          <p:nvPr/>
        </p:nvPicPr>
        <p:blipFill>
          <a:blip r:embed="rId3" cstate="print">
            <a:lum/>
          </a:blip>
          <a:stretch>
            <a:fillRect/>
          </a:stretch>
        </p:blipFill>
        <p:spPr>
          <a:xfrm>
            <a:off x="990600" y="959795"/>
            <a:ext cx="7315200" cy="5136205"/>
          </a:xfrm>
          <a:prstGeom prst="rect">
            <a:avLst/>
          </a:prstGeom>
        </p:spPr>
      </p:pic>
      <p:pic>
        <p:nvPicPr>
          <p:cNvPr id="12" name="Picture 11" descr="IBM_Blue_Gene_P_supercomputer.jpg"/>
          <p:cNvPicPr>
            <a:picLocks noChangeAspect="1"/>
          </p:cNvPicPr>
          <p:nvPr/>
        </p:nvPicPr>
        <p:blipFill>
          <a:blip r:embed="rId4" cstate="print">
            <a:lum bright="77000" contrast="-70000"/>
          </a:blip>
          <a:stretch>
            <a:fillRect/>
          </a:stretch>
        </p:blipFill>
        <p:spPr>
          <a:xfrm>
            <a:off x="990600" y="959795"/>
            <a:ext cx="7315200" cy="5136205"/>
          </a:xfrm>
          <a:prstGeom prst="rect">
            <a:avLst/>
          </a:prstGeom>
        </p:spPr>
      </p:pic>
      <p:sp>
        <p:nvSpPr>
          <p:cNvPr id="8" name="TextBox 7"/>
          <p:cNvSpPr txBox="1"/>
          <p:nvPr/>
        </p:nvSpPr>
        <p:spPr>
          <a:xfrm>
            <a:off x="1463404" y="1169313"/>
            <a:ext cx="6232796" cy="430887"/>
          </a:xfrm>
          <a:prstGeom prst="rect">
            <a:avLst/>
          </a:prstGeom>
          <a:solidFill>
            <a:srgbClr val="3333CC"/>
          </a:solidFill>
        </p:spPr>
        <p:txBody>
          <a:bodyPr wrap="none" rtlCol="0">
            <a:spAutoFit/>
          </a:bodyPr>
          <a:lstStyle/>
          <a:p>
            <a:r>
              <a:rPr lang="en-US" sz="2200" i="1" dirty="0" smtClean="0">
                <a:solidFill>
                  <a:schemeClr val="bg1"/>
                </a:solidFill>
                <a:latin typeface="+mj-lt"/>
              </a:rPr>
              <a:t>The more components the higher the failure rate</a:t>
            </a:r>
            <a:endParaRPr lang="en-US" sz="2200" i="1" dirty="0">
              <a:solidFill>
                <a:schemeClr val="bg1"/>
              </a:solidFill>
              <a:latin typeface="+mj-lt"/>
            </a:endParaRPr>
          </a:p>
        </p:txBody>
      </p:sp>
      <p:sp>
        <p:nvSpPr>
          <p:cNvPr id="9" name="Content Placeholder 5"/>
          <p:cNvSpPr txBox="1">
            <a:spLocks/>
          </p:cNvSpPr>
          <p:nvPr/>
        </p:nvSpPr>
        <p:spPr bwMode="auto">
          <a:xfrm>
            <a:off x="5181600" y="2286000"/>
            <a:ext cx="3581400" cy="1524000"/>
          </a:xfrm>
          <a:prstGeom prst="rect">
            <a:avLst/>
          </a:prstGeom>
          <a:solidFill>
            <a:srgbClr val="FFE79B">
              <a:alpha val="67451"/>
            </a:srgbClr>
          </a:solidFill>
          <a:ln w="28575">
            <a:solidFill>
              <a:srgbClr val="3333CC"/>
            </a:solid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ctr" defTabSz="914400" fontAlgn="base" latinLnBrk="0">
              <a:lnSpc>
                <a:spcPct val="100000"/>
              </a:lnSpc>
              <a:spcBef>
                <a:spcPct val="20000"/>
              </a:spcBef>
              <a:spcAft>
                <a:spcPct val="0"/>
              </a:spcAft>
              <a:buClrTx/>
              <a:buSzPct val="100000"/>
              <a:tabLst/>
              <a:defRPr/>
            </a:pPr>
            <a:r>
              <a:rPr lang="en-US" sz="2000" i="1" u="sng" dirty="0" smtClean="0">
                <a:latin typeface="+mj-lt"/>
              </a:rPr>
              <a:t>Bugs</a:t>
            </a:r>
            <a:r>
              <a:rPr lang="en-US" sz="2000" i="1" dirty="0" smtClean="0">
                <a:latin typeface="+mj-lt"/>
              </a:rPr>
              <a:t> from many components:</a:t>
            </a:r>
          </a:p>
          <a:p>
            <a:pPr marL="342900" indent="-342900" algn="ctr" fontAlgn="base">
              <a:spcBef>
                <a:spcPct val="20000"/>
              </a:spcBef>
              <a:spcAft>
                <a:spcPct val="0"/>
              </a:spcAft>
              <a:buSzPct val="100000"/>
            </a:pPr>
            <a:r>
              <a:rPr lang="en-US" sz="2000" dirty="0" smtClean="0">
                <a:latin typeface="+mj-lt"/>
              </a:rPr>
              <a:t>Application</a:t>
            </a:r>
          </a:p>
          <a:p>
            <a:pPr marL="342900" indent="-342900" algn="ctr" fontAlgn="base">
              <a:spcBef>
                <a:spcPct val="20000"/>
              </a:spcBef>
              <a:spcAft>
                <a:spcPct val="0"/>
              </a:spcAft>
              <a:buSzPct val="100000"/>
            </a:pPr>
            <a:r>
              <a:rPr lang="en-US" sz="2000" dirty="0" smtClean="0">
                <a:latin typeface="+mj-lt"/>
              </a:rPr>
              <a:t>Libraries</a:t>
            </a:r>
          </a:p>
          <a:p>
            <a:pPr marL="342900" indent="-342900" algn="ctr" fontAlgn="base">
              <a:spcBef>
                <a:spcPct val="20000"/>
              </a:spcBef>
              <a:spcAft>
                <a:spcPct val="0"/>
              </a:spcAft>
              <a:buSzPct val="100000"/>
            </a:pPr>
            <a:r>
              <a:rPr lang="en-US" sz="2000" dirty="0" smtClean="0">
                <a:latin typeface="+mj-lt"/>
              </a:rPr>
              <a:t>OS &amp; Runtime system</a:t>
            </a:r>
          </a:p>
        </p:txBody>
      </p:sp>
      <p:sp>
        <p:nvSpPr>
          <p:cNvPr id="6" name="Content Placeholder 5"/>
          <p:cNvSpPr>
            <a:spLocks noGrp="1"/>
          </p:cNvSpPr>
          <p:nvPr>
            <p:ph idx="1"/>
          </p:nvPr>
        </p:nvSpPr>
        <p:spPr>
          <a:xfrm>
            <a:off x="2362200" y="4267200"/>
            <a:ext cx="4267200" cy="1600200"/>
          </a:xfrm>
          <a:solidFill>
            <a:srgbClr val="FFE79B">
              <a:alpha val="67059"/>
            </a:srgbClr>
          </a:solidFill>
          <a:ln w="28575">
            <a:solidFill>
              <a:srgbClr val="0070C0"/>
            </a:solidFill>
            <a:miter lim="800000"/>
            <a:headEnd/>
            <a:tailEnd/>
          </a:ln>
          <a:effectLst/>
        </p:spPr>
        <p:txBody>
          <a:bodyPr vert="horz" wrap="square" lIns="90487" tIns="44450" rIns="90487" bIns="44450" numCol="1" anchor="t" anchorCtr="0" compatLnSpc="1">
            <a:prstTxWarp prst="textNoShape">
              <a:avLst/>
            </a:prstTxWarp>
          </a:bodyPr>
          <a:lstStyle/>
          <a:p>
            <a:pPr algn="ctr">
              <a:buNone/>
              <a:defRPr/>
            </a:pPr>
            <a:r>
              <a:rPr lang="en-US" sz="2000" i="1" kern="1200" dirty="0" smtClean="0"/>
              <a:t>Multiple </a:t>
            </a:r>
            <a:r>
              <a:rPr lang="en-US" sz="2000" i="1" u="sng" kern="1200" dirty="0" smtClean="0"/>
              <a:t>manifestations</a:t>
            </a:r>
            <a:r>
              <a:rPr lang="en-US" sz="2000" i="1" kern="1200" dirty="0" smtClean="0"/>
              <a:t>:</a:t>
            </a:r>
          </a:p>
          <a:p>
            <a:pPr algn="ctr">
              <a:buNone/>
              <a:defRPr/>
            </a:pPr>
            <a:r>
              <a:rPr lang="en-US" sz="2000" kern="1200" dirty="0" smtClean="0"/>
              <a:t>Hang, crash</a:t>
            </a:r>
          </a:p>
          <a:p>
            <a:pPr algn="ctr">
              <a:buNone/>
              <a:defRPr/>
            </a:pPr>
            <a:r>
              <a:rPr lang="en-US" sz="2000" kern="1200" dirty="0" smtClean="0"/>
              <a:t>Silent data corruption</a:t>
            </a:r>
          </a:p>
          <a:p>
            <a:pPr algn="ctr">
              <a:buNone/>
              <a:defRPr/>
            </a:pPr>
            <a:r>
              <a:rPr lang="en-US" sz="2000" kern="1200" dirty="0" smtClean="0"/>
              <a:t>Application is slower than usual</a:t>
            </a:r>
          </a:p>
          <a:p>
            <a:pPr algn="ctr">
              <a:buNone/>
              <a:defRPr/>
            </a:pPr>
            <a:endParaRPr lang="en-US" sz="2000" i="1" u="sng" kern="1200" dirty="0"/>
          </a:p>
        </p:txBody>
      </p:sp>
      <p:grpSp>
        <p:nvGrpSpPr>
          <p:cNvPr id="3" name="Group 17"/>
          <p:cNvGrpSpPr/>
          <p:nvPr/>
        </p:nvGrpSpPr>
        <p:grpSpPr>
          <a:xfrm>
            <a:off x="533400" y="2286000"/>
            <a:ext cx="2514600" cy="1600200"/>
            <a:chOff x="533400" y="2286000"/>
            <a:chExt cx="2514600" cy="1600200"/>
          </a:xfrm>
        </p:grpSpPr>
        <p:sp>
          <p:nvSpPr>
            <p:cNvPr id="10" name="Content Placeholder 5"/>
            <p:cNvSpPr txBox="1">
              <a:spLocks/>
            </p:cNvSpPr>
            <p:nvPr/>
          </p:nvSpPr>
          <p:spPr bwMode="auto">
            <a:xfrm>
              <a:off x="685800" y="2286000"/>
              <a:ext cx="2362200" cy="1600200"/>
            </a:xfrm>
            <a:prstGeom prst="rect">
              <a:avLst/>
            </a:prstGeom>
            <a:solidFill>
              <a:srgbClr val="FFE79B">
                <a:alpha val="67059"/>
              </a:srgbClr>
            </a:solidFill>
            <a:ln w="28575">
              <a:solidFill>
                <a:srgbClr val="0070C0"/>
              </a:solid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ctr" fontAlgn="base">
                <a:lnSpc>
                  <a:spcPct val="100000"/>
                </a:lnSpc>
                <a:spcBef>
                  <a:spcPct val="20000"/>
                </a:spcBef>
                <a:spcAft>
                  <a:spcPct val="0"/>
                </a:spcAft>
                <a:buClrTx/>
                <a:buSzPct val="100000"/>
                <a:buFontTx/>
                <a:buNone/>
                <a:tabLst/>
                <a:defRPr/>
              </a:pPr>
              <a:r>
                <a:rPr lang="en-US" sz="2000" i="1" u="sng" dirty="0" smtClean="0">
                  <a:latin typeface="+mj-lt"/>
                </a:rPr>
                <a:t>Faults</a:t>
              </a:r>
              <a:r>
                <a:rPr lang="en-US" sz="2000" i="1" dirty="0" smtClean="0">
                  <a:latin typeface="+mj-lt"/>
                </a:rPr>
                <a:t> come from:</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j-lt"/>
                </a:rPr>
                <a:t>Hardware</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j-lt"/>
                </a:rPr>
                <a:t>Software</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j-lt"/>
                </a:rPr>
                <a:t>Network</a:t>
              </a:r>
              <a:endParaRPr lang="en-US" sz="2000" dirty="0">
                <a:latin typeface="+mj-lt"/>
              </a:endParaRPr>
            </a:p>
          </p:txBody>
        </p:sp>
        <p:pic>
          <p:nvPicPr>
            <p:cNvPr id="11" name="Picture 7" descr="C:\Users\Ignacio\AppData\Local\Microsoft\Windows\Temporary Internet Files\Content.IE5\01TTLN3V\MC900280546[1].wmf"/>
            <p:cNvPicPr>
              <a:picLocks noChangeAspect="1" noChangeArrowheads="1"/>
            </p:cNvPicPr>
            <p:nvPr/>
          </p:nvPicPr>
          <p:blipFill>
            <a:blip r:embed="rId5" cstate="print"/>
            <a:srcRect/>
            <a:stretch>
              <a:fillRect/>
            </a:stretch>
          </p:blipFill>
          <p:spPr bwMode="auto">
            <a:xfrm>
              <a:off x="533400" y="2709614"/>
              <a:ext cx="685800" cy="490786"/>
            </a:xfrm>
            <a:prstGeom prst="rect">
              <a:avLst/>
            </a:prstGeom>
            <a:noFill/>
          </p:spPr>
        </p:pic>
        <p:pic>
          <p:nvPicPr>
            <p:cNvPr id="1029" name="Picture 5"/>
            <p:cNvPicPr>
              <a:picLocks noChangeAspect="1" noChangeArrowheads="1"/>
            </p:cNvPicPr>
            <p:nvPr/>
          </p:nvPicPr>
          <p:blipFill>
            <a:blip r:embed="rId6" cstate="print"/>
            <a:srcRect/>
            <a:stretch>
              <a:fillRect/>
            </a:stretch>
          </p:blipFill>
          <p:spPr bwMode="auto">
            <a:xfrm>
              <a:off x="2489571" y="3009900"/>
              <a:ext cx="558429" cy="4191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809625" y="3352800"/>
              <a:ext cx="485775" cy="48577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blinds(horizontal)">
                                      <p:cBhvr>
                                        <p:cTn id="14" dur="500"/>
                                        <p:tgtEl>
                                          <p:spTgt spid="6">
                                            <p:bg/>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linds(horizontal)">
                                      <p:cBhvr>
                                        <p:cTn id="23" dur="500"/>
                                        <p:tgtEl>
                                          <p:spTgt spid="6">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linds(horizontal)">
                                      <p:cBhvr>
                                        <p:cTn id="26" dur="500"/>
                                        <p:tgtEl>
                                          <p:spTgt spid="6">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Lessons</a:t>
            </a:r>
            <a:endParaRPr lang="en-US" dirty="0"/>
          </a:p>
        </p:txBody>
      </p:sp>
      <p:sp>
        <p:nvSpPr>
          <p:cNvPr id="3" name="Content Placeholder 2"/>
          <p:cNvSpPr>
            <a:spLocks noGrp="1"/>
          </p:cNvSpPr>
          <p:nvPr>
            <p:ph idx="1"/>
          </p:nvPr>
        </p:nvSpPr>
        <p:spPr/>
        <p:txBody>
          <a:bodyPr/>
          <a:lstStyle/>
          <a:p>
            <a:r>
              <a:rPr lang="en-US" dirty="0" smtClean="0"/>
              <a:t>Supervised machine learning is more accurate for diagnosing problems</a:t>
            </a:r>
          </a:p>
          <a:p>
            <a:pPr lvl="1"/>
            <a:r>
              <a:rPr lang="en-US" dirty="0" smtClean="0"/>
              <a:t>We should have some samples of buggy runs, and preferably some samples of correct runs</a:t>
            </a:r>
          </a:p>
          <a:p>
            <a:pPr lvl="1"/>
            <a:r>
              <a:rPr lang="en-US" dirty="0" smtClean="0"/>
              <a:t>Unsupervised learning can work but we need accurate view of how many kinds of behavior there are among the application processes</a:t>
            </a:r>
          </a:p>
          <a:p>
            <a:r>
              <a:rPr lang="en-US" dirty="0" smtClean="0"/>
              <a:t>Selecting features to throw into the model is the single most critical decision</a:t>
            </a:r>
          </a:p>
          <a:p>
            <a:pPr lvl="1"/>
            <a:r>
              <a:rPr lang="en-US" dirty="0" smtClean="0"/>
              <a:t>Too many features will mean the signal (fault manifestation) will be drowned out in the noise (correct behavior of most features) and too high instrumentation overhead</a:t>
            </a:r>
          </a:p>
          <a:p>
            <a:pPr lvl="1"/>
            <a:r>
              <a:rPr lang="en-US" dirty="0" smtClean="0"/>
              <a:t>Too few features will mean we will miss the bug case</a:t>
            </a:r>
          </a:p>
          <a:p>
            <a:r>
              <a:rPr lang="en-US" dirty="0" smtClean="0"/>
              <a:t>It is important to apply the model to the correct execution context (i.e., “correct” scale, “correct” data set)</a:t>
            </a:r>
          </a:p>
          <a:p>
            <a:pPr lvl="1"/>
            <a:r>
              <a:rPr lang="en-US" dirty="0" smtClean="0"/>
              <a:t>And stay away from over-generalizing it</a:t>
            </a:r>
          </a:p>
        </p:txBody>
      </p:sp>
    </p:spTree>
    <p:extLst>
      <p:ext uri="{BB962C8B-B14F-4D97-AF65-F5344CB8AC3E}">
        <p14:creationId xmlns:p14="http://schemas.microsoft.com/office/powerpoint/2010/main" val="1280758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endParaRPr lang="en-US" dirty="0"/>
          </a:p>
        </p:txBody>
      </p:sp>
      <p:sp>
        <p:nvSpPr>
          <p:cNvPr id="3" name="Content Placeholder 2"/>
          <p:cNvSpPr>
            <a:spLocks noGrp="1"/>
          </p:cNvSpPr>
          <p:nvPr>
            <p:ph idx="1"/>
          </p:nvPr>
        </p:nvSpPr>
        <p:spPr/>
        <p:txBody>
          <a:bodyPr/>
          <a:lstStyle/>
          <a:p>
            <a:r>
              <a:rPr lang="en-US" dirty="0" smtClean="0"/>
              <a:t>Scale-dependent bugs</a:t>
            </a:r>
          </a:p>
          <a:p>
            <a:pPr lvl="1"/>
            <a:r>
              <a:rPr lang="en-US" dirty="0" smtClean="0"/>
              <a:t>How to handle data as the scale parameter?</a:t>
            </a:r>
          </a:p>
          <a:p>
            <a:pPr lvl="1"/>
            <a:r>
              <a:rPr lang="en-US" dirty="0" smtClean="0"/>
              <a:t>How to build a testing framework that will speed up finding such scale-dependent bugs?</a:t>
            </a:r>
          </a:p>
          <a:p>
            <a:pPr lvl="1"/>
            <a:r>
              <a:rPr lang="en-US" dirty="0" smtClean="0"/>
              <a:t>How to model environment-dependent features?</a:t>
            </a:r>
          </a:p>
          <a:p>
            <a:endParaRPr lang="en-US" dirty="0"/>
          </a:p>
          <a:p>
            <a:r>
              <a:rPr lang="en-US" dirty="0" smtClean="0"/>
              <a:t>Metric-based localization</a:t>
            </a:r>
          </a:p>
          <a:p>
            <a:pPr lvl="1"/>
            <a:r>
              <a:rPr lang="en-US" dirty="0" smtClean="0"/>
              <a:t>Pair-wise correlation is not the only model for bug manifestations</a:t>
            </a:r>
          </a:p>
          <a:p>
            <a:pPr lvl="1"/>
            <a:r>
              <a:rPr lang="en-US" dirty="0" smtClean="0"/>
              <a:t>How to avoid the curse of dimensionality?</a:t>
            </a:r>
          </a:p>
          <a:p>
            <a:pPr lvl="1"/>
            <a:r>
              <a:rPr lang="en-US" dirty="0" smtClean="0"/>
              <a:t>Technique works well for resource-leak kinds of bugs. How to make it more broadly applicable?</a:t>
            </a:r>
            <a:endParaRPr lang="en-US" dirty="0"/>
          </a:p>
        </p:txBody>
      </p:sp>
    </p:spTree>
    <p:extLst>
      <p:ext uri="{BB962C8B-B14F-4D97-AF65-F5344CB8AC3E}">
        <p14:creationId xmlns:p14="http://schemas.microsoft.com/office/powerpoint/2010/main" val="40229327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5800" y="1966913"/>
            <a:ext cx="7772400" cy="2249487"/>
          </a:xfrm>
        </p:spPr>
        <p:txBody>
          <a:bodyPr/>
          <a:lstStyle/>
          <a:p>
            <a:r>
              <a:rPr lang="en-US" dirty="0" smtClean="0"/>
              <a:t>Presentation available at:</a:t>
            </a:r>
            <a:br>
              <a:rPr lang="en-US" dirty="0" smtClean="0"/>
            </a:br>
            <a:r>
              <a:rPr lang="en-US" dirty="0" smtClean="0">
                <a:solidFill>
                  <a:srgbClr val="0000FF"/>
                </a:solidFill>
              </a:rPr>
              <a:t>Dependable Computing Systems Lab (DCSL) web site</a:t>
            </a:r>
            <a:r>
              <a:rPr lang="en-US" dirty="0" smtClean="0"/>
              <a:t/>
            </a:r>
            <a:br>
              <a:rPr lang="en-US" dirty="0" smtClean="0"/>
            </a:br>
            <a:r>
              <a:rPr lang="en-US" sz="2800" dirty="0" smtClean="0">
                <a:solidFill>
                  <a:srgbClr val="C00000"/>
                </a:solidFill>
              </a:rPr>
              <a:t>engineering.purdue.edu/</a:t>
            </a:r>
            <a:r>
              <a:rPr lang="en-US" sz="2800" dirty="0" err="1" smtClean="0">
                <a:solidFill>
                  <a:srgbClr val="C00000"/>
                </a:solidFill>
              </a:rPr>
              <a:t>dcsl</a:t>
            </a:r>
            <a:endParaRPr lang="en-US" sz="2800" dirty="0" smtClean="0">
              <a:solidFill>
                <a:srgbClr val="C00000"/>
              </a:solidFill>
            </a:endParaRPr>
          </a:p>
        </p:txBody>
      </p:sp>
    </p:spTree>
    <p:extLst>
      <p:ext uri="{BB962C8B-B14F-4D97-AF65-F5344CB8AC3E}">
        <p14:creationId xmlns:p14="http://schemas.microsoft.com/office/powerpoint/2010/main" val="4286144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Problems of Current Diagnosis/Debugging Techniques</a:t>
            </a:r>
            <a:endParaRPr lang="en-US" sz="2600" dirty="0"/>
          </a:p>
        </p:txBody>
      </p:sp>
      <p:sp>
        <p:nvSpPr>
          <p:cNvPr id="3" name="Content Placeholder 2"/>
          <p:cNvSpPr>
            <a:spLocks noGrp="1"/>
          </p:cNvSpPr>
          <p:nvPr>
            <p:ph idx="1"/>
          </p:nvPr>
        </p:nvSpPr>
        <p:spPr>
          <a:xfrm>
            <a:off x="1143000" y="1219200"/>
            <a:ext cx="6877050" cy="4572000"/>
          </a:xfrm>
          <a:solidFill>
            <a:srgbClr val="E4E4F8"/>
          </a:solidFill>
        </p:spPr>
        <p:txBody>
          <a:bodyPr/>
          <a:lstStyle/>
          <a:p>
            <a:r>
              <a:rPr lang="en-US" dirty="0" smtClean="0"/>
              <a:t>Poor scalability</a:t>
            </a:r>
          </a:p>
          <a:p>
            <a:pPr lvl="1"/>
            <a:r>
              <a:rPr lang="en-US" dirty="0" smtClean="0"/>
              <a:t>Inability to handle large number of processes</a:t>
            </a:r>
          </a:p>
          <a:p>
            <a:pPr lvl="1"/>
            <a:r>
              <a:rPr lang="en-US" dirty="0" smtClean="0"/>
              <a:t>Generate too much data to analyze</a:t>
            </a:r>
          </a:p>
          <a:p>
            <a:pPr lvl="1"/>
            <a:r>
              <a:rPr lang="en-US" dirty="0" smtClean="0"/>
              <a:t>Analysis is centralized rather than distributed</a:t>
            </a:r>
          </a:p>
          <a:p>
            <a:pPr lvl="1"/>
            <a:r>
              <a:rPr lang="en-US" i="1" dirty="0" smtClean="0"/>
              <a:t>Offline</a:t>
            </a:r>
            <a:r>
              <a:rPr lang="en-US" dirty="0" smtClean="0"/>
              <a:t> rather than online</a:t>
            </a:r>
          </a:p>
          <a:p>
            <a:pPr>
              <a:buNone/>
            </a:pPr>
            <a:endParaRPr lang="en-US" dirty="0" smtClean="0"/>
          </a:p>
          <a:p>
            <a:r>
              <a:rPr lang="en-US" dirty="0" smtClean="0"/>
              <a:t>Problem determination is not automatic</a:t>
            </a:r>
          </a:p>
          <a:p>
            <a:pPr lvl="1"/>
            <a:r>
              <a:rPr lang="en-US" dirty="0" smtClean="0"/>
              <a:t>Old breakpoint-based debugging (&gt; 30 years old)</a:t>
            </a:r>
          </a:p>
          <a:p>
            <a:pPr lvl="1"/>
            <a:r>
              <a:rPr lang="en-US" dirty="0" smtClean="0"/>
              <a:t>Too much human intervention</a:t>
            </a:r>
          </a:p>
          <a:p>
            <a:pPr lvl="1"/>
            <a:r>
              <a:rPr lang="en-US" dirty="0" smtClean="0"/>
              <a:t>Requires large amount of domain knowledge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Roadmap</a:t>
            </a:r>
          </a:p>
        </p:txBody>
      </p:sp>
      <p:sp>
        <p:nvSpPr>
          <p:cNvPr id="8195" name="Rectangle 3"/>
          <p:cNvSpPr>
            <a:spLocks noGrp="1" noChangeArrowheads="1"/>
          </p:cNvSpPr>
          <p:nvPr>
            <p:ph type="body" idx="1"/>
          </p:nvPr>
        </p:nvSpPr>
        <p:spPr>
          <a:xfrm>
            <a:off x="152400" y="838200"/>
            <a:ext cx="8737600" cy="5181600"/>
          </a:xfrm>
        </p:spPr>
        <p:txBody>
          <a:bodyPr/>
          <a:lstStyle/>
          <a:p>
            <a:pPr>
              <a:spcBef>
                <a:spcPts val="300"/>
              </a:spcBef>
            </a:pPr>
            <a:r>
              <a:rPr lang="en-US" dirty="0" smtClean="0"/>
              <a:t>Scale-dependent bugs: intro</a:t>
            </a:r>
            <a:endParaRPr lang="en-US" dirty="0" smtClean="0"/>
          </a:p>
          <a:p>
            <a:pPr>
              <a:spcBef>
                <a:spcPts val="300"/>
              </a:spcBef>
            </a:pPr>
            <a:r>
              <a:rPr lang="en-US" dirty="0" smtClean="0"/>
              <a:t>Pitfalls in applying machine learning </a:t>
            </a:r>
          </a:p>
          <a:p>
            <a:pPr>
              <a:spcBef>
                <a:spcPts val="300"/>
              </a:spcBef>
            </a:pPr>
            <a:r>
              <a:rPr lang="en-US" dirty="0" smtClean="0"/>
              <a:t>Solution approach</a:t>
            </a:r>
            <a:endParaRPr lang="en-US" dirty="0" smtClean="0"/>
          </a:p>
          <a:p>
            <a:pPr lvl="1">
              <a:spcBef>
                <a:spcPts val="300"/>
              </a:spcBef>
            </a:pPr>
            <a:r>
              <a:rPr lang="en-US" dirty="0" smtClean="0">
                <a:solidFill>
                  <a:srgbClr val="9900CC"/>
                </a:solidFill>
              </a:rPr>
              <a:t>Error detection (HPDC 11)</a:t>
            </a:r>
            <a:endParaRPr lang="en-US" dirty="0" smtClean="0">
              <a:solidFill>
                <a:srgbClr val="9900CC"/>
              </a:solidFill>
            </a:endParaRPr>
          </a:p>
          <a:p>
            <a:pPr lvl="1">
              <a:spcBef>
                <a:spcPts val="300"/>
              </a:spcBef>
            </a:pPr>
            <a:r>
              <a:rPr lang="en-US" dirty="0" smtClean="0">
                <a:solidFill>
                  <a:srgbClr val="9900CC"/>
                </a:solidFill>
              </a:rPr>
              <a:t>Fault localization (</a:t>
            </a:r>
            <a:r>
              <a:rPr lang="en-US" dirty="0" err="1" smtClean="0">
                <a:solidFill>
                  <a:srgbClr val="9900CC"/>
                </a:solidFill>
              </a:rPr>
              <a:t>HotDep</a:t>
            </a:r>
            <a:r>
              <a:rPr lang="en-US" dirty="0" smtClean="0">
                <a:solidFill>
                  <a:srgbClr val="9900CC"/>
                </a:solidFill>
              </a:rPr>
              <a:t> 12, HPDC 13)</a:t>
            </a:r>
            <a:endParaRPr lang="en-US" dirty="0" smtClean="0">
              <a:solidFill>
                <a:srgbClr val="9900CC"/>
              </a:solidFill>
            </a:endParaRPr>
          </a:p>
          <a:p>
            <a:pPr>
              <a:spcBef>
                <a:spcPts val="300"/>
              </a:spcBef>
            </a:pPr>
            <a:r>
              <a:rPr lang="en-US" dirty="0" smtClean="0"/>
              <a:t>Evaluation: Fault injection and case study</a:t>
            </a:r>
            <a:endParaRPr lang="en-US" dirty="0">
              <a:solidFill>
                <a:srgbClr val="9900CC"/>
              </a:solidFill>
            </a:endParaRPr>
          </a:p>
          <a:p>
            <a:pPr>
              <a:spcBef>
                <a:spcPts val="300"/>
              </a:spcBef>
            </a:pPr>
            <a:r>
              <a:rPr lang="en-US" dirty="0"/>
              <a:t>Metric-based fault </a:t>
            </a:r>
            <a:r>
              <a:rPr lang="en-US" dirty="0" smtClean="0"/>
              <a:t>localization: intro</a:t>
            </a:r>
          </a:p>
          <a:p>
            <a:pPr>
              <a:spcBef>
                <a:spcPts val="300"/>
              </a:spcBef>
            </a:pPr>
            <a:r>
              <a:rPr lang="en-US" dirty="0" smtClean="0"/>
              <a:t>Case study</a:t>
            </a:r>
          </a:p>
          <a:p>
            <a:pPr>
              <a:spcBef>
                <a:spcPts val="300"/>
              </a:spcBef>
            </a:pPr>
            <a:r>
              <a:rPr lang="en-US" dirty="0" smtClean="0"/>
              <a:t>Take-away lessons</a:t>
            </a:r>
            <a:endParaRPr lang="en-US" dirty="0"/>
          </a:p>
        </p:txBody>
      </p:sp>
    </p:spTree>
    <p:extLst>
      <p:ext uri="{BB962C8B-B14F-4D97-AF65-F5344CB8AC3E}">
        <p14:creationId xmlns:p14="http://schemas.microsoft.com/office/powerpoint/2010/main" val="3679217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dependent program behavior</a:t>
            </a:r>
            <a:endParaRPr lang="en-US" dirty="0"/>
          </a:p>
        </p:txBody>
      </p:sp>
      <p:sp>
        <p:nvSpPr>
          <p:cNvPr id="3" name="Content Placeholder 2"/>
          <p:cNvSpPr>
            <a:spLocks noGrp="1"/>
          </p:cNvSpPr>
          <p:nvPr>
            <p:ph idx="1"/>
          </p:nvPr>
        </p:nvSpPr>
        <p:spPr/>
        <p:txBody>
          <a:bodyPr/>
          <a:lstStyle/>
          <a:p>
            <a:r>
              <a:rPr lang="en-US" dirty="0" smtClean="0"/>
              <a:t>Manifestation </a:t>
            </a:r>
            <a:r>
              <a:rPr lang="en-US" dirty="0" smtClean="0"/>
              <a:t>of a bug may depend on a particular platform, input or </a:t>
            </a:r>
            <a:r>
              <a:rPr lang="en-US" dirty="0" smtClean="0"/>
              <a:t>configuration</a:t>
            </a:r>
          </a:p>
          <a:p>
            <a:r>
              <a:rPr lang="en-US" dirty="0" smtClean="0"/>
              <a:t>Correctness problem or performance problem</a:t>
            </a:r>
            <a:endParaRPr lang="en-US" dirty="0" smtClean="0"/>
          </a:p>
          <a:p>
            <a:r>
              <a:rPr lang="en-US" i="1" dirty="0"/>
              <a:t>Example</a:t>
            </a:r>
            <a:r>
              <a:rPr lang="en-US" dirty="0"/>
              <a:t>: Integer Overflow in </a:t>
            </a:r>
            <a:r>
              <a:rPr lang="en-US" dirty="0" smtClean="0"/>
              <a:t>MPICH2</a:t>
            </a:r>
          </a:p>
          <a:p>
            <a:pPr lvl="1"/>
            <a:r>
              <a:rPr lang="en-US" dirty="0" err="1"/>
              <a:t>allgather</a:t>
            </a:r>
            <a:r>
              <a:rPr lang="en-US" dirty="0"/>
              <a:t> is an MPI function that allows a set of processes to exchange data with the rest of the group</a:t>
            </a:r>
          </a:p>
          <a:p>
            <a:pPr lvl="1"/>
            <a:r>
              <a:rPr lang="en-US" dirty="0"/>
              <a:t>MPICH2 implemented 3 different algorithms to optimize the performance for different scales</a:t>
            </a:r>
          </a:p>
          <a:p>
            <a:pPr lvl="1"/>
            <a:r>
              <a:rPr lang="en-US" dirty="0" smtClean="0"/>
              <a:t>Bug can </a:t>
            </a:r>
            <a:r>
              <a:rPr lang="en-US" dirty="0"/>
              <a:t>make the function choose a suboptimal algorithm</a:t>
            </a:r>
          </a:p>
          <a:p>
            <a:pPr lvl="1"/>
            <a:endParaRPr lang="en-US" dirty="0"/>
          </a:p>
          <a:p>
            <a:endParaRPr lang="en-US" dirty="0" smtClean="0"/>
          </a:p>
          <a:p>
            <a:endParaRPr lang="en-US" dirty="0"/>
          </a:p>
        </p:txBody>
      </p:sp>
      <p:sp>
        <p:nvSpPr>
          <p:cNvPr id="4" name="Rounded Rectangle 3"/>
          <p:cNvSpPr/>
          <p:nvPr/>
        </p:nvSpPr>
        <p:spPr>
          <a:xfrm>
            <a:off x="2362200" y="4267200"/>
            <a:ext cx="533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Rounded Rectangle 4"/>
          <p:cNvSpPr/>
          <p:nvPr/>
        </p:nvSpPr>
        <p:spPr>
          <a:xfrm>
            <a:off x="2362200" y="4953000"/>
            <a:ext cx="533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Rounded Rectangle 5"/>
          <p:cNvSpPr/>
          <p:nvPr/>
        </p:nvSpPr>
        <p:spPr>
          <a:xfrm>
            <a:off x="2362200" y="5638800"/>
            <a:ext cx="533400" cy="533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Rounded Rectangle 6"/>
          <p:cNvSpPr/>
          <p:nvPr/>
        </p:nvSpPr>
        <p:spPr>
          <a:xfrm>
            <a:off x="4876800" y="4267200"/>
            <a:ext cx="533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5410200" y="4267200"/>
            <a:ext cx="533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Rounded Rectangle 8"/>
          <p:cNvSpPr/>
          <p:nvPr/>
        </p:nvSpPr>
        <p:spPr>
          <a:xfrm>
            <a:off x="5943600" y="4267200"/>
            <a:ext cx="533400" cy="533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Rounded Rectangle 9"/>
          <p:cNvSpPr/>
          <p:nvPr/>
        </p:nvSpPr>
        <p:spPr>
          <a:xfrm>
            <a:off x="4876800" y="4953000"/>
            <a:ext cx="533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ounded Rectangle 10"/>
          <p:cNvSpPr/>
          <p:nvPr/>
        </p:nvSpPr>
        <p:spPr>
          <a:xfrm>
            <a:off x="5410200" y="4953000"/>
            <a:ext cx="533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ounded Rectangle 11"/>
          <p:cNvSpPr/>
          <p:nvPr/>
        </p:nvSpPr>
        <p:spPr>
          <a:xfrm>
            <a:off x="5943600" y="4953000"/>
            <a:ext cx="533400" cy="533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 name="Rounded Rectangle 12"/>
          <p:cNvSpPr/>
          <p:nvPr/>
        </p:nvSpPr>
        <p:spPr>
          <a:xfrm>
            <a:off x="4876800" y="5638800"/>
            <a:ext cx="533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ounded Rectangle 13"/>
          <p:cNvSpPr/>
          <p:nvPr/>
        </p:nvSpPr>
        <p:spPr>
          <a:xfrm>
            <a:off x="5410200" y="5638800"/>
            <a:ext cx="533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ounded Rectangle 14"/>
          <p:cNvSpPr/>
          <p:nvPr/>
        </p:nvSpPr>
        <p:spPr>
          <a:xfrm>
            <a:off x="5943600" y="5638800"/>
            <a:ext cx="533400" cy="533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Right Arrow 15"/>
          <p:cNvSpPr/>
          <p:nvPr/>
        </p:nvSpPr>
        <p:spPr>
          <a:xfrm>
            <a:off x="3048000" y="4800600"/>
            <a:ext cx="1295400" cy="76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allgather</a:t>
            </a:r>
            <a:endParaRPr lang="en-US" sz="1600" b="1" dirty="0"/>
          </a:p>
        </p:txBody>
      </p:sp>
      <p:sp>
        <p:nvSpPr>
          <p:cNvPr id="17" name="TextBox 16"/>
          <p:cNvSpPr txBox="1"/>
          <p:nvPr/>
        </p:nvSpPr>
        <p:spPr>
          <a:xfrm>
            <a:off x="1828800" y="4343400"/>
            <a:ext cx="420308" cy="369332"/>
          </a:xfrm>
          <a:prstGeom prst="rect">
            <a:avLst/>
          </a:prstGeom>
          <a:noFill/>
        </p:spPr>
        <p:txBody>
          <a:bodyPr wrap="none" rtlCol="0">
            <a:spAutoFit/>
          </a:bodyPr>
          <a:lstStyle/>
          <a:p>
            <a:r>
              <a:rPr lang="en-US" dirty="0" smtClean="0"/>
              <a:t>P1</a:t>
            </a:r>
          </a:p>
        </p:txBody>
      </p:sp>
      <p:sp>
        <p:nvSpPr>
          <p:cNvPr id="18" name="TextBox 17"/>
          <p:cNvSpPr txBox="1"/>
          <p:nvPr/>
        </p:nvSpPr>
        <p:spPr>
          <a:xfrm>
            <a:off x="1828800" y="5029200"/>
            <a:ext cx="420308" cy="369332"/>
          </a:xfrm>
          <a:prstGeom prst="rect">
            <a:avLst/>
          </a:prstGeom>
          <a:noFill/>
        </p:spPr>
        <p:txBody>
          <a:bodyPr wrap="none" rtlCol="0">
            <a:spAutoFit/>
          </a:bodyPr>
          <a:lstStyle/>
          <a:p>
            <a:r>
              <a:rPr lang="en-US" dirty="0" smtClean="0"/>
              <a:t>P2</a:t>
            </a:r>
          </a:p>
        </p:txBody>
      </p:sp>
      <p:sp>
        <p:nvSpPr>
          <p:cNvPr id="19" name="TextBox 18"/>
          <p:cNvSpPr txBox="1"/>
          <p:nvPr/>
        </p:nvSpPr>
        <p:spPr>
          <a:xfrm>
            <a:off x="1828800" y="5715000"/>
            <a:ext cx="420308" cy="369332"/>
          </a:xfrm>
          <a:prstGeom prst="rect">
            <a:avLst/>
          </a:prstGeom>
          <a:noFill/>
        </p:spPr>
        <p:txBody>
          <a:bodyPr wrap="none" rtlCol="0">
            <a:spAutoFit/>
          </a:bodyPr>
          <a:lstStyle/>
          <a:p>
            <a:r>
              <a:rPr lang="en-US" dirty="0" smtClean="0"/>
              <a:t>P3</a:t>
            </a:r>
          </a:p>
        </p:txBody>
      </p:sp>
      <p:sp>
        <p:nvSpPr>
          <p:cNvPr id="20" name="TextBox 19"/>
          <p:cNvSpPr txBox="1"/>
          <p:nvPr/>
        </p:nvSpPr>
        <p:spPr>
          <a:xfrm>
            <a:off x="4343400" y="4343400"/>
            <a:ext cx="420308" cy="369332"/>
          </a:xfrm>
          <a:prstGeom prst="rect">
            <a:avLst/>
          </a:prstGeom>
          <a:noFill/>
        </p:spPr>
        <p:txBody>
          <a:bodyPr wrap="none" rtlCol="0">
            <a:spAutoFit/>
          </a:bodyPr>
          <a:lstStyle/>
          <a:p>
            <a:r>
              <a:rPr lang="en-US" dirty="0" smtClean="0"/>
              <a:t>P1</a:t>
            </a:r>
          </a:p>
        </p:txBody>
      </p:sp>
      <p:sp>
        <p:nvSpPr>
          <p:cNvPr id="21" name="TextBox 20"/>
          <p:cNvSpPr txBox="1"/>
          <p:nvPr/>
        </p:nvSpPr>
        <p:spPr>
          <a:xfrm>
            <a:off x="4343400" y="5029200"/>
            <a:ext cx="420308" cy="369332"/>
          </a:xfrm>
          <a:prstGeom prst="rect">
            <a:avLst/>
          </a:prstGeom>
          <a:noFill/>
        </p:spPr>
        <p:txBody>
          <a:bodyPr wrap="none" rtlCol="0">
            <a:spAutoFit/>
          </a:bodyPr>
          <a:lstStyle/>
          <a:p>
            <a:r>
              <a:rPr lang="en-US" dirty="0" smtClean="0"/>
              <a:t>P2</a:t>
            </a:r>
          </a:p>
        </p:txBody>
      </p:sp>
      <p:sp>
        <p:nvSpPr>
          <p:cNvPr id="22" name="TextBox 21"/>
          <p:cNvSpPr txBox="1"/>
          <p:nvPr/>
        </p:nvSpPr>
        <p:spPr>
          <a:xfrm>
            <a:off x="4343400" y="5715000"/>
            <a:ext cx="420308" cy="369332"/>
          </a:xfrm>
          <a:prstGeom prst="rect">
            <a:avLst/>
          </a:prstGeom>
          <a:noFill/>
        </p:spPr>
        <p:txBody>
          <a:bodyPr wrap="none" rtlCol="0">
            <a:spAutoFit/>
          </a:bodyPr>
          <a:lstStyle/>
          <a:p>
            <a:r>
              <a:rPr lang="en-US" dirty="0" smtClean="0"/>
              <a:t>P3</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8"/>
</p:tagLst>
</file>

<file path=ppt/theme/theme1.xml><?xml version="1.0" encoding="utf-8"?>
<a:theme xmlns:a="http://schemas.openxmlformats.org/drawingml/2006/main" name="untitled 15">
  <a:themeElements>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titled 15">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dirty="0" smtClean="0">
            <a:ln>
              <a:noFill/>
            </a:ln>
            <a:solidFill>
              <a:schemeClr val="tx1"/>
            </a:solidFill>
            <a:effectLst/>
            <a:latin typeface="Times" pitchFamily="18" charset="0"/>
          </a:defRPr>
        </a:defPPr>
      </a:lstStyle>
      <a:style>
        <a:lnRef idx="1">
          <a:schemeClr val="accent6"/>
        </a:lnRef>
        <a:fillRef idx="2">
          <a:schemeClr val="accent6"/>
        </a:fillRef>
        <a:effectRef idx="1">
          <a:schemeClr val="accent6"/>
        </a:effectRef>
        <a:fontRef idx="minor">
          <a:schemeClr val="dk1"/>
        </a:fontRef>
      </a: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Template>
  <TotalTime>7396</TotalTime>
  <Words>4150</Words>
  <Application>Microsoft Office PowerPoint</Application>
  <PresentationFormat>On-screen Show (4:3)</PresentationFormat>
  <Paragraphs>687</Paragraphs>
  <Slides>62</Slides>
  <Notes>28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untitled 15</vt:lpstr>
      <vt:lpstr>Artwork</vt:lpstr>
      <vt:lpstr>Visio</vt:lpstr>
      <vt:lpstr>Equation</vt:lpstr>
      <vt:lpstr>Acrobat Document</vt:lpstr>
      <vt:lpstr>Applying Machine Learning to Computer System Dependability Problems</vt:lpstr>
      <vt:lpstr>Greetings come to you from …</vt:lpstr>
      <vt:lpstr>A Few Words about Me</vt:lpstr>
      <vt:lpstr>A few words about Purdue University</vt:lpstr>
      <vt:lpstr>Bugs Cause Million of Dollars Lost in Minutes</vt:lpstr>
      <vt:lpstr>Failures in Large-Scale Applications are More Frequent</vt:lpstr>
      <vt:lpstr>Problems of Current Diagnosis/Debugging Techniques</vt:lpstr>
      <vt:lpstr>Roadmap</vt:lpstr>
      <vt:lpstr>Scale dependent program behavior</vt:lpstr>
      <vt:lpstr>Example: Integer Overflow in MPICH2</vt:lpstr>
      <vt:lpstr>Academic Thoughts meet the Real-world</vt:lpstr>
      <vt:lpstr>Software Development Process</vt:lpstr>
      <vt:lpstr>Bugs in Production Run</vt:lpstr>
      <vt:lpstr>Bugs in Production Run</vt:lpstr>
      <vt:lpstr>Roadmap</vt:lpstr>
      <vt:lpstr>Machine Learning for Finding Bugs</vt:lpstr>
      <vt:lpstr>Problems Applying Statistical Debugging</vt:lpstr>
      <vt:lpstr>Problems Applying Statistical Debugging</vt:lpstr>
      <vt:lpstr>Modeling Scale-dependent Behavior</vt:lpstr>
      <vt:lpstr>Modeling Scale-dependent Behavior</vt:lpstr>
      <vt:lpstr>Roadmap</vt:lpstr>
      <vt:lpstr>Solution Idea</vt:lpstr>
      <vt:lpstr>Vrisha: Workflow</vt:lpstr>
      <vt:lpstr>Features to Use for Scale-Dependent Modeling</vt:lpstr>
      <vt:lpstr>Vrisha: Using Scaling Properties for Bug Detection</vt:lpstr>
      <vt:lpstr>Model: Canonical Correlation Analysis (CCA)</vt:lpstr>
      <vt:lpstr>Model: Kernel CCA</vt:lpstr>
      <vt:lpstr>KCCA in Action</vt:lpstr>
      <vt:lpstr>Roadmap</vt:lpstr>
      <vt:lpstr>What about Localization?</vt:lpstr>
      <vt:lpstr>ABHRANTA: a Predictive Model for Program Behavior at Large Scale</vt:lpstr>
      <vt:lpstr>ABHRANTA: Localize Bugs at Large Scale</vt:lpstr>
      <vt:lpstr>Workflow</vt:lpstr>
      <vt:lpstr>WuKong: Effective Diagnosis of Bugs at Large System Scales</vt:lpstr>
      <vt:lpstr>WuKong: Effective Diagnosis of Bugs at Large System Scales</vt:lpstr>
      <vt:lpstr>WuKong: Effective Diagnosis of Bugs at Large System Scales</vt:lpstr>
      <vt:lpstr>WuKong Workflow</vt:lpstr>
      <vt:lpstr>Features considered by WuKong</vt:lpstr>
      <vt:lpstr>Features considered by WuKong</vt:lpstr>
      <vt:lpstr>Predict Feature from Scale</vt:lpstr>
      <vt:lpstr>Noisy Feature Pruning</vt:lpstr>
      <vt:lpstr>Roadmap</vt:lpstr>
      <vt:lpstr>Evaluation</vt:lpstr>
      <vt:lpstr>Fault Injection Study: AMG</vt:lpstr>
      <vt:lpstr>Fault Injection Study</vt:lpstr>
      <vt:lpstr>Overheads</vt:lpstr>
      <vt:lpstr>Evaluation</vt:lpstr>
      <vt:lpstr>Case Study: A Deadlock in Transmission’s DHT Implemenation</vt:lpstr>
      <vt:lpstr>Case Study: A Deadlock in Transmission’s DHT Implemenation</vt:lpstr>
      <vt:lpstr>Case Study: A Deadlock in Transmission’s DHT Implemenation</vt:lpstr>
      <vt:lpstr>Roadmap</vt:lpstr>
      <vt:lpstr>Commercial Applications Generate Many Metrics</vt:lpstr>
      <vt:lpstr>Research Objectives</vt:lpstr>
      <vt:lpstr>Observation: Bugs Change Metric Behavior</vt:lpstr>
      <vt:lpstr>ORION: Workflow for Localization</vt:lpstr>
      <vt:lpstr>Roadmap</vt:lpstr>
      <vt:lpstr>Case Study: IBM Mambo Health Monitor (MHM)</vt:lpstr>
      <vt:lpstr>Case Study: MHM Results</vt:lpstr>
      <vt:lpstr>Roadmap</vt:lpstr>
      <vt:lpstr>Take-Away Lessons</vt:lpstr>
      <vt:lpstr>Ongoing Work</vt:lpstr>
      <vt:lpstr>Presentation available at: Dependable Computing Systems Lab (DCSL) web site engineering.purdue.edu/dcsl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Lilliput meets Brobdingnagian: Data Center Systems Management through Mobile Devices</dc:title>
  <dc:creator>Saurabh Bagchi</dc:creator>
  <cp:lastModifiedBy>Saurabh Bagchi</cp:lastModifiedBy>
  <cp:revision>1020</cp:revision>
  <dcterms:created xsi:type="dcterms:W3CDTF">2010-06-25T16:52:10Z</dcterms:created>
  <dcterms:modified xsi:type="dcterms:W3CDTF">2013-07-10T20:44:46Z</dcterms:modified>
</cp:coreProperties>
</file>