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3.xml" ContentType="application/vnd.openxmlformats-officedocument.drawingml.chart+xml"/>
  <Override PartName="/ppt/notesSlides/notesSlide16.xml" ContentType="application/vnd.openxmlformats-officedocument.presentationml.notesSl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theme/themeOverride4.xml" ContentType="application/vnd.openxmlformats-officedocument.themeOverride+xml"/>
  <Override PartName="/ppt/charts/chart6.xml" ContentType="application/vnd.openxmlformats-officedocument.drawingml.chart+xml"/>
  <Override PartName="/ppt/theme/themeOverride5.xml" ContentType="application/vnd.openxmlformats-officedocument.themeOverride+xml"/>
  <Override PartName="/ppt/charts/chart7.xml" ContentType="application/vnd.openxmlformats-officedocument.drawingml.chart+xml"/>
  <Override PartName="/ppt/theme/themeOverride6.xml" ContentType="application/vnd.openxmlformats-officedocument.themeOverride+xml"/>
  <Override PartName="/ppt/notesSlides/notesSlide17.xml" ContentType="application/vnd.openxmlformats-officedocument.presentationml.notesSlide+xml"/>
  <Override PartName="/ppt/charts/chart8.xml" ContentType="application/vnd.openxmlformats-officedocument.drawingml.chart+xml"/>
  <Override PartName="/ppt/theme/themeOverride7.xml" ContentType="application/vnd.openxmlformats-officedocument.themeOverride+xml"/>
  <Override PartName="/ppt/charts/chart9.xml" ContentType="application/vnd.openxmlformats-officedocument.drawingml.chart+xml"/>
  <Override PartName="/ppt/theme/themeOverride8.xml" ContentType="application/vnd.openxmlformats-officedocument.themeOverride+xml"/>
  <Override PartName="/ppt/charts/chart10.xml" ContentType="application/vnd.openxmlformats-officedocument.drawingml.chart+xml"/>
  <Override PartName="/ppt/theme/themeOverride9.xml" ContentType="application/vnd.openxmlformats-officedocument.themeOverride+xml"/>
  <Override PartName="/ppt/charts/chart11.xml" ContentType="application/vnd.openxmlformats-officedocument.drawingml.chart+xml"/>
  <Override PartName="/ppt/theme/themeOverride10.xml" ContentType="application/vnd.openxmlformats-officedocument.themeOverride+xml"/>
  <Override PartName="/ppt/notesSlides/notesSlide18.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theme/themeOverride11.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5.xml" ContentType="application/vnd.openxmlformats-officedocument.drawingml.chart+xml"/>
  <Override PartName="/ppt/theme/themeOverride12.xml" ContentType="application/vnd.openxmlformats-officedocument.themeOverride+xml"/>
  <Override PartName="/ppt/charts/chart16.xml" ContentType="application/vnd.openxmlformats-officedocument.drawingml.chart+xml"/>
  <Override PartName="/ppt/theme/themeOverride13.xml" ContentType="application/vnd.openxmlformats-officedocument.themeOverride+xml"/>
  <Override PartName="/ppt/notesSlides/notesSlide21.xml" ContentType="application/vnd.openxmlformats-officedocument.presentationml.notesSlide+xml"/>
  <Override PartName="/ppt/charts/chart17.xml" ContentType="application/vnd.openxmlformats-officedocument.drawingml.chart+xml"/>
  <Override PartName="/ppt/theme/themeOverride14.xml" ContentType="application/vnd.openxmlformats-officedocument.themeOverride+xml"/>
  <Override PartName="/ppt/notesSlides/notesSlide22.xml" ContentType="application/vnd.openxmlformats-officedocument.presentationml.notesSlide+xml"/>
  <Override PartName="/ppt/charts/chart18.xml" ContentType="application/vnd.openxmlformats-officedocument.drawingml.chart+xml"/>
  <Override PartName="/ppt/notesSlides/notesSlide23.xml" ContentType="application/vnd.openxmlformats-officedocument.presentationml.notesSlide+xml"/>
  <Override PartName="/ppt/charts/chart19.xml" ContentType="application/vnd.openxmlformats-officedocument.drawingml.chart+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2"/>
  </p:sldMasterIdLst>
  <p:notesMasterIdLst>
    <p:notesMasterId r:id="rId33"/>
  </p:notesMasterIdLst>
  <p:handoutMasterIdLst>
    <p:handoutMasterId r:id="rId34"/>
  </p:handoutMasterIdLst>
  <p:sldIdLst>
    <p:sldId id="382" r:id="rId3"/>
    <p:sldId id="270" r:id="rId4"/>
    <p:sldId id="280" r:id="rId5"/>
    <p:sldId id="377" r:id="rId6"/>
    <p:sldId id="379" r:id="rId7"/>
    <p:sldId id="363" r:id="rId8"/>
    <p:sldId id="357" r:id="rId9"/>
    <p:sldId id="408" r:id="rId10"/>
    <p:sldId id="402" r:id="rId11"/>
    <p:sldId id="354" r:id="rId12"/>
    <p:sldId id="360" r:id="rId13"/>
    <p:sldId id="364" r:id="rId14"/>
    <p:sldId id="361" r:id="rId15"/>
    <p:sldId id="298" r:id="rId16"/>
    <p:sldId id="301" r:id="rId17"/>
    <p:sldId id="304" r:id="rId18"/>
    <p:sldId id="414" r:id="rId19"/>
    <p:sldId id="305" r:id="rId20"/>
    <p:sldId id="307" r:id="rId21"/>
    <p:sldId id="309" r:id="rId22"/>
    <p:sldId id="308" r:id="rId23"/>
    <p:sldId id="391" r:id="rId24"/>
    <p:sldId id="286" r:id="rId25"/>
    <p:sldId id="323" r:id="rId26"/>
    <p:sldId id="321" r:id="rId27"/>
    <p:sldId id="366" r:id="rId28"/>
    <p:sldId id="367" r:id="rId29"/>
    <p:sldId id="324" r:id="rId30"/>
    <p:sldId id="380" r:id="rId31"/>
    <p:sldId id="415"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692D"/>
    <a:srgbClr val="2D4FB6"/>
    <a:srgbClr val="345282"/>
    <a:srgbClr val="253A5C"/>
    <a:srgbClr val="213B51"/>
    <a:srgbClr val="73B92C"/>
    <a:srgbClr val="D45500"/>
    <a:srgbClr val="6F5400"/>
    <a:srgbClr val="D35400"/>
    <a:srgbClr val="EA0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37" autoAdjust="0"/>
  </p:normalViewPr>
  <p:slideViewPr>
    <p:cSldViewPr>
      <p:cViewPr varScale="1">
        <p:scale>
          <a:sx n="102" d="100"/>
          <a:sy n="102" d="100"/>
        </p:scale>
        <p:origin x="-2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Macintosh%20HD:Users:tanzi:LLNL:Intern-11:exp-ipdps12:exp-ipdps12:system-exp2.1.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Macintosh%20HD:Users:tanzi:LLNL:Intern-11:exp-ipdps12:exp-ipdps12:implosion2.1-varyGS.xlsx" TargetMode="External"/><Relationship Id="rId1" Type="http://schemas.openxmlformats.org/officeDocument/2006/relationships/themeOverride" Target="../theme/themeOverride9.xml"/></Relationships>
</file>

<file path=ppt/charts/_rels/chart11.xml.rels><?xml version="1.0" encoding="UTF-8" standalone="yes"?>
<Relationships xmlns="http://schemas.openxmlformats.org/package/2006/relationships"><Relationship Id="rId2" Type="http://schemas.openxmlformats.org/officeDocument/2006/relationships/oleObject" Target="Macintosh%20HD:Users:tanzi:LLNL:Intern-11:exp-ipdps12:exp-ipdps12:cactus-ipdps2.xlsx" TargetMode="External"/><Relationship Id="rId1" Type="http://schemas.openxmlformats.org/officeDocument/2006/relationships/themeOverride" Target="../theme/themeOverride10.xm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tanzi:LLNL:Intern-11:SC12:LLNL:SC12_checkpointcompression:design-img:cactus-ipdps2.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tanzi:LLNL:Intern-11:SC12:LLNL:SC12_checkpointcompression:design-img:implosion2.1-varyGS.xlsx" TargetMode="External"/></Relationships>
</file>

<file path=ppt/charts/_rels/chart14.xml.rels><?xml version="1.0" encoding="UTF-8" standalone="yes"?>
<Relationships xmlns="http://schemas.openxmlformats.org/package/2006/relationships"><Relationship Id="rId2" Type="http://schemas.openxmlformats.org/officeDocument/2006/relationships/oleObject" Target="Macintosh%20HD:Users:tanzi:LLNL:Intern-11:SC12:LLNL:SC12_checkpointcompression:design-img:enzo-ipdps2.xlsx" TargetMode="External"/><Relationship Id="rId1" Type="http://schemas.openxmlformats.org/officeDocument/2006/relationships/themeOverride" Target="../theme/themeOverride11.xml"/></Relationships>
</file>

<file path=ppt/charts/_rels/chart15.xml.rels><?xml version="1.0" encoding="UTF-8" standalone="yes"?>
<Relationships xmlns="http://schemas.openxmlformats.org/package/2006/relationships"><Relationship Id="rId2" Type="http://schemas.openxmlformats.org/officeDocument/2006/relationships/oleObject" Target="Macintosh%20HD:Users:tanzi:LLNL:Intern-11:exp-ipdps12:exp-ipdps12:system-exp2.1.xlsx" TargetMode="External"/><Relationship Id="rId1" Type="http://schemas.openxmlformats.org/officeDocument/2006/relationships/themeOverride" Target="../theme/themeOverride12.xml"/></Relationships>
</file>

<file path=ppt/charts/_rels/chart16.xml.rels><?xml version="1.0" encoding="UTF-8" standalone="yes"?>
<Relationships xmlns="http://schemas.openxmlformats.org/package/2006/relationships"><Relationship Id="rId2" Type="http://schemas.openxmlformats.org/officeDocument/2006/relationships/oleObject" Target="Macintosh%20HD:Users:tanzi:LLNL:Intern-11:exp-ipdps12:exp-ipdps12:system-exp2.1.xlsx" TargetMode="External"/><Relationship Id="rId1" Type="http://schemas.openxmlformats.org/officeDocument/2006/relationships/themeOverride" Target="../theme/themeOverride13.xml"/></Relationships>
</file>

<file path=ppt/charts/_rels/chart17.xml.rels><?xml version="1.0" encoding="UTF-8" standalone="yes"?>
<Relationships xmlns="http://schemas.openxmlformats.org/package/2006/relationships"><Relationship Id="rId2" Type="http://schemas.openxmlformats.org/officeDocument/2006/relationships/oleObject" Target="Macintosh%20HD:Users:tanzi:LLNL:Intern-11:exp-ipdps12:exp-ipdps12:system-exp2.1.xlsx" TargetMode="External"/><Relationship Id="rId1" Type="http://schemas.openxmlformats.org/officeDocument/2006/relationships/themeOverride" Target="../theme/themeOverride14.xml"/></Relationships>
</file>

<file path=ppt/charts/_rels/chart18.xml.rels><?xml version="1.0" encoding="UTF-8" standalone="yes"?>
<Relationships xmlns="http://schemas.openxmlformats.org/package/2006/relationships"><Relationship Id="rId1" Type="http://schemas.openxmlformats.org/officeDocument/2006/relationships/oleObject" Target="Macintosh%20HD:Users:tanzi:LLNL:Intern-11:SC12:LLNL:SC12_checkpointcompression:design-img:system-exp2.1.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Macintosh%20HD:Users:tanzi:LLNL:Intern-11:SC12:LLNL:SC12_checkpointcompression:design-img:system-exp2.1.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Macintosh%20HD:Users:tanzi:LLNL:Intern-11:exp-ipdps12:exp-ipdps12:system-exp2.1.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tanzi:LLNL:Intern-11:SC12:LLNL:SC12_checkpointcompression:design-img:system-exp2.1.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Macintosh%20HD:Users:tanzi:LLNL:Intern-11:exp-ipdps12:exp-ipdps12:ale3d-ipdps2.xlsx"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oleObject" Target="Macintosh%20HD:Users:tanzi:LLNL:Intern-11:exp-ipdps12:exp-ipdps12:enzo-ipdps2.xlsx" TargetMode="External"/><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oleObject" Target="Macintosh%20HD:Users:tanzi:LLNL:Intern-11:exp-ipdps12:exp-ipdps12:implosion2.1-varyGS.xlsx" TargetMode="External"/><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2" Type="http://schemas.openxmlformats.org/officeDocument/2006/relationships/oleObject" Target="Macintosh%20HD:Users:tanzi:LLNL:Intern-11:exp-ipdps12:exp-ipdps12:cactus-ipdps2.xlsx" TargetMode="External"/><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2" Type="http://schemas.openxmlformats.org/officeDocument/2006/relationships/oleObject" Target="Macintosh%20HD:Users:tanzi:LLNL:Intern-11:exp-ipdps12:exp-ipdps12:ale3d-ipdps2.xlsx" TargetMode="External"/><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2" Type="http://schemas.openxmlformats.org/officeDocument/2006/relationships/oleObject" Target="Macintosh%20HD:Users:tanzi:LLNL:Intern-11:exp-ipdps12:exp-ipdps12:enzo-ipdps2.xlsx" TargetMode="External"/><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dk1" tx1="lt1" bg2="dk2" tx2="lt2" accent1="accent1" accent2="accent2" accent3="accent3" accent4="accent4" accent5="accent5" accent6="accent6" hlink="hlink" folHlink="folHlink"/>
  <c:chart>
    <c:autoTitleDeleted val="1"/>
    <c:plotArea>
      <c:layout>
        <c:manualLayout>
          <c:layoutTarget val="inner"/>
          <c:xMode val="edge"/>
          <c:yMode val="edge"/>
          <c:x val="0.123344832287671"/>
          <c:y val="0.15878850669982"/>
          <c:w val="0.86035039986683404"/>
          <c:h val="0.556734700925542"/>
        </c:manualLayout>
      </c:layout>
      <c:lineChart>
        <c:grouping val="standard"/>
        <c:varyColors val="0"/>
        <c:ser>
          <c:idx val="0"/>
          <c:order val="0"/>
          <c:tx>
            <c:strRef>
              <c:f>'contrib-agg'!$G$18</c:f>
              <c:strCache>
                <c:ptCount val="1"/>
                <c:pt idx="0">
                  <c:v>C+NoAgg-read</c:v>
                </c:pt>
              </c:strCache>
            </c:strRef>
          </c:tx>
          <c:spPr>
            <a:ln w="28575">
              <a:solidFill>
                <a:srgbClr val="FF0000"/>
              </a:solidFill>
              <a:prstDash val="sysDash"/>
            </a:ln>
          </c:spPr>
          <c:marker>
            <c:symbol val="circle"/>
            <c:size val="9"/>
            <c:spPr>
              <a:solidFill>
                <a:srgbClr val="FFFFFF"/>
              </a:solidFill>
              <a:ln>
                <a:solidFill>
                  <a:srgbClr val="FF0000"/>
                </a:solidFill>
              </a:ln>
            </c:spPr>
          </c:marker>
          <c:errBars>
            <c:errDir val="y"/>
            <c:errBarType val="both"/>
            <c:errValType val="cust"/>
            <c:noEndCap val="0"/>
            <c:plus>
              <c:numRef>
                <c:f>'contrib-agg'!$E$48:$E$55</c:f>
                <c:numCache>
                  <c:formatCode>General</c:formatCode>
                  <c:ptCount val="8"/>
                  <c:pt idx="0">
                    <c:v>0.13564979999999999</c:v>
                  </c:pt>
                  <c:pt idx="1">
                    <c:v>2.5101600000000002E-2</c:v>
                  </c:pt>
                  <c:pt idx="2">
                    <c:v>8.3201999999999998E-3</c:v>
                  </c:pt>
                  <c:pt idx="3">
                    <c:v>1.4973200000000001E-2</c:v>
                  </c:pt>
                  <c:pt idx="4">
                    <c:v>790.66040099999998</c:v>
                  </c:pt>
                  <c:pt idx="5">
                    <c:v>62.530999999999942</c:v>
                  </c:pt>
                  <c:pt idx="6">
                    <c:v>10.99299999999994</c:v>
                  </c:pt>
                  <c:pt idx="7">
                    <c:v>277.17000000000019</c:v>
                  </c:pt>
                </c:numCache>
              </c:numRef>
            </c:plus>
            <c:minus>
              <c:numRef>
                <c:f>'contrib-agg'!$F$48:$F$55</c:f>
                <c:numCache>
                  <c:formatCode>General</c:formatCode>
                  <c:ptCount val="8"/>
                  <c:pt idx="0">
                    <c:v>2.72132E-2</c:v>
                  </c:pt>
                  <c:pt idx="1">
                    <c:v>6.8434000000000004E-3</c:v>
                  </c:pt>
                  <c:pt idx="2">
                    <c:v>3.9057999999999901E-3</c:v>
                  </c:pt>
                  <c:pt idx="3">
                    <c:v>1.36718E-2</c:v>
                  </c:pt>
                  <c:pt idx="4">
                    <c:v>501.58430499999992</c:v>
                  </c:pt>
                  <c:pt idx="5">
                    <c:v>476.81900000000007</c:v>
                  </c:pt>
                  <c:pt idx="6">
                    <c:v>26.537000000000031</c:v>
                  </c:pt>
                  <c:pt idx="7">
                    <c:v>972.91999999999939</c:v>
                  </c:pt>
                </c:numCache>
              </c:numRef>
            </c:minus>
            <c:spPr>
              <a:ln>
                <a:solidFill>
                  <a:srgbClr val="FF0000"/>
                </a:solidFill>
                <a:prstDash val="sysDash"/>
              </a:ln>
            </c:spPr>
          </c:errBars>
          <c:cat>
            <c:numRef>
              <c:f>'contrib-agg'!$D$7:$D$14</c:f>
              <c:numCache>
                <c:formatCode>General</c:formatCode>
                <c:ptCount val="8"/>
                <c:pt idx="0">
                  <c:v>128</c:v>
                </c:pt>
                <c:pt idx="1">
                  <c:v>256</c:v>
                </c:pt>
                <c:pt idx="2">
                  <c:v>512</c:v>
                </c:pt>
                <c:pt idx="3">
                  <c:v>1024</c:v>
                </c:pt>
                <c:pt idx="4">
                  <c:v>2048</c:v>
                </c:pt>
                <c:pt idx="5">
                  <c:v>4096</c:v>
                </c:pt>
                <c:pt idx="6">
                  <c:v>8192</c:v>
                </c:pt>
                <c:pt idx="7">
                  <c:v>15408</c:v>
                </c:pt>
              </c:numCache>
            </c:numRef>
          </c:cat>
          <c:val>
            <c:numRef>
              <c:f>'contrib-agg'!$G$19:$G$26</c:f>
              <c:numCache>
                <c:formatCode>General</c:formatCode>
                <c:ptCount val="8"/>
                <c:pt idx="0">
                  <c:v>9.7411200000000003E-2</c:v>
                </c:pt>
                <c:pt idx="1">
                  <c:v>0.1189484</c:v>
                </c:pt>
                <c:pt idx="2">
                  <c:v>0.1982138</c:v>
                </c:pt>
                <c:pt idx="3">
                  <c:v>0.27357480000000001</c:v>
                </c:pt>
                <c:pt idx="4">
                  <c:v>501.92959899999892</c:v>
                </c:pt>
                <c:pt idx="5">
                  <c:v>1242.6590000000001</c:v>
                </c:pt>
                <c:pt idx="6">
                  <c:v>1269.6769999999999</c:v>
                </c:pt>
                <c:pt idx="7">
                  <c:v>974.50999999999988</c:v>
                </c:pt>
              </c:numCache>
            </c:numRef>
          </c:val>
          <c:smooth val="0"/>
        </c:ser>
        <c:dLbls>
          <c:showLegendKey val="0"/>
          <c:showVal val="0"/>
          <c:showCatName val="0"/>
          <c:showSerName val="0"/>
          <c:showPercent val="0"/>
          <c:showBubbleSize val="0"/>
        </c:dLbls>
        <c:marker val="1"/>
        <c:smooth val="0"/>
        <c:axId val="89407872"/>
        <c:axId val="89409792"/>
      </c:lineChart>
      <c:catAx>
        <c:axId val="89407872"/>
        <c:scaling>
          <c:orientation val="minMax"/>
        </c:scaling>
        <c:delete val="0"/>
        <c:axPos val="b"/>
        <c:title>
          <c:tx>
            <c:rich>
              <a:bodyPr/>
              <a:lstStyle/>
              <a:p>
                <a:pPr>
                  <a:defRPr>
                    <a:solidFill>
                      <a:schemeClr val="bg1"/>
                    </a:solidFill>
                  </a:defRPr>
                </a:pPr>
                <a:r>
                  <a:rPr lang="en-US">
                    <a:solidFill>
                      <a:schemeClr val="bg1"/>
                    </a:solidFill>
                  </a:rPr>
                  <a:t># of Processes (N)</a:t>
                </a:r>
              </a:p>
            </c:rich>
          </c:tx>
          <c:layout>
            <c:manualLayout>
              <c:xMode val="edge"/>
              <c:yMode val="edge"/>
              <c:x val="0.354663115619469"/>
              <c:y val="0.90333333333333299"/>
            </c:manualLayout>
          </c:layout>
          <c:overlay val="0"/>
        </c:title>
        <c:numFmt formatCode="General" sourceLinked="1"/>
        <c:majorTickMark val="out"/>
        <c:minorTickMark val="none"/>
        <c:tickLblPos val="nextTo"/>
        <c:spPr>
          <a:ln>
            <a:solidFill>
              <a:srgbClr val="000000">
                <a:lumMod val="75000"/>
                <a:lumOff val="25000"/>
              </a:srgbClr>
            </a:solidFill>
          </a:ln>
        </c:spPr>
        <c:txPr>
          <a:bodyPr rot="-2700000"/>
          <a:lstStyle/>
          <a:p>
            <a:pPr>
              <a:defRPr>
                <a:solidFill>
                  <a:schemeClr val="bg1"/>
                </a:solidFill>
              </a:defRPr>
            </a:pPr>
            <a:endParaRPr lang="en-US"/>
          </a:p>
        </c:txPr>
        <c:crossAx val="89409792"/>
        <c:crosses val="autoZero"/>
        <c:auto val="1"/>
        <c:lblAlgn val="ctr"/>
        <c:lblOffset val="100"/>
        <c:noMultiLvlLbl val="0"/>
      </c:catAx>
      <c:valAx>
        <c:axId val="89409792"/>
        <c:scaling>
          <c:orientation val="minMax"/>
        </c:scaling>
        <c:delete val="0"/>
        <c:axPos val="l"/>
        <c:majorGridlines>
          <c:spPr>
            <a:ln>
              <a:solidFill>
                <a:srgbClr val="FFFFFF"/>
              </a:solidFill>
            </a:ln>
          </c:spPr>
        </c:majorGridlines>
        <c:numFmt formatCode="General" sourceLinked="1"/>
        <c:majorTickMark val="out"/>
        <c:minorTickMark val="none"/>
        <c:tickLblPos val="nextTo"/>
        <c:spPr>
          <a:ln>
            <a:solidFill>
              <a:srgbClr val="000000">
                <a:lumMod val="75000"/>
                <a:lumOff val="25000"/>
              </a:srgbClr>
            </a:solidFill>
          </a:ln>
        </c:spPr>
        <c:txPr>
          <a:bodyPr/>
          <a:lstStyle/>
          <a:p>
            <a:pPr>
              <a:defRPr>
                <a:solidFill>
                  <a:schemeClr val="bg1"/>
                </a:solidFill>
              </a:defRPr>
            </a:pPr>
            <a:endParaRPr lang="en-US"/>
          </a:p>
        </c:txPr>
        <c:crossAx val="89407872"/>
        <c:crosses val="autoZero"/>
        <c:crossBetween val="between"/>
      </c:valAx>
    </c:plotArea>
    <c:plotVisOnly val="1"/>
    <c:dispBlanksAs val="gap"/>
    <c:showDLblsOverMax val="0"/>
  </c:chart>
  <c:spPr>
    <a:ln>
      <a:noFill/>
    </a:ln>
  </c:spPr>
  <c:txPr>
    <a:bodyPr/>
    <a:lstStyle/>
    <a:p>
      <a:pPr>
        <a:defRPr sz="1600">
          <a:latin typeface="Times"/>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65826278741845"/>
          <c:y val="0.18265470760625699"/>
          <c:w val="0.82577969572967602"/>
          <c:h val="0.59864734044259604"/>
        </c:manualLayout>
      </c:layout>
      <c:lineChart>
        <c:grouping val="standard"/>
        <c:varyColors val="0"/>
        <c:ser>
          <c:idx val="1"/>
          <c:order val="0"/>
          <c:tx>
            <c:strRef>
              <c:f>'Block-Macro'!$D$44</c:f>
              <c:strCache>
                <c:ptCount val="1"/>
                <c:pt idx="0">
                  <c:v>Aware-Block</c:v>
                </c:pt>
              </c:strCache>
            </c:strRef>
          </c:tx>
          <c:spPr>
            <a:ln w="25400">
              <a:solidFill>
                <a:srgbClr val="DA0000"/>
              </a:solidFill>
            </a:ln>
          </c:spPr>
          <c:marker>
            <c:symbol val="circle"/>
            <c:size val="12"/>
            <c:spPr>
              <a:solidFill>
                <a:srgbClr val="DA0000"/>
              </a:solidFill>
              <a:ln w="31750">
                <a:noFill/>
              </a:ln>
            </c:spPr>
          </c:marker>
          <c:cat>
            <c:numRef>
              <c:f>'Block-Macro'!$F$36:$F$42</c:f>
              <c:numCache>
                <c:formatCode>General</c:formatCode>
                <c:ptCount val="7"/>
                <c:pt idx="0">
                  <c:v>1</c:v>
                </c:pt>
                <c:pt idx="1">
                  <c:v>2</c:v>
                </c:pt>
                <c:pt idx="2">
                  <c:v>4</c:v>
                </c:pt>
                <c:pt idx="3">
                  <c:v>8</c:v>
                </c:pt>
                <c:pt idx="4">
                  <c:v>16</c:v>
                </c:pt>
                <c:pt idx="5">
                  <c:v>32</c:v>
                </c:pt>
                <c:pt idx="6">
                  <c:v>64</c:v>
                </c:pt>
              </c:numCache>
            </c:numRef>
          </c:cat>
          <c:val>
            <c:numRef>
              <c:f>'Block-Macro'!$K$46:$K$52</c:f>
              <c:numCache>
                <c:formatCode>General</c:formatCode>
                <c:ptCount val="7"/>
                <c:pt idx="0">
                  <c:v>3.2989327954546921</c:v>
                </c:pt>
                <c:pt idx="1">
                  <c:v>3.3193478734711901</c:v>
                </c:pt>
                <c:pt idx="2">
                  <c:v>3.3314016346752728</c:v>
                </c:pt>
                <c:pt idx="3">
                  <c:v>3.3379999434002281</c:v>
                </c:pt>
                <c:pt idx="4">
                  <c:v>3.3460470625175001</c:v>
                </c:pt>
                <c:pt idx="5">
                  <c:v>3.3512504466984021</c:v>
                </c:pt>
                <c:pt idx="6">
                  <c:v>3.3554653741516161</c:v>
                </c:pt>
              </c:numCache>
            </c:numRef>
          </c:val>
          <c:smooth val="0"/>
        </c:ser>
        <c:ser>
          <c:idx val="5"/>
          <c:order val="1"/>
          <c:tx>
            <c:strRef>
              <c:f>'Concat-Macro'!$E$2</c:f>
              <c:strCache>
                <c:ptCount val="1"/>
                <c:pt idx="0">
                  <c:v>Aware</c:v>
                </c:pt>
              </c:strCache>
            </c:strRef>
          </c:tx>
          <c:spPr>
            <a:ln w="25400">
              <a:solidFill>
                <a:srgbClr val="DA0000"/>
              </a:solidFill>
            </a:ln>
          </c:spPr>
          <c:marker>
            <c:symbol val="circle"/>
            <c:size val="16"/>
            <c:spPr>
              <a:noFill/>
              <a:ln w="31750">
                <a:solidFill>
                  <a:srgbClr val="DA0000"/>
                </a:solidFill>
              </a:ln>
            </c:spPr>
          </c:marker>
          <c:cat>
            <c:numRef>
              <c:f>'Block-Macro'!$F$36:$F$42</c:f>
              <c:numCache>
                <c:formatCode>General</c:formatCode>
                <c:ptCount val="7"/>
                <c:pt idx="0">
                  <c:v>1</c:v>
                </c:pt>
                <c:pt idx="1">
                  <c:v>2</c:v>
                </c:pt>
                <c:pt idx="2">
                  <c:v>4</c:v>
                </c:pt>
                <c:pt idx="3">
                  <c:v>8</c:v>
                </c:pt>
                <c:pt idx="4">
                  <c:v>16</c:v>
                </c:pt>
                <c:pt idx="5">
                  <c:v>32</c:v>
                </c:pt>
                <c:pt idx="6">
                  <c:v>64</c:v>
                </c:pt>
              </c:numCache>
            </c:numRef>
          </c:cat>
          <c:val>
            <c:numRef>
              <c:f>'Concat-Macro'!$O$4:$O$10</c:f>
              <c:numCache>
                <c:formatCode>General</c:formatCode>
                <c:ptCount val="7"/>
                <c:pt idx="0">
                  <c:v>3.2989694733336581</c:v>
                </c:pt>
                <c:pt idx="1">
                  <c:v>3.3218852873536271</c:v>
                </c:pt>
                <c:pt idx="2">
                  <c:v>3.3306432277758922</c:v>
                </c:pt>
                <c:pt idx="3">
                  <c:v>3.3376579094819858</c:v>
                </c:pt>
                <c:pt idx="4">
                  <c:v>3.3488339284429478</c:v>
                </c:pt>
                <c:pt idx="5">
                  <c:v>3.356491989891345</c:v>
                </c:pt>
                <c:pt idx="6">
                  <c:v>3.364996481747704</c:v>
                </c:pt>
              </c:numCache>
            </c:numRef>
          </c:val>
          <c:smooth val="0"/>
        </c:ser>
        <c:ser>
          <c:idx val="0"/>
          <c:order val="2"/>
          <c:tx>
            <c:strRef>
              <c:f>'Agnostic-Block'!$D$15</c:f>
              <c:strCache>
                <c:ptCount val="1"/>
                <c:pt idx="0">
                  <c:v>Agnostic-Block</c:v>
                </c:pt>
              </c:strCache>
            </c:strRef>
          </c:tx>
          <c:spPr>
            <a:ln w="25400">
              <a:solidFill>
                <a:srgbClr val="8700C8"/>
              </a:solidFill>
            </a:ln>
          </c:spPr>
          <c:marker>
            <c:symbol val="x"/>
            <c:size val="14"/>
            <c:spPr>
              <a:noFill/>
              <a:ln w="31750">
                <a:solidFill>
                  <a:srgbClr val="8801C7"/>
                </a:solidFill>
              </a:ln>
            </c:spPr>
          </c:marker>
          <c:val>
            <c:numRef>
              <c:f>'Agnostic-Block'!$D$16:$D$22</c:f>
              <c:numCache>
                <c:formatCode>General</c:formatCode>
                <c:ptCount val="7"/>
                <c:pt idx="0">
                  <c:v>1.9681580000000001</c:v>
                </c:pt>
                <c:pt idx="1">
                  <c:v>1.969695</c:v>
                </c:pt>
                <c:pt idx="2">
                  <c:v>1.9762470000000001</c:v>
                </c:pt>
                <c:pt idx="3">
                  <c:v>2.0034149999999999</c:v>
                </c:pt>
                <c:pt idx="4">
                  <c:v>2.0311590000000002</c:v>
                </c:pt>
                <c:pt idx="5">
                  <c:v>2.1016430000000001</c:v>
                </c:pt>
                <c:pt idx="6">
                  <c:v>2.239414</c:v>
                </c:pt>
              </c:numCache>
            </c:numRef>
          </c:val>
          <c:smooth val="0"/>
        </c:ser>
        <c:ser>
          <c:idx val="8"/>
          <c:order val="3"/>
          <c:tx>
            <c:strRef>
              <c:f>Baseline!$C$91</c:f>
              <c:strCache>
                <c:ptCount val="1"/>
                <c:pt idx="0">
                  <c:v>Agnostic</c:v>
                </c:pt>
              </c:strCache>
            </c:strRef>
          </c:tx>
          <c:spPr>
            <a:ln w="25400">
              <a:solidFill>
                <a:srgbClr val="8801C7"/>
              </a:solidFill>
              <a:prstDash val="sysDash"/>
            </a:ln>
          </c:spPr>
          <c:marker>
            <c:symbol val="triangle"/>
            <c:size val="14"/>
            <c:spPr>
              <a:noFill/>
              <a:ln w="31750">
                <a:solidFill>
                  <a:srgbClr val="8801C7"/>
                </a:solidFill>
              </a:ln>
            </c:spPr>
          </c:marker>
          <c:cat>
            <c:numRef>
              <c:f>'Block-Macro'!$F$36:$F$42</c:f>
              <c:numCache>
                <c:formatCode>General</c:formatCode>
                <c:ptCount val="7"/>
                <c:pt idx="0">
                  <c:v>1</c:v>
                </c:pt>
                <c:pt idx="1">
                  <c:v>2</c:v>
                </c:pt>
                <c:pt idx="2">
                  <c:v>4</c:v>
                </c:pt>
                <c:pt idx="3">
                  <c:v>8</c:v>
                </c:pt>
                <c:pt idx="4">
                  <c:v>16</c:v>
                </c:pt>
                <c:pt idx="5">
                  <c:v>32</c:v>
                </c:pt>
                <c:pt idx="6">
                  <c:v>64</c:v>
                </c:pt>
              </c:numCache>
            </c:numRef>
          </c:cat>
          <c:val>
            <c:numRef>
              <c:f>Baseline!$O$92:$O$98</c:f>
              <c:numCache>
                <c:formatCode>General</c:formatCode>
                <c:ptCount val="7"/>
                <c:pt idx="0">
                  <c:v>2.420939331669155</c:v>
                </c:pt>
                <c:pt idx="1">
                  <c:v>2.4225236475311398</c:v>
                </c:pt>
                <c:pt idx="2">
                  <c:v>2.4231026095602131</c:v>
                </c:pt>
                <c:pt idx="3">
                  <c:v>2.42317341461401</c:v>
                </c:pt>
                <c:pt idx="4">
                  <c:v>2.4235918363596358</c:v>
                </c:pt>
                <c:pt idx="5">
                  <c:v>2.4236871070306161</c:v>
                </c:pt>
                <c:pt idx="6">
                  <c:v>2.4238161055567602</c:v>
                </c:pt>
              </c:numCache>
            </c:numRef>
          </c:val>
          <c:smooth val="0"/>
        </c:ser>
        <c:dLbls>
          <c:showLegendKey val="0"/>
          <c:showVal val="0"/>
          <c:showCatName val="0"/>
          <c:showSerName val="0"/>
          <c:showPercent val="0"/>
          <c:showBubbleSize val="0"/>
        </c:dLbls>
        <c:marker val="1"/>
        <c:smooth val="0"/>
        <c:axId val="106516864"/>
        <c:axId val="106518784"/>
      </c:lineChart>
      <c:catAx>
        <c:axId val="106516864"/>
        <c:scaling>
          <c:orientation val="minMax"/>
        </c:scaling>
        <c:delete val="0"/>
        <c:axPos val="b"/>
        <c:numFmt formatCode="General" sourceLinked="1"/>
        <c:majorTickMark val="out"/>
        <c:minorTickMark val="none"/>
        <c:tickLblPos val="nextTo"/>
        <c:crossAx val="106518784"/>
        <c:crossesAt val="0"/>
        <c:auto val="1"/>
        <c:lblAlgn val="ctr"/>
        <c:lblOffset val="100"/>
        <c:noMultiLvlLbl val="0"/>
      </c:catAx>
      <c:valAx>
        <c:axId val="106518784"/>
        <c:scaling>
          <c:orientation val="minMax"/>
          <c:min val="1.7"/>
        </c:scaling>
        <c:delete val="0"/>
        <c:axPos val="l"/>
        <c:majorGridlines>
          <c:spPr>
            <a:ln>
              <a:solidFill>
                <a:srgbClr val="FFFFFF"/>
              </a:solidFill>
            </a:ln>
          </c:spPr>
        </c:majorGridlines>
        <c:numFmt formatCode="#,##0.0" sourceLinked="0"/>
        <c:majorTickMark val="out"/>
        <c:minorTickMark val="none"/>
        <c:tickLblPos val="nextTo"/>
        <c:spPr>
          <a:ln>
            <a:solidFill>
              <a:srgbClr val="FFFFFF">
                <a:lumMod val="50000"/>
              </a:srgbClr>
            </a:solidFill>
          </a:ln>
        </c:spPr>
        <c:crossAx val="106516864"/>
        <c:crosses val="autoZero"/>
        <c:crossBetween val="between"/>
        <c:majorUnit val="1"/>
        <c:minorUnit val="0.2"/>
      </c:valAx>
    </c:plotArea>
    <c:plotVisOnly val="1"/>
    <c:dispBlanksAs val="gap"/>
    <c:showDLblsOverMax val="0"/>
  </c:chart>
  <c:spPr>
    <a:ln>
      <a:noFill/>
    </a:ln>
  </c:spPr>
  <c:txPr>
    <a:bodyPr/>
    <a:lstStyle/>
    <a:p>
      <a:pPr>
        <a:defRPr sz="1200">
          <a:solidFill>
            <a:srgbClr val="000000"/>
          </a:solidFill>
          <a:latin typeface="Times"/>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5025636249080801"/>
          <c:y val="0.247227157075189"/>
          <c:w val="0.80264108992983496"/>
          <c:h val="0.57901463393694896"/>
        </c:manualLayout>
      </c:layout>
      <c:lineChart>
        <c:grouping val="standard"/>
        <c:varyColors val="0"/>
        <c:ser>
          <c:idx val="0"/>
          <c:order val="0"/>
          <c:tx>
            <c:strRef>
              <c:f>'compression-vs-groupsize'!$L$321</c:f>
              <c:strCache>
                <c:ptCount val="1"/>
                <c:pt idx="0">
                  <c:v>Aware-Block</c:v>
                </c:pt>
              </c:strCache>
            </c:strRef>
          </c:tx>
          <c:spPr>
            <a:ln w="25400">
              <a:solidFill>
                <a:srgbClr val="DB0500"/>
              </a:solidFill>
            </a:ln>
          </c:spPr>
          <c:marker>
            <c:symbol val="circle"/>
            <c:size val="14"/>
            <c:spPr>
              <a:solidFill>
                <a:srgbClr val="DB0500"/>
              </a:solidFill>
              <a:ln w="31750">
                <a:noFill/>
              </a:ln>
            </c:spPr>
          </c:marker>
          <c:cat>
            <c:numRef>
              <c:f>'compression-vs-groupsize'!$K$322:$K$327</c:f>
              <c:numCache>
                <c:formatCode>General</c:formatCode>
                <c:ptCount val="6"/>
                <c:pt idx="0">
                  <c:v>1</c:v>
                </c:pt>
                <c:pt idx="1">
                  <c:v>2</c:v>
                </c:pt>
                <c:pt idx="2">
                  <c:v>4</c:v>
                </c:pt>
                <c:pt idx="3">
                  <c:v>8</c:v>
                </c:pt>
                <c:pt idx="4">
                  <c:v>16</c:v>
                </c:pt>
                <c:pt idx="5">
                  <c:v>32</c:v>
                </c:pt>
              </c:numCache>
            </c:numRef>
          </c:cat>
          <c:val>
            <c:numRef>
              <c:f>'compression-vs-groupsize'!$L$322:$L$327</c:f>
              <c:numCache>
                <c:formatCode>General</c:formatCode>
                <c:ptCount val="6"/>
                <c:pt idx="0">
                  <c:v>1.185564502243226</c:v>
                </c:pt>
                <c:pt idx="1">
                  <c:v>1.156392917239822</c:v>
                </c:pt>
                <c:pt idx="2">
                  <c:v>1.150400257595801</c:v>
                </c:pt>
                <c:pt idx="3">
                  <c:v>1.1660885070053779</c:v>
                </c:pt>
                <c:pt idx="4">
                  <c:v>1.15578089834858</c:v>
                </c:pt>
                <c:pt idx="5">
                  <c:v>1.1679716410000001</c:v>
                </c:pt>
              </c:numCache>
            </c:numRef>
          </c:val>
          <c:smooth val="0"/>
        </c:ser>
        <c:ser>
          <c:idx val="2"/>
          <c:order val="1"/>
          <c:tx>
            <c:strRef>
              <c:f>'compression-vs-groupsize'!$N$321</c:f>
              <c:strCache>
                <c:ptCount val="1"/>
                <c:pt idx="0">
                  <c:v>Aware</c:v>
                </c:pt>
              </c:strCache>
            </c:strRef>
          </c:tx>
          <c:spPr>
            <a:ln w="25400">
              <a:solidFill>
                <a:srgbClr val="DB0500"/>
              </a:solidFill>
              <a:prstDash val="sysDash"/>
            </a:ln>
          </c:spPr>
          <c:marker>
            <c:symbol val="circle"/>
            <c:size val="14"/>
            <c:spPr>
              <a:noFill/>
              <a:ln w="31750">
                <a:solidFill>
                  <a:srgbClr val="DB0500"/>
                </a:solidFill>
              </a:ln>
            </c:spPr>
          </c:marker>
          <c:cat>
            <c:numRef>
              <c:f>'compression-vs-groupsize'!$K$322:$K$327</c:f>
              <c:numCache>
                <c:formatCode>General</c:formatCode>
                <c:ptCount val="6"/>
                <c:pt idx="0">
                  <c:v>1</c:v>
                </c:pt>
                <c:pt idx="1">
                  <c:v>2</c:v>
                </c:pt>
                <c:pt idx="2">
                  <c:v>4</c:v>
                </c:pt>
                <c:pt idx="3">
                  <c:v>8</c:v>
                </c:pt>
                <c:pt idx="4">
                  <c:v>16</c:v>
                </c:pt>
                <c:pt idx="5">
                  <c:v>32</c:v>
                </c:pt>
              </c:numCache>
            </c:numRef>
          </c:cat>
          <c:val>
            <c:numRef>
              <c:f>'compression-vs-groupsize'!$N$322:$N$327</c:f>
              <c:numCache>
                <c:formatCode>General</c:formatCode>
                <c:ptCount val="6"/>
                <c:pt idx="0">
                  <c:v>2.245455361268148</c:v>
                </c:pt>
                <c:pt idx="1">
                  <c:v>2.150641445131487</c:v>
                </c:pt>
                <c:pt idx="2">
                  <c:v>2.087499114862267</c:v>
                </c:pt>
                <c:pt idx="3">
                  <c:v>2.075004613434094</c:v>
                </c:pt>
                <c:pt idx="4">
                  <c:v>2.0703473947449749</c:v>
                </c:pt>
                <c:pt idx="5">
                  <c:v>2.06810371775603</c:v>
                </c:pt>
              </c:numCache>
            </c:numRef>
          </c:val>
          <c:smooth val="0"/>
        </c:ser>
        <c:ser>
          <c:idx val="1"/>
          <c:order val="2"/>
          <c:tx>
            <c:strRef>
              <c:f>'Agnostic-Block'!$K$14</c:f>
              <c:strCache>
                <c:ptCount val="1"/>
                <c:pt idx="0">
                  <c:v>Agnostic-Block</c:v>
                </c:pt>
              </c:strCache>
            </c:strRef>
          </c:tx>
          <c:spPr>
            <a:ln w="25400">
              <a:solidFill>
                <a:srgbClr val="8700C8"/>
              </a:solidFill>
              <a:prstDash val="solid"/>
            </a:ln>
          </c:spPr>
          <c:marker>
            <c:symbol val="x"/>
            <c:size val="14"/>
            <c:spPr>
              <a:noFill/>
              <a:ln w="31750">
                <a:solidFill>
                  <a:srgbClr val="8700C8"/>
                </a:solidFill>
              </a:ln>
            </c:spPr>
          </c:marker>
          <c:val>
            <c:numRef>
              <c:f>'Agnostic-Block'!$K$15:$K$20</c:f>
              <c:numCache>
                <c:formatCode>General</c:formatCode>
                <c:ptCount val="6"/>
                <c:pt idx="0">
                  <c:v>1.0441968913866799</c:v>
                </c:pt>
                <c:pt idx="1">
                  <c:v>1.0442127092456519</c:v>
                </c:pt>
                <c:pt idx="2">
                  <c:v>1.044216646200117</c:v>
                </c:pt>
                <c:pt idx="3">
                  <c:v>1.043934871560678</c:v>
                </c:pt>
                <c:pt idx="4">
                  <c:v>1.043433801914877</c:v>
                </c:pt>
                <c:pt idx="5">
                  <c:v>1.042897955115661</c:v>
                </c:pt>
              </c:numCache>
            </c:numRef>
          </c:val>
          <c:smooth val="0"/>
        </c:ser>
        <c:ser>
          <c:idx val="9"/>
          <c:order val="3"/>
          <c:tx>
            <c:strRef>
              <c:f>'compression-vs-groupsize'!$U$321</c:f>
              <c:strCache>
                <c:ptCount val="1"/>
                <c:pt idx="0">
                  <c:v>Agnostic</c:v>
                </c:pt>
              </c:strCache>
            </c:strRef>
          </c:tx>
          <c:spPr>
            <a:ln w="25400">
              <a:solidFill>
                <a:srgbClr val="8700C8"/>
              </a:solidFill>
              <a:prstDash val="sysDash"/>
            </a:ln>
          </c:spPr>
          <c:marker>
            <c:symbol val="triangle"/>
            <c:size val="14"/>
            <c:spPr>
              <a:noFill/>
              <a:ln w="31750">
                <a:solidFill>
                  <a:srgbClr val="8700C8"/>
                </a:solidFill>
              </a:ln>
            </c:spPr>
          </c:marker>
          <c:cat>
            <c:numRef>
              <c:f>'compression-vs-groupsize'!$K$322:$K$327</c:f>
              <c:numCache>
                <c:formatCode>General</c:formatCode>
                <c:ptCount val="6"/>
                <c:pt idx="0">
                  <c:v>1</c:v>
                </c:pt>
                <c:pt idx="1">
                  <c:v>2</c:v>
                </c:pt>
                <c:pt idx="2">
                  <c:v>4</c:v>
                </c:pt>
                <c:pt idx="3">
                  <c:v>8</c:v>
                </c:pt>
                <c:pt idx="4">
                  <c:v>16</c:v>
                </c:pt>
                <c:pt idx="5">
                  <c:v>32</c:v>
                </c:pt>
              </c:numCache>
            </c:numRef>
          </c:cat>
          <c:val>
            <c:numRef>
              <c:f>'compression-vs-groupsize'!$U$322:$U$327</c:f>
              <c:numCache>
                <c:formatCode>General</c:formatCode>
                <c:ptCount val="6"/>
                <c:pt idx="0">
                  <c:v>1.04518125</c:v>
                </c:pt>
                <c:pt idx="1">
                  <c:v>1.04471</c:v>
                </c:pt>
                <c:pt idx="2">
                  <c:v>1.044495</c:v>
                </c:pt>
                <c:pt idx="3">
                  <c:v>1.0443750000000001</c:v>
                </c:pt>
                <c:pt idx="4">
                  <c:v>1.04419</c:v>
                </c:pt>
                <c:pt idx="5">
                  <c:v>1.04419</c:v>
                </c:pt>
              </c:numCache>
            </c:numRef>
          </c:val>
          <c:smooth val="0"/>
        </c:ser>
        <c:dLbls>
          <c:showLegendKey val="0"/>
          <c:showVal val="0"/>
          <c:showCatName val="0"/>
          <c:showSerName val="0"/>
          <c:showPercent val="0"/>
          <c:showBubbleSize val="0"/>
        </c:dLbls>
        <c:marker val="1"/>
        <c:smooth val="0"/>
        <c:axId val="107785600"/>
        <c:axId val="107877888"/>
      </c:lineChart>
      <c:catAx>
        <c:axId val="107785600"/>
        <c:scaling>
          <c:orientation val="minMax"/>
        </c:scaling>
        <c:delete val="0"/>
        <c:axPos val="b"/>
        <c:numFmt formatCode="General" sourceLinked="1"/>
        <c:majorTickMark val="out"/>
        <c:minorTickMark val="none"/>
        <c:tickLblPos val="nextTo"/>
        <c:txPr>
          <a:bodyPr/>
          <a:lstStyle/>
          <a:p>
            <a:pPr>
              <a:defRPr sz="1200">
                <a:solidFill>
                  <a:srgbClr val="000000"/>
                </a:solidFill>
              </a:defRPr>
            </a:pPr>
            <a:endParaRPr lang="en-US"/>
          </a:p>
        </c:txPr>
        <c:crossAx val="107877888"/>
        <c:crosses val="autoZero"/>
        <c:auto val="1"/>
        <c:lblAlgn val="ctr"/>
        <c:lblOffset val="100"/>
        <c:noMultiLvlLbl val="0"/>
      </c:catAx>
      <c:valAx>
        <c:axId val="107877888"/>
        <c:scaling>
          <c:orientation val="minMax"/>
          <c:min val="0.5"/>
        </c:scaling>
        <c:delete val="0"/>
        <c:axPos val="l"/>
        <c:majorGridlines>
          <c:spPr>
            <a:ln>
              <a:solidFill>
                <a:srgbClr val="FFFFFF"/>
              </a:solidFill>
            </a:ln>
          </c:spPr>
        </c:majorGridlines>
        <c:numFmt formatCode="General" sourceLinked="1"/>
        <c:majorTickMark val="out"/>
        <c:minorTickMark val="none"/>
        <c:tickLblPos val="nextTo"/>
        <c:spPr>
          <a:ln>
            <a:solidFill>
              <a:srgbClr val="FFFFFF">
                <a:lumMod val="50000"/>
              </a:srgbClr>
            </a:solidFill>
          </a:ln>
        </c:spPr>
        <c:txPr>
          <a:bodyPr/>
          <a:lstStyle/>
          <a:p>
            <a:pPr>
              <a:defRPr sz="1200">
                <a:solidFill>
                  <a:srgbClr val="000000"/>
                </a:solidFill>
              </a:defRPr>
            </a:pPr>
            <a:endParaRPr lang="en-US"/>
          </a:p>
        </c:txPr>
        <c:crossAx val="107785600"/>
        <c:crosses val="autoZero"/>
        <c:crossBetween val="between"/>
        <c:majorUnit val="1"/>
      </c:valAx>
    </c:plotArea>
    <c:plotVisOnly val="1"/>
    <c:dispBlanksAs val="gap"/>
    <c:showDLblsOverMax val="0"/>
  </c:chart>
  <c:spPr>
    <a:ln>
      <a:noFill/>
    </a:ln>
  </c:spPr>
  <c:txPr>
    <a:bodyPr/>
    <a:lstStyle/>
    <a:p>
      <a:pPr>
        <a:defRPr sz="1400">
          <a:latin typeface="Times"/>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4361926612991599"/>
          <c:y val="5.2635123600361898E-2"/>
          <c:w val="0.85442189718730499"/>
          <c:h val="0.89073670769409896"/>
        </c:manualLayout>
      </c:layout>
      <c:lineChart>
        <c:grouping val="standard"/>
        <c:varyColors val="0"/>
        <c:ser>
          <c:idx val="0"/>
          <c:order val="0"/>
          <c:tx>
            <c:strRef>
              <c:f>'compR-vary-timestep'!$D$6</c:f>
              <c:strCache>
                <c:ptCount val="1"/>
                <c:pt idx="0">
                  <c:v>Aware-Block</c:v>
                </c:pt>
              </c:strCache>
            </c:strRef>
          </c:tx>
          <c:spPr>
            <a:ln w="44450">
              <a:solidFill>
                <a:srgbClr val="DB0500"/>
              </a:solidFill>
            </a:ln>
          </c:spPr>
          <c:marker>
            <c:symbol val="circle"/>
            <c:size val="11"/>
            <c:spPr>
              <a:solidFill>
                <a:srgbClr val="DB0500"/>
              </a:solidFill>
              <a:ln w="31750">
                <a:noFill/>
              </a:ln>
            </c:spPr>
          </c:marker>
          <c:cat>
            <c:strRef>
              <c:f>'compR-vary-timestep'!$B$8:$B$28</c:f>
              <c:strCache>
                <c:ptCount val="21"/>
                <c:pt idx="0">
                  <c:v>DD0000</c:v>
                </c:pt>
                <c:pt idx="1">
                  <c:v>DD0001</c:v>
                </c:pt>
                <c:pt idx="2">
                  <c:v>DD0002</c:v>
                </c:pt>
                <c:pt idx="3">
                  <c:v>DD0003</c:v>
                </c:pt>
                <c:pt idx="4">
                  <c:v>DD0004</c:v>
                </c:pt>
                <c:pt idx="5">
                  <c:v>DD0005</c:v>
                </c:pt>
                <c:pt idx="6">
                  <c:v>DD0006</c:v>
                </c:pt>
                <c:pt idx="7">
                  <c:v>DD0007</c:v>
                </c:pt>
                <c:pt idx="8">
                  <c:v>DD0008</c:v>
                </c:pt>
                <c:pt idx="9">
                  <c:v>DD0009</c:v>
                </c:pt>
                <c:pt idx="10">
                  <c:v>DD0010</c:v>
                </c:pt>
                <c:pt idx="11">
                  <c:v>DD0011</c:v>
                </c:pt>
                <c:pt idx="12">
                  <c:v>DD0012</c:v>
                </c:pt>
                <c:pt idx="13">
                  <c:v>DD0013</c:v>
                </c:pt>
                <c:pt idx="14">
                  <c:v>DD0014</c:v>
                </c:pt>
                <c:pt idx="15">
                  <c:v>DD0015</c:v>
                </c:pt>
                <c:pt idx="16">
                  <c:v>DD0016</c:v>
                </c:pt>
                <c:pt idx="17">
                  <c:v>DD0017</c:v>
                </c:pt>
                <c:pt idx="18">
                  <c:v>DD0018</c:v>
                </c:pt>
                <c:pt idx="19">
                  <c:v>DD0019</c:v>
                </c:pt>
                <c:pt idx="20">
                  <c:v>DD0020</c:v>
                </c:pt>
              </c:strCache>
            </c:strRef>
          </c:cat>
          <c:val>
            <c:numRef>
              <c:f>'compR-vary-timestep'!$D$8:$D$27</c:f>
              <c:numCache>
                <c:formatCode>General</c:formatCode>
                <c:ptCount val="20"/>
                <c:pt idx="0">
                  <c:v>1.173736253</c:v>
                </c:pt>
                <c:pt idx="1">
                  <c:v>1.187225754</c:v>
                </c:pt>
                <c:pt idx="2">
                  <c:v>1.1836293250000001</c:v>
                </c:pt>
                <c:pt idx="3">
                  <c:v>1.185234025</c:v>
                </c:pt>
                <c:pt idx="4">
                  <c:v>1.186118376</c:v>
                </c:pt>
                <c:pt idx="5">
                  <c:v>1.1815941459999999</c:v>
                </c:pt>
                <c:pt idx="6">
                  <c:v>1.1724626339999999</c:v>
                </c:pt>
                <c:pt idx="7">
                  <c:v>1.168937806</c:v>
                </c:pt>
                <c:pt idx="8">
                  <c:v>1.168978362</c:v>
                </c:pt>
                <c:pt idx="9">
                  <c:v>1.1673517200000001</c:v>
                </c:pt>
                <c:pt idx="10">
                  <c:v>1.1670971160000001</c:v>
                </c:pt>
                <c:pt idx="11">
                  <c:v>1.167962164</c:v>
                </c:pt>
                <c:pt idx="12">
                  <c:v>1.168513755</c:v>
                </c:pt>
                <c:pt idx="13">
                  <c:v>1.168339853</c:v>
                </c:pt>
                <c:pt idx="14">
                  <c:v>1.1679716410000001</c:v>
                </c:pt>
                <c:pt idx="15">
                  <c:v>1.16743464</c:v>
                </c:pt>
                <c:pt idx="16">
                  <c:v>1.168531397</c:v>
                </c:pt>
                <c:pt idx="17">
                  <c:v>1.1697468600000001</c:v>
                </c:pt>
                <c:pt idx="18">
                  <c:v>1.171089238</c:v>
                </c:pt>
                <c:pt idx="19">
                  <c:v>1.172548014</c:v>
                </c:pt>
              </c:numCache>
            </c:numRef>
          </c:val>
          <c:smooth val="0"/>
        </c:ser>
        <c:ser>
          <c:idx val="2"/>
          <c:order val="1"/>
          <c:tx>
            <c:strRef>
              <c:f>'compR-vary-timestep'!$H$6</c:f>
              <c:strCache>
                <c:ptCount val="1"/>
                <c:pt idx="0">
                  <c:v>Aware</c:v>
                </c:pt>
              </c:strCache>
            </c:strRef>
          </c:tx>
          <c:spPr>
            <a:ln w="44450">
              <a:solidFill>
                <a:srgbClr val="DB0500"/>
              </a:solidFill>
              <a:prstDash val="sysDash"/>
            </a:ln>
          </c:spPr>
          <c:marker>
            <c:symbol val="circle"/>
            <c:size val="11"/>
            <c:spPr>
              <a:noFill/>
              <a:ln w="25400">
                <a:solidFill>
                  <a:srgbClr val="DB0500"/>
                </a:solidFill>
              </a:ln>
            </c:spPr>
          </c:marker>
          <c:cat>
            <c:strRef>
              <c:f>'compR-vary-timestep'!$B$8:$B$28</c:f>
              <c:strCache>
                <c:ptCount val="21"/>
                <c:pt idx="0">
                  <c:v>DD0000</c:v>
                </c:pt>
                <c:pt idx="1">
                  <c:v>DD0001</c:v>
                </c:pt>
                <c:pt idx="2">
                  <c:v>DD0002</c:v>
                </c:pt>
                <c:pt idx="3">
                  <c:v>DD0003</c:v>
                </c:pt>
                <c:pt idx="4">
                  <c:v>DD0004</c:v>
                </c:pt>
                <c:pt idx="5">
                  <c:v>DD0005</c:v>
                </c:pt>
                <c:pt idx="6">
                  <c:v>DD0006</c:v>
                </c:pt>
                <c:pt idx="7">
                  <c:v>DD0007</c:v>
                </c:pt>
                <c:pt idx="8">
                  <c:v>DD0008</c:v>
                </c:pt>
                <c:pt idx="9">
                  <c:v>DD0009</c:v>
                </c:pt>
                <c:pt idx="10">
                  <c:v>DD0010</c:v>
                </c:pt>
                <c:pt idx="11">
                  <c:v>DD0011</c:v>
                </c:pt>
                <c:pt idx="12">
                  <c:v>DD0012</c:v>
                </c:pt>
                <c:pt idx="13">
                  <c:v>DD0013</c:v>
                </c:pt>
                <c:pt idx="14">
                  <c:v>DD0014</c:v>
                </c:pt>
                <c:pt idx="15">
                  <c:v>DD0015</c:v>
                </c:pt>
                <c:pt idx="16">
                  <c:v>DD0016</c:v>
                </c:pt>
                <c:pt idx="17">
                  <c:v>DD0017</c:v>
                </c:pt>
                <c:pt idx="18">
                  <c:v>DD0018</c:v>
                </c:pt>
                <c:pt idx="19">
                  <c:v>DD0019</c:v>
                </c:pt>
                <c:pt idx="20">
                  <c:v>DD0020</c:v>
                </c:pt>
              </c:strCache>
            </c:strRef>
          </c:cat>
          <c:val>
            <c:numRef>
              <c:f>'compR-vary-timestep'!$H$8:$H$27</c:f>
              <c:numCache>
                <c:formatCode>General</c:formatCode>
                <c:ptCount val="20"/>
                <c:pt idx="0">
                  <c:v>2.101952735064708</c:v>
                </c:pt>
                <c:pt idx="1">
                  <c:v>2.1061021343749728</c:v>
                </c:pt>
                <c:pt idx="2">
                  <c:v>2.0992016608280362</c:v>
                </c:pt>
                <c:pt idx="3">
                  <c:v>2.1013951900209609</c:v>
                </c:pt>
                <c:pt idx="4">
                  <c:v>2.1030903723090648</c:v>
                </c:pt>
                <c:pt idx="5">
                  <c:v>2.0941685414576861</c:v>
                </c:pt>
                <c:pt idx="6">
                  <c:v>2.0771398943065482</c:v>
                </c:pt>
                <c:pt idx="7">
                  <c:v>2.0699775278448449</c:v>
                </c:pt>
                <c:pt idx="8">
                  <c:v>2.069478318380563</c:v>
                </c:pt>
                <c:pt idx="9">
                  <c:v>2.067480223418289</c:v>
                </c:pt>
                <c:pt idx="10">
                  <c:v>2.06652435474868</c:v>
                </c:pt>
                <c:pt idx="11">
                  <c:v>2.067892211018131</c:v>
                </c:pt>
                <c:pt idx="12">
                  <c:v>2.067886453678101</c:v>
                </c:pt>
                <c:pt idx="13">
                  <c:v>2.0680318294542208</c:v>
                </c:pt>
                <c:pt idx="14">
                  <c:v>2.06810371775603</c:v>
                </c:pt>
                <c:pt idx="15">
                  <c:v>2.0675330717659701</c:v>
                </c:pt>
                <c:pt idx="16">
                  <c:v>2.0697436876183599</c:v>
                </c:pt>
                <c:pt idx="17">
                  <c:v>2.0718157660645979</c:v>
                </c:pt>
                <c:pt idx="18">
                  <c:v>2.0732272706620098</c:v>
                </c:pt>
                <c:pt idx="19">
                  <c:v>2.0781191011028861</c:v>
                </c:pt>
              </c:numCache>
            </c:numRef>
          </c:val>
          <c:smooth val="0"/>
        </c:ser>
        <c:ser>
          <c:idx val="1"/>
          <c:order val="2"/>
          <c:tx>
            <c:strRef>
              <c:f>'Agnostic-Block'!$G$81</c:f>
              <c:strCache>
                <c:ptCount val="1"/>
                <c:pt idx="0">
                  <c:v>Agnostic-Block</c:v>
                </c:pt>
              </c:strCache>
            </c:strRef>
          </c:tx>
          <c:spPr>
            <a:ln w="44450">
              <a:solidFill>
                <a:srgbClr val="9302FF"/>
              </a:solidFill>
            </a:ln>
          </c:spPr>
          <c:marker>
            <c:symbol val="x"/>
            <c:size val="14"/>
            <c:spPr>
              <a:noFill/>
              <a:ln w="31750">
                <a:solidFill>
                  <a:srgbClr val="9302FF"/>
                </a:solidFill>
              </a:ln>
            </c:spPr>
          </c:marker>
          <c:val>
            <c:numRef>
              <c:f>'Agnostic-Block'!$G$82:$G$101</c:f>
              <c:numCache>
                <c:formatCode>General</c:formatCode>
                <c:ptCount val="20"/>
                <c:pt idx="0">
                  <c:v>1.0527087467183429</c:v>
                </c:pt>
                <c:pt idx="1">
                  <c:v>1.043452303251668</c:v>
                </c:pt>
                <c:pt idx="2">
                  <c:v>1.043347305914281</c:v>
                </c:pt>
                <c:pt idx="3">
                  <c:v>1.043317567570764</c:v>
                </c:pt>
                <c:pt idx="4">
                  <c:v>1.0433068562514161</c:v>
                </c:pt>
                <c:pt idx="5">
                  <c:v>1.043252239284745</c:v>
                </c:pt>
                <c:pt idx="6">
                  <c:v>1.04313095110829</c:v>
                </c:pt>
                <c:pt idx="7">
                  <c:v>1.043068025772915</c:v>
                </c:pt>
                <c:pt idx="8">
                  <c:v>1.0430399356249309</c:v>
                </c:pt>
                <c:pt idx="9">
                  <c:v>1.0430039412034351</c:v>
                </c:pt>
                <c:pt idx="10">
                  <c:v>1.042961937421222</c:v>
                </c:pt>
                <c:pt idx="11">
                  <c:v>1.0429488677727381</c:v>
                </c:pt>
                <c:pt idx="12">
                  <c:v>1.042907493432671</c:v>
                </c:pt>
                <c:pt idx="13">
                  <c:v>1.042935561670064</c:v>
                </c:pt>
                <c:pt idx="14">
                  <c:v>1.0428979563760761</c:v>
                </c:pt>
                <c:pt idx="15">
                  <c:v>1.0428855152310501</c:v>
                </c:pt>
                <c:pt idx="16">
                  <c:v>1.042915002741202</c:v>
                </c:pt>
                <c:pt idx="17">
                  <c:v>1.042898210433979</c:v>
                </c:pt>
                <c:pt idx="18">
                  <c:v>1.0428884708796899</c:v>
                </c:pt>
                <c:pt idx="19">
                  <c:v>1.0429593353691089</c:v>
                </c:pt>
              </c:numCache>
            </c:numRef>
          </c:val>
          <c:smooth val="0"/>
        </c:ser>
        <c:ser>
          <c:idx val="8"/>
          <c:order val="3"/>
          <c:tx>
            <c:strRef>
              <c:f>'compR-vary-timestep'!$K$6</c:f>
              <c:strCache>
                <c:ptCount val="1"/>
                <c:pt idx="0">
                  <c:v>Agnostic</c:v>
                </c:pt>
              </c:strCache>
            </c:strRef>
          </c:tx>
          <c:spPr>
            <a:ln w="44450">
              <a:solidFill>
                <a:srgbClr val="9302FF"/>
              </a:solidFill>
              <a:prstDash val="sysDash"/>
            </a:ln>
          </c:spPr>
          <c:marker>
            <c:symbol val="triangle"/>
            <c:size val="9"/>
            <c:spPr>
              <a:noFill/>
              <a:ln w="19050">
                <a:solidFill>
                  <a:srgbClr val="9302FF"/>
                </a:solidFill>
              </a:ln>
            </c:spPr>
          </c:marker>
          <c:cat>
            <c:strRef>
              <c:f>'compR-vary-timestep'!$B$8:$B$28</c:f>
              <c:strCache>
                <c:ptCount val="21"/>
                <c:pt idx="0">
                  <c:v>DD0000</c:v>
                </c:pt>
                <c:pt idx="1">
                  <c:v>DD0001</c:v>
                </c:pt>
                <c:pt idx="2">
                  <c:v>DD0002</c:v>
                </c:pt>
                <c:pt idx="3">
                  <c:v>DD0003</c:v>
                </c:pt>
                <c:pt idx="4">
                  <c:v>DD0004</c:v>
                </c:pt>
                <c:pt idx="5">
                  <c:v>DD0005</c:v>
                </c:pt>
                <c:pt idx="6">
                  <c:v>DD0006</c:v>
                </c:pt>
                <c:pt idx="7">
                  <c:v>DD0007</c:v>
                </c:pt>
                <c:pt idx="8">
                  <c:v>DD0008</c:v>
                </c:pt>
                <c:pt idx="9">
                  <c:v>DD0009</c:v>
                </c:pt>
                <c:pt idx="10">
                  <c:v>DD0010</c:v>
                </c:pt>
                <c:pt idx="11">
                  <c:v>DD0011</c:v>
                </c:pt>
                <c:pt idx="12">
                  <c:v>DD0012</c:v>
                </c:pt>
                <c:pt idx="13">
                  <c:v>DD0013</c:v>
                </c:pt>
                <c:pt idx="14">
                  <c:v>DD0014</c:v>
                </c:pt>
                <c:pt idx="15">
                  <c:v>DD0015</c:v>
                </c:pt>
                <c:pt idx="16">
                  <c:v>DD0016</c:v>
                </c:pt>
                <c:pt idx="17">
                  <c:v>DD0017</c:v>
                </c:pt>
                <c:pt idx="18">
                  <c:v>DD0018</c:v>
                </c:pt>
                <c:pt idx="19">
                  <c:v>DD0019</c:v>
                </c:pt>
                <c:pt idx="20">
                  <c:v>DD0020</c:v>
                </c:pt>
              </c:strCache>
            </c:strRef>
          </c:cat>
          <c:val>
            <c:numRef>
              <c:f>'compR-vary-timestep'!$K$8:$K$27</c:f>
              <c:numCache>
                <c:formatCode>General</c:formatCode>
                <c:ptCount val="20"/>
                <c:pt idx="0">
                  <c:v>1.0566843783258399</c:v>
                </c:pt>
                <c:pt idx="1">
                  <c:v>1.044952601390871</c:v>
                </c:pt>
                <c:pt idx="2">
                  <c:v>1.044850854353697</c:v>
                </c:pt>
                <c:pt idx="3">
                  <c:v>1.0447724791963819</c:v>
                </c:pt>
                <c:pt idx="4">
                  <c:v>1.0447677611358159</c:v>
                </c:pt>
                <c:pt idx="5">
                  <c:v>1.0446611735194851</c:v>
                </c:pt>
                <c:pt idx="6">
                  <c:v>1.044523476691863</c:v>
                </c:pt>
                <c:pt idx="7">
                  <c:v>1.04443694573145</c:v>
                </c:pt>
                <c:pt idx="8">
                  <c:v>1.044394485715435</c:v>
                </c:pt>
                <c:pt idx="9">
                  <c:v>1.0443377994096901</c:v>
                </c:pt>
                <c:pt idx="10">
                  <c:v>1.0443025303271609</c:v>
                </c:pt>
                <c:pt idx="11">
                  <c:v>1.04429525777056</c:v>
                </c:pt>
                <c:pt idx="12">
                  <c:v>1.0442350085830669</c:v>
                </c:pt>
                <c:pt idx="13">
                  <c:v>1.044204352352635</c:v>
                </c:pt>
                <c:pt idx="14">
                  <c:v>1.04419097863344</c:v>
                </c:pt>
                <c:pt idx="15">
                  <c:v>1.0441432178198149</c:v>
                </c:pt>
                <c:pt idx="16">
                  <c:v>1.0441521807943039</c:v>
                </c:pt>
                <c:pt idx="17">
                  <c:v>1.0441494081029301</c:v>
                </c:pt>
                <c:pt idx="18">
                  <c:v>1.044155477536995</c:v>
                </c:pt>
                <c:pt idx="19">
                  <c:v>1.044193137131995</c:v>
                </c:pt>
              </c:numCache>
            </c:numRef>
          </c:val>
          <c:smooth val="0"/>
        </c:ser>
        <c:dLbls>
          <c:showLegendKey val="0"/>
          <c:showVal val="0"/>
          <c:showCatName val="0"/>
          <c:showSerName val="0"/>
          <c:showPercent val="0"/>
          <c:showBubbleSize val="0"/>
        </c:dLbls>
        <c:marker val="1"/>
        <c:smooth val="0"/>
        <c:axId val="109994368"/>
        <c:axId val="109996288"/>
      </c:lineChart>
      <c:catAx>
        <c:axId val="109994368"/>
        <c:scaling>
          <c:orientation val="minMax"/>
        </c:scaling>
        <c:delete val="1"/>
        <c:axPos val="b"/>
        <c:numFmt formatCode="General" sourceLinked="1"/>
        <c:majorTickMark val="out"/>
        <c:minorTickMark val="none"/>
        <c:tickLblPos val="nextTo"/>
        <c:crossAx val="109996288"/>
        <c:crosses val="autoZero"/>
        <c:auto val="1"/>
        <c:lblAlgn val="ctr"/>
        <c:lblOffset val="100"/>
        <c:noMultiLvlLbl val="0"/>
      </c:catAx>
      <c:valAx>
        <c:axId val="109996288"/>
        <c:scaling>
          <c:orientation val="minMax"/>
          <c:min val="0.8"/>
        </c:scaling>
        <c:delete val="0"/>
        <c:axPos val="l"/>
        <c:majorGridlines>
          <c:spPr>
            <a:ln>
              <a:solidFill>
                <a:schemeClr val="tx1"/>
              </a:solidFill>
            </a:ln>
          </c:spPr>
        </c:majorGridlines>
        <c:numFmt formatCode="General" sourceLinked="1"/>
        <c:majorTickMark val="out"/>
        <c:minorTickMark val="none"/>
        <c:tickLblPos val="nextTo"/>
        <c:spPr>
          <a:ln>
            <a:solidFill>
              <a:schemeClr val="bg1">
                <a:lumMod val="75000"/>
                <a:lumOff val="25000"/>
              </a:schemeClr>
            </a:solidFill>
          </a:ln>
        </c:spPr>
        <c:crossAx val="109994368"/>
        <c:crosses val="autoZero"/>
        <c:crossBetween val="between"/>
      </c:valAx>
    </c:plotArea>
    <c:plotVisOnly val="1"/>
    <c:dispBlanksAs val="gap"/>
    <c:showDLblsOverMax val="0"/>
  </c:chart>
  <c:spPr>
    <a:ln>
      <a:noFill/>
    </a:ln>
  </c:spPr>
  <c:txPr>
    <a:bodyPr/>
    <a:lstStyle/>
    <a:p>
      <a:pPr>
        <a:defRPr sz="1400">
          <a:solidFill>
            <a:srgbClr val="000000"/>
          </a:solidFill>
          <a:latin typeface="Times"/>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7.9890413371730695E-2"/>
          <c:y val="0.13696829165789901"/>
          <c:w val="0.92010958662826903"/>
          <c:h val="0.800503024182322"/>
        </c:manualLayout>
      </c:layout>
      <c:lineChart>
        <c:grouping val="standard"/>
        <c:varyColors val="0"/>
        <c:ser>
          <c:idx val="1"/>
          <c:order val="0"/>
          <c:tx>
            <c:strRef>
              <c:f>'relative-improvement'!$B$11</c:f>
              <c:strCache>
                <c:ptCount val="1"/>
                <c:pt idx="0">
                  <c:v>Aware-Block</c:v>
                </c:pt>
              </c:strCache>
            </c:strRef>
          </c:tx>
          <c:spPr>
            <a:ln w="44450">
              <a:solidFill>
                <a:srgbClr val="DA0000"/>
              </a:solidFill>
            </a:ln>
          </c:spPr>
          <c:marker>
            <c:symbol val="circle"/>
            <c:size val="9"/>
            <c:spPr>
              <a:solidFill>
                <a:srgbClr val="DA0000"/>
              </a:solidFill>
              <a:ln w="31750">
                <a:noFill/>
              </a:ln>
            </c:spPr>
          </c:marker>
          <c:cat>
            <c:strRef>
              <c:f>'Concat-Micro'!$O$9:$O$15</c:f>
              <c:strCache>
                <c:ptCount val="7"/>
                <c:pt idx="0">
                  <c:v>DD0001</c:v>
                </c:pt>
                <c:pt idx="1">
                  <c:v>DD0002</c:v>
                </c:pt>
                <c:pt idx="2">
                  <c:v>DD0003</c:v>
                </c:pt>
                <c:pt idx="3">
                  <c:v>DD0004</c:v>
                </c:pt>
                <c:pt idx="4">
                  <c:v>DD0005</c:v>
                </c:pt>
                <c:pt idx="5">
                  <c:v>DD0006</c:v>
                </c:pt>
                <c:pt idx="6">
                  <c:v>DD0007</c:v>
                </c:pt>
              </c:strCache>
            </c:strRef>
          </c:cat>
          <c:val>
            <c:numRef>
              <c:f>'Block-Macro'!$O$13:$O$19</c:f>
              <c:numCache>
                <c:formatCode>General</c:formatCode>
                <c:ptCount val="7"/>
                <c:pt idx="0">
                  <c:v>5.481294673772318</c:v>
                </c:pt>
                <c:pt idx="1">
                  <c:v>3.634690725895211</c:v>
                </c:pt>
                <c:pt idx="2">
                  <c:v>3.360547981193418</c:v>
                </c:pt>
                <c:pt idx="3">
                  <c:v>3.35536754928156</c:v>
                </c:pt>
                <c:pt idx="4">
                  <c:v>3.46546904660413</c:v>
                </c:pt>
                <c:pt idx="5">
                  <c:v>3.769984310634888</c:v>
                </c:pt>
                <c:pt idx="6">
                  <c:v>3.934228757366276</c:v>
                </c:pt>
              </c:numCache>
            </c:numRef>
          </c:val>
          <c:smooth val="0"/>
        </c:ser>
        <c:ser>
          <c:idx val="5"/>
          <c:order val="1"/>
          <c:tx>
            <c:strRef>
              <c:f>'relative-improvement'!$B$13</c:f>
              <c:strCache>
                <c:ptCount val="1"/>
                <c:pt idx="0">
                  <c:v>Aware</c:v>
                </c:pt>
              </c:strCache>
            </c:strRef>
          </c:tx>
          <c:spPr>
            <a:ln w="44450">
              <a:solidFill>
                <a:srgbClr val="DA0000"/>
              </a:solidFill>
              <a:prstDash val="sysDash"/>
            </a:ln>
            <a:effectLst/>
          </c:spPr>
          <c:marker>
            <c:symbol val="circle"/>
            <c:size val="18"/>
            <c:spPr>
              <a:noFill/>
              <a:ln w="31750">
                <a:solidFill>
                  <a:srgbClr val="DA0000"/>
                </a:solidFill>
              </a:ln>
              <a:effectLst/>
            </c:spPr>
          </c:marker>
          <c:cat>
            <c:strRef>
              <c:f>'Concat-Micro'!$O$9:$O$15</c:f>
              <c:strCache>
                <c:ptCount val="7"/>
                <c:pt idx="0">
                  <c:v>DD0001</c:v>
                </c:pt>
                <c:pt idx="1">
                  <c:v>DD0002</c:v>
                </c:pt>
                <c:pt idx="2">
                  <c:v>DD0003</c:v>
                </c:pt>
                <c:pt idx="3">
                  <c:v>DD0004</c:v>
                </c:pt>
                <c:pt idx="4">
                  <c:v>DD0005</c:v>
                </c:pt>
                <c:pt idx="5">
                  <c:v>DD0006</c:v>
                </c:pt>
                <c:pt idx="6">
                  <c:v>DD0007</c:v>
                </c:pt>
              </c:strCache>
            </c:strRef>
          </c:cat>
          <c:val>
            <c:numRef>
              <c:f>'Concat-Macro'!$P$18:$P$24</c:f>
              <c:numCache>
                <c:formatCode>General</c:formatCode>
                <c:ptCount val="7"/>
                <c:pt idx="0">
                  <c:v>5.499003807160264</c:v>
                </c:pt>
                <c:pt idx="1">
                  <c:v>3.6390301145378801</c:v>
                </c:pt>
                <c:pt idx="2">
                  <c:v>3.3695530230731321</c:v>
                </c:pt>
                <c:pt idx="3">
                  <c:v>3.364996481747704</c:v>
                </c:pt>
                <c:pt idx="4">
                  <c:v>3.4735422948328338</c:v>
                </c:pt>
                <c:pt idx="5">
                  <c:v>3.7826871943012841</c:v>
                </c:pt>
                <c:pt idx="6">
                  <c:v>3.949719839699223</c:v>
                </c:pt>
              </c:numCache>
            </c:numRef>
          </c:val>
          <c:smooth val="0"/>
        </c:ser>
        <c:ser>
          <c:idx val="0"/>
          <c:order val="2"/>
          <c:tx>
            <c:strRef>
              <c:f>'Agnostic-Block'!$H$1</c:f>
              <c:strCache>
                <c:ptCount val="1"/>
                <c:pt idx="0">
                  <c:v>Agnostic-Block</c:v>
                </c:pt>
              </c:strCache>
            </c:strRef>
          </c:tx>
          <c:spPr>
            <a:ln w="44450">
              <a:solidFill>
                <a:srgbClr val="9704DC"/>
              </a:solidFill>
            </a:ln>
          </c:spPr>
          <c:marker>
            <c:symbol val="x"/>
            <c:size val="12"/>
            <c:spPr>
              <a:noFill/>
              <a:ln w="31750">
                <a:solidFill>
                  <a:srgbClr val="9704DC"/>
                </a:solidFill>
              </a:ln>
            </c:spPr>
          </c:marker>
          <c:val>
            <c:numRef>
              <c:f>'Agnostic-Block'!$P$3:$P$9</c:f>
              <c:numCache>
                <c:formatCode>General</c:formatCode>
                <c:ptCount val="7"/>
                <c:pt idx="0">
                  <c:v>3.6871840766247348</c:v>
                </c:pt>
                <c:pt idx="1">
                  <c:v>2.530950623289097</c:v>
                </c:pt>
                <c:pt idx="2">
                  <c:v>2.275943196321812</c:v>
                </c:pt>
                <c:pt idx="3">
                  <c:v>2.2394142604209981</c:v>
                </c:pt>
                <c:pt idx="4">
                  <c:v>2.274347669696644</c:v>
                </c:pt>
                <c:pt idx="5">
                  <c:v>2.442458028142263</c:v>
                </c:pt>
                <c:pt idx="6">
                  <c:v>2.52039741726349</c:v>
                </c:pt>
              </c:numCache>
            </c:numRef>
          </c:val>
          <c:smooth val="0"/>
        </c:ser>
        <c:ser>
          <c:idx val="8"/>
          <c:order val="3"/>
          <c:tx>
            <c:v>Agnostic</c:v>
          </c:tx>
          <c:spPr>
            <a:ln w="38100">
              <a:solidFill>
                <a:srgbClr val="7030A0"/>
              </a:solidFill>
              <a:prstDash val="sysDash"/>
            </a:ln>
          </c:spPr>
          <c:marker>
            <c:symbol val="triangle"/>
            <c:size val="9"/>
            <c:spPr>
              <a:noFill/>
              <a:ln w="31750">
                <a:solidFill>
                  <a:srgbClr val="9704DC"/>
                </a:solidFill>
              </a:ln>
            </c:spPr>
          </c:marker>
          <c:val>
            <c:numRef>
              <c:f>Baseline!$I$83:$I$89</c:f>
              <c:numCache>
                <c:formatCode>General</c:formatCode>
                <c:ptCount val="7"/>
                <c:pt idx="0">
                  <c:v>3.8062749999999981</c:v>
                </c:pt>
                <c:pt idx="1">
                  <c:v>2.5924299999999998</c:v>
                </c:pt>
                <c:pt idx="2">
                  <c:v>2.338279</c:v>
                </c:pt>
                <c:pt idx="3">
                  <c:v>2.3198910000000001</c:v>
                </c:pt>
                <c:pt idx="4">
                  <c:v>2.3690470000000001</c:v>
                </c:pt>
                <c:pt idx="5">
                  <c:v>2.5701170000000002</c:v>
                </c:pt>
                <c:pt idx="6">
                  <c:v>2.6726990000000002</c:v>
                </c:pt>
              </c:numCache>
            </c:numRef>
          </c:val>
          <c:smooth val="0"/>
        </c:ser>
        <c:dLbls>
          <c:showLegendKey val="0"/>
          <c:showVal val="0"/>
          <c:showCatName val="0"/>
          <c:showSerName val="0"/>
          <c:showPercent val="0"/>
          <c:showBubbleSize val="0"/>
        </c:dLbls>
        <c:marker val="1"/>
        <c:smooth val="0"/>
        <c:axId val="110026112"/>
        <c:axId val="110032384"/>
      </c:lineChart>
      <c:catAx>
        <c:axId val="110026112"/>
        <c:scaling>
          <c:orientation val="minMax"/>
        </c:scaling>
        <c:delete val="1"/>
        <c:axPos val="b"/>
        <c:majorTickMark val="out"/>
        <c:minorTickMark val="none"/>
        <c:tickLblPos val="nextTo"/>
        <c:crossAx val="110032384"/>
        <c:crosses val="autoZero"/>
        <c:auto val="1"/>
        <c:lblAlgn val="ctr"/>
        <c:lblOffset val="100"/>
        <c:noMultiLvlLbl val="0"/>
      </c:catAx>
      <c:valAx>
        <c:axId val="110032384"/>
        <c:scaling>
          <c:orientation val="minMax"/>
          <c:min val="1"/>
        </c:scaling>
        <c:delete val="0"/>
        <c:axPos val="l"/>
        <c:majorGridlines>
          <c:spPr>
            <a:ln>
              <a:solidFill>
                <a:schemeClr val="tx1"/>
              </a:solidFill>
            </a:ln>
          </c:spPr>
        </c:majorGridlines>
        <c:numFmt formatCode="#,##0.0" sourceLinked="0"/>
        <c:majorTickMark val="out"/>
        <c:minorTickMark val="none"/>
        <c:tickLblPos val="nextTo"/>
        <c:spPr>
          <a:ln>
            <a:solidFill>
              <a:schemeClr val="bg1">
                <a:lumMod val="75000"/>
                <a:lumOff val="25000"/>
              </a:schemeClr>
            </a:solidFill>
          </a:ln>
        </c:spPr>
        <c:txPr>
          <a:bodyPr/>
          <a:lstStyle/>
          <a:p>
            <a:pPr>
              <a:defRPr>
                <a:solidFill>
                  <a:srgbClr val="000000"/>
                </a:solidFill>
              </a:defRPr>
            </a:pPr>
            <a:endParaRPr lang="en-US"/>
          </a:p>
        </c:txPr>
        <c:crossAx val="110026112"/>
        <c:crosses val="autoZero"/>
        <c:crossBetween val="between"/>
      </c:valAx>
      <c:spPr>
        <a:ln>
          <a:solidFill>
            <a:schemeClr val="tx1">
              <a:lumMod val="50000"/>
            </a:schemeClr>
          </a:solidFill>
        </a:ln>
      </c:spPr>
    </c:plotArea>
    <c:plotVisOnly val="1"/>
    <c:dispBlanksAs val="gap"/>
    <c:showDLblsOverMax val="0"/>
  </c:chart>
  <c:spPr>
    <a:ln>
      <a:noFill/>
    </a:ln>
  </c:spPr>
  <c:txPr>
    <a:bodyPr/>
    <a:lstStyle/>
    <a:p>
      <a:pPr>
        <a:defRPr sz="1400">
          <a:latin typeface="Times"/>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5172608144943199E-2"/>
          <c:y val="0.16628227940750301"/>
          <c:w val="0.94332119226446198"/>
          <c:h val="0.776473353323617"/>
        </c:manualLayout>
      </c:layout>
      <c:lineChart>
        <c:grouping val="standard"/>
        <c:varyColors val="0"/>
        <c:ser>
          <c:idx val="0"/>
          <c:order val="0"/>
          <c:tx>
            <c:strRef>
              <c:f>'CR-vs-TimeStep64'!$B$4</c:f>
              <c:strCache>
                <c:ptCount val="1"/>
                <c:pt idx="0">
                  <c:v>Aware-Block</c:v>
                </c:pt>
              </c:strCache>
            </c:strRef>
          </c:tx>
          <c:spPr>
            <a:ln w="44450">
              <a:solidFill>
                <a:srgbClr val="CA0000"/>
              </a:solidFill>
              <a:prstDash val="solid"/>
            </a:ln>
            <a:effectLst>
              <a:outerShdw blurRad="50800" dist="38100" dir="2700000" algn="tl" rotWithShape="0">
                <a:srgbClr val="000000">
                  <a:alpha val="43000"/>
                </a:srgbClr>
              </a:outerShdw>
            </a:effectLst>
          </c:spPr>
          <c:marker>
            <c:symbol val="circle"/>
            <c:size val="12"/>
            <c:spPr>
              <a:solidFill>
                <a:srgbClr val="DE050A"/>
              </a:solidFill>
              <a:ln w="31750">
                <a:noFill/>
              </a:ln>
              <a:effectLst>
                <a:outerShdw blurRad="50800" dist="38100" dir="2700000" algn="tl" rotWithShape="0">
                  <a:srgbClr val="000000">
                    <a:alpha val="43000"/>
                  </a:srgbClr>
                </a:outerShdw>
              </a:effectLst>
            </c:spPr>
          </c:marker>
          <c:cat>
            <c:strRef>
              <c:f>'CR-vs-TimeStep64'!$B$11:$B$22</c:f>
              <c:strCache>
                <c:ptCount val="12"/>
                <c:pt idx="0">
                  <c:v>DD0000</c:v>
                </c:pt>
                <c:pt idx="1">
                  <c:v>DD0001</c:v>
                </c:pt>
                <c:pt idx="2">
                  <c:v>DD0002</c:v>
                </c:pt>
                <c:pt idx="3">
                  <c:v>DD0003</c:v>
                </c:pt>
                <c:pt idx="4">
                  <c:v>DD0004</c:v>
                </c:pt>
                <c:pt idx="5">
                  <c:v>DD0005</c:v>
                </c:pt>
                <c:pt idx="6">
                  <c:v>DD0006</c:v>
                </c:pt>
                <c:pt idx="7">
                  <c:v>DD0007</c:v>
                </c:pt>
                <c:pt idx="8">
                  <c:v>DD0008</c:v>
                </c:pt>
                <c:pt idx="9">
                  <c:v>DD0009</c:v>
                </c:pt>
                <c:pt idx="10">
                  <c:v>DD0010</c:v>
                </c:pt>
                <c:pt idx="11">
                  <c:v>DD0011</c:v>
                </c:pt>
              </c:strCache>
            </c:strRef>
          </c:cat>
          <c:val>
            <c:numRef>
              <c:f>'CR-vs-TimeStep64'!$M$11:$M$22</c:f>
              <c:numCache>
                <c:formatCode>General</c:formatCode>
                <c:ptCount val="12"/>
                <c:pt idx="0">
                  <c:v>2.1424055744556378</c:v>
                </c:pt>
                <c:pt idx="1">
                  <c:v>1.7554671270836411</c:v>
                </c:pt>
                <c:pt idx="2">
                  <c:v>1.7466497029694661</c:v>
                </c:pt>
                <c:pt idx="3">
                  <c:v>1.7496019252974251</c:v>
                </c:pt>
                <c:pt idx="4">
                  <c:v>1.7481786311073939</c:v>
                </c:pt>
                <c:pt idx="5">
                  <c:v>1.7460789591964501</c:v>
                </c:pt>
                <c:pt idx="6">
                  <c:v>1.74525454653136</c:v>
                </c:pt>
                <c:pt idx="7">
                  <c:v>1.744693923008906</c:v>
                </c:pt>
                <c:pt idx="8">
                  <c:v>1.7415708200208779</c:v>
                </c:pt>
                <c:pt idx="9">
                  <c:v>1.7406827312215321</c:v>
                </c:pt>
                <c:pt idx="10">
                  <c:v>1.739085280187884</c:v>
                </c:pt>
                <c:pt idx="11">
                  <c:v>1.738869067632737</c:v>
                </c:pt>
              </c:numCache>
            </c:numRef>
          </c:val>
          <c:smooth val="0"/>
        </c:ser>
        <c:ser>
          <c:idx val="2"/>
          <c:order val="1"/>
          <c:tx>
            <c:strRef>
              <c:f>'CR-vs-TimeStep64'!$D$4</c:f>
              <c:strCache>
                <c:ptCount val="1"/>
                <c:pt idx="0">
                  <c:v>Aware</c:v>
                </c:pt>
              </c:strCache>
            </c:strRef>
          </c:tx>
          <c:spPr>
            <a:ln w="44450">
              <a:solidFill>
                <a:srgbClr val="DE050A"/>
              </a:solidFill>
              <a:prstDash val="sysDash"/>
            </a:ln>
          </c:spPr>
          <c:marker>
            <c:symbol val="circle"/>
            <c:size val="18"/>
            <c:spPr>
              <a:noFill/>
              <a:ln w="31750">
                <a:solidFill>
                  <a:srgbClr val="DE050A"/>
                </a:solidFill>
              </a:ln>
            </c:spPr>
          </c:marker>
          <c:val>
            <c:numRef>
              <c:f>'CR-vs-TimeStep64'!$M$42:$M$53</c:f>
              <c:numCache>
                <c:formatCode>General</c:formatCode>
                <c:ptCount val="12"/>
                <c:pt idx="0">
                  <c:v>2.15971308342858</c:v>
                </c:pt>
                <c:pt idx="1">
                  <c:v>1.7706972156736529</c:v>
                </c:pt>
                <c:pt idx="2">
                  <c:v>1.761234796280982</c:v>
                </c:pt>
                <c:pt idx="3">
                  <c:v>1.7640842390878511</c:v>
                </c:pt>
                <c:pt idx="4">
                  <c:v>1.762561500473822</c:v>
                </c:pt>
                <c:pt idx="5">
                  <c:v>1.760665706107164</c:v>
                </c:pt>
                <c:pt idx="6">
                  <c:v>1.759605863731271</c:v>
                </c:pt>
                <c:pt idx="7">
                  <c:v>1.759487919126254</c:v>
                </c:pt>
                <c:pt idx="8">
                  <c:v>1.7564957390496809</c:v>
                </c:pt>
                <c:pt idx="9">
                  <c:v>1.755524668048996</c:v>
                </c:pt>
                <c:pt idx="10">
                  <c:v>1.7541559181714059</c:v>
                </c:pt>
                <c:pt idx="11">
                  <c:v>1.7542850873749429</c:v>
                </c:pt>
              </c:numCache>
            </c:numRef>
          </c:val>
          <c:smooth val="0"/>
        </c:ser>
        <c:ser>
          <c:idx val="1"/>
          <c:order val="2"/>
          <c:tx>
            <c:strRef>
              <c:f>'Agnostic-block'!$L$1</c:f>
              <c:strCache>
                <c:ptCount val="1"/>
                <c:pt idx="0">
                  <c:v>Agnostic-Block</c:v>
                </c:pt>
              </c:strCache>
            </c:strRef>
          </c:tx>
          <c:spPr>
            <a:ln w="44450">
              <a:solidFill>
                <a:srgbClr val="6D3F9B"/>
              </a:solidFill>
            </a:ln>
          </c:spPr>
          <c:marker>
            <c:symbol val="x"/>
            <c:size val="9"/>
            <c:spPr>
              <a:noFill/>
              <a:ln w="31750">
                <a:solidFill>
                  <a:srgbClr val="6D3F9B"/>
                </a:solidFill>
              </a:ln>
            </c:spPr>
          </c:marker>
          <c:val>
            <c:numRef>
              <c:f>'Agnostic-block'!$L$2:$L$13</c:f>
              <c:numCache>
                <c:formatCode>General</c:formatCode>
                <c:ptCount val="12"/>
                <c:pt idx="0">
                  <c:v>1.7246624505815731</c:v>
                </c:pt>
                <c:pt idx="1">
                  <c:v>1.391434560349915</c:v>
                </c:pt>
                <c:pt idx="2">
                  <c:v>1.38680829649267</c:v>
                </c:pt>
                <c:pt idx="3">
                  <c:v>1.391525951930692</c:v>
                </c:pt>
                <c:pt idx="4">
                  <c:v>1.3914078790413771</c:v>
                </c:pt>
                <c:pt idx="5">
                  <c:v>1.3905233032782021</c:v>
                </c:pt>
                <c:pt idx="6">
                  <c:v>1.390344159869995</c:v>
                </c:pt>
                <c:pt idx="7">
                  <c:v>1.3909745518135059</c:v>
                </c:pt>
                <c:pt idx="8">
                  <c:v>1.3893417703087949</c:v>
                </c:pt>
                <c:pt idx="9">
                  <c:v>1.389044566262464</c:v>
                </c:pt>
                <c:pt idx="10">
                  <c:v>1.3886506756919059</c:v>
                </c:pt>
                <c:pt idx="11">
                  <c:v>1.3892674059835299</c:v>
                </c:pt>
              </c:numCache>
            </c:numRef>
          </c:val>
          <c:smooth val="0"/>
        </c:ser>
        <c:ser>
          <c:idx val="8"/>
          <c:order val="3"/>
          <c:tx>
            <c:strRef>
              <c:f>'CR-vs-TimeStep64'!$L$4</c:f>
              <c:strCache>
                <c:ptCount val="1"/>
                <c:pt idx="0">
                  <c:v>Agnostic</c:v>
                </c:pt>
              </c:strCache>
            </c:strRef>
          </c:tx>
          <c:spPr>
            <a:ln w="44450">
              <a:solidFill>
                <a:srgbClr val="6D3F9B"/>
              </a:solidFill>
              <a:prstDash val="sysDash"/>
            </a:ln>
          </c:spPr>
          <c:marker>
            <c:symbol val="triangle"/>
            <c:size val="9"/>
            <c:spPr>
              <a:noFill/>
              <a:ln w="31750">
                <a:solidFill>
                  <a:srgbClr val="6D3F9B"/>
                </a:solidFill>
              </a:ln>
            </c:spPr>
          </c:marker>
          <c:val>
            <c:numRef>
              <c:f>'CR-vs-TimeStep64'!$N$75:$N$86</c:f>
              <c:numCache>
                <c:formatCode>General</c:formatCode>
                <c:ptCount val="12"/>
                <c:pt idx="0">
                  <c:v>1.7515725873072701</c:v>
                </c:pt>
                <c:pt idx="1">
                  <c:v>1.4493119161392121</c:v>
                </c:pt>
                <c:pt idx="2">
                  <c:v>1.4455091937583251</c:v>
                </c:pt>
                <c:pt idx="3">
                  <c:v>1.4525582827093371</c:v>
                </c:pt>
                <c:pt idx="4">
                  <c:v>1.4538496318640719</c:v>
                </c:pt>
                <c:pt idx="5">
                  <c:v>1.4541002189496519</c:v>
                </c:pt>
                <c:pt idx="6">
                  <c:v>1.4546505787684301</c:v>
                </c:pt>
                <c:pt idx="7">
                  <c:v>1.4560342366443479</c:v>
                </c:pt>
                <c:pt idx="8">
                  <c:v>1.454534743352353</c:v>
                </c:pt>
                <c:pt idx="9">
                  <c:v>1.4548090828258951</c:v>
                </c:pt>
                <c:pt idx="10">
                  <c:v>1.45455145881407</c:v>
                </c:pt>
                <c:pt idx="11">
                  <c:v>1.455545694986301</c:v>
                </c:pt>
              </c:numCache>
            </c:numRef>
          </c:val>
          <c:smooth val="0"/>
        </c:ser>
        <c:dLbls>
          <c:showLegendKey val="0"/>
          <c:showVal val="0"/>
          <c:showCatName val="0"/>
          <c:showSerName val="0"/>
          <c:showPercent val="0"/>
          <c:showBubbleSize val="0"/>
        </c:dLbls>
        <c:marker val="1"/>
        <c:smooth val="0"/>
        <c:axId val="110119552"/>
        <c:axId val="110121728"/>
      </c:lineChart>
      <c:catAx>
        <c:axId val="110119552"/>
        <c:scaling>
          <c:orientation val="minMax"/>
        </c:scaling>
        <c:delete val="1"/>
        <c:axPos val="b"/>
        <c:majorTickMark val="out"/>
        <c:minorTickMark val="none"/>
        <c:tickLblPos val="nextTo"/>
        <c:crossAx val="110121728"/>
        <c:crosses val="autoZero"/>
        <c:auto val="1"/>
        <c:lblAlgn val="ctr"/>
        <c:lblOffset val="100"/>
        <c:noMultiLvlLbl val="0"/>
      </c:catAx>
      <c:valAx>
        <c:axId val="110121728"/>
        <c:scaling>
          <c:orientation val="minMax"/>
          <c:max val="2.2999999999999998"/>
          <c:min val="1.3"/>
        </c:scaling>
        <c:delete val="0"/>
        <c:axPos val="l"/>
        <c:majorGridlines>
          <c:spPr>
            <a:ln>
              <a:solidFill>
                <a:srgbClr val="FFFFFF"/>
              </a:solidFill>
            </a:ln>
          </c:spPr>
        </c:majorGridlines>
        <c:numFmt formatCode="General" sourceLinked="1"/>
        <c:majorTickMark val="out"/>
        <c:minorTickMark val="none"/>
        <c:tickLblPos val="nextTo"/>
        <c:txPr>
          <a:bodyPr/>
          <a:lstStyle/>
          <a:p>
            <a:pPr>
              <a:defRPr>
                <a:solidFill>
                  <a:srgbClr val="000000"/>
                </a:solidFill>
              </a:defRPr>
            </a:pPr>
            <a:endParaRPr lang="en-US"/>
          </a:p>
        </c:txPr>
        <c:crossAx val="110119552"/>
        <c:crosses val="autoZero"/>
        <c:crossBetween val="between"/>
      </c:valAx>
    </c:plotArea>
    <c:plotVisOnly val="1"/>
    <c:dispBlanksAs val="gap"/>
    <c:showDLblsOverMax val="0"/>
  </c:chart>
  <c:spPr>
    <a:ln>
      <a:noFill/>
    </a:ln>
  </c:spPr>
  <c:txPr>
    <a:bodyPr/>
    <a:lstStyle/>
    <a:p>
      <a:pPr>
        <a:defRPr sz="1400">
          <a:latin typeface="Times"/>
        </a:defRPr>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0.117383220271671"/>
          <c:y val="5.33825459317585E-2"/>
          <c:w val="0.86035039986683404"/>
          <c:h val="0.69295931758530205"/>
        </c:manualLayout>
      </c:layout>
      <c:lineChart>
        <c:grouping val="standard"/>
        <c:varyColors val="0"/>
        <c:ser>
          <c:idx val="2"/>
          <c:order val="0"/>
          <c:tx>
            <c:strRef>
              <c:f>'contrib-agg'!$G$6</c:f>
              <c:strCache>
                <c:ptCount val="1"/>
                <c:pt idx="0">
                  <c:v>C+NoAgg-write</c:v>
                </c:pt>
              </c:strCache>
            </c:strRef>
          </c:tx>
          <c:spPr>
            <a:ln w="28575">
              <a:solidFill>
                <a:srgbClr val="FF0000"/>
              </a:solidFill>
            </a:ln>
          </c:spPr>
          <c:marker>
            <c:symbol val="square"/>
            <c:size val="9"/>
            <c:spPr>
              <a:solidFill>
                <a:srgbClr val="FF4F03"/>
              </a:solidFill>
              <a:ln>
                <a:solidFill>
                  <a:srgbClr val="FF0000"/>
                </a:solidFill>
              </a:ln>
            </c:spPr>
          </c:marker>
          <c:errBars>
            <c:errDir val="y"/>
            <c:errBarType val="both"/>
            <c:errValType val="cust"/>
            <c:noEndCap val="0"/>
            <c:plus>
              <c:numRef>
                <c:f>'contrib-agg'!$M$48:$M$55</c:f>
                <c:numCache>
                  <c:formatCode>General</c:formatCode>
                  <c:ptCount val="8"/>
                  <c:pt idx="0">
                    <c:v>0.80101849999999997</c:v>
                  </c:pt>
                  <c:pt idx="1">
                    <c:v>1.052</c:v>
                  </c:pt>
                  <c:pt idx="2">
                    <c:v>3.0980000000000012</c:v>
                  </c:pt>
                  <c:pt idx="3">
                    <c:v>3.7999999999999989</c:v>
                  </c:pt>
                  <c:pt idx="4">
                    <c:v>91.287000000000006</c:v>
                  </c:pt>
                  <c:pt idx="5">
                    <c:v>2.8459999999999961</c:v>
                  </c:pt>
                  <c:pt idx="6">
                    <c:v>12.23099999999998</c:v>
                  </c:pt>
                  <c:pt idx="7">
                    <c:v>79.938999999999993</c:v>
                  </c:pt>
                </c:numCache>
              </c:numRef>
            </c:plus>
            <c:minus>
              <c:numRef>
                <c:f>'contrib-agg'!$N$48:$N$55</c:f>
                <c:numCache>
                  <c:formatCode>General</c:formatCode>
                  <c:ptCount val="8"/>
                  <c:pt idx="0">
                    <c:v>0.91076250000000003</c:v>
                  </c:pt>
                  <c:pt idx="1">
                    <c:v>1.077999999999999</c:v>
                  </c:pt>
                  <c:pt idx="2">
                    <c:v>1.7919999999999989</c:v>
                  </c:pt>
                  <c:pt idx="3">
                    <c:v>2.5400000000000009</c:v>
                  </c:pt>
                  <c:pt idx="4">
                    <c:v>17.113</c:v>
                  </c:pt>
                  <c:pt idx="5">
                    <c:v>2.794000000000004</c:v>
                  </c:pt>
                  <c:pt idx="6">
                    <c:v>7.2890000000000148</c:v>
                  </c:pt>
                  <c:pt idx="7">
                    <c:v>35.121000000000002</c:v>
                  </c:pt>
                </c:numCache>
              </c:numRef>
            </c:minus>
            <c:spPr>
              <a:ln w="25400">
                <a:solidFill>
                  <a:srgbClr val="FF0000"/>
                </a:solidFill>
              </a:ln>
            </c:spPr>
          </c:errBars>
          <c:cat>
            <c:numRef>
              <c:f>'contrib-agg'!$D$7:$D$14</c:f>
              <c:numCache>
                <c:formatCode>General</c:formatCode>
                <c:ptCount val="8"/>
                <c:pt idx="0">
                  <c:v>128</c:v>
                </c:pt>
                <c:pt idx="1">
                  <c:v>256</c:v>
                </c:pt>
                <c:pt idx="2">
                  <c:v>512</c:v>
                </c:pt>
                <c:pt idx="3">
                  <c:v>1024</c:v>
                </c:pt>
                <c:pt idx="4">
                  <c:v>2048</c:v>
                </c:pt>
                <c:pt idx="5">
                  <c:v>4096</c:v>
                </c:pt>
                <c:pt idx="6">
                  <c:v>8192</c:v>
                </c:pt>
                <c:pt idx="7">
                  <c:v>15408</c:v>
                </c:pt>
              </c:numCache>
            </c:numRef>
          </c:cat>
          <c:val>
            <c:numRef>
              <c:f>'contrib-agg'!$G$7:$G$14</c:f>
              <c:numCache>
                <c:formatCode>General</c:formatCode>
                <c:ptCount val="8"/>
                <c:pt idx="0">
                  <c:v>1.4889815</c:v>
                </c:pt>
                <c:pt idx="1">
                  <c:v>3.488</c:v>
                </c:pt>
                <c:pt idx="2">
                  <c:v>6.581999999999999</c:v>
                </c:pt>
                <c:pt idx="3">
                  <c:v>9.7100000000000009</c:v>
                </c:pt>
                <c:pt idx="4">
                  <c:v>30.933</c:v>
                </c:pt>
                <c:pt idx="5">
                  <c:v>24.673999999999999</c:v>
                </c:pt>
                <c:pt idx="6">
                  <c:v>54.709000000000017</c:v>
                </c:pt>
                <c:pt idx="7">
                  <c:v>117.801</c:v>
                </c:pt>
              </c:numCache>
            </c:numRef>
          </c:val>
          <c:smooth val="0"/>
        </c:ser>
        <c:ser>
          <c:idx val="3"/>
          <c:order val="1"/>
          <c:tx>
            <c:strRef>
              <c:f>'contrib-agg'!$H$6</c:f>
              <c:strCache>
                <c:ptCount val="1"/>
                <c:pt idx="0">
                  <c:v>Agnostic+Agg-write</c:v>
                </c:pt>
              </c:strCache>
            </c:strRef>
          </c:tx>
          <c:spPr>
            <a:ln w="28575">
              <a:solidFill>
                <a:srgbClr val="7DCC2E">
                  <a:lumMod val="50000"/>
                </a:srgbClr>
              </a:solidFill>
            </a:ln>
          </c:spPr>
          <c:marker>
            <c:symbol val="diamond"/>
            <c:size val="12"/>
            <c:spPr>
              <a:solidFill>
                <a:srgbClr val="7DCC2E">
                  <a:lumMod val="75000"/>
                </a:srgbClr>
              </a:solidFill>
              <a:ln w="9525">
                <a:solidFill>
                  <a:srgbClr val="7DCC2E">
                    <a:lumMod val="50000"/>
                  </a:srgbClr>
                </a:solidFill>
              </a:ln>
            </c:spPr>
          </c:marker>
          <c:errBars>
            <c:errDir val="y"/>
            <c:errBarType val="both"/>
            <c:errValType val="cust"/>
            <c:noEndCap val="1"/>
            <c:plus>
              <c:numRef>
                <c:f>'contrib-agg'!$M$37:$M$44</c:f>
                <c:numCache>
                  <c:formatCode>General</c:formatCode>
                  <c:ptCount val="8"/>
                  <c:pt idx="0">
                    <c:v>1.1649999999999989</c:v>
                  </c:pt>
                  <c:pt idx="1">
                    <c:v>4.5459999999999976</c:v>
                  </c:pt>
                  <c:pt idx="2">
                    <c:v>4.9349999999999987</c:v>
                  </c:pt>
                  <c:pt idx="3">
                    <c:v>12.734999999999999</c:v>
                  </c:pt>
                  <c:pt idx="4">
                    <c:v>6.2799999999999967</c:v>
                  </c:pt>
                  <c:pt idx="5">
                    <c:v>13.438000000000001</c:v>
                  </c:pt>
                  <c:pt idx="6">
                    <c:v>18.249999999999989</c:v>
                  </c:pt>
                  <c:pt idx="7">
                    <c:v>9.5920000000000005</c:v>
                  </c:pt>
                </c:numCache>
              </c:numRef>
            </c:plus>
            <c:minus>
              <c:numRef>
                <c:f>'contrib-agg'!$N$37:$N$44</c:f>
                <c:numCache>
                  <c:formatCode>General</c:formatCode>
                  <c:ptCount val="8"/>
                  <c:pt idx="0">
                    <c:v>1.0850000000000011</c:v>
                  </c:pt>
                  <c:pt idx="1">
                    <c:v>1.1539999999999999</c:v>
                  </c:pt>
                  <c:pt idx="2">
                    <c:v>2.305000000000001</c:v>
                  </c:pt>
                  <c:pt idx="3">
                    <c:v>4.2849999999999966</c:v>
                  </c:pt>
                  <c:pt idx="4">
                    <c:v>2.6500000000000021</c:v>
                  </c:pt>
                  <c:pt idx="5">
                    <c:v>8.1020000000000074</c:v>
                  </c:pt>
                  <c:pt idx="6">
                    <c:v>8.2000000000000028</c:v>
                  </c:pt>
                  <c:pt idx="7">
                    <c:v>14.888000000000011</c:v>
                  </c:pt>
                </c:numCache>
              </c:numRef>
            </c:minus>
            <c:spPr>
              <a:ln w="25400">
                <a:solidFill>
                  <a:srgbClr val="008000"/>
                </a:solidFill>
              </a:ln>
            </c:spPr>
          </c:errBars>
          <c:cat>
            <c:numRef>
              <c:f>'contrib-agg'!$D$7:$D$14</c:f>
              <c:numCache>
                <c:formatCode>General</c:formatCode>
                <c:ptCount val="8"/>
                <c:pt idx="0">
                  <c:v>128</c:v>
                </c:pt>
                <c:pt idx="1">
                  <c:v>256</c:v>
                </c:pt>
                <c:pt idx="2">
                  <c:v>512</c:v>
                </c:pt>
                <c:pt idx="3">
                  <c:v>1024</c:v>
                </c:pt>
                <c:pt idx="4">
                  <c:v>2048</c:v>
                </c:pt>
                <c:pt idx="5">
                  <c:v>4096</c:v>
                </c:pt>
                <c:pt idx="6">
                  <c:v>8192</c:v>
                </c:pt>
                <c:pt idx="7">
                  <c:v>15408</c:v>
                </c:pt>
              </c:numCache>
            </c:numRef>
          </c:cat>
          <c:val>
            <c:numRef>
              <c:f>'contrib-agg'!$H$7:$H$14</c:f>
              <c:numCache>
                <c:formatCode>General</c:formatCode>
                <c:ptCount val="8"/>
                <c:pt idx="0">
                  <c:v>8.0950000000000006</c:v>
                </c:pt>
                <c:pt idx="1">
                  <c:v>9.3239999999999998</c:v>
                </c:pt>
                <c:pt idx="2">
                  <c:v>10.925000000000001</c:v>
                </c:pt>
                <c:pt idx="3">
                  <c:v>20.274999999999999</c:v>
                </c:pt>
                <c:pt idx="4">
                  <c:v>24.16</c:v>
                </c:pt>
                <c:pt idx="5">
                  <c:v>39.981999999999999</c:v>
                </c:pt>
                <c:pt idx="6">
                  <c:v>60.77</c:v>
                </c:pt>
                <c:pt idx="7">
                  <c:v>86.888000000000005</c:v>
                </c:pt>
              </c:numCache>
            </c:numRef>
          </c:val>
          <c:smooth val="0"/>
        </c:ser>
        <c:dLbls>
          <c:showLegendKey val="0"/>
          <c:showVal val="0"/>
          <c:showCatName val="0"/>
          <c:showSerName val="0"/>
          <c:showPercent val="0"/>
          <c:showBubbleSize val="0"/>
        </c:dLbls>
        <c:marker val="1"/>
        <c:smooth val="0"/>
        <c:axId val="110630400"/>
        <c:axId val="110631936"/>
      </c:lineChart>
      <c:catAx>
        <c:axId val="110630400"/>
        <c:scaling>
          <c:orientation val="minMax"/>
        </c:scaling>
        <c:delete val="0"/>
        <c:axPos val="b"/>
        <c:numFmt formatCode="General" sourceLinked="1"/>
        <c:majorTickMark val="out"/>
        <c:minorTickMark val="none"/>
        <c:tickLblPos val="nextTo"/>
        <c:spPr>
          <a:ln>
            <a:solidFill>
              <a:srgbClr val="000000">
                <a:lumMod val="75000"/>
                <a:lumOff val="25000"/>
              </a:srgbClr>
            </a:solidFill>
          </a:ln>
        </c:spPr>
        <c:txPr>
          <a:bodyPr rot="-2700000"/>
          <a:lstStyle/>
          <a:p>
            <a:pPr>
              <a:defRPr/>
            </a:pPr>
            <a:endParaRPr lang="en-US"/>
          </a:p>
        </c:txPr>
        <c:crossAx val="110631936"/>
        <c:crosses val="autoZero"/>
        <c:auto val="1"/>
        <c:lblAlgn val="ctr"/>
        <c:lblOffset val="100"/>
        <c:noMultiLvlLbl val="0"/>
      </c:catAx>
      <c:valAx>
        <c:axId val="110631936"/>
        <c:scaling>
          <c:orientation val="minMax"/>
        </c:scaling>
        <c:delete val="0"/>
        <c:axPos val="l"/>
        <c:majorGridlines>
          <c:spPr>
            <a:ln>
              <a:solidFill>
                <a:srgbClr val="FFFFFF"/>
              </a:solidFill>
            </a:ln>
          </c:spPr>
        </c:majorGridlines>
        <c:numFmt formatCode="General" sourceLinked="1"/>
        <c:majorTickMark val="out"/>
        <c:minorTickMark val="none"/>
        <c:tickLblPos val="nextTo"/>
        <c:spPr>
          <a:ln>
            <a:solidFill>
              <a:srgbClr val="000000">
                <a:lumMod val="75000"/>
                <a:lumOff val="25000"/>
              </a:srgbClr>
            </a:solidFill>
          </a:ln>
        </c:spPr>
        <c:crossAx val="110630400"/>
        <c:crosses val="autoZero"/>
        <c:crossBetween val="between"/>
      </c:valAx>
    </c:plotArea>
    <c:plotVisOnly val="1"/>
    <c:dispBlanksAs val="gap"/>
    <c:showDLblsOverMax val="0"/>
  </c:chart>
  <c:spPr>
    <a:ln>
      <a:noFill/>
    </a:ln>
  </c:spPr>
  <c:txPr>
    <a:bodyPr/>
    <a:lstStyle/>
    <a:p>
      <a:pPr>
        <a:defRPr sz="1400">
          <a:solidFill>
            <a:srgbClr val="000000"/>
          </a:solidFill>
          <a:latin typeface="Times"/>
        </a:defRPr>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dk1" tx1="lt1" bg2="dk2" tx2="lt2" accent1="accent1" accent2="accent2" accent3="accent3" accent4="accent4" accent5="accent5" accent6="accent6" hlink="hlink" folHlink="folHlink"/>
  <c:chart>
    <c:autoTitleDeleted val="0"/>
    <c:plotArea>
      <c:layout>
        <c:manualLayout>
          <c:layoutTarget val="inner"/>
          <c:xMode val="edge"/>
          <c:yMode val="edge"/>
          <c:x val="0.123344832287671"/>
          <c:y val="7.9841138278767806E-2"/>
          <c:w val="0.86035039986683404"/>
          <c:h val="0.57839033792650896"/>
        </c:manualLayout>
      </c:layout>
      <c:lineChart>
        <c:grouping val="standard"/>
        <c:varyColors val="0"/>
        <c:ser>
          <c:idx val="0"/>
          <c:order val="0"/>
          <c:tx>
            <c:strRef>
              <c:f>'contrib-agg'!$G$18</c:f>
              <c:strCache>
                <c:ptCount val="1"/>
                <c:pt idx="0">
                  <c:v>C+NoAgg-read</c:v>
                </c:pt>
              </c:strCache>
            </c:strRef>
          </c:tx>
          <c:spPr>
            <a:ln w="28575">
              <a:solidFill>
                <a:srgbClr val="FF0000"/>
              </a:solidFill>
              <a:prstDash val="sysDash"/>
            </a:ln>
          </c:spPr>
          <c:marker>
            <c:symbol val="circle"/>
            <c:size val="9"/>
            <c:spPr>
              <a:solidFill>
                <a:sysClr val="window" lastClr="FFFFFF"/>
              </a:solidFill>
              <a:ln>
                <a:solidFill>
                  <a:srgbClr val="FF0000"/>
                </a:solidFill>
              </a:ln>
            </c:spPr>
          </c:marker>
          <c:errBars>
            <c:errDir val="y"/>
            <c:errBarType val="both"/>
            <c:errValType val="cust"/>
            <c:noEndCap val="0"/>
            <c:plus>
              <c:numRef>
                <c:f>'contrib-agg'!$E$48:$E$55</c:f>
                <c:numCache>
                  <c:formatCode>General</c:formatCode>
                  <c:ptCount val="8"/>
                  <c:pt idx="0">
                    <c:v>0.13564979999999999</c:v>
                  </c:pt>
                  <c:pt idx="1">
                    <c:v>2.5101600000000002E-2</c:v>
                  </c:pt>
                  <c:pt idx="2">
                    <c:v>8.3201999999999998E-3</c:v>
                  </c:pt>
                  <c:pt idx="3">
                    <c:v>1.4973200000000001E-2</c:v>
                  </c:pt>
                  <c:pt idx="4">
                    <c:v>790.66040099999998</c:v>
                  </c:pt>
                  <c:pt idx="5">
                    <c:v>62.530999999999942</c:v>
                  </c:pt>
                  <c:pt idx="6">
                    <c:v>10.99299999999994</c:v>
                  </c:pt>
                  <c:pt idx="7">
                    <c:v>277.17000000000019</c:v>
                  </c:pt>
                </c:numCache>
              </c:numRef>
            </c:plus>
            <c:minus>
              <c:numRef>
                <c:f>'contrib-agg'!$F$48:$F$55</c:f>
                <c:numCache>
                  <c:formatCode>General</c:formatCode>
                  <c:ptCount val="8"/>
                  <c:pt idx="0">
                    <c:v>2.72132E-2</c:v>
                  </c:pt>
                  <c:pt idx="1">
                    <c:v>6.8434000000000004E-3</c:v>
                  </c:pt>
                  <c:pt idx="2">
                    <c:v>3.9057999999999901E-3</c:v>
                  </c:pt>
                  <c:pt idx="3">
                    <c:v>1.36718E-2</c:v>
                  </c:pt>
                  <c:pt idx="4">
                    <c:v>501.58430499999992</c:v>
                  </c:pt>
                  <c:pt idx="5">
                    <c:v>476.81900000000007</c:v>
                  </c:pt>
                  <c:pt idx="6">
                    <c:v>26.537000000000031</c:v>
                  </c:pt>
                  <c:pt idx="7">
                    <c:v>972.91999999999939</c:v>
                  </c:pt>
                </c:numCache>
              </c:numRef>
            </c:minus>
            <c:spPr>
              <a:ln>
                <a:solidFill>
                  <a:srgbClr val="FF0000"/>
                </a:solidFill>
                <a:prstDash val="sysDash"/>
              </a:ln>
            </c:spPr>
          </c:errBars>
          <c:cat>
            <c:numRef>
              <c:f>'contrib-agg'!$D$7:$D$14</c:f>
              <c:numCache>
                <c:formatCode>General</c:formatCode>
                <c:ptCount val="8"/>
                <c:pt idx="0">
                  <c:v>128</c:v>
                </c:pt>
                <c:pt idx="1">
                  <c:v>256</c:v>
                </c:pt>
                <c:pt idx="2">
                  <c:v>512</c:v>
                </c:pt>
                <c:pt idx="3">
                  <c:v>1024</c:v>
                </c:pt>
                <c:pt idx="4">
                  <c:v>2048</c:v>
                </c:pt>
                <c:pt idx="5">
                  <c:v>4096</c:v>
                </c:pt>
                <c:pt idx="6">
                  <c:v>8192</c:v>
                </c:pt>
                <c:pt idx="7">
                  <c:v>15408</c:v>
                </c:pt>
              </c:numCache>
            </c:numRef>
          </c:cat>
          <c:val>
            <c:numRef>
              <c:f>'contrib-agg'!$G$19:$G$26</c:f>
              <c:numCache>
                <c:formatCode>General</c:formatCode>
                <c:ptCount val="8"/>
                <c:pt idx="0">
                  <c:v>9.7411200000000003E-2</c:v>
                </c:pt>
                <c:pt idx="1">
                  <c:v>0.1189484</c:v>
                </c:pt>
                <c:pt idx="2">
                  <c:v>0.1982138</c:v>
                </c:pt>
                <c:pt idx="3">
                  <c:v>0.27357480000000001</c:v>
                </c:pt>
                <c:pt idx="4">
                  <c:v>501.92959899999892</c:v>
                </c:pt>
                <c:pt idx="5">
                  <c:v>1242.6590000000001</c:v>
                </c:pt>
                <c:pt idx="6">
                  <c:v>1269.6769999999999</c:v>
                </c:pt>
                <c:pt idx="7">
                  <c:v>974.50999999999988</c:v>
                </c:pt>
              </c:numCache>
            </c:numRef>
          </c:val>
          <c:smooth val="0"/>
        </c:ser>
        <c:ser>
          <c:idx val="1"/>
          <c:order val="1"/>
          <c:tx>
            <c:strRef>
              <c:f>'contrib-agg'!$H$18</c:f>
              <c:strCache>
                <c:ptCount val="1"/>
                <c:pt idx="0">
                  <c:v>Agnostic+Agg-read</c:v>
                </c:pt>
              </c:strCache>
            </c:strRef>
          </c:tx>
          <c:spPr>
            <a:ln w="28575" cmpd="sng">
              <a:solidFill>
                <a:srgbClr val="7DCC2E">
                  <a:lumMod val="50000"/>
                </a:srgbClr>
              </a:solidFill>
              <a:prstDash val="sysDash"/>
            </a:ln>
          </c:spPr>
          <c:marker>
            <c:symbol val="triangle"/>
            <c:size val="12"/>
            <c:spPr>
              <a:solidFill>
                <a:sysClr val="window" lastClr="FFFFFF"/>
              </a:solidFill>
              <a:ln>
                <a:solidFill>
                  <a:srgbClr val="7DCC2E">
                    <a:lumMod val="50000"/>
                  </a:srgbClr>
                </a:solidFill>
              </a:ln>
            </c:spPr>
          </c:marker>
          <c:errBars>
            <c:errDir val="y"/>
            <c:errBarType val="both"/>
            <c:errValType val="cust"/>
            <c:noEndCap val="1"/>
            <c:plus>
              <c:numRef>
                <c:f>'contrib-agg'!$E$37:$E$44</c:f>
                <c:numCache>
                  <c:formatCode>General</c:formatCode>
                  <c:ptCount val="8"/>
                  <c:pt idx="0">
                    <c:v>7.8329999999999966</c:v>
                  </c:pt>
                  <c:pt idx="1">
                    <c:v>10.239013399999999</c:v>
                  </c:pt>
                  <c:pt idx="2">
                    <c:v>4.79</c:v>
                  </c:pt>
                  <c:pt idx="3">
                    <c:v>7.3339999999999961</c:v>
                  </c:pt>
                  <c:pt idx="4">
                    <c:v>2.906999999999996</c:v>
                  </c:pt>
                  <c:pt idx="5">
                    <c:v>19.797999999999991</c:v>
                  </c:pt>
                  <c:pt idx="6">
                    <c:v>3.7820000000000111</c:v>
                  </c:pt>
                  <c:pt idx="7">
                    <c:v>25.378</c:v>
                  </c:pt>
                </c:numCache>
              </c:numRef>
            </c:plus>
            <c:minus>
              <c:numRef>
                <c:f>'contrib-agg'!$F$37:$F$44</c:f>
                <c:numCache>
                  <c:formatCode>General</c:formatCode>
                  <c:ptCount val="8"/>
                  <c:pt idx="0">
                    <c:v>12.597</c:v>
                  </c:pt>
                  <c:pt idx="1">
                    <c:v>18.851120600000009</c:v>
                  </c:pt>
                  <c:pt idx="2">
                    <c:v>5.4000000000000021</c:v>
                  </c:pt>
                  <c:pt idx="3">
                    <c:v>11.256</c:v>
                  </c:pt>
                  <c:pt idx="4">
                    <c:v>5.2430000000000021</c:v>
                  </c:pt>
                  <c:pt idx="5">
                    <c:v>4.4520000000000088</c:v>
                  </c:pt>
                  <c:pt idx="6">
                    <c:v>5.9179999999999886</c:v>
                  </c:pt>
                  <c:pt idx="7">
                    <c:v>16.352</c:v>
                  </c:pt>
                </c:numCache>
              </c:numRef>
            </c:minus>
          </c:errBars>
          <c:cat>
            <c:numRef>
              <c:f>'contrib-agg'!$D$7:$D$14</c:f>
              <c:numCache>
                <c:formatCode>General</c:formatCode>
                <c:ptCount val="8"/>
                <c:pt idx="0">
                  <c:v>128</c:v>
                </c:pt>
                <c:pt idx="1">
                  <c:v>256</c:v>
                </c:pt>
                <c:pt idx="2">
                  <c:v>512</c:v>
                </c:pt>
                <c:pt idx="3">
                  <c:v>1024</c:v>
                </c:pt>
                <c:pt idx="4">
                  <c:v>2048</c:v>
                </c:pt>
                <c:pt idx="5">
                  <c:v>4096</c:v>
                </c:pt>
                <c:pt idx="6">
                  <c:v>8192</c:v>
                </c:pt>
                <c:pt idx="7">
                  <c:v>15408</c:v>
                </c:pt>
              </c:numCache>
            </c:numRef>
          </c:cat>
          <c:val>
            <c:numRef>
              <c:f>'contrib-agg'!$H$19:$H$26</c:f>
              <c:numCache>
                <c:formatCode>General</c:formatCode>
                <c:ptCount val="8"/>
                <c:pt idx="0">
                  <c:v>19.457000000000001</c:v>
                </c:pt>
                <c:pt idx="1">
                  <c:v>19.520986600000001</c:v>
                </c:pt>
                <c:pt idx="2">
                  <c:v>26.13</c:v>
                </c:pt>
                <c:pt idx="3">
                  <c:v>23.526</c:v>
                </c:pt>
                <c:pt idx="4">
                  <c:v>28.023</c:v>
                </c:pt>
                <c:pt idx="5">
                  <c:v>32.692</c:v>
                </c:pt>
                <c:pt idx="6">
                  <c:v>47.167999999999999</c:v>
                </c:pt>
                <c:pt idx="7">
                  <c:v>97.902000000000001</c:v>
                </c:pt>
              </c:numCache>
            </c:numRef>
          </c:val>
          <c:smooth val="0"/>
        </c:ser>
        <c:dLbls>
          <c:showLegendKey val="0"/>
          <c:showVal val="0"/>
          <c:showCatName val="0"/>
          <c:showSerName val="0"/>
          <c:showPercent val="0"/>
          <c:showBubbleSize val="0"/>
        </c:dLbls>
        <c:marker val="1"/>
        <c:smooth val="0"/>
        <c:axId val="110657536"/>
        <c:axId val="110659456"/>
      </c:lineChart>
      <c:catAx>
        <c:axId val="110657536"/>
        <c:scaling>
          <c:orientation val="minMax"/>
        </c:scaling>
        <c:delete val="0"/>
        <c:axPos val="b"/>
        <c:title>
          <c:tx>
            <c:rich>
              <a:bodyPr/>
              <a:lstStyle/>
              <a:p>
                <a:pPr>
                  <a:defRPr/>
                </a:pPr>
                <a:r>
                  <a:rPr lang="en-US"/>
                  <a:t># of Processes (N)</a:t>
                </a:r>
              </a:p>
            </c:rich>
          </c:tx>
          <c:layout/>
          <c:overlay val="0"/>
        </c:title>
        <c:numFmt formatCode="General" sourceLinked="1"/>
        <c:majorTickMark val="out"/>
        <c:minorTickMark val="none"/>
        <c:tickLblPos val="nextTo"/>
        <c:spPr>
          <a:ln>
            <a:solidFill>
              <a:srgbClr val="000000">
                <a:lumMod val="75000"/>
                <a:lumOff val="25000"/>
              </a:srgbClr>
            </a:solidFill>
          </a:ln>
        </c:spPr>
        <c:txPr>
          <a:bodyPr rot="-2700000"/>
          <a:lstStyle/>
          <a:p>
            <a:pPr>
              <a:defRPr/>
            </a:pPr>
            <a:endParaRPr lang="en-US"/>
          </a:p>
        </c:txPr>
        <c:crossAx val="110659456"/>
        <c:crosses val="autoZero"/>
        <c:auto val="1"/>
        <c:lblAlgn val="ctr"/>
        <c:lblOffset val="100"/>
        <c:noMultiLvlLbl val="0"/>
      </c:catAx>
      <c:valAx>
        <c:axId val="110659456"/>
        <c:scaling>
          <c:orientation val="minMax"/>
        </c:scaling>
        <c:delete val="0"/>
        <c:axPos val="l"/>
        <c:majorGridlines>
          <c:spPr>
            <a:ln>
              <a:solidFill>
                <a:srgbClr val="FFFFFF"/>
              </a:solidFill>
            </a:ln>
          </c:spPr>
        </c:majorGridlines>
        <c:numFmt formatCode="General" sourceLinked="1"/>
        <c:majorTickMark val="out"/>
        <c:minorTickMark val="none"/>
        <c:tickLblPos val="nextTo"/>
        <c:spPr>
          <a:ln>
            <a:solidFill>
              <a:srgbClr val="000000">
                <a:lumMod val="75000"/>
                <a:lumOff val="25000"/>
              </a:srgbClr>
            </a:solidFill>
          </a:ln>
        </c:spPr>
        <c:crossAx val="110657536"/>
        <c:crosses val="autoZero"/>
        <c:crossBetween val="between"/>
      </c:valAx>
    </c:plotArea>
    <c:plotVisOnly val="1"/>
    <c:dispBlanksAs val="gap"/>
    <c:showDLblsOverMax val="0"/>
  </c:chart>
  <c:spPr>
    <a:ln>
      <a:noFill/>
    </a:ln>
  </c:spPr>
  <c:txPr>
    <a:bodyPr/>
    <a:lstStyle/>
    <a:p>
      <a:pPr>
        <a:defRPr sz="1400">
          <a:solidFill>
            <a:srgbClr val="000000"/>
          </a:solidFill>
          <a:latin typeface="Times"/>
        </a:defRPr>
      </a:pPr>
      <a:endParaRPr lang="en-US"/>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'contrib-comp24K'!$E$18</c:f>
              <c:strCache>
                <c:ptCount val="1"/>
                <c:pt idx="0">
                  <c:v>Agnostic+Agg-Write</c:v>
                </c:pt>
              </c:strCache>
            </c:strRef>
          </c:tx>
          <c:spPr>
            <a:ln w="28575" cmpd="sng">
              <a:solidFill>
                <a:srgbClr val="8700C8"/>
              </a:solidFill>
              <a:prstDash val="solid"/>
            </a:ln>
            <a:effectLst/>
          </c:spPr>
          <c:marker>
            <c:symbol val="square"/>
            <c:size val="9"/>
            <c:spPr>
              <a:solidFill>
                <a:srgbClr val="CD0CFF"/>
              </a:solidFill>
              <a:ln>
                <a:solidFill>
                  <a:srgbClr val="A100EE"/>
                </a:solidFill>
              </a:ln>
              <a:effectLst/>
            </c:spPr>
          </c:marker>
          <c:errBars>
            <c:errDir val="y"/>
            <c:errBarType val="both"/>
            <c:errValType val="cust"/>
            <c:noEndCap val="0"/>
            <c:plus>
              <c:numRef>
                <c:f>'contrib-comp24K'!$N$111:$N$122</c:f>
                <c:numCache>
                  <c:formatCode>General</c:formatCode>
                  <c:ptCount val="12"/>
                  <c:pt idx="0">
                    <c:v>1.1649999999999989</c:v>
                  </c:pt>
                  <c:pt idx="1">
                    <c:v>4.5459999999999976</c:v>
                  </c:pt>
                  <c:pt idx="2">
                    <c:v>4.9349999999999987</c:v>
                  </c:pt>
                  <c:pt idx="3">
                    <c:v>12.734999999999999</c:v>
                  </c:pt>
                  <c:pt idx="4">
                    <c:v>6.2799999999999967</c:v>
                  </c:pt>
                  <c:pt idx="5">
                    <c:v>13.438000000000001</c:v>
                  </c:pt>
                  <c:pt idx="6">
                    <c:v>18.249999999999989</c:v>
                  </c:pt>
                  <c:pt idx="7">
                    <c:v>9.5920000000000005</c:v>
                  </c:pt>
                  <c:pt idx="8">
                    <c:v>23.534444444444429</c:v>
                  </c:pt>
                  <c:pt idx="9">
                    <c:v>170.85900000000001</c:v>
                  </c:pt>
                  <c:pt idx="10">
                    <c:v>36.494000000000028</c:v>
                  </c:pt>
                  <c:pt idx="11">
                    <c:v>32.183999999999969</c:v>
                  </c:pt>
                </c:numCache>
              </c:numRef>
            </c:plus>
            <c:minus>
              <c:numRef>
                <c:f>'contrib-comp24K'!$O$111:$O$122</c:f>
                <c:numCache>
                  <c:formatCode>General</c:formatCode>
                  <c:ptCount val="12"/>
                  <c:pt idx="0">
                    <c:v>1.0850000000000011</c:v>
                  </c:pt>
                  <c:pt idx="1">
                    <c:v>1.1539999999999999</c:v>
                  </c:pt>
                  <c:pt idx="2">
                    <c:v>2.305000000000001</c:v>
                  </c:pt>
                  <c:pt idx="3">
                    <c:v>4.2849999999999966</c:v>
                  </c:pt>
                  <c:pt idx="4">
                    <c:v>2.6500000000000021</c:v>
                  </c:pt>
                  <c:pt idx="5">
                    <c:v>8.1020000000000074</c:v>
                  </c:pt>
                  <c:pt idx="6">
                    <c:v>8.2000000000000028</c:v>
                  </c:pt>
                  <c:pt idx="7">
                    <c:v>14.888000000000011</c:v>
                  </c:pt>
                  <c:pt idx="8">
                    <c:v>24.865555555555559</c:v>
                  </c:pt>
                  <c:pt idx="9">
                    <c:v>41.231000000000002</c:v>
                  </c:pt>
                  <c:pt idx="10">
                    <c:v>29.665999999999968</c:v>
                  </c:pt>
                  <c:pt idx="11">
                    <c:v>23.69600000000003</c:v>
                  </c:pt>
                </c:numCache>
              </c:numRef>
            </c:minus>
            <c:spPr>
              <a:ln w="19050" cmpd="sng">
                <a:solidFill>
                  <a:srgbClr val="A100EE"/>
                </a:solidFill>
              </a:ln>
              <a:effectLst>
                <a:outerShdw blurRad="50800" dist="38100" dir="2700000" algn="tl" rotWithShape="0">
                  <a:srgbClr val="000000">
                    <a:alpha val="43000"/>
                  </a:srgbClr>
                </a:outerShdw>
              </a:effectLst>
            </c:spPr>
          </c:errBars>
          <c:cat>
            <c:numRef>
              <c:f>'contrib-comp24K'!$D$19:$D$30</c:f>
              <c:numCache>
                <c:formatCode>General</c:formatCode>
                <c:ptCount val="12"/>
                <c:pt idx="0">
                  <c:v>128</c:v>
                </c:pt>
                <c:pt idx="1">
                  <c:v>256</c:v>
                </c:pt>
                <c:pt idx="2">
                  <c:v>512</c:v>
                </c:pt>
                <c:pt idx="3">
                  <c:v>1024</c:v>
                </c:pt>
                <c:pt idx="4">
                  <c:v>2048</c:v>
                </c:pt>
                <c:pt idx="5">
                  <c:v>4096</c:v>
                </c:pt>
                <c:pt idx="6">
                  <c:v>8192</c:v>
                </c:pt>
                <c:pt idx="7">
                  <c:v>15424</c:v>
                </c:pt>
                <c:pt idx="8">
                  <c:v>16384</c:v>
                </c:pt>
                <c:pt idx="9">
                  <c:v>20480</c:v>
                </c:pt>
                <c:pt idx="10">
                  <c:v>24576</c:v>
                </c:pt>
                <c:pt idx="11">
                  <c:v>28672</c:v>
                </c:pt>
              </c:numCache>
            </c:numRef>
          </c:cat>
          <c:val>
            <c:numRef>
              <c:f>'contrib-comp24K'!$E$19:$E$30</c:f>
              <c:numCache>
                <c:formatCode>General</c:formatCode>
                <c:ptCount val="12"/>
                <c:pt idx="0">
                  <c:v>8.0950000000000006</c:v>
                </c:pt>
                <c:pt idx="1">
                  <c:v>9.3239999999999998</c:v>
                </c:pt>
                <c:pt idx="2">
                  <c:v>10.925000000000001</c:v>
                </c:pt>
                <c:pt idx="3">
                  <c:v>20.274999999999999</c:v>
                </c:pt>
                <c:pt idx="4">
                  <c:v>41.463999999999999</c:v>
                </c:pt>
                <c:pt idx="5">
                  <c:v>39.982000000000014</c:v>
                </c:pt>
                <c:pt idx="6">
                  <c:v>60.77</c:v>
                </c:pt>
                <c:pt idx="7">
                  <c:v>107.179</c:v>
                </c:pt>
                <c:pt idx="8">
                  <c:v>130.63555555555561</c:v>
                </c:pt>
                <c:pt idx="9">
                  <c:v>177.87100000000001</c:v>
                </c:pt>
                <c:pt idx="10">
                  <c:v>197.71600000000001</c:v>
                </c:pt>
                <c:pt idx="11">
                  <c:v>182.636</c:v>
                </c:pt>
              </c:numCache>
            </c:numRef>
          </c:val>
          <c:smooth val="0"/>
        </c:ser>
        <c:ser>
          <c:idx val="1"/>
          <c:order val="1"/>
          <c:tx>
            <c:strRef>
              <c:f>'contrib-comp24K'!$F$18</c:f>
              <c:strCache>
                <c:ptCount val="1"/>
                <c:pt idx="0">
                  <c:v>Aware+Agg-Write</c:v>
                </c:pt>
              </c:strCache>
            </c:strRef>
          </c:tx>
          <c:spPr>
            <a:ln w="38100" cmpd="sng">
              <a:solidFill>
                <a:srgbClr val="7DCC2E">
                  <a:lumMod val="50000"/>
                </a:srgbClr>
              </a:solidFill>
            </a:ln>
            <a:effectLst/>
          </c:spPr>
          <c:marker>
            <c:symbol val="diamond"/>
            <c:size val="9"/>
            <c:spPr>
              <a:solidFill>
                <a:srgbClr val="7DCC2E">
                  <a:lumMod val="75000"/>
                </a:srgbClr>
              </a:solidFill>
              <a:ln>
                <a:solidFill>
                  <a:srgbClr val="7DCC2E">
                    <a:lumMod val="50000"/>
                  </a:srgbClr>
                </a:solidFill>
              </a:ln>
              <a:effectLst/>
            </c:spPr>
          </c:marker>
          <c:errBars>
            <c:errDir val="y"/>
            <c:errBarType val="both"/>
            <c:errValType val="cust"/>
            <c:noEndCap val="0"/>
            <c:plus>
              <c:numRef>
                <c:f>'contrib-comp24K'!$N$126:$N$137</c:f>
                <c:numCache>
                  <c:formatCode>General</c:formatCode>
                  <c:ptCount val="12"/>
                  <c:pt idx="0">
                    <c:v>3.4090000000000011</c:v>
                  </c:pt>
                  <c:pt idx="1">
                    <c:v>1.5529999999999999</c:v>
                  </c:pt>
                  <c:pt idx="2">
                    <c:v>2.617999999999999</c:v>
                  </c:pt>
                  <c:pt idx="3">
                    <c:v>2.665</c:v>
                  </c:pt>
                  <c:pt idx="4">
                    <c:v>7.1369999999999996</c:v>
                  </c:pt>
                  <c:pt idx="5">
                    <c:v>4.2629999999999946</c:v>
                  </c:pt>
                  <c:pt idx="6">
                    <c:v>5.0180000000000007</c:v>
                  </c:pt>
                  <c:pt idx="7">
                    <c:v>10.057777777777771</c:v>
                  </c:pt>
                  <c:pt idx="8">
                    <c:v>5.5519999999999916</c:v>
                  </c:pt>
                  <c:pt idx="9">
                    <c:v>11.39</c:v>
                  </c:pt>
                  <c:pt idx="10">
                    <c:v>8.4419999999999948</c:v>
                  </c:pt>
                  <c:pt idx="11">
                    <c:v>3.8050000000000068</c:v>
                  </c:pt>
                </c:numCache>
              </c:numRef>
            </c:plus>
            <c:minus>
              <c:numRef>
                <c:f>'contrib-comp24K'!$O$126:$O$137</c:f>
                <c:numCache>
                  <c:formatCode>General</c:formatCode>
                  <c:ptCount val="12"/>
                  <c:pt idx="0">
                    <c:v>1.091</c:v>
                  </c:pt>
                  <c:pt idx="1">
                    <c:v>1.097</c:v>
                  </c:pt>
                  <c:pt idx="2">
                    <c:v>1.9219999999999999</c:v>
                  </c:pt>
                  <c:pt idx="3">
                    <c:v>1.9250000000000009</c:v>
                  </c:pt>
                  <c:pt idx="4">
                    <c:v>2.3229999999999991</c:v>
                  </c:pt>
                  <c:pt idx="5">
                    <c:v>4.0970000000000004</c:v>
                  </c:pt>
                  <c:pt idx="6">
                    <c:v>2.3920000000000021</c:v>
                  </c:pt>
                  <c:pt idx="7">
                    <c:v>7.312222222222224</c:v>
                  </c:pt>
                  <c:pt idx="8">
                    <c:v>3.8080000000000069</c:v>
                  </c:pt>
                  <c:pt idx="9">
                    <c:v>5.6099999999999897</c:v>
                  </c:pt>
                  <c:pt idx="10">
                    <c:v>4.3279999999999994</c:v>
                  </c:pt>
                  <c:pt idx="11">
                    <c:v>2.6849999999999881</c:v>
                  </c:pt>
                </c:numCache>
              </c:numRef>
            </c:minus>
            <c:spPr>
              <a:ln w="19050" cmpd="sng">
                <a:solidFill>
                  <a:schemeClr val="accent3">
                    <a:lumMod val="50000"/>
                  </a:schemeClr>
                </a:solidFill>
              </a:ln>
            </c:spPr>
          </c:errBars>
          <c:cat>
            <c:numRef>
              <c:f>'contrib-comp24K'!$D$19:$D$30</c:f>
              <c:numCache>
                <c:formatCode>General</c:formatCode>
                <c:ptCount val="12"/>
                <c:pt idx="0">
                  <c:v>128</c:v>
                </c:pt>
                <c:pt idx="1">
                  <c:v>256</c:v>
                </c:pt>
                <c:pt idx="2">
                  <c:v>512</c:v>
                </c:pt>
                <c:pt idx="3">
                  <c:v>1024</c:v>
                </c:pt>
                <c:pt idx="4">
                  <c:v>2048</c:v>
                </c:pt>
                <c:pt idx="5">
                  <c:v>4096</c:v>
                </c:pt>
                <c:pt idx="6">
                  <c:v>8192</c:v>
                </c:pt>
                <c:pt idx="7">
                  <c:v>15424</c:v>
                </c:pt>
                <c:pt idx="8">
                  <c:v>16384</c:v>
                </c:pt>
                <c:pt idx="9">
                  <c:v>20480</c:v>
                </c:pt>
                <c:pt idx="10">
                  <c:v>24576</c:v>
                </c:pt>
                <c:pt idx="11">
                  <c:v>28672</c:v>
                </c:pt>
              </c:numCache>
            </c:numRef>
          </c:cat>
          <c:val>
            <c:numRef>
              <c:f>'contrib-comp24K'!$F$19:$F$30</c:f>
              <c:numCache>
                <c:formatCode>General</c:formatCode>
                <c:ptCount val="12"/>
                <c:pt idx="0">
                  <c:v>4.5709999999999997</c:v>
                </c:pt>
                <c:pt idx="1">
                  <c:v>4.7569999999999997</c:v>
                </c:pt>
                <c:pt idx="2">
                  <c:v>5.742</c:v>
                </c:pt>
                <c:pt idx="3">
                  <c:v>8.6950000000000003</c:v>
                </c:pt>
                <c:pt idx="4">
                  <c:v>12.423</c:v>
                </c:pt>
                <c:pt idx="5">
                  <c:v>19.946999999999999</c:v>
                </c:pt>
                <c:pt idx="6">
                  <c:v>30.571999999999999</c:v>
                </c:pt>
                <c:pt idx="7">
                  <c:v>49.508000000000003</c:v>
                </c:pt>
                <c:pt idx="8">
                  <c:v>51.82800000000001</c:v>
                </c:pt>
                <c:pt idx="9">
                  <c:v>62.18</c:v>
                </c:pt>
                <c:pt idx="10">
                  <c:v>74.75800000000001</c:v>
                </c:pt>
                <c:pt idx="11">
                  <c:v>85.224999999999994</c:v>
                </c:pt>
              </c:numCache>
            </c:numRef>
          </c:val>
          <c:smooth val="0"/>
        </c:ser>
        <c:ser>
          <c:idx val="2"/>
          <c:order val="2"/>
          <c:tx>
            <c:strRef>
              <c:f>'contrib-comp24K'!$G$18</c:f>
              <c:strCache>
                <c:ptCount val="1"/>
                <c:pt idx="0">
                  <c:v>Agnostic+Agg-Read</c:v>
                </c:pt>
              </c:strCache>
            </c:strRef>
          </c:tx>
          <c:spPr>
            <a:ln w="38100" cmpd="sng">
              <a:solidFill>
                <a:srgbClr val="8700C8"/>
              </a:solidFill>
              <a:prstDash val="sysDash"/>
            </a:ln>
            <a:effectLst/>
          </c:spPr>
          <c:marker>
            <c:symbol val="circle"/>
            <c:size val="9"/>
            <c:spPr>
              <a:solidFill>
                <a:sysClr val="window" lastClr="FFFFFF"/>
              </a:solidFill>
              <a:ln>
                <a:solidFill>
                  <a:srgbClr val="8700C8"/>
                </a:solidFill>
                <a:prstDash val="solid"/>
              </a:ln>
              <a:effectLst/>
            </c:spPr>
          </c:marker>
          <c:errBars>
            <c:errDir val="y"/>
            <c:errBarType val="both"/>
            <c:errValType val="cust"/>
            <c:noEndCap val="0"/>
            <c:plus>
              <c:numRef>
                <c:f>'contrib-comp24K'!$E$111:$E$122</c:f>
                <c:numCache>
                  <c:formatCode>General</c:formatCode>
                  <c:ptCount val="12"/>
                  <c:pt idx="0">
                    <c:v>7.8329999999999966</c:v>
                  </c:pt>
                  <c:pt idx="1">
                    <c:v>10.239013399999999</c:v>
                  </c:pt>
                  <c:pt idx="2">
                    <c:v>4.79</c:v>
                  </c:pt>
                  <c:pt idx="3">
                    <c:v>7.3339999999999961</c:v>
                  </c:pt>
                  <c:pt idx="4">
                    <c:v>2.906999999999996</c:v>
                  </c:pt>
                  <c:pt idx="5">
                    <c:v>19.797999999999991</c:v>
                  </c:pt>
                  <c:pt idx="6">
                    <c:v>3.7820000000000111</c:v>
                  </c:pt>
                  <c:pt idx="7">
                    <c:v>25.378</c:v>
                  </c:pt>
                  <c:pt idx="8">
                    <c:v>9.3599999999999905</c:v>
                  </c:pt>
                  <c:pt idx="9">
                    <c:v>136.28800000000001</c:v>
                  </c:pt>
                  <c:pt idx="10">
                    <c:v>23.824999999999989</c:v>
                  </c:pt>
                  <c:pt idx="11">
                    <c:v>37.80800000000005</c:v>
                  </c:pt>
                </c:numCache>
              </c:numRef>
            </c:plus>
            <c:minus>
              <c:numRef>
                <c:f>'contrib-comp24K'!$F$111:$F$122</c:f>
                <c:numCache>
                  <c:formatCode>General</c:formatCode>
                  <c:ptCount val="12"/>
                  <c:pt idx="0">
                    <c:v>12.597</c:v>
                  </c:pt>
                  <c:pt idx="1">
                    <c:v>18.851120600000009</c:v>
                  </c:pt>
                  <c:pt idx="2">
                    <c:v>5.4000000000000021</c:v>
                  </c:pt>
                  <c:pt idx="3">
                    <c:v>11.256</c:v>
                  </c:pt>
                  <c:pt idx="4">
                    <c:v>5.2430000000000021</c:v>
                  </c:pt>
                  <c:pt idx="5">
                    <c:v>4.4520000000000088</c:v>
                  </c:pt>
                  <c:pt idx="6">
                    <c:v>5.9179999999999886</c:v>
                  </c:pt>
                  <c:pt idx="7">
                    <c:v>16.352</c:v>
                  </c:pt>
                  <c:pt idx="8">
                    <c:v>15.41000000000002</c:v>
                  </c:pt>
                  <c:pt idx="9">
                    <c:v>48.062000000000012</c:v>
                  </c:pt>
                  <c:pt idx="10">
                    <c:v>22.51500000000004</c:v>
                  </c:pt>
                  <c:pt idx="11">
                    <c:v>32.081999999999972</c:v>
                  </c:pt>
                </c:numCache>
              </c:numRef>
            </c:minus>
            <c:spPr>
              <a:ln w="19050" cmpd="sng">
                <a:solidFill>
                  <a:srgbClr val="A100EE"/>
                </a:solidFill>
                <a:prstDash val="sysDash"/>
              </a:ln>
              <a:effectLst>
                <a:outerShdw blurRad="50800" dist="38100" dir="2700000" algn="tl" rotWithShape="0">
                  <a:srgbClr val="000000">
                    <a:alpha val="43000"/>
                  </a:srgbClr>
                </a:outerShdw>
              </a:effectLst>
            </c:spPr>
          </c:errBars>
          <c:cat>
            <c:numRef>
              <c:f>'contrib-comp24K'!$D$19:$D$30</c:f>
              <c:numCache>
                <c:formatCode>General</c:formatCode>
                <c:ptCount val="12"/>
                <c:pt idx="0">
                  <c:v>128</c:v>
                </c:pt>
                <c:pt idx="1">
                  <c:v>256</c:v>
                </c:pt>
                <c:pt idx="2">
                  <c:v>512</c:v>
                </c:pt>
                <c:pt idx="3">
                  <c:v>1024</c:v>
                </c:pt>
                <c:pt idx="4">
                  <c:v>2048</c:v>
                </c:pt>
                <c:pt idx="5">
                  <c:v>4096</c:v>
                </c:pt>
                <c:pt idx="6">
                  <c:v>8192</c:v>
                </c:pt>
                <c:pt idx="7">
                  <c:v>15424</c:v>
                </c:pt>
                <c:pt idx="8">
                  <c:v>16384</c:v>
                </c:pt>
                <c:pt idx="9">
                  <c:v>20480</c:v>
                </c:pt>
                <c:pt idx="10">
                  <c:v>24576</c:v>
                </c:pt>
                <c:pt idx="11">
                  <c:v>28672</c:v>
                </c:pt>
              </c:numCache>
            </c:numRef>
          </c:cat>
          <c:val>
            <c:numRef>
              <c:f>'contrib-comp24K'!$G$19:$G$30</c:f>
              <c:numCache>
                <c:formatCode>General</c:formatCode>
                <c:ptCount val="12"/>
                <c:pt idx="0">
                  <c:v>19.457000000000001</c:v>
                </c:pt>
                <c:pt idx="1">
                  <c:v>19.520986600000001</c:v>
                </c:pt>
                <c:pt idx="2">
                  <c:v>26.13</c:v>
                </c:pt>
                <c:pt idx="3">
                  <c:v>23.526</c:v>
                </c:pt>
                <c:pt idx="4">
                  <c:v>28.023</c:v>
                </c:pt>
                <c:pt idx="5">
                  <c:v>32.692</c:v>
                </c:pt>
                <c:pt idx="6">
                  <c:v>47.167999999999999</c:v>
                </c:pt>
                <c:pt idx="7">
                  <c:v>132.63900000000001</c:v>
                </c:pt>
                <c:pt idx="8">
                  <c:v>154.01</c:v>
                </c:pt>
                <c:pt idx="9">
                  <c:v>233.762</c:v>
                </c:pt>
                <c:pt idx="10">
                  <c:v>245.83500000000001</c:v>
                </c:pt>
                <c:pt idx="11">
                  <c:v>260.16199999999998</c:v>
                </c:pt>
              </c:numCache>
            </c:numRef>
          </c:val>
          <c:smooth val="0"/>
        </c:ser>
        <c:ser>
          <c:idx val="3"/>
          <c:order val="3"/>
          <c:tx>
            <c:strRef>
              <c:f>'contrib-comp24K'!$H$18</c:f>
              <c:strCache>
                <c:ptCount val="1"/>
                <c:pt idx="0">
                  <c:v>Aware+Agg-Read</c:v>
                </c:pt>
              </c:strCache>
            </c:strRef>
          </c:tx>
          <c:spPr>
            <a:ln w="38100" cmpd="sng">
              <a:solidFill>
                <a:srgbClr val="7DCC2E">
                  <a:lumMod val="50000"/>
                </a:srgbClr>
              </a:solidFill>
              <a:prstDash val="sysDash"/>
            </a:ln>
            <a:effectLst/>
          </c:spPr>
          <c:marker>
            <c:symbol val="triangle"/>
            <c:size val="9"/>
            <c:spPr>
              <a:solidFill>
                <a:srgbClr val="FFFFFF"/>
              </a:solidFill>
              <a:ln>
                <a:solidFill>
                  <a:srgbClr val="7DCC2E">
                    <a:lumMod val="50000"/>
                  </a:srgbClr>
                </a:solidFill>
              </a:ln>
              <a:effectLst/>
            </c:spPr>
          </c:marker>
          <c:errBars>
            <c:errDir val="y"/>
            <c:errBarType val="both"/>
            <c:errValType val="cust"/>
            <c:noEndCap val="0"/>
            <c:plus>
              <c:numRef>
                <c:f>'contrib-comp24K'!$E$126:$E$137</c:f>
                <c:numCache>
                  <c:formatCode>General</c:formatCode>
                  <c:ptCount val="12"/>
                  <c:pt idx="0">
                    <c:v>5.5491659999999996</c:v>
                  </c:pt>
                  <c:pt idx="1">
                    <c:v>4.0869999999999997</c:v>
                  </c:pt>
                  <c:pt idx="2">
                    <c:v>4.0090000000000003</c:v>
                  </c:pt>
                  <c:pt idx="3">
                    <c:v>1.9</c:v>
                  </c:pt>
                  <c:pt idx="4">
                    <c:v>2.3090000000000011</c:v>
                  </c:pt>
                  <c:pt idx="5">
                    <c:v>1.3450000000000011</c:v>
                  </c:pt>
                  <c:pt idx="6">
                    <c:v>2.0579999999999998</c:v>
                  </c:pt>
                  <c:pt idx="7">
                    <c:v>23.687000000000001</c:v>
                  </c:pt>
                  <c:pt idx="8">
                    <c:v>11.63500000000001</c:v>
                  </c:pt>
                  <c:pt idx="9">
                    <c:v>18.454999999999998</c:v>
                  </c:pt>
                  <c:pt idx="10">
                    <c:v>12.048</c:v>
                  </c:pt>
                  <c:pt idx="11">
                    <c:v>25.160000000000011</c:v>
                  </c:pt>
                </c:numCache>
              </c:numRef>
            </c:plus>
            <c:minus>
              <c:numRef>
                <c:f>'contrib-comp24K'!$F$126:$F$137</c:f>
                <c:numCache>
                  <c:formatCode>General</c:formatCode>
                  <c:ptCount val="12"/>
                  <c:pt idx="0">
                    <c:v>7.3466800000000001</c:v>
                  </c:pt>
                  <c:pt idx="1">
                    <c:v>6.673</c:v>
                  </c:pt>
                  <c:pt idx="2">
                    <c:v>4.0009999999999986</c:v>
                  </c:pt>
                  <c:pt idx="3">
                    <c:v>3.23</c:v>
                  </c:pt>
                  <c:pt idx="4">
                    <c:v>3.630999999999998</c:v>
                  </c:pt>
                  <c:pt idx="5">
                    <c:v>1.5349999999999999</c:v>
                  </c:pt>
                  <c:pt idx="6">
                    <c:v>2.992</c:v>
                  </c:pt>
                  <c:pt idx="7">
                    <c:v>19.463000000000001</c:v>
                  </c:pt>
                  <c:pt idx="8">
                    <c:v>8.8650000000000002</c:v>
                  </c:pt>
                  <c:pt idx="9">
                    <c:v>9.6750000000000007</c:v>
                  </c:pt>
                  <c:pt idx="10">
                    <c:v>7.3520000000000039</c:v>
                  </c:pt>
                  <c:pt idx="11">
                    <c:v>9.75</c:v>
                  </c:pt>
                </c:numCache>
              </c:numRef>
            </c:minus>
            <c:spPr>
              <a:ln w="19050" cmpd="sng">
                <a:solidFill>
                  <a:schemeClr val="accent3">
                    <a:lumMod val="50000"/>
                  </a:schemeClr>
                </a:solidFill>
                <a:prstDash val="sysDash"/>
              </a:ln>
            </c:spPr>
          </c:errBars>
          <c:cat>
            <c:numRef>
              <c:f>'contrib-comp24K'!$D$19:$D$30</c:f>
              <c:numCache>
                <c:formatCode>General</c:formatCode>
                <c:ptCount val="12"/>
                <c:pt idx="0">
                  <c:v>128</c:v>
                </c:pt>
                <c:pt idx="1">
                  <c:v>256</c:v>
                </c:pt>
                <c:pt idx="2">
                  <c:v>512</c:v>
                </c:pt>
                <c:pt idx="3">
                  <c:v>1024</c:v>
                </c:pt>
                <c:pt idx="4">
                  <c:v>2048</c:v>
                </c:pt>
                <c:pt idx="5">
                  <c:v>4096</c:v>
                </c:pt>
                <c:pt idx="6">
                  <c:v>8192</c:v>
                </c:pt>
                <c:pt idx="7">
                  <c:v>15424</c:v>
                </c:pt>
                <c:pt idx="8">
                  <c:v>16384</c:v>
                </c:pt>
                <c:pt idx="9">
                  <c:v>20480</c:v>
                </c:pt>
                <c:pt idx="10">
                  <c:v>24576</c:v>
                </c:pt>
                <c:pt idx="11">
                  <c:v>28672</c:v>
                </c:pt>
              </c:numCache>
            </c:numRef>
          </c:cat>
          <c:val>
            <c:numRef>
              <c:f>'contrib-comp24K'!$H$19:$H$30</c:f>
              <c:numCache>
                <c:formatCode>General</c:formatCode>
                <c:ptCount val="12"/>
                <c:pt idx="0">
                  <c:v>7.6908339999999962</c:v>
                </c:pt>
                <c:pt idx="1">
                  <c:v>9.2530000000000001</c:v>
                </c:pt>
                <c:pt idx="2">
                  <c:v>10.331</c:v>
                </c:pt>
                <c:pt idx="3">
                  <c:v>12.18</c:v>
                </c:pt>
                <c:pt idx="4">
                  <c:v>12.510999999999999</c:v>
                </c:pt>
                <c:pt idx="5">
                  <c:v>13.555</c:v>
                </c:pt>
                <c:pt idx="6">
                  <c:v>16.242000000000001</c:v>
                </c:pt>
                <c:pt idx="7">
                  <c:v>40.555999999999997</c:v>
                </c:pt>
                <c:pt idx="8">
                  <c:v>48.314999999999998</c:v>
                </c:pt>
                <c:pt idx="9">
                  <c:v>69.704999999999998</c:v>
                </c:pt>
                <c:pt idx="10">
                  <c:v>92.231999999999999</c:v>
                </c:pt>
                <c:pt idx="11">
                  <c:v>115.36</c:v>
                </c:pt>
              </c:numCache>
            </c:numRef>
          </c:val>
          <c:smooth val="0"/>
        </c:ser>
        <c:dLbls>
          <c:showLegendKey val="0"/>
          <c:showVal val="0"/>
          <c:showCatName val="0"/>
          <c:showSerName val="0"/>
          <c:showPercent val="0"/>
          <c:showBubbleSize val="0"/>
        </c:dLbls>
        <c:marker val="1"/>
        <c:smooth val="0"/>
        <c:axId val="113802240"/>
        <c:axId val="113808512"/>
      </c:lineChart>
      <c:catAx>
        <c:axId val="113802240"/>
        <c:scaling>
          <c:orientation val="minMax"/>
        </c:scaling>
        <c:delete val="0"/>
        <c:axPos val="b"/>
        <c:title>
          <c:tx>
            <c:rich>
              <a:bodyPr/>
              <a:lstStyle/>
              <a:p>
                <a:pPr>
                  <a:defRPr>
                    <a:solidFill>
                      <a:srgbClr val="000000"/>
                    </a:solidFill>
                  </a:defRPr>
                </a:pPr>
                <a:r>
                  <a:rPr lang="en-US">
                    <a:solidFill>
                      <a:srgbClr val="000000"/>
                    </a:solidFill>
                  </a:rPr>
                  <a:t># of Processes (N)</a:t>
                </a:r>
              </a:p>
            </c:rich>
          </c:tx>
          <c:layout/>
          <c:overlay val="0"/>
        </c:title>
        <c:numFmt formatCode="General" sourceLinked="1"/>
        <c:majorTickMark val="out"/>
        <c:minorTickMark val="none"/>
        <c:tickLblPos val="nextTo"/>
        <c:txPr>
          <a:bodyPr rot="-2700000" vert="horz"/>
          <a:lstStyle/>
          <a:p>
            <a:pPr>
              <a:defRPr>
                <a:solidFill>
                  <a:srgbClr val="000000"/>
                </a:solidFill>
              </a:defRPr>
            </a:pPr>
            <a:endParaRPr lang="en-US"/>
          </a:p>
        </c:txPr>
        <c:crossAx val="113808512"/>
        <c:crosses val="autoZero"/>
        <c:auto val="1"/>
        <c:lblAlgn val="ctr"/>
        <c:lblOffset val="100"/>
        <c:noMultiLvlLbl val="0"/>
      </c:catAx>
      <c:valAx>
        <c:axId val="113808512"/>
        <c:scaling>
          <c:orientation val="minMax"/>
        </c:scaling>
        <c:delete val="0"/>
        <c:axPos val="l"/>
        <c:majorGridlines>
          <c:spPr>
            <a:ln>
              <a:solidFill>
                <a:srgbClr val="FFFFFF"/>
              </a:solidFill>
            </a:ln>
          </c:spPr>
        </c:majorGridlines>
        <c:title>
          <c:tx>
            <c:rich>
              <a:bodyPr rot="-5400000" vert="horz"/>
              <a:lstStyle/>
              <a:p>
                <a:pPr>
                  <a:defRPr>
                    <a:solidFill>
                      <a:srgbClr val="000000"/>
                    </a:solidFill>
                  </a:defRPr>
                </a:pPr>
                <a:r>
                  <a:rPr lang="en-US" b="0" dirty="0">
                    <a:solidFill>
                      <a:srgbClr val="000000"/>
                    </a:solidFill>
                    <a:latin typeface="Times"/>
                    <a:cs typeface="Times"/>
                  </a:rPr>
                  <a:t>Average </a:t>
                </a:r>
                <a:r>
                  <a:rPr lang="en-US" b="0" dirty="0" smtClean="0">
                    <a:solidFill>
                      <a:srgbClr val="000000"/>
                    </a:solidFill>
                    <a:latin typeface="Times"/>
                    <a:cs typeface="Times"/>
                  </a:rPr>
                  <a:t>Transfer </a:t>
                </a:r>
                <a:r>
                  <a:rPr lang="en-US" b="0" dirty="0">
                    <a:solidFill>
                      <a:srgbClr val="000000"/>
                    </a:solidFill>
                    <a:latin typeface="Times"/>
                    <a:cs typeface="Times"/>
                  </a:rPr>
                  <a:t>Time  (sec)</a:t>
                </a:r>
              </a:p>
            </c:rich>
          </c:tx>
          <c:layout>
            <c:manualLayout>
              <c:xMode val="edge"/>
              <c:yMode val="edge"/>
              <c:x val="2.4162043664996399E-2"/>
              <c:y val="0.112963517060367"/>
            </c:manualLayout>
          </c:layout>
          <c:overlay val="0"/>
        </c:title>
        <c:numFmt formatCode="General" sourceLinked="1"/>
        <c:majorTickMark val="out"/>
        <c:minorTickMark val="none"/>
        <c:tickLblPos val="nextTo"/>
        <c:txPr>
          <a:bodyPr/>
          <a:lstStyle/>
          <a:p>
            <a:pPr>
              <a:defRPr>
                <a:solidFill>
                  <a:srgbClr val="000000"/>
                </a:solidFill>
              </a:defRPr>
            </a:pPr>
            <a:endParaRPr lang="en-US"/>
          </a:p>
        </c:txPr>
        <c:crossAx val="113802240"/>
        <c:crosses val="autoZero"/>
        <c:crossBetween val="between"/>
      </c:valAx>
      <c:spPr>
        <a:noFill/>
        <a:ln w="25400">
          <a:noFill/>
        </a:ln>
      </c:spPr>
    </c:plotArea>
    <c:plotVisOnly val="1"/>
    <c:dispBlanksAs val="gap"/>
    <c:showDLblsOverMax val="0"/>
  </c:chart>
  <c:spPr>
    <a:ln>
      <a:noFill/>
    </a:ln>
  </c:spPr>
  <c:txPr>
    <a:bodyPr/>
    <a:lstStyle/>
    <a:p>
      <a:pPr>
        <a:defRPr sz="1400">
          <a:solidFill>
            <a:schemeClr val="bg1"/>
          </a:solidFill>
        </a:defRPr>
      </a:pPr>
      <a:endParaRPr lang="en-US"/>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stacked"/>
        <c:varyColors val="0"/>
        <c:ser>
          <c:idx val="0"/>
          <c:order val="0"/>
          <c:invertIfNegative val="0"/>
          <c:cat>
            <c:multiLvlStrRef>
              <c:f>'cmpre-case-ckpting'!$E$195:$N$196</c:f>
              <c:multiLvlStrCache>
                <c:ptCount val="10"/>
                <c:lvl>
                  <c:pt idx="0">
                    <c:v>No Comp.+N-&gt;N</c:v>
                  </c:pt>
                  <c:pt idx="1">
                    <c:v>Indiv. Comp+N-&gt;N</c:v>
                  </c:pt>
                  <c:pt idx="2">
                    <c:v>No Comp.+N-&gt;M</c:v>
                  </c:pt>
                  <c:pt idx="3">
                    <c:v>Agnostic+Agg</c:v>
                  </c:pt>
                  <c:pt idx="4">
                    <c:v>Aware+Agg</c:v>
                  </c:pt>
                  <c:pt idx="5">
                    <c:v>No Comp.+N-&gt;N</c:v>
                  </c:pt>
                  <c:pt idx="6">
                    <c:v>Indiv. Comp.+N-&gt;M</c:v>
                  </c:pt>
                  <c:pt idx="7">
                    <c:v>No Comp.+N-&gt;M</c:v>
                  </c:pt>
                  <c:pt idx="8">
                    <c:v>Agnostic+Agg</c:v>
                  </c:pt>
                  <c:pt idx="9">
                    <c:v>Aware+Agg</c:v>
                  </c:pt>
                </c:lvl>
                <c:lvl>
                  <c:pt idx="0">
                    <c:v>ALE3D</c:v>
                  </c:pt>
                  <c:pt idx="5">
                    <c:v>Cactus</c:v>
                  </c:pt>
                </c:lvl>
              </c:multiLvlStrCache>
            </c:multiLvlStrRef>
          </c:cat>
          <c:val>
            <c:numRef>
              <c:f>'cmpre-case-ckpting'!$E$197:$N$197</c:f>
              <c:numCache>
                <c:formatCode>General</c:formatCode>
                <c:ptCount val="10"/>
                <c:pt idx="0">
                  <c:v>0</c:v>
                </c:pt>
                <c:pt idx="1">
                  <c:v>4.2523999999999997</c:v>
                </c:pt>
                <c:pt idx="2">
                  <c:v>0</c:v>
                </c:pt>
                <c:pt idx="3">
                  <c:v>3.4508730000000001</c:v>
                </c:pt>
                <c:pt idx="4">
                  <c:v>35.615813357142848</c:v>
                </c:pt>
                <c:pt idx="5">
                  <c:v>0</c:v>
                </c:pt>
                <c:pt idx="6">
                  <c:v>4.2382</c:v>
                </c:pt>
                <c:pt idx="7">
                  <c:v>0</c:v>
                </c:pt>
                <c:pt idx="8">
                  <c:v>3.462415</c:v>
                </c:pt>
                <c:pt idx="9">
                  <c:v>58.517230666666613</c:v>
                </c:pt>
              </c:numCache>
            </c:numRef>
          </c:val>
        </c:ser>
        <c:ser>
          <c:idx val="1"/>
          <c:order val="1"/>
          <c:invertIfNegative val="0"/>
          <c:cat>
            <c:multiLvlStrRef>
              <c:f>'cmpre-case-ckpting'!$E$195:$N$196</c:f>
              <c:multiLvlStrCache>
                <c:ptCount val="10"/>
                <c:lvl>
                  <c:pt idx="0">
                    <c:v>No Comp.+N-&gt;N</c:v>
                  </c:pt>
                  <c:pt idx="1">
                    <c:v>Indiv. Comp+N-&gt;N</c:v>
                  </c:pt>
                  <c:pt idx="2">
                    <c:v>No Comp.+N-&gt;M</c:v>
                  </c:pt>
                  <c:pt idx="3">
                    <c:v>Agnostic+Agg</c:v>
                  </c:pt>
                  <c:pt idx="4">
                    <c:v>Aware+Agg</c:v>
                  </c:pt>
                  <c:pt idx="5">
                    <c:v>No Comp.+N-&gt;N</c:v>
                  </c:pt>
                  <c:pt idx="6">
                    <c:v>Indiv. Comp.+N-&gt;M</c:v>
                  </c:pt>
                  <c:pt idx="7">
                    <c:v>No Comp.+N-&gt;M</c:v>
                  </c:pt>
                  <c:pt idx="8">
                    <c:v>Agnostic+Agg</c:v>
                  </c:pt>
                  <c:pt idx="9">
                    <c:v>Aware+Agg</c:v>
                  </c:pt>
                </c:lvl>
                <c:lvl>
                  <c:pt idx="0">
                    <c:v>ALE3D</c:v>
                  </c:pt>
                  <c:pt idx="5">
                    <c:v>Cactus</c:v>
                  </c:pt>
                </c:lvl>
              </c:multiLvlStrCache>
            </c:multiLvlStrRef>
          </c:cat>
          <c:val>
            <c:numRef>
              <c:f>'cmpre-case-ckpting'!$E$198:$N$198</c:f>
              <c:numCache>
                <c:formatCode>General</c:formatCode>
                <c:ptCount val="10"/>
                <c:pt idx="0">
                  <c:v>322.755</c:v>
                </c:pt>
                <c:pt idx="1">
                  <c:v>84.95</c:v>
                </c:pt>
                <c:pt idx="2">
                  <c:v>41.029000000000003</c:v>
                </c:pt>
                <c:pt idx="3">
                  <c:v>46.581679999999999</c:v>
                </c:pt>
                <c:pt idx="4">
                  <c:v>3.4064139999999998</c:v>
                </c:pt>
                <c:pt idx="5">
                  <c:v>136.54400000000001</c:v>
                </c:pt>
                <c:pt idx="6">
                  <c:v>117.801</c:v>
                </c:pt>
                <c:pt idx="7">
                  <c:v>94.816000000000003</c:v>
                </c:pt>
                <c:pt idx="8">
                  <c:v>57.636000000000003</c:v>
                </c:pt>
                <c:pt idx="9">
                  <c:v>7.8593159999999997</c:v>
                </c:pt>
              </c:numCache>
            </c:numRef>
          </c:val>
        </c:ser>
        <c:dLbls>
          <c:showLegendKey val="0"/>
          <c:showVal val="0"/>
          <c:showCatName val="0"/>
          <c:showSerName val="0"/>
          <c:showPercent val="0"/>
          <c:showBubbleSize val="0"/>
        </c:dLbls>
        <c:gapWidth val="150"/>
        <c:overlap val="100"/>
        <c:axId val="113979776"/>
        <c:axId val="113981312"/>
      </c:barChart>
      <c:catAx>
        <c:axId val="113979776"/>
        <c:scaling>
          <c:orientation val="minMax"/>
        </c:scaling>
        <c:delete val="0"/>
        <c:axPos val="b"/>
        <c:majorTickMark val="out"/>
        <c:minorTickMark val="none"/>
        <c:tickLblPos val="nextTo"/>
        <c:txPr>
          <a:bodyPr/>
          <a:lstStyle/>
          <a:p>
            <a:pPr>
              <a:defRPr sz="1000">
                <a:latin typeface="Times"/>
                <a:cs typeface="Times"/>
              </a:defRPr>
            </a:pPr>
            <a:endParaRPr lang="en-US"/>
          </a:p>
        </c:txPr>
        <c:crossAx val="113981312"/>
        <c:crosses val="autoZero"/>
        <c:auto val="1"/>
        <c:lblAlgn val="ctr"/>
        <c:lblOffset val="100"/>
        <c:noMultiLvlLbl val="0"/>
      </c:catAx>
      <c:valAx>
        <c:axId val="113981312"/>
        <c:scaling>
          <c:orientation val="minMax"/>
        </c:scaling>
        <c:delete val="0"/>
        <c:axPos val="l"/>
        <c:majorGridlines/>
        <c:numFmt formatCode="General" sourceLinked="1"/>
        <c:majorTickMark val="out"/>
        <c:minorTickMark val="none"/>
        <c:tickLblPos val="nextTo"/>
        <c:txPr>
          <a:bodyPr/>
          <a:lstStyle/>
          <a:p>
            <a:pPr>
              <a:defRPr sz="1400">
                <a:latin typeface="Times"/>
                <a:cs typeface="Times"/>
              </a:defRPr>
            </a:pPr>
            <a:endParaRPr lang="en-US"/>
          </a:p>
        </c:txPr>
        <c:crossAx val="113979776"/>
        <c:crosses val="autoZero"/>
        <c:crossBetween val="between"/>
      </c:valAx>
    </c:plotArea>
    <c:plotVisOnly val="1"/>
    <c:dispBlanksAs val="gap"/>
    <c:showDLblsOverMax val="0"/>
  </c:chart>
  <c:txPr>
    <a:bodyPr/>
    <a:lstStyle/>
    <a:p>
      <a:pPr>
        <a:defRPr>
          <a:solidFill>
            <a:srgbClr val="000000"/>
          </a:solidFill>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5.8159722222222203E-2"/>
          <c:y val="4.33654409703641E-2"/>
          <c:w val="0.94184027777777801"/>
          <c:h val="0.67822388706266101"/>
        </c:manualLayout>
      </c:layout>
      <c:barChart>
        <c:barDir val="col"/>
        <c:grouping val="stacked"/>
        <c:varyColors val="0"/>
        <c:ser>
          <c:idx val="0"/>
          <c:order val="0"/>
          <c:invertIfNegative val="0"/>
          <c:cat>
            <c:multiLvlStrRef>
              <c:f>'compare-cases-restart'!$D$142:$M$143</c:f>
              <c:multiLvlStrCache>
                <c:ptCount val="10"/>
                <c:lvl>
                  <c:pt idx="0">
                    <c:v>No Comp.+N-&gt;N</c:v>
                  </c:pt>
                  <c:pt idx="1">
                    <c:v>No Comp.+N-&gt;M</c:v>
                  </c:pt>
                  <c:pt idx="2">
                    <c:v>No Comp.+N-&gt;M</c:v>
                  </c:pt>
                  <c:pt idx="3">
                    <c:v>Agnostic+Agg</c:v>
                  </c:pt>
                  <c:pt idx="4">
                    <c:v>Aware+Agg</c:v>
                  </c:pt>
                  <c:pt idx="5">
                    <c:v>No Comp.+N-&gt;N</c:v>
                  </c:pt>
                  <c:pt idx="6">
                    <c:v>Indiv. Comp.+N-&gt;M</c:v>
                  </c:pt>
                  <c:pt idx="7">
                    <c:v>No Comp.+N-&gt;M</c:v>
                  </c:pt>
                  <c:pt idx="8">
                    <c:v>Agnostic+Agg</c:v>
                  </c:pt>
                  <c:pt idx="9">
                    <c:v>Aware+Agg</c:v>
                  </c:pt>
                </c:lvl>
                <c:lvl>
                  <c:pt idx="0">
                    <c:v>ALE3D</c:v>
                  </c:pt>
                  <c:pt idx="5">
                    <c:v>Cactus</c:v>
                  </c:pt>
                </c:lvl>
              </c:multiLvlStrCache>
            </c:multiLvlStrRef>
          </c:cat>
          <c:val>
            <c:numRef>
              <c:f>'compare-cases-restart'!$D$144:$M$144</c:f>
              <c:numCache>
                <c:formatCode>General</c:formatCode>
                <c:ptCount val="10"/>
                <c:pt idx="0">
                  <c:v>0</c:v>
                </c:pt>
                <c:pt idx="1">
                  <c:v>1.2295</c:v>
                </c:pt>
                <c:pt idx="2">
                  <c:v>0</c:v>
                </c:pt>
                <c:pt idx="3">
                  <c:v>3.25332</c:v>
                </c:pt>
                <c:pt idx="4">
                  <c:v>56.585578499999997</c:v>
                </c:pt>
                <c:pt idx="5">
                  <c:v>0</c:v>
                </c:pt>
                <c:pt idx="6">
                  <c:v>0.82879999999999998</c:v>
                </c:pt>
                <c:pt idx="7">
                  <c:v>0</c:v>
                </c:pt>
                <c:pt idx="8">
                  <c:v>1.5848199999999999</c:v>
                </c:pt>
                <c:pt idx="9">
                  <c:v>33.360461499999992</c:v>
                </c:pt>
              </c:numCache>
            </c:numRef>
          </c:val>
        </c:ser>
        <c:ser>
          <c:idx val="1"/>
          <c:order val="1"/>
          <c:invertIfNegative val="0"/>
          <c:cat>
            <c:multiLvlStrRef>
              <c:f>'compare-cases-restart'!$D$142:$M$143</c:f>
              <c:multiLvlStrCache>
                <c:ptCount val="10"/>
                <c:lvl>
                  <c:pt idx="0">
                    <c:v>No Comp.+N-&gt;N</c:v>
                  </c:pt>
                  <c:pt idx="1">
                    <c:v>No Comp.+N-&gt;M</c:v>
                  </c:pt>
                  <c:pt idx="2">
                    <c:v>No Comp.+N-&gt;M</c:v>
                  </c:pt>
                  <c:pt idx="3">
                    <c:v>Agnostic+Agg</c:v>
                  </c:pt>
                  <c:pt idx="4">
                    <c:v>Aware+Agg</c:v>
                  </c:pt>
                  <c:pt idx="5">
                    <c:v>No Comp.+N-&gt;N</c:v>
                  </c:pt>
                  <c:pt idx="6">
                    <c:v>Indiv. Comp.+N-&gt;M</c:v>
                  </c:pt>
                  <c:pt idx="7">
                    <c:v>No Comp.+N-&gt;M</c:v>
                  </c:pt>
                  <c:pt idx="8">
                    <c:v>Agnostic+Agg</c:v>
                  </c:pt>
                  <c:pt idx="9">
                    <c:v>Aware+Agg</c:v>
                  </c:pt>
                </c:lvl>
                <c:lvl>
                  <c:pt idx="0">
                    <c:v>ALE3D</c:v>
                  </c:pt>
                  <c:pt idx="5">
                    <c:v>Cactus</c:v>
                  </c:pt>
                </c:lvl>
              </c:multiLvlStrCache>
            </c:multiLvlStrRef>
          </c:cat>
          <c:val>
            <c:numRef>
              <c:f>'compare-cases-restart'!$D$145:$M$145</c:f>
              <c:numCache>
                <c:formatCode>General</c:formatCode>
                <c:ptCount val="10"/>
                <c:pt idx="0">
                  <c:v>219.96199999999999</c:v>
                </c:pt>
                <c:pt idx="1">
                  <c:v>503.71857142900001</c:v>
                </c:pt>
                <c:pt idx="2">
                  <c:v>120.70399999999999</c:v>
                </c:pt>
                <c:pt idx="3">
                  <c:v>45.23</c:v>
                </c:pt>
                <c:pt idx="4">
                  <c:v>25.408000000000001</c:v>
                </c:pt>
                <c:pt idx="5">
                  <c:v>151.81399999999999</c:v>
                </c:pt>
                <c:pt idx="6">
                  <c:v>297.79399999999998</c:v>
                </c:pt>
                <c:pt idx="7">
                  <c:v>73.292000000000002</c:v>
                </c:pt>
                <c:pt idx="8">
                  <c:v>72.388000000000005</c:v>
                </c:pt>
                <c:pt idx="9">
                  <c:v>21.126999999999999</c:v>
                </c:pt>
              </c:numCache>
            </c:numRef>
          </c:val>
        </c:ser>
        <c:dLbls>
          <c:showLegendKey val="0"/>
          <c:showVal val="0"/>
          <c:showCatName val="0"/>
          <c:showSerName val="0"/>
          <c:showPercent val="0"/>
          <c:showBubbleSize val="0"/>
        </c:dLbls>
        <c:gapWidth val="150"/>
        <c:overlap val="100"/>
        <c:axId val="114915584"/>
        <c:axId val="114925568"/>
      </c:barChart>
      <c:catAx>
        <c:axId val="114915584"/>
        <c:scaling>
          <c:orientation val="minMax"/>
        </c:scaling>
        <c:delete val="0"/>
        <c:axPos val="b"/>
        <c:majorTickMark val="out"/>
        <c:minorTickMark val="none"/>
        <c:tickLblPos val="nextTo"/>
        <c:txPr>
          <a:bodyPr rot="-5400000" vert="horz"/>
          <a:lstStyle/>
          <a:p>
            <a:pPr>
              <a:defRPr>
                <a:latin typeface="Times"/>
                <a:cs typeface="Times"/>
              </a:defRPr>
            </a:pPr>
            <a:endParaRPr lang="en-US"/>
          </a:p>
        </c:txPr>
        <c:crossAx val="114925568"/>
        <c:crosses val="autoZero"/>
        <c:auto val="1"/>
        <c:lblAlgn val="ctr"/>
        <c:lblOffset val="100"/>
        <c:noMultiLvlLbl val="0"/>
      </c:catAx>
      <c:valAx>
        <c:axId val="114925568"/>
        <c:scaling>
          <c:orientation val="minMax"/>
        </c:scaling>
        <c:delete val="0"/>
        <c:axPos val="l"/>
        <c:majorGridlines/>
        <c:numFmt formatCode="General" sourceLinked="1"/>
        <c:majorTickMark val="out"/>
        <c:minorTickMark val="none"/>
        <c:tickLblPos val="nextTo"/>
        <c:txPr>
          <a:bodyPr/>
          <a:lstStyle/>
          <a:p>
            <a:pPr>
              <a:defRPr sz="1400">
                <a:latin typeface="Times"/>
                <a:cs typeface="Times"/>
              </a:defRPr>
            </a:pPr>
            <a:endParaRPr lang="en-US"/>
          </a:p>
        </c:txPr>
        <c:crossAx val="114915584"/>
        <c:crosses val="autoZero"/>
        <c:crossBetween val="between"/>
      </c:valAx>
    </c:plotArea>
    <c:plotVisOnly val="1"/>
    <c:dispBlanksAs val="gap"/>
    <c:showDLblsOverMax val="0"/>
  </c:chart>
  <c:txPr>
    <a:bodyPr/>
    <a:lstStyle/>
    <a:p>
      <a:pPr>
        <a:defRPr>
          <a:solidFill>
            <a:srgbClr val="000000"/>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dk1" tx1="lt1" bg2="dk2" tx2="lt2" accent1="accent1" accent2="accent2" accent3="accent3" accent4="accent4" accent5="accent5" accent6="accent6" hlink="hlink" folHlink="folHlink"/>
  <c:chart>
    <c:autoTitleDeleted val="1"/>
    <c:plotArea>
      <c:layout>
        <c:manualLayout>
          <c:layoutTarget val="inner"/>
          <c:xMode val="edge"/>
          <c:yMode val="edge"/>
          <c:x val="0.117383220271671"/>
          <c:y val="0.210789916116225"/>
          <c:w val="0.86035039986683404"/>
          <c:h val="0.53555176307488594"/>
        </c:manualLayout>
      </c:layout>
      <c:lineChart>
        <c:grouping val="standard"/>
        <c:varyColors val="0"/>
        <c:ser>
          <c:idx val="2"/>
          <c:order val="0"/>
          <c:tx>
            <c:strRef>
              <c:f>'contrib-agg'!$G$6</c:f>
              <c:strCache>
                <c:ptCount val="1"/>
                <c:pt idx="0">
                  <c:v>C+NoAgg-write</c:v>
                </c:pt>
              </c:strCache>
            </c:strRef>
          </c:tx>
          <c:spPr>
            <a:ln w="28575">
              <a:solidFill>
                <a:srgbClr val="FF0000"/>
              </a:solidFill>
            </a:ln>
          </c:spPr>
          <c:marker>
            <c:symbol val="square"/>
            <c:size val="9"/>
            <c:spPr>
              <a:solidFill>
                <a:srgbClr val="FF4F03"/>
              </a:solidFill>
              <a:ln>
                <a:solidFill>
                  <a:srgbClr val="FF0000"/>
                </a:solidFill>
              </a:ln>
            </c:spPr>
          </c:marker>
          <c:errBars>
            <c:errDir val="y"/>
            <c:errBarType val="both"/>
            <c:errValType val="cust"/>
            <c:noEndCap val="0"/>
            <c:plus>
              <c:numRef>
                <c:f>'contrib-agg'!$M$48:$M$55</c:f>
                <c:numCache>
                  <c:formatCode>General</c:formatCode>
                  <c:ptCount val="8"/>
                  <c:pt idx="0">
                    <c:v>0.80101849999999997</c:v>
                  </c:pt>
                  <c:pt idx="1">
                    <c:v>1.052</c:v>
                  </c:pt>
                  <c:pt idx="2">
                    <c:v>3.0980000000000012</c:v>
                  </c:pt>
                  <c:pt idx="3">
                    <c:v>3.7999999999999989</c:v>
                  </c:pt>
                  <c:pt idx="4">
                    <c:v>91.287000000000006</c:v>
                  </c:pt>
                  <c:pt idx="5">
                    <c:v>2.8459999999999961</c:v>
                  </c:pt>
                  <c:pt idx="6">
                    <c:v>12.23099999999998</c:v>
                  </c:pt>
                  <c:pt idx="7">
                    <c:v>79.938999999999993</c:v>
                  </c:pt>
                </c:numCache>
              </c:numRef>
            </c:plus>
            <c:minus>
              <c:numRef>
                <c:f>'contrib-agg'!$N$48:$N$55</c:f>
                <c:numCache>
                  <c:formatCode>General</c:formatCode>
                  <c:ptCount val="8"/>
                  <c:pt idx="0">
                    <c:v>0.91076250000000003</c:v>
                  </c:pt>
                  <c:pt idx="1">
                    <c:v>1.077999999999999</c:v>
                  </c:pt>
                  <c:pt idx="2">
                    <c:v>1.7919999999999989</c:v>
                  </c:pt>
                  <c:pt idx="3">
                    <c:v>2.5400000000000009</c:v>
                  </c:pt>
                  <c:pt idx="4">
                    <c:v>17.113</c:v>
                  </c:pt>
                  <c:pt idx="5">
                    <c:v>2.794000000000004</c:v>
                  </c:pt>
                  <c:pt idx="6">
                    <c:v>7.2890000000000148</c:v>
                  </c:pt>
                  <c:pt idx="7">
                    <c:v>35.121000000000002</c:v>
                  </c:pt>
                </c:numCache>
              </c:numRef>
            </c:minus>
            <c:spPr>
              <a:ln w="25400">
                <a:solidFill>
                  <a:srgbClr val="FF0000"/>
                </a:solidFill>
              </a:ln>
            </c:spPr>
          </c:errBars>
          <c:cat>
            <c:numRef>
              <c:f>'contrib-agg'!$D$7:$D$14</c:f>
              <c:numCache>
                <c:formatCode>General</c:formatCode>
                <c:ptCount val="8"/>
                <c:pt idx="0">
                  <c:v>128</c:v>
                </c:pt>
                <c:pt idx="1">
                  <c:v>256</c:v>
                </c:pt>
                <c:pt idx="2">
                  <c:v>512</c:v>
                </c:pt>
                <c:pt idx="3">
                  <c:v>1024</c:v>
                </c:pt>
                <c:pt idx="4">
                  <c:v>2048</c:v>
                </c:pt>
                <c:pt idx="5">
                  <c:v>4096</c:v>
                </c:pt>
                <c:pt idx="6">
                  <c:v>8192</c:v>
                </c:pt>
                <c:pt idx="7">
                  <c:v>15408</c:v>
                </c:pt>
              </c:numCache>
            </c:numRef>
          </c:cat>
          <c:val>
            <c:numRef>
              <c:f>'contrib-agg'!$G$7:$G$14</c:f>
              <c:numCache>
                <c:formatCode>General</c:formatCode>
                <c:ptCount val="8"/>
                <c:pt idx="0">
                  <c:v>1.4889815</c:v>
                </c:pt>
                <c:pt idx="1">
                  <c:v>3.488</c:v>
                </c:pt>
                <c:pt idx="2">
                  <c:v>6.581999999999999</c:v>
                </c:pt>
                <c:pt idx="3">
                  <c:v>9.7100000000000009</c:v>
                </c:pt>
                <c:pt idx="4">
                  <c:v>30.933</c:v>
                </c:pt>
                <c:pt idx="5">
                  <c:v>24.673999999999999</c:v>
                </c:pt>
                <c:pt idx="6">
                  <c:v>54.709000000000017</c:v>
                </c:pt>
                <c:pt idx="7">
                  <c:v>117.801</c:v>
                </c:pt>
              </c:numCache>
            </c:numRef>
          </c:val>
          <c:smooth val="0"/>
        </c:ser>
        <c:dLbls>
          <c:showLegendKey val="0"/>
          <c:showVal val="0"/>
          <c:showCatName val="0"/>
          <c:showSerName val="0"/>
          <c:showPercent val="0"/>
          <c:showBubbleSize val="0"/>
        </c:dLbls>
        <c:marker val="1"/>
        <c:smooth val="0"/>
        <c:axId val="89417600"/>
        <c:axId val="89419136"/>
      </c:lineChart>
      <c:catAx>
        <c:axId val="89417600"/>
        <c:scaling>
          <c:orientation val="minMax"/>
        </c:scaling>
        <c:delete val="0"/>
        <c:axPos val="b"/>
        <c:numFmt formatCode="General" sourceLinked="1"/>
        <c:majorTickMark val="out"/>
        <c:minorTickMark val="none"/>
        <c:tickLblPos val="nextTo"/>
        <c:spPr>
          <a:ln>
            <a:solidFill>
              <a:srgbClr val="000000">
                <a:lumMod val="75000"/>
                <a:lumOff val="25000"/>
              </a:srgbClr>
            </a:solidFill>
          </a:ln>
        </c:spPr>
        <c:txPr>
          <a:bodyPr rot="-2700000"/>
          <a:lstStyle/>
          <a:p>
            <a:pPr>
              <a:defRPr>
                <a:solidFill>
                  <a:schemeClr val="bg1"/>
                </a:solidFill>
              </a:defRPr>
            </a:pPr>
            <a:endParaRPr lang="en-US"/>
          </a:p>
        </c:txPr>
        <c:crossAx val="89419136"/>
        <c:crosses val="autoZero"/>
        <c:auto val="1"/>
        <c:lblAlgn val="ctr"/>
        <c:lblOffset val="100"/>
        <c:noMultiLvlLbl val="0"/>
      </c:catAx>
      <c:valAx>
        <c:axId val="89419136"/>
        <c:scaling>
          <c:orientation val="minMax"/>
        </c:scaling>
        <c:delete val="0"/>
        <c:axPos val="l"/>
        <c:majorGridlines>
          <c:spPr>
            <a:ln>
              <a:solidFill>
                <a:srgbClr val="FFFFFF"/>
              </a:solidFill>
            </a:ln>
          </c:spPr>
        </c:majorGridlines>
        <c:numFmt formatCode="General" sourceLinked="1"/>
        <c:majorTickMark val="out"/>
        <c:minorTickMark val="none"/>
        <c:tickLblPos val="nextTo"/>
        <c:spPr>
          <a:ln>
            <a:solidFill>
              <a:srgbClr val="000000">
                <a:lumMod val="75000"/>
                <a:lumOff val="25000"/>
              </a:srgbClr>
            </a:solidFill>
          </a:ln>
        </c:spPr>
        <c:txPr>
          <a:bodyPr/>
          <a:lstStyle/>
          <a:p>
            <a:pPr>
              <a:defRPr>
                <a:solidFill>
                  <a:schemeClr val="bg1"/>
                </a:solidFill>
              </a:defRPr>
            </a:pPr>
            <a:endParaRPr lang="en-US"/>
          </a:p>
        </c:txPr>
        <c:crossAx val="89417600"/>
        <c:crosses val="autoZero"/>
        <c:crossBetween val="between"/>
      </c:valAx>
    </c:plotArea>
    <c:plotVisOnly val="1"/>
    <c:dispBlanksAs val="gap"/>
    <c:showDLblsOverMax val="0"/>
  </c:chart>
  <c:spPr>
    <a:ln>
      <a:noFill/>
    </a:ln>
  </c:spPr>
  <c:txPr>
    <a:bodyPr/>
    <a:lstStyle/>
    <a:p>
      <a:pPr>
        <a:defRPr sz="1600">
          <a:latin typeface="Times"/>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cat>
            <c:multiLvlStrRef>
              <c:f>'CR-all-ckpt-single-vs-double'!$B$114:$I$115</c:f>
              <c:multiLvlStrCache>
                <c:ptCount val="8"/>
                <c:lvl>
                  <c:pt idx="0">
                    <c:v>First-Phase</c:v>
                  </c:pt>
                  <c:pt idx="1">
                    <c:v>Second-Phase</c:v>
                  </c:pt>
                  <c:pt idx="2">
                    <c:v>First-Phase</c:v>
                  </c:pt>
                  <c:pt idx="3">
                    <c:v>Second-Phase</c:v>
                  </c:pt>
                  <c:pt idx="4">
                    <c:v>First-Phase</c:v>
                  </c:pt>
                  <c:pt idx="5">
                    <c:v>Second-Phase</c:v>
                  </c:pt>
                  <c:pt idx="6">
                    <c:v>First-Phase</c:v>
                  </c:pt>
                  <c:pt idx="7">
                    <c:v>Second-Phase</c:v>
                  </c:pt>
                </c:lvl>
                <c:lvl>
                  <c:pt idx="0">
                    <c:v>ALE3D</c:v>
                  </c:pt>
                  <c:pt idx="2">
                    <c:v>Cactus</c:v>
                  </c:pt>
                  <c:pt idx="4">
                    <c:v>Cosmology</c:v>
                  </c:pt>
                  <c:pt idx="6">
                    <c:v>Implosion</c:v>
                  </c:pt>
                </c:lvl>
              </c:multiLvlStrCache>
            </c:multiLvlStrRef>
          </c:cat>
          <c:val>
            <c:numRef>
              <c:f>'CR-all-ckpt-single-vs-double'!$B$116:$I$116</c:f>
              <c:numCache>
                <c:formatCode>General</c:formatCode>
                <c:ptCount val="8"/>
                <c:pt idx="0">
                  <c:v>2.7793474310000001</c:v>
                </c:pt>
                <c:pt idx="1">
                  <c:v>3.806069503999999</c:v>
                </c:pt>
                <c:pt idx="2">
                  <c:v>1.818444239</c:v>
                </c:pt>
                <c:pt idx="3">
                  <c:v>2.0681037180000001</c:v>
                </c:pt>
                <c:pt idx="4">
                  <c:v>1.7245053319999999</c:v>
                </c:pt>
                <c:pt idx="5">
                  <c:v>1.759165423</c:v>
                </c:pt>
                <c:pt idx="6">
                  <c:v>2.2138129690000001</c:v>
                </c:pt>
                <c:pt idx="7">
                  <c:v>3.3564919899999981</c:v>
                </c:pt>
              </c:numCache>
            </c:numRef>
          </c:val>
        </c:ser>
        <c:ser>
          <c:idx val="1"/>
          <c:order val="1"/>
          <c:invertIfNegative val="0"/>
          <c:cat>
            <c:multiLvlStrRef>
              <c:f>'CR-all-ckpt-single-vs-double'!$B$114:$I$115</c:f>
              <c:multiLvlStrCache>
                <c:ptCount val="8"/>
                <c:lvl>
                  <c:pt idx="0">
                    <c:v>First-Phase</c:v>
                  </c:pt>
                  <c:pt idx="1">
                    <c:v>Second-Phase</c:v>
                  </c:pt>
                  <c:pt idx="2">
                    <c:v>First-Phase</c:v>
                  </c:pt>
                  <c:pt idx="3">
                    <c:v>Second-Phase</c:v>
                  </c:pt>
                  <c:pt idx="4">
                    <c:v>First-Phase</c:v>
                  </c:pt>
                  <c:pt idx="5">
                    <c:v>Second-Phase</c:v>
                  </c:pt>
                  <c:pt idx="6">
                    <c:v>First-Phase</c:v>
                  </c:pt>
                  <c:pt idx="7">
                    <c:v>Second-Phase</c:v>
                  </c:pt>
                </c:lvl>
                <c:lvl>
                  <c:pt idx="0">
                    <c:v>ALE3D</c:v>
                  </c:pt>
                  <c:pt idx="2">
                    <c:v>Cactus</c:v>
                  </c:pt>
                  <c:pt idx="4">
                    <c:v>Cosmology</c:v>
                  </c:pt>
                  <c:pt idx="6">
                    <c:v>Implosion</c:v>
                  </c:pt>
                </c:lvl>
              </c:multiLvlStrCache>
            </c:multiLvlStrRef>
          </c:cat>
          <c:val>
            <c:numRef>
              <c:f>'CR-all-ckpt-single-vs-double'!$B$117:$I$117</c:f>
              <c:numCache>
                <c:formatCode>General</c:formatCode>
                <c:ptCount val="8"/>
                <c:pt idx="0">
                  <c:v>2.9798230010000002</c:v>
                </c:pt>
                <c:pt idx="1">
                  <c:v>3.067780323</c:v>
                </c:pt>
                <c:pt idx="2">
                  <c:v>1.04419</c:v>
                </c:pt>
                <c:pt idx="3">
                  <c:v>1.04417</c:v>
                </c:pt>
                <c:pt idx="4">
                  <c:v>1.4527815630000001</c:v>
                </c:pt>
                <c:pt idx="5">
                  <c:v>1.4737310320000001</c:v>
                </c:pt>
                <c:pt idx="6">
                  <c:v>2.4236871070000001</c:v>
                </c:pt>
                <c:pt idx="7">
                  <c:v>2.4263031690000001</c:v>
                </c:pt>
              </c:numCache>
            </c:numRef>
          </c:val>
        </c:ser>
        <c:dLbls>
          <c:showLegendKey val="0"/>
          <c:showVal val="0"/>
          <c:showCatName val="0"/>
          <c:showSerName val="0"/>
          <c:showPercent val="0"/>
          <c:showBubbleSize val="0"/>
        </c:dLbls>
        <c:gapWidth val="150"/>
        <c:shape val="box"/>
        <c:axId val="89518848"/>
        <c:axId val="89520384"/>
        <c:axId val="0"/>
      </c:bar3DChart>
      <c:catAx>
        <c:axId val="89518848"/>
        <c:scaling>
          <c:orientation val="minMax"/>
        </c:scaling>
        <c:delete val="0"/>
        <c:axPos val="b"/>
        <c:majorTickMark val="out"/>
        <c:minorTickMark val="none"/>
        <c:tickLblPos val="nextTo"/>
        <c:crossAx val="89520384"/>
        <c:crosses val="autoZero"/>
        <c:auto val="1"/>
        <c:lblAlgn val="ctr"/>
        <c:lblOffset val="100"/>
        <c:noMultiLvlLbl val="0"/>
      </c:catAx>
      <c:valAx>
        <c:axId val="89520384"/>
        <c:scaling>
          <c:orientation val="minMax"/>
        </c:scaling>
        <c:delete val="0"/>
        <c:axPos val="l"/>
        <c:majorGridlines/>
        <c:numFmt formatCode="General" sourceLinked="1"/>
        <c:majorTickMark val="out"/>
        <c:minorTickMark val="none"/>
        <c:tickLblPos val="nextTo"/>
        <c:crossAx val="89518848"/>
        <c:crosses val="autoZero"/>
        <c:crossBetween val="between"/>
      </c:valAx>
    </c:plotArea>
    <c:plotVisOnly val="1"/>
    <c:dispBlanksAs val="gap"/>
    <c:showDLblsOverMax val="0"/>
  </c:chart>
  <c:txPr>
    <a:bodyPr/>
    <a:lstStyle/>
    <a:p>
      <a:pPr>
        <a:defRPr sz="1400">
          <a:solidFill>
            <a:srgbClr val="000000"/>
          </a:solidFill>
          <a:latin typeface="Times"/>
          <a:cs typeface="Times"/>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3133173171965"/>
          <c:y val="0.20386301598619999"/>
          <c:w val="0.81355175793274603"/>
          <c:h val="0.60676735030200102"/>
        </c:manualLayout>
      </c:layout>
      <c:lineChart>
        <c:grouping val="standard"/>
        <c:varyColors val="0"/>
        <c:ser>
          <c:idx val="1"/>
          <c:order val="0"/>
          <c:tx>
            <c:strRef>
              <c:f>'CR-vs-Group-Size'!$C$40</c:f>
              <c:strCache>
                <c:ptCount val="1"/>
                <c:pt idx="0">
                  <c:v>Aware-Block</c:v>
                </c:pt>
              </c:strCache>
            </c:strRef>
          </c:tx>
          <c:spPr>
            <a:ln w="25400">
              <a:solidFill>
                <a:srgbClr val="C40000"/>
              </a:solidFill>
            </a:ln>
            <a:effectLst/>
          </c:spPr>
          <c:marker>
            <c:symbol val="circle"/>
            <c:size val="14"/>
            <c:spPr>
              <a:solidFill>
                <a:srgbClr val="C40000"/>
              </a:solidFill>
              <a:ln w="31750">
                <a:noFill/>
              </a:ln>
              <a:effectLst/>
            </c:spPr>
          </c:marker>
          <c:cat>
            <c:numRef>
              <c:f>'CR-vs-Group-Size'!$A$41:$A$46</c:f>
              <c:numCache>
                <c:formatCode>General</c:formatCode>
                <c:ptCount val="6"/>
                <c:pt idx="0">
                  <c:v>1</c:v>
                </c:pt>
                <c:pt idx="1">
                  <c:v>2</c:v>
                </c:pt>
                <c:pt idx="2">
                  <c:v>4</c:v>
                </c:pt>
                <c:pt idx="3">
                  <c:v>8</c:v>
                </c:pt>
                <c:pt idx="4">
                  <c:v>16</c:v>
                </c:pt>
                <c:pt idx="5">
                  <c:v>32</c:v>
                </c:pt>
              </c:numCache>
            </c:numRef>
          </c:cat>
          <c:val>
            <c:numRef>
              <c:f>'CR-vs-Group-Size'!$C$41:$C$46</c:f>
              <c:numCache>
                <c:formatCode>General</c:formatCode>
                <c:ptCount val="6"/>
                <c:pt idx="0">
                  <c:v>3.1490623873209089</c:v>
                </c:pt>
                <c:pt idx="1">
                  <c:v>3.5217832460797598</c:v>
                </c:pt>
                <c:pt idx="2">
                  <c:v>3.6501950476231109</c:v>
                </c:pt>
                <c:pt idx="3">
                  <c:v>3.7265876806503822</c:v>
                </c:pt>
                <c:pt idx="4">
                  <c:v>3.7801275539803951</c:v>
                </c:pt>
                <c:pt idx="5">
                  <c:v>3.806069504149272</c:v>
                </c:pt>
              </c:numCache>
            </c:numRef>
          </c:val>
          <c:smooth val="0"/>
        </c:ser>
        <c:ser>
          <c:idx val="5"/>
          <c:order val="1"/>
          <c:tx>
            <c:strRef>
              <c:f>'CR-vs-Group-Size'!$G$40</c:f>
              <c:strCache>
                <c:ptCount val="1"/>
                <c:pt idx="0">
                  <c:v>Aware</c:v>
                </c:pt>
              </c:strCache>
            </c:strRef>
          </c:tx>
          <c:spPr>
            <a:ln w="25400">
              <a:solidFill>
                <a:srgbClr val="C40000"/>
              </a:solidFill>
              <a:prstDash val="sysDash"/>
            </a:ln>
            <a:effectLst/>
          </c:spPr>
          <c:marker>
            <c:symbol val="circle"/>
            <c:size val="14"/>
            <c:spPr>
              <a:noFill/>
              <a:ln w="31750">
                <a:solidFill>
                  <a:srgbClr val="C40000"/>
                </a:solidFill>
              </a:ln>
              <a:effectLst/>
            </c:spPr>
          </c:marker>
          <c:cat>
            <c:numRef>
              <c:f>'CR-vs-Group-Size'!$A$41:$A$46</c:f>
              <c:numCache>
                <c:formatCode>General</c:formatCode>
                <c:ptCount val="6"/>
                <c:pt idx="0">
                  <c:v>1</c:v>
                </c:pt>
                <c:pt idx="1">
                  <c:v>2</c:v>
                </c:pt>
                <c:pt idx="2">
                  <c:v>4</c:v>
                </c:pt>
                <c:pt idx="3">
                  <c:v>8</c:v>
                </c:pt>
                <c:pt idx="4">
                  <c:v>16</c:v>
                </c:pt>
                <c:pt idx="5">
                  <c:v>32</c:v>
                </c:pt>
              </c:numCache>
            </c:numRef>
          </c:cat>
          <c:val>
            <c:numRef>
              <c:f>'CR-vs-Group-Size'!$G$41:$G$46</c:f>
              <c:numCache>
                <c:formatCode>General</c:formatCode>
                <c:ptCount val="6"/>
                <c:pt idx="0">
                  <c:v>3.1490526480943499</c:v>
                </c:pt>
                <c:pt idx="1">
                  <c:v>3.291412134513096</c:v>
                </c:pt>
                <c:pt idx="2">
                  <c:v>3.319914141318963</c:v>
                </c:pt>
                <c:pt idx="3">
                  <c:v>3.3416044770220421</c:v>
                </c:pt>
                <c:pt idx="4">
                  <c:v>3.3540849686185981</c:v>
                </c:pt>
                <c:pt idx="5">
                  <c:v>3.359069605603147</c:v>
                </c:pt>
              </c:numCache>
            </c:numRef>
          </c:val>
          <c:smooth val="0"/>
        </c:ser>
        <c:dLbls>
          <c:showLegendKey val="0"/>
          <c:showVal val="0"/>
          <c:showCatName val="0"/>
          <c:showSerName val="0"/>
          <c:showPercent val="0"/>
          <c:showBubbleSize val="0"/>
        </c:dLbls>
        <c:marker val="1"/>
        <c:smooth val="0"/>
        <c:axId val="91435008"/>
        <c:axId val="91436928"/>
      </c:lineChart>
      <c:catAx>
        <c:axId val="91435008"/>
        <c:scaling>
          <c:orientation val="minMax"/>
        </c:scaling>
        <c:delete val="0"/>
        <c:axPos val="b"/>
        <c:numFmt formatCode="General" sourceLinked="1"/>
        <c:majorTickMark val="out"/>
        <c:minorTickMark val="none"/>
        <c:tickLblPos val="nextTo"/>
        <c:crossAx val="91436928"/>
        <c:crossesAt val="0"/>
        <c:auto val="1"/>
        <c:lblAlgn val="ctr"/>
        <c:lblOffset val="100"/>
        <c:noMultiLvlLbl val="0"/>
      </c:catAx>
      <c:valAx>
        <c:axId val="91436928"/>
        <c:scaling>
          <c:orientation val="minMax"/>
          <c:min val="2.5"/>
        </c:scaling>
        <c:delete val="0"/>
        <c:axPos val="l"/>
        <c:majorGridlines>
          <c:spPr>
            <a:ln>
              <a:solidFill>
                <a:srgbClr val="FFFFFF"/>
              </a:solidFill>
            </a:ln>
          </c:spPr>
        </c:majorGridlines>
        <c:numFmt formatCode="General" sourceLinked="1"/>
        <c:majorTickMark val="out"/>
        <c:minorTickMark val="none"/>
        <c:tickLblPos val="nextTo"/>
        <c:crossAx val="91435008"/>
        <c:crosses val="autoZero"/>
        <c:crossBetween val="between"/>
        <c:majorUnit val="1"/>
        <c:minorUnit val="0.2"/>
      </c:valAx>
    </c:plotArea>
    <c:plotVisOnly val="1"/>
    <c:dispBlanksAs val="gap"/>
    <c:showDLblsOverMax val="0"/>
  </c:chart>
  <c:spPr>
    <a:ln>
      <a:noFill/>
    </a:ln>
  </c:spPr>
  <c:txPr>
    <a:bodyPr/>
    <a:lstStyle/>
    <a:p>
      <a:pPr>
        <a:defRPr sz="1400">
          <a:solidFill>
            <a:srgbClr val="000000"/>
          </a:solidFill>
          <a:latin typeface="Times"/>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0865559409575399"/>
          <c:y val="0.18909448836728299"/>
          <c:w val="0.75402384991265203"/>
          <c:h val="0.60118086790735503"/>
        </c:manualLayout>
      </c:layout>
      <c:lineChart>
        <c:grouping val="standard"/>
        <c:varyColors val="0"/>
        <c:ser>
          <c:idx val="0"/>
          <c:order val="0"/>
          <c:tx>
            <c:strRef>
              <c:f>'CR-vs-GS'!$I$26:$I$27</c:f>
              <c:strCache>
                <c:ptCount val="1"/>
                <c:pt idx="0">
                  <c:v>Aware-Block</c:v>
                </c:pt>
              </c:strCache>
            </c:strRef>
          </c:tx>
          <c:spPr>
            <a:ln w="25400">
              <a:solidFill>
                <a:srgbClr val="CA0000"/>
              </a:solidFill>
            </a:ln>
          </c:spPr>
          <c:marker>
            <c:symbol val="circle"/>
            <c:size val="12"/>
            <c:spPr>
              <a:solidFill>
                <a:srgbClr val="DE050A"/>
              </a:solidFill>
              <a:ln>
                <a:noFill/>
              </a:ln>
            </c:spPr>
          </c:marker>
          <c:cat>
            <c:numRef>
              <c:f>'CR-vs-GS'!$H$28:$H$35</c:f>
              <c:numCache>
                <c:formatCode>General</c:formatCode>
                <c:ptCount val="8"/>
                <c:pt idx="0">
                  <c:v>1</c:v>
                </c:pt>
                <c:pt idx="1">
                  <c:v>2</c:v>
                </c:pt>
                <c:pt idx="2">
                  <c:v>4</c:v>
                </c:pt>
                <c:pt idx="3">
                  <c:v>8</c:v>
                </c:pt>
                <c:pt idx="4">
                  <c:v>16</c:v>
                </c:pt>
                <c:pt idx="5">
                  <c:v>32</c:v>
                </c:pt>
                <c:pt idx="6">
                  <c:v>64</c:v>
                </c:pt>
                <c:pt idx="7">
                  <c:v>128</c:v>
                </c:pt>
              </c:numCache>
            </c:numRef>
          </c:cat>
          <c:val>
            <c:numRef>
              <c:f>'CR-vs-GS'!$I$28:$I$35</c:f>
              <c:numCache>
                <c:formatCode>General</c:formatCode>
                <c:ptCount val="8"/>
                <c:pt idx="0">
                  <c:v>1.7285998278538151</c:v>
                </c:pt>
                <c:pt idx="1">
                  <c:v>1.724185486106675</c:v>
                </c:pt>
                <c:pt idx="2">
                  <c:v>1.749460822167265</c:v>
                </c:pt>
                <c:pt idx="3">
                  <c:v>1.7483571230855399</c:v>
                </c:pt>
                <c:pt idx="4">
                  <c:v>1.7468353817202851</c:v>
                </c:pt>
                <c:pt idx="5">
                  <c:v>1.745793745116704</c:v>
                </c:pt>
                <c:pt idx="6">
                  <c:v>1.74525454653136</c:v>
                </c:pt>
                <c:pt idx="7">
                  <c:v>1.74479063581533</c:v>
                </c:pt>
              </c:numCache>
            </c:numRef>
          </c:val>
          <c:smooth val="0"/>
        </c:ser>
        <c:ser>
          <c:idx val="1"/>
          <c:order val="1"/>
          <c:tx>
            <c:strRef>
              <c:f>'CR-vs-GS'!$J$26:$J$27</c:f>
              <c:strCache>
                <c:ptCount val="1"/>
                <c:pt idx="0">
                  <c:v>Aware</c:v>
                </c:pt>
              </c:strCache>
            </c:strRef>
          </c:tx>
          <c:spPr>
            <a:ln w="25400">
              <a:solidFill>
                <a:srgbClr val="DE050A"/>
              </a:solidFill>
              <a:prstDash val="sysDash"/>
            </a:ln>
            <a:effectLst/>
          </c:spPr>
          <c:marker>
            <c:symbol val="circle"/>
            <c:size val="14"/>
            <c:spPr>
              <a:noFill/>
              <a:ln w="31750">
                <a:solidFill>
                  <a:srgbClr val="DE050A"/>
                </a:solidFill>
              </a:ln>
              <a:effectLst/>
            </c:spPr>
          </c:marker>
          <c:cat>
            <c:numRef>
              <c:f>'CR-vs-GS'!$H$28:$H$35</c:f>
              <c:numCache>
                <c:formatCode>General</c:formatCode>
                <c:ptCount val="8"/>
                <c:pt idx="0">
                  <c:v>1</c:v>
                </c:pt>
                <c:pt idx="1">
                  <c:v>2</c:v>
                </c:pt>
                <c:pt idx="2">
                  <c:v>4</c:v>
                </c:pt>
                <c:pt idx="3">
                  <c:v>8</c:v>
                </c:pt>
                <c:pt idx="4">
                  <c:v>16</c:v>
                </c:pt>
                <c:pt idx="5">
                  <c:v>32</c:v>
                </c:pt>
                <c:pt idx="6">
                  <c:v>64</c:v>
                </c:pt>
                <c:pt idx="7">
                  <c:v>128</c:v>
                </c:pt>
              </c:numCache>
            </c:numRef>
          </c:cat>
          <c:val>
            <c:numRef>
              <c:f>'CR-vs-GS'!$J$28:$J$35</c:f>
              <c:numCache>
                <c:formatCode>General</c:formatCode>
                <c:ptCount val="8"/>
                <c:pt idx="0">
                  <c:v>1.7285994846287911</c:v>
                </c:pt>
                <c:pt idx="1">
                  <c:v>1.729869445644693</c:v>
                </c:pt>
                <c:pt idx="2">
                  <c:v>1.7569370001771201</c:v>
                </c:pt>
                <c:pt idx="3">
                  <c:v>1.757932499007635</c:v>
                </c:pt>
                <c:pt idx="4">
                  <c:v>1.758621054888154</c:v>
                </c:pt>
                <c:pt idx="5">
                  <c:v>1.7591654232239571</c:v>
                </c:pt>
                <c:pt idx="6">
                  <c:v>1.759605863731271</c:v>
                </c:pt>
                <c:pt idx="7">
                  <c:v>1.7598375469149681</c:v>
                </c:pt>
              </c:numCache>
            </c:numRef>
          </c:val>
          <c:smooth val="0"/>
        </c:ser>
        <c:dLbls>
          <c:showLegendKey val="0"/>
          <c:showVal val="0"/>
          <c:showCatName val="0"/>
          <c:showSerName val="0"/>
          <c:showPercent val="0"/>
          <c:showBubbleSize val="0"/>
        </c:dLbls>
        <c:marker val="1"/>
        <c:smooth val="0"/>
        <c:axId val="91469312"/>
        <c:axId val="91471232"/>
      </c:lineChart>
      <c:catAx>
        <c:axId val="91469312"/>
        <c:scaling>
          <c:orientation val="minMax"/>
        </c:scaling>
        <c:delete val="0"/>
        <c:axPos val="b"/>
        <c:numFmt formatCode="General" sourceLinked="1"/>
        <c:majorTickMark val="out"/>
        <c:minorTickMark val="none"/>
        <c:tickLblPos val="nextTo"/>
        <c:txPr>
          <a:bodyPr/>
          <a:lstStyle/>
          <a:p>
            <a:pPr>
              <a:defRPr>
                <a:solidFill>
                  <a:srgbClr val="000000"/>
                </a:solidFill>
              </a:defRPr>
            </a:pPr>
            <a:endParaRPr lang="en-US"/>
          </a:p>
        </c:txPr>
        <c:crossAx val="91471232"/>
        <c:crossesAt val="1"/>
        <c:auto val="1"/>
        <c:lblAlgn val="ctr"/>
        <c:lblOffset val="100"/>
        <c:noMultiLvlLbl val="0"/>
      </c:catAx>
      <c:valAx>
        <c:axId val="91471232"/>
        <c:scaling>
          <c:orientation val="minMax"/>
          <c:max val="2"/>
          <c:min val="1"/>
        </c:scaling>
        <c:delete val="0"/>
        <c:axPos val="l"/>
        <c:majorGridlines>
          <c:spPr>
            <a:ln>
              <a:solidFill>
                <a:srgbClr val="FFFFFF"/>
              </a:solidFill>
            </a:ln>
          </c:spPr>
        </c:majorGridlines>
        <c:numFmt formatCode="General" sourceLinked="1"/>
        <c:majorTickMark val="out"/>
        <c:minorTickMark val="none"/>
        <c:tickLblPos val="nextTo"/>
        <c:txPr>
          <a:bodyPr/>
          <a:lstStyle/>
          <a:p>
            <a:pPr>
              <a:defRPr>
                <a:solidFill>
                  <a:srgbClr val="000000"/>
                </a:solidFill>
              </a:defRPr>
            </a:pPr>
            <a:endParaRPr lang="en-US"/>
          </a:p>
        </c:txPr>
        <c:crossAx val="91469312"/>
        <c:crosses val="autoZero"/>
        <c:crossBetween val="between"/>
        <c:majorUnit val="0.5"/>
        <c:minorUnit val="0.04"/>
      </c:valAx>
    </c:plotArea>
    <c:plotVisOnly val="1"/>
    <c:dispBlanksAs val="gap"/>
    <c:showDLblsOverMax val="0"/>
  </c:chart>
  <c:spPr>
    <a:ln>
      <a:noFill/>
    </a:ln>
  </c:spPr>
  <c:txPr>
    <a:bodyPr/>
    <a:lstStyle/>
    <a:p>
      <a:pPr>
        <a:defRPr sz="1400">
          <a:latin typeface="Times"/>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65826278741845"/>
          <c:y val="0.18265470760625699"/>
          <c:w val="0.82577969572967602"/>
          <c:h val="0.59864734044259604"/>
        </c:manualLayout>
      </c:layout>
      <c:lineChart>
        <c:grouping val="standard"/>
        <c:varyColors val="0"/>
        <c:ser>
          <c:idx val="1"/>
          <c:order val="0"/>
          <c:tx>
            <c:strRef>
              <c:f>'Block-Macro'!$D$44</c:f>
              <c:strCache>
                <c:ptCount val="1"/>
                <c:pt idx="0">
                  <c:v>Aware-Block</c:v>
                </c:pt>
              </c:strCache>
            </c:strRef>
          </c:tx>
          <c:spPr>
            <a:ln w="25400">
              <a:solidFill>
                <a:srgbClr val="DA0000"/>
              </a:solidFill>
            </a:ln>
          </c:spPr>
          <c:marker>
            <c:symbol val="circle"/>
            <c:size val="12"/>
            <c:spPr>
              <a:solidFill>
                <a:srgbClr val="DA0000"/>
              </a:solidFill>
              <a:ln w="31750">
                <a:noFill/>
              </a:ln>
            </c:spPr>
          </c:marker>
          <c:cat>
            <c:numRef>
              <c:f>'Block-Macro'!$F$36:$F$42</c:f>
              <c:numCache>
                <c:formatCode>General</c:formatCode>
                <c:ptCount val="7"/>
                <c:pt idx="0">
                  <c:v>1</c:v>
                </c:pt>
                <c:pt idx="1">
                  <c:v>2</c:v>
                </c:pt>
                <c:pt idx="2">
                  <c:v>4</c:v>
                </c:pt>
                <c:pt idx="3">
                  <c:v>8</c:v>
                </c:pt>
                <c:pt idx="4">
                  <c:v>16</c:v>
                </c:pt>
                <c:pt idx="5">
                  <c:v>32</c:v>
                </c:pt>
                <c:pt idx="6">
                  <c:v>64</c:v>
                </c:pt>
              </c:numCache>
            </c:numRef>
          </c:cat>
          <c:val>
            <c:numRef>
              <c:f>'Block-Macro'!$K$46:$K$52</c:f>
              <c:numCache>
                <c:formatCode>General</c:formatCode>
                <c:ptCount val="7"/>
                <c:pt idx="0">
                  <c:v>3.2989327954546921</c:v>
                </c:pt>
                <c:pt idx="1">
                  <c:v>3.3193478734711901</c:v>
                </c:pt>
                <c:pt idx="2">
                  <c:v>3.3314016346752742</c:v>
                </c:pt>
                <c:pt idx="3">
                  <c:v>3.3379999434002281</c:v>
                </c:pt>
                <c:pt idx="4">
                  <c:v>3.3460470625175001</c:v>
                </c:pt>
                <c:pt idx="5">
                  <c:v>3.3512504466984021</c:v>
                </c:pt>
                <c:pt idx="6">
                  <c:v>3.3554653741516161</c:v>
                </c:pt>
              </c:numCache>
            </c:numRef>
          </c:val>
          <c:smooth val="0"/>
        </c:ser>
        <c:ser>
          <c:idx val="5"/>
          <c:order val="1"/>
          <c:tx>
            <c:strRef>
              <c:f>'Concat-Macro'!$E$2</c:f>
              <c:strCache>
                <c:ptCount val="1"/>
                <c:pt idx="0">
                  <c:v>Aware</c:v>
                </c:pt>
              </c:strCache>
            </c:strRef>
          </c:tx>
          <c:spPr>
            <a:ln w="25400">
              <a:solidFill>
                <a:srgbClr val="DA0000"/>
              </a:solidFill>
            </a:ln>
          </c:spPr>
          <c:marker>
            <c:symbol val="circle"/>
            <c:size val="16"/>
            <c:spPr>
              <a:noFill/>
              <a:ln w="31750">
                <a:solidFill>
                  <a:srgbClr val="DA0000"/>
                </a:solidFill>
              </a:ln>
            </c:spPr>
          </c:marker>
          <c:cat>
            <c:numRef>
              <c:f>'Block-Macro'!$F$36:$F$42</c:f>
              <c:numCache>
                <c:formatCode>General</c:formatCode>
                <c:ptCount val="7"/>
                <c:pt idx="0">
                  <c:v>1</c:v>
                </c:pt>
                <c:pt idx="1">
                  <c:v>2</c:v>
                </c:pt>
                <c:pt idx="2">
                  <c:v>4</c:v>
                </c:pt>
                <c:pt idx="3">
                  <c:v>8</c:v>
                </c:pt>
                <c:pt idx="4">
                  <c:v>16</c:v>
                </c:pt>
                <c:pt idx="5">
                  <c:v>32</c:v>
                </c:pt>
                <c:pt idx="6">
                  <c:v>64</c:v>
                </c:pt>
              </c:numCache>
            </c:numRef>
          </c:cat>
          <c:val>
            <c:numRef>
              <c:f>'Concat-Macro'!$O$4:$O$10</c:f>
              <c:numCache>
                <c:formatCode>General</c:formatCode>
                <c:ptCount val="7"/>
                <c:pt idx="0">
                  <c:v>3.2989694733336581</c:v>
                </c:pt>
                <c:pt idx="1">
                  <c:v>3.3218852873536271</c:v>
                </c:pt>
                <c:pt idx="2">
                  <c:v>3.3306432277758922</c:v>
                </c:pt>
                <c:pt idx="3">
                  <c:v>3.3376579094819858</c:v>
                </c:pt>
                <c:pt idx="4">
                  <c:v>3.3488339284429478</c:v>
                </c:pt>
                <c:pt idx="5">
                  <c:v>3.356491989891345</c:v>
                </c:pt>
                <c:pt idx="6">
                  <c:v>3.364996481747704</c:v>
                </c:pt>
              </c:numCache>
            </c:numRef>
          </c:val>
          <c:smooth val="0"/>
        </c:ser>
        <c:dLbls>
          <c:showLegendKey val="0"/>
          <c:showVal val="0"/>
          <c:showCatName val="0"/>
          <c:showSerName val="0"/>
          <c:showPercent val="0"/>
          <c:showBubbleSize val="0"/>
        </c:dLbls>
        <c:marker val="1"/>
        <c:smooth val="0"/>
        <c:axId val="91507712"/>
        <c:axId val="91509888"/>
      </c:lineChart>
      <c:catAx>
        <c:axId val="91507712"/>
        <c:scaling>
          <c:orientation val="minMax"/>
        </c:scaling>
        <c:delete val="0"/>
        <c:axPos val="b"/>
        <c:numFmt formatCode="General" sourceLinked="1"/>
        <c:majorTickMark val="out"/>
        <c:minorTickMark val="none"/>
        <c:tickLblPos val="nextTo"/>
        <c:crossAx val="91509888"/>
        <c:crossesAt val="0"/>
        <c:auto val="1"/>
        <c:lblAlgn val="ctr"/>
        <c:lblOffset val="100"/>
        <c:noMultiLvlLbl val="0"/>
      </c:catAx>
      <c:valAx>
        <c:axId val="91509888"/>
        <c:scaling>
          <c:orientation val="minMax"/>
          <c:min val="1.7"/>
        </c:scaling>
        <c:delete val="0"/>
        <c:axPos val="l"/>
        <c:majorGridlines>
          <c:spPr>
            <a:ln>
              <a:solidFill>
                <a:srgbClr val="FFFFFF"/>
              </a:solidFill>
            </a:ln>
          </c:spPr>
        </c:majorGridlines>
        <c:numFmt formatCode="#,##0.0" sourceLinked="0"/>
        <c:majorTickMark val="out"/>
        <c:minorTickMark val="none"/>
        <c:tickLblPos val="nextTo"/>
        <c:spPr>
          <a:ln>
            <a:solidFill>
              <a:srgbClr val="FFFFFF">
                <a:lumMod val="50000"/>
              </a:srgbClr>
            </a:solidFill>
          </a:ln>
        </c:spPr>
        <c:crossAx val="91507712"/>
        <c:crosses val="autoZero"/>
        <c:crossBetween val="between"/>
        <c:majorUnit val="1"/>
        <c:minorUnit val="0.2"/>
      </c:valAx>
    </c:plotArea>
    <c:plotVisOnly val="1"/>
    <c:dispBlanksAs val="gap"/>
    <c:showDLblsOverMax val="0"/>
  </c:chart>
  <c:spPr>
    <a:ln>
      <a:noFill/>
    </a:ln>
  </c:spPr>
  <c:txPr>
    <a:bodyPr/>
    <a:lstStyle/>
    <a:p>
      <a:pPr>
        <a:defRPr sz="1200">
          <a:solidFill>
            <a:srgbClr val="000000"/>
          </a:solidFill>
          <a:latin typeface="Times"/>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5025636249080801"/>
          <c:y val="0.247227157075189"/>
          <c:w val="0.80264108992983496"/>
          <c:h val="0.57901463393694896"/>
        </c:manualLayout>
      </c:layout>
      <c:lineChart>
        <c:grouping val="standard"/>
        <c:varyColors val="0"/>
        <c:ser>
          <c:idx val="0"/>
          <c:order val="0"/>
          <c:tx>
            <c:strRef>
              <c:f>'compression-vs-groupsize'!$L$321</c:f>
              <c:strCache>
                <c:ptCount val="1"/>
                <c:pt idx="0">
                  <c:v>Aware-Block</c:v>
                </c:pt>
              </c:strCache>
            </c:strRef>
          </c:tx>
          <c:spPr>
            <a:ln w="25400">
              <a:solidFill>
                <a:srgbClr val="DB0500"/>
              </a:solidFill>
            </a:ln>
          </c:spPr>
          <c:marker>
            <c:symbol val="circle"/>
            <c:size val="14"/>
            <c:spPr>
              <a:solidFill>
                <a:srgbClr val="DB0500"/>
              </a:solidFill>
              <a:ln w="31750">
                <a:noFill/>
              </a:ln>
            </c:spPr>
          </c:marker>
          <c:cat>
            <c:numRef>
              <c:f>'compression-vs-groupsize'!$K$322:$K$327</c:f>
              <c:numCache>
                <c:formatCode>General</c:formatCode>
                <c:ptCount val="6"/>
                <c:pt idx="0">
                  <c:v>1</c:v>
                </c:pt>
                <c:pt idx="1">
                  <c:v>2</c:v>
                </c:pt>
                <c:pt idx="2">
                  <c:v>4</c:v>
                </c:pt>
                <c:pt idx="3">
                  <c:v>8</c:v>
                </c:pt>
                <c:pt idx="4">
                  <c:v>16</c:v>
                </c:pt>
                <c:pt idx="5">
                  <c:v>32</c:v>
                </c:pt>
              </c:numCache>
            </c:numRef>
          </c:cat>
          <c:val>
            <c:numRef>
              <c:f>'compression-vs-groupsize'!$L$322:$L$327</c:f>
              <c:numCache>
                <c:formatCode>General</c:formatCode>
                <c:ptCount val="6"/>
                <c:pt idx="0">
                  <c:v>1.185564502243226</c:v>
                </c:pt>
                <c:pt idx="1">
                  <c:v>1.156392917239822</c:v>
                </c:pt>
                <c:pt idx="2">
                  <c:v>1.150400257595801</c:v>
                </c:pt>
                <c:pt idx="3">
                  <c:v>1.1660885070053779</c:v>
                </c:pt>
                <c:pt idx="4">
                  <c:v>1.15578089834858</c:v>
                </c:pt>
                <c:pt idx="5">
                  <c:v>1.1679716410000001</c:v>
                </c:pt>
              </c:numCache>
            </c:numRef>
          </c:val>
          <c:smooth val="0"/>
        </c:ser>
        <c:ser>
          <c:idx val="2"/>
          <c:order val="1"/>
          <c:tx>
            <c:strRef>
              <c:f>'compression-vs-groupsize'!$N$321</c:f>
              <c:strCache>
                <c:ptCount val="1"/>
                <c:pt idx="0">
                  <c:v>Aware</c:v>
                </c:pt>
              </c:strCache>
            </c:strRef>
          </c:tx>
          <c:spPr>
            <a:ln w="25400">
              <a:solidFill>
                <a:srgbClr val="DB0500"/>
              </a:solidFill>
              <a:prstDash val="sysDash"/>
            </a:ln>
          </c:spPr>
          <c:marker>
            <c:symbol val="circle"/>
            <c:size val="14"/>
            <c:spPr>
              <a:noFill/>
              <a:ln w="31750">
                <a:solidFill>
                  <a:srgbClr val="DB0500"/>
                </a:solidFill>
              </a:ln>
            </c:spPr>
          </c:marker>
          <c:cat>
            <c:numRef>
              <c:f>'compression-vs-groupsize'!$K$322:$K$327</c:f>
              <c:numCache>
                <c:formatCode>General</c:formatCode>
                <c:ptCount val="6"/>
                <c:pt idx="0">
                  <c:v>1</c:v>
                </c:pt>
                <c:pt idx="1">
                  <c:v>2</c:v>
                </c:pt>
                <c:pt idx="2">
                  <c:v>4</c:v>
                </c:pt>
                <c:pt idx="3">
                  <c:v>8</c:v>
                </c:pt>
                <c:pt idx="4">
                  <c:v>16</c:v>
                </c:pt>
                <c:pt idx="5">
                  <c:v>32</c:v>
                </c:pt>
              </c:numCache>
            </c:numRef>
          </c:cat>
          <c:val>
            <c:numRef>
              <c:f>'compression-vs-groupsize'!$N$322:$N$327</c:f>
              <c:numCache>
                <c:formatCode>General</c:formatCode>
                <c:ptCount val="6"/>
                <c:pt idx="0">
                  <c:v>2.245455361268148</c:v>
                </c:pt>
                <c:pt idx="1">
                  <c:v>2.150641445131487</c:v>
                </c:pt>
                <c:pt idx="2">
                  <c:v>2.087499114862267</c:v>
                </c:pt>
                <c:pt idx="3">
                  <c:v>2.075004613434094</c:v>
                </c:pt>
                <c:pt idx="4">
                  <c:v>2.0703473947449749</c:v>
                </c:pt>
                <c:pt idx="5">
                  <c:v>2.06810371775603</c:v>
                </c:pt>
              </c:numCache>
            </c:numRef>
          </c:val>
          <c:smooth val="0"/>
        </c:ser>
        <c:dLbls>
          <c:showLegendKey val="0"/>
          <c:showVal val="0"/>
          <c:showCatName val="0"/>
          <c:showSerName val="0"/>
          <c:showPercent val="0"/>
          <c:showBubbleSize val="0"/>
        </c:dLbls>
        <c:marker val="1"/>
        <c:smooth val="0"/>
        <c:axId val="91529984"/>
        <c:axId val="91531904"/>
      </c:lineChart>
      <c:catAx>
        <c:axId val="91529984"/>
        <c:scaling>
          <c:orientation val="minMax"/>
        </c:scaling>
        <c:delete val="0"/>
        <c:axPos val="b"/>
        <c:numFmt formatCode="General" sourceLinked="1"/>
        <c:majorTickMark val="out"/>
        <c:minorTickMark val="none"/>
        <c:tickLblPos val="nextTo"/>
        <c:txPr>
          <a:bodyPr/>
          <a:lstStyle/>
          <a:p>
            <a:pPr>
              <a:defRPr sz="1200">
                <a:solidFill>
                  <a:srgbClr val="000000"/>
                </a:solidFill>
              </a:defRPr>
            </a:pPr>
            <a:endParaRPr lang="en-US"/>
          </a:p>
        </c:txPr>
        <c:crossAx val="91531904"/>
        <c:crosses val="autoZero"/>
        <c:auto val="1"/>
        <c:lblAlgn val="ctr"/>
        <c:lblOffset val="100"/>
        <c:noMultiLvlLbl val="0"/>
      </c:catAx>
      <c:valAx>
        <c:axId val="91531904"/>
        <c:scaling>
          <c:orientation val="minMax"/>
          <c:min val="0.5"/>
        </c:scaling>
        <c:delete val="0"/>
        <c:axPos val="l"/>
        <c:majorGridlines>
          <c:spPr>
            <a:ln>
              <a:solidFill>
                <a:srgbClr val="FFFFFF"/>
              </a:solidFill>
            </a:ln>
          </c:spPr>
        </c:majorGridlines>
        <c:numFmt formatCode="General" sourceLinked="1"/>
        <c:majorTickMark val="out"/>
        <c:minorTickMark val="none"/>
        <c:tickLblPos val="nextTo"/>
        <c:spPr>
          <a:ln>
            <a:solidFill>
              <a:srgbClr val="FFFFFF">
                <a:lumMod val="50000"/>
              </a:srgbClr>
            </a:solidFill>
          </a:ln>
        </c:spPr>
        <c:txPr>
          <a:bodyPr/>
          <a:lstStyle/>
          <a:p>
            <a:pPr>
              <a:defRPr sz="1200">
                <a:solidFill>
                  <a:srgbClr val="000000"/>
                </a:solidFill>
              </a:defRPr>
            </a:pPr>
            <a:endParaRPr lang="en-US"/>
          </a:p>
        </c:txPr>
        <c:crossAx val="91529984"/>
        <c:crosses val="autoZero"/>
        <c:crossBetween val="between"/>
        <c:majorUnit val="1"/>
      </c:valAx>
    </c:plotArea>
    <c:plotVisOnly val="1"/>
    <c:dispBlanksAs val="gap"/>
    <c:showDLblsOverMax val="0"/>
  </c:chart>
  <c:spPr>
    <a:ln>
      <a:noFill/>
    </a:ln>
  </c:spPr>
  <c:txPr>
    <a:bodyPr/>
    <a:lstStyle/>
    <a:p>
      <a:pPr>
        <a:defRPr sz="1400">
          <a:latin typeface="Times"/>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3133173171965"/>
          <c:y val="0.20386301598619999"/>
          <c:w val="0.81355175793274603"/>
          <c:h val="0.60676735030200102"/>
        </c:manualLayout>
      </c:layout>
      <c:lineChart>
        <c:grouping val="standard"/>
        <c:varyColors val="0"/>
        <c:ser>
          <c:idx val="1"/>
          <c:order val="0"/>
          <c:tx>
            <c:strRef>
              <c:f>'CR-vs-Group-Size'!$C$40</c:f>
              <c:strCache>
                <c:ptCount val="1"/>
                <c:pt idx="0">
                  <c:v>Aware-Block</c:v>
                </c:pt>
              </c:strCache>
            </c:strRef>
          </c:tx>
          <c:spPr>
            <a:ln w="25400">
              <a:solidFill>
                <a:srgbClr val="C40000"/>
              </a:solidFill>
            </a:ln>
            <a:effectLst/>
          </c:spPr>
          <c:marker>
            <c:symbol val="circle"/>
            <c:size val="14"/>
            <c:spPr>
              <a:solidFill>
                <a:srgbClr val="C40000"/>
              </a:solidFill>
              <a:ln w="31750">
                <a:noFill/>
              </a:ln>
              <a:effectLst/>
            </c:spPr>
          </c:marker>
          <c:cat>
            <c:numRef>
              <c:f>'CR-vs-Group-Size'!$A$41:$A$46</c:f>
              <c:numCache>
                <c:formatCode>General</c:formatCode>
                <c:ptCount val="6"/>
                <c:pt idx="0">
                  <c:v>1</c:v>
                </c:pt>
                <c:pt idx="1">
                  <c:v>2</c:v>
                </c:pt>
                <c:pt idx="2">
                  <c:v>4</c:v>
                </c:pt>
                <c:pt idx="3">
                  <c:v>8</c:v>
                </c:pt>
                <c:pt idx="4">
                  <c:v>16</c:v>
                </c:pt>
                <c:pt idx="5">
                  <c:v>32</c:v>
                </c:pt>
              </c:numCache>
            </c:numRef>
          </c:cat>
          <c:val>
            <c:numRef>
              <c:f>'CR-vs-Group-Size'!$C$41:$C$46</c:f>
              <c:numCache>
                <c:formatCode>General</c:formatCode>
                <c:ptCount val="6"/>
                <c:pt idx="0">
                  <c:v>3.1490623873209089</c:v>
                </c:pt>
                <c:pt idx="1">
                  <c:v>3.5217832460797598</c:v>
                </c:pt>
                <c:pt idx="2">
                  <c:v>3.6501950476231109</c:v>
                </c:pt>
                <c:pt idx="3">
                  <c:v>3.7265876806503822</c:v>
                </c:pt>
                <c:pt idx="4">
                  <c:v>3.7801275539803951</c:v>
                </c:pt>
                <c:pt idx="5">
                  <c:v>3.806069504149272</c:v>
                </c:pt>
              </c:numCache>
            </c:numRef>
          </c:val>
          <c:smooth val="0"/>
        </c:ser>
        <c:ser>
          <c:idx val="5"/>
          <c:order val="1"/>
          <c:tx>
            <c:strRef>
              <c:f>'CR-vs-Group-Size'!$G$40</c:f>
              <c:strCache>
                <c:ptCount val="1"/>
                <c:pt idx="0">
                  <c:v>Aware</c:v>
                </c:pt>
              </c:strCache>
            </c:strRef>
          </c:tx>
          <c:spPr>
            <a:ln w="25400">
              <a:solidFill>
                <a:srgbClr val="C40000"/>
              </a:solidFill>
              <a:prstDash val="sysDash"/>
            </a:ln>
            <a:effectLst/>
          </c:spPr>
          <c:marker>
            <c:symbol val="circle"/>
            <c:size val="14"/>
            <c:spPr>
              <a:noFill/>
              <a:ln w="31750">
                <a:solidFill>
                  <a:srgbClr val="C40000"/>
                </a:solidFill>
              </a:ln>
              <a:effectLst/>
            </c:spPr>
          </c:marker>
          <c:cat>
            <c:numRef>
              <c:f>'CR-vs-Group-Size'!$A$41:$A$46</c:f>
              <c:numCache>
                <c:formatCode>General</c:formatCode>
                <c:ptCount val="6"/>
                <c:pt idx="0">
                  <c:v>1</c:v>
                </c:pt>
                <c:pt idx="1">
                  <c:v>2</c:v>
                </c:pt>
                <c:pt idx="2">
                  <c:v>4</c:v>
                </c:pt>
                <c:pt idx="3">
                  <c:v>8</c:v>
                </c:pt>
                <c:pt idx="4">
                  <c:v>16</c:v>
                </c:pt>
                <c:pt idx="5">
                  <c:v>32</c:v>
                </c:pt>
              </c:numCache>
            </c:numRef>
          </c:cat>
          <c:val>
            <c:numRef>
              <c:f>'CR-vs-Group-Size'!$G$41:$G$46</c:f>
              <c:numCache>
                <c:formatCode>General</c:formatCode>
                <c:ptCount val="6"/>
                <c:pt idx="0">
                  <c:v>3.1490526480943499</c:v>
                </c:pt>
                <c:pt idx="1">
                  <c:v>3.291412134513096</c:v>
                </c:pt>
                <c:pt idx="2">
                  <c:v>3.319914141318963</c:v>
                </c:pt>
                <c:pt idx="3">
                  <c:v>3.3416044770220421</c:v>
                </c:pt>
                <c:pt idx="4">
                  <c:v>3.3540849686185981</c:v>
                </c:pt>
                <c:pt idx="5">
                  <c:v>3.3590696056031462</c:v>
                </c:pt>
              </c:numCache>
            </c:numRef>
          </c:val>
          <c:smooth val="0"/>
        </c:ser>
        <c:ser>
          <c:idx val="0"/>
          <c:order val="2"/>
          <c:tx>
            <c:strRef>
              <c:f>'agnostic-block'!$K$2</c:f>
              <c:strCache>
                <c:ptCount val="1"/>
                <c:pt idx="0">
                  <c:v>Agnostic-Block</c:v>
                </c:pt>
              </c:strCache>
            </c:strRef>
          </c:tx>
          <c:spPr>
            <a:ln w="25400">
              <a:solidFill>
                <a:srgbClr val="8106FD"/>
              </a:solidFill>
              <a:prstDash val="solid"/>
            </a:ln>
          </c:spPr>
          <c:marker>
            <c:symbol val="x"/>
            <c:size val="14"/>
            <c:spPr>
              <a:noFill/>
              <a:ln w="31750">
                <a:solidFill>
                  <a:srgbClr val="8106FD"/>
                </a:solidFill>
                <a:prstDash val="solid"/>
              </a:ln>
            </c:spPr>
          </c:marker>
          <c:val>
            <c:numRef>
              <c:f>'agnostic-block'!$K$3:$K$8</c:f>
              <c:numCache>
                <c:formatCode>General</c:formatCode>
                <c:ptCount val="6"/>
                <c:pt idx="0">
                  <c:v>3.1648342790992658</c:v>
                </c:pt>
                <c:pt idx="1">
                  <c:v>3.291871011056819</c:v>
                </c:pt>
                <c:pt idx="2">
                  <c:v>3.334593901795901</c:v>
                </c:pt>
                <c:pt idx="3">
                  <c:v>3.3191067209342102</c:v>
                </c:pt>
                <c:pt idx="4">
                  <c:v>3.3310937706126711</c:v>
                </c:pt>
                <c:pt idx="5">
                  <c:v>3.3445511288609531</c:v>
                </c:pt>
              </c:numCache>
            </c:numRef>
          </c:val>
          <c:smooth val="0"/>
        </c:ser>
        <c:ser>
          <c:idx val="8"/>
          <c:order val="3"/>
          <c:tx>
            <c:strRef>
              <c:f>'CR-vs-Group-Size'!$J$40</c:f>
              <c:strCache>
                <c:ptCount val="1"/>
                <c:pt idx="0">
                  <c:v>Agnostic</c:v>
                </c:pt>
              </c:strCache>
            </c:strRef>
          </c:tx>
          <c:spPr>
            <a:ln w="25400">
              <a:solidFill>
                <a:srgbClr val="8700C8"/>
              </a:solidFill>
              <a:prstDash val="sysDash"/>
            </a:ln>
            <a:effectLst/>
          </c:spPr>
          <c:marker>
            <c:symbol val="triangle"/>
            <c:size val="14"/>
            <c:spPr>
              <a:noFill/>
              <a:ln w="25400">
                <a:solidFill>
                  <a:srgbClr val="8700C8"/>
                </a:solidFill>
              </a:ln>
              <a:effectLst/>
            </c:spPr>
          </c:marker>
          <c:cat>
            <c:numRef>
              <c:f>'CR-vs-Group-Size'!$A$41:$A$46</c:f>
              <c:numCache>
                <c:formatCode>General</c:formatCode>
                <c:ptCount val="6"/>
                <c:pt idx="0">
                  <c:v>1</c:v>
                </c:pt>
                <c:pt idx="1">
                  <c:v>2</c:v>
                </c:pt>
                <c:pt idx="2">
                  <c:v>4</c:v>
                </c:pt>
                <c:pt idx="3">
                  <c:v>8</c:v>
                </c:pt>
                <c:pt idx="4">
                  <c:v>16</c:v>
                </c:pt>
                <c:pt idx="5">
                  <c:v>32</c:v>
                </c:pt>
              </c:numCache>
            </c:numRef>
          </c:cat>
          <c:val>
            <c:numRef>
              <c:f>'CR-vs-Group-Size'!$J$41:$J$46</c:f>
              <c:numCache>
                <c:formatCode>General</c:formatCode>
                <c:ptCount val="6"/>
                <c:pt idx="0">
                  <c:v>2.9538409595284421</c:v>
                </c:pt>
                <c:pt idx="1">
                  <c:v>2.9403297767522352</c:v>
                </c:pt>
                <c:pt idx="2">
                  <c:v>2.9492229207727201</c:v>
                </c:pt>
                <c:pt idx="3">
                  <c:v>2.9569751446289558</c:v>
                </c:pt>
                <c:pt idx="4">
                  <c:v>2.959718449163701</c:v>
                </c:pt>
                <c:pt idx="5">
                  <c:v>2.9798230014297471</c:v>
                </c:pt>
              </c:numCache>
            </c:numRef>
          </c:val>
          <c:smooth val="0"/>
        </c:ser>
        <c:dLbls>
          <c:showLegendKey val="0"/>
          <c:showVal val="0"/>
          <c:showCatName val="0"/>
          <c:showSerName val="0"/>
          <c:showPercent val="0"/>
          <c:showBubbleSize val="0"/>
        </c:dLbls>
        <c:marker val="1"/>
        <c:smooth val="0"/>
        <c:axId val="104454016"/>
        <c:axId val="104456192"/>
      </c:lineChart>
      <c:catAx>
        <c:axId val="104454016"/>
        <c:scaling>
          <c:orientation val="minMax"/>
        </c:scaling>
        <c:delete val="0"/>
        <c:axPos val="b"/>
        <c:numFmt formatCode="General" sourceLinked="1"/>
        <c:majorTickMark val="out"/>
        <c:minorTickMark val="none"/>
        <c:tickLblPos val="nextTo"/>
        <c:crossAx val="104456192"/>
        <c:crossesAt val="0"/>
        <c:auto val="1"/>
        <c:lblAlgn val="ctr"/>
        <c:lblOffset val="100"/>
        <c:noMultiLvlLbl val="0"/>
      </c:catAx>
      <c:valAx>
        <c:axId val="104456192"/>
        <c:scaling>
          <c:orientation val="minMax"/>
          <c:min val="2.5"/>
        </c:scaling>
        <c:delete val="0"/>
        <c:axPos val="l"/>
        <c:majorGridlines>
          <c:spPr>
            <a:ln>
              <a:solidFill>
                <a:srgbClr val="FFFFFF"/>
              </a:solidFill>
            </a:ln>
          </c:spPr>
        </c:majorGridlines>
        <c:numFmt formatCode="General" sourceLinked="1"/>
        <c:majorTickMark val="out"/>
        <c:minorTickMark val="none"/>
        <c:tickLblPos val="nextTo"/>
        <c:crossAx val="104454016"/>
        <c:crosses val="autoZero"/>
        <c:crossBetween val="between"/>
        <c:majorUnit val="1"/>
        <c:minorUnit val="0.2"/>
      </c:valAx>
    </c:plotArea>
    <c:plotVisOnly val="1"/>
    <c:dispBlanksAs val="gap"/>
    <c:showDLblsOverMax val="0"/>
  </c:chart>
  <c:spPr>
    <a:ln>
      <a:noFill/>
    </a:ln>
  </c:spPr>
  <c:txPr>
    <a:bodyPr/>
    <a:lstStyle/>
    <a:p>
      <a:pPr>
        <a:defRPr sz="1400">
          <a:solidFill>
            <a:srgbClr val="000000"/>
          </a:solidFill>
          <a:latin typeface="Times"/>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0865559409575399"/>
          <c:y val="0.18909448836728299"/>
          <c:w val="0.75402384991265203"/>
          <c:h val="0.60118086790735503"/>
        </c:manualLayout>
      </c:layout>
      <c:lineChart>
        <c:grouping val="standard"/>
        <c:varyColors val="0"/>
        <c:ser>
          <c:idx val="0"/>
          <c:order val="0"/>
          <c:tx>
            <c:strRef>
              <c:f>'CR-vs-GS'!$I$26:$I$27</c:f>
              <c:strCache>
                <c:ptCount val="1"/>
                <c:pt idx="0">
                  <c:v>Aware-Block</c:v>
                </c:pt>
              </c:strCache>
            </c:strRef>
          </c:tx>
          <c:spPr>
            <a:ln w="25400">
              <a:solidFill>
                <a:srgbClr val="CA0000"/>
              </a:solidFill>
            </a:ln>
          </c:spPr>
          <c:marker>
            <c:symbol val="circle"/>
            <c:size val="12"/>
            <c:spPr>
              <a:solidFill>
                <a:srgbClr val="DE050A"/>
              </a:solidFill>
              <a:ln>
                <a:noFill/>
              </a:ln>
            </c:spPr>
          </c:marker>
          <c:cat>
            <c:numRef>
              <c:f>'CR-vs-GS'!$H$28:$H$35</c:f>
              <c:numCache>
                <c:formatCode>General</c:formatCode>
                <c:ptCount val="8"/>
                <c:pt idx="0">
                  <c:v>1</c:v>
                </c:pt>
                <c:pt idx="1">
                  <c:v>2</c:v>
                </c:pt>
                <c:pt idx="2">
                  <c:v>4</c:v>
                </c:pt>
                <c:pt idx="3">
                  <c:v>8</c:v>
                </c:pt>
                <c:pt idx="4">
                  <c:v>16</c:v>
                </c:pt>
                <c:pt idx="5">
                  <c:v>32</c:v>
                </c:pt>
                <c:pt idx="6">
                  <c:v>64</c:v>
                </c:pt>
                <c:pt idx="7">
                  <c:v>128</c:v>
                </c:pt>
              </c:numCache>
            </c:numRef>
          </c:cat>
          <c:val>
            <c:numRef>
              <c:f>'CR-vs-GS'!$I$28:$I$35</c:f>
              <c:numCache>
                <c:formatCode>General</c:formatCode>
                <c:ptCount val="8"/>
                <c:pt idx="0">
                  <c:v>1.7285998278538151</c:v>
                </c:pt>
                <c:pt idx="1">
                  <c:v>1.724185486106675</c:v>
                </c:pt>
                <c:pt idx="2">
                  <c:v>1.749460822167265</c:v>
                </c:pt>
                <c:pt idx="3">
                  <c:v>1.7483571230855399</c:v>
                </c:pt>
                <c:pt idx="4">
                  <c:v>1.7468353817202851</c:v>
                </c:pt>
                <c:pt idx="5">
                  <c:v>1.745793745116704</c:v>
                </c:pt>
                <c:pt idx="6">
                  <c:v>1.74525454653136</c:v>
                </c:pt>
                <c:pt idx="7">
                  <c:v>1.74479063581533</c:v>
                </c:pt>
              </c:numCache>
            </c:numRef>
          </c:val>
          <c:smooth val="0"/>
        </c:ser>
        <c:ser>
          <c:idx val="1"/>
          <c:order val="1"/>
          <c:tx>
            <c:strRef>
              <c:f>'CR-vs-GS'!$J$26:$J$27</c:f>
              <c:strCache>
                <c:ptCount val="1"/>
                <c:pt idx="0">
                  <c:v>Aware</c:v>
                </c:pt>
              </c:strCache>
            </c:strRef>
          </c:tx>
          <c:spPr>
            <a:ln w="25400">
              <a:solidFill>
                <a:srgbClr val="DE050A"/>
              </a:solidFill>
              <a:prstDash val="sysDash"/>
            </a:ln>
            <a:effectLst/>
          </c:spPr>
          <c:marker>
            <c:symbol val="circle"/>
            <c:size val="14"/>
            <c:spPr>
              <a:noFill/>
              <a:ln w="31750">
                <a:solidFill>
                  <a:srgbClr val="DE050A"/>
                </a:solidFill>
              </a:ln>
              <a:effectLst/>
            </c:spPr>
          </c:marker>
          <c:cat>
            <c:numRef>
              <c:f>'CR-vs-GS'!$H$28:$H$35</c:f>
              <c:numCache>
                <c:formatCode>General</c:formatCode>
                <c:ptCount val="8"/>
                <c:pt idx="0">
                  <c:v>1</c:v>
                </c:pt>
                <c:pt idx="1">
                  <c:v>2</c:v>
                </c:pt>
                <c:pt idx="2">
                  <c:v>4</c:v>
                </c:pt>
                <c:pt idx="3">
                  <c:v>8</c:v>
                </c:pt>
                <c:pt idx="4">
                  <c:v>16</c:v>
                </c:pt>
                <c:pt idx="5">
                  <c:v>32</c:v>
                </c:pt>
                <c:pt idx="6">
                  <c:v>64</c:v>
                </c:pt>
                <c:pt idx="7">
                  <c:v>128</c:v>
                </c:pt>
              </c:numCache>
            </c:numRef>
          </c:cat>
          <c:val>
            <c:numRef>
              <c:f>'CR-vs-GS'!$J$28:$J$35</c:f>
              <c:numCache>
                <c:formatCode>General</c:formatCode>
                <c:ptCount val="8"/>
                <c:pt idx="0">
                  <c:v>1.7285994846287911</c:v>
                </c:pt>
                <c:pt idx="1">
                  <c:v>1.729869445644693</c:v>
                </c:pt>
                <c:pt idx="2">
                  <c:v>1.7569370001771201</c:v>
                </c:pt>
                <c:pt idx="3">
                  <c:v>1.757932499007635</c:v>
                </c:pt>
                <c:pt idx="4">
                  <c:v>1.758621054888154</c:v>
                </c:pt>
                <c:pt idx="5">
                  <c:v>1.7591654232239571</c:v>
                </c:pt>
                <c:pt idx="6">
                  <c:v>1.759605863731271</c:v>
                </c:pt>
                <c:pt idx="7">
                  <c:v>1.7598375469149681</c:v>
                </c:pt>
              </c:numCache>
            </c:numRef>
          </c:val>
          <c:smooth val="0"/>
        </c:ser>
        <c:ser>
          <c:idx val="3"/>
          <c:order val="2"/>
          <c:tx>
            <c:strRef>
              <c:f>'Agnostic-block'!$L$54</c:f>
              <c:strCache>
                <c:ptCount val="1"/>
                <c:pt idx="0">
                  <c:v>Agnostic-Block</c:v>
                </c:pt>
              </c:strCache>
            </c:strRef>
          </c:tx>
          <c:spPr>
            <a:ln w="25400">
              <a:solidFill>
                <a:srgbClr val="8700C8"/>
              </a:solidFill>
            </a:ln>
          </c:spPr>
          <c:marker>
            <c:symbol val="x"/>
            <c:size val="14"/>
            <c:spPr>
              <a:noFill/>
              <a:ln w="31750">
                <a:solidFill>
                  <a:srgbClr val="8700C8"/>
                </a:solidFill>
              </a:ln>
            </c:spPr>
          </c:marker>
          <c:val>
            <c:numRef>
              <c:f>'Agnostic-block'!$M$55:$M$62</c:f>
              <c:numCache>
                <c:formatCode>General</c:formatCode>
                <c:ptCount val="8"/>
                <c:pt idx="0">
                  <c:v>1.451975</c:v>
                </c:pt>
                <c:pt idx="1">
                  <c:v>1.429238</c:v>
                </c:pt>
                <c:pt idx="2">
                  <c:v>1.4117459999999999</c:v>
                </c:pt>
                <c:pt idx="3">
                  <c:v>1.3953059999999999</c:v>
                </c:pt>
                <c:pt idx="4">
                  <c:v>1.389888</c:v>
                </c:pt>
                <c:pt idx="5">
                  <c:v>1.3906890000000001</c:v>
                </c:pt>
                <c:pt idx="6">
                  <c:v>1.390344159869995</c:v>
                </c:pt>
                <c:pt idx="7">
                  <c:v>1.3903490000000001</c:v>
                </c:pt>
              </c:numCache>
            </c:numRef>
          </c:val>
          <c:smooth val="0"/>
        </c:ser>
        <c:ser>
          <c:idx val="2"/>
          <c:order val="3"/>
          <c:tx>
            <c:strRef>
              <c:f>'CR-vs-GS'!$K$26:$K$27</c:f>
              <c:strCache>
                <c:ptCount val="1"/>
                <c:pt idx="0">
                  <c:v>Agnostic</c:v>
                </c:pt>
              </c:strCache>
            </c:strRef>
          </c:tx>
          <c:spPr>
            <a:ln w="25400">
              <a:solidFill>
                <a:srgbClr val="8700C8"/>
              </a:solidFill>
              <a:prstDash val="sysDash"/>
            </a:ln>
          </c:spPr>
          <c:marker>
            <c:symbol val="triangle"/>
            <c:size val="14"/>
            <c:spPr>
              <a:noFill/>
              <a:ln w="31750">
                <a:solidFill>
                  <a:srgbClr val="8700C8"/>
                </a:solidFill>
              </a:ln>
            </c:spPr>
          </c:marker>
          <c:cat>
            <c:numRef>
              <c:f>'CR-vs-GS'!$H$28:$H$35</c:f>
              <c:numCache>
                <c:formatCode>General</c:formatCode>
                <c:ptCount val="8"/>
                <c:pt idx="0">
                  <c:v>1</c:v>
                </c:pt>
                <c:pt idx="1">
                  <c:v>2</c:v>
                </c:pt>
                <c:pt idx="2">
                  <c:v>4</c:v>
                </c:pt>
                <c:pt idx="3">
                  <c:v>8</c:v>
                </c:pt>
                <c:pt idx="4">
                  <c:v>16</c:v>
                </c:pt>
                <c:pt idx="5">
                  <c:v>32</c:v>
                </c:pt>
                <c:pt idx="6">
                  <c:v>64</c:v>
                </c:pt>
                <c:pt idx="7">
                  <c:v>128</c:v>
                </c:pt>
              </c:numCache>
            </c:numRef>
          </c:cat>
          <c:val>
            <c:numRef>
              <c:f>'CR-vs-GS'!$K$28:$K$35</c:f>
              <c:numCache>
                <c:formatCode>General</c:formatCode>
                <c:ptCount val="8"/>
                <c:pt idx="0">
                  <c:v>1.433424152774079</c:v>
                </c:pt>
                <c:pt idx="1">
                  <c:v>1.433392182679134</c:v>
                </c:pt>
                <c:pt idx="2">
                  <c:v>1.452739107719186</c:v>
                </c:pt>
                <c:pt idx="3">
                  <c:v>1.4527384526804039</c:v>
                </c:pt>
                <c:pt idx="4">
                  <c:v>1.452764134002265</c:v>
                </c:pt>
                <c:pt idx="5">
                  <c:v>1.452781563330231</c:v>
                </c:pt>
                <c:pt idx="6">
                  <c:v>1.452760772853271</c:v>
                </c:pt>
                <c:pt idx="7">
                  <c:v>1.45274160097762</c:v>
                </c:pt>
              </c:numCache>
            </c:numRef>
          </c:val>
          <c:smooth val="0"/>
        </c:ser>
        <c:dLbls>
          <c:showLegendKey val="0"/>
          <c:showVal val="0"/>
          <c:showCatName val="0"/>
          <c:showSerName val="0"/>
          <c:showPercent val="0"/>
          <c:showBubbleSize val="0"/>
        </c:dLbls>
        <c:marker val="1"/>
        <c:smooth val="0"/>
        <c:axId val="104551552"/>
        <c:axId val="104553472"/>
      </c:lineChart>
      <c:catAx>
        <c:axId val="104551552"/>
        <c:scaling>
          <c:orientation val="minMax"/>
        </c:scaling>
        <c:delete val="0"/>
        <c:axPos val="b"/>
        <c:numFmt formatCode="General" sourceLinked="1"/>
        <c:majorTickMark val="out"/>
        <c:minorTickMark val="none"/>
        <c:tickLblPos val="nextTo"/>
        <c:txPr>
          <a:bodyPr/>
          <a:lstStyle/>
          <a:p>
            <a:pPr>
              <a:defRPr>
                <a:solidFill>
                  <a:srgbClr val="000000"/>
                </a:solidFill>
              </a:defRPr>
            </a:pPr>
            <a:endParaRPr lang="en-US"/>
          </a:p>
        </c:txPr>
        <c:crossAx val="104553472"/>
        <c:crossesAt val="1"/>
        <c:auto val="1"/>
        <c:lblAlgn val="ctr"/>
        <c:lblOffset val="100"/>
        <c:noMultiLvlLbl val="0"/>
      </c:catAx>
      <c:valAx>
        <c:axId val="104553472"/>
        <c:scaling>
          <c:orientation val="minMax"/>
          <c:max val="2"/>
          <c:min val="1"/>
        </c:scaling>
        <c:delete val="0"/>
        <c:axPos val="l"/>
        <c:majorGridlines>
          <c:spPr>
            <a:ln>
              <a:solidFill>
                <a:srgbClr val="FFFFFF"/>
              </a:solidFill>
            </a:ln>
          </c:spPr>
        </c:majorGridlines>
        <c:numFmt formatCode="General" sourceLinked="1"/>
        <c:majorTickMark val="out"/>
        <c:minorTickMark val="none"/>
        <c:tickLblPos val="nextTo"/>
        <c:txPr>
          <a:bodyPr/>
          <a:lstStyle/>
          <a:p>
            <a:pPr>
              <a:defRPr>
                <a:solidFill>
                  <a:srgbClr val="000000"/>
                </a:solidFill>
              </a:defRPr>
            </a:pPr>
            <a:endParaRPr lang="en-US"/>
          </a:p>
        </c:txPr>
        <c:crossAx val="104551552"/>
        <c:crosses val="autoZero"/>
        <c:crossBetween val="between"/>
        <c:majorUnit val="0.5"/>
        <c:minorUnit val="0.04"/>
      </c:valAx>
    </c:plotArea>
    <c:plotVisOnly val="1"/>
    <c:dispBlanksAs val="gap"/>
    <c:showDLblsOverMax val="0"/>
  </c:chart>
  <c:spPr>
    <a:ln>
      <a:noFill/>
    </a:ln>
  </c:spPr>
  <c:txPr>
    <a:bodyPr/>
    <a:lstStyle/>
    <a:p>
      <a:pPr>
        <a:defRPr sz="1400">
          <a:latin typeface="Times"/>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Data-aware Compression</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Tanzima Islam</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3901C22-2440-084D-BA7E-556F62CACB69}" type="slidenum">
              <a:rPr lang="en-US" smtClean="0"/>
              <a:t>‹#›</a:t>
            </a:fld>
            <a:endParaRPr lang="en-US"/>
          </a:p>
        </p:txBody>
      </p:sp>
    </p:spTree>
    <p:extLst>
      <p:ext uri="{BB962C8B-B14F-4D97-AF65-F5344CB8AC3E}">
        <p14:creationId xmlns:p14="http://schemas.microsoft.com/office/powerpoint/2010/main" val="72112265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Data-aware Compression</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Tanzima Islam</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8E4897-CA97-864A-9F6F-EDA130CC7A2B}" type="slidenum">
              <a:rPr lang="en-US" smtClean="0"/>
              <a:t>‹#›</a:t>
            </a:fld>
            <a:endParaRPr lang="en-US"/>
          </a:p>
        </p:txBody>
      </p:sp>
    </p:spTree>
    <p:extLst>
      <p:ext uri="{BB962C8B-B14F-4D97-AF65-F5344CB8AC3E}">
        <p14:creationId xmlns:p14="http://schemas.microsoft.com/office/powerpoint/2010/main" val="2188353326"/>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Today we are going to talk about a new checkpoint compression technique and a scalable checkpointing system that we developed. </a:t>
            </a:r>
          </a:p>
          <a:p>
            <a:r>
              <a:rPr lang="en-US" dirty="0" smtClean="0"/>
              <a:t>(2) I am </a:t>
            </a:r>
            <a:r>
              <a:rPr lang="en-US" dirty="0" err="1" smtClean="0"/>
              <a:t>tanzima</a:t>
            </a:r>
            <a:r>
              <a:rPr lang="en-US" dirty="0" smtClean="0"/>
              <a:t> from Purdue University. My advisors </a:t>
            </a:r>
            <a:r>
              <a:rPr lang="en-US" dirty="0" err="1" smtClean="0"/>
              <a:t>Saurabh</a:t>
            </a:r>
            <a:r>
              <a:rPr lang="en-US" dirty="0" smtClean="0"/>
              <a:t> </a:t>
            </a:r>
            <a:r>
              <a:rPr lang="en-US" dirty="0" err="1" smtClean="0"/>
              <a:t>Bagchi</a:t>
            </a:r>
            <a:r>
              <a:rPr lang="en-US" dirty="0" smtClean="0"/>
              <a:t>, Rudi </a:t>
            </a:r>
            <a:r>
              <a:rPr lang="en-US" dirty="0" err="1" smtClean="0"/>
              <a:t>Eigenmann</a:t>
            </a:r>
            <a:r>
              <a:rPr lang="en-US" dirty="0" smtClean="0"/>
              <a:t> and I have been collaborating folks from Livermore lab on this project.</a:t>
            </a:r>
            <a:endParaRPr lang="en-US" dirty="0"/>
          </a:p>
        </p:txBody>
      </p:sp>
      <p:sp>
        <p:nvSpPr>
          <p:cNvPr id="4" name="Date Placeholder 3"/>
          <p:cNvSpPr>
            <a:spLocks noGrp="1"/>
          </p:cNvSpPr>
          <p:nvPr>
            <p:ph type="dt" idx="10"/>
          </p:nvPr>
        </p:nvSpPr>
        <p:spPr/>
        <p:txBody>
          <a:bodyPr/>
          <a:lstStyle/>
          <a:p>
            <a:r>
              <a:rPr lang="en-US" smtClean="0"/>
              <a:t>Data-aware Compression</a:t>
            </a:r>
            <a:endParaRPr lang="en-US"/>
          </a:p>
        </p:txBody>
      </p:sp>
      <p:sp>
        <p:nvSpPr>
          <p:cNvPr id="5" name="Footer Placeholder 4"/>
          <p:cNvSpPr>
            <a:spLocks noGrp="1"/>
          </p:cNvSpPr>
          <p:nvPr>
            <p:ph type="ftr" sz="quarter" idx="11"/>
          </p:nvPr>
        </p:nvSpPr>
        <p:spPr/>
        <p:txBody>
          <a:bodyPr/>
          <a:lstStyle/>
          <a:p>
            <a:r>
              <a:rPr lang="en-US" smtClean="0"/>
              <a:t>Tanzima Islam</a:t>
            </a:r>
            <a:endParaRPr lang="en-US"/>
          </a:p>
        </p:txBody>
      </p:sp>
      <p:sp>
        <p:nvSpPr>
          <p:cNvPr id="6" name="Slide Number Placeholder 5"/>
          <p:cNvSpPr>
            <a:spLocks noGrp="1"/>
          </p:cNvSpPr>
          <p:nvPr>
            <p:ph type="sldNum" sz="quarter" idx="12"/>
          </p:nvPr>
        </p:nvSpPr>
        <p:spPr/>
        <p:txBody>
          <a:bodyPr/>
          <a:lstStyle/>
          <a:p>
            <a:fld id="{E28E4897-CA97-864A-9F6F-EDA130CC7A2B}" type="slidenum">
              <a:rPr lang="en-US" smtClean="0"/>
              <a:t>0</a:t>
            </a:fld>
            <a:endParaRPr lang="en-US"/>
          </a:p>
        </p:txBody>
      </p:sp>
    </p:spTree>
    <p:extLst>
      <p:ext uri="{BB962C8B-B14F-4D97-AF65-F5344CB8AC3E}">
        <p14:creationId xmlns:p14="http://schemas.microsoft.com/office/powerpoint/2010/main" val="405486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Once we merge similar variables, we apply data-type specific compression.</a:t>
            </a:r>
          </a:p>
          <a:p>
            <a:r>
              <a:rPr lang="en-US" dirty="0" smtClean="0"/>
              <a:t>(2) For example we use </a:t>
            </a:r>
            <a:r>
              <a:rPr lang="en-US" dirty="0" err="1" smtClean="0"/>
              <a:t>Burtscher’s</a:t>
            </a:r>
            <a:r>
              <a:rPr lang="en-US" dirty="0" smtClean="0"/>
              <a:t> FPC algorithm for double precision floating point data and </a:t>
            </a:r>
            <a:r>
              <a:rPr lang="en-US" dirty="0" err="1" smtClean="0"/>
              <a:t>lempel-ziv</a:t>
            </a:r>
            <a:r>
              <a:rPr lang="en-US" dirty="0" smtClean="0"/>
              <a:t> for integers. </a:t>
            </a:r>
          </a:p>
          <a:p>
            <a:r>
              <a:rPr lang="en-US" dirty="0" smtClean="0"/>
              <a:t>-- Our reason for using data-type specific compression for the first phase is, that prior work has shown that general purpose algorithms do not work well with non-uniform </a:t>
            </a:r>
            <a:r>
              <a:rPr lang="en-US" dirty="0" err="1" smtClean="0"/>
              <a:t>datatypes</a:t>
            </a:r>
            <a:r>
              <a:rPr lang="en-US" dirty="0" smtClean="0"/>
              <a:t> such as floats, which are very common in scientific datasets.</a:t>
            </a:r>
          </a:p>
          <a:p>
            <a:r>
              <a:rPr lang="en-US" dirty="0" smtClean="0"/>
              <a:t>(3) Then, we buffer these merged-compressed chunks.</a:t>
            </a:r>
          </a:p>
          <a:p>
            <a:r>
              <a:rPr lang="en-US" dirty="0" smtClean="0"/>
              <a:t>(4) Once we are done with all the </a:t>
            </a:r>
            <a:r>
              <a:rPr lang="en-US" dirty="0" err="1" smtClean="0"/>
              <a:t>vairables</a:t>
            </a:r>
            <a:r>
              <a:rPr lang="en-US" dirty="0" smtClean="0"/>
              <a:t> or the output buffer is full, we apply </a:t>
            </a:r>
            <a:r>
              <a:rPr lang="en-US" dirty="0" err="1" smtClean="0"/>
              <a:t>Gzip</a:t>
            </a:r>
            <a:r>
              <a:rPr lang="en-US" dirty="0" smtClean="0"/>
              <a:t> and write final output to the PFS.</a:t>
            </a:r>
          </a:p>
          <a:p>
            <a:r>
              <a:rPr lang="en-US" dirty="0" smtClean="0"/>
              <a:t>(5) We actually find that the 2nd phase makes a big difference in compression ratio.</a:t>
            </a:r>
            <a:endParaRPr lang="en-US" dirty="0"/>
          </a:p>
        </p:txBody>
      </p:sp>
      <p:sp>
        <p:nvSpPr>
          <p:cNvPr id="4" name="Slide Number Placeholder 3"/>
          <p:cNvSpPr>
            <a:spLocks noGrp="1"/>
          </p:cNvSpPr>
          <p:nvPr>
            <p:ph type="sldNum" sz="quarter" idx="10"/>
          </p:nvPr>
        </p:nvSpPr>
        <p:spPr/>
        <p:txBody>
          <a:bodyPr/>
          <a:lstStyle/>
          <a:p>
            <a:fld id="{E28E4897-CA97-864A-9F6F-EDA130CC7A2B}" type="slidenum">
              <a:rPr lang="en-US" smtClean="0"/>
              <a:t>9</a:t>
            </a:fld>
            <a:endParaRPr lang="en-US"/>
          </a:p>
        </p:txBody>
      </p:sp>
      <p:sp>
        <p:nvSpPr>
          <p:cNvPr id="5" name="Date Placeholder 4"/>
          <p:cNvSpPr>
            <a:spLocks noGrp="1"/>
          </p:cNvSpPr>
          <p:nvPr>
            <p:ph type="dt" idx="11"/>
          </p:nvPr>
        </p:nvSpPr>
        <p:spPr/>
        <p:txBody>
          <a:bodyPr/>
          <a:lstStyle/>
          <a:p>
            <a:r>
              <a:rPr lang="en-US" smtClean="0"/>
              <a:t>Data-aware Compression</a:t>
            </a:r>
            <a:endParaRPr lang="en-US"/>
          </a:p>
        </p:txBody>
      </p:sp>
      <p:sp>
        <p:nvSpPr>
          <p:cNvPr id="6" name="Footer Placeholder 5"/>
          <p:cNvSpPr>
            <a:spLocks noGrp="1"/>
          </p:cNvSpPr>
          <p:nvPr>
            <p:ph type="ftr" sz="quarter" idx="12"/>
          </p:nvPr>
        </p:nvSpPr>
        <p:spPr/>
        <p:txBody>
          <a:bodyPr/>
          <a:lstStyle/>
          <a:p>
            <a:r>
              <a:rPr lang="en-US" smtClean="0"/>
              <a:t>Tanzima Islam</a:t>
            </a:r>
            <a:endParaRPr lang="en-US"/>
          </a:p>
        </p:txBody>
      </p:sp>
    </p:spTree>
    <p:extLst>
      <p:ext uri="{BB962C8B-B14F-4D97-AF65-F5344CB8AC3E}">
        <p14:creationId xmlns:p14="http://schemas.microsoft.com/office/powerpoint/2010/main" val="2850691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This is the big picture of how different components of </a:t>
            </a:r>
            <a:r>
              <a:rPr lang="en-US" dirty="0" err="1" smtClean="0"/>
              <a:t>mcrEngine</a:t>
            </a:r>
            <a:r>
              <a:rPr lang="en-US" dirty="0" smtClean="0"/>
              <a:t> works.</a:t>
            </a:r>
          </a:p>
          <a:p>
            <a:r>
              <a:rPr lang="en-US" dirty="0" smtClean="0"/>
              <a:t>(2) </a:t>
            </a:r>
            <a:r>
              <a:rPr lang="en-US" dirty="0" err="1" smtClean="0"/>
              <a:t>mcrEngine</a:t>
            </a:r>
            <a:r>
              <a:rPr lang="en-US" dirty="0" smtClean="0"/>
              <a:t> has a compute node component that is a daemon process that runs where the application is running.</a:t>
            </a:r>
          </a:p>
          <a:p>
            <a:r>
              <a:rPr lang="en-US" dirty="0" smtClean="0"/>
              <a:t>(2) And, aggregator node component that can either run on I/O nodes or on another compute node</a:t>
            </a:r>
          </a:p>
          <a:p>
            <a:r>
              <a:rPr lang="en-US" dirty="0" smtClean="0"/>
              <a:t>(3) First, groups of compute nodes send meta-data to their respective </a:t>
            </a:r>
            <a:r>
              <a:rPr lang="en-US" dirty="0" err="1" smtClean="0"/>
              <a:t>aggregatorsidentifies</a:t>
            </a:r>
            <a:r>
              <a:rPr lang="en-US" dirty="0" smtClean="0"/>
              <a:t> similar variables across all checkpoints in the same group</a:t>
            </a:r>
          </a:p>
          <a:p>
            <a:r>
              <a:rPr lang="en-US" dirty="0" smtClean="0"/>
              <a:t>	-- 2. Requests data for a bunch of variables, applies data-aware aggregation and compression, requests for some more variables and so on.</a:t>
            </a:r>
          </a:p>
          <a:p>
            <a:r>
              <a:rPr lang="en-US" dirty="0" smtClean="0"/>
              <a:t>	-- 3. Once done will all variables, it applies </a:t>
            </a:r>
            <a:r>
              <a:rPr lang="en-US" dirty="0" err="1" smtClean="0"/>
              <a:t>gzip</a:t>
            </a:r>
            <a:r>
              <a:rPr lang="en-US" dirty="0" smtClean="0"/>
              <a:t> and sends final output to the PFS</a:t>
            </a:r>
          </a:p>
          <a:p>
            <a:r>
              <a:rPr lang="en-US" dirty="0" smtClean="0"/>
              <a:t>(4) This pull based design of </a:t>
            </a:r>
            <a:r>
              <a:rPr lang="en-US" dirty="0" err="1" smtClean="0"/>
              <a:t>mcrEngine</a:t>
            </a:r>
            <a:r>
              <a:rPr lang="en-US" dirty="0" smtClean="0"/>
              <a:t> ensures that disk space on Aggregator node will not run out.</a:t>
            </a:r>
            <a:endParaRPr lang="en-US" dirty="0"/>
          </a:p>
        </p:txBody>
      </p:sp>
      <p:sp>
        <p:nvSpPr>
          <p:cNvPr id="4" name="Date Placeholder 3"/>
          <p:cNvSpPr>
            <a:spLocks noGrp="1"/>
          </p:cNvSpPr>
          <p:nvPr>
            <p:ph type="dt" idx="10"/>
          </p:nvPr>
        </p:nvSpPr>
        <p:spPr/>
        <p:txBody>
          <a:bodyPr/>
          <a:lstStyle/>
          <a:p>
            <a:r>
              <a:rPr lang="en-US" smtClean="0"/>
              <a:t>Data-aware Compression</a:t>
            </a:r>
            <a:endParaRPr lang="en-US"/>
          </a:p>
        </p:txBody>
      </p:sp>
      <p:sp>
        <p:nvSpPr>
          <p:cNvPr id="5" name="Footer Placeholder 4"/>
          <p:cNvSpPr>
            <a:spLocks noGrp="1"/>
          </p:cNvSpPr>
          <p:nvPr>
            <p:ph type="ftr" sz="quarter" idx="11"/>
          </p:nvPr>
        </p:nvSpPr>
        <p:spPr/>
        <p:txBody>
          <a:bodyPr/>
          <a:lstStyle/>
          <a:p>
            <a:r>
              <a:rPr lang="en-US" smtClean="0"/>
              <a:t>Tanzima Islam</a:t>
            </a:r>
            <a:endParaRPr lang="en-US"/>
          </a:p>
        </p:txBody>
      </p:sp>
      <p:sp>
        <p:nvSpPr>
          <p:cNvPr id="6" name="Slide Number Placeholder 5"/>
          <p:cNvSpPr>
            <a:spLocks noGrp="1"/>
          </p:cNvSpPr>
          <p:nvPr>
            <p:ph type="sldNum" sz="quarter" idx="12"/>
          </p:nvPr>
        </p:nvSpPr>
        <p:spPr/>
        <p:txBody>
          <a:bodyPr/>
          <a:lstStyle/>
          <a:p>
            <a:fld id="{E28E4897-CA97-864A-9F6F-EDA130CC7A2B}" type="slidenum">
              <a:rPr lang="en-US" smtClean="0"/>
              <a:t>10</a:t>
            </a:fld>
            <a:endParaRPr lang="en-US"/>
          </a:p>
        </p:txBody>
      </p:sp>
    </p:spTree>
    <p:extLst>
      <p:ext uri="{BB962C8B-B14F-4D97-AF65-F5344CB8AC3E}">
        <p14:creationId xmlns:p14="http://schemas.microsoft.com/office/powerpoint/2010/main" val="40023667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1.B 80% of data is checkpoint</a:t>
            </a:r>
            <a:r>
              <a:rPr lang="en-US" baseline="0" dirty="0" smtClean="0"/>
              <a:t> related</a:t>
            </a:r>
          </a:p>
          <a:p>
            <a:r>
              <a:rPr lang="en-US" baseline="0" dirty="0" smtClean="0"/>
              <a:t> I/O bandwidth is not growing proportionately as compute resources are growing. 80% of the data written to the PFS is checkpoint data. So, today’s checkpoint-restart system will </a:t>
            </a:r>
            <a:r>
              <a:rPr lang="en-US" baseline="0" smtClean="0"/>
              <a:t>not scale. </a:t>
            </a:r>
            <a:endParaRPr lang="en-US" dirty="0"/>
          </a:p>
        </p:txBody>
      </p:sp>
      <p:sp>
        <p:nvSpPr>
          <p:cNvPr id="4" name="Slide Number Placeholder 3"/>
          <p:cNvSpPr>
            <a:spLocks noGrp="1"/>
          </p:cNvSpPr>
          <p:nvPr>
            <p:ph type="sldNum" sz="quarter" idx="10"/>
          </p:nvPr>
        </p:nvSpPr>
        <p:spPr/>
        <p:txBody>
          <a:bodyPr/>
          <a:lstStyle/>
          <a:p>
            <a:fld id="{E28E4897-CA97-864A-9F6F-EDA130CC7A2B}" type="slidenum">
              <a:rPr lang="en-US" smtClean="0"/>
              <a:t>11</a:t>
            </a:fld>
            <a:endParaRPr lang="en-US"/>
          </a:p>
        </p:txBody>
      </p:sp>
      <p:sp>
        <p:nvSpPr>
          <p:cNvPr id="5" name="Date Placeholder 4"/>
          <p:cNvSpPr>
            <a:spLocks noGrp="1"/>
          </p:cNvSpPr>
          <p:nvPr>
            <p:ph type="dt" idx="11"/>
          </p:nvPr>
        </p:nvSpPr>
        <p:spPr/>
        <p:txBody>
          <a:bodyPr/>
          <a:lstStyle/>
          <a:p>
            <a:r>
              <a:rPr lang="en-US" smtClean="0"/>
              <a:t>Data-aware Compression</a:t>
            </a:r>
            <a:endParaRPr lang="en-US"/>
          </a:p>
        </p:txBody>
      </p:sp>
      <p:sp>
        <p:nvSpPr>
          <p:cNvPr id="6" name="Footer Placeholder 5"/>
          <p:cNvSpPr>
            <a:spLocks noGrp="1"/>
          </p:cNvSpPr>
          <p:nvPr>
            <p:ph type="ftr" sz="quarter" idx="12"/>
          </p:nvPr>
        </p:nvSpPr>
        <p:spPr/>
        <p:txBody>
          <a:bodyPr/>
          <a:lstStyle/>
          <a:p>
            <a:r>
              <a:rPr lang="en-US" smtClean="0"/>
              <a:t>Tanzima Islam</a:t>
            </a:r>
            <a:endParaRPr lang="en-US"/>
          </a:p>
        </p:txBody>
      </p:sp>
    </p:spTree>
    <p:extLst>
      <p:ext uri="{BB962C8B-B14F-4D97-AF65-F5344CB8AC3E}">
        <p14:creationId xmlns:p14="http://schemas.microsoft.com/office/powerpoint/2010/main" val="227026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To evaluate our techniques and the performance of our system, we used different ranges of checkpoint sizes from 4 real applications.</a:t>
            </a:r>
          </a:p>
          <a:p>
            <a:r>
              <a:rPr lang="en-US" dirty="0" smtClean="0"/>
              <a:t>(2) ALE3D and cactus have the largest set of checkpoints, and Cosmology and Implosion have the smaller ones.</a:t>
            </a:r>
          </a:p>
          <a:p>
            <a:r>
              <a:rPr lang="en-US" dirty="0" smtClean="0"/>
              <a:t>(3) We ran our experiments on Livermore’s production </a:t>
            </a:r>
            <a:r>
              <a:rPr lang="en-US" dirty="0" err="1" smtClean="0"/>
              <a:t>linux</a:t>
            </a:r>
            <a:r>
              <a:rPr lang="en-US" dirty="0" smtClean="0"/>
              <a:t> cluster Sierra with 15,409 cores.</a:t>
            </a:r>
          </a:p>
          <a:p>
            <a:r>
              <a:rPr lang="en-US" dirty="0" smtClean="0"/>
              <a:t>(4) For data-type specific compression, we used FPC, </a:t>
            </a:r>
            <a:r>
              <a:rPr lang="en-US" dirty="0" err="1" smtClean="0"/>
              <a:t>fpzip</a:t>
            </a:r>
            <a:r>
              <a:rPr lang="en-US" dirty="0" smtClean="0"/>
              <a:t> and </a:t>
            </a:r>
            <a:r>
              <a:rPr lang="en-US" dirty="0" err="1" smtClean="0"/>
              <a:t>lz</a:t>
            </a:r>
            <a:r>
              <a:rPr lang="en-US" dirty="0" smtClean="0"/>
              <a:t>. And for general purpose </a:t>
            </a:r>
            <a:r>
              <a:rPr lang="en-US" dirty="0" err="1" smtClean="0"/>
              <a:t>compresion</a:t>
            </a:r>
            <a:r>
              <a:rPr lang="en-US" dirty="0" smtClean="0"/>
              <a:t> used </a:t>
            </a:r>
            <a:r>
              <a:rPr lang="en-US" dirty="0" err="1" smtClean="0"/>
              <a:t>gzip</a:t>
            </a:r>
            <a:r>
              <a:rPr lang="en-US" dirty="0" smtClean="0"/>
              <a:t>. We actually compared performance of </a:t>
            </a:r>
            <a:r>
              <a:rPr lang="en-US" dirty="0" err="1" smtClean="0"/>
              <a:t>gzip</a:t>
            </a:r>
            <a:r>
              <a:rPr lang="en-US" dirty="0" smtClean="0"/>
              <a:t> with bzip2 and XY and found that </a:t>
            </a:r>
            <a:r>
              <a:rPr lang="en-US" dirty="0" err="1" smtClean="0"/>
              <a:t>gzip</a:t>
            </a:r>
            <a:r>
              <a:rPr lang="en-US" dirty="0" smtClean="0"/>
              <a:t> strikes the right balance between compression time and compression ratio.</a:t>
            </a:r>
            <a:endParaRPr lang="en-US" dirty="0"/>
          </a:p>
        </p:txBody>
      </p:sp>
      <p:sp>
        <p:nvSpPr>
          <p:cNvPr id="4" name="Date Placeholder 3"/>
          <p:cNvSpPr>
            <a:spLocks noGrp="1"/>
          </p:cNvSpPr>
          <p:nvPr>
            <p:ph type="dt" idx="10"/>
          </p:nvPr>
        </p:nvSpPr>
        <p:spPr/>
        <p:txBody>
          <a:bodyPr/>
          <a:lstStyle/>
          <a:p>
            <a:r>
              <a:rPr lang="en-US" smtClean="0"/>
              <a:t>Data-aware Compression</a:t>
            </a:r>
            <a:endParaRPr lang="en-US"/>
          </a:p>
        </p:txBody>
      </p:sp>
      <p:sp>
        <p:nvSpPr>
          <p:cNvPr id="5" name="Footer Placeholder 4"/>
          <p:cNvSpPr>
            <a:spLocks noGrp="1"/>
          </p:cNvSpPr>
          <p:nvPr>
            <p:ph type="ftr" sz="quarter" idx="11"/>
          </p:nvPr>
        </p:nvSpPr>
        <p:spPr/>
        <p:txBody>
          <a:bodyPr/>
          <a:lstStyle/>
          <a:p>
            <a:r>
              <a:rPr lang="en-US" smtClean="0"/>
              <a:t>Tanzima Islam</a:t>
            </a:r>
            <a:endParaRPr lang="en-US"/>
          </a:p>
        </p:txBody>
      </p:sp>
      <p:sp>
        <p:nvSpPr>
          <p:cNvPr id="6" name="Slide Number Placeholder 5"/>
          <p:cNvSpPr>
            <a:spLocks noGrp="1"/>
          </p:cNvSpPr>
          <p:nvPr>
            <p:ph type="sldNum" sz="quarter" idx="12"/>
          </p:nvPr>
        </p:nvSpPr>
        <p:spPr/>
        <p:txBody>
          <a:bodyPr/>
          <a:lstStyle/>
          <a:p>
            <a:fld id="{E28E4897-CA97-864A-9F6F-EDA130CC7A2B}" type="slidenum">
              <a:rPr lang="en-US" smtClean="0"/>
              <a:t>12</a:t>
            </a:fld>
            <a:endParaRPr lang="en-US"/>
          </a:p>
        </p:txBody>
      </p:sp>
    </p:spTree>
    <p:extLst>
      <p:ext uri="{BB962C8B-B14F-4D97-AF65-F5344CB8AC3E}">
        <p14:creationId xmlns:p14="http://schemas.microsoft.com/office/powerpoint/2010/main" val="19730502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We first evaluate how well data-type aware compression works by measuring </a:t>
            </a:r>
            <a:r>
              <a:rPr lang="en-US" dirty="0" err="1" smtClean="0"/>
              <a:t>compressio</a:t>
            </a:r>
            <a:r>
              <a:rPr lang="en-US" dirty="0" smtClean="0"/>
              <a:t> ratio. We study the benefit of multiple passes compression, impact of group size and change in compression ratio with time.</a:t>
            </a:r>
          </a:p>
          <a:p>
            <a:r>
              <a:rPr lang="en-US" dirty="0" smtClean="0"/>
              <a:t>(2) Then, we measure the performance of checkpointing and restart phases of </a:t>
            </a:r>
            <a:r>
              <a:rPr lang="en-US" dirty="0" err="1" smtClean="0"/>
              <a:t>mcrEngine</a:t>
            </a:r>
            <a:r>
              <a:rPr lang="en-US" dirty="0" smtClean="0"/>
              <a:t>.</a:t>
            </a:r>
            <a:endParaRPr lang="en-US" dirty="0"/>
          </a:p>
        </p:txBody>
      </p:sp>
      <p:sp>
        <p:nvSpPr>
          <p:cNvPr id="4" name="Date Placeholder 3"/>
          <p:cNvSpPr>
            <a:spLocks noGrp="1"/>
          </p:cNvSpPr>
          <p:nvPr>
            <p:ph type="dt" idx="10"/>
          </p:nvPr>
        </p:nvSpPr>
        <p:spPr/>
        <p:txBody>
          <a:bodyPr/>
          <a:lstStyle/>
          <a:p>
            <a:r>
              <a:rPr lang="en-US" smtClean="0"/>
              <a:t>Data-aware Compression</a:t>
            </a:r>
            <a:endParaRPr lang="en-US"/>
          </a:p>
        </p:txBody>
      </p:sp>
      <p:sp>
        <p:nvSpPr>
          <p:cNvPr id="5" name="Footer Placeholder 4"/>
          <p:cNvSpPr>
            <a:spLocks noGrp="1"/>
          </p:cNvSpPr>
          <p:nvPr>
            <p:ph type="ftr" sz="quarter" idx="11"/>
          </p:nvPr>
        </p:nvSpPr>
        <p:spPr/>
        <p:txBody>
          <a:bodyPr/>
          <a:lstStyle/>
          <a:p>
            <a:r>
              <a:rPr lang="en-US" smtClean="0"/>
              <a:t>Tanzima Islam</a:t>
            </a:r>
            <a:endParaRPr lang="en-US"/>
          </a:p>
        </p:txBody>
      </p:sp>
      <p:sp>
        <p:nvSpPr>
          <p:cNvPr id="6" name="Slide Number Placeholder 5"/>
          <p:cNvSpPr>
            <a:spLocks noGrp="1"/>
          </p:cNvSpPr>
          <p:nvPr>
            <p:ph type="sldNum" sz="quarter" idx="12"/>
          </p:nvPr>
        </p:nvSpPr>
        <p:spPr/>
        <p:txBody>
          <a:bodyPr/>
          <a:lstStyle/>
          <a:p>
            <a:fld id="{E28E4897-CA97-864A-9F6F-EDA130CC7A2B}" type="slidenum">
              <a:rPr lang="en-US" smtClean="0"/>
              <a:t>13</a:t>
            </a:fld>
            <a:endParaRPr lang="en-US"/>
          </a:p>
        </p:txBody>
      </p:sp>
    </p:spTree>
    <p:extLst>
      <p:ext uri="{BB962C8B-B14F-4D97-AF65-F5344CB8AC3E}">
        <p14:creationId xmlns:p14="http://schemas.microsoft.com/office/powerpoint/2010/main" val="3107489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First, we investigate the benefit of two phases of compression.</a:t>
            </a:r>
          </a:p>
          <a:p>
            <a:r>
              <a:rPr lang="en-US" dirty="0" smtClean="0"/>
              <a:t>(2) X axis shows different applications and Y axis shows compression ratio</a:t>
            </a:r>
          </a:p>
          <a:p>
            <a:r>
              <a:rPr lang="en-US" dirty="0" smtClean="0"/>
              <a:t>(3)[ animation] We can observe that there is a significant improvement in compression ratio going from having only data-type specific </a:t>
            </a:r>
            <a:r>
              <a:rPr lang="en-US" dirty="0" err="1" smtClean="0"/>
              <a:t>compressiton</a:t>
            </a:r>
            <a:r>
              <a:rPr lang="en-US" dirty="0" smtClean="0"/>
              <a:t> to having </a:t>
            </a:r>
            <a:r>
              <a:rPr lang="en-US" dirty="0" err="1" smtClean="0"/>
              <a:t>gzip</a:t>
            </a:r>
            <a:r>
              <a:rPr lang="en-US" dirty="0" smtClean="0"/>
              <a:t> at the end.</a:t>
            </a:r>
          </a:p>
          <a:p>
            <a:r>
              <a:rPr lang="en-US" dirty="0" smtClean="0"/>
              <a:t>(4) Our intuition behind this result is that data-type specific compression in the 1st phase </a:t>
            </a:r>
          </a:p>
          <a:p>
            <a:r>
              <a:rPr lang="en-US" dirty="0" smtClean="0"/>
              <a:t>converts non-uniform data-format into a more uniform one for </a:t>
            </a:r>
            <a:r>
              <a:rPr lang="en-US" dirty="0" err="1" smtClean="0"/>
              <a:t>gzip</a:t>
            </a:r>
            <a:r>
              <a:rPr lang="en-US" dirty="0" smtClean="0"/>
              <a:t> to take advantage of.</a:t>
            </a:r>
          </a:p>
          <a:p>
            <a:r>
              <a:rPr lang="en-US" dirty="0" smtClean="0"/>
              <a:t>(5) However, there is no such benefit in having double compression with </a:t>
            </a:r>
            <a:r>
              <a:rPr lang="en-US" dirty="0" err="1" smtClean="0"/>
              <a:t>gzip</a:t>
            </a:r>
            <a:r>
              <a:rPr lang="en-US" dirty="0" smtClean="0"/>
              <a:t> on concatenated checkpoints in the data-agnostic case. </a:t>
            </a:r>
          </a:p>
          <a:p>
            <a:r>
              <a:rPr lang="en-US" dirty="0" smtClean="0"/>
              <a:t>(6) This is because general-purpose compression algorithms do not work well with scientific datasets.</a:t>
            </a:r>
            <a:endParaRPr lang="en-US" dirty="0"/>
          </a:p>
        </p:txBody>
      </p:sp>
      <p:sp>
        <p:nvSpPr>
          <p:cNvPr id="4" name="Date Placeholder 3"/>
          <p:cNvSpPr>
            <a:spLocks noGrp="1"/>
          </p:cNvSpPr>
          <p:nvPr>
            <p:ph type="dt" idx="10"/>
          </p:nvPr>
        </p:nvSpPr>
        <p:spPr/>
        <p:txBody>
          <a:bodyPr/>
          <a:lstStyle/>
          <a:p>
            <a:r>
              <a:rPr lang="en-US" smtClean="0"/>
              <a:t>Data-aware Compression</a:t>
            </a:r>
            <a:endParaRPr lang="en-US"/>
          </a:p>
        </p:txBody>
      </p:sp>
      <p:sp>
        <p:nvSpPr>
          <p:cNvPr id="5" name="Footer Placeholder 4"/>
          <p:cNvSpPr>
            <a:spLocks noGrp="1"/>
          </p:cNvSpPr>
          <p:nvPr>
            <p:ph type="ftr" sz="quarter" idx="11"/>
          </p:nvPr>
        </p:nvSpPr>
        <p:spPr/>
        <p:txBody>
          <a:bodyPr/>
          <a:lstStyle/>
          <a:p>
            <a:r>
              <a:rPr lang="en-US" smtClean="0"/>
              <a:t>Tanzima Islam</a:t>
            </a:r>
            <a:endParaRPr lang="en-US"/>
          </a:p>
        </p:txBody>
      </p:sp>
      <p:sp>
        <p:nvSpPr>
          <p:cNvPr id="6" name="Slide Number Placeholder 5"/>
          <p:cNvSpPr>
            <a:spLocks noGrp="1"/>
          </p:cNvSpPr>
          <p:nvPr>
            <p:ph type="sldNum" sz="quarter" idx="12"/>
          </p:nvPr>
        </p:nvSpPr>
        <p:spPr/>
        <p:txBody>
          <a:bodyPr/>
          <a:lstStyle/>
          <a:p>
            <a:fld id="{E28E4897-CA97-864A-9F6F-EDA130CC7A2B}" type="slidenum">
              <a:rPr lang="en-US" smtClean="0"/>
              <a:t>14</a:t>
            </a:fld>
            <a:endParaRPr lang="en-US"/>
          </a:p>
        </p:txBody>
      </p:sp>
    </p:spTree>
    <p:extLst>
      <p:ext uri="{BB962C8B-B14F-4D97-AF65-F5344CB8AC3E}">
        <p14:creationId xmlns:p14="http://schemas.microsoft.com/office/powerpoint/2010/main" val="941994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 Then we studied the impact of group sizes on compression ratio.</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(2) For all 4 applications, X axis shows group sizes and Y axis shows compression ratio.</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(3) We can make two observations from this experiment.</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 Different merging schemes work better for different applications. For example, Aware-block works better for ALE3d and Aware for the rest</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-- 2. Larger groups may be beneficial for certain </a:t>
            </a:r>
            <a:r>
              <a:rPr lang="en-US" dirty="0" err="1" smtClean="0"/>
              <a:t>applciations</a:t>
            </a:r>
            <a:r>
              <a:rPr lang="en-US" dirty="0" smtClean="0"/>
              <a:t>. For example, ALE3d here, there 8% of improvement in compression ratio going from group size 2 to 32. However, for others this is not be the case.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(4) We can expect to see such increase when similarity exists in checkpoints across processes.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(5) However, there is a trade-off. Large group sizes decreases the number of concurrent transfers to the PFS but increases the overhead of handling large volume of data by the aggregator.</a:t>
            </a:r>
            <a:endParaRPr lang="en-US" dirty="0"/>
          </a:p>
        </p:txBody>
      </p:sp>
      <p:sp>
        <p:nvSpPr>
          <p:cNvPr id="4" name="Slide Number Placeholder 3"/>
          <p:cNvSpPr>
            <a:spLocks noGrp="1"/>
          </p:cNvSpPr>
          <p:nvPr>
            <p:ph type="sldNum" sz="quarter" idx="10"/>
          </p:nvPr>
        </p:nvSpPr>
        <p:spPr/>
        <p:txBody>
          <a:bodyPr/>
          <a:lstStyle/>
          <a:p>
            <a:fld id="{E28E4897-CA97-864A-9F6F-EDA130CC7A2B}" type="slidenum">
              <a:rPr lang="en-US" smtClean="0"/>
              <a:t>15</a:t>
            </a:fld>
            <a:endParaRPr lang="en-US"/>
          </a:p>
        </p:txBody>
      </p:sp>
      <p:sp>
        <p:nvSpPr>
          <p:cNvPr id="5" name="Date Placeholder 4"/>
          <p:cNvSpPr>
            <a:spLocks noGrp="1"/>
          </p:cNvSpPr>
          <p:nvPr>
            <p:ph type="dt" idx="11"/>
          </p:nvPr>
        </p:nvSpPr>
        <p:spPr/>
        <p:txBody>
          <a:bodyPr/>
          <a:lstStyle/>
          <a:p>
            <a:r>
              <a:rPr lang="en-US" smtClean="0"/>
              <a:t>Data-aware Compression</a:t>
            </a:r>
            <a:endParaRPr lang="en-US"/>
          </a:p>
        </p:txBody>
      </p:sp>
      <p:sp>
        <p:nvSpPr>
          <p:cNvPr id="6" name="Footer Placeholder 5"/>
          <p:cNvSpPr>
            <a:spLocks noGrp="1"/>
          </p:cNvSpPr>
          <p:nvPr>
            <p:ph type="ftr" sz="quarter" idx="12"/>
          </p:nvPr>
        </p:nvSpPr>
        <p:spPr/>
        <p:txBody>
          <a:bodyPr/>
          <a:lstStyle/>
          <a:p>
            <a:r>
              <a:rPr lang="en-US" smtClean="0"/>
              <a:t>Tanzima Islam</a:t>
            </a:r>
            <a:endParaRPr lang="en-US"/>
          </a:p>
        </p:txBody>
      </p:sp>
    </p:spTree>
    <p:extLst>
      <p:ext uri="{BB962C8B-B14F-4D97-AF65-F5344CB8AC3E}">
        <p14:creationId xmlns:p14="http://schemas.microsoft.com/office/powerpoint/2010/main" val="35273977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(1) Now, let’s add the compression ratio from data-agnostic schemes.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(2) [Click on Enter] Almost always, one or the other data-aware scheme outperforms the data-agnostic schemes.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(3) The most dramatic result we see is for Cactus checkpoints, where we get twice as much compression using data-aware technique than data-agnostic one. </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(4) [Transition]So, we reduce total checkpoint of 2.4GB to 1.21GB by using data-aware compression; which is 98-115% relative improvement.</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(6) For the rest of our experiments, we used a group size of 32 for all applications.</a:t>
            </a:r>
            <a:endParaRPr lang="en-US" dirty="0"/>
          </a:p>
        </p:txBody>
      </p:sp>
      <p:sp>
        <p:nvSpPr>
          <p:cNvPr id="4" name="Slide Number Placeholder 3"/>
          <p:cNvSpPr>
            <a:spLocks noGrp="1"/>
          </p:cNvSpPr>
          <p:nvPr>
            <p:ph type="sldNum" sz="quarter" idx="10"/>
          </p:nvPr>
        </p:nvSpPr>
        <p:spPr/>
        <p:txBody>
          <a:bodyPr/>
          <a:lstStyle/>
          <a:p>
            <a:fld id="{E28E4897-CA97-864A-9F6F-EDA130CC7A2B}" type="slidenum">
              <a:rPr lang="en-US" smtClean="0"/>
              <a:t>16</a:t>
            </a:fld>
            <a:endParaRPr lang="en-US"/>
          </a:p>
        </p:txBody>
      </p:sp>
      <p:sp>
        <p:nvSpPr>
          <p:cNvPr id="5" name="Date Placeholder 4"/>
          <p:cNvSpPr>
            <a:spLocks noGrp="1"/>
          </p:cNvSpPr>
          <p:nvPr>
            <p:ph type="dt" idx="11"/>
          </p:nvPr>
        </p:nvSpPr>
        <p:spPr/>
        <p:txBody>
          <a:bodyPr/>
          <a:lstStyle/>
          <a:p>
            <a:r>
              <a:rPr lang="en-US" smtClean="0"/>
              <a:t>Data-aware Compression</a:t>
            </a:r>
            <a:endParaRPr lang="en-US"/>
          </a:p>
        </p:txBody>
      </p:sp>
      <p:sp>
        <p:nvSpPr>
          <p:cNvPr id="6" name="Footer Placeholder 5"/>
          <p:cNvSpPr>
            <a:spLocks noGrp="1"/>
          </p:cNvSpPr>
          <p:nvPr>
            <p:ph type="ftr" sz="quarter" idx="12"/>
          </p:nvPr>
        </p:nvSpPr>
        <p:spPr/>
        <p:txBody>
          <a:bodyPr/>
          <a:lstStyle/>
          <a:p>
            <a:r>
              <a:rPr lang="en-US" smtClean="0"/>
              <a:t>Tanzima Islam</a:t>
            </a:r>
            <a:endParaRPr lang="en-US"/>
          </a:p>
        </p:txBody>
      </p:sp>
    </p:spTree>
    <p:extLst>
      <p:ext uri="{BB962C8B-B14F-4D97-AF65-F5344CB8AC3E}">
        <p14:creationId xmlns:p14="http://schemas.microsoft.com/office/powerpoint/2010/main" val="35273977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Then, we studied how compression ratio changes as simulation progresses.</a:t>
            </a:r>
          </a:p>
          <a:p>
            <a:r>
              <a:rPr lang="en-US" dirty="0" smtClean="0"/>
              <a:t>(2) For thee</a:t>
            </a:r>
            <a:r>
              <a:rPr lang="en-US" baseline="0" dirty="0" smtClean="0"/>
              <a:t> 3</a:t>
            </a:r>
            <a:r>
              <a:rPr lang="en-US" dirty="0" smtClean="0"/>
              <a:t> applications, X axis shows checkpoints taken at different time steps, and Y axis shows compression ratio</a:t>
            </a:r>
          </a:p>
          <a:p>
            <a:r>
              <a:rPr lang="en-US" dirty="0" smtClean="0"/>
              <a:t>(3) For </a:t>
            </a:r>
            <a:r>
              <a:rPr lang="en-US" dirty="0" err="1" smtClean="0"/>
              <a:t>Cosmolgoy</a:t>
            </a:r>
            <a:r>
              <a:rPr lang="en-US" dirty="0" smtClean="0"/>
              <a:t> and Implosion, we see high compression ratio at the beginning of a simulation because these were the checkpoints with </a:t>
            </a:r>
          </a:p>
          <a:p>
            <a:r>
              <a:rPr lang="en-US" dirty="0" smtClean="0"/>
              <a:t>Variables</a:t>
            </a:r>
            <a:r>
              <a:rPr lang="en-US" baseline="0" dirty="0" smtClean="0"/>
              <a:t> initialized to </a:t>
            </a:r>
            <a:r>
              <a:rPr lang="en-US" dirty="0" smtClean="0"/>
              <a:t>default initialized. Cactus however, did not have any default initialization values. </a:t>
            </a:r>
          </a:p>
          <a:p>
            <a:r>
              <a:rPr lang="en-US" dirty="0" smtClean="0"/>
              <a:t>(4) We can see two trends here. For some applications, checkpoints are very </a:t>
            </a:r>
            <a:r>
              <a:rPr lang="en-US" dirty="0" err="1" smtClean="0"/>
              <a:t>compressionble</a:t>
            </a:r>
            <a:r>
              <a:rPr lang="en-US" dirty="0" smtClean="0"/>
              <a:t> at the beginning, and the end -- like implosion. As opposed to cactus, where compression ratio stays almost flat through out the simulation. Our intuition tells us that data computed by cactus may have the same amount of variability </a:t>
            </a:r>
            <a:r>
              <a:rPr lang="en-US" dirty="0" err="1" smtClean="0"/>
              <a:t>throuhout</a:t>
            </a:r>
            <a:r>
              <a:rPr lang="en-US" dirty="0" smtClean="0"/>
              <a:t> the run.</a:t>
            </a:r>
            <a:endParaRPr lang="en-US" dirty="0"/>
          </a:p>
        </p:txBody>
      </p:sp>
      <p:sp>
        <p:nvSpPr>
          <p:cNvPr id="4" name="Slide Number Placeholder 3"/>
          <p:cNvSpPr>
            <a:spLocks noGrp="1"/>
          </p:cNvSpPr>
          <p:nvPr>
            <p:ph type="sldNum" sz="quarter" idx="10"/>
          </p:nvPr>
        </p:nvSpPr>
        <p:spPr/>
        <p:txBody>
          <a:bodyPr/>
          <a:lstStyle/>
          <a:p>
            <a:fld id="{E28E4897-CA97-864A-9F6F-EDA130CC7A2B}" type="slidenum">
              <a:rPr lang="en-US" smtClean="0"/>
              <a:t>17</a:t>
            </a:fld>
            <a:endParaRPr lang="en-US"/>
          </a:p>
        </p:txBody>
      </p:sp>
      <p:sp>
        <p:nvSpPr>
          <p:cNvPr id="5" name="Date Placeholder 4"/>
          <p:cNvSpPr>
            <a:spLocks noGrp="1"/>
          </p:cNvSpPr>
          <p:nvPr>
            <p:ph type="dt" idx="11"/>
          </p:nvPr>
        </p:nvSpPr>
        <p:spPr/>
        <p:txBody>
          <a:bodyPr/>
          <a:lstStyle/>
          <a:p>
            <a:r>
              <a:rPr lang="en-US" smtClean="0"/>
              <a:t>Data-aware Compression</a:t>
            </a:r>
            <a:endParaRPr lang="en-US"/>
          </a:p>
        </p:txBody>
      </p:sp>
      <p:sp>
        <p:nvSpPr>
          <p:cNvPr id="6" name="Footer Placeholder 5"/>
          <p:cNvSpPr>
            <a:spLocks noGrp="1"/>
          </p:cNvSpPr>
          <p:nvPr>
            <p:ph type="ftr" sz="quarter" idx="12"/>
          </p:nvPr>
        </p:nvSpPr>
        <p:spPr/>
        <p:txBody>
          <a:bodyPr/>
          <a:lstStyle/>
          <a:p>
            <a:r>
              <a:rPr lang="en-US" smtClean="0"/>
              <a:t>Tanzima Islam</a:t>
            </a:r>
            <a:endParaRPr lang="en-US"/>
          </a:p>
        </p:txBody>
      </p:sp>
    </p:spTree>
    <p:extLst>
      <p:ext uri="{BB962C8B-B14F-4D97-AF65-F5344CB8AC3E}">
        <p14:creationId xmlns:p14="http://schemas.microsoft.com/office/powerpoint/2010/main" val="35273977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table summarizes relative improvement in compression ratio for data-aware schemes compared to data-agnostic ones. The reduction in size is in </a:t>
            </a:r>
            <a:r>
              <a:rPr lang="en-US" baseline="0" dirty="0" err="1" smtClean="0"/>
              <a:t>giga</a:t>
            </a:r>
            <a:r>
              <a:rPr lang="en-US" baseline="0" dirty="0" smtClean="0"/>
              <a:t> bytes. </a:t>
            </a:r>
            <a:endParaRPr lang="en-US" dirty="0"/>
          </a:p>
        </p:txBody>
      </p:sp>
      <p:sp>
        <p:nvSpPr>
          <p:cNvPr id="4" name="Date Placeholder 3"/>
          <p:cNvSpPr>
            <a:spLocks noGrp="1"/>
          </p:cNvSpPr>
          <p:nvPr>
            <p:ph type="dt" idx="10"/>
          </p:nvPr>
        </p:nvSpPr>
        <p:spPr/>
        <p:txBody>
          <a:bodyPr/>
          <a:lstStyle/>
          <a:p>
            <a:r>
              <a:rPr lang="en-US" smtClean="0"/>
              <a:t>Data-aware Compression</a:t>
            </a:r>
            <a:endParaRPr lang="en-US"/>
          </a:p>
        </p:txBody>
      </p:sp>
      <p:sp>
        <p:nvSpPr>
          <p:cNvPr id="5" name="Footer Placeholder 4"/>
          <p:cNvSpPr>
            <a:spLocks noGrp="1"/>
          </p:cNvSpPr>
          <p:nvPr>
            <p:ph type="ftr" sz="quarter" idx="11"/>
          </p:nvPr>
        </p:nvSpPr>
        <p:spPr/>
        <p:txBody>
          <a:bodyPr/>
          <a:lstStyle/>
          <a:p>
            <a:r>
              <a:rPr lang="en-US" smtClean="0"/>
              <a:t>Tanzima Islam</a:t>
            </a:r>
            <a:endParaRPr lang="en-US"/>
          </a:p>
        </p:txBody>
      </p:sp>
      <p:sp>
        <p:nvSpPr>
          <p:cNvPr id="6" name="Slide Number Placeholder 5"/>
          <p:cNvSpPr>
            <a:spLocks noGrp="1"/>
          </p:cNvSpPr>
          <p:nvPr>
            <p:ph type="sldNum" sz="quarter" idx="12"/>
          </p:nvPr>
        </p:nvSpPr>
        <p:spPr/>
        <p:txBody>
          <a:bodyPr/>
          <a:lstStyle/>
          <a:p>
            <a:fld id="{E28E4897-CA97-864A-9F6F-EDA130CC7A2B}" type="slidenum">
              <a:rPr lang="en-US" smtClean="0"/>
              <a:t>18</a:t>
            </a:fld>
            <a:endParaRPr lang="en-US"/>
          </a:p>
        </p:txBody>
      </p:sp>
    </p:spTree>
    <p:extLst>
      <p:ext uri="{BB962C8B-B14F-4D97-AF65-F5344CB8AC3E}">
        <p14:creationId xmlns:p14="http://schemas.microsoft.com/office/powerpoint/2010/main" val="1127387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Failure-rates are increasing as we move forward towards extreme scale computing. Checkpoint/restart has been widely used in these environments to provide fault-tolerance.</a:t>
            </a:r>
          </a:p>
          <a:p>
            <a:pPr marL="228600" indent="-228600">
              <a:buAutoNum type="arabicPeriod"/>
            </a:pPr>
            <a:r>
              <a:rPr lang="en-US" dirty="0" smtClean="0"/>
              <a:t>MPI applications running on clusters take globally coordinated checkpoints -- meaning all the processes collaborate together to decide when to take a checkpoint.</a:t>
            </a:r>
          </a:p>
          <a:p>
            <a:pPr marL="0" indent="0">
              <a:buNone/>
            </a:pPr>
            <a:r>
              <a:rPr lang="en-US" dirty="0" smtClean="0"/>
              <a:t>3. In an application-level checkpoint, a process decides which variables to store as opposed to simply copying the entire memory state.</a:t>
            </a:r>
          </a:p>
          <a:p>
            <a:pPr marL="0" indent="0">
              <a:buNone/>
            </a:pPr>
            <a:r>
              <a:rPr lang="en-US" dirty="0" smtClean="0"/>
              <a:t>4. To enhance portability of these checkpoints across multiple-architectures, many applications use high-level I/O formats such as HDF5 to annotate variables with meta-data information. For example, an HDF5 annotation will have variable name, data type etc. along with data.</a:t>
            </a:r>
          </a:p>
          <a:p>
            <a:pPr marL="0" indent="0">
              <a:buNone/>
            </a:pPr>
            <a:r>
              <a:rPr lang="en-US" dirty="0" smtClean="0"/>
              <a:t>5. Applications transfer checkpoints to Parallel File System or PFS in one of three different ways.</a:t>
            </a:r>
          </a:p>
          <a:p>
            <a:pPr marL="0" indent="0">
              <a:buNone/>
            </a:pPr>
            <a:r>
              <a:rPr lang="en-US" dirty="0" smtClean="0"/>
              <a:t>	(5.1) In one extreme, N-&gt;1 where 1 process gathers checkpoints from all others, and write to the PFS. It will not scale because 1 process is the bottleneck.</a:t>
            </a:r>
          </a:p>
          <a:p>
            <a:pPr marL="0" indent="0">
              <a:buNone/>
            </a:pPr>
            <a:r>
              <a:rPr lang="en-US" dirty="0" smtClean="0"/>
              <a:t>	(5.2) In another extreme is N-&gt; N, where each process writes directly to the PFS. At large scale, this scheme causes contention on Network and PFS resources. However, this is the easiest for applications to implement.</a:t>
            </a:r>
          </a:p>
          <a:p>
            <a:pPr marL="0" indent="0">
              <a:buNone/>
            </a:pPr>
            <a:r>
              <a:rPr lang="en-US" dirty="0" smtClean="0"/>
              <a:t>	(5.3) N-&gt;M is the best compromise where groups of processes aggregate their checkpoints and send to the PFS. However, it increases application complexity if the application developer has to implement it.</a:t>
            </a:r>
            <a:endParaRPr lang="en-US" dirty="0"/>
          </a:p>
        </p:txBody>
      </p:sp>
      <p:sp>
        <p:nvSpPr>
          <p:cNvPr id="4" name="Slide Number Placeholder 3"/>
          <p:cNvSpPr>
            <a:spLocks noGrp="1"/>
          </p:cNvSpPr>
          <p:nvPr>
            <p:ph type="sldNum" sz="quarter" idx="10"/>
          </p:nvPr>
        </p:nvSpPr>
        <p:spPr/>
        <p:txBody>
          <a:bodyPr/>
          <a:lstStyle/>
          <a:p>
            <a:fld id="{E28E4897-CA97-864A-9F6F-EDA130CC7A2B}" type="slidenum">
              <a:rPr lang="en-US" smtClean="0"/>
              <a:t>1</a:t>
            </a:fld>
            <a:endParaRPr lang="en-US"/>
          </a:p>
        </p:txBody>
      </p:sp>
      <p:sp>
        <p:nvSpPr>
          <p:cNvPr id="5" name="Date Placeholder 4"/>
          <p:cNvSpPr>
            <a:spLocks noGrp="1"/>
          </p:cNvSpPr>
          <p:nvPr>
            <p:ph type="dt" idx="11"/>
          </p:nvPr>
        </p:nvSpPr>
        <p:spPr/>
        <p:txBody>
          <a:bodyPr/>
          <a:lstStyle/>
          <a:p>
            <a:r>
              <a:rPr lang="en-US" smtClean="0"/>
              <a:t>Data-aware Compression</a:t>
            </a:r>
            <a:endParaRPr lang="en-US"/>
          </a:p>
        </p:txBody>
      </p:sp>
      <p:sp>
        <p:nvSpPr>
          <p:cNvPr id="6" name="Footer Placeholder 5"/>
          <p:cNvSpPr>
            <a:spLocks noGrp="1"/>
          </p:cNvSpPr>
          <p:nvPr>
            <p:ph type="ftr" sz="quarter" idx="12"/>
          </p:nvPr>
        </p:nvSpPr>
        <p:spPr/>
        <p:txBody>
          <a:bodyPr/>
          <a:lstStyle/>
          <a:p>
            <a:r>
              <a:rPr lang="en-US" smtClean="0"/>
              <a:t>Tanzima Islam</a:t>
            </a:r>
            <a:endParaRPr lang="en-US"/>
          </a:p>
        </p:txBody>
      </p:sp>
    </p:spTree>
    <p:extLst>
      <p:ext uri="{BB962C8B-B14F-4D97-AF65-F5344CB8AC3E}">
        <p14:creationId xmlns:p14="http://schemas.microsoft.com/office/powerpoint/2010/main" val="40985350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(1) To study the impact of aggregation on I/O performance, we ran the same experiment as before with IOR.</a:t>
            </a:r>
          </a:p>
          <a:p>
            <a:pPr marL="0" indent="0">
              <a:buNone/>
            </a:pPr>
            <a:r>
              <a:rPr lang="en-US" dirty="0" smtClean="0"/>
              <a:t>(2) X axis shows number of processes and Y axis shows average operation times.</a:t>
            </a:r>
          </a:p>
          <a:p>
            <a:pPr marL="0" indent="0">
              <a:buNone/>
            </a:pPr>
            <a:r>
              <a:rPr lang="en-US" dirty="0" smtClean="0"/>
              <a:t>(3) For N-&gt;N each process transfers 78MB</a:t>
            </a:r>
          </a:p>
          <a:p>
            <a:pPr marL="0" indent="0">
              <a:buNone/>
            </a:pPr>
            <a:r>
              <a:rPr lang="en-US" dirty="0" smtClean="0"/>
              <a:t>-- and for N-&gt;M, we use group size of 32 and each aggregator uses 1.2GB.</a:t>
            </a:r>
          </a:p>
          <a:p>
            <a:pPr marL="0" indent="0">
              <a:buNone/>
            </a:pPr>
            <a:r>
              <a:rPr lang="en-US" dirty="0" smtClean="0"/>
              <a:t>(4) From this experiment, we can see that aggregation improves checkpoint read time tremendously. </a:t>
            </a:r>
          </a:p>
          <a:p>
            <a:pPr marL="0" indent="0">
              <a:buNone/>
            </a:pPr>
            <a:r>
              <a:rPr lang="en-US" dirty="0" smtClean="0"/>
              <a:t>--since checkpoint reading happens in the critical path, it improves overall application </a:t>
            </a:r>
            <a:r>
              <a:rPr lang="en-US" dirty="0" err="1" smtClean="0"/>
              <a:t>rumtime</a:t>
            </a:r>
            <a:r>
              <a:rPr lang="en-US" dirty="0" smtClean="0"/>
              <a:t>.</a:t>
            </a:r>
          </a:p>
          <a:p>
            <a:pPr marL="0" indent="0">
              <a:buNone/>
            </a:pPr>
            <a:r>
              <a:rPr lang="en-US" dirty="0" smtClean="0"/>
              <a:t>(5) For writes, in average case, the improves is only 26% for 15K processes, but potential for almost 100% improvement in the worst case. </a:t>
            </a:r>
            <a:endParaRPr lang="en-US" dirty="0"/>
          </a:p>
        </p:txBody>
      </p:sp>
      <p:sp>
        <p:nvSpPr>
          <p:cNvPr id="4" name="Date Placeholder 3"/>
          <p:cNvSpPr>
            <a:spLocks noGrp="1"/>
          </p:cNvSpPr>
          <p:nvPr>
            <p:ph type="dt" idx="10"/>
          </p:nvPr>
        </p:nvSpPr>
        <p:spPr/>
        <p:txBody>
          <a:bodyPr/>
          <a:lstStyle/>
          <a:p>
            <a:r>
              <a:rPr lang="en-US" smtClean="0"/>
              <a:t>Data-aware Compression</a:t>
            </a:r>
            <a:endParaRPr lang="en-US"/>
          </a:p>
        </p:txBody>
      </p:sp>
      <p:sp>
        <p:nvSpPr>
          <p:cNvPr id="5" name="Footer Placeholder 4"/>
          <p:cNvSpPr>
            <a:spLocks noGrp="1"/>
          </p:cNvSpPr>
          <p:nvPr>
            <p:ph type="ftr" sz="quarter" idx="11"/>
          </p:nvPr>
        </p:nvSpPr>
        <p:spPr/>
        <p:txBody>
          <a:bodyPr/>
          <a:lstStyle/>
          <a:p>
            <a:r>
              <a:rPr lang="en-US" smtClean="0"/>
              <a:t>Tanzima Islam</a:t>
            </a:r>
            <a:endParaRPr lang="en-US"/>
          </a:p>
        </p:txBody>
      </p:sp>
      <p:sp>
        <p:nvSpPr>
          <p:cNvPr id="6" name="Slide Number Placeholder 5"/>
          <p:cNvSpPr>
            <a:spLocks noGrp="1"/>
          </p:cNvSpPr>
          <p:nvPr>
            <p:ph type="sldNum" sz="quarter" idx="12"/>
          </p:nvPr>
        </p:nvSpPr>
        <p:spPr/>
        <p:txBody>
          <a:bodyPr/>
          <a:lstStyle/>
          <a:p>
            <a:fld id="{E28E4897-CA97-864A-9F6F-EDA130CC7A2B}" type="slidenum">
              <a:rPr lang="en-US" smtClean="0"/>
              <a:t>19</a:t>
            </a:fld>
            <a:endParaRPr lang="en-US"/>
          </a:p>
        </p:txBody>
      </p:sp>
    </p:spTree>
    <p:extLst>
      <p:ext uri="{BB962C8B-B14F-4D97-AF65-F5344CB8AC3E}">
        <p14:creationId xmlns:p14="http://schemas.microsoft.com/office/powerpoint/2010/main" val="6858965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Then, we studied impact of data-aware compression on I/O performance compared to data-agnostic one.</a:t>
            </a:r>
          </a:p>
          <a:p>
            <a:r>
              <a:rPr lang="en-US" dirty="0" smtClean="0"/>
              <a:t>(2) Along X axis, we see number of application processes, and Y axis shows average transfer time.</a:t>
            </a:r>
          </a:p>
          <a:p>
            <a:r>
              <a:rPr lang="en-US" dirty="0" smtClean="0"/>
              <a:t>(3) IOR used N-&gt;M checkpointing with group size of 32, so for 28672 processes, we used 896 concurrent transfers</a:t>
            </a:r>
          </a:p>
          <a:p>
            <a:r>
              <a:rPr lang="en-US" dirty="0" smtClean="0"/>
              <a:t>(4) Aggregators used 2.4GB for agnostic scheme, and 1.2GB for data-aware one.</a:t>
            </a:r>
          </a:p>
          <a:p>
            <a:r>
              <a:rPr lang="en-US" dirty="0" smtClean="0"/>
              <a:t>(5) The take away</a:t>
            </a:r>
            <a:r>
              <a:rPr lang="en-US" baseline="0" dirty="0" smtClean="0"/>
              <a:t> point for this experiment is that</a:t>
            </a:r>
            <a:r>
              <a:rPr lang="en-US" dirty="0" smtClean="0"/>
              <a:t> </a:t>
            </a:r>
            <a:r>
              <a:rPr lang="en-US" dirty="0" err="1" smtClean="0"/>
              <a:t>mcrEngine</a:t>
            </a:r>
            <a:r>
              <a:rPr lang="en-US" dirty="0" smtClean="0"/>
              <a:t> with data-aware compression improves I/O performance by reducing the amount of data transferred at large scale.</a:t>
            </a:r>
            <a:endParaRPr lang="en-US" dirty="0"/>
          </a:p>
        </p:txBody>
      </p:sp>
      <p:sp>
        <p:nvSpPr>
          <p:cNvPr id="4" name="Date Placeholder 3"/>
          <p:cNvSpPr>
            <a:spLocks noGrp="1"/>
          </p:cNvSpPr>
          <p:nvPr>
            <p:ph type="dt" idx="10"/>
          </p:nvPr>
        </p:nvSpPr>
        <p:spPr/>
        <p:txBody>
          <a:bodyPr/>
          <a:lstStyle/>
          <a:p>
            <a:r>
              <a:rPr lang="en-US" smtClean="0"/>
              <a:t>Data-aware Compression</a:t>
            </a:r>
            <a:endParaRPr lang="en-US"/>
          </a:p>
        </p:txBody>
      </p:sp>
      <p:sp>
        <p:nvSpPr>
          <p:cNvPr id="5" name="Footer Placeholder 4"/>
          <p:cNvSpPr>
            <a:spLocks noGrp="1"/>
          </p:cNvSpPr>
          <p:nvPr>
            <p:ph type="ftr" sz="quarter" idx="11"/>
          </p:nvPr>
        </p:nvSpPr>
        <p:spPr/>
        <p:txBody>
          <a:bodyPr/>
          <a:lstStyle/>
          <a:p>
            <a:r>
              <a:rPr lang="en-US" smtClean="0"/>
              <a:t>Tanzima Islam</a:t>
            </a:r>
            <a:endParaRPr lang="en-US"/>
          </a:p>
        </p:txBody>
      </p:sp>
      <p:sp>
        <p:nvSpPr>
          <p:cNvPr id="6" name="Slide Number Placeholder 5"/>
          <p:cNvSpPr>
            <a:spLocks noGrp="1"/>
          </p:cNvSpPr>
          <p:nvPr>
            <p:ph type="sldNum" sz="quarter" idx="12"/>
          </p:nvPr>
        </p:nvSpPr>
        <p:spPr/>
        <p:txBody>
          <a:bodyPr/>
          <a:lstStyle/>
          <a:p>
            <a:fld id="{E28E4897-CA97-864A-9F6F-EDA130CC7A2B}" type="slidenum">
              <a:rPr lang="en-US" smtClean="0"/>
              <a:t>20</a:t>
            </a:fld>
            <a:endParaRPr lang="en-US"/>
          </a:p>
        </p:txBody>
      </p:sp>
    </p:spTree>
    <p:extLst>
      <p:ext uri="{BB962C8B-B14F-4D97-AF65-F5344CB8AC3E}">
        <p14:creationId xmlns:p14="http://schemas.microsoft.com/office/powerpoint/2010/main" val="11901348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smtClean="0"/>
              <a:t>(1) Now, we evaluate the overall performance of our checkpointing system.</a:t>
            </a:r>
          </a:p>
          <a:p>
            <a:pPr marL="0" indent="0">
              <a:buNone/>
            </a:pPr>
            <a:r>
              <a:rPr lang="en-US" baseline="0" dirty="0" smtClean="0"/>
              <a:t>(2) X axis shows 5 different schemes that we evaluate for ALE3d and cactus. We chose these 2 because they had the largest set of checkpoints. </a:t>
            </a:r>
          </a:p>
          <a:p>
            <a:pPr marL="0" indent="0">
              <a:buNone/>
            </a:pPr>
            <a:r>
              <a:rPr lang="en-US" baseline="0" dirty="0" smtClean="0"/>
              <a:t>	-- Y axis shows total checkpointing overhead.</a:t>
            </a:r>
          </a:p>
          <a:p>
            <a:pPr marL="0" indent="0">
              <a:buNone/>
            </a:pPr>
            <a:r>
              <a:rPr lang="en-US" baseline="0" dirty="0" smtClean="0"/>
              <a:t>(3) The first scheme is N-&gt;N checkpointing without compression, the second is individual compression before N-&gt;N write, the 3rd one is no compression, only N-&gt;M write, and the last 2 are N-&gt;M writes with data-agnostic and data-aware compression respectively.</a:t>
            </a:r>
          </a:p>
          <a:p>
            <a:pPr marL="0" indent="0">
              <a:buNone/>
            </a:pPr>
            <a:r>
              <a:rPr lang="en-US" baseline="0" dirty="0" smtClean="0"/>
              <a:t>(4) We see that </a:t>
            </a:r>
            <a:r>
              <a:rPr lang="en-US" baseline="0" dirty="0" err="1" smtClean="0"/>
              <a:t>mcrEngine</a:t>
            </a:r>
            <a:r>
              <a:rPr lang="en-US" baseline="0" dirty="0" smtClean="0"/>
              <a:t> converts checkpointing process from a network bound operation to a </a:t>
            </a:r>
            <a:r>
              <a:rPr lang="en-US" baseline="0" dirty="0" err="1" smtClean="0"/>
              <a:t>cpu</a:t>
            </a:r>
            <a:r>
              <a:rPr lang="en-US" baseline="0" dirty="0" smtClean="0"/>
              <a:t> bound one. This is the key point that makes </a:t>
            </a:r>
            <a:r>
              <a:rPr lang="en-US" baseline="0" dirty="0" err="1" smtClean="0"/>
              <a:t>mcrEngine</a:t>
            </a:r>
            <a:r>
              <a:rPr lang="en-US" baseline="0" dirty="0" smtClean="0"/>
              <a:t> scale because network I/O is not growing proportionately with computation resources.</a:t>
            </a:r>
          </a:p>
          <a:p>
            <a:pPr marL="0" indent="0">
              <a:buNone/>
            </a:pPr>
            <a:r>
              <a:rPr lang="en-US" baseline="0" dirty="0" smtClean="0"/>
              <a:t>(5) </a:t>
            </a:r>
            <a:r>
              <a:rPr lang="en-US" baseline="0" dirty="0" err="1" smtClean="0"/>
              <a:t>mcrEngine</a:t>
            </a:r>
            <a:r>
              <a:rPr lang="en-US" baseline="0" dirty="0" smtClean="0"/>
              <a:t> reduces total checkpointing time considerably compared to state-of-practice and improves checkpointing frequency.</a:t>
            </a:r>
          </a:p>
        </p:txBody>
      </p:sp>
      <p:sp>
        <p:nvSpPr>
          <p:cNvPr id="4" name="Slide Number Placeholder 3"/>
          <p:cNvSpPr>
            <a:spLocks noGrp="1"/>
          </p:cNvSpPr>
          <p:nvPr>
            <p:ph type="sldNum" sz="quarter" idx="10"/>
          </p:nvPr>
        </p:nvSpPr>
        <p:spPr/>
        <p:txBody>
          <a:bodyPr/>
          <a:lstStyle/>
          <a:p>
            <a:fld id="{E28E4897-CA97-864A-9F6F-EDA130CC7A2B}" type="slidenum">
              <a:rPr lang="en-US" smtClean="0"/>
              <a:t>21</a:t>
            </a:fld>
            <a:endParaRPr lang="en-US"/>
          </a:p>
        </p:txBody>
      </p:sp>
      <p:sp>
        <p:nvSpPr>
          <p:cNvPr id="5" name="Date Placeholder 4"/>
          <p:cNvSpPr>
            <a:spLocks noGrp="1"/>
          </p:cNvSpPr>
          <p:nvPr>
            <p:ph type="dt" idx="11"/>
          </p:nvPr>
        </p:nvSpPr>
        <p:spPr/>
        <p:txBody>
          <a:bodyPr/>
          <a:lstStyle/>
          <a:p>
            <a:r>
              <a:rPr lang="en-US" smtClean="0"/>
              <a:t>Data-aware Compression</a:t>
            </a:r>
            <a:endParaRPr lang="en-US"/>
          </a:p>
        </p:txBody>
      </p:sp>
      <p:sp>
        <p:nvSpPr>
          <p:cNvPr id="6" name="Footer Placeholder 5"/>
          <p:cNvSpPr>
            <a:spLocks noGrp="1"/>
          </p:cNvSpPr>
          <p:nvPr>
            <p:ph type="ftr" sz="quarter" idx="12"/>
          </p:nvPr>
        </p:nvSpPr>
        <p:spPr/>
        <p:txBody>
          <a:bodyPr/>
          <a:lstStyle/>
          <a:p>
            <a:r>
              <a:rPr lang="en-US" smtClean="0"/>
              <a:t>Tanzima Islam</a:t>
            </a:r>
            <a:endParaRPr lang="en-US"/>
          </a:p>
        </p:txBody>
      </p:sp>
    </p:spTree>
    <p:extLst>
      <p:ext uri="{BB962C8B-B14F-4D97-AF65-F5344CB8AC3E}">
        <p14:creationId xmlns:p14="http://schemas.microsoft.com/office/powerpoint/2010/main" val="26738542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Then, we compared their restart times. </a:t>
            </a:r>
          </a:p>
          <a:p>
            <a:r>
              <a:rPr lang="en-US" dirty="0" smtClean="0"/>
              <a:t>(2) As expected, data-aware technique takes more </a:t>
            </a:r>
            <a:r>
              <a:rPr lang="en-US" dirty="0" err="1" smtClean="0"/>
              <a:t>cpu</a:t>
            </a:r>
            <a:r>
              <a:rPr lang="en-US" dirty="0" smtClean="0"/>
              <a:t> time, but reduced I/O time considerably by reading less data from the PFS.</a:t>
            </a:r>
          </a:p>
          <a:p>
            <a:r>
              <a:rPr lang="en-US" dirty="0" smtClean="0"/>
              <a:t>(3) IT also reduces total recovery time by </a:t>
            </a:r>
            <a:r>
              <a:rPr lang="en-US" dirty="0" err="1" smtClean="0"/>
              <a:t>mroe</a:t>
            </a:r>
            <a:r>
              <a:rPr lang="en-US" dirty="0" smtClean="0"/>
              <a:t> than 60% compared to today’s N-&gt;N checkpointing systems.</a:t>
            </a:r>
            <a:endParaRPr lang="en-US" dirty="0"/>
          </a:p>
        </p:txBody>
      </p:sp>
      <p:sp>
        <p:nvSpPr>
          <p:cNvPr id="4" name="Date Placeholder 3"/>
          <p:cNvSpPr>
            <a:spLocks noGrp="1"/>
          </p:cNvSpPr>
          <p:nvPr>
            <p:ph type="dt" idx="10"/>
          </p:nvPr>
        </p:nvSpPr>
        <p:spPr/>
        <p:txBody>
          <a:bodyPr/>
          <a:lstStyle/>
          <a:p>
            <a:r>
              <a:rPr lang="en-US" smtClean="0"/>
              <a:t>Data-aware Compression</a:t>
            </a:r>
            <a:endParaRPr lang="en-US"/>
          </a:p>
        </p:txBody>
      </p:sp>
      <p:sp>
        <p:nvSpPr>
          <p:cNvPr id="5" name="Footer Placeholder 4"/>
          <p:cNvSpPr>
            <a:spLocks noGrp="1"/>
          </p:cNvSpPr>
          <p:nvPr>
            <p:ph type="ftr" sz="quarter" idx="11"/>
          </p:nvPr>
        </p:nvSpPr>
        <p:spPr/>
        <p:txBody>
          <a:bodyPr/>
          <a:lstStyle/>
          <a:p>
            <a:r>
              <a:rPr lang="en-US" smtClean="0"/>
              <a:t>Tanzima Islam</a:t>
            </a:r>
            <a:endParaRPr lang="en-US"/>
          </a:p>
        </p:txBody>
      </p:sp>
      <p:sp>
        <p:nvSpPr>
          <p:cNvPr id="6" name="Slide Number Placeholder 5"/>
          <p:cNvSpPr>
            <a:spLocks noGrp="1"/>
          </p:cNvSpPr>
          <p:nvPr>
            <p:ph type="sldNum" sz="quarter" idx="12"/>
          </p:nvPr>
        </p:nvSpPr>
        <p:spPr/>
        <p:txBody>
          <a:bodyPr/>
          <a:lstStyle/>
          <a:p>
            <a:fld id="{E28E4897-CA97-864A-9F6F-EDA130CC7A2B}" type="slidenum">
              <a:rPr lang="en-US" smtClean="0"/>
              <a:t>22</a:t>
            </a:fld>
            <a:endParaRPr lang="en-US"/>
          </a:p>
        </p:txBody>
      </p:sp>
    </p:spTree>
    <p:extLst>
      <p:ext uri="{BB962C8B-B14F-4D97-AF65-F5344CB8AC3E}">
        <p14:creationId xmlns:p14="http://schemas.microsoft.com/office/powerpoint/2010/main" val="34618104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Data-aware Compression</a:t>
            </a:r>
            <a:endParaRPr lang="en-US"/>
          </a:p>
        </p:txBody>
      </p:sp>
      <p:sp>
        <p:nvSpPr>
          <p:cNvPr id="5" name="Footer Placeholder 4"/>
          <p:cNvSpPr>
            <a:spLocks noGrp="1"/>
          </p:cNvSpPr>
          <p:nvPr>
            <p:ph type="ftr" sz="quarter" idx="11"/>
          </p:nvPr>
        </p:nvSpPr>
        <p:spPr/>
        <p:txBody>
          <a:bodyPr/>
          <a:lstStyle/>
          <a:p>
            <a:r>
              <a:rPr lang="en-US" smtClean="0"/>
              <a:t>Tanzima Islam</a:t>
            </a:r>
            <a:endParaRPr lang="en-US"/>
          </a:p>
        </p:txBody>
      </p:sp>
      <p:sp>
        <p:nvSpPr>
          <p:cNvPr id="6" name="Slide Number Placeholder 5"/>
          <p:cNvSpPr>
            <a:spLocks noGrp="1"/>
          </p:cNvSpPr>
          <p:nvPr>
            <p:ph type="sldNum" sz="quarter" idx="12"/>
          </p:nvPr>
        </p:nvSpPr>
        <p:spPr/>
        <p:txBody>
          <a:bodyPr/>
          <a:lstStyle/>
          <a:p>
            <a:fld id="{E28E4897-CA97-864A-9F6F-EDA130CC7A2B}" type="slidenum">
              <a:rPr lang="en-US" smtClean="0"/>
              <a:t>23</a:t>
            </a:fld>
            <a:endParaRPr lang="en-US"/>
          </a:p>
        </p:txBody>
      </p:sp>
    </p:spTree>
    <p:extLst>
      <p:ext uri="{BB962C8B-B14F-4D97-AF65-F5344CB8AC3E}">
        <p14:creationId xmlns:p14="http://schemas.microsoft.com/office/powerpoint/2010/main" val="20438739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 With this I finish my presentation and open for any question.</a:t>
            </a:r>
            <a:endParaRPr lang="en-US" dirty="0"/>
          </a:p>
        </p:txBody>
      </p:sp>
      <p:sp>
        <p:nvSpPr>
          <p:cNvPr id="4" name="Date Placeholder 3"/>
          <p:cNvSpPr>
            <a:spLocks noGrp="1"/>
          </p:cNvSpPr>
          <p:nvPr>
            <p:ph type="dt" idx="10"/>
          </p:nvPr>
        </p:nvSpPr>
        <p:spPr/>
        <p:txBody>
          <a:bodyPr/>
          <a:lstStyle/>
          <a:p>
            <a:r>
              <a:rPr lang="en-US" smtClean="0"/>
              <a:t>Data-aware Compression</a:t>
            </a:r>
            <a:endParaRPr lang="en-US"/>
          </a:p>
        </p:txBody>
      </p:sp>
      <p:sp>
        <p:nvSpPr>
          <p:cNvPr id="5" name="Footer Placeholder 4"/>
          <p:cNvSpPr>
            <a:spLocks noGrp="1"/>
          </p:cNvSpPr>
          <p:nvPr>
            <p:ph type="ftr" sz="quarter" idx="11"/>
          </p:nvPr>
        </p:nvSpPr>
        <p:spPr/>
        <p:txBody>
          <a:bodyPr/>
          <a:lstStyle/>
          <a:p>
            <a:r>
              <a:rPr lang="en-US" smtClean="0"/>
              <a:t>Tanzima Islam</a:t>
            </a:r>
            <a:endParaRPr lang="en-US"/>
          </a:p>
        </p:txBody>
      </p:sp>
      <p:sp>
        <p:nvSpPr>
          <p:cNvPr id="6" name="Slide Number Placeholder 5"/>
          <p:cNvSpPr>
            <a:spLocks noGrp="1"/>
          </p:cNvSpPr>
          <p:nvPr>
            <p:ph type="sldNum" sz="quarter" idx="12"/>
          </p:nvPr>
        </p:nvSpPr>
        <p:spPr/>
        <p:txBody>
          <a:bodyPr/>
          <a:lstStyle/>
          <a:p>
            <a:fld id="{E28E4897-CA97-864A-9F6F-EDA130CC7A2B}" type="slidenum">
              <a:rPr lang="en-US" smtClean="0"/>
              <a:t>24</a:t>
            </a:fld>
            <a:endParaRPr lang="en-US"/>
          </a:p>
        </p:txBody>
      </p:sp>
    </p:spTree>
    <p:extLst>
      <p:ext uri="{BB962C8B-B14F-4D97-AF65-F5344CB8AC3E}">
        <p14:creationId xmlns:p14="http://schemas.microsoft.com/office/powerpoint/2010/main" val="2364952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(1) To study the impact of growing scale of applications, we used a file system benchmark IOR (Interleaved-or-random </a:t>
            </a:r>
            <a:r>
              <a:rPr lang="en-US" dirty="0" err="1" smtClean="0"/>
              <a:t>Filesystem</a:t>
            </a:r>
            <a:r>
              <a:rPr lang="en-US" dirty="0" smtClean="0"/>
              <a:t> benchmark) on LLNL’s </a:t>
            </a:r>
            <a:r>
              <a:rPr lang="en-US" dirty="0" err="1" smtClean="0"/>
              <a:t>Lustre</a:t>
            </a:r>
            <a:r>
              <a:rPr lang="en-US" dirty="0" smtClean="0"/>
              <a:t> system. </a:t>
            </a:r>
          </a:p>
          <a:p>
            <a:pPr marL="0" indent="0">
              <a:buNone/>
            </a:pPr>
            <a:r>
              <a:rPr lang="en-US" dirty="0" smtClean="0"/>
              <a:t>(2) [1st chart appears here] X axis shows the number of processes concurrently transferring data, and Y axis shows the average operation times.</a:t>
            </a:r>
          </a:p>
          <a:p>
            <a:pPr marL="0" indent="0">
              <a:buNone/>
            </a:pPr>
            <a:r>
              <a:rPr lang="en-US" dirty="0" smtClean="0"/>
              <a:t>(3) Each IOR process reads or writes 78MB of data</a:t>
            </a:r>
          </a:p>
          <a:p>
            <a:pPr marL="0" indent="0">
              <a:buNone/>
            </a:pPr>
            <a:r>
              <a:rPr lang="en-US" dirty="0" smtClean="0"/>
              <a:t>(4) [For the first chart] We see that the average time to write files increases at scale.</a:t>
            </a:r>
          </a:p>
          <a:p>
            <a:pPr marL="0" indent="0">
              <a:buNone/>
            </a:pPr>
            <a:r>
              <a:rPr lang="en-US" dirty="0" smtClean="0"/>
              <a:t>(5) As a result, checkpointing time increases and checkpoint frequency decreases. Which means, loss of more computation when a failure occurs. However, please it does not directly impact application performance, since applications do not wait for checkpoints to be transferred.</a:t>
            </a:r>
          </a:p>
          <a:p>
            <a:pPr marL="0" indent="0">
              <a:buNone/>
            </a:pPr>
            <a:r>
              <a:rPr lang="en-US" dirty="0" smtClean="0"/>
              <a:t>(4) But the performance is worse during reading files. Such high restart time increases application completion time</a:t>
            </a:r>
          </a:p>
        </p:txBody>
      </p:sp>
      <p:sp>
        <p:nvSpPr>
          <p:cNvPr id="4" name="Slide Number Placeholder 3"/>
          <p:cNvSpPr>
            <a:spLocks noGrp="1"/>
          </p:cNvSpPr>
          <p:nvPr>
            <p:ph type="sldNum" sz="quarter" idx="10"/>
          </p:nvPr>
        </p:nvSpPr>
        <p:spPr/>
        <p:txBody>
          <a:bodyPr/>
          <a:lstStyle/>
          <a:p>
            <a:fld id="{E28E4897-CA97-864A-9F6F-EDA130CC7A2B}" type="slidenum">
              <a:rPr lang="en-US" smtClean="0"/>
              <a:t>2</a:t>
            </a:fld>
            <a:endParaRPr lang="en-US"/>
          </a:p>
        </p:txBody>
      </p:sp>
      <p:sp>
        <p:nvSpPr>
          <p:cNvPr id="5" name="Date Placeholder 4"/>
          <p:cNvSpPr>
            <a:spLocks noGrp="1"/>
          </p:cNvSpPr>
          <p:nvPr>
            <p:ph type="dt" idx="11"/>
          </p:nvPr>
        </p:nvSpPr>
        <p:spPr/>
        <p:txBody>
          <a:bodyPr/>
          <a:lstStyle/>
          <a:p>
            <a:r>
              <a:rPr lang="en-US" smtClean="0"/>
              <a:t>Data-aware Compression</a:t>
            </a:r>
            <a:endParaRPr lang="en-US"/>
          </a:p>
        </p:txBody>
      </p:sp>
      <p:sp>
        <p:nvSpPr>
          <p:cNvPr id="6" name="Footer Placeholder 5"/>
          <p:cNvSpPr>
            <a:spLocks noGrp="1"/>
          </p:cNvSpPr>
          <p:nvPr>
            <p:ph type="ftr" sz="quarter" idx="12"/>
          </p:nvPr>
        </p:nvSpPr>
        <p:spPr/>
        <p:txBody>
          <a:bodyPr/>
          <a:lstStyle/>
          <a:p>
            <a:r>
              <a:rPr lang="en-US" smtClean="0"/>
              <a:t>Tanzima Islam</a:t>
            </a:r>
            <a:endParaRPr lang="en-US"/>
          </a:p>
        </p:txBody>
      </p:sp>
    </p:spTree>
    <p:extLst>
      <p:ext uri="{BB962C8B-B14F-4D97-AF65-F5344CB8AC3E}">
        <p14:creationId xmlns:p14="http://schemas.microsoft.com/office/powerpoint/2010/main" val="4203482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(1) So what is the problem?</a:t>
            </a:r>
          </a:p>
          <a:p>
            <a:r>
              <a:rPr lang="en-US" baseline="0" dirty="0" smtClean="0"/>
              <a:t>(2) As MPI applications are growing to 100s of thousands of processes, today’s checkpoint-restart systems will not scale due to two reasons</a:t>
            </a:r>
          </a:p>
          <a:p>
            <a:r>
              <a:rPr lang="en-US" baseline="0" dirty="0" smtClean="0"/>
              <a:t>(3) As we saw in the previous slide, due to increasing number of concurrent transfers </a:t>
            </a:r>
          </a:p>
          <a:p>
            <a:r>
              <a:rPr lang="en-US" baseline="0" dirty="0" smtClean="0"/>
              <a:t>-- why? causing contention on PFS</a:t>
            </a:r>
          </a:p>
          <a:p>
            <a:r>
              <a:rPr lang="en-US" baseline="0" dirty="0" smtClean="0"/>
              <a:t>(4) and increasing volume of checkpoint data per application. </a:t>
            </a:r>
          </a:p>
        </p:txBody>
      </p:sp>
      <p:sp>
        <p:nvSpPr>
          <p:cNvPr id="4" name="Slide Number Placeholder 3"/>
          <p:cNvSpPr>
            <a:spLocks noGrp="1"/>
          </p:cNvSpPr>
          <p:nvPr>
            <p:ph type="sldNum" sz="quarter" idx="10"/>
          </p:nvPr>
        </p:nvSpPr>
        <p:spPr/>
        <p:txBody>
          <a:bodyPr/>
          <a:lstStyle/>
          <a:p>
            <a:fld id="{E28E4897-CA97-864A-9F6F-EDA130CC7A2B}" type="slidenum">
              <a:rPr lang="en-US" smtClean="0"/>
              <a:t>3</a:t>
            </a:fld>
            <a:endParaRPr lang="en-US"/>
          </a:p>
        </p:txBody>
      </p:sp>
      <p:sp>
        <p:nvSpPr>
          <p:cNvPr id="5" name="Date Placeholder 4"/>
          <p:cNvSpPr>
            <a:spLocks noGrp="1"/>
          </p:cNvSpPr>
          <p:nvPr>
            <p:ph type="dt" idx="11"/>
          </p:nvPr>
        </p:nvSpPr>
        <p:spPr/>
        <p:txBody>
          <a:bodyPr/>
          <a:lstStyle/>
          <a:p>
            <a:r>
              <a:rPr lang="en-US" smtClean="0"/>
              <a:t>Data-aware Compression</a:t>
            </a:r>
            <a:endParaRPr lang="en-US"/>
          </a:p>
        </p:txBody>
      </p:sp>
      <p:sp>
        <p:nvSpPr>
          <p:cNvPr id="6" name="Footer Placeholder 5"/>
          <p:cNvSpPr>
            <a:spLocks noGrp="1"/>
          </p:cNvSpPr>
          <p:nvPr>
            <p:ph type="ftr" sz="quarter" idx="12"/>
          </p:nvPr>
        </p:nvSpPr>
        <p:spPr/>
        <p:txBody>
          <a:bodyPr/>
          <a:lstStyle/>
          <a:p>
            <a:r>
              <a:rPr lang="en-US" smtClean="0"/>
              <a:t>Tanzima Islam</a:t>
            </a:r>
            <a:endParaRPr lang="en-US"/>
          </a:p>
        </p:txBody>
      </p:sp>
    </p:spTree>
    <p:extLst>
      <p:ext uri="{BB962C8B-B14F-4D97-AF65-F5344CB8AC3E}">
        <p14:creationId xmlns:p14="http://schemas.microsoft.com/office/powerpoint/2010/main" val="227026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(1) To solve these two problems, we propose a novel data-aware aggregation scheme that not only reduces the number of concurrent transfers, but also improves </a:t>
            </a:r>
            <a:r>
              <a:rPr lang="en-US" dirty="0" err="1" smtClean="0"/>
              <a:t>compressiblity</a:t>
            </a:r>
            <a:r>
              <a:rPr lang="en-US" dirty="0" smtClean="0"/>
              <a:t> of checkpoints, by bringing together data that are semantically similar across processes</a:t>
            </a:r>
          </a:p>
          <a:p>
            <a:pPr marL="0" indent="0">
              <a:buNone/>
            </a:pPr>
            <a:r>
              <a:rPr lang="en-US" dirty="0" smtClean="0"/>
              <a:t>(2) And then, apply data-aware compression that yields better compression than simply concatenating checkpoints and compressing</a:t>
            </a:r>
          </a:p>
          <a:p>
            <a:pPr marL="0" indent="0">
              <a:buNone/>
            </a:pPr>
            <a:r>
              <a:rPr lang="en-US" dirty="0" smtClean="0"/>
              <a:t>(3) Then, we designed and developed an N-&gt;M checkpointing system </a:t>
            </a:r>
            <a:r>
              <a:rPr lang="en-US" dirty="0" err="1" smtClean="0"/>
              <a:t>mcrEngine</a:t>
            </a:r>
            <a:r>
              <a:rPr lang="en-US" dirty="0" smtClean="0"/>
              <a:t>, that decouples checkpoint transfer from applications. So now, application processes can simply take their checkpoint and resume work without having to worry about how to transfer them to the PFs.</a:t>
            </a:r>
          </a:p>
          <a:p>
            <a:pPr marL="0" indent="0">
              <a:buNone/>
            </a:pPr>
            <a:r>
              <a:rPr lang="en-US" dirty="0" smtClean="0"/>
              <a:t>(4) </a:t>
            </a:r>
            <a:r>
              <a:rPr lang="en-US" dirty="0" err="1" smtClean="0"/>
              <a:t>mcrEngine</a:t>
            </a:r>
            <a:r>
              <a:rPr lang="en-US" dirty="0" smtClean="0"/>
              <a:t> also improves application performance by reducing restart overhead.</a:t>
            </a:r>
            <a:endParaRPr lang="en-US" dirty="0"/>
          </a:p>
        </p:txBody>
      </p:sp>
      <p:sp>
        <p:nvSpPr>
          <p:cNvPr id="4" name="Date Placeholder 3"/>
          <p:cNvSpPr>
            <a:spLocks noGrp="1"/>
          </p:cNvSpPr>
          <p:nvPr>
            <p:ph type="dt" idx="10"/>
          </p:nvPr>
        </p:nvSpPr>
        <p:spPr/>
        <p:txBody>
          <a:bodyPr/>
          <a:lstStyle/>
          <a:p>
            <a:r>
              <a:rPr lang="en-US" smtClean="0"/>
              <a:t>Data-aware Compression</a:t>
            </a:r>
            <a:endParaRPr lang="en-US"/>
          </a:p>
        </p:txBody>
      </p:sp>
      <p:sp>
        <p:nvSpPr>
          <p:cNvPr id="5" name="Footer Placeholder 4"/>
          <p:cNvSpPr>
            <a:spLocks noGrp="1"/>
          </p:cNvSpPr>
          <p:nvPr>
            <p:ph type="ftr" sz="quarter" idx="11"/>
          </p:nvPr>
        </p:nvSpPr>
        <p:spPr/>
        <p:txBody>
          <a:bodyPr/>
          <a:lstStyle/>
          <a:p>
            <a:r>
              <a:rPr lang="en-US" smtClean="0"/>
              <a:t>Tanzima Islam</a:t>
            </a:r>
            <a:endParaRPr lang="en-US"/>
          </a:p>
        </p:txBody>
      </p:sp>
      <p:sp>
        <p:nvSpPr>
          <p:cNvPr id="6" name="Slide Number Placeholder 5"/>
          <p:cNvSpPr>
            <a:spLocks noGrp="1"/>
          </p:cNvSpPr>
          <p:nvPr>
            <p:ph type="sldNum" sz="quarter" idx="12"/>
          </p:nvPr>
        </p:nvSpPr>
        <p:spPr/>
        <p:txBody>
          <a:bodyPr/>
          <a:lstStyle/>
          <a:p>
            <a:fld id="{E28E4897-CA97-864A-9F6F-EDA130CC7A2B}" type="slidenum">
              <a:rPr lang="en-US" smtClean="0"/>
              <a:t>4</a:t>
            </a:fld>
            <a:endParaRPr lang="en-US"/>
          </a:p>
        </p:txBody>
      </p:sp>
    </p:spTree>
    <p:extLst>
      <p:ext uri="{BB962C8B-B14F-4D97-AF65-F5344CB8AC3E}">
        <p14:creationId xmlns:p14="http://schemas.microsoft.com/office/powerpoint/2010/main" val="4236312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8E4897-CA97-864A-9F6F-EDA130CC7A2B}" type="slidenum">
              <a:rPr lang="en-US" smtClean="0"/>
              <a:t>5</a:t>
            </a:fld>
            <a:endParaRPr lang="en-US"/>
          </a:p>
        </p:txBody>
      </p:sp>
      <p:sp>
        <p:nvSpPr>
          <p:cNvPr id="5" name="Date Placeholder 4"/>
          <p:cNvSpPr>
            <a:spLocks noGrp="1"/>
          </p:cNvSpPr>
          <p:nvPr>
            <p:ph type="dt" idx="11"/>
          </p:nvPr>
        </p:nvSpPr>
        <p:spPr/>
        <p:txBody>
          <a:bodyPr/>
          <a:lstStyle/>
          <a:p>
            <a:r>
              <a:rPr lang="en-US" smtClean="0"/>
              <a:t>Data-aware Compression</a:t>
            </a:r>
            <a:endParaRPr lang="en-US"/>
          </a:p>
        </p:txBody>
      </p:sp>
      <p:sp>
        <p:nvSpPr>
          <p:cNvPr id="6" name="Footer Placeholder 5"/>
          <p:cNvSpPr>
            <a:spLocks noGrp="1"/>
          </p:cNvSpPr>
          <p:nvPr>
            <p:ph type="ftr" sz="quarter" idx="12"/>
          </p:nvPr>
        </p:nvSpPr>
        <p:spPr/>
        <p:txBody>
          <a:bodyPr/>
          <a:lstStyle/>
          <a:p>
            <a:r>
              <a:rPr lang="en-US" smtClean="0"/>
              <a:t>Tanzima Islam</a:t>
            </a:r>
            <a:endParaRPr lang="en-US"/>
          </a:p>
        </p:txBody>
      </p:sp>
    </p:spTree>
    <p:extLst>
      <p:ext uri="{BB962C8B-B14F-4D97-AF65-F5344CB8AC3E}">
        <p14:creationId xmlns:p14="http://schemas.microsoft.com/office/powerpoint/2010/main" val="227026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The most intuitive way of aggregating these checkpoints is data-agnostic., meaning not looking at the data written in them.</a:t>
            </a:r>
          </a:p>
          <a:p>
            <a:r>
              <a:rPr lang="en-US" dirty="0" smtClean="0"/>
              <a:t>(2) We can simply concatenate them one after another, and then compress. A scheme we call Agnostic</a:t>
            </a:r>
          </a:p>
          <a:p>
            <a:r>
              <a:rPr lang="en-US" dirty="0" smtClean="0"/>
              <a:t>(3) Or, interleave checkpoints in blocks and then compress. This is what we call Agnostic-block scheme.</a:t>
            </a:r>
          </a:p>
          <a:p>
            <a:r>
              <a:rPr lang="en-US" dirty="0" smtClean="0"/>
              <a:t>(5) It is certainly very easy to implement, however, does not yield good compression, even if we apply another level of compression after the first phase.</a:t>
            </a:r>
          </a:p>
        </p:txBody>
      </p:sp>
      <p:sp>
        <p:nvSpPr>
          <p:cNvPr id="4" name="Slide Number Placeholder 3"/>
          <p:cNvSpPr>
            <a:spLocks noGrp="1"/>
          </p:cNvSpPr>
          <p:nvPr>
            <p:ph type="sldNum" sz="quarter" idx="10"/>
          </p:nvPr>
        </p:nvSpPr>
        <p:spPr/>
        <p:txBody>
          <a:bodyPr/>
          <a:lstStyle/>
          <a:p>
            <a:fld id="{E28E4897-CA97-864A-9F6F-EDA130CC7A2B}" type="slidenum">
              <a:rPr lang="en-US" smtClean="0"/>
              <a:t>6</a:t>
            </a:fld>
            <a:endParaRPr lang="en-US"/>
          </a:p>
        </p:txBody>
      </p:sp>
      <p:sp>
        <p:nvSpPr>
          <p:cNvPr id="5" name="Date Placeholder 4"/>
          <p:cNvSpPr>
            <a:spLocks noGrp="1"/>
          </p:cNvSpPr>
          <p:nvPr>
            <p:ph type="dt" idx="11"/>
          </p:nvPr>
        </p:nvSpPr>
        <p:spPr/>
        <p:txBody>
          <a:bodyPr/>
          <a:lstStyle/>
          <a:p>
            <a:r>
              <a:rPr lang="en-US" smtClean="0"/>
              <a:t>Data-aware Compression</a:t>
            </a:r>
            <a:endParaRPr lang="en-US"/>
          </a:p>
        </p:txBody>
      </p:sp>
      <p:sp>
        <p:nvSpPr>
          <p:cNvPr id="6" name="Footer Placeholder 5"/>
          <p:cNvSpPr>
            <a:spLocks noGrp="1"/>
          </p:cNvSpPr>
          <p:nvPr>
            <p:ph type="ftr" sz="quarter" idx="12"/>
          </p:nvPr>
        </p:nvSpPr>
        <p:spPr/>
        <p:txBody>
          <a:bodyPr/>
          <a:lstStyle/>
          <a:p>
            <a:r>
              <a:rPr lang="en-US" smtClean="0"/>
              <a:t>Tanzima Islam</a:t>
            </a:r>
            <a:endParaRPr lang="en-US"/>
          </a:p>
        </p:txBody>
      </p:sp>
    </p:spTree>
    <p:extLst>
      <p:ext uri="{BB962C8B-B14F-4D97-AF65-F5344CB8AC3E}">
        <p14:creationId xmlns:p14="http://schemas.microsoft.com/office/powerpoint/2010/main" val="2850691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(1) And the other way is to look at the actual data and put similar variables together.</a:t>
            </a:r>
          </a:p>
          <a:p>
            <a:pPr marL="0" indent="0">
              <a:buNone/>
            </a:pPr>
            <a:r>
              <a:rPr lang="en-US" dirty="0" smtClean="0"/>
              <a:t>(2) The rationale is that putting similar data </a:t>
            </a:r>
            <a:r>
              <a:rPr lang="en-US" dirty="0" err="1" smtClean="0"/>
              <a:t>closel</a:t>
            </a:r>
            <a:r>
              <a:rPr lang="en-US" dirty="0" smtClean="0"/>
              <a:t> result in better compression than mixing up different types of data.</a:t>
            </a:r>
          </a:p>
          <a:p>
            <a:pPr marL="0" indent="0">
              <a:buNone/>
            </a:pPr>
            <a:r>
              <a:rPr lang="en-US" dirty="0" smtClean="0"/>
              <a:t>(2) We use variable names, data-type and class information to find similar variables. I/O libraries such as HDF5 or </a:t>
            </a:r>
            <a:r>
              <a:rPr lang="en-US" dirty="0" err="1" smtClean="0"/>
              <a:t>netCDF</a:t>
            </a:r>
            <a:r>
              <a:rPr lang="en-US" dirty="0" smtClean="0"/>
              <a:t>, already makes these information available. </a:t>
            </a:r>
          </a:p>
          <a:p>
            <a:pPr marL="0" indent="0">
              <a:buNone/>
            </a:pPr>
            <a:r>
              <a:rPr lang="en-US" dirty="0" smtClean="0"/>
              <a:t>(3) To merge these, </a:t>
            </a:r>
          </a:p>
          <a:p>
            <a:pPr marL="0" indent="0">
              <a:buNone/>
            </a:pPr>
            <a:r>
              <a:rPr lang="en-US" dirty="0" smtClean="0"/>
              <a:t>(3.1) we can either concatenate similar variables one after another. This is what we can aware scheme</a:t>
            </a:r>
            <a:endParaRPr lang="en-US" dirty="0"/>
          </a:p>
        </p:txBody>
      </p:sp>
      <p:sp>
        <p:nvSpPr>
          <p:cNvPr id="4" name="Slide Number Placeholder 3"/>
          <p:cNvSpPr>
            <a:spLocks noGrp="1"/>
          </p:cNvSpPr>
          <p:nvPr>
            <p:ph type="sldNum" sz="quarter" idx="10"/>
          </p:nvPr>
        </p:nvSpPr>
        <p:spPr/>
        <p:txBody>
          <a:bodyPr/>
          <a:lstStyle/>
          <a:p>
            <a:fld id="{E28E4897-CA97-864A-9F6F-EDA130CC7A2B}" type="slidenum">
              <a:rPr lang="en-US" smtClean="0"/>
              <a:t>7</a:t>
            </a:fld>
            <a:endParaRPr lang="en-US"/>
          </a:p>
        </p:txBody>
      </p:sp>
      <p:sp>
        <p:nvSpPr>
          <p:cNvPr id="5" name="Date Placeholder 4"/>
          <p:cNvSpPr>
            <a:spLocks noGrp="1"/>
          </p:cNvSpPr>
          <p:nvPr>
            <p:ph type="dt" idx="11"/>
          </p:nvPr>
        </p:nvSpPr>
        <p:spPr/>
        <p:txBody>
          <a:bodyPr/>
          <a:lstStyle/>
          <a:p>
            <a:r>
              <a:rPr lang="en-US" smtClean="0"/>
              <a:t>Data-aware Compression</a:t>
            </a:r>
            <a:endParaRPr lang="en-US"/>
          </a:p>
        </p:txBody>
      </p:sp>
      <p:sp>
        <p:nvSpPr>
          <p:cNvPr id="6" name="Footer Placeholder 5"/>
          <p:cNvSpPr>
            <a:spLocks noGrp="1"/>
          </p:cNvSpPr>
          <p:nvPr>
            <p:ph type="ftr" sz="quarter" idx="12"/>
          </p:nvPr>
        </p:nvSpPr>
        <p:spPr/>
        <p:txBody>
          <a:bodyPr/>
          <a:lstStyle/>
          <a:p>
            <a:r>
              <a:rPr lang="en-US" smtClean="0"/>
              <a:t>Tanzima Islam</a:t>
            </a:r>
            <a:endParaRPr lang="en-US"/>
          </a:p>
        </p:txBody>
      </p:sp>
    </p:spTree>
    <p:extLst>
      <p:ext uri="{BB962C8B-B14F-4D97-AF65-F5344CB8AC3E}">
        <p14:creationId xmlns:p14="http://schemas.microsoft.com/office/powerpoint/2010/main" val="2850691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(3.2) Or, we can interleave the first B bytes from temperature, then the next B bytes, and so on. We call this scheme Aware-block in our paper.</a:t>
            </a:r>
            <a:endParaRPr lang="en-US" dirty="0"/>
          </a:p>
        </p:txBody>
      </p:sp>
      <p:sp>
        <p:nvSpPr>
          <p:cNvPr id="4" name="Slide Number Placeholder 3"/>
          <p:cNvSpPr>
            <a:spLocks noGrp="1"/>
          </p:cNvSpPr>
          <p:nvPr>
            <p:ph type="sldNum" sz="quarter" idx="10"/>
          </p:nvPr>
        </p:nvSpPr>
        <p:spPr/>
        <p:txBody>
          <a:bodyPr/>
          <a:lstStyle/>
          <a:p>
            <a:fld id="{E28E4897-CA97-864A-9F6F-EDA130CC7A2B}" type="slidenum">
              <a:rPr lang="en-US" smtClean="0"/>
              <a:t>8</a:t>
            </a:fld>
            <a:endParaRPr lang="en-US"/>
          </a:p>
        </p:txBody>
      </p:sp>
      <p:sp>
        <p:nvSpPr>
          <p:cNvPr id="5" name="Date Placeholder 4"/>
          <p:cNvSpPr>
            <a:spLocks noGrp="1"/>
          </p:cNvSpPr>
          <p:nvPr>
            <p:ph type="dt" idx="11"/>
          </p:nvPr>
        </p:nvSpPr>
        <p:spPr/>
        <p:txBody>
          <a:bodyPr/>
          <a:lstStyle/>
          <a:p>
            <a:r>
              <a:rPr lang="en-US" smtClean="0"/>
              <a:t>Data-aware Compression</a:t>
            </a:r>
            <a:endParaRPr lang="en-US"/>
          </a:p>
        </p:txBody>
      </p:sp>
      <p:sp>
        <p:nvSpPr>
          <p:cNvPr id="6" name="Footer Placeholder 5"/>
          <p:cNvSpPr>
            <a:spLocks noGrp="1"/>
          </p:cNvSpPr>
          <p:nvPr>
            <p:ph type="ftr" sz="quarter" idx="12"/>
          </p:nvPr>
        </p:nvSpPr>
        <p:spPr/>
        <p:txBody>
          <a:bodyPr/>
          <a:lstStyle/>
          <a:p>
            <a:r>
              <a:rPr lang="en-US" smtClean="0"/>
              <a:t>Tanzima Islam</a:t>
            </a:r>
            <a:endParaRPr lang="en-US"/>
          </a:p>
        </p:txBody>
      </p:sp>
    </p:spTree>
    <p:extLst>
      <p:ext uri="{BB962C8B-B14F-4D97-AF65-F5344CB8AC3E}">
        <p14:creationId xmlns:p14="http://schemas.microsoft.com/office/powerpoint/2010/main" val="2850691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sz="2200">
                <a:solidFill>
                  <a:schemeClr val="bg1">
                    <a:lumMod val="75000"/>
                    <a:lumOff val="25000"/>
                  </a:schemeClr>
                </a:solidFill>
                <a:latin typeface="Times"/>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Tanzima Islam (tislam@purdue.edu)</a:t>
            </a:r>
            <a:endParaRPr lang="en-US" dirty="0"/>
          </a:p>
        </p:txBody>
      </p:sp>
      <p:sp>
        <p:nvSpPr>
          <p:cNvPr id="5" name="Footer Placeholder 4"/>
          <p:cNvSpPr>
            <a:spLocks noGrp="1"/>
          </p:cNvSpPr>
          <p:nvPr>
            <p:ph type="ftr" sz="quarter" idx="11"/>
          </p:nvPr>
        </p:nvSpPr>
        <p:spPr/>
        <p:txBody>
          <a:bodyPr/>
          <a:lstStyle/>
          <a:p>
            <a:r>
              <a:rPr lang="en-US" smtClean="0"/>
              <a:t>mcrEngine: Data-aware Aggregation &amp; Compression</a:t>
            </a:r>
            <a:endParaRPr lang="en-US" dirty="0"/>
          </a:p>
        </p:txBody>
      </p:sp>
      <p:sp>
        <p:nvSpPr>
          <p:cNvPr id="7" name="Title 6"/>
          <p:cNvSpPr>
            <a:spLocks noGrp="1"/>
          </p:cNvSpPr>
          <p:nvPr>
            <p:ph type="title"/>
          </p:nvPr>
        </p:nvSpPr>
        <p:spPr>
          <a:xfrm>
            <a:off x="533400" y="3048000"/>
            <a:ext cx="8382000" cy="620683"/>
          </a:xfrm>
        </p:spPr>
        <p:txBody>
          <a:bodyPr/>
          <a:lstStyle>
            <a:lvl1pPr>
              <a:defRPr sz="4400"/>
            </a:lvl1pPr>
          </a:lstStyle>
          <a:p>
            <a:r>
              <a:rPr lang="en-US" dirty="0" smtClean="0"/>
              <a:t>Click to edit Master title style</a:t>
            </a:r>
            <a:endParaRPr lang="en-US" dirty="0"/>
          </a:p>
        </p:txBody>
      </p:sp>
      <p:sp>
        <p:nvSpPr>
          <p:cNvPr id="8" name="Slide Number Placeholder 5"/>
          <p:cNvSpPr>
            <a:spLocks noGrp="1"/>
          </p:cNvSpPr>
          <p:nvPr>
            <p:ph type="sldNum" sz="quarter" idx="4"/>
          </p:nvPr>
        </p:nvSpPr>
        <p:spPr>
          <a:xfrm>
            <a:off x="7848600" y="6492875"/>
            <a:ext cx="609600" cy="365125"/>
          </a:xfrm>
          <a:prstGeom prst="rect">
            <a:avLst/>
          </a:prstGeom>
        </p:spPr>
        <p:txBody>
          <a:bodyPr/>
          <a:lstStyle>
            <a:lvl1pPr algn="ctr">
              <a:defRPr sz="1200">
                <a:solidFill>
                  <a:schemeClr val="bg1">
                    <a:lumMod val="75000"/>
                    <a:lumOff val="25000"/>
                  </a:schemeClr>
                </a:solidFill>
                <a:latin typeface="Times"/>
              </a:defRPr>
            </a:lvl1pPr>
          </a:lstStyle>
          <a:p>
            <a:fld id="{0EF8A7D6-9BFA-C441-9BC7-0AEF5299FFED}"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1"/>
          </p:nvPr>
        </p:nvSpPr>
        <p:spPr>
          <a:xfrm>
            <a:off x="685800" y="6492875"/>
            <a:ext cx="2667000" cy="365125"/>
          </a:xfrm>
        </p:spPr>
        <p:txBody>
          <a:bodyPr/>
          <a:lstStyle/>
          <a:p>
            <a:r>
              <a:rPr lang="en-US" smtClean="0"/>
              <a:t>Tanzima Islam (tislam@purdue.edu)</a:t>
            </a:r>
            <a:endParaRPr lang="en-US" dirty="0"/>
          </a:p>
        </p:txBody>
      </p:sp>
      <p:sp>
        <p:nvSpPr>
          <p:cNvPr id="11" name="Slide Number Placeholder 5"/>
          <p:cNvSpPr txBox="1">
            <a:spLocks/>
          </p:cNvSpPr>
          <p:nvPr userDrawn="1"/>
        </p:nvSpPr>
        <p:spPr>
          <a:xfrm>
            <a:off x="7848600" y="6492875"/>
            <a:ext cx="609600" cy="365125"/>
          </a:xfrm>
          <a:prstGeom prst="rect">
            <a:avLst/>
          </a:prstGeom>
        </p:spPr>
        <p:txBody>
          <a:bodyPr/>
          <a:lstStyle>
            <a:defPPr>
              <a:defRPr lang="en-US"/>
            </a:defPPr>
            <a:lvl1pPr algn="ctr" rtl="0" fontAlgn="base">
              <a:spcBef>
                <a:spcPct val="0"/>
              </a:spcBef>
              <a:spcAft>
                <a:spcPct val="0"/>
              </a:spcAft>
              <a:defRPr sz="1200" kern="1200">
                <a:solidFill>
                  <a:schemeClr val="bg1">
                    <a:lumMod val="75000"/>
                    <a:lumOff val="25000"/>
                  </a:schemeClr>
                </a:solidFill>
                <a:latin typeface="Times"/>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0EF8A7D6-9BFA-C441-9BC7-0AEF5299FFED}" type="slidenum">
              <a:rPr lang="en-US" smtClean="0"/>
              <a:pPr/>
              <a:t>‹#›</a:t>
            </a:fld>
            <a:endParaRPr lang="en-US" dirty="0"/>
          </a:p>
        </p:txBody>
      </p:sp>
      <p:sp>
        <p:nvSpPr>
          <p:cNvPr id="9" name="Footer Placeholder 4"/>
          <p:cNvSpPr>
            <a:spLocks noGrp="1"/>
          </p:cNvSpPr>
          <p:nvPr>
            <p:ph type="ftr" sz="quarter" idx="3"/>
          </p:nvPr>
        </p:nvSpPr>
        <p:spPr>
          <a:xfrm>
            <a:off x="3352800" y="6492875"/>
            <a:ext cx="4038600" cy="365125"/>
          </a:xfrm>
          <a:prstGeom prst="rect">
            <a:avLst/>
          </a:prstGeom>
        </p:spPr>
        <p:txBody>
          <a:bodyPr vert="horz" lIns="91440" tIns="45720" rIns="91440" bIns="45720" rtlCol="0" anchor="ctr"/>
          <a:lstStyle>
            <a:lvl1pPr algn="ctr">
              <a:defRPr sz="1200">
                <a:solidFill>
                  <a:schemeClr val="bg1">
                    <a:lumMod val="75000"/>
                    <a:lumOff val="25000"/>
                  </a:schemeClr>
                </a:solidFill>
                <a:latin typeface="Times"/>
              </a:defRPr>
            </a:lvl1pPr>
          </a:lstStyle>
          <a:p>
            <a:r>
              <a:rPr lang="en-US" dirty="0" err="1" smtClean="0"/>
              <a:t>mcrEngine</a:t>
            </a:r>
            <a:r>
              <a:rPr lang="en-US" dirty="0" smtClean="0"/>
              <a:t>: Data-aware Aggregation &amp; Compression</a:t>
            </a:r>
            <a:endParaRPr lang="en-US" dirty="0"/>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1"/>
          </p:nvPr>
        </p:nvSpPr>
        <p:spPr>
          <a:xfrm>
            <a:off x="685800" y="6492875"/>
            <a:ext cx="2667000" cy="365125"/>
          </a:xfrm>
        </p:spPr>
        <p:txBody>
          <a:bodyPr/>
          <a:lstStyle/>
          <a:p>
            <a:r>
              <a:rPr lang="en-US" smtClean="0"/>
              <a:t>Tanzima Islam (tislam@purdue.edu)</a:t>
            </a:r>
            <a:endParaRPr lang="en-US" dirty="0"/>
          </a:p>
        </p:txBody>
      </p:sp>
      <p:sp>
        <p:nvSpPr>
          <p:cNvPr id="11" name="Slide Number Placeholder 5"/>
          <p:cNvSpPr txBox="1">
            <a:spLocks/>
          </p:cNvSpPr>
          <p:nvPr userDrawn="1"/>
        </p:nvSpPr>
        <p:spPr>
          <a:xfrm>
            <a:off x="7848600" y="6492875"/>
            <a:ext cx="609600" cy="365125"/>
          </a:xfrm>
          <a:prstGeom prst="rect">
            <a:avLst/>
          </a:prstGeom>
        </p:spPr>
        <p:txBody>
          <a:bodyPr/>
          <a:lstStyle>
            <a:defPPr>
              <a:defRPr lang="en-US"/>
            </a:defPPr>
            <a:lvl1pPr algn="ctr" rtl="0" fontAlgn="base">
              <a:spcBef>
                <a:spcPct val="0"/>
              </a:spcBef>
              <a:spcAft>
                <a:spcPct val="0"/>
              </a:spcAft>
              <a:defRPr sz="1200" kern="1200">
                <a:solidFill>
                  <a:schemeClr val="bg1">
                    <a:lumMod val="75000"/>
                    <a:lumOff val="25000"/>
                  </a:schemeClr>
                </a:solidFill>
                <a:latin typeface="Times"/>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0EF8A7D6-9BFA-C441-9BC7-0AEF5299FFED}" type="slidenum">
              <a:rPr lang="en-US" smtClean="0"/>
              <a:pPr/>
              <a:t>‹#›</a:t>
            </a:fld>
            <a:endParaRPr lang="en-US" dirty="0"/>
          </a:p>
        </p:txBody>
      </p:sp>
      <p:sp>
        <p:nvSpPr>
          <p:cNvPr id="9" name="Footer Placeholder 4"/>
          <p:cNvSpPr>
            <a:spLocks noGrp="1"/>
          </p:cNvSpPr>
          <p:nvPr>
            <p:ph type="ftr" sz="quarter" idx="3"/>
          </p:nvPr>
        </p:nvSpPr>
        <p:spPr>
          <a:xfrm>
            <a:off x="3352800" y="6492875"/>
            <a:ext cx="4038600" cy="365125"/>
          </a:xfrm>
          <a:prstGeom prst="rect">
            <a:avLst/>
          </a:prstGeom>
        </p:spPr>
        <p:txBody>
          <a:bodyPr vert="horz" lIns="91440" tIns="45720" rIns="91440" bIns="45720" rtlCol="0" anchor="ctr"/>
          <a:lstStyle>
            <a:lvl1pPr algn="ctr">
              <a:defRPr sz="1200">
                <a:solidFill>
                  <a:schemeClr val="bg1">
                    <a:lumMod val="75000"/>
                    <a:lumOff val="25000"/>
                  </a:schemeClr>
                </a:solidFill>
                <a:latin typeface="Times"/>
              </a:defRPr>
            </a:lvl1pPr>
          </a:lstStyle>
          <a:p>
            <a:r>
              <a:rPr lang="en-US" dirty="0" err="1" smtClean="0"/>
              <a:t>mcrEngine</a:t>
            </a:r>
            <a:r>
              <a:rPr lang="en-US" dirty="0" smtClean="0"/>
              <a:t>: Data-aware Aggregation &amp; Compression</a:t>
            </a:r>
            <a:endParaRPr lang="en-US" dirty="0"/>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143000"/>
            <a:ext cx="8382000" cy="1719445"/>
          </a:xfrm>
        </p:spPr>
        <p:txBody>
          <a:bodyPr/>
          <a:lstStyle>
            <a:lvl1pPr>
              <a:lnSpc>
                <a:spcPct val="90000"/>
              </a:lnSpc>
              <a:defRPr/>
            </a:lvl1pPr>
            <a:lvl2pPr>
              <a:lnSpc>
                <a:spcPct val="90000"/>
              </a:lnSpc>
              <a:buClr>
                <a:schemeClr val="accent1">
                  <a:lumMod val="50000"/>
                </a:schemeClr>
              </a:buClr>
              <a:defRPr/>
            </a:lvl2pPr>
            <a:lvl3pPr>
              <a:lnSpc>
                <a:spcPct val="90000"/>
              </a:lnSpc>
              <a:buClr>
                <a:schemeClr val="accent1">
                  <a:lumMod val="50000"/>
                </a:schemeClr>
              </a:buClr>
              <a:defRPr/>
            </a:lvl3pPr>
            <a:lvl4pPr>
              <a:lnSpc>
                <a:spcPct val="90000"/>
              </a:lnSpc>
              <a:buClr>
                <a:schemeClr val="accent1">
                  <a:lumMod val="50000"/>
                </a:schemeClr>
              </a:buClr>
              <a:defRPr/>
            </a:lvl4pPr>
            <a:lvl5pPr>
              <a:lnSpc>
                <a:spcPct val="90000"/>
              </a:lnSpc>
              <a:buClr>
                <a:schemeClr val="accent1">
                  <a:lumMod val="50000"/>
                </a:schemeClr>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1"/>
          </p:nvPr>
        </p:nvSpPr>
        <p:spPr>
          <a:xfrm>
            <a:off x="685800" y="6492875"/>
            <a:ext cx="2667000" cy="365125"/>
          </a:xfrm>
        </p:spPr>
        <p:txBody>
          <a:bodyPr/>
          <a:lstStyle/>
          <a:p>
            <a:r>
              <a:rPr lang="en-US" smtClean="0"/>
              <a:t>Tanzima Islam (tislam@purdue.edu)</a:t>
            </a:r>
            <a:endParaRPr lang="en-US" dirty="0"/>
          </a:p>
        </p:txBody>
      </p:sp>
      <p:sp>
        <p:nvSpPr>
          <p:cNvPr id="11" name="Slide Number Placeholder 5"/>
          <p:cNvSpPr txBox="1">
            <a:spLocks/>
          </p:cNvSpPr>
          <p:nvPr userDrawn="1"/>
        </p:nvSpPr>
        <p:spPr>
          <a:xfrm>
            <a:off x="7848600" y="6492875"/>
            <a:ext cx="609600" cy="365125"/>
          </a:xfrm>
          <a:prstGeom prst="rect">
            <a:avLst/>
          </a:prstGeom>
        </p:spPr>
        <p:txBody>
          <a:bodyPr/>
          <a:lstStyle>
            <a:defPPr>
              <a:defRPr lang="en-US"/>
            </a:defPPr>
            <a:lvl1pPr algn="ctr" rtl="0" fontAlgn="base">
              <a:spcBef>
                <a:spcPct val="0"/>
              </a:spcBef>
              <a:spcAft>
                <a:spcPct val="0"/>
              </a:spcAft>
              <a:defRPr sz="1200" kern="1200">
                <a:solidFill>
                  <a:schemeClr val="bg1">
                    <a:lumMod val="75000"/>
                    <a:lumOff val="25000"/>
                  </a:schemeClr>
                </a:solidFill>
                <a:latin typeface="Times"/>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0EF8A7D6-9BFA-C441-9BC7-0AEF5299FFED}" type="slidenum">
              <a:rPr lang="en-US" smtClean="0"/>
              <a:pPr/>
              <a:t>‹#›</a:t>
            </a:fld>
            <a:endParaRPr lang="en-US" dirty="0"/>
          </a:p>
        </p:txBody>
      </p:sp>
      <p:sp>
        <p:nvSpPr>
          <p:cNvPr id="9" name="Footer Placeholder 4"/>
          <p:cNvSpPr>
            <a:spLocks noGrp="1"/>
          </p:cNvSpPr>
          <p:nvPr>
            <p:ph type="ftr" sz="quarter" idx="3"/>
          </p:nvPr>
        </p:nvSpPr>
        <p:spPr>
          <a:xfrm>
            <a:off x="3352800" y="6492875"/>
            <a:ext cx="4038600" cy="365125"/>
          </a:xfrm>
          <a:prstGeom prst="rect">
            <a:avLst/>
          </a:prstGeom>
        </p:spPr>
        <p:txBody>
          <a:bodyPr vert="horz" lIns="91440" tIns="45720" rIns="91440" bIns="45720" rtlCol="0" anchor="ctr"/>
          <a:lstStyle>
            <a:lvl1pPr algn="ctr">
              <a:defRPr sz="1200">
                <a:solidFill>
                  <a:schemeClr val="bg1">
                    <a:lumMod val="75000"/>
                    <a:lumOff val="25000"/>
                  </a:schemeClr>
                </a:solidFill>
                <a:latin typeface="Times"/>
              </a:defRPr>
            </a:lvl1pPr>
          </a:lstStyle>
          <a:p>
            <a:r>
              <a:rPr lang="en-US" dirty="0" err="1" smtClean="0"/>
              <a:t>mcrEngine</a:t>
            </a:r>
            <a:r>
              <a:rPr lang="en-US" dirty="0" smtClean="0"/>
              <a:t>: Data-aware Aggregation &amp; Compression</a:t>
            </a:r>
            <a:endParaRPr lang="en-US" dirty="0"/>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1430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a:xfrm>
            <a:off x="685800" y="6492875"/>
            <a:ext cx="2667000" cy="365125"/>
          </a:xfrm>
        </p:spPr>
        <p:txBody>
          <a:bodyPr/>
          <a:lstStyle/>
          <a:p>
            <a:r>
              <a:rPr lang="en-US" smtClean="0"/>
              <a:t>Tanzima Islam (tislam@purdue.edu)</a:t>
            </a:r>
            <a:endParaRPr lang="en-US" dirty="0"/>
          </a:p>
        </p:txBody>
      </p:sp>
      <p:sp>
        <p:nvSpPr>
          <p:cNvPr id="11" name="Slide Number Placeholder 5"/>
          <p:cNvSpPr txBox="1">
            <a:spLocks/>
          </p:cNvSpPr>
          <p:nvPr userDrawn="1"/>
        </p:nvSpPr>
        <p:spPr>
          <a:xfrm>
            <a:off x="7848600" y="6492875"/>
            <a:ext cx="609600" cy="365125"/>
          </a:xfrm>
          <a:prstGeom prst="rect">
            <a:avLst/>
          </a:prstGeom>
        </p:spPr>
        <p:txBody>
          <a:bodyPr/>
          <a:lstStyle>
            <a:defPPr>
              <a:defRPr lang="en-US"/>
            </a:defPPr>
            <a:lvl1pPr algn="ctr" rtl="0" fontAlgn="base">
              <a:spcBef>
                <a:spcPct val="0"/>
              </a:spcBef>
              <a:spcAft>
                <a:spcPct val="0"/>
              </a:spcAft>
              <a:defRPr sz="1200" kern="1200">
                <a:solidFill>
                  <a:schemeClr val="bg1">
                    <a:lumMod val="75000"/>
                    <a:lumOff val="25000"/>
                  </a:schemeClr>
                </a:solidFill>
                <a:latin typeface="Times"/>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0EF8A7D6-9BFA-C441-9BC7-0AEF5299FFED}" type="slidenum">
              <a:rPr lang="en-US" smtClean="0"/>
              <a:pPr/>
              <a:t>‹#›</a:t>
            </a:fld>
            <a:endParaRPr lang="en-US" dirty="0"/>
          </a:p>
        </p:txBody>
      </p:sp>
      <p:sp>
        <p:nvSpPr>
          <p:cNvPr id="9" name="Footer Placeholder 4"/>
          <p:cNvSpPr>
            <a:spLocks noGrp="1"/>
          </p:cNvSpPr>
          <p:nvPr>
            <p:ph type="ftr" sz="quarter" idx="3"/>
          </p:nvPr>
        </p:nvSpPr>
        <p:spPr>
          <a:xfrm>
            <a:off x="3352800" y="6492875"/>
            <a:ext cx="4038600" cy="365125"/>
          </a:xfrm>
          <a:prstGeom prst="rect">
            <a:avLst/>
          </a:prstGeom>
        </p:spPr>
        <p:txBody>
          <a:bodyPr vert="horz" lIns="91440" tIns="45720" rIns="91440" bIns="45720" rtlCol="0" anchor="ctr"/>
          <a:lstStyle>
            <a:lvl1pPr algn="ctr">
              <a:defRPr sz="1200">
                <a:solidFill>
                  <a:schemeClr val="bg1">
                    <a:lumMod val="75000"/>
                    <a:lumOff val="25000"/>
                  </a:schemeClr>
                </a:solidFill>
                <a:latin typeface="Times"/>
              </a:defRPr>
            </a:lvl1pPr>
          </a:lstStyle>
          <a:p>
            <a:r>
              <a:rPr lang="en-US" dirty="0" err="1" smtClean="0"/>
              <a:t>mcrEngine</a:t>
            </a:r>
            <a:r>
              <a:rPr lang="en-US" dirty="0" smtClean="0"/>
              <a:t>: Data-aware Aggregation &amp; Compression</a:t>
            </a:r>
            <a:endParaRPr lang="en-US" dirty="0"/>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143000"/>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143000"/>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3"/>
          <p:cNvSpPr>
            <a:spLocks noGrp="1"/>
          </p:cNvSpPr>
          <p:nvPr>
            <p:ph type="dt" sz="half" idx="10"/>
          </p:nvPr>
        </p:nvSpPr>
        <p:spPr>
          <a:xfrm>
            <a:off x="685800" y="6492875"/>
            <a:ext cx="2667000" cy="365125"/>
          </a:xfrm>
        </p:spPr>
        <p:txBody>
          <a:bodyPr/>
          <a:lstStyle/>
          <a:p>
            <a:r>
              <a:rPr lang="en-US" smtClean="0"/>
              <a:t>Tanzima Islam (tislam@purdue.edu)</a:t>
            </a:r>
            <a:endParaRPr lang="en-US" dirty="0"/>
          </a:p>
        </p:txBody>
      </p:sp>
      <p:sp>
        <p:nvSpPr>
          <p:cNvPr id="12" name="Slide Number Placeholder 5"/>
          <p:cNvSpPr>
            <a:spLocks noGrp="1"/>
          </p:cNvSpPr>
          <p:nvPr>
            <p:ph type="sldNum" sz="quarter" idx="4"/>
          </p:nvPr>
        </p:nvSpPr>
        <p:spPr>
          <a:xfrm>
            <a:off x="7848600" y="6492875"/>
            <a:ext cx="609600" cy="365125"/>
          </a:xfrm>
          <a:prstGeom prst="rect">
            <a:avLst/>
          </a:prstGeom>
        </p:spPr>
        <p:txBody>
          <a:bodyPr/>
          <a:lstStyle>
            <a:lvl1pPr algn="ctr">
              <a:defRPr sz="1200">
                <a:solidFill>
                  <a:schemeClr val="bg1">
                    <a:lumMod val="75000"/>
                    <a:lumOff val="25000"/>
                  </a:schemeClr>
                </a:solidFill>
                <a:latin typeface="Times"/>
              </a:defRPr>
            </a:lvl1pPr>
          </a:lstStyle>
          <a:p>
            <a:fld id="{0EF8A7D6-9BFA-C441-9BC7-0AEF5299FFED}" type="slidenum">
              <a:rPr lang="en-US" smtClean="0"/>
              <a:pPr/>
              <a:t>‹#›</a:t>
            </a:fld>
            <a:endParaRPr lang="en-US" dirty="0"/>
          </a:p>
        </p:txBody>
      </p:sp>
      <p:sp>
        <p:nvSpPr>
          <p:cNvPr id="10" name="Footer Placeholder 4"/>
          <p:cNvSpPr>
            <a:spLocks noGrp="1"/>
          </p:cNvSpPr>
          <p:nvPr>
            <p:ph type="ftr" sz="quarter" idx="3"/>
          </p:nvPr>
        </p:nvSpPr>
        <p:spPr>
          <a:xfrm>
            <a:off x="3352800" y="6492875"/>
            <a:ext cx="4038600" cy="365125"/>
          </a:xfrm>
          <a:prstGeom prst="rect">
            <a:avLst/>
          </a:prstGeom>
        </p:spPr>
        <p:txBody>
          <a:bodyPr vert="horz" lIns="91440" tIns="45720" rIns="91440" bIns="45720" rtlCol="0" anchor="ctr"/>
          <a:lstStyle>
            <a:lvl1pPr algn="ctr">
              <a:defRPr sz="1200">
                <a:solidFill>
                  <a:schemeClr val="bg1">
                    <a:lumMod val="75000"/>
                    <a:lumOff val="25000"/>
                  </a:schemeClr>
                </a:solidFill>
                <a:latin typeface="Times"/>
              </a:defRPr>
            </a:lvl1pPr>
          </a:lstStyle>
          <a:p>
            <a:r>
              <a:rPr lang="en-US" dirty="0" err="1" smtClean="0"/>
              <a:t>mcrEngine</a:t>
            </a:r>
            <a:r>
              <a:rPr lang="en-US" dirty="0" smtClean="0"/>
              <a:t>: Data-aware Aggregation &amp; Compression</a:t>
            </a:r>
            <a:endParaRPr lang="en-US" dirty="0"/>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219200"/>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057400"/>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219200"/>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057400"/>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3"/>
          <p:cNvSpPr>
            <a:spLocks noGrp="1"/>
          </p:cNvSpPr>
          <p:nvPr>
            <p:ph type="dt" sz="half" idx="10"/>
          </p:nvPr>
        </p:nvSpPr>
        <p:spPr>
          <a:xfrm>
            <a:off x="685800" y="6492875"/>
            <a:ext cx="2667000" cy="365125"/>
          </a:xfrm>
        </p:spPr>
        <p:txBody>
          <a:bodyPr/>
          <a:lstStyle/>
          <a:p>
            <a:r>
              <a:rPr lang="en-US" smtClean="0"/>
              <a:t>Tanzima Islam (tislam@purdue.edu)</a:t>
            </a:r>
            <a:endParaRPr lang="en-US" dirty="0"/>
          </a:p>
        </p:txBody>
      </p:sp>
      <p:sp>
        <p:nvSpPr>
          <p:cNvPr id="14" name="Slide Number Placeholder 5"/>
          <p:cNvSpPr txBox="1">
            <a:spLocks/>
          </p:cNvSpPr>
          <p:nvPr userDrawn="1"/>
        </p:nvSpPr>
        <p:spPr>
          <a:xfrm>
            <a:off x="7848600" y="6492875"/>
            <a:ext cx="609600" cy="365125"/>
          </a:xfrm>
          <a:prstGeom prst="rect">
            <a:avLst/>
          </a:prstGeom>
        </p:spPr>
        <p:txBody>
          <a:bodyPr/>
          <a:lstStyle>
            <a:defPPr>
              <a:defRPr lang="en-US"/>
            </a:defPPr>
            <a:lvl1pPr algn="ctr" rtl="0" fontAlgn="base">
              <a:spcBef>
                <a:spcPct val="0"/>
              </a:spcBef>
              <a:spcAft>
                <a:spcPct val="0"/>
              </a:spcAft>
              <a:defRPr sz="1200" kern="1200">
                <a:solidFill>
                  <a:schemeClr val="bg1">
                    <a:lumMod val="75000"/>
                    <a:lumOff val="25000"/>
                  </a:schemeClr>
                </a:solidFill>
                <a:latin typeface="Times"/>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0EF8A7D6-9BFA-C441-9BC7-0AEF5299FFED}" type="slidenum">
              <a:rPr lang="en-US" smtClean="0"/>
              <a:pPr/>
              <a:t>‹#›</a:t>
            </a:fld>
            <a:endParaRPr lang="en-US" dirty="0"/>
          </a:p>
        </p:txBody>
      </p:sp>
      <p:sp>
        <p:nvSpPr>
          <p:cNvPr id="12" name="Footer Placeholder 4"/>
          <p:cNvSpPr>
            <a:spLocks noGrp="1"/>
          </p:cNvSpPr>
          <p:nvPr>
            <p:ph type="ftr" sz="quarter" idx="11"/>
          </p:nvPr>
        </p:nvSpPr>
        <p:spPr>
          <a:xfrm>
            <a:off x="3352800" y="6492875"/>
            <a:ext cx="4038600" cy="365125"/>
          </a:xfrm>
          <a:prstGeom prst="rect">
            <a:avLst/>
          </a:prstGeom>
        </p:spPr>
        <p:txBody>
          <a:bodyPr vert="horz" lIns="91440" tIns="45720" rIns="91440" bIns="45720" rtlCol="0" anchor="ctr"/>
          <a:lstStyle>
            <a:lvl1pPr algn="ctr">
              <a:defRPr sz="1200">
                <a:solidFill>
                  <a:schemeClr val="bg1">
                    <a:lumMod val="75000"/>
                    <a:lumOff val="25000"/>
                  </a:schemeClr>
                </a:solidFill>
                <a:latin typeface="Times"/>
              </a:defRPr>
            </a:lvl1pPr>
          </a:lstStyle>
          <a:p>
            <a:r>
              <a:rPr lang="en-US" dirty="0" err="1" smtClean="0"/>
              <a:t>mcrEngine</a:t>
            </a:r>
            <a:r>
              <a:rPr lang="en-US" dirty="0" smtClean="0"/>
              <a:t>: Data-aware Aggregation &amp; Compression</a:t>
            </a:r>
            <a:endParaRPr lang="en-US" dirty="0"/>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Date Placeholder 3"/>
          <p:cNvSpPr>
            <a:spLocks noGrp="1"/>
          </p:cNvSpPr>
          <p:nvPr>
            <p:ph type="dt" sz="half" idx="10"/>
          </p:nvPr>
        </p:nvSpPr>
        <p:spPr>
          <a:xfrm>
            <a:off x="685800" y="6492875"/>
            <a:ext cx="2667000" cy="365125"/>
          </a:xfrm>
        </p:spPr>
        <p:txBody>
          <a:bodyPr/>
          <a:lstStyle/>
          <a:p>
            <a:r>
              <a:rPr lang="en-US" smtClean="0"/>
              <a:t>Tanzima Islam (tislam@purdue.edu)</a:t>
            </a:r>
            <a:endParaRPr lang="en-US" dirty="0"/>
          </a:p>
        </p:txBody>
      </p:sp>
      <p:sp>
        <p:nvSpPr>
          <p:cNvPr id="10" name="Slide Number Placeholder 5"/>
          <p:cNvSpPr txBox="1">
            <a:spLocks/>
          </p:cNvSpPr>
          <p:nvPr userDrawn="1"/>
        </p:nvSpPr>
        <p:spPr>
          <a:xfrm>
            <a:off x="7848600" y="6492875"/>
            <a:ext cx="609600" cy="365125"/>
          </a:xfrm>
          <a:prstGeom prst="rect">
            <a:avLst/>
          </a:prstGeom>
        </p:spPr>
        <p:txBody>
          <a:bodyPr/>
          <a:lstStyle>
            <a:defPPr>
              <a:defRPr lang="en-US"/>
            </a:defPPr>
            <a:lvl1pPr algn="ctr" rtl="0" fontAlgn="base">
              <a:spcBef>
                <a:spcPct val="0"/>
              </a:spcBef>
              <a:spcAft>
                <a:spcPct val="0"/>
              </a:spcAft>
              <a:defRPr sz="1200" kern="1200">
                <a:solidFill>
                  <a:schemeClr val="bg1">
                    <a:lumMod val="75000"/>
                    <a:lumOff val="25000"/>
                  </a:schemeClr>
                </a:solidFill>
                <a:latin typeface="Times"/>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0EF8A7D6-9BFA-C441-9BC7-0AEF5299FFED}" type="slidenum">
              <a:rPr lang="en-US" smtClean="0"/>
              <a:pPr/>
              <a:t>‹#›</a:t>
            </a:fld>
            <a:endParaRPr lang="en-US" dirty="0"/>
          </a:p>
        </p:txBody>
      </p:sp>
      <p:sp>
        <p:nvSpPr>
          <p:cNvPr id="8" name="Footer Placeholder 4"/>
          <p:cNvSpPr>
            <a:spLocks noGrp="1"/>
          </p:cNvSpPr>
          <p:nvPr>
            <p:ph type="ftr" sz="quarter" idx="3"/>
          </p:nvPr>
        </p:nvSpPr>
        <p:spPr>
          <a:xfrm>
            <a:off x="3352800" y="6492875"/>
            <a:ext cx="4038600" cy="365125"/>
          </a:xfrm>
          <a:prstGeom prst="rect">
            <a:avLst/>
          </a:prstGeom>
        </p:spPr>
        <p:txBody>
          <a:bodyPr vert="horz" lIns="91440" tIns="45720" rIns="91440" bIns="45720" rtlCol="0" anchor="ctr"/>
          <a:lstStyle>
            <a:lvl1pPr algn="ctr">
              <a:defRPr sz="1200">
                <a:solidFill>
                  <a:schemeClr val="bg1">
                    <a:lumMod val="75000"/>
                    <a:lumOff val="25000"/>
                  </a:schemeClr>
                </a:solidFill>
                <a:latin typeface="Times"/>
              </a:defRPr>
            </a:lvl1pPr>
          </a:lstStyle>
          <a:p>
            <a:r>
              <a:rPr lang="en-US" dirty="0" err="1" smtClean="0"/>
              <a:t>mcrEngine</a:t>
            </a:r>
            <a:r>
              <a:rPr lang="en-US" dirty="0" smtClean="0"/>
              <a:t>: Data-aware Aggregation &amp; Compression</a:t>
            </a:r>
            <a:endParaRPr lang="en-US" dirty="0"/>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685800" y="6492875"/>
            <a:ext cx="2667000" cy="365125"/>
          </a:xfrm>
        </p:spPr>
        <p:txBody>
          <a:bodyPr/>
          <a:lstStyle/>
          <a:p>
            <a:r>
              <a:rPr lang="en-US" smtClean="0"/>
              <a:t>Tanzima Islam (tislam@purdue.edu)</a:t>
            </a:r>
            <a:endParaRPr lang="en-US" dirty="0"/>
          </a:p>
        </p:txBody>
      </p:sp>
      <p:sp>
        <p:nvSpPr>
          <p:cNvPr id="9" name="Slide Number Placeholder 5"/>
          <p:cNvSpPr txBox="1">
            <a:spLocks/>
          </p:cNvSpPr>
          <p:nvPr userDrawn="1"/>
        </p:nvSpPr>
        <p:spPr>
          <a:xfrm>
            <a:off x="7848600" y="6492875"/>
            <a:ext cx="609600" cy="365125"/>
          </a:xfrm>
          <a:prstGeom prst="rect">
            <a:avLst/>
          </a:prstGeom>
        </p:spPr>
        <p:txBody>
          <a:bodyPr/>
          <a:lstStyle>
            <a:defPPr>
              <a:defRPr lang="en-US"/>
            </a:defPPr>
            <a:lvl1pPr algn="ctr" rtl="0" fontAlgn="base">
              <a:spcBef>
                <a:spcPct val="0"/>
              </a:spcBef>
              <a:spcAft>
                <a:spcPct val="0"/>
              </a:spcAft>
              <a:defRPr sz="1200" kern="1200">
                <a:solidFill>
                  <a:schemeClr val="bg1">
                    <a:lumMod val="75000"/>
                    <a:lumOff val="25000"/>
                  </a:schemeClr>
                </a:solidFill>
                <a:latin typeface="Times"/>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0EF8A7D6-9BFA-C441-9BC7-0AEF5299FFED}" type="slidenum">
              <a:rPr lang="en-US" smtClean="0"/>
              <a:pPr/>
              <a:t>‹#›</a:t>
            </a:fld>
            <a:endParaRPr lang="en-US" dirty="0"/>
          </a:p>
        </p:txBody>
      </p:sp>
      <p:sp>
        <p:nvSpPr>
          <p:cNvPr id="7" name="Footer Placeholder 4"/>
          <p:cNvSpPr>
            <a:spLocks noGrp="1"/>
          </p:cNvSpPr>
          <p:nvPr>
            <p:ph type="ftr" sz="quarter" idx="3"/>
          </p:nvPr>
        </p:nvSpPr>
        <p:spPr>
          <a:xfrm>
            <a:off x="3352800" y="6492875"/>
            <a:ext cx="4038600" cy="365125"/>
          </a:xfrm>
          <a:prstGeom prst="rect">
            <a:avLst/>
          </a:prstGeom>
        </p:spPr>
        <p:txBody>
          <a:bodyPr vert="horz" lIns="91440" tIns="45720" rIns="91440" bIns="45720" rtlCol="0" anchor="ctr"/>
          <a:lstStyle>
            <a:lvl1pPr algn="ctr">
              <a:defRPr sz="1200">
                <a:solidFill>
                  <a:schemeClr val="bg1">
                    <a:lumMod val="75000"/>
                    <a:lumOff val="25000"/>
                  </a:schemeClr>
                </a:solidFill>
                <a:latin typeface="Times"/>
              </a:defRPr>
            </a:lvl1pPr>
          </a:lstStyle>
          <a:p>
            <a:r>
              <a:rPr lang="en-US" dirty="0" err="1" smtClean="0"/>
              <a:t>mcrEngine</a:t>
            </a:r>
            <a:r>
              <a:rPr lang="en-US" dirty="0" smtClean="0"/>
              <a:t>: Data-aware Aggregation &amp; Compression</a:t>
            </a:r>
            <a:endParaRPr lang="en-US" dirty="0"/>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685800" y="6492875"/>
            <a:ext cx="2667000" cy="365125"/>
          </a:xfrm>
        </p:spPr>
        <p:txBody>
          <a:bodyPr/>
          <a:lstStyle/>
          <a:p>
            <a:r>
              <a:rPr lang="en-US" smtClean="0"/>
              <a:t>Tanzima Islam (tislam@purdue.edu)</a:t>
            </a:r>
            <a:endParaRPr lang="en-US" dirty="0"/>
          </a:p>
        </p:txBody>
      </p:sp>
      <p:sp>
        <p:nvSpPr>
          <p:cNvPr id="9" name="Slide Number Placeholder 5"/>
          <p:cNvSpPr txBox="1">
            <a:spLocks/>
          </p:cNvSpPr>
          <p:nvPr userDrawn="1"/>
        </p:nvSpPr>
        <p:spPr>
          <a:xfrm>
            <a:off x="7848600" y="6492875"/>
            <a:ext cx="609600" cy="365125"/>
          </a:xfrm>
          <a:prstGeom prst="rect">
            <a:avLst/>
          </a:prstGeom>
        </p:spPr>
        <p:txBody>
          <a:bodyPr/>
          <a:lstStyle>
            <a:defPPr>
              <a:defRPr lang="en-US"/>
            </a:defPPr>
            <a:lvl1pPr algn="ctr" rtl="0" fontAlgn="base">
              <a:spcBef>
                <a:spcPct val="0"/>
              </a:spcBef>
              <a:spcAft>
                <a:spcPct val="0"/>
              </a:spcAft>
              <a:defRPr sz="1200" kern="1200">
                <a:solidFill>
                  <a:schemeClr val="bg1">
                    <a:lumMod val="75000"/>
                    <a:lumOff val="25000"/>
                  </a:schemeClr>
                </a:solidFill>
                <a:latin typeface="Times"/>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fld id="{0EF8A7D6-9BFA-C441-9BC7-0AEF5299FFED}" type="slidenum">
              <a:rPr lang="en-US" smtClean="0"/>
              <a:pPr/>
              <a:t>‹#›</a:t>
            </a:fld>
            <a:endParaRPr lang="en-US" dirty="0"/>
          </a:p>
        </p:txBody>
      </p:sp>
      <p:sp>
        <p:nvSpPr>
          <p:cNvPr id="7" name="Footer Placeholder 4"/>
          <p:cNvSpPr>
            <a:spLocks noGrp="1"/>
          </p:cNvSpPr>
          <p:nvPr>
            <p:ph type="ftr" sz="quarter" idx="3"/>
          </p:nvPr>
        </p:nvSpPr>
        <p:spPr>
          <a:xfrm>
            <a:off x="3352800" y="6492875"/>
            <a:ext cx="4038600" cy="365125"/>
          </a:xfrm>
          <a:prstGeom prst="rect">
            <a:avLst/>
          </a:prstGeom>
        </p:spPr>
        <p:txBody>
          <a:bodyPr vert="horz" lIns="91440" tIns="45720" rIns="91440" bIns="45720" rtlCol="0" anchor="ctr"/>
          <a:lstStyle>
            <a:lvl1pPr algn="ctr">
              <a:defRPr sz="1200">
                <a:solidFill>
                  <a:schemeClr val="bg1">
                    <a:lumMod val="75000"/>
                    <a:lumOff val="25000"/>
                  </a:schemeClr>
                </a:solidFill>
                <a:latin typeface="Times"/>
              </a:defRPr>
            </a:lvl1pPr>
          </a:lstStyle>
          <a:p>
            <a:r>
              <a:rPr lang="en-US" dirty="0" err="1" smtClean="0"/>
              <a:t>mcrEngine</a:t>
            </a:r>
            <a:r>
              <a:rPr lang="en-US" dirty="0" smtClean="0"/>
              <a:t>: Data-aware Aggregation &amp; Compression</a:t>
            </a:r>
            <a:endParaRPr lang="en-US" dirty="0"/>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tiff"/><Relationship Id="rId2" Type="http://schemas.openxmlformats.org/officeDocument/2006/relationships/slideLayout" Target="../slideLayouts/slideLayout2.xml"/><Relationship Id="rId16"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extLst>
              <a:ext uri="{BEBA8EAE-BF5A-486C-A8C5-ECC9F3942E4B}">
                <a14:imgProps xmlns:a14="http://schemas.microsoft.com/office/drawing/2010/main">
                  <a14:imgLayer r:embed="rId15">
                    <a14:imgEffect>
                      <a14:sharpenSoften amount="100000"/>
                    </a14:imgEffect>
                    <a14:imgEffect>
                      <a14:colorTemperature colorTemp="6391"/>
                    </a14:imgEffect>
                    <a14:imgEffect>
                      <a14:saturation sat="196000"/>
                    </a14:imgEffect>
                    <a14:imgEffect>
                      <a14:brightnessContrast contrast="30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04800"/>
            <a:ext cx="8382000" cy="451406"/>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143000"/>
            <a:ext cx="8382000" cy="1719445"/>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85800" y="6492875"/>
            <a:ext cx="2667000" cy="365125"/>
          </a:xfrm>
          <a:prstGeom prst="rect">
            <a:avLst/>
          </a:prstGeom>
        </p:spPr>
        <p:txBody>
          <a:bodyPr vert="horz" lIns="91440" tIns="45720" rIns="91440" bIns="45720" rtlCol="0" anchor="ctr"/>
          <a:lstStyle>
            <a:lvl1pPr algn="l">
              <a:defRPr sz="1200">
                <a:solidFill>
                  <a:schemeClr val="bg1">
                    <a:lumMod val="75000"/>
                    <a:lumOff val="25000"/>
                  </a:schemeClr>
                </a:solidFill>
                <a:latin typeface="Times"/>
              </a:defRPr>
            </a:lvl1pPr>
          </a:lstStyle>
          <a:p>
            <a:r>
              <a:rPr lang="en-US" smtClean="0"/>
              <a:t>Tanzima Islam (tislam@purdue.edu)</a:t>
            </a:r>
            <a:endParaRPr lang="en-US" dirty="0"/>
          </a:p>
        </p:txBody>
      </p:sp>
      <p:sp>
        <p:nvSpPr>
          <p:cNvPr id="5" name="Footer Placeholder 4"/>
          <p:cNvSpPr>
            <a:spLocks noGrp="1"/>
          </p:cNvSpPr>
          <p:nvPr>
            <p:ph type="ftr" sz="quarter" idx="3"/>
          </p:nvPr>
        </p:nvSpPr>
        <p:spPr>
          <a:xfrm>
            <a:off x="3352800" y="6492875"/>
            <a:ext cx="4038600" cy="365125"/>
          </a:xfrm>
          <a:prstGeom prst="rect">
            <a:avLst/>
          </a:prstGeom>
        </p:spPr>
        <p:txBody>
          <a:bodyPr vert="horz" lIns="91440" tIns="45720" rIns="91440" bIns="45720" rtlCol="0" anchor="ctr"/>
          <a:lstStyle>
            <a:lvl1pPr algn="ctr">
              <a:defRPr sz="1200">
                <a:solidFill>
                  <a:schemeClr val="bg1">
                    <a:lumMod val="75000"/>
                    <a:lumOff val="25000"/>
                  </a:schemeClr>
                </a:solidFill>
                <a:latin typeface="Times"/>
              </a:defRPr>
            </a:lvl1pPr>
          </a:lstStyle>
          <a:p>
            <a:r>
              <a:rPr lang="en-US" dirty="0" err="1" smtClean="0"/>
              <a:t>mcrEngine</a:t>
            </a:r>
            <a:r>
              <a:rPr lang="en-US" dirty="0" smtClean="0"/>
              <a:t>: Data-aware Aggregation &amp; Compression</a:t>
            </a:r>
            <a:endParaRPr lang="en-US" dirty="0"/>
          </a:p>
        </p:txBody>
      </p:sp>
      <p:pic>
        <p:nvPicPr>
          <p:cNvPr id="8" name="Picture 7" descr="purdue-logo.gif"/>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8610600" y="6477000"/>
            <a:ext cx="533400" cy="389890"/>
          </a:xfrm>
          <a:prstGeom prst="rect">
            <a:avLst/>
          </a:prstGeom>
        </p:spPr>
      </p:pic>
      <p:pic>
        <p:nvPicPr>
          <p:cNvPr id="9" name="Picture 8" descr="lab_icon_no_box_blue_rgb.tif"/>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0" y="0"/>
            <a:ext cx="381000" cy="388620"/>
          </a:xfrm>
          <a:prstGeom prst="rect">
            <a:avLst/>
          </a:prstGeom>
        </p:spPr>
      </p:pic>
      <p:sp>
        <p:nvSpPr>
          <p:cNvPr id="10" name="Slide Number Placeholder 5"/>
          <p:cNvSpPr>
            <a:spLocks noGrp="1"/>
          </p:cNvSpPr>
          <p:nvPr>
            <p:ph type="sldNum" sz="quarter" idx="4"/>
          </p:nvPr>
        </p:nvSpPr>
        <p:spPr>
          <a:xfrm>
            <a:off x="7848600" y="6492875"/>
            <a:ext cx="609600" cy="365125"/>
          </a:xfrm>
          <a:prstGeom prst="rect">
            <a:avLst/>
          </a:prstGeom>
        </p:spPr>
        <p:txBody>
          <a:bodyPr/>
          <a:lstStyle>
            <a:lvl1pPr algn="ctr">
              <a:defRPr sz="1200">
                <a:solidFill>
                  <a:schemeClr val="bg1">
                    <a:lumMod val="75000"/>
                    <a:lumOff val="25000"/>
                  </a:schemeClr>
                </a:solidFill>
                <a:latin typeface="Times"/>
              </a:defRPr>
            </a:lvl1pPr>
          </a:lstStyle>
          <a:p>
            <a:fld id="{0EF8A7D6-9BFA-C441-9BC7-0AEF5299FFE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2" r:id="rId1"/>
    <p:sldLayoutId id="2147483664" r:id="rId2"/>
    <p:sldLayoutId id="2147483665" r:id="rId3"/>
    <p:sldLayoutId id="2147483666" r:id="rId4"/>
    <p:sldLayoutId id="2147483667" r:id="rId5"/>
    <p:sldLayoutId id="2147483668" r:id="rId6"/>
    <p:sldLayoutId id="2147483663"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hf sldNum="0" hdr="0"/>
  <p:txStyles>
    <p:titleStyle>
      <a:lvl1pPr algn="ctr" defTabSz="914363" rtl="0" eaLnBrk="1" latinLnBrk="0" hangingPunct="1">
        <a:lnSpc>
          <a:spcPct val="90000"/>
        </a:lnSpc>
        <a:spcBef>
          <a:spcPct val="0"/>
        </a:spcBef>
        <a:buNone/>
        <a:defRPr lang="en-US" sz="3200" b="0" kern="1200" cap="none" spc="-150" dirty="0" smtClean="0">
          <a:ln w="3175">
            <a:solidFill>
              <a:srgbClr val="2D4FB6"/>
            </a:solidFill>
          </a:ln>
          <a:solidFill>
            <a:srgbClr val="2D4FB6"/>
          </a:solidFill>
          <a:effectLst/>
          <a:latin typeface="Times"/>
          <a:ea typeface="+mn-ea"/>
          <a:cs typeface="Arial" charset="0"/>
        </a:defRPr>
      </a:lvl1pPr>
    </p:titleStyle>
    <p:bodyStyle>
      <a:lvl1pPr marL="396875" indent="-396875" algn="l" defTabSz="914363" rtl="0" eaLnBrk="1" latinLnBrk="0" hangingPunct="1">
        <a:lnSpc>
          <a:spcPct val="90000"/>
        </a:lnSpc>
        <a:spcBef>
          <a:spcPct val="20000"/>
        </a:spcBef>
        <a:buClr>
          <a:schemeClr val="accent1">
            <a:lumMod val="75000"/>
          </a:schemeClr>
        </a:buClr>
        <a:buFontTx/>
        <a:buBlip>
          <a:blip r:embed="rId18"/>
        </a:buBlip>
        <a:defRPr sz="2600" kern="1200">
          <a:solidFill>
            <a:schemeClr val="bg1"/>
          </a:solidFill>
          <a:latin typeface="Times"/>
          <a:ea typeface="+mn-ea"/>
          <a:cs typeface="+mn-cs"/>
        </a:defRPr>
      </a:lvl1pPr>
      <a:lvl2pPr marL="914400" indent="-396875" algn="l" defTabSz="914363" rtl="0" eaLnBrk="1" latinLnBrk="0" hangingPunct="1">
        <a:lnSpc>
          <a:spcPct val="90000"/>
        </a:lnSpc>
        <a:spcBef>
          <a:spcPct val="20000"/>
        </a:spcBef>
        <a:buClr>
          <a:schemeClr val="accent1">
            <a:lumMod val="75000"/>
          </a:schemeClr>
        </a:buClr>
        <a:buFontTx/>
        <a:buBlip>
          <a:blip r:embed="rId19"/>
        </a:buBlip>
        <a:defRPr sz="2000" kern="1200">
          <a:solidFill>
            <a:schemeClr val="bg1">
              <a:lumMod val="75000"/>
              <a:lumOff val="25000"/>
            </a:schemeClr>
          </a:solidFill>
          <a:latin typeface="Times"/>
          <a:ea typeface="+mn-ea"/>
          <a:cs typeface="+mn-cs"/>
        </a:defRPr>
      </a:lvl2pPr>
      <a:lvl3pPr marL="1258888" indent="-344488" algn="l" defTabSz="914363" rtl="0" eaLnBrk="1" latinLnBrk="0" hangingPunct="1">
        <a:lnSpc>
          <a:spcPct val="90000"/>
        </a:lnSpc>
        <a:spcBef>
          <a:spcPct val="20000"/>
        </a:spcBef>
        <a:buClr>
          <a:schemeClr val="accent1">
            <a:lumMod val="75000"/>
          </a:schemeClr>
        </a:buClr>
        <a:buFontTx/>
        <a:buBlip>
          <a:blip r:embed="rId19"/>
        </a:buBlip>
        <a:defRPr sz="2000" kern="1200">
          <a:solidFill>
            <a:schemeClr val="bg1">
              <a:lumMod val="75000"/>
              <a:lumOff val="25000"/>
            </a:schemeClr>
          </a:solidFill>
          <a:latin typeface="Times"/>
          <a:ea typeface="+mn-ea"/>
          <a:cs typeface="+mn-cs"/>
        </a:defRPr>
      </a:lvl3pPr>
      <a:lvl4pPr marL="1604963" indent="-346075" algn="l" defTabSz="914363" rtl="0" eaLnBrk="1" latinLnBrk="0" hangingPunct="1">
        <a:lnSpc>
          <a:spcPct val="90000"/>
        </a:lnSpc>
        <a:spcBef>
          <a:spcPct val="20000"/>
        </a:spcBef>
        <a:buClr>
          <a:schemeClr val="accent1">
            <a:lumMod val="75000"/>
          </a:schemeClr>
        </a:buClr>
        <a:buFontTx/>
        <a:buBlip>
          <a:blip r:embed="rId19"/>
        </a:buBlip>
        <a:defRPr sz="2000" kern="1200">
          <a:solidFill>
            <a:schemeClr val="bg1">
              <a:lumMod val="75000"/>
              <a:lumOff val="25000"/>
            </a:schemeClr>
          </a:solidFill>
          <a:latin typeface="Times"/>
          <a:ea typeface="+mn-ea"/>
          <a:cs typeface="+mn-cs"/>
        </a:defRPr>
      </a:lvl4pPr>
      <a:lvl5pPr marL="1941513" indent="-336550" algn="l" defTabSz="914363" rtl="0" eaLnBrk="1" latinLnBrk="0" hangingPunct="1">
        <a:lnSpc>
          <a:spcPct val="90000"/>
        </a:lnSpc>
        <a:spcBef>
          <a:spcPct val="20000"/>
        </a:spcBef>
        <a:buClr>
          <a:schemeClr val="accent1">
            <a:lumMod val="75000"/>
          </a:schemeClr>
        </a:buClr>
        <a:buFontTx/>
        <a:buBlip>
          <a:blip r:embed="rId19"/>
        </a:buBlip>
        <a:defRPr sz="2000" kern="1200">
          <a:solidFill>
            <a:schemeClr val="bg1">
              <a:lumMod val="75000"/>
              <a:lumOff val="25000"/>
            </a:schemeClr>
          </a:solidFill>
          <a:latin typeface="Times"/>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1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chart" Target="../charts/chart8.xml"/><Relationship Id="rId7"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chart" Target="../charts/chart9.xml"/></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chart" Target="../charts/chart14.xml"/><Relationship Id="rId4" Type="http://schemas.openxmlformats.org/officeDocument/2006/relationships/chart" Target="../charts/char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2.wdp"/></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chart" Target="../charts/chart16.xml"/></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8" Type="http://schemas.openxmlformats.org/officeDocument/2006/relationships/hyperlink" Target="mailto:kathryn@llnl.gov" TargetMode="External"/><Relationship Id="rId3" Type="http://schemas.openxmlformats.org/officeDocument/2006/relationships/hyperlink" Target="mailto:tislam@purdue.edu" TargetMode="External"/><Relationship Id="rId7" Type="http://schemas.openxmlformats.org/officeDocument/2006/relationships/hyperlink" Target="mailto:eigenman@purdue.edu"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 Id="rId6" Type="http://schemas.openxmlformats.org/officeDocument/2006/relationships/hyperlink" Target="mailto:sbagchi@purdue.edu" TargetMode="External"/><Relationship Id="rId5" Type="http://schemas.openxmlformats.org/officeDocument/2006/relationships/image" Target="../media/image5.png"/><Relationship Id="rId10" Type="http://schemas.openxmlformats.org/officeDocument/2006/relationships/hyperlink" Target="mailto:bronis@llnl.gov" TargetMode="External"/><Relationship Id="rId4" Type="http://schemas.openxmlformats.org/officeDocument/2006/relationships/image" Target="../media/image4.png"/><Relationship Id="rId9" Type="http://schemas.openxmlformats.org/officeDocument/2006/relationships/hyperlink" Target="mailto:moody20@llnl.gov"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microsoft.com/office/2007/relationships/hdphoto" Target="../media/hdphoto3.wdp"/><Relationship Id="rId5" Type="http://schemas.openxmlformats.org/officeDocument/2006/relationships/image" Target="../media/image7.png"/><Relationship Id="rId4" Type="http://schemas.openxmlformats.org/officeDocument/2006/relationships/chart" Target="../charts/char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sharpenSoften amount="100000"/>
                    </a14:imgEffect>
                    <a14:imgEffect>
                      <a14:colorTemperature colorTemp="6391"/>
                    </a14:imgEffect>
                    <a14:imgEffect>
                      <a14:saturation sat="196000"/>
                    </a14:imgEffect>
                    <a14:imgEffect>
                      <a14:brightnessContrast contrast="300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30249" y="4796135"/>
            <a:ext cx="7727951" cy="1604665"/>
          </a:xfrm>
        </p:spPr>
        <p:txBody>
          <a:bodyPr/>
          <a:lstStyle/>
          <a:p>
            <a:r>
              <a:rPr lang="en-US" sz="1600" dirty="0" smtClean="0">
                <a:solidFill>
                  <a:srgbClr val="89692D"/>
                </a:solidFill>
              </a:rPr>
              <a:t>Tanzima Z. Islam, </a:t>
            </a:r>
            <a:r>
              <a:rPr lang="en-US" sz="1600" dirty="0" err="1" smtClean="0">
                <a:solidFill>
                  <a:srgbClr val="89692D"/>
                </a:solidFill>
              </a:rPr>
              <a:t>Saurabh</a:t>
            </a:r>
            <a:r>
              <a:rPr lang="en-US" sz="1600" dirty="0" smtClean="0">
                <a:solidFill>
                  <a:srgbClr val="89692D"/>
                </a:solidFill>
              </a:rPr>
              <a:t> </a:t>
            </a:r>
            <a:r>
              <a:rPr lang="en-US" sz="1600" dirty="0" err="1">
                <a:solidFill>
                  <a:srgbClr val="89692D"/>
                </a:solidFill>
              </a:rPr>
              <a:t>Bagchi</a:t>
            </a:r>
            <a:r>
              <a:rPr lang="en-US" sz="1600" dirty="0" smtClean="0">
                <a:solidFill>
                  <a:srgbClr val="89692D"/>
                </a:solidFill>
              </a:rPr>
              <a:t>, Rudolf </a:t>
            </a:r>
            <a:r>
              <a:rPr lang="en-US" sz="1600" dirty="0" err="1" smtClean="0">
                <a:solidFill>
                  <a:srgbClr val="89692D"/>
                </a:solidFill>
              </a:rPr>
              <a:t>Eigenmann</a:t>
            </a:r>
            <a:r>
              <a:rPr lang="en-US" sz="1600" dirty="0">
                <a:solidFill>
                  <a:srgbClr val="89692D"/>
                </a:solidFill>
              </a:rPr>
              <a:t> </a:t>
            </a:r>
            <a:r>
              <a:rPr lang="en-US" sz="1600" dirty="0" smtClean="0">
                <a:solidFill>
                  <a:srgbClr val="89692D"/>
                </a:solidFill>
              </a:rPr>
              <a:t>– Purdue University</a:t>
            </a:r>
          </a:p>
          <a:p>
            <a:endParaRPr lang="en-US" sz="1600" dirty="0" smtClean="0">
              <a:solidFill>
                <a:srgbClr val="89692D"/>
              </a:solidFill>
            </a:endParaRPr>
          </a:p>
          <a:p>
            <a:r>
              <a:rPr lang="en-US" sz="1600" dirty="0" smtClean="0">
                <a:solidFill>
                  <a:srgbClr val="89692D"/>
                </a:solidFill>
              </a:rPr>
              <a:t>Kathryn </a:t>
            </a:r>
            <a:r>
              <a:rPr lang="en-US" sz="1600" dirty="0" err="1" smtClean="0">
                <a:solidFill>
                  <a:srgbClr val="89692D"/>
                </a:solidFill>
              </a:rPr>
              <a:t>Mohror</a:t>
            </a:r>
            <a:r>
              <a:rPr lang="en-US" sz="1600" dirty="0" smtClean="0">
                <a:solidFill>
                  <a:srgbClr val="89692D"/>
                </a:solidFill>
              </a:rPr>
              <a:t>, Adam </a:t>
            </a:r>
            <a:r>
              <a:rPr lang="en-US" sz="1600" dirty="0">
                <a:solidFill>
                  <a:srgbClr val="89692D"/>
                </a:solidFill>
              </a:rPr>
              <a:t>Moody, </a:t>
            </a:r>
            <a:r>
              <a:rPr lang="en-US" sz="1600" dirty="0" err="1">
                <a:solidFill>
                  <a:srgbClr val="89692D"/>
                </a:solidFill>
              </a:rPr>
              <a:t>Bronis</a:t>
            </a:r>
            <a:r>
              <a:rPr lang="en-US" sz="1600" dirty="0">
                <a:solidFill>
                  <a:srgbClr val="89692D"/>
                </a:solidFill>
              </a:rPr>
              <a:t> R. de </a:t>
            </a:r>
            <a:r>
              <a:rPr lang="en-US" sz="1600" dirty="0" err="1" smtClean="0">
                <a:solidFill>
                  <a:srgbClr val="89692D"/>
                </a:solidFill>
              </a:rPr>
              <a:t>Supinski</a:t>
            </a:r>
            <a:r>
              <a:rPr lang="en-US" sz="1600" dirty="0" smtClean="0">
                <a:solidFill>
                  <a:srgbClr val="89692D"/>
                </a:solidFill>
              </a:rPr>
              <a:t> – Lawrence Livermore National Lab.</a:t>
            </a:r>
            <a:endParaRPr lang="en-US" sz="1600" dirty="0">
              <a:solidFill>
                <a:srgbClr val="89692D"/>
              </a:solidFill>
            </a:endParaRPr>
          </a:p>
          <a:p>
            <a:endParaRPr lang="en-US" sz="1600" dirty="0">
              <a:solidFill>
                <a:srgbClr val="89692D"/>
              </a:solidFill>
            </a:endParaRPr>
          </a:p>
        </p:txBody>
      </p:sp>
      <p:sp>
        <p:nvSpPr>
          <p:cNvPr id="6" name="Title 5"/>
          <p:cNvSpPr>
            <a:spLocks noGrp="1"/>
          </p:cNvSpPr>
          <p:nvPr>
            <p:ph type="title"/>
          </p:nvPr>
        </p:nvSpPr>
        <p:spPr>
          <a:xfrm>
            <a:off x="533400" y="2362200"/>
            <a:ext cx="8382000" cy="1588640"/>
          </a:xfrm>
        </p:spPr>
        <p:txBody>
          <a:bodyPr/>
          <a:lstStyle/>
          <a:p>
            <a:r>
              <a:rPr lang="en-US" sz="3800" dirty="0">
                <a:effectLst>
                  <a:outerShdw blurRad="50800" dist="38100" dir="2700000" algn="tl" rotWithShape="0">
                    <a:schemeClr val="tx1">
                      <a:alpha val="43000"/>
                    </a:schemeClr>
                  </a:outerShdw>
                </a:effectLst>
              </a:rPr>
              <a:t>“</a:t>
            </a:r>
            <a:r>
              <a:rPr lang="en-US" sz="3800" dirty="0" err="1">
                <a:effectLst>
                  <a:outerShdw blurRad="50800" dist="38100" dir="2700000" algn="tl" rotWithShape="0">
                    <a:schemeClr val="tx1">
                      <a:alpha val="43000"/>
                    </a:schemeClr>
                  </a:outerShdw>
                </a:effectLst>
              </a:rPr>
              <a:t>mcr</a:t>
            </a:r>
            <a:r>
              <a:rPr lang="en-US" sz="3800" cap="small" dirty="0" err="1">
                <a:effectLst>
                  <a:outerShdw blurRad="50800" dist="38100" dir="2700000" algn="tl" rotWithShape="0">
                    <a:schemeClr val="tx1">
                      <a:alpha val="43000"/>
                    </a:schemeClr>
                  </a:outerShdw>
                </a:effectLst>
              </a:rPr>
              <a:t>E</a:t>
            </a:r>
            <a:r>
              <a:rPr lang="en-US" sz="3800" dirty="0" err="1">
                <a:effectLst>
                  <a:outerShdw blurRad="50800" dist="38100" dir="2700000" algn="tl" rotWithShape="0">
                    <a:schemeClr val="tx1">
                      <a:alpha val="43000"/>
                    </a:schemeClr>
                  </a:outerShdw>
                </a:effectLst>
              </a:rPr>
              <a:t>ngine</a:t>
            </a:r>
            <a:r>
              <a:rPr lang="en-US" sz="3800" dirty="0">
                <a:effectLst>
                  <a:outerShdw blurRad="50800" dist="38100" dir="2700000" algn="tl" rotWithShape="0">
                    <a:schemeClr val="tx1">
                      <a:alpha val="43000"/>
                    </a:schemeClr>
                  </a:outerShdw>
                </a:effectLst>
              </a:rPr>
              <a:t>”</a:t>
            </a:r>
            <a:br>
              <a:rPr lang="en-US" sz="3800" dirty="0">
                <a:effectLst>
                  <a:outerShdw blurRad="50800" dist="38100" dir="2700000" algn="tl" rotWithShape="0">
                    <a:schemeClr val="tx1">
                      <a:alpha val="43000"/>
                    </a:schemeClr>
                  </a:outerShdw>
                </a:effectLst>
              </a:rPr>
            </a:br>
            <a:r>
              <a:rPr lang="en-US" sz="3000" dirty="0">
                <a:effectLst>
                  <a:outerShdw blurRad="50800" dist="38100" dir="2700000" algn="tl" rotWithShape="0">
                    <a:schemeClr val="tx1">
                      <a:alpha val="43000"/>
                    </a:schemeClr>
                  </a:outerShdw>
                </a:effectLst>
              </a:rPr>
              <a:t>a</a:t>
            </a:r>
            <a:r>
              <a:rPr lang="en-US" sz="3800" dirty="0" smtClean="0">
                <a:effectLst>
                  <a:outerShdw blurRad="50800" dist="38100" dir="2700000" algn="tl" rotWithShape="0">
                    <a:schemeClr val="tx1">
                      <a:alpha val="43000"/>
                    </a:schemeClr>
                  </a:outerShdw>
                </a:effectLst>
              </a:rPr>
              <a:t> </a:t>
            </a:r>
            <a:r>
              <a:rPr lang="en-US" sz="3800" dirty="0">
                <a:effectLst>
                  <a:outerShdw blurRad="50800" dist="38100" dir="2700000" algn="tl" rotWithShape="0">
                    <a:schemeClr val="tx1">
                      <a:alpha val="43000"/>
                    </a:schemeClr>
                  </a:outerShdw>
                </a:effectLst>
              </a:rPr>
              <a:t>Scalable Checkpointing System </a:t>
            </a:r>
            <a:r>
              <a:rPr lang="en-US" sz="3000" dirty="0" smtClean="0">
                <a:effectLst>
                  <a:outerShdw blurRad="50800" dist="38100" dir="2700000" algn="tl" rotWithShape="0">
                    <a:schemeClr val="tx1">
                      <a:alpha val="43000"/>
                    </a:schemeClr>
                  </a:outerShdw>
                </a:effectLst>
              </a:rPr>
              <a:t>using</a:t>
            </a:r>
            <a:r>
              <a:rPr lang="en-US" sz="3800" dirty="0" smtClean="0">
                <a:effectLst>
                  <a:outerShdw blurRad="50800" dist="38100" dir="2700000" algn="tl" rotWithShape="0">
                    <a:schemeClr val="tx1">
                      <a:alpha val="43000"/>
                    </a:schemeClr>
                  </a:outerShdw>
                </a:effectLst>
              </a:rPr>
              <a:t> </a:t>
            </a:r>
            <a:r>
              <a:rPr lang="en-US" sz="3800" dirty="0">
                <a:effectLst>
                  <a:outerShdw blurRad="50800" dist="38100" dir="2700000" algn="tl" rotWithShape="0">
                    <a:schemeClr val="tx1">
                      <a:alpha val="43000"/>
                    </a:schemeClr>
                  </a:outerShdw>
                </a:effectLst>
              </a:rPr>
              <a:t/>
            </a:r>
            <a:br>
              <a:rPr lang="en-US" sz="3800" dirty="0">
                <a:effectLst>
                  <a:outerShdw blurRad="50800" dist="38100" dir="2700000" algn="tl" rotWithShape="0">
                    <a:schemeClr val="tx1">
                      <a:alpha val="43000"/>
                    </a:schemeClr>
                  </a:outerShdw>
                </a:effectLst>
              </a:rPr>
            </a:br>
            <a:r>
              <a:rPr lang="en-US" sz="3800" dirty="0">
                <a:effectLst>
                  <a:outerShdw blurRad="50800" dist="38100" dir="2700000" algn="tl" rotWithShape="0">
                    <a:schemeClr val="tx1">
                      <a:alpha val="43000"/>
                    </a:schemeClr>
                  </a:outerShdw>
                </a:effectLst>
              </a:rPr>
              <a:t>Data-Aware Aggregation </a:t>
            </a:r>
            <a:r>
              <a:rPr lang="en-US" sz="3000" dirty="0">
                <a:effectLst>
                  <a:outerShdw blurRad="50800" dist="38100" dir="2700000" algn="tl" rotWithShape="0">
                    <a:schemeClr val="tx1">
                      <a:alpha val="43000"/>
                    </a:schemeClr>
                  </a:outerShdw>
                </a:effectLst>
              </a:rPr>
              <a:t>and</a:t>
            </a:r>
            <a:r>
              <a:rPr lang="en-US" sz="3800" dirty="0">
                <a:effectLst>
                  <a:outerShdw blurRad="50800" dist="38100" dir="2700000" algn="tl" rotWithShape="0">
                    <a:schemeClr val="tx1">
                      <a:alpha val="43000"/>
                    </a:schemeClr>
                  </a:outerShdw>
                </a:effectLst>
              </a:rPr>
              <a:t> Compression</a:t>
            </a:r>
          </a:p>
        </p:txBody>
      </p:sp>
    </p:spTree>
    <p:extLst>
      <p:ext uri="{BB962C8B-B14F-4D97-AF65-F5344CB8AC3E}">
        <p14:creationId xmlns:p14="http://schemas.microsoft.com/office/powerpoint/2010/main" val="133741117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Data-Aware Aggregation &amp; Compression</a:t>
            </a:r>
            <a:endParaRPr lang="en-US" dirty="0"/>
          </a:p>
        </p:txBody>
      </p:sp>
      <p:sp>
        <p:nvSpPr>
          <p:cNvPr id="64" name="Content Placeholder 2"/>
          <p:cNvSpPr txBox="1">
            <a:spLocks/>
          </p:cNvSpPr>
          <p:nvPr/>
        </p:nvSpPr>
        <p:spPr>
          <a:xfrm>
            <a:off x="381000" y="1143000"/>
            <a:ext cx="8382000" cy="868956"/>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3"/>
              </a:buBlip>
              <a:defRPr sz="2800" kern="1200">
                <a:solidFill>
                  <a:schemeClr val="tx1"/>
                </a:solidFill>
                <a:latin typeface="Times"/>
                <a:ea typeface="+mn-ea"/>
                <a:cs typeface="+mn-cs"/>
              </a:defRPr>
            </a:lvl1pPr>
            <a:lvl2pPr marL="914400" indent="-396875" algn="l" defTabSz="914363" rtl="0" eaLnBrk="1" latinLnBrk="0" hangingPunct="1">
              <a:lnSpc>
                <a:spcPct val="90000"/>
              </a:lnSpc>
              <a:spcBef>
                <a:spcPct val="20000"/>
              </a:spcBef>
              <a:buFontTx/>
              <a:buBlip>
                <a:blip r:embed="rId4"/>
              </a:buBlip>
              <a:defRPr sz="2600" kern="1200">
                <a:solidFill>
                  <a:schemeClr val="tx1"/>
                </a:solidFill>
                <a:latin typeface="Times"/>
                <a:ea typeface="+mn-ea"/>
                <a:cs typeface="+mn-cs"/>
              </a:defRPr>
            </a:lvl2pPr>
            <a:lvl3pPr marL="1258888" indent="-344488" algn="l" defTabSz="914363" rtl="0" eaLnBrk="1" latinLnBrk="0" hangingPunct="1">
              <a:lnSpc>
                <a:spcPct val="90000"/>
              </a:lnSpc>
              <a:spcBef>
                <a:spcPct val="20000"/>
              </a:spcBef>
              <a:buFontTx/>
              <a:buBlip>
                <a:blip r:embed="rId4"/>
              </a:buBlip>
              <a:defRPr sz="2600" kern="1200">
                <a:solidFill>
                  <a:schemeClr val="tx1"/>
                </a:solidFill>
                <a:latin typeface="Times"/>
                <a:ea typeface="+mn-ea"/>
                <a:cs typeface="+mn-cs"/>
              </a:defRPr>
            </a:lvl3pPr>
            <a:lvl4pPr marL="1604963" indent="-346075" algn="l" defTabSz="914363" rtl="0" eaLnBrk="1" latinLnBrk="0" hangingPunct="1">
              <a:lnSpc>
                <a:spcPct val="90000"/>
              </a:lnSpc>
              <a:spcBef>
                <a:spcPct val="20000"/>
              </a:spcBef>
              <a:buFontTx/>
              <a:buBlip>
                <a:blip r:embed="rId4"/>
              </a:buBlip>
              <a:defRPr sz="2600" kern="1200">
                <a:solidFill>
                  <a:schemeClr val="tx1"/>
                </a:solidFill>
                <a:latin typeface="Times"/>
                <a:ea typeface="+mn-ea"/>
                <a:cs typeface="+mn-cs"/>
              </a:defRPr>
            </a:lvl4pPr>
            <a:lvl5pPr marL="1941513" indent="-336550" algn="l" defTabSz="914363" rtl="0" eaLnBrk="1" latinLnBrk="0" hangingPunct="1">
              <a:lnSpc>
                <a:spcPct val="90000"/>
              </a:lnSpc>
              <a:spcBef>
                <a:spcPct val="20000"/>
              </a:spcBef>
              <a:buFontTx/>
              <a:buBlip>
                <a:blip r:embed="rId4"/>
              </a:buBlip>
              <a:defRPr sz="2600" kern="1200">
                <a:solidFill>
                  <a:schemeClr val="tx1"/>
                </a:solidFill>
                <a:latin typeface="Times"/>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solidFill>
                  <a:srgbClr val="000000"/>
                </a:solidFill>
              </a:rPr>
              <a:t>Aware scheme – concatenate similar variables</a:t>
            </a:r>
          </a:p>
          <a:p>
            <a:r>
              <a:rPr lang="en-US" dirty="0">
                <a:solidFill>
                  <a:srgbClr val="000000"/>
                </a:solidFill>
              </a:rPr>
              <a:t>Aware-block scheme – interleave similar </a:t>
            </a:r>
            <a:r>
              <a:rPr lang="en-US" dirty="0" smtClean="0">
                <a:solidFill>
                  <a:srgbClr val="000000"/>
                </a:solidFill>
              </a:rPr>
              <a:t>variables</a:t>
            </a:r>
            <a:endParaRPr lang="en-US" dirty="0">
              <a:solidFill>
                <a:srgbClr val="000000"/>
              </a:solidFill>
            </a:endParaRPr>
          </a:p>
        </p:txBody>
      </p:sp>
      <p:sp>
        <p:nvSpPr>
          <p:cNvPr id="67" name="TextBox 66"/>
          <p:cNvSpPr txBox="1"/>
          <p:nvPr/>
        </p:nvSpPr>
        <p:spPr>
          <a:xfrm>
            <a:off x="2133600" y="4724400"/>
            <a:ext cx="1480731" cy="369332"/>
          </a:xfrm>
          <a:prstGeom prst="rect">
            <a:avLst/>
          </a:prstGeom>
          <a:noFill/>
        </p:spPr>
        <p:txBody>
          <a:bodyPr wrap="none" rtlCol="0">
            <a:spAutoFit/>
          </a:bodyPr>
          <a:lstStyle/>
          <a:p>
            <a:r>
              <a:rPr lang="en-US" dirty="0" smtClean="0">
                <a:solidFill>
                  <a:srgbClr val="000000"/>
                </a:solidFill>
              </a:rPr>
              <a:t>Output buffer</a:t>
            </a:r>
            <a:endParaRPr lang="en-US" dirty="0">
              <a:solidFill>
                <a:srgbClr val="000000"/>
              </a:solidFill>
            </a:endParaRPr>
          </a:p>
        </p:txBody>
      </p:sp>
      <p:grpSp>
        <p:nvGrpSpPr>
          <p:cNvPr id="6" name="Group 5"/>
          <p:cNvGrpSpPr/>
          <p:nvPr/>
        </p:nvGrpSpPr>
        <p:grpSpPr>
          <a:xfrm>
            <a:off x="228600" y="2667000"/>
            <a:ext cx="4572000" cy="990600"/>
            <a:chOff x="228600" y="3406713"/>
            <a:chExt cx="4572000" cy="990600"/>
          </a:xfrm>
        </p:grpSpPr>
        <p:sp>
          <p:nvSpPr>
            <p:cNvPr id="3" name="Right Brace 2"/>
            <p:cNvSpPr/>
            <p:nvPr/>
          </p:nvSpPr>
          <p:spPr>
            <a:xfrm rot="5400000">
              <a:off x="3219450" y="2930463"/>
              <a:ext cx="419100" cy="1371600"/>
            </a:xfrm>
            <a:prstGeom prst="rightBrace">
              <a:avLst>
                <a:gd name="adj1" fmla="val 38260"/>
                <a:gd name="adj2" fmla="val 51470"/>
              </a:avLst>
            </a:prstGeom>
            <a:ln w="19050" cmpd="sng">
              <a:solidFill>
                <a:schemeClr val="bg1">
                  <a:lumMod val="75000"/>
                  <a:lumOff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TextBox 6"/>
            <p:cNvSpPr txBox="1"/>
            <p:nvPr/>
          </p:nvSpPr>
          <p:spPr>
            <a:xfrm>
              <a:off x="228600" y="3635313"/>
              <a:ext cx="3124200" cy="369332"/>
            </a:xfrm>
            <a:prstGeom prst="rect">
              <a:avLst/>
            </a:prstGeom>
            <a:noFill/>
          </p:spPr>
          <p:txBody>
            <a:bodyPr wrap="square" rtlCol="0">
              <a:spAutoFit/>
            </a:bodyPr>
            <a:lstStyle/>
            <a:p>
              <a:r>
                <a:rPr lang="en-US" dirty="0" smtClean="0">
                  <a:solidFill>
                    <a:srgbClr val="000000"/>
                  </a:solidFill>
                  <a:latin typeface="Times"/>
                  <a:cs typeface="Times"/>
                </a:rPr>
                <a:t>Data-type aware compression</a:t>
              </a:r>
              <a:endParaRPr lang="en-US" dirty="0">
                <a:solidFill>
                  <a:srgbClr val="000000"/>
                </a:solidFill>
                <a:latin typeface="Times"/>
                <a:cs typeface="Times"/>
              </a:endParaRPr>
            </a:p>
          </p:txBody>
        </p:sp>
        <p:cxnSp>
          <p:nvCxnSpPr>
            <p:cNvPr id="14" name="Straight Arrow Connector 13"/>
            <p:cNvCxnSpPr>
              <a:stCxn id="3" idx="1"/>
            </p:cNvCxnSpPr>
            <p:nvPr/>
          </p:nvCxnSpPr>
          <p:spPr>
            <a:xfrm>
              <a:off x="3408837" y="3825813"/>
              <a:ext cx="20163" cy="571500"/>
            </a:xfrm>
            <a:prstGeom prst="straightConnector1">
              <a:avLst/>
            </a:prstGeom>
            <a:ln w="19050" cmpd="sng">
              <a:solidFill>
                <a:schemeClr val="bg1">
                  <a:lumMod val="75000"/>
                  <a:lumOff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3733800" y="3635313"/>
              <a:ext cx="1066800" cy="381000"/>
            </a:xfrm>
            <a:prstGeom prst="rect">
              <a:avLst/>
            </a:prstGeom>
            <a:noFill/>
          </p:spPr>
          <p:txBody>
            <a:bodyPr wrap="square" rtlCol="0">
              <a:spAutoFit/>
            </a:bodyPr>
            <a:lstStyle/>
            <a:p>
              <a:r>
                <a:rPr lang="en-US" dirty="0" smtClean="0">
                  <a:solidFill>
                    <a:srgbClr val="000000"/>
                  </a:solidFill>
                </a:rPr>
                <a:t>FPC</a:t>
              </a:r>
              <a:endParaRPr lang="en-US" dirty="0">
                <a:solidFill>
                  <a:srgbClr val="000000"/>
                </a:solidFill>
              </a:endParaRPr>
            </a:p>
          </p:txBody>
        </p:sp>
      </p:grpSp>
      <p:grpSp>
        <p:nvGrpSpPr>
          <p:cNvPr id="8" name="Group 7"/>
          <p:cNvGrpSpPr/>
          <p:nvPr/>
        </p:nvGrpSpPr>
        <p:grpSpPr>
          <a:xfrm>
            <a:off x="6096003" y="2743203"/>
            <a:ext cx="1981198" cy="914397"/>
            <a:chOff x="6248400" y="3330513"/>
            <a:chExt cx="3522129" cy="1175652"/>
          </a:xfrm>
        </p:grpSpPr>
        <p:sp>
          <p:nvSpPr>
            <p:cNvPr id="25" name="Right Brace 24"/>
            <p:cNvSpPr/>
            <p:nvPr/>
          </p:nvSpPr>
          <p:spPr>
            <a:xfrm rot="5400000">
              <a:off x="7258050" y="2320863"/>
              <a:ext cx="419100" cy="2438400"/>
            </a:xfrm>
            <a:prstGeom prst="rightBrace">
              <a:avLst>
                <a:gd name="adj1" fmla="val 8333"/>
                <a:gd name="adj2" fmla="val 51470"/>
              </a:avLst>
            </a:prstGeom>
            <a:ln w="19050" cmpd="sng">
              <a:solidFill>
                <a:schemeClr val="bg1">
                  <a:lumMod val="75000"/>
                  <a:lumOff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9" name="Straight Arrow Connector 28"/>
            <p:cNvCxnSpPr>
              <a:stCxn id="25" idx="1"/>
              <a:endCxn id="46" idx="0"/>
            </p:cNvCxnSpPr>
            <p:nvPr/>
          </p:nvCxnSpPr>
          <p:spPr>
            <a:xfrm flipH="1">
              <a:off x="7399861" y="3749613"/>
              <a:ext cx="31895" cy="756552"/>
            </a:xfrm>
            <a:prstGeom prst="straightConnector1">
              <a:avLst/>
            </a:prstGeom>
            <a:ln w="19050" cmpd="sng">
              <a:solidFill>
                <a:schemeClr val="bg1">
                  <a:lumMod val="75000"/>
                  <a:lumOff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7467596" y="3559113"/>
              <a:ext cx="2302933" cy="474855"/>
            </a:xfrm>
            <a:prstGeom prst="rect">
              <a:avLst/>
            </a:prstGeom>
            <a:noFill/>
          </p:spPr>
          <p:txBody>
            <a:bodyPr wrap="square" rtlCol="0">
              <a:spAutoFit/>
            </a:bodyPr>
            <a:lstStyle/>
            <a:p>
              <a:r>
                <a:rPr lang="en-US" dirty="0" smtClean="0">
                  <a:solidFill>
                    <a:srgbClr val="000000"/>
                  </a:solidFill>
                </a:rPr>
                <a:t>Lempel-Ziv</a:t>
              </a:r>
              <a:endParaRPr lang="en-US" dirty="0">
                <a:solidFill>
                  <a:srgbClr val="000000"/>
                </a:solidFill>
              </a:endParaRPr>
            </a:p>
          </p:txBody>
        </p:sp>
      </p:grpSp>
      <p:sp>
        <p:nvSpPr>
          <p:cNvPr id="16" name="Rectangle 15"/>
          <p:cNvSpPr/>
          <p:nvPr/>
        </p:nvSpPr>
        <p:spPr bwMode="auto">
          <a:xfrm>
            <a:off x="3200400" y="3657600"/>
            <a:ext cx="533400" cy="533400"/>
          </a:xfrm>
          <a:prstGeom prst="rect">
            <a:avLst/>
          </a:prstGeom>
          <a:pattFill prst="wdUpDiag">
            <a:fgClr>
              <a:schemeClr val="bg1">
                <a:lumMod val="75000"/>
                <a:lumOff val="25000"/>
              </a:schemeClr>
            </a:fgClr>
            <a:bgClr>
              <a:prstClr val="white"/>
            </a:bgClr>
          </a:patt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46" name="Rectangle 45"/>
          <p:cNvSpPr/>
          <p:nvPr/>
        </p:nvSpPr>
        <p:spPr bwMode="auto">
          <a:xfrm>
            <a:off x="6400800" y="3657600"/>
            <a:ext cx="685800" cy="533400"/>
          </a:xfrm>
          <a:prstGeom prst="rect">
            <a:avLst/>
          </a:prstGeom>
          <a:pattFill prst="dkVert">
            <a:fgClr>
              <a:schemeClr val="bg1">
                <a:lumMod val="75000"/>
                <a:lumOff val="25000"/>
              </a:schemeClr>
            </a:fgClr>
            <a:bgClr>
              <a:schemeClr val="accent1"/>
            </a:bgClr>
          </a:patt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7" name="Rectangle 16"/>
          <p:cNvSpPr/>
          <p:nvPr/>
        </p:nvSpPr>
        <p:spPr bwMode="auto">
          <a:xfrm>
            <a:off x="3657600" y="4648200"/>
            <a:ext cx="2819400" cy="533400"/>
          </a:xfrm>
          <a:prstGeom prst="rect">
            <a:avLst/>
          </a:prstGeom>
          <a:noFill/>
          <a:ln w="38100" cmpd="sng">
            <a:solidFill>
              <a:schemeClr val="accent1">
                <a:lumMod val="50000"/>
              </a:schemeClr>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48" name="Rectangle 47"/>
          <p:cNvSpPr/>
          <p:nvPr/>
        </p:nvSpPr>
        <p:spPr bwMode="auto">
          <a:xfrm>
            <a:off x="3657600" y="4648200"/>
            <a:ext cx="533400" cy="533400"/>
          </a:xfrm>
          <a:prstGeom prst="rect">
            <a:avLst/>
          </a:prstGeom>
          <a:pattFill prst="wdUpDiag">
            <a:fgClr>
              <a:schemeClr val="bg1">
                <a:lumMod val="75000"/>
                <a:lumOff val="25000"/>
              </a:schemeClr>
            </a:fgClr>
            <a:bgClr>
              <a:prstClr val="white"/>
            </a:bgClr>
          </a:patt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bg1"/>
                </a:solidFill>
                <a:effectLst>
                  <a:outerShdw blurRad="38100" dist="38100" dir="2700000" algn="tl">
                    <a:srgbClr val="000000">
                      <a:alpha val="43137"/>
                    </a:srgbClr>
                  </a:outerShdw>
                </a:effectLst>
                <a:latin typeface="Segoe" pitchFamily="34" charset="0"/>
              </a:rPr>
              <a:t>T</a:t>
            </a:r>
          </a:p>
        </p:txBody>
      </p:sp>
      <p:sp>
        <p:nvSpPr>
          <p:cNvPr id="53" name="Rectangle 52"/>
          <p:cNvSpPr/>
          <p:nvPr/>
        </p:nvSpPr>
        <p:spPr bwMode="auto">
          <a:xfrm>
            <a:off x="4191000" y="4648200"/>
            <a:ext cx="685800" cy="533400"/>
          </a:xfrm>
          <a:prstGeom prst="rect">
            <a:avLst/>
          </a:prstGeom>
          <a:pattFill prst="dkVert">
            <a:fgClr>
              <a:schemeClr val="bg1">
                <a:lumMod val="75000"/>
                <a:lumOff val="25000"/>
              </a:schemeClr>
            </a:fgClr>
            <a:bgClr>
              <a:schemeClr val="accent1"/>
            </a:bgClr>
          </a:patt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000000"/>
                </a:solidFill>
                <a:effectLst>
                  <a:outerShdw blurRad="38100" dist="38100" dir="2700000" algn="tl">
                    <a:srgbClr val="000000">
                      <a:alpha val="43137"/>
                    </a:srgbClr>
                  </a:outerShdw>
                </a:effectLst>
                <a:latin typeface="Segoe" pitchFamily="34" charset="0"/>
              </a:rPr>
              <a:t>P</a:t>
            </a:r>
          </a:p>
        </p:txBody>
      </p:sp>
      <p:sp>
        <p:nvSpPr>
          <p:cNvPr id="55" name="Rectangle 54"/>
          <p:cNvSpPr/>
          <p:nvPr/>
        </p:nvSpPr>
        <p:spPr bwMode="auto">
          <a:xfrm>
            <a:off x="4876800" y="4648200"/>
            <a:ext cx="533400" cy="533400"/>
          </a:xfrm>
          <a:prstGeom prst="rect">
            <a:avLst/>
          </a:prstGeom>
          <a:pattFill prst="narHorz">
            <a:fgClr>
              <a:schemeClr val="bg1">
                <a:lumMod val="75000"/>
                <a:lumOff val="25000"/>
              </a:schemeClr>
            </a:fgClr>
            <a:bgClr>
              <a:prstClr val="white"/>
            </a:bgClr>
          </a:patt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000000"/>
                </a:solidFill>
                <a:effectLst>
                  <a:outerShdw blurRad="38100" dist="38100" dir="2700000" algn="tl">
                    <a:srgbClr val="000000">
                      <a:alpha val="43137"/>
                    </a:srgbClr>
                  </a:outerShdw>
                </a:effectLst>
                <a:latin typeface="Segoe" pitchFamily="34" charset="0"/>
              </a:rPr>
              <a:t>H</a:t>
            </a:r>
          </a:p>
        </p:txBody>
      </p:sp>
      <p:sp>
        <p:nvSpPr>
          <p:cNvPr id="56" name="Rectangle 55"/>
          <p:cNvSpPr/>
          <p:nvPr/>
        </p:nvSpPr>
        <p:spPr bwMode="auto">
          <a:xfrm>
            <a:off x="5410200" y="4648200"/>
            <a:ext cx="762000" cy="533400"/>
          </a:xfrm>
          <a:prstGeom prst="rect">
            <a:avLst/>
          </a:prstGeom>
          <a:pattFill prst="pct80">
            <a:fgClr>
              <a:schemeClr val="accent1"/>
            </a:fgClr>
            <a:bgClr>
              <a:prstClr val="white"/>
            </a:bgClr>
          </a:patt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000000"/>
                </a:solidFill>
                <a:effectLst>
                  <a:outerShdw blurRad="38100" dist="38100" dir="2700000" algn="tl">
                    <a:srgbClr val="000000">
                      <a:alpha val="43137"/>
                    </a:srgbClr>
                  </a:outerShdw>
                </a:effectLst>
                <a:latin typeface="Segoe" pitchFamily="34" charset="0"/>
              </a:rPr>
              <a:t>D</a:t>
            </a:r>
          </a:p>
        </p:txBody>
      </p:sp>
      <p:sp>
        <p:nvSpPr>
          <p:cNvPr id="21" name="Right Brace 20"/>
          <p:cNvSpPr/>
          <p:nvPr/>
        </p:nvSpPr>
        <p:spPr>
          <a:xfrm rot="5400000">
            <a:off x="4667250" y="4362450"/>
            <a:ext cx="304800" cy="1943100"/>
          </a:xfrm>
          <a:prstGeom prst="rightBrace">
            <a:avLst>
              <a:gd name="adj1" fmla="val 17637"/>
              <a:gd name="adj2" fmla="val 50000"/>
            </a:avLst>
          </a:prstGeom>
          <a:ln w="19050" cmpd="sng">
            <a:solidFill>
              <a:schemeClr val="bg1">
                <a:lumMod val="75000"/>
                <a:lumOff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TextBox 21"/>
          <p:cNvSpPr txBox="1"/>
          <p:nvPr/>
        </p:nvSpPr>
        <p:spPr>
          <a:xfrm>
            <a:off x="4953000" y="5334000"/>
            <a:ext cx="1447800" cy="369332"/>
          </a:xfrm>
          <a:prstGeom prst="rect">
            <a:avLst/>
          </a:prstGeom>
          <a:noFill/>
        </p:spPr>
        <p:txBody>
          <a:bodyPr wrap="square" rtlCol="0">
            <a:spAutoFit/>
          </a:bodyPr>
          <a:lstStyle/>
          <a:p>
            <a:r>
              <a:rPr lang="en-US" dirty="0" err="1" smtClean="0">
                <a:solidFill>
                  <a:srgbClr val="000000"/>
                </a:solidFill>
                <a:latin typeface="Times"/>
                <a:cs typeface="Times"/>
              </a:rPr>
              <a:t>Gzip</a:t>
            </a:r>
            <a:endParaRPr lang="en-US" dirty="0">
              <a:solidFill>
                <a:srgbClr val="000000"/>
              </a:solidFill>
              <a:latin typeface="Times"/>
              <a:cs typeface="Times"/>
            </a:endParaRPr>
          </a:p>
        </p:txBody>
      </p:sp>
      <p:cxnSp>
        <p:nvCxnSpPr>
          <p:cNvPr id="9" name="Straight Arrow Connector 8"/>
          <p:cNvCxnSpPr/>
          <p:nvPr/>
        </p:nvCxnSpPr>
        <p:spPr>
          <a:xfrm>
            <a:off x="4800600" y="5334000"/>
            <a:ext cx="0" cy="609600"/>
          </a:xfrm>
          <a:prstGeom prst="straightConnector1">
            <a:avLst/>
          </a:prstGeom>
          <a:ln w="19050" cmpd="sng">
            <a:solidFill>
              <a:schemeClr val="bg1">
                <a:lumMod val="75000"/>
                <a:lumOff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10" name="Cloud 9"/>
          <p:cNvSpPr/>
          <p:nvPr/>
        </p:nvSpPr>
        <p:spPr bwMode="auto">
          <a:xfrm>
            <a:off x="4267200" y="5867400"/>
            <a:ext cx="1143000" cy="762000"/>
          </a:xfrm>
          <a:prstGeom prst="cloud">
            <a:avLst/>
          </a:prstGeom>
          <a:noFill/>
          <a:ln>
            <a:solidFill>
              <a:schemeClr val="bg1">
                <a:lumMod val="75000"/>
                <a:lumOff val="25000"/>
              </a:schemeClr>
            </a:solidFill>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chemeClr val="bg1"/>
                </a:solidFill>
                <a:effectLst>
                  <a:outerShdw blurRad="38100" dist="38100" dir="2700000" algn="tl">
                    <a:srgbClr val="000000">
                      <a:alpha val="43137"/>
                    </a:srgbClr>
                  </a:outerShdw>
                </a:effectLst>
                <a:latin typeface="Segoe" pitchFamily="34" charset="0"/>
              </a:rPr>
              <a:t>PFS</a:t>
            </a:r>
          </a:p>
        </p:txBody>
      </p:sp>
      <p:cxnSp>
        <p:nvCxnSpPr>
          <p:cNvPr id="18" name="Straight Arrow Connector 17"/>
          <p:cNvCxnSpPr>
            <a:stCxn id="16" idx="2"/>
            <a:endCxn id="48" idx="0"/>
          </p:cNvCxnSpPr>
          <p:nvPr/>
        </p:nvCxnSpPr>
        <p:spPr>
          <a:xfrm>
            <a:off x="3467100" y="4191000"/>
            <a:ext cx="457200" cy="457200"/>
          </a:xfrm>
          <a:prstGeom prst="straightConnector1">
            <a:avLst/>
          </a:prstGeom>
          <a:ln w="19050" cmpd="sng">
            <a:solidFill>
              <a:schemeClr val="bg1">
                <a:lumMod val="75000"/>
                <a:lumOff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a:stCxn id="46" idx="1"/>
          </p:cNvCxnSpPr>
          <p:nvPr/>
        </p:nvCxnSpPr>
        <p:spPr>
          <a:xfrm flipH="1">
            <a:off x="4495800" y="3924300"/>
            <a:ext cx="1905000" cy="800100"/>
          </a:xfrm>
          <a:prstGeom prst="straightConnector1">
            <a:avLst/>
          </a:prstGeom>
          <a:ln w="19050" cmpd="sng">
            <a:solidFill>
              <a:schemeClr val="bg1">
                <a:lumMod val="75000"/>
                <a:lumOff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152400" y="3429000"/>
            <a:ext cx="8686800" cy="0"/>
          </a:xfrm>
          <a:prstGeom prst="line">
            <a:avLst/>
          </a:prstGeom>
          <a:ln w="19050" cmpd="sng">
            <a:solidFill>
              <a:srgbClr val="EA0020"/>
            </a:solidFill>
            <a:prstDash val="sysDash"/>
          </a:ln>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a:off x="304800" y="5715000"/>
            <a:ext cx="8686800" cy="0"/>
          </a:xfrm>
          <a:prstGeom prst="line">
            <a:avLst/>
          </a:prstGeom>
          <a:ln w="19050" cmpd="sng">
            <a:solidFill>
              <a:srgbClr val="EA0020"/>
            </a:solidFill>
            <a:prstDash val="sysDash"/>
          </a:ln>
        </p:spPr>
        <p:style>
          <a:lnRef idx="2">
            <a:schemeClr val="accent1"/>
          </a:lnRef>
          <a:fillRef idx="0">
            <a:schemeClr val="accent1"/>
          </a:fillRef>
          <a:effectRef idx="1">
            <a:schemeClr val="accent1"/>
          </a:effectRef>
          <a:fontRef idx="minor">
            <a:schemeClr val="tx1"/>
          </a:fontRef>
        </p:style>
      </p:cxnSp>
      <p:grpSp>
        <p:nvGrpSpPr>
          <p:cNvPr id="50" name="Group 49"/>
          <p:cNvGrpSpPr/>
          <p:nvPr/>
        </p:nvGrpSpPr>
        <p:grpSpPr>
          <a:xfrm>
            <a:off x="2735545" y="2286000"/>
            <a:ext cx="1379255" cy="500261"/>
            <a:chOff x="2735545" y="3033556"/>
            <a:chExt cx="1379255" cy="500261"/>
          </a:xfrm>
        </p:grpSpPr>
        <p:sp>
          <p:nvSpPr>
            <p:cNvPr id="51" name="Rectangle 50"/>
            <p:cNvSpPr/>
            <p:nvPr/>
          </p:nvSpPr>
          <p:spPr bwMode="auto">
            <a:xfrm>
              <a:off x="3421345" y="3033556"/>
              <a:ext cx="693455" cy="500261"/>
            </a:xfrm>
            <a:prstGeom prst="rect">
              <a:avLst/>
            </a:prstGeom>
            <a:pattFill prst="dkHorz">
              <a:fgClr>
                <a:schemeClr val="accent1">
                  <a:lumMod val="75000"/>
                </a:schemeClr>
              </a:fgClr>
              <a:bgClr>
                <a:schemeClr val="accent1"/>
              </a:bgClr>
            </a:patt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a:solidFill>
                    <a:srgbClr val="000000"/>
                  </a:solidFill>
                </a:rPr>
                <a:t>2</a:t>
              </a:r>
              <a:r>
                <a:rPr lang="en-US" sz="1500" b="1" dirty="0" smtClean="0">
                  <a:solidFill>
                    <a:srgbClr val="000000"/>
                  </a:solidFill>
                </a:rPr>
                <a:t>.T</a:t>
              </a:r>
              <a:endParaRPr lang="en-US" sz="1500" b="1" dirty="0">
                <a:solidFill>
                  <a:srgbClr val="000000"/>
                </a:solidFill>
              </a:endParaRPr>
            </a:p>
          </p:txBody>
        </p:sp>
        <p:sp>
          <p:nvSpPr>
            <p:cNvPr id="52" name="Rectangle 51"/>
            <p:cNvSpPr/>
            <p:nvPr/>
          </p:nvSpPr>
          <p:spPr bwMode="auto">
            <a:xfrm>
              <a:off x="2735545" y="3033556"/>
              <a:ext cx="693455" cy="500261"/>
            </a:xfrm>
            <a:prstGeom prst="rect">
              <a:avLst/>
            </a:prstGeom>
            <a:pattFill prst="dkHorz">
              <a:fgClr>
                <a:schemeClr val="accent4">
                  <a:lumMod val="75000"/>
                </a:schemeClr>
              </a:fgClr>
              <a:bgClr>
                <a:schemeClr val="accent4"/>
              </a:bgClr>
            </a:patt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a:solidFill>
                    <a:srgbClr val="000000"/>
                  </a:solidFill>
                </a:rPr>
                <a:t>1</a:t>
              </a:r>
              <a:r>
                <a:rPr lang="en-US" sz="1500" b="1" dirty="0" smtClean="0">
                  <a:solidFill>
                    <a:srgbClr val="000000"/>
                  </a:solidFill>
                </a:rPr>
                <a:t>.T</a:t>
              </a:r>
              <a:endParaRPr lang="en-US" sz="1500" b="1" dirty="0">
                <a:solidFill>
                  <a:srgbClr val="000000"/>
                </a:solidFill>
              </a:endParaRPr>
            </a:p>
          </p:txBody>
        </p:sp>
      </p:grpSp>
      <p:grpSp>
        <p:nvGrpSpPr>
          <p:cNvPr id="58" name="Group 57"/>
          <p:cNvGrpSpPr/>
          <p:nvPr/>
        </p:nvGrpSpPr>
        <p:grpSpPr>
          <a:xfrm>
            <a:off x="6096000" y="2286000"/>
            <a:ext cx="1371600" cy="500261"/>
            <a:chOff x="6096000" y="3033556"/>
            <a:chExt cx="1371600" cy="500261"/>
          </a:xfrm>
        </p:grpSpPr>
        <p:sp>
          <p:nvSpPr>
            <p:cNvPr id="68" name="Rectangle 67"/>
            <p:cNvSpPr/>
            <p:nvPr/>
          </p:nvSpPr>
          <p:spPr bwMode="auto">
            <a:xfrm>
              <a:off x="6774145" y="3033556"/>
              <a:ext cx="693455" cy="50026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a:solidFill>
                    <a:srgbClr val="000000"/>
                  </a:solidFill>
                </a:rPr>
                <a:t>2</a:t>
              </a:r>
              <a:r>
                <a:rPr lang="en-US" sz="1500" b="1" dirty="0" smtClean="0">
                  <a:solidFill>
                    <a:srgbClr val="000000"/>
                  </a:solidFill>
                </a:rPr>
                <a:t>.P</a:t>
              </a:r>
              <a:endParaRPr lang="en-US" sz="1500" b="1" dirty="0">
                <a:solidFill>
                  <a:srgbClr val="000000"/>
                </a:solidFill>
              </a:endParaRPr>
            </a:p>
          </p:txBody>
        </p:sp>
        <p:sp>
          <p:nvSpPr>
            <p:cNvPr id="70" name="Rectangle 69"/>
            <p:cNvSpPr/>
            <p:nvPr/>
          </p:nvSpPr>
          <p:spPr bwMode="auto">
            <a:xfrm>
              <a:off x="6096000" y="3033556"/>
              <a:ext cx="693455" cy="50026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a:solidFill>
                    <a:srgbClr val="000000"/>
                  </a:solidFill>
                </a:rPr>
                <a:t>1</a:t>
              </a:r>
              <a:r>
                <a:rPr lang="en-US" sz="1500" b="1" dirty="0" smtClean="0">
                  <a:solidFill>
                    <a:srgbClr val="000000"/>
                  </a:solidFill>
                </a:rPr>
                <a:t>.P</a:t>
              </a:r>
              <a:endParaRPr lang="en-US" sz="1500" b="1" dirty="0">
                <a:solidFill>
                  <a:srgbClr val="000000"/>
                </a:solidFill>
              </a:endParaRPr>
            </a:p>
          </p:txBody>
        </p:sp>
      </p:grpSp>
      <p:sp>
        <p:nvSpPr>
          <p:cNvPr id="4" name="TextBox 3"/>
          <p:cNvSpPr txBox="1"/>
          <p:nvPr/>
        </p:nvSpPr>
        <p:spPr>
          <a:xfrm>
            <a:off x="457200" y="3505200"/>
            <a:ext cx="1905000" cy="381000"/>
          </a:xfrm>
          <a:prstGeom prst="rect">
            <a:avLst/>
          </a:prstGeom>
          <a:noFill/>
        </p:spPr>
        <p:txBody>
          <a:bodyPr wrap="square" rtlCol="0">
            <a:spAutoFit/>
          </a:bodyPr>
          <a:lstStyle/>
          <a:p>
            <a:r>
              <a:rPr lang="en-US" dirty="0" smtClean="0">
                <a:solidFill>
                  <a:srgbClr val="FF0000"/>
                </a:solidFill>
                <a:latin typeface="Times"/>
                <a:cs typeface="Times"/>
              </a:rPr>
              <a:t>First Phase</a:t>
            </a:r>
            <a:endParaRPr lang="en-US" dirty="0">
              <a:solidFill>
                <a:srgbClr val="FF0000"/>
              </a:solidFill>
              <a:latin typeface="Times"/>
              <a:cs typeface="Times"/>
            </a:endParaRPr>
          </a:p>
        </p:txBody>
      </p:sp>
      <p:sp>
        <p:nvSpPr>
          <p:cNvPr id="43" name="TextBox 42"/>
          <p:cNvSpPr txBox="1"/>
          <p:nvPr/>
        </p:nvSpPr>
        <p:spPr>
          <a:xfrm>
            <a:off x="457200" y="5715000"/>
            <a:ext cx="1905000" cy="381000"/>
          </a:xfrm>
          <a:prstGeom prst="rect">
            <a:avLst/>
          </a:prstGeom>
          <a:noFill/>
        </p:spPr>
        <p:txBody>
          <a:bodyPr wrap="square" rtlCol="0">
            <a:spAutoFit/>
          </a:bodyPr>
          <a:lstStyle/>
          <a:p>
            <a:r>
              <a:rPr lang="en-US" dirty="0" smtClean="0">
                <a:solidFill>
                  <a:srgbClr val="FF0000"/>
                </a:solidFill>
                <a:latin typeface="Times"/>
                <a:cs typeface="Times"/>
              </a:rPr>
              <a:t>Second Phase</a:t>
            </a:r>
            <a:endParaRPr lang="en-US" dirty="0">
              <a:solidFill>
                <a:srgbClr val="FF0000"/>
              </a:solidFill>
              <a:latin typeface="Times"/>
              <a:cs typeface="Times"/>
            </a:endParaRPr>
          </a:p>
        </p:txBody>
      </p:sp>
      <p:sp>
        <p:nvSpPr>
          <p:cNvPr id="5" name="Date Placeholder 4"/>
          <p:cNvSpPr>
            <a:spLocks noGrp="1"/>
          </p:cNvSpPr>
          <p:nvPr>
            <p:ph type="dt" sz="half" idx="10"/>
          </p:nvPr>
        </p:nvSpPr>
        <p:spPr/>
        <p:txBody>
          <a:bodyPr/>
          <a:lstStyle/>
          <a:p>
            <a:r>
              <a:rPr lang="en-US" smtClean="0"/>
              <a:t>Tanzima Islam (tislam@purdue.edu)</a:t>
            </a:r>
            <a:endParaRPr lang="en-US" dirty="0"/>
          </a:p>
        </p:txBody>
      </p:sp>
      <p:sp>
        <p:nvSpPr>
          <p:cNvPr id="13" name="Footer Placeholder 12"/>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164569863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5"/>
                                        </p:tgtEl>
                                        <p:attrNameLst>
                                          <p:attrName>style.visibility</p:attrName>
                                        </p:attrNameLst>
                                      </p:cBhvr>
                                      <p:to>
                                        <p:strVal val="visible"/>
                                      </p:to>
                                    </p:set>
                                  </p:childTnLst>
                                </p:cTn>
                              </p:par>
                              <p:par>
                                <p:cTn id="39" presetID="1" presetClass="exit" presetSubtype="0" fill="hold" nodeType="withEffect">
                                  <p:stCondLst>
                                    <p:cond delay="0"/>
                                  </p:stCondLst>
                                  <p:childTnLst>
                                    <p:set>
                                      <p:cBhvr>
                                        <p:cTn id="40" dur="1" fill="hold">
                                          <p:stCondLst>
                                            <p:cond delay="0"/>
                                          </p:stCondLst>
                                        </p:cTn>
                                        <p:tgtEl>
                                          <p:spTgt spid="18"/>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5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3"/>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16" grpId="0" animBg="1"/>
      <p:bldP spid="46" grpId="0" animBg="1"/>
      <p:bldP spid="17" grpId="0" animBg="1"/>
      <p:bldP spid="48" grpId="0" animBg="1"/>
      <p:bldP spid="53" grpId="0" animBg="1"/>
      <p:bldP spid="55" grpId="0" animBg="1"/>
      <p:bldP spid="56" grpId="0" animBg="1"/>
      <p:bldP spid="21" grpId="0" animBg="1"/>
      <p:bldP spid="22" grpId="0"/>
      <p:bldP spid="10" grpId="0" animBg="1"/>
      <p:bldP spid="4" grpId="0"/>
      <p:bldP spid="4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451406"/>
          </a:xfrm>
        </p:spPr>
        <p:txBody>
          <a:bodyPr/>
          <a:lstStyle/>
          <a:p>
            <a:r>
              <a:rPr lang="en-US" dirty="0" smtClean="0"/>
              <a:t>How </a:t>
            </a:r>
            <a:r>
              <a:rPr lang="en-US" dirty="0" err="1" smtClean="0"/>
              <a:t>mcrEngine</a:t>
            </a:r>
            <a:r>
              <a:rPr lang="en-US" dirty="0" smtClean="0"/>
              <a:t> Works</a:t>
            </a:r>
            <a:endParaRPr lang="en-US" dirty="0"/>
          </a:p>
        </p:txBody>
      </p:sp>
      <p:sp>
        <p:nvSpPr>
          <p:cNvPr id="7" name="Rounded Rectangle 6"/>
          <p:cNvSpPr/>
          <p:nvPr/>
        </p:nvSpPr>
        <p:spPr bwMode="auto">
          <a:xfrm>
            <a:off x="685800" y="2590800"/>
            <a:ext cx="1600200" cy="762000"/>
          </a:xfrm>
          <a:prstGeom prst="roundRect">
            <a:avLst/>
          </a:prstGeom>
          <a:solidFill>
            <a:schemeClr val="tx1">
              <a:lumMod val="75000"/>
            </a:schemeClr>
          </a:soli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rgbClr val="000000"/>
                </a:solidFill>
                <a:effectLst>
                  <a:outerShdw blurRad="38100" dist="38100" dir="2700000" algn="tl">
                    <a:srgbClr val="000000">
                      <a:alpha val="43137"/>
                    </a:srgbClr>
                  </a:outerShdw>
                </a:effectLst>
                <a:latin typeface="Times"/>
                <a:cs typeface="Times"/>
              </a:rPr>
              <a:t>CNC</a:t>
            </a:r>
          </a:p>
        </p:txBody>
      </p:sp>
      <p:sp>
        <p:nvSpPr>
          <p:cNvPr id="8" name="Rounded Rectangle 7"/>
          <p:cNvSpPr/>
          <p:nvPr/>
        </p:nvSpPr>
        <p:spPr bwMode="auto">
          <a:xfrm>
            <a:off x="838200" y="2743200"/>
            <a:ext cx="1600200" cy="762000"/>
          </a:xfrm>
          <a:prstGeom prst="roundRect">
            <a:avLst/>
          </a:prstGeom>
          <a:solidFill>
            <a:schemeClr val="tx1">
              <a:lumMod val="75000"/>
            </a:schemeClr>
          </a:soli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rgbClr val="000000"/>
                </a:solidFill>
                <a:effectLst>
                  <a:outerShdw blurRad="38100" dist="38100" dir="2700000" algn="tl">
                    <a:srgbClr val="000000">
                      <a:alpha val="43137"/>
                    </a:srgbClr>
                  </a:outerShdw>
                </a:effectLst>
                <a:latin typeface="Times"/>
                <a:cs typeface="Times"/>
              </a:rPr>
              <a:t>CNC</a:t>
            </a:r>
          </a:p>
        </p:txBody>
      </p:sp>
      <p:sp>
        <p:nvSpPr>
          <p:cNvPr id="9" name="Rounded Rectangle 8"/>
          <p:cNvSpPr/>
          <p:nvPr/>
        </p:nvSpPr>
        <p:spPr bwMode="auto">
          <a:xfrm>
            <a:off x="990600" y="2895600"/>
            <a:ext cx="1600200" cy="762000"/>
          </a:xfrm>
          <a:prstGeom prst="roundRect">
            <a:avLst/>
          </a:prstGeom>
          <a:solidFill>
            <a:schemeClr val="tx1">
              <a:lumMod val="75000"/>
            </a:schemeClr>
          </a:soli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rgbClr val="000000"/>
                </a:solidFill>
                <a:effectLst>
                  <a:outerShdw blurRad="38100" dist="38100" dir="2700000" algn="tl">
                    <a:srgbClr val="000000">
                      <a:alpha val="43137"/>
                    </a:srgbClr>
                  </a:outerShdw>
                </a:effectLst>
                <a:latin typeface="Times"/>
                <a:cs typeface="Times"/>
              </a:rPr>
              <a:t>CNC</a:t>
            </a:r>
          </a:p>
        </p:txBody>
      </p:sp>
      <p:sp>
        <p:nvSpPr>
          <p:cNvPr id="11" name="Rounded Rectangle 10"/>
          <p:cNvSpPr/>
          <p:nvPr/>
        </p:nvSpPr>
        <p:spPr bwMode="auto">
          <a:xfrm>
            <a:off x="4343400" y="3048000"/>
            <a:ext cx="1600200" cy="762000"/>
          </a:xfrm>
          <a:prstGeom prst="roundRect">
            <a:avLst/>
          </a:prstGeom>
          <a:solidFill>
            <a:schemeClr val="accent1">
              <a:lumMod val="60000"/>
              <a:lumOff val="4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a:solidFill>
                  <a:srgbClr val="000000"/>
                </a:solidFill>
                <a:effectLst>
                  <a:outerShdw blurRad="38100" dist="38100" dir="2700000" algn="tl">
                    <a:srgbClr val="000000">
                      <a:alpha val="43137"/>
                    </a:srgbClr>
                  </a:outerShdw>
                </a:effectLst>
                <a:latin typeface="Times"/>
                <a:cs typeface="Times"/>
              </a:rPr>
              <a:t>A</a:t>
            </a:r>
            <a:r>
              <a:rPr lang="en-US" sz="1600" dirty="0" smtClean="0">
                <a:solidFill>
                  <a:srgbClr val="000000"/>
                </a:solidFill>
                <a:effectLst>
                  <a:outerShdw blurRad="38100" dist="38100" dir="2700000" algn="tl">
                    <a:srgbClr val="000000">
                      <a:alpha val="43137"/>
                    </a:srgbClr>
                  </a:outerShdw>
                </a:effectLst>
                <a:latin typeface="Times"/>
                <a:cs typeface="Times"/>
              </a:rPr>
              <a:t>NC</a:t>
            </a:r>
          </a:p>
        </p:txBody>
      </p:sp>
      <p:sp>
        <p:nvSpPr>
          <p:cNvPr id="10" name="Rounded Rectangle 9"/>
          <p:cNvSpPr/>
          <p:nvPr/>
        </p:nvSpPr>
        <p:spPr bwMode="auto">
          <a:xfrm>
            <a:off x="1143000" y="3048000"/>
            <a:ext cx="1600200" cy="762000"/>
          </a:xfrm>
          <a:prstGeom prst="roundRect">
            <a:avLst/>
          </a:prstGeom>
          <a:solidFill>
            <a:schemeClr val="tx1">
              <a:lumMod val="75000"/>
            </a:schemeClr>
          </a:soli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rgbClr val="000000"/>
                </a:solidFill>
                <a:effectLst>
                  <a:outerShdw blurRad="38100" dist="38100" dir="2700000" algn="tl">
                    <a:srgbClr val="000000">
                      <a:alpha val="43137"/>
                    </a:srgbClr>
                  </a:outerShdw>
                </a:effectLst>
                <a:latin typeface="Times"/>
                <a:cs typeface="Times"/>
              </a:rPr>
              <a:t>CNC</a:t>
            </a:r>
          </a:p>
        </p:txBody>
      </p:sp>
      <p:sp>
        <p:nvSpPr>
          <p:cNvPr id="26" name="Rounded Rectangle 25"/>
          <p:cNvSpPr/>
          <p:nvPr/>
        </p:nvSpPr>
        <p:spPr bwMode="auto">
          <a:xfrm>
            <a:off x="838200" y="5181600"/>
            <a:ext cx="1600200" cy="762000"/>
          </a:xfrm>
          <a:prstGeom prst="roundRect">
            <a:avLst/>
          </a:prstGeom>
          <a:solidFill>
            <a:schemeClr val="tx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rgbClr val="000000"/>
                </a:solidFill>
                <a:effectLst>
                  <a:outerShdw blurRad="38100" dist="38100" dir="2700000" algn="tl">
                    <a:srgbClr val="000000">
                      <a:alpha val="43137"/>
                    </a:srgbClr>
                  </a:outerShdw>
                </a:effectLst>
                <a:latin typeface="Times"/>
                <a:cs typeface="Times"/>
              </a:rPr>
              <a:t>CNC</a:t>
            </a:r>
          </a:p>
        </p:txBody>
      </p:sp>
      <p:sp>
        <p:nvSpPr>
          <p:cNvPr id="27" name="Rounded Rectangle 26"/>
          <p:cNvSpPr/>
          <p:nvPr/>
        </p:nvSpPr>
        <p:spPr bwMode="auto">
          <a:xfrm>
            <a:off x="990600" y="5334000"/>
            <a:ext cx="1600200" cy="762000"/>
          </a:xfrm>
          <a:prstGeom prst="roundRect">
            <a:avLst/>
          </a:prstGeom>
          <a:solidFill>
            <a:schemeClr val="tx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rgbClr val="000000"/>
                </a:solidFill>
                <a:effectLst>
                  <a:outerShdw blurRad="38100" dist="38100" dir="2700000" algn="tl">
                    <a:srgbClr val="000000">
                      <a:alpha val="43137"/>
                    </a:srgbClr>
                  </a:outerShdw>
                </a:effectLst>
                <a:latin typeface="Times"/>
                <a:cs typeface="Times"/>
              </a:rPr>
              <a:t>CNC</a:t>
            </a:r>
          </a:p>
        </p:txBody>
      </p:sp>
      <p:sp>
        <p:nvSpPr>
          <p:cNvPr id="28" name="Rounded Rectangle 27"/>
          <p:cNvSpPr/>
          <p:nvPr/>
        </p:nvSpPr>
        <p:spPr bwMode="auto">
          <a:xfrm>
            <a:off x="1143000" y="5486400"/>
            <a:ext cx="1600200" cy="762000"/>
          </a:xfrm>
          <a:prstGeom prst="roundRect">
            <a:avLst/>
          </a:prstGeom>
          <a:solidFill>
            <a:schemeClr val="tx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rgbClr val="000000"/>
                </a:solidFill>
                <a:effectLst>
                  <a:outerShdw blurRad="38100" dist="38100" dir="2700000" algn="tl">
                    <a:srgbClr val="000000">
                      <a:alpha val="43137"/>
                    </a:srgbClr>
                  </a:outerShdw>
                </a:effectLst>
                <a:latin typeface="Times"/>
                <a:cs typeface="Times"/>
              </a:rPr>
              <a:t>CNC</a:t>
            </a:r>
          </a:p>
        </p:txBody>
      </p:sp>
      <p:sp>
        <p:nvSpPr>
          <p:cNvPr id="29" name="Rounded Rectangle 28"/>
          <p:cNvSpPr/>
          <p:nvPr/>
        </p:nvSpPr>
        <p:spPr bwMode="auto">
          <a:xfrm>
            <a:off x="1295400" y="5638800"/>
            <a:ext cx="1600200" cy="762000"/>
          </a:xfrm>
          <a:prstGeom prst="roundRect">
            <a:avLst/>
          </a:prstGeom>
          <a:solidFill>
            <a:schemeClr val="tx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rgbClr val="000000"/>
                </a:solidFill>
                <a:effectLst>
                  <a:outerShdw blurRad="38100" dist="38100" dir="2700000" algn="tl">
                    <a:srgbClr val="000000">
                      <a:alpha val="43137"/>
                    </a:srgbClr>
                  </a:outerShdw>
                </a:effectLst>
                <a:latin typeface="Times"/>
                <a:cs typeface="Times"/>
              </a:rPr>
              <a:t>CNC</a:t>
            </a:r>
          </a:p>
        </p:txBody>
      </p:sp>
      <p:sp>
        <p:nvSpPr>
          <p:cNvPr id="30" name="Rounded Rectangle 29"/>
          <p:cNvSpPr/>
          <p:nvPr/>
        </p:nvSpPr>
        <p:spPr bwMode="auto">
          <a:xfrm>
            <a:off x="4343400" y="4343400"/>
            <a:ext cx="1600200" cy="762000"/>
          </a:xfrm>
          <a:prstGeom prst="roundRect">
            <a:avLst/>
          </a:prstGeom>
          <a:solidFill>
            <a:schemeClr val="accent1">
              <a:lumMod val="60000"/>
              <a:lumOff val="4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a:solidFill>
                  <a:srgbClr val="000000"/>
                </a:solidFill>
                <a:effectLst>
                  <a:outerShdw blurRad="38100" dist="38100" dir="2700000" algn="tl">
                    <a:srgbClr val="000000">
                      <a:alpha val="43137"/>
                    </a:srgbClr>
                  </a:outerShdw>
                </a:effectLst>
                <a:latin typeface="Times"/>
                <a:cs typeface="Times"/>
              </a:rPr>
              <a:t>A</a:t>
            </a:r>
            <a:r>
              <a:rPr lang="en-US" sz="1600" dirty="0" smtClean="0">
                <a:solidFill>
                  <a:srgbClr val="000000"/>
                </a:solidFill>
                <a:effectLst>
                  <a:outerShdw blurRad="38100" dist="38100" dir="2700000" algn="tl">
                    <a:srgbClr val="000000">
                      <a:alpha val="43137"/>
                    </a:srgbClr>
                  </a:outerShdw>
                </a:effectLst>
                <a:latin typeface="Times"/>
                <a:cs typeface="Times"/>
              </a:rPr>
              <a:t>NC</a:t>
            </a:r>
          </a:p>
        </p:txBody>
      </p:sp>
      <p:sp>
        <p:nvSpPr>
          <p:cNvPr id="31" name="Rounded Rectangle 30"/>
          <p:cNvSpPr/>
          <p:nvPr/>
        </p:nvSpPr>
        <p:spPr bwMode="auto">
          <a:xfrm>
            <a:off x="4343400" y="5638800"/>
            <a:ext cx="1600200" cy="762000"/>
          </a:xfrm>
          <a:prstGeom prst="roundRect">
            <a:avLst/>
          </a:prstGeom>
          <a:solidFill>
            <a:schemeClr val="accent1">
              <a:lumMod val="60000"/>
              <a:lumOff val="4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a:solidFill>
                  <a:srgbClr val="000000"/>
                </a:solidFill>
                <a:effectLst>
                  <a:outerShdw blurRad="38100" dist="38100" dir="2700000" algn="tl">
                    <a:srgbClr val="000000">
                      <a:alpha val="43137"/>
                    </a:srgbClr>
                  </a:outerShdw>
                </a:effectLst>
                <a:latin typeface="Times"/>
                <a:cs typeface="Times"/>
              </a:rPr>
              <a:t>A</a:t>
            </a:r>
            <a:r>
              <a:rPr lang="en-US" sz="1600" dirty="0" smtClean="0">
                <a:solidFill>
                  <a:srgbClr val="000000"/>
                </a:solidFill>
                <a:effectLst>
                  <a:outerShdw blurRad="38100" dist="38100" dir="2700000" algn="tl">
                    <a:srgbClr val="000000">
                      <a:alpha val="43137"/>
                    </a:srgbClr>
                  </a:outerShdw>
                </a:effectLst>
                <a:latin typeface="Times"/>
                <a:cs typeface="Times"/>
              </a:rPr>
              <a:t>NC</a:t>
            </a:r>
          </a:p>
        </p:txBody>
      </p:sp>
      <p:grpSp>
        <p:nvGrpSpPr>
          <p:cNvPr id="43" name="Group 42"/>
          <p:cNvGrpSpPr/>
          <p:nvPr/>
        </p:nvGrpSpPr>
        <p:grpSpPr>
          <a:xfrm>
            <a:off x="2743200" y="3090446"/>
            <a:ext cx="1600200" cy="3005554"/>
            <a:chOff x="3505200" y="1871246"/>
            <a:chExt cx="1600200" cy="3005554"/>
          </a:xfrm>
        </p:grpSpPr>
        <p:cxnSp>
          <p:nvCxnSpPr>
            <p:cNvPr id="16" name="Straight Arrow Connector 15"/>
            <p:cNvCxnSpPr/>
            <p:nvPr/>
          </p:nvCxnSpPr>
          <p:spPr>
            <a:xfrm>
              <a:off x="3505200" y="2286000"/>
              <a:ext cx="1600200" cy="0"/>
            </a:xfrm>
            <a:prstGeom prst="straightConnector1">
              <a:avLst/>
            </a:prstGeom>
            <a:ln w="19050" cmpd="sng">
              <a:solidFill>
                <a:schemeClr val="bg1">
                  <a:lumMod val="75000"/>
                  <a:lumOff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3581400" y="1871246"/>
              <a:ext cx="1371600" cy="338554"/>
            </a:xfrm>
            <a:prstGeom prst="rect">
              <a:avLst/>
            </a:prstGeom>
            <a:noFill/>
          </p:spPr>
          <p:txBody>
            <a:bodyPr wrap="square" rtlCol="0">
              <a:spAutoFit/>
            </a:bodyPr>
            <a:lstStyle/>
            <a:p>
              <a:r>
                <a:rPr lang="en-US" sz="1600" dirty="0" smtClean="0">
                  <a:solidFill>
                    <a:srgbClr val="000000"/>
                  </a:solidFill>
                  <a:latin typeface="Times"/>
                  <a:cs typeface="Times"/>
                </a:rPr>
                <a:t>Meta-data</a:t>
              </a:r>
              <a:endParaRPr lang="en-US" sz="1600" dirty="0">
                <a:solidFill>
                  <a:srgbClr val="000000"/>
                </a:solidFill>
                <a:latin typeface="Times"/>
                <a:cs typeface="Times"/>
              </a:endParaRPr>
            </a:p>
          </p:txBody>
        </p:sp>
        <p:cxnSp>
          <p:nvCxnSpPr>
            <p:cNvPr id="33" name="Straight Arrow Connector 32"/>
            <p:cNvCxnSpPr/>
            <p:nvPr/>
          </p:nvCxnSpPr>
          <p:spPr>
            <a:xfrm>
              <a:off x="3657600" y="3581400"/>
              <a:ext cx="1447800" cy="0"/>
            </a:xfrm>
            <a:prstGeom prst="straightConnector1">
              <a:avLst/>
            </a:prstGeom>
            <a:ln w="19050" cmpd="sng">
              <a:solidFill>
                <a:schemeClr val="bg1">
                  <a:lumMod val="75000"/>
                  <a:lumOff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3657600" y="4876800"/>
              <a:ext cx="1447800" cy="0"/>
            </a:xfrm>
            <a:prstGeom prst="straightConnector1">
              <a:avLst/>
            </a:prstGeom>
            <a:ln w="19050" cmpd="sng">
              <a:solidFill>
                <a:schemeClr val="bg1">
                  <a:lumMod val="75000"/>
                  <a:lumOff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41" name="TextBox 40"/>
            <p:cNvSpPr txBox="1"/>
            <p:nvPr/>
          </p:nvSpPr>
          <p:spPr>
            <a:xfrm>
              <a:off x="3733800" y="3200400"/>
              <a:ext cx="1371600" cy="338554"/>
            </a:xfrm>
            <a:prstGeom prst="rect">
              <a:avLst/>
            </a:prstGeom>
            <a:noFill/>
          </p:spPr>
          <p:txBody>
            <a:bodyPr wrap="square" rtlCol="0">
              <a:spAutoFit/>
            </a:bodyPr>
            <a:lstStyle/>
            <a:p>
              <a:r>
                <a:rPr lang="en-US" sz="1600" dirty="0" smtClean="0">
                  <a:solidFill>
                    <a:srgbClr val="000000"/>
                  </a:solidFill>
                  <a:latin typeface="Times"/>
                  <a:cs typeface="Times"/>
                </a:rPr>
                <a:t>Meta-data</a:t>
              </a:r>
              <a:endParaRPr lang="en-US" sz="1600" dirty="0">
                <a:solidFill>
                  <a:srgbClr val="000000"/>
                </a:solidFill>
                <a:latin typeface="Times"/>
                <a:cs typeface="Times"/>
              </a:endParaRPr>
            </a:p>
          </p:txBody>
        </p:sp>
        <p:sp>
          <p:nvSpPr>
            <p:cNvPr id="42" name="TextBox 41"/>
            <p:cNvSpPr txBox="1"/>
            <p:nvPr/>
          </p:nvSpPr>
          <p:spPr>
            <a:xfrm>
              <a:off x="3733800" y="4538246"/>
              <a:ext cx="1371600" cy="338554"/>
            </a:xfrm>
            <a:prstGeom prst="rect">
              <a:avLst/>
            </a:prstGeom>
            <a:noFill/>
          </p:spPr>
          <p:txBody>
            <a:bodyPr wrap="square" rtlCol="0">
              <a:spAutoFit/>
            </a:bodyPr>
            <a:lstStyle/>
            <a:p>
              <a:r>
                <a:rPr lang="en-US" sz="1600" dirty="0" smtClean="0">
                  <a:solidFill>
                    <a:srgbClr val="000000"/>
                  </a:solidFill>
                  <a:latin typeface="Times"/>
                  <a:cs typeface="Times"/>
                </a:rPr>
                <a:t>Meta-data</a:t>
              </a:r>
              <a:endParaRPr lang="en-US" sz="1600" dirty="0">
                <a:solidFill>
                  <a:srgbClr val="000000"/>
                </a:solidFill>
                <a:latin typeface="Times"/>
                <a:cs typeface="Times"/>
              </a:endParaRPr>
            </a:p>
          </p:txBody>
        </p:sp>
      </p:grpSp>
      <p:sp>
        <p:nvSpPr>
          <p:cNvPr id="44" name="TextBox 43"/>
          <p:cNvSpPr txBox="1"/>
          <p:nvPr/>
        </p:nvSpPr>
        <p:spPr>
          <a:xfrm>
            <a:off x="3962400" y="2209800"/>
            <a:ext cx="2590800" cy="338554"/>
          </a:xfrm>
          <a:prstGeom prst="rect">
            <a:avLst/>
          </a:prstGeom>
          <a:noFill/>
        </p:spPr>
        <p:txBody>
          <a:bodyPr wrap="square" rtlCol="0">
            <a:spAutoFit/>
          </a:bodyPr>
          <a:lstStyle/>
          <a:p>
            <a:r>
              <a:rPr lang="en-US" sz="1600" dirty="0" smtClean="0">
                <a:solidFill>
                  <a:srgbClr val="FF0000"/>
                </a:solidFill>
                <a:latin typeface="Times"/>
                <a:cs typeface="Times"/>
              </a:rPr>
              <a:t>Identifies “similar” variables</a:t>
            </a:r>
            <a:endParaRPr lang="en-US" sz="1600" dirty="0">
              <a:solidFill>
                <a:srgbClr val="FF0000"/>
              </a:solidFill>
              <a:latin typeface="Times"/>
              <a:cs typeface="Times"/>
            </a:endParaRPr>
          </a:p>
        </p:txBody>
      </p:sp>
      <p:grpSp>
        <p:nvGrpSpPr>
          <p:cNvPr id="54" name="Group 53"/>
          <p:cNvGrpSpPr/>
          <p:nvPr/>
        </p:nvGrpSpPr>
        <p:grpSpPr>
          <a:xfrm>
            <a:off x="2743200" y="3090446"/>
            <a:ext cx="2382383" cy="3005554"/>
            <a:chOff x="3549622" y="2099846"/>
            <a:chExt cx="2382383" cy="3005554"/>
          </a:xfrm>
        </p:grpSpPr>
        <p:cxnSp>
          <p:nvCxnSpPr>
            <p:cNvPr id="46" name="Straight Arrow Connector 45"/>
            <p:cNvCxnSpPr/>
            <p:nvPr/>
          </p:nvCxnSpPr>
          <p:spPr>
            <a:xfrm flipH="1">
              <a:off x="3549622" y="2514600"/>
              <a:ext cx="1600200" cy="0"/>
            </a:xfrm>
            <a:prstGeom prst="straightConnector1">
              <a:avLst/>
            </a:prstGeom>
            <a:ln w="19050" cmpd="sng">
              <a:solidFill>
                <a:schemeClr val="bg1">
                  <a:lumMod val="75000"/>
                  <a:lumOff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48" name="Straight Arrow Connector 47"/>
            <p:cNvCxnSpPr/>
            <p:nvPr/>
          </p:nvCxnSpPr>
          <p:spPr>
            <a:xfrm flipH="1">
              <a:off x="3702022" y="3810000"/>
              <a:ext cx="1447800" cy="0"/>
            </a:xfrm>
            <a:prstGeom prst="straightConnector1">
              <a:avLst/>
            </a:prstGeom>
            <a:ln w="19050" cmpd="sng">
              <a:solidFill>
                <a:schemeClr val="bg1">
                  <a:lumMod val="75000"/>
                  <a:lumOff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flipH="1">
              <a:off x="3702022" y="5105400"/>
              <a:ext cx="1447800" cy="0"/>
            </a:xfrm>
            <a:prstGeom prst="straightConnector1">
              <a:avLst/>
            </a:prstGeom>
            <a:ln w="19050" cmpd="sng">
              <a:solidFill>
                <a:schemeClr val="bg1">
                  <a:lumMod val="75000"/>
                  <a:lumOff val="25000"/>
                </a:schemeClr>
              </a:solidFill>
              <a:tailEnd type="arrow"/>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3615077" y="2099846"/>
              <a:ext cx="1991945" cy="338554"/>
            </a:xfrm>
            <a:prstGeom prst="rect">
              <a:avLst/>
            </a:prstGeom>
            <a:noFill/>
          </p:spPr>
          <p:txBody>
            <a:bodyPr wrap="square" rtlCol="0">
              <a:spAutoFit/>
            </a:bodyPr>
            <a:lstStyle/>
            <a:p>
              <a:r>
                <a:rPr lang="en-US" sz="1600" dirty="0" smtClean="0">
                  <a:solidFill>
                    <a:srgbClr val="000000"/>
                  </a:solidFill>
                  <a:latin typeface="Times"/>
                  <a:cs typeface="Times"/>
                </a:rPr>
                <a:t>Request T, P</a:t>
              </a:r>
              <a:endParaRPr lang="en-US" sz="1600" dirty="0">
                <a:solidFill>
                  <a:srgbClr val="000000"/>
                </a:solidFill>
                <a:latin typeface="Times"/>
                <a:cs typeface="Times"/>
              </a:endParaRPr>
            </a:p>
          </p:txBody>
        </p:sp>
        <p:sp>
          <p:nvSpPr>
            <p:cNvPr id="52" name="TextBox 51"/>
            <p:cNvSpPr txBox="1"/>
            <p:nvPr/>
          </p:nvSpPr>
          <p:spPr>
            <a:xfrm>
              <a:off x="3778222" y="3395246"/>
              <a:ext cx="2153783" cy="338554"/>
            </a:xfrm>
            <a:prstGeom prst="rect">
              <a:avLst/>
            </a:prstGeom>
            <a:noFill/>
          </p:spPr>
          <p:txBody>
            <a:bodyPr wrap="square" rtlCol="0">
              <a:spAutoFit/>
            </a:bodyPr>
            <a:lstStyle/>
            <a:p>
              <a:r>
                <a:rPr lang="en-US" sz="1600" dirty="0" smtClean="0">
                  <a:solidFill>
                    <a:srgbClr val="000000"/>
                  </a:solidFill>
                  <a:latin typeface="Times"/>
                  <a:cs typeface="Times"/>
                </a:rPr>
                <a:t>Request T, P</a:t>
              </a:r>
              <a:endParaRPr lang="en-US" sz="1600" dirty="0">
                <a:solidFill>
                  <a:srgbClr val="000000"/>
                </a:solidFill>
                <a:latin typeface="Times"/>
                <a:cs typeface="Times"/>
              </a:endParaRPr>
            </a:p>
          </p:txBody>
        </p:sp>
        <p:sp>
          <p:nvSpPr>
            <p:cNvPr id="53" name="TextBox 52"/>
            <p:cNvSpPr txBox="1"/>
            <p:nvPr/>
          </p:nvSpPr>
          <p:spPr>
            <a:xfrm>
              <a:off x="3778222" y="4766846"/>
              <a:ext cx="1981200" cy="338554"/>
            </a:xfrm>
            <a:prstGeom prst="rect">
              <a:avLst/>
            </a:prstGeom>
            <a:noFill/>
          </p:spPr>
          <p:txBody>
            <a:bodyPr wrap="square" rtlCol="0">
              <a:spAutoFit/>
            </a:bodyPr>
            <a:lstStyle/>
            <a:p>
              <a:r>
                <a:rPr lang="en-US" sz="1600" dirty="0" smtClean="0">
                  <a:solidFill>
                    <a:srgbClr val="000000"/>
                  </a:solidFill>
                  <a:latin typeface="Times"/>
                  <a:cs typeface="Times"/>
                </a:rPr>
                <a:t>Request T, P</a:t>
              </a:r>
              <a:endParaRPr lang="en-US" sz="1600" dirty="0">
                <a:solidFill>
                  <a:srgbClr val="000000"/>
                </a:solidFill>
                <a:latin typeface="Times"/>
                <a:cs typeface="Times"/>
              </a:endParaRPr>
            </a:p>
          </p:txBody>
        </p:sp>
      </p:grpSp>
      <p:sp>
        <p:nvSpPr>
          <p:cNvPr id="55" name="TextBox 54"/>
          <p:cNvSpPr txBox="1"/>
          <p:nvPr/>
        </p:nvSpPr>
        <p:spPr>
          <a:xfrm>
            <a:off x="6248400" y="2234624"/>
            <a:ext cx="2819400" cy="584776"/>
          </a:xfrm>
          <a:prstGeom prst="rect">
            <a:avLst/>
          </a:prstGeom>
          <a:noFill/>
        </p:spPr>
        <p:txBody>
          <a:bodyPr wrap="square" rtlCol="0">
            <a:spAutoFit/>
          </a:bodyPr>
          <a:lstStyle/>
          <a:p>
            <a:r>
              <a:rPr lang="en-US" sz="1600" dirty="0" smtClean="0">
                <a:solidFill>
                  <a:srgbClr val="FF0000"/>
                </a:solidFill>
                <a:latin typeface="Times"/>
                <a:cs typeface="Times"/>
              </a:rPr>
              <a:t>Applies data-aware aggregation and compression</a:t>
            </a:r>
            <a:endParaRPr lang="en-US" sz="1600" dirty="0">
              <a:solidFill>
                <a:srgbClr val="FF0000"/>
              </a:solidFill>
              <a:latin typeface="Times"/>
              <a:cs typeface="Times"/>
            </a:endParaRPr>
          </a:p>
        </p:txBody>
      </p:sp>
      <p:sp>
        <p:nvSpPr>
          <p:cNvPr id="57" name="Cloud 56"/>
          <p:cNvSpPr/>
          <p:nvPr/>
        </p:nvSpPr>
        <p:spPr bwMode="auto">
          <a:xfrm>
            <a:off x="7772400" y="4191000"/>
            <a:ext cx="1143000" cy="762000"/>
          </a:xfrm>
          <a:prstGeom prst="cloud">
            <a:avLst/>
          </a:prstGeom>
          <a:noFill/>
          <a:ln>
            <a:solidFill>
              <a:schemeClr val="bg1">
                <a:lumMod val="75000"/>
                <a:lumOff val="25000"/>
              </a:schemeClr>
            </a:solidFill>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rgbClr val="000000"/>
                </a:solidFill>
                <a:effectLst>
                  <a:outerShdw blurRad="38100" dist="38100" dir="2700000" algn="tl">
                    <a:srgbClr val="000000">
                      <a:alpha val="43137"/>
                    </a:srgbClr>
                  </a:outerShdw>
                </a:effectLst>
                <a:latin typeface="Times"/>
                <a:cs typeface="Times"/>
              </a:rPr>
              <a:t>PFS</a:t>
            </a:r>
          </a:p>
        </p:txBody>
      </p:sp>
      <p:sp>
        <p:nvSpPr>
          <p:cNvPr id="39" name="Content Placeholder 5"/>
          <p:cNvSpPr>
            <a:spLocks noGrp="1"/>
          </p:cNvSpPr>
          <p:nvPr>
            <p:ph idx="1"/>
          </p:nvPr>
        </p:nvSpPr>
        <p:spPr>
          <a:xfrm>
            <a:off x="533400" y="1143000"/>
            <a:ext cx="8229600" cy="1066800"/>
          </a:xfrm>
        </p:spPr>
        <p:txBody>
          <a:bodyPr>
            <a:normAutofit/>
          </a:bodyPr>
          <a:lstStyle/>
          <a:p>
            <a:r>
              <a:rPr lang="en-US" sz="2000" dirty="0" smtClean="0">
                <a:solidFill>
                  <a:schemeClr val="bg1">
                    <a:lumMod val="75000"/>
                    <a:lumOff val="25000"/>
                  </a:schemeClr>
                </a:solidFill>
              </a:rPr>
              <a:t>CNC : Compute node </a:t>
            </a:r>
            <a:r>
              <a:rPr lang="en-US" sz="2000" dirty="0">
                <a:solidFill>
                  <a:schemeClr val="bg1">
                    <a:lumMod val="75000"/>
                    <a:lumOff val="25000"/>
                  </a:schemeClr>
                </a:solidFill>
              </a:rPr>
              <a:t>c</a:t>
            </a:r>
            <a:r>
              <a:rPr lang="en-US" sz="2000" dirty="0" smtClean="0">
                <a:solidFill>
                  <a:schemeClr val="bg1">
                    <a:lumMod val="75000"/>
                    <a:lumOff val="25000"/>
                  </a:schemeClr>
                </a:solidFill>
              </a:rPr>
              <a:t>omponent</a:t>
            </a:r>
          </a:p>
          <a:p>
            <a:r>
              <a:rPr lang="en-US" sz="2000" dirty="0" smtClean="0">
                <a:solidFill>
                  <a:schemeClr val="bg1">
                    <a:lumMod val="75000"/>
                    <a:lumOff val="25000"/>
                  </a:schemeClr>
                </a:solidFill>
              </a:rPr>
              <a:t>ANC: Aggregator node component</a:t>
            </a:r>
          </a:p>
          <a:p>
            <a:r>
              <a:rPr lang="en-US" sz="2000" dirty="0">
                <a:solidFill>
                  <a:schemeClr val="bg1">
                    <a:lumMod val="75000"/>
                    <a:lumOff val="25000"/>
                  </a:schemeClr>
                </a:solidFill>
              </a:rPr>
              <a:t>Rank-order </a:t>
            </a:r>
            <a:r>
              <a:rPr lang="en-US" sz="2000" dirty="0" smtClean="0">
                <a:solidFill>
                  <a:schemeClr val="bg1">
                    <a:lumMod val="75000"/>
                    <a:lumOff val="25000"/>
                  </a:schemeClr>
                </a:solidFill>
              </a:rPr>
              <a:t>groups, Group </a:t>
            </a:r>
            <a:r>
              <a:rPr lang="en-US" sz="2000" dirty="0">
                <a:solidFill>
                  <a:schemeClr val="bg1">
                    <a:lumMod val="75000"/>
                    <a:lumOff val="25000"/>
                  </a:schemeClr>
                </a:solidFill>
              </a:rPr>
              <a:t>size = </a:t>
            </a:r>
            <a:r>
              <a:rPr lang="en-US" sz="2000" dirty="0" smtClean="0">
                <a:solidFill>
                  <a:schemeClr val="bg1">
                    <a:lumMod val="75000"/>
                    <a:lumOff val="25000"/>
                  </a:schemeClr>
                </a:solidFill>
              </a:rPr>
              <a:t>4, N</a:t>
            </a:r>
            <a:r>
              <a:rPr lang="en-US" sz="2000" dirty="0" smtClean="0">
                <a:solidFill>
                  <a:schemeClr val="bg1">
                    <a:lumMod val="75000"/>
                    <a:lumOff val="25000"/>
                  </a:schemeClr>
                </a:solidFill>
                <a:latin typeface="Wingdings"/>
                <a:ea typeface="Wingdings"/>
                <a:cs typeface="Wingdings"/>
                <a:sym typeface="Wingdings"/>
              </a:rPr>
              <a:t></a:t>
            </a:r>
            <a:r>
              <a:rPr lang="en-US" sz="2000" dirty="0" smtClean="0">
                <a:solidFill>
                  <a:schemeClr val="bg1">
                    <a:lumMod val="75000"/>
                    <a:lumOff val="25000"/>
                  </a:schemeClr>
                </a:solidFill>
              </a:rPr>
              <a:t>M checkpointing</a:t>
            </a:r>
            <a:endParaRPr lang="en-US" sz="2000" dirty="0">
              <a:solidFill>
                <a:schemeClr val="bg1">
                  <a:lumMod val="75000"/>
                  <a:lumOff val="25000"/>
                </a:schemeClr>
              </a:solidFill>
            </a:endParaRPr>
          </a:p>
        </p:txBody>
      </p:sp>
      <p:sp>
        <p:nvSpPr>
          <p:cNvPr id="12" name="Left Brace 11"/>
          <p:cNvSpPr/>
          <p:nvPr/>
        </p:nvSpPr>
        <p:spPr>
          <a:xfrm>
            <a:off x="381000" y="2590800"/>
            <a:ext cx="457200" cy="1143000"/>
          </a:xfrm>
          <a:prstGeom prst="leftBrace">
            <a:avLst/>
          </a:prstGeom>
          <a:ln w="19050" cmpd="sng">
            <a:solidFill>
              <a:schemeClr val="bg1">
                <a:lumMod val="75000"/>
                <a:lumOff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solidFill>
                <a:srgbClr val="000000"/>
              </a:solidFill>
              <a:latin typeface="Times"/>
              <a:cs typeface="Times"/>
            </a:endParaRPr>
          </a:p>
        </p:txBody>
      </p:sp>
      <p:sp>
        <p:nvSpPr>
          <p:cNvPr id="47" name="Left Brace 46"/>
          <p:cNvSpPr/>
          <p:nvPr/>
        </p:nvSpPr>
        <p:spPr>
          <a:xfrm>
            <a:off x="533400" y="5181600"/>
            <a:ext cx="457200" cy="1143000"/>
          </a:xfrm>
          <a:prstGeom prst="leftBrace">
            <a:avLst/>
          </a:prstGeom>
          <a:ln w="19050" cmpd="sng">
            <a:solidFill>
              <a:schemeClr val="bg1">
                <a:lumMod val="75000"/>
                <a:lumOff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solidFill>
                <a:srgbClr val="000000"/>
              </a:solidFill>
              <a:latin typeface="Times"/>
              <a:cs typeface="Times"/>
            </a:endParaRPr>
          </a:p>
        </p:txBody>
      </p:sp>
      <p:sp>
        <p:nvSpPr>
          <p:cNvPr id="13" name="TextBox 12"/>
          <p:cNvSpPr txBox="1"/>
          <p:nvPr/>
        </p:nvSpPr>
        <p:spPr>
          <a:xfrm>
            <a:off x="0" y="3152001"/>
            <a:ext cx="685800" cy="276999"/>
          </a:xfrm>
          <a:prstGeom prst="rect">
            <a:avLst/>
          </a:prstGeom>
          <a:noFill/>
        </p:spPr>
        <p:txBody>
          <a:bodyPr wrap="square" rtlCol="0">
            <a:spAutoFit/>
          </a:bodyPr>
          <a:lstStyle/>
          <a:p>
            <a:r>
              <a:rPr lang="en-US" sz="1200" dirty="0" smtClean="0">
                <a:solidFill>
                  <a:srgbClr val="000000"/>
                </a:solidFill>
                <a:latin typeface="Times"/>
                <a:cs typeface="Times"/>
              </a:rPr>
              <a:t>Group</a:t>
            </a:r>
            <a:endParaRPr lang="en-US" sz="1200" dirty="0">
              <a:solidFill>
                <a:srgbClr val="000000"/>
              </a:solidFill>
              <a:latin typeface="Times"/>
              <a:cs typeface="Times"/>
            </a:endParaRPr>
          </a:p>
        </p:txBody>
      </p:sp>
      <p:grpSp>
        <p:nvGrpSpPr>
          <p:cNvPr id="110" name="Group 109"/>
          <p:cNvGrpSpPr/>
          <p:nvPr/>
        </p:nvGrpSpPr>
        <p:grpSpPr>
          <a:xfrm>
            <a:off x="0" y="3886200"/>
            <a:ext cx="2895600" cy="1219200"/>
            <a:chOff x="152400" y="3886200"/>
            <a:chExt cx="2895600" cy="1219200"/>
          </a:xfrm>
        </p:grpSpPr>
        <p:sp>
          <p:nvSpPr>
            <p:cNvPr id="22" name="Rounded Rectangle 21"/>
            <p:cNvSpPr/>
            <p:nvPr/>
          </p:nvSpPr>
          <p:spPr bwMode="auto">
            <a:xfrm>
              <a:off x="990600" y="3886200"/>
              <a:ext cx="1600200" cy="762000"/>
            </a:xfrm>
            <a:prstGeom prst="roundRect">
              <a:avLst/>
            </a:prstGeom>
            <a:solidFill>
              <a:schemeClr val="tx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rgbClr val="000000"/>
                  </a:solidFill>
                  <a:effectLst>
                    <a:outerShdw blurRad="38100" dist="38100" dir="2700000" algn="tl">
                      <a:srgbClr val="000000">
                        <a:alpha val="43137"/>
                      </a:srgbClr>
                    </a:outerShdw>
                  </a:effectLst>
                  <a:latin typeface="Times"/>
                  <a:cs typeface="Times"/>
                </a:rPr>
                <a:t>CNC</a:t>
              </a:r>
            </a:p>
          </p:txBody>
        </p:sp>
        <p:sp>
          <p:nvSpPr>
            <p:cNvPr id="23" name="Rounded Rectangle 22"/>
            <p:cNvSpPr/>
            <p:nvPr/>
          </p:nvSpPr>
          <p:spPr bwMode="auto">
            <a:xfrm>
              <a:off x="1143000" y="4038600"/>
              <a:ext cx="1600200" cy="762000"/>
            </a:xfrm>
            <a:prstGeom prst="roundRect">
              <a:avLst/>
            </a:prstGeom>
            <a:solidFill>
              <a:schemeClr val="tx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rgbClr val="000000"/>
                  </a:solidFill>
                  <a:effectLst>
                    <a:outerShdw blurRad="38100" dist="38100" dir="2700000" algn="tl">
                      <a:srgbClr val="000000">
                        <a:alpha val="43137"/>
                      </a:srgbClr>
                    </a:outerShdw>
                  </a:effectLst>
                  <a:latin typeface="Times"/>
                  <a:cs typeface="Times"/>
                </a:rPr>
                <a:t>CNC</a:t>
              </a:r>
            </a:p>
          </p:txBody>
        </p:sp>
        <p:sp>
          <p:nvSpPr>
            <p:cNvPr id="24" name="Rounded Rectangle 23"/>
            <p:cNvSpPr/>
            <p:nvPr/>
          </p:nvSpPr>
          <p:spPr bwMode="auto">
            <a:xfrm>
              <a:off x="1295400" y="4191000"/>
              <a:ext cx="1600200" cy="762000"/>
            </a:xfrm>
            <a:prstGeom prst="roundRect">
              <a:avLst/>
            </a:prstGeom>
            <a:solidFill>
              <a:schemeClr val="tx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rgbClr val="000000"/>
                  </a:solidFill>
                  <a:effectLst>
                    <a:outerShdw blurRad="38100" dist="38100" dir="2700000" algn="tl">
                      <a:srgbClr val="000000">
                        <a:alpha val="43137"/>
                      </a:srgbClr>
                    </a:outerShdw>
                  </a:effectLst>
                  <a:latin typeface="Times"/>
                  <a:cs typeface="Times"/>
                </a:rPr>
                <a:t>CNC</a:t>
              </a:r>
            </a:p>
          </p:txBody>
        </p:sp>
        <p:sp>
          <p:nvSpPr>
            <p:cNvPr id="25" name="Rounded Rectangle 24"/>
            <p:cNvSpPr/>
            <p:nvPr/>
          </p:nvSpPr>
          <p:spPr bwMode="auto">
            <a:xfrm>
              <a:off x="1447800" y="4343400"/>
              <a:ext cx="1600200" cy="762000"/>
            </a:xfrm>
            <a:prstGeom prst="roundRect">
              <a:avLst/>
            </a:prstGeom>
            <a:solidFill>
              <a:schemeClr val="tx1">
                <a:lumMod val="75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dirty="0" smtClean="0">
                  <a:solidFill>
                    <a:srgbClr val="000000"/>
                  </a:solidFill>
                  <a:effectLst>
                    <a:outerShdw blurRad="38100" dist="38100" dir="2700000" algn="tl">
                      <a:srgbClr val="000000">
                        <a:alpha val="43137"/>
                      </a:srgbClr>
                    </a:outerShdw>
                  </a:effectLst>
                  <a:latin typeface="Times"/>
                  <a:cs typeface="Times"/>
                </a:rPr>
                <a:t>CNC</a:t>
              </a:r>
            </a:p>
          </p:txBody>
        </p:sp>
        <p:sp>
          <p:nvSpPr>
            <p:cNvPr id="45" name="Left Brace 44"/>
            <p:cNvSpPr/>
            <p:nvPr/>
          </p:nvSpPr>
          <p:spPr>
            <a:xfrm>
              <a:off x="685800" y="3886200"/>
              <a:ext cx="457200" cy="1143000"/>
            </a:xfrm>
            <a:prstGeom prst="leftBrace">
              <a:avLst/>
            </a:prstGeom>
            <a:ln w="19050" cmpd="sng">
              <a:solidFill>
                <a:schemeClr val="bg1">
                  <a:lumMod val="75000"/>
                  <a:lumOff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solidFill>
                  <a:srgbClr val="000000"/>
                </a:solidFill>
                <a:latin typeface="Times"/>
                <a:cs typeface="Times"/>
              </a:endParaRPr>
            </a:p>
          </p:txBody>
        </p:sp>
        <p:sp>
          <p:nvSpPr>
            <p:cNvPr id="49" name="TextBox 48"/>
            <p:cNvSpPr txBox="1"/>
            <p:nvPr/>
          </p:nvSpPr>
          <p:spPr>
            <a:xfrm>
              <a:off x="152400" y="4295001"/>
              <a:ext cx="685800" cy="276999"/>
            </a:xfrm>
            <a:prstGeom prst="rect">
              <a:avLst/>
            </a:prstGeom>
            <a:noFill/>
          </p:spPr>
          <p:txBody>
            <a:bodyPr wrap="square" rtlCol="0">
              <a:spAutoFit/>
            </a:bodyPr>
            <a:lstStyle/>
            <a:p>
              <a:r>
                <a:rPr lang="en-US" sz="1200" dirty="0" smtClean="0">
                  <a:solidFill>
                    <a:srgbClr val="000000"/>
                  </a:solidFill>
                  <a:latin typeface="Times"/>
                  <a:cs typeface="Times"/>
                </a:rPr>
                <a:t>Group</a:t>
              </a:r>
              <a:endParaRPr lang="en-US" sz="1200" dirty="0">
                <a:solidFill>
                  <a:srgbClr val="000000"/>
                </a:solidFill>
                <a:latin typeface="Times"/>
                <a:cs typeface="Times"/>
              </a:endParaRPr>
            </a:p>
          </p:txBody>
        </p:sp>
      </p:grpSp>
      <p:sp>
        <p:nvSpPr>
          <p:cNvPr id="58" name="TextBox 57"/>
          <p:cNvSpPr txBox="1"/>
          <p:nvPr/>
        </p:nvSpPr>
        <p:spPr>
          <a:xfrm>
            <a:off x="0" y="5590401"/>
            <a:ext cx="685800" cy="276999"/>
          </a:xfrm>
          <a:prstGeom prst="rect">
            <a:avLst/>
          </a:prstGeom>
          <a:noFill/>
        </p:spPr>
        <p:txBody>
          <a:bodyPr wrap="square" rtlCol="0">
            <a:spAutoFit/>
          </a:bodyPr>
          <a:lstStyle/>
          <a:p>
            <a:r>
              <a:rPr lang="en-US" sz="1200" dirty="0" smtClean="0">
                <a:solidFill>
                  <a:srgbClr val="000000"/>
                </a:solidFill>
                <a:latin typeface="Times"/>
                <a:cs typeface="Times"/>
              </a:rPr>
              <a:t>Group</a:t>
            </a:r>
            <a:endParaRPr lang="en-US" sz="1200" dirty="0">
              <a:solidFill>
                <a:srgbClr val="000000"/>
              </a:solidFill>
              <a:latin typeface="Times"/>
              <a:cs typeface="Times"/>
            </a:endParaRPr>
          </a:p>
        </p:txBody>
      </p:sp>
      <p:grpSp>
        <p:nvGrpSpPr>
          <p:cNvPr id="3" name="Group 2"/>
          <p:cNvGrpSpPr/>
          <p:nvPr/>
        </p:nvGrpSpPr>
        <p:grpSpPr>
          <a:xfrm>
            <a:off x="2743200" y="3090446"/>
            <a:ext cx="2209800" cy="3005554"/>
            <a:chOff x="2743200" y="2861216"/>
            <a:chExt cx="2209800" cy="3005554"/>
          </a:xfrm>
          <a:noFill/>
        </p:grpSpPr>
        <p:sp>
          <p:nvSpPr>
            <p:cNvPr id="59" name="TextBox 58"/>
            <p:cNvSpPr txBox="1"/>
            <p:nvPr/>
          </p:nvSpPr>
          <p:spPr>
            <a:xfrm>
              <a:off x="2961055" y="4156616"/>
              <a:ext cx="1991945" cy="338554"/>
            </a:xfrm>
            <a:prstGeom prst="rect">
              <a:avLst/>
            </a:prstGeom>
            <a:grpFill/>
          </p:spPr>
          <p:txBody>
            <a:bodyPr wrap="square" rtlCol="0">
              <a:spAutoFit/>
            </a:bodyPr>
            <a:lstStyle/>
            <a:p>
              <a:r>
                <a:rPr lang="en-US" sz="1600" dirty="0" smtClean="0">
                  <a:solidFill>
                    <a:srgbClr val="000000"/>
                  </a:solidFill>
                  <a:latin typeface="Times"/>
                  <a:cs typeface="Times"/>
                </a:rPr>
                <a:t>Request H, D</a:t>
              </a:r>
              <a:endParaRPr lang="en-US" sz="1600" dirty="0">
                <a:solidFill>
                  <a:srgbClr val="000000"/>
                </a:solidFill>
                <a:latin typeface="Times"/>
                <a:cs typeface="Times"/>
              </a:endParaRPr>
            </a:p>
          </p:txBody>
        </p:sp>
        <p:sp>
          <p:nvSpPr>
            <p:cNvPr id="60" name="TextBox 59"/>
            <p:cNvSpPr txBox="1"/>
            <p:nvPr/>
          </p:nvSpPr>
          <p:spPr>
            <a:xfrm>
              <a:off x="2961055" y="5528216"/>
              <a:ext cx="1991945" cy="338554"/>
            </a:xfrm>
            <a:prstGeom prst="rect">
              <a:avLst/>
            </a:prstGeom>
            <a:grpFill/>
          </p:spPr>
          <p:txBody>
            <a:bodyPr wrap="square" rtlCol="0">
              <a:spAutoFit/>
            </a:bodyPr>
            <a:lstStyle/>
            <a:p>
              <a:r>
                <a:rPr lang="en-US" sz="1600" dirty="0" smtClean="0">
                  <a:solidFill>
                    <a:srgbClr val="000000"/>
                  </a:solidFill>
                  <a:latin typeface="Times"/>
                  <a:cs typeface="Times"/>
                </a:rPr>
                <a:t>Request H, D</a:t>
              </a:r>
              <a:endParaRPr lang="en-US" sz="1600" dirty="0">
                <a:solidFill>
                  <a:srgbClr val="000000"/>
                </a:solidFill>
                <a:latin typeface="Times"/>
                <a:cs typeface="Times"/>
              </a:endParaRPr>
            </a:p>
          </p:txBody>
        </p:sp>
        <p:sp>
          <p:nvSpPr>
            <p:cNvPr id="61" name="TextBox 60"/>
            <p:cNvSpPr txBox="1"/>
            <p:nvPr/>
          </p:nvSpPr>
          <p:spPr>
            <a:xfrm>
              <a:off x="2795490" y="2861216"/>
              <a:ext cx="1991945" cy="338554"/>
            </a:xfrm>
            <a:prstGeom prst="rect">
              <a:avLst/>
            </a:prstGeom>
            <a:grpFill/>
          </p:spPr>
          <p:txBody>
            <a:bodyPr wrap="square" rtlCol="0">
              <a:spAutoFit/>
            </a:bodyPr>
            <a:lstStyle/>
            <a:p>
              <a:r>
                <a:rPr lang="en-US" sz="1600" dirty="0" smtClean="0">
                  <a:solidFill>
                    <a:srgbClr val="000000"/>
                  </a:solidFill>
                  <a:latin typeface="Times"/>
                  <a:cs typeface="Times"/>
                </a:rPr>
                <a:t>Request H, D</a:t>
              </a:r>
              <a:endParaRPr lang="en-US" sz="1600" dirty="0">
                <a:solidFill>
                  <a:srgbClr val="000000"/>
                </a:solidFill>
                <a:latin typeface="Times"/>
                <a:cs typeface="Times"/>
              </a:endParaRPr>
            </a:p>
          </p:txBody>
        </p:sp>
        <p:cxnSp>
          <p:nvCxnSpPr>
            <p:cNvPr id="62" name="Straight Arrow Connector 61"/>
            <p:cNvCxnSpPr/>
            <p:nvPr/>
          </p:nvCxnSpPr>
          <p:spPr>
            <a:xfrm flipH="1">
              <a:off x="2743200" y="3275970"/>
              <a:ext cx="1600200" cy="0"/>
            </a:xfrm>
            <a:prstGeom prst="straightConnector1">
              <a:avLst/>
            </a:prstGeom>
            <a:grpFill/>
            <a:ln w="19050" cmpd="sng">
              <a:solidFill>
                <a:schemeClr val="bg1">
                  <a:lumMod val="75000"/>
                  <a:lumOff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63" name="Straight Arrow Connector 62"/>
            <p:cNvCxnSpPr/>
            <p:nvPr/>
          </p:nvCxnSpPr>
          <p:spPr>
            <a:xfrm flipH="1">
              <a:off x="2895600" y="4571370"/>
              <a:ext cx="1447800" cy="0"/>
            </a:xfrm>
            <a:prstGeom prst="straightConnector1">
              <a:avLst/>
            </a:prstGeom>
            <a:grpFill/>
            <a:ln w="19050" cmpd="sng">
              <a:solidFill>
                <a:schemeClr val="bg1">
                  <a:lumMod val="75000"/>
                  <a:lumOff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p:nvPr/>
          </p:nvCxnSpPr>
          <p:spPr>
            <a:xfrm flipH="1">
              <a:off x="2895600" y="5866770"/>
              <a:ext cx="1447800" cy="0"/>
            </a:xfrm>
            <a:prstGeom prst="straightConnector1">
              <a:avLst/>
            </a:prstGeom>
            <a:grpFill/>
            <a:ln w="19050" cmpd="sng">
              <a:solidFill>
                <a:schemeClr val="bg1">
                  <a:lumMod val="75000"/>
                  <a:lumOff val="25000"/>
                </a:schemeClr>
              </a:solidFill>
              <a:tailEnd type="arrow"/>
            </a:ln>
          </p:spPr>
          <p:style>
            <a:lnRef idx="2">
              <a:schemeClr val="accent1"/>
            </a:lnRef>
            <a:fillRef idx="0">
              <a:schemeClr val="accent1"/>
            </a:fillRef>
            <a:effectRef idx="1">
              <a:schemeClr val="accent1"/>
            </a:effectRef>
            <a:fontRef idx="minor">
              <a:schemeClr val="tx1"/>
            </a:fontRef>
          </p:style>
        </p:cxnSp>
      </p:grpSp>
      <p:grpSp>
        <p:nvGrpSpPr>
          <p:cNvPr id="172" name="Group 171"/>
          <p:cNvGrpSpPr/>
          <p:nvPr/>
        </p:nvGrpSpPr>
        <p:grpSpPr>
          <a:xfrm>
            <a:off x="5943600" y="3429000"/>
            <a:ext cx="2362200" cy="2286000"/>
            <a:chOff x="5943600" y="3429000"/>
            <a:chExt cx="2362200" cy="2286000"/>
          </a:xfrm>
        </p:grpSpPr>
        <p:cxnSp>
          <p:nvCxnSpPr>
            <p:cNvPr id="56" name="Straight Arrow Connector 55"/>
            <p:cNvCxnSpPr/>
            <p:nvPr/>
          </p:nvCxnSpPr>
          <p:spPr>
            <a:xfrm>
              <a:off x="6019800" y="4572000"/>
              <a:ext cx="1752600" cy="0"/>
            </a:xfrm>
            <a:prstGeom prst="straightConnector1">
              <a:avLst/>
            </a:prstGeom>
            <a:ln w="19050" cmpd="sng">
              <a:solidFill>
                <a:schemeClr val="bg1">
                  <a:lumMod val="75000"/>
                  <a:lumOff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72" name="Straight Arrow Connector 71"/>
            <p:cNvCxnSpPr/>
            <p:nvPr/>
          </p:nvCxnSpPr>
          <p:spPr>
            <a:xfrm flipV="1">
              <a:off x="5943600" y="4953000"/>
              <a:ext cx="2362200" cy="762000"/>
            </a:xfrm>
            <a:prstGeom prst="straightConnector1">
              <a:avLst/>
            </a:prstGeom>
            <a:ln w="19050" cmpd="sng">
              <a:solidFill>
                <a:schemeClr val="bg1">
                  <a:lumMod val="75000"/>
                  <a:lumOff val="2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a:stCxn id="11" idx="3"/>
            </p:cNvCxnSpPr>
            <p:nvPr/>
          </p:nvCxnSpPr>
          <p:spPr>
            <a:xfrm>
              <a:off x="5943600" y="3429000"/>
              <a:ext cx="2286000" cy="838200"/>
            </a:xfrm>
            <a:prstGeom prst="straightConnector1">
              <a:avLst/>
            </a:prstGeom>
            <a:ln w="19050" cmpd="sng">
              <a:solidFill>
                <a:schemeClr val="bg1">
                  <a:lumMod val="75000"/>
                  <a:lumOff val="25000"/>
                </a:schemeClr>
              </a:solidFill>
              <a:tailEnd type="arrow"/>
            </a:ln>
          </p:spPr>
          <p:style>
            <a:lnRef idx="2">
              <a:schemeClr val="accent1"/>
            </a:lnRef>
            <a:fillRef idx="0">
              <a:schemeClr val="accent1"/>
            </a:fillRef>
            <a:effectRef idx="1">
              <a:schemeClr val="accent1"/>
            </a:effectRef>
            <a:fontRef idx="minor">
              <a:schemeClr val="tx1"/>
            </a:fontRef>
          </p:style>
        </p:cxnSp>
      </p:grpSp>
      <p:sp>
        <p:nvSpPr>
          <p:cNvPr id="85" name="Rectangle 84"/>
          <p:cNvSpPr/>
          <p:nvPr/>
        </p:nvSpPr>
        <p:spPr bwMode="auto">
          <a:xfrm>
            <a:off x="6096000" y="3124200"/>
            <a:ext cx="1676400" cy="304800"/>
          </a:xfrm>
          <a:prstGeom prst="rect">
            <a:avLst/>
          </a:prstGeom>
          <a:noFill/>
          <a:ln w="38100" cmpd="sng">
            <a:solidFill>
              <a:schemeClr val="accent1">
                <a:lumMod val="50000"/>
              </a:schemeClr>
            </a:solidFill>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14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90" name="Rectangle 89"/>
          <p:cNvSpPr/>
          <p:nvPr/>
        </p:nvSpPr>
        <p:spPr bwMode="auto">
          <a:xfrm>
            <a:off x="6096000" y="4648200"/>
            <a:ext cx="1676400" cy="304800"/>
          </a:xfrm>
          <a:prstGeom prst="rect">
            <a:avLst/>
          </a:prstGeom>
          <a:noFill/>
          <a:ln w="38100" cmpd="sng">
            <a:solidFill>
              <a:schemeClr val="accent1">
                <a:lumMod val="50000"/>
              </a:schemeClr>
            </a:solidFill>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14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93" name="Rectangle 92"/>
          <p:cNvSpPr/>
          <p:nvPr/>
        </p:nvSpPr>
        <p:spPr bwMode="auto">
          <a:xfrm>
            <a:off x="7086600" y="4648200"/>
            <a:ext cx="304800" cy="304800"/>
          </a:xfrm>
          <a:prstGeom prst="rect">
            <a:avLst/>
          </a:prstGeom>
          <a:pattFill prst="pct80">
            <a:fgClr>
              <a:schemeClr val="accent1"/>
            </a:fgClr>
            <a:bgClr>
              <a:prstClr val="white"/>
            </a:bgClr>
          </a:patt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dirty="0" smtClean="0">
                <a:solidFill>
                  <a:srgbClr val="000000"/>
                </a:solidFill>
                <a:effectLst>
                  <a:outerShdw blurRad="38100" dist="38100" dir="2700000" algn="tl">
                    <a:srgbClr val="000000">
                      <a:alpha val="43137"/>
                    </a:srgbClr>
                  </a:outerShdw>
                </a:effectLst>
                <a:latin typeface="Segoe" pitchFamily="34" charset="0"/>
              </a:rPr>
              <a:t>D</a:t>
            </a:r>
          </a:p>
        </p:txBody>
      </p:sp>
      <p:sp>
        <p:nvSpPr>
          <p:cNvPr id="95" name="Rectangle 94"/>
          <p:cNvSpPr/>
          <p:nvPr/>
        </p:nvSpPr>
        <p:spPr bwMode="auto">
          <a:xfrm>
            <a:off x="6096000" y="5791200"/>
            <a:ext cx="1676400" cy="304800"/>
          </a:xfrm>
          <a:prstGeom prst="rect">
            <a:avLst/>
          </a:prstGeom>
          <a:noFill/>
          <a:ln w="38100" cmpd="sng">
            <a:solidFill>
              <a:schemeClr val="accent1">
                <a:lumMod val="50000"/>
              </a:schemeClr>
            </a:solidFill>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14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126" name="Group 125"/>
          <p:cNvGrpSpPr/>
          <p:nvPr/>
        </p:nvGrpSpPr>
        <p:grpSpPr>
          <a:xfrm>
            <a:off x="2743200" y="3124200"/>
            <a:ext cx="1600200" cy="2971800"/>
            <a:chOff x="2057400" y="1447800"/>
            <a:chExt cx="1600200" cy="2971800"/>
          </a:xfrm>
        </p:grpSpPr>
        <p:cxnSp>
          <p:nvCxnSpPr>
            <p:cNvPr id="112" name="Straight Arrow Connector 111"/>
            <p:cNvCxnSpPr/>
            <p:nvPr/>
          </p:nvCxnSpPr>
          <p:spPr>
            <a:xfrm>
              <a:off x="2057400" y="1828800"/>
              <a:ext cx="1600200" cy="0"/>
            </a:xfrm>
            <a:prstGeom prst="straightConnector1">
              <a:avLst/>
            </a:prstGeom>
            <a:ln w="19050" cmpd="sng">
              <a:solidFill>
                <a:schemeClr val="bg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3" name="Straight Arrow Connector 112"/>
            <p:cNvCxnSpPr/>
            <p:nvPr/>
          </p:nvCxnSpPr>
          <p:spPr>
            <a:xfrm>
              <a:off x="2209800" y="3124200"/>
              <a:ext cx="1447800" cy="0"/>
            </a:xfrm>
            <a:prstGeom prst="straightConnector1">
              <a:avLst/>
            </a:prstGeom>
            <a:ln w="19050" cmpd="sng">
              <a:solidFill>
                <a:schemeClr val="bg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4" name="Straight Arrow Connector 113"/>
            <p:cNvCxnSpPr/>
            <p:nvPr/>
          </p:nvCxnSpPr>
          <p:spPr>
            <a:xfrm>
              <a:off x="2209800" y="4419600"/>
              <a:ext cx="1447800" cy="0"/>
            </a:xfrm>
            <a:prstGeom prst="straightConnector1">
              <a:avLst/>
            </a:prstGeom>
            <a:ln w="19050" cmpd="sng">
              <a:solidFill>
                <a:schemeClr val="bg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120" name="Rectangle 119"/>
            <p:cNvSpPr/>
            <p:nvPr/>
          </p:nvSpPr>
          <p:spPr bwMode="auto">
            <a:xfrm>
              <a:off x="2362200" y="1447800"/>
              <a:ext cx="388655" cy="304800"/>
            </a:xfrm>
            <a:prstGeom prst="rect">
              <a:avLst/>
            </a:prstGeom>
            <a:pattFill prst="wdUpDiag">
              <a:fgClr>
                <a:schemeClr val="accent4">
                  <a:lumMod val="75000"/>
                </a:schemeClr>
              </a:fgClr>
              <a:bgClr>
                <a:schemeClr val="accent4"/>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T</a:t>
              </a:r>
              <a:endParaRPr lang="en-US" sz="1500" b="1" dirty="0">
                <a:solidFill>
                  <a:srgbClr val="000000"/>
                </a:solidFill>
              </a:endParaRPr>
            </a:p>
          </p:txBody>
        </p:sp>
        <p:sp>
          <p:nvSpPr>
            <p:cNvPr id="121" name="Rectangle 120"/>
            <p:cNvSpPr/>
            <p:nvPr/>
          </p:nvSpPr>
          <p:spPr bwMode="auto">
            <a:xfrm>
              <a:off x="2750856" y="1447800"/>
              <a:ext cx="304800" cy="304800"/>
            </a:xfrm>
            <a:prstGeom prst="rect">
              <a:avLst/>
            </a:prstGeom>
            <a:solidFill>
              <a:schemeClr val="accent4"/>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P</a:t>
              </a:r>
              <a:endParaRPr lang="en-US" sz="1500" b="1" dirty="0">
                <a:solidFill>
                  <a:srgbClr val="000000"/>
                </a:solidFill>
              </a:endParaRPr>
            </a:p>
          </p:txBody>
        </p:sp>
        <p:sp>
          <p:nvSpPr>
            <p:cNvPr id="122" name="Rectangle 121"/>
            <p:cNvSpPr/>
            <p:nvPr/>
          </p:nvSpPr>
          <p:spPr bwMode="auto">
            <a:xfrm>
              <a:off x="2438400" y="2743200"/>
              <a:ext cx="388655" cy="304800"/>
            </a:xfrm>
            <a:prstGeom prst="rect">
              <a:avLst/>
            </a:prstGeom>
            <a:pattFill prst="wdUpDiag">
              <a:fgClr>
                <a:schemeClr val="accent4">
                  <a:lumMod val="75000"/>
                </a:schemeClr>
              </a:fgClr>
              <a:bgClr>
                <a:schemeClr val="accent4"/>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T</a:t>
              </a:r>
              <a:endParaRPr lang="en-US" sz="1500" b="1" dirty="0">
                <a:solidFill>
                  <a:srgbClr val="000000"/>
                </a:solidFill>
              </a:endParaRPr>
            </a:p>
          </p:txBody>
        </p:sp>
        <p:sp>
          <p:nvSpPr>
            <p:cNvPr id="123" name="Rectangle 122"/>
            <p:cNvSpPr/>
            <p:nvPr/>
          </p:nvSpPr>
          <p:spPr bwMode="auto">
            <a:xfrm>
              <a:off x="2827056" y="2743200"/>
              <a:ext cx="304800" cy="304800"/>
            </a:xfrm>
            <a:prstGeom prst="rect">
              <a:avLst/>
            </a:prstGeom>
            <a:solidFill>
              <a:schemeClr val="accent4"/>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P</a:t>
              </a:r>
              <a:endParaRPr lang="en-US" sz="1500" b="1" dirty="0">
                <a:solidFill>
                  <a:srgbClr val="000000"/>
                </a:solidFill>
              </a:endParaRPr>
            </a:p>
          </p:txBody>
        </p:sp>
        <p:sp>
          <p:nvSpPr>
            <p:cNvPr id="124" name="Rectangle 123"/>
            <p:cNvSpPr/>
            <p:nvPr/>
          </p:nvSpPr>
          <p:spPr bwMode="auto">
            <a:xfrm>
              <a:off x="2438400" y="4038600"/>
              <a:ext cx="388655" cy="304800"/>
            </a:xfrm>
            <a:prstGeom prst="rect">
              <a:avLst/>
            </a:prstGeom>
            <a:pattFill prst="wdUpDiag">
              <a:fgClr>
                <a:schemeClr val="accent4">
                  <a:lumMod val="75000"/>
                </a:schemeClr>
              </a:fgClr>
              <a:bgClr>
                <a:schemeClr val="accent4"/>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T</a:t>
              </a:r>
              <a:endParaRPr lang="en-US" sz="1500" b="1" dirty="0">
                <a:solidFill>
                  <a:srgbClr val="000000"/>
                </a:solidFill>
              </a:endParaRPr>
            </a:p>
          </p:txBody>
        </p:sp>
        <p:sp>
          <p:nvSpPr>
            <p:cNvPr id="125" name="Rectangle 124"/>
            <p:cNvSpPr/>
            <p:nvPr/>
          </p:nvSpPr>
          <p:spPr bwMode="auto">
            <a:xfrm>
              <a:off x="2819400" y="4038600"/>
              <a:ext cx="304800" cy="304800"/>
            </a:xfrm>
            <a:prstGeom prst="rect">
              <a:avLst/>
            </a:prstGeom>
            <a:solidFill>
              <a:schemeClr val="accent4"/>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P</a:t>
              </a:r>
              <a:endParaRPr lang="en-US" sz="1500" b="1" dirty="0">
                <a:solidFill>
                  <a:srgbClr val="000000"/>
                </a:solidFill>
              </a:endParaRPr>
            </a:p>
          </p:txBody>
        </p:sp>
      </p:grpSp>
      <p:grpSp>
        <p:nvGrpSpPr>
          <p:cNvPr id="129" name="Group 128"/>
          <p:cNvGrpSpPr/>
          <p:nvPr/>
        </p:nvGrpSpPr>
        <p:grpSpPr>
          <a:xfrm>
            <a:off x="2743200" y="3124200"/>
            <a:ext cx="1600200" cy="2971800"/>
            <a:chOff x="1676400" y="3962400"/>
            <a:chExt cx="1600200" cy="2971800"/>
          </a:xfrm>
        </p:grpSpPr>
        <p:cxnSp>
          <p:nvCxnSpPr>
            <p:cNvPr id="130" name="Straight Arrow Connector 129"/>
            <p:cNvCxnSpPr/>
            <p:nvPr/>
          </p:nvCxnSpPr>
          <p:spPr>
            <a:xfrm>
              <a:off x="1676400" y="4343400"/>
              <a:ext cx="1600200" cy="0"/>
            </a:xfrm>
            <a:prstGeom prst="straightConnector1">
              <a:avLst/>
            </a:prstGeom>
            <a:ln w="19050" cmpd="sng">
              <a:solidFill>
                <a:schemeClr val="bg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1" name="Straight Arrow Connector 130"/>
            <p:cNvCxnSpPr/>
            <p:nvPr/>
          </p:nvCxnSpPr>
          <p:spPr>
            <a:xfrm>
              <a:off x="1828800" y="5638800"/>
              <a:ext cx="1447800" cy="0"/>
            </a:xfrm>
            <a:prstGeom prst="straightConnector1">
              <a:avLst/>
            </a:prstGeom>
            <a:ln w="19050" cmpd="sng">
              <a:solidFill>
                <a:schemeClr val="bg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32" name="Straight Arrow Connector 131"/>
            <p:cNvCxnSpPr/>
            <p:nvPr/>
          </p:nvCxnSpPr>
          <p:spPr>
            <a:xfrm>
              <a:off x="1828800" y="6934200"/>
              <a:ext cx="1447800" cy="0"/>
            </a:xfrm>
            <a:prstGeom prst="straightConnector1">
              <a:avLst/>
            </a:prstGeom>
            <a:ln w="19050" cmpd="sng">
              <a:solidFill>
                <a:schemeClr val="bg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133" name="Rectangle 132"/>
            <p:cNvSpPr/>
            <p:nvPr/>
          </p:nvSpPr>
          <p:spPr bwMode="auto">
            <a:xfrm>
              <a:off x="1981200" y="3962400"/>
              <a:ext cx="388655" cy="304800"/>
            </a:xfrm>
            <a:prstGeom prst="rect">
              <a:avLst/>
            </a:prstGeom>
            <a:pattFill prst="wdUpDiag">
              <a:fgClr>
                <a:schemeClr val="accent4">
                  <a:lumMod val="75000"/>
                </a:schemeClr>
              </a:fgClr>
              <a:bgClr>
                <a:schemeClr val="accent4"/>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a:solidFill>
                    <a:srgbClr val="000000"/>
                  </a:solidFill>
                </a:rPr>
                <a:t>H</a:t>
              </a:r>
            </a:p>
          </p:txBody>
        </p:sp>
        <p:sp>
          <p:nvSpPr>
            <p:cNvPr id="134" name="Rectangle 133"/>
            <p:cNvSpPr/>
            <p:nvPr/>
          </p:nvSpPr>
          <p:spPr bwMode="auto">
            <a:xfrm>
              <a:off x="2369856" y="3962400"/>
              <a:ext cx="304800" cy="304800"/>
            </a:xfrm>
            <a:prstGeom prst="rect">
              <a:avLst/>
            </a:prstGeom>
            <a:solidFill>
              <a:schemeClr val="accent4"/>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a:solidFill>
                    <a:srgbClr val="000000"/>
                  </a:solidFill>
                </a:rPr>
                <a:t>D</a:t>
              </a:r>
            </a:p>
          </p:txBody>
        </p:sp>
        <p:sp>
          <p:nvSpPr>
            <p:cNvPr id="135" name="Rectangle 134"/>
            <p:cNvSpPr/>
            <p:nvPr/>
          </p:nvSpPr>
          <p:spPr bwMode="auto">
            <a:xfrm>
              <a:off x="2057400" y="5257800"/>
              <a:ext cx="388655" cy="304800"/>
            </a:xfrm>
            <a:prstGeom prst="rect">
              <a:avLst/>
            </a:prstGeom>
            <a:pattFill prst="wdUpDiag">
              <a:fgClr>
                <a:schemeClr val="accent4">
                  <a:lumMod val="75000"/>
                </a:schemeClr>
              </a:fgClr>
              <a:bgClr>
                <a:schemeClr val="accent4"/>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H</a:t>
              </a:r>
              <a:endParaRPr lang="en-US" sz="1500" b="1" dirty="0">
                <a:solidFill>
                  <a:srgbClr val="000000"/>
                </a:solidFill>
              </a:endParaRPr>
            </a:p>
          </p:txBody>
        </p:sp>
        <p:sp>
          <p:nvSpPr>
            <p:cNvPr id="136" name="Rectangle 135"/>
            <p:cNvSpPr/>
            <p:nvPr/>
          </p:nvSpPr>
          <p:spPr bwMode="auto">
            <a:xfrm>
              <a:off x="2446056" y="5257800"/>
              <a:ext cx="304800" cy="304800"/>
            </a:xfrm>
            <a:prstGeom prst="rect">
              <a:avLst/>
            </a:prstGeom>
            <a:solidFill>
              <a:schemeClr val="accent4"/>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a:solidFill>
                    <a:srgbClr val="000000"/>
                  </a:solidFill>
                </a:rPr>
                <a:t>D</a:t>
              </a:r>
            </a:p>
          </p:txBody>
        </p:sp>
        <p:sp>
          <p:nvSpPr>
            <p:cNvPr id="137" name="Rectangle 136"/>
            <p:cNvSpPr/>
            <p:nvPr/>
          </p:nvSpPr>
          <p:spPr bwMode="auto">
            <a:xfrm>
              <a:off x="2057400" y="6553200"/>
              <a:ext cx="388655" cy="304800"/>
            </a:xfrm>
            <a:prstGeom prst="rect">
              <a:avLst/>
            </a:prstGeom>
            <a:pattFill prst="wdUpDiag">
              <a:fgClr>
                <a:schemeClr val="accent4">
                  <a:lumMod val="75000"/>
                </a:schemeClr>
              </a:fgClr>
              <a:bgClr>
                <a:schemeClr val="accent4"/>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H</a:t>
              </a:r>
              <a:endParaRPr lang="en-US" sz="1500" b="1" dirty="0">
                <a:solidFill>
                  <a:srgbClr val="000000"/>
                </a:solidFill>
              </a:endParaRPr>
            </a:p>
          </p:txBody>
        </p:sp>
        <p:sp>
          <p:nvSpPr>
            <p:cNvPr id="138" name="Rectangle 137"/>
            <p:cNvSpPr/>
            <p:nvPr/>
          </p:nvSpPr>
          <p:spPr bwMode="auto">
            <a:xfrm>
              <a:off x="2438400" y="6553200"/>
              <a:ext cx="304800" cy="304800"/>
            </a:xfrm>
            <a:prstGeom prst="rect">
              <a:avLst/>
            </a:prstGeom>
            <a:solidFill>
              <a:schemeClr val="accent4"/>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a:solidFill>
                    <a:srgbClr val="000000"/>
                  </a:solidFill>
                </a:rPr>
                <a:t>D</a:t>
              </a:r>
            </a:p>
          </p:txBody>
        </p:sp>
      </p:grpSp>
      <p:grpSp>
        <p:nvGrpSpPr>
          <p:cNvPr id="171" name="Group 170"/>
          <p:cNvGrpSpPr/>
          <p:nvPr/>
        </p:nvGrpSpPr>
        <p:grpSpPr>
          <a:xfrm>
            <a:off x="6019800" y="3429000"/>
            <a:ext cx="1828800" cy="3200400"/>
            <a:chOff x="6019800" y="3429000"/>
            <a:chExt cx="1828800" cy="3200400"/>
          </a:xfrm>
        </p:grpSpPr>
        <p:sp>
          <p:nvSpPr>
            <p:cNvPr id="70" name="Right Brace 69"/>
            <p:cNvSpPr/>
            <p:nvPr/>
          </p:nvSpPr>
          <p:spPr>
            <a:xfrm rot="5400000">
              <a:off x="6743700" y="5448300"/>
              <a:ext cx="304800" cy="1752600"/>
            </a:xfrm>
            <a:prstGeom prst="rightBrace">
              <a:avLst>
                <a:gd name="adj1" fmla="val 17637"/>
                <a:gd name="adj2" fmla="val 50000"/>
              </a:avLst>
            </a:prstGeom>
            <a:ln w="19050" cmpd="sng">
              <a:solidFill>
                <a:schemeClr val="bg1">
                  <a:lumMod val="75000"/>
                  <a:lumOff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1" name="TextBox 70"/>
            <p:cNvSpPr txBox="1"/>
            <p:nvPr/>
          </p:nvSpPr>
          <p:spPr>
            <a:xfrm>
              <a:off x="6324600" y="6260068"/>
              <a:ext cx="1447800" cy="369332"/>
            </a:xfrm>
            <a:prstGeom prst="rect">
              <a:avLst/>
            </a:prstGeom>
            <a:noFill/>
          </p:spPr>
          <p:txBody>
            <a:bodyPr wrap="square" rtlCol="0">
              <a:spAutoFit/>
            </a:bodyPr>
            <a:lstStyle/>
            <a:p>
              <a:r>
                <a:rPr lang="en-US" dirty="0" err="1" smtClean="0">
                  <a:solidFill>
                    <a:srgbClr val="000000"/>
                  </a:solidFill>
                  <a:latin typeface="Times"/>
                  <a:cs typeface="Times"/>
                </a:rPr>
                <a:t>Gzip</a:t>
              </a:r>
              <a:endParaRPr lang="en-US" dirty="0">
                <a:solidFill>
                  <a:srgbClr val="000000"/>
                </a:solidFill>
                <a:latin typeface="Times"/>
                <a:cs typeface="Times"/>
              </a:endParaRPr>
            </a:p>
          </p:txBody>
        </p:sp>
        <p:sp>
          <p:nvSpPr>
            <p:cNvPr id="167" name="Right Brace 166"/>
            <p:cNvSpPr/>
            <p:nvPr/>
          </p:nvSpPr>
          <p:spPr>
            <a:xfrm rot="5400000">
              <a:off x="6819900" y="4229100"/>
              <a:ext cx="304800" cy="1752600"/>
            </a:xfrm>
            <a:prstGeom prst="rightBrace">
              <a:avLst>
                <a:gd name="adj1" fmla="val 17637"/>
                <a:gd name="adj2" fmla="val 50000"/>
              </a:avLst>
            </a:prstGeom>
            <a:ln w="19050" cmpd="sng">
              <a:solidFill>
                <a:schemeClr val="bg1">
                  <a:lumMod val="75000"/>
                  <a:lumOff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8" name="TextBox 167"/>
            <p:cNvSpPr txBox="1"/>
            <p:nvPr/>
          </p:nvSpPr>
          <p:spPr>
            <a:xfrm>
              <a:off x="6400800" y="5040868"/>
              <a:ext cx="1447800" cy="369332"/>
            </a:xfrm>
            <a:prstGeom prst="rect">
              <a:avLst/>
            </a:prstGeom>
            <a:noFill/>
          </p:spPr>
          <p:txBody>
            <a:bodyPr wrap="square" rtlCol="0">
              <a:spAutoFit/>
            </a:bodyPr>
            <a:lstStyle/>
            <a:p>
              <a:r>
                <a:rPr lang="en-US" dirty="0" err="1" smtClean="0">
                  <a:solidFill>
                    <a:srgbClr val="000000"/>
                  </a:solidFill>
                  <a:latin typeface="Times"/>
                  <a:cs typeface="Times"/>
                </a:rPr>
                <a:t>Gzip</a:t>
              </a:r>
              <a:endParaRPr lang="en-US" dirty="0">
                <a:solidFill>
                  <a:srgbClr val="000000"/>
                </a:solidFill>
                <a:latin typeface="Times"/>
                <a:cs typeface="Times"/>
              </a:endParaRPr>
            </a:p>
          </p:txBody>
        </p:sp>
        <p:sp>
          <p:nvSpPr>
            <p:cNvPr id="169" name="Right Brace 168"/>
            <p:cNvSpPr/>
            <p:nvPr/>
          </p:nvSpPr>
          <p:spPr>
            <a:xfrm rot="5400000">
              <a:off x="6743700" y="2705100"/>
              <a:ext cx="304800" cy="1752600"/>
            </a:xfrm>
            <a:prstGeom prst="rightBrace">
              <a:avLst>
                <a:gd name="adj1" fmla="val 17637"/>
                <a:gd name="adj2" fmla="val 50000"/>
              </a:avLst>
            </a:prstGeom>
            <a:ln w="19050" cmpd="sng">
              <a:solidFill>
                <a:schemeClr val="bg1">
                  <a:lumMod val="75000"/>
                  <a:lumOff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70" name="TextBox 169"/>
            <p:cNvSpPr txBox="1"/>
            <p:nvPr/>
          </p:nvSpPr>
          <p:spPr>
            <a:xfrm>
              <a:off x="6324600" y="3516868"/>
              <a:ext cx="1447800" cy="369332"/>
            </a:xfrm>
            <a:prstGeom prst="rect">
              <a:avLst/>
            </a:prstGeom>
            <a:noFill/>
          </p:spPr>
          <p:txBody>
            <a:bodyPr wrap="square" rtlCol="0">
              <a:spAutoFit/>
            </a:bodyPr>
            <a:lstStyle/>
            <a:p>
              <a:r>
                <a:rPr lang="en-US" dirty="0" err="1" smtClean="0">
                  <a:solidFill>
                    <a:srgbClr val="000000"/>
                  </a:solidFill>
                  <a:latin typeface="Times"/>
                  <a:cs typeface="Times"/>
                </a:rPr>
                <a:t>Gzip</a:t>
              </a:r>
              <a:endParaRPr lang="en-US" dirty="0">
                <a:solidFill>
                  <a:srgbClr val="000000"/>
                </a:solidFill>
                <a:latin typeface="Times"/>
                <a:cs typeface="Times"/>
              </a:endParaRPr>
            </a:p>
          </p:txBody>
        </p:sp>
      </p:grpSp>
      <p:sp>
        <p:nvSpPr>
          <p:cNvPr id="89" name="Rectangle 88"/>
          <p:cNvSpPr/>
          <p:nvPr/>
        </p:nvSpPr>
        <p:spPr bwMode="auto">
          <a:xfrm>
            <a:off x="6781800" y="4648200"/>
            <a:ext cx="304800" cy="304800"/>
          </a:xfrm>
          <a:prstGeom prst="rect">
            <a:avLst/>
          </a:prstGeom>
          <a:pattFill prst="narHorz">
            <a:fgClr>
              <a:schemeClr val="bg1">
                <a:lumMod val="75000"/>
                <a:lumOff val="25000"/>
              </a:schemeClr>
            </a:fgClr>
            <a:bgClr>
              <a:prstClr val="white"/>
            </a:bgClr>
          </a:patt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dirty="0" smtClean="0">
                <a:solidFill>
                  <a:srgbClr val="000000"/>
                </a:solidFill>
                <a:effectLst>
                  <a:outerShdw blurRad="38100" dist="38100" dir="2700000" algn="tl">
                    <a:srgbClr val="000000">
                      <a:alpha val="43137"/>
                    </a:srgbClr>
                  </a:outerShdw>
                </a:effectLst>
                <a:latin typeface="Segoe" pitchFamily="34" charset="0"/>
              </a:rPr>
              <a:t>H</a:t>
            </a:r>
          </a:p>
        </p:txBody>
      </p:sp>
      <p:sp>
        <p:nvSpPr>
          <p:cNvPr id="92" name="Rectangle 91"/>
          <p:cNvSpPr/>
          <p:nvPr/>
        </p:nvSpPr>
        <p:spPr bwMode="auto">
          <a:xfrm>
            <a:off x="6400800" y="4648200"/>
            <a:ext cx="381000" cy="304800"/>
          </a:xfrm>
          <a:prstGeom prst="rect">
            <a:avLst/>
          </a:prstGeom>
          <a:pattFill prst="dkVert">
            <a:fgClr>
              <a:schemeClr val="bg1">
                <a:lumMod val="75000"/>
                <a:lumOff val="25000"/>
              </a:schemeClr>
            </a:fgClr>
            <a:bgClr>
              <a:schemeClr val="accent1"/>
            </a:bgClr>
          </a:patt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dirty="0" smtClean="0">
                <a:solidFill>
                  <a:srgbClr val="000000"/>
                </a:solidFill>
                <a:effectLst>
                  <a:outerShdw blurRad="38100" dist="38100" dir="2700000" algn="tl">
                    <a:srgbClr val="000000">
                      <a:alpha val="43137"/>
                    </a:srgbClr>
                  </a:outerShdw>
                </a:effectLst>
                <a:latin typeface="Segoe" pitchFamily="34" charset="0"/>
              </a:rPr>
              <a:t>P</a:t>
            </a:r>
          </a:p>
        </p:txBody>
      </p:sp>
      <p:sp>
        <p:nvSpPr>
          <p:cNvPr id="91" name="Rectangle 90"/>
          <p:cNvSpPr/>
          <p:nvPr/>
        </p:nvSpPr>
        <p:spPr bwMode="auto">
          <a:xfrm>
            <a:off x="6096000" y="4648200"/>
            <a:ext cx="304800" cy="304800"/>
          </a:xfrm>
          <a:prstGeom prst="rect">
            <a:avLst/>
          </a:prstGeom>
          <a:pattFill prst="wdUpDiag">
            <a:fgClr>
              <a:schemeClr val="bg1">
                <a:lumMod val="75000"/>
                <a:lumOff val="25000"/>
              </a:schemeClr>
            </a:fgClr>
            <a:bgClr>
              <a:prstClr val="white"/>
            </a:bgClr>
          </a:patt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dirty="0" smtClean="0">
                <a:solidFill>
                  <a:schemeClr val="bg1"/>
                </a:solidFill>
                <a:effectLst>
                  <a:outerShdw blurRad="38100" dist="38100" dir="2700000" algn="tl">
                    <a:srgbClr val="000000">
                      <a:alpha val="43137"/>
                    </a:srgbClr>
                  </a:outerShdw>
                </a:effectLst>
                <a:latin typeface="Segoe" pitchFamily="34" charset="0"/>
              </a:rPr>
              <a:t>T</a:t>
            </a:r>
          </a:p>
        </p:txBody>
      </p:sp>
      <p:sp>
        <p:nvSpPr>
          <p:cNvPr id="94" name="Rectangle 93"/>
          <p:cNvSpPr/>
          <p:nvPr/>
        </p:nvSpPr>
        <p:spPr bwMode="auto">
          <a:xfrm>
            <a:off x="6781800" y="5791200"/>
            <a:ext cx="304800" cy="304800"/>
          </a:xfrm>
          <a:prstGeom prst="rect">
            <a:avLst/>
          </a:prstGeom>
          <a:pattFill prst="narHorz">
            <a:fgClr>
              <a:schemeClr val="bg1">
                <a:lumMod val="75000"/>
                <a:lumOff val="25000"/>
              </a:schemeClr>
            </a:fgClr>
            <a:bgClr>
              <a:prstClr val="white"/>
            </a:bgClr>
          </a:patt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dirty="0" smtClean="0">
                <a:solidFill>
                  <a:srgbClr val="000000"/>
                </a:solidFill>
                <a:effectLst>
                  <a:outerShdw blurRad="38100" dist="38100" dir="2700000" algn="tl">
                    <a:srgbClr val="000000">
                      <a:alpha val="43137"/>
                    </a:srgbClr>
                  </a:outerShdw>
                </a:effectLst>
                <a:latin typeface="Segoe" pitchFamily="34" charset="0"/>
              </a:rPr>
              <a:t>H</a:t>
            </a:r>
          </a:p>
        </p:txBody>
      </p:sp>
      <p:sp>
        <p:nvSpPr>
          <p:cNvPr id="96" name="Rectangle 95"/>
          <p:cNvSpPr/>
          <p:nvPr/>
        </p:nvSpPr>
        <p:spPr bwMode="auto">
          <a:xfrm>
            <a:off x="6096000" y="5791200"/>
            <a:ext cx="304800" cy="304800"/>
          </a:xfrm>
          <a:prstGeom prst="rect">
            <a:avLst/>
          </a:prstGeom>
          <a:pattFill prst="wdUpDiag">
            <a:fgClr>
              <a:schemeClr val="bg1">
                <a:lumMod val="75000"/>
                <a:lumOff val="25000"/>
              </a:schemeClr>
            </a:fgClr>
            <a:bgClr>
              <a:prstClr val="white"/>
            </a:bgClr>
          </a:patt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dirty="0" smtClean="0">
                <a:solidFill>
                  <a:schemeClr val="bg1"/>
                </a:solidFill>
                <a:effectLst>
                  <a:outerShdw blurRad="38100" dist="38100" dir="2700000" algn="tl">
                    <a:srgbClr val="000000">
                      <a:alpha val="43137"/>
                    </a:srgbClr>
                  </a:outerShdw>
                </a:effectLst>
                <a:latin typeface="Segoe" pitchFamily="34" charset="0"/>
              </a:rPr>
              <a:t>T</a:t>
            </a:r>
          </a:p>
        </p:txBody>
      </p:sp>
      <p:sp>
        <p:nvSpPr>
          <p:cNvPr id="97" name="Rectangle 96"/>
          <p:cNvSpPr/>
          <p:nvPr/>
        </p:nvSpPr>
        <p:spPr bwMode="auto">
          <a:xfrm>
            <a:off x="6400800" y="5791200"/>
            <a:ext cx="381000" cy="304800"/>
          </a:xfrm>
          <a:prstGeom prst="rect">
            <a:avLst/>
          </a:prstGeom>
          <a:pattFill prst="dkVert">
            <a:fgClr>
              <a:schemeClr val="bg1">
                <a:lumMod val="75000"/>
                <a:lumOff val="25000"/>
              </a:schemeClr>
            </a:fgClr>
            <a:bgClr>
              <a:schemeClr val="accent1"/>
            </a:bgClr>
          </a:patt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dirty="0" smtClean="0">
                <a:solidFill>
                  <a:srgbClr val="000000"/>
                </a:solidFill>
                <a:effectLst>
                  <a:outerShdw blurRad="38100" dist="38100" dir="2700000" algn="tl">
                    <a:srgbClr val="000000">
                      <a:alpha val="43137"/>
                    </a:srgbClr>
                  </a:outerShdw>
                </a:effectLst>
                <a:latin typeface="Segoe" pitchFamily="34" charset="0"/>
              </a:rPr>
              <a:t>P</a:t>
            </a:r>
          </a:p>
        </p:txBody>
      </p:sp>
      <p:sp>
        <p:nvSpPr>
          <p:cNvPr id="98" name="Rectangle 97"/>
          <p:cNvSpPr/>
          <p:nvPr/>
        </p:nvSpPr>
        <p:spPr bwMode="auto">
          <a:xfrm>
            <a:off x="7086600" y="5791200"/>
            <a:ext cx="304800" cy="304800"/>
          </a:xfrm>
          <a:prstGeom prst="rect">
            <a:avLst/>
          </a:prstGeom>
          <a:pattFill prst="pct80">
            <a:fgClr>
              <a:schemeClr val="accent1"/>
            </a:fgClr>
            <a:bgClr>
              <a:prstClr val="white"/>
            </a:bgClr>
          </a:patt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dirty="0" smtClean="0">
                <a:solidFill>
                  <a:srgbClr val="000000"/>
                </a:solidFill>
                <a:effectLst>
                  <a:outerShdw blurRad="38100" dist="38100" dir="2700000" algn="tl">
                    <a:srgbClr val="000000">
                      <a:alpha val="43137"/>
                    </a:srgbClr>
                  </a:outerShdw>
                </a:effectLst>
                <a:latin typeface="Segoe" pitchFamily="34" charset="0"/>
              </a:rPr>
              <a:t>D</a:t>
            </a:r>
          </a:p>
        </p:txBody>
      </p:sp>
      <p:sp>
        <p:nvSpPr>
          <p:cNvPr id="84" name="Rectangle 83"/>
          <p:cNvSpPr/>
          <p:nvPr/>
        </p:nvSpPr>
        <p:spPr bwMode="auto">
          <a:xfrm>
            <a:off x="6781800" y="3124200"/>
            <a:ext cx="304800" cy="304800"/>
          </a:xfrm>
          <a:prstGeom prst="rect">
            <a:avLst/>
          </a:prstGeom>
          <a:pattFill prst="narHorz">
            <a:fgClr>
              <a:schemeClr val="bg1">
                <a:lumMod val="75000"/>
                <a:lumOff val="25000"/>
              </a:schemeClr>
            </a:fgClr>
            <a:bgClr>
              <a:prstClr val="white"/>
            </a:bgClr>
          </a:patt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dirty="0" smtClean="0">
                <a:solidFill>
                  <a:srgbClr val="000000"/>
                </a:solidFill>
                <a:effectLst>
                  <a:outerShdw blurRad="38100" dist="38100" dir="2700000" algn="tl">
                    <a:srgbClr val="000000">
                      <a:alpha val="43137"/>
                    </a:srgbClr>
                  </a:outerShdw>
                </a:effectLst>
                <a:latin typeface="Segoe" pitchFamily="34" charset="0"/>
              </a:rPr>
              <a:t>H</a:t>
            </a:r>
          </a:p>
        </p:txBody>
      </p:sp>
      <p:sp>
        <p:nvSpPr>
          <p:cNvPr id="86" name="Rectangle 85"/>
          <p:cNvSpPr/>
          <p:nvPr/>
        </p:nvSpPr>
        <p:spPr bwMode="auto">
          <a:xfrm>
            <a:off x="6096000" y="3124200"/>
            <a:ext cx="304800" cy="304800"/>
          </a:xfrm>
          <a:prstGeom prst="rect">
            <a:avLst/>
          </a:prstGeom>
          <a:pattFill prst="wdUpDiag">
            <a:fgClr>
              <a:schemeClr val="bg1">
                <a:lumMod val="75000"/>
                <a:lumOff val="25000"/>
              </a:schemeClr>
            </a:fgClr>
            <a:bgClr>
              <a:prstClr val="white"/>
            </a:bgClr>
          </a:patt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dirty="0" smtClean="0">
                <a:solidFill>
                  <a:schemeClr val="bg1"/>
                </a:solidFill>
                <a:effectLst>
                  <a:outerShdw blurRad="38100" dist="38100" dir="2700000" algn="tl">
                    <a:srgbClr val="000000">
                      <a:alpha val="43137"/>
                    </a:srgbClr>
                  </a:outerShdw>
                </a:effectLst>
                <a:latin typeface="Segoe" pitchFamily="34" charset="0"/>
              </a:rPr>
              <a:t>T</a:t>
            </a:r>
          </a:p>
        </p:txBody>
      </p:sp>
      <p:sp>
        <p:nvSpPr>
          <p:cNvPr id="87" name="Rectangle 86"/>
          <p:cNvSpPr/>
          <p:nvPr/>
        </p:nvSpPr>
        <p:spPr bwMode="auto">
          <a:xfrm>
            <a:off x="6400800" y="3124200"/>
            <a:ext cx="381000" cy="304800"/>
          </a:xfrm>
          <a:prstGeom prst="rect">
            <a:avLst/>
          </a:prstGeom>
          <a:pattFill prst="dkVert">
            <a:fgClr>
              <a:schemeClr val="bg1">
                <a:lumMod val="75000"/>
                <a:lumOff val="25000"/>
              </a:schemeClr>
            </a:fgClr>
            <a:bgClr>
              <a:schemeClr val="accent1"/>
            </a:bgClr>
          </a:patt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dirty="0" smtClean="0">
                <a:solidFill>
                  <a:srgbClr val="000000"/>
                </a:solidFill>
                <a:effectLst>
                  <a:outerShdw blurRad="38100" dist="38100" dir="2700000" algn="tl">
                    <a:srgbClr val="000000">
                      <a:alpha val="43137"/>
                    </a:srgbClr>
                  </a:outerShdw>
                </a:effectLst>
                <a:latin typeface="Segoe" pitchFamily="34" charset="0"/>
              </a:rPr>
              <a:t>P</a:t>
            </a:r>
          </a:p>
        </p:txBody>
      </p:sp>
      <p:sp>
        <p:nvSpPr>
          <p:cNvPr id="88" name="Rectangle 87"/>
          <p:cNvSpPr/>
          <p:nvPr/>
        </p:nvSpPr>
        <p:spPr bwMode="auto">
          <a:xfrm>
            <a:off x="7086600" y="3124200"/>
            <a:ext cx="304800" cy="304800"/>
          </a:xfrm>
          <a:prstGeom prst="rect">
            <a:avLst/>
          </a:prstGeom>
          <a:pattFill prst="pct80">
            <a:fgClr>
              <a:schemeClr val="accent1"/>
            </a:fgClr>
            <a:bgClr>
              <a:prstClr val="white"/>
            </a:bgClr>
          </a:patt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400" dirty="0" smtClean="0">
                <a:solidFill>
                  <a:srgbClr val="000000"/>
                </a:solidFill>
                <a:effectLst>
                  <a:outerShdw blurRad="38100" dist="38100" dir="2700000" algn="tl">
                    <a:srgbClr val="000000">
                      <a:alpha val="43137"/>
                    </a:srgbClr>
                  </a:outerShdw>
                </a:effectLst>
                <a:latin typeface="Segoe" pitchFamily="34" charset="0"/>
              </a:rPr>
              <a:t>D</a:t>
            </a:r>
          </a:p>
        </p:txBody>
      </p:sp>
      <p:sp>
        <p:nvSpPr>
          <p:cNvPr id="4" name="Date Placeholder 3"/>
          <p:cNvSpPr>
            <a:spLocks noGrp="1"/>
          </p:cNvSpPr>
          <p:nvPr>
            <p:ph type="dt" sz="half" idx="10"/>
          </p:nvPr>
        </p:nvSpPr>
        <p:spPr/>
        <p:txBody>
          <a:bodyPr/>
          <a:lstStyle/>
          <a:p>
            <a:r>
              <a:rPr lang="en-US" smtClean="0"/>
              <a:t>Tanzima Islam (tislam@purdue.edu)</a:t>
            </a:r>
            <a:endParaRPr lang="en-US" dirty="0"/>
          </a:p>
        </p:txBody>
      </p:sp>
      <p:sp>
        <p:nvSpPr>
          <p:cNvPr id="14" name="Footer Placeholder 13"/>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421797121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0"/>
                                          </p:stCondLst>
                                        </p:cTn>
                                        <p:tgtEl>
                                          <p:spTgt spid="43"/>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4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44"/>
                                        </p:tgtEl>
                                        <p:attrNameLst>
                                          <p:attrName>style.visibility</p:attrName>
                                        </p:attrNameLst>
                                      </p:cBhvr>
                                      <p:to>
                                        <p:strVal val="hidden"/>
                                      </p:to>
                                    </p:set>
                                  </p:childTnLst>
                                </p:cTn>
                              </p:par>
                              <p:par>
                                <p:cTn id="59" presetID="1" presetClass="entr" presetSubtype="0" fill="hold" nodeType="withEffect">
                                  <p:stCondLst>
                                    <p:cond delay="0"/>
                                  </p:stCondLst>
                                  <p:childTnLst>
                                    <p:set>
                                      <p:cBhvr>
                                        <p:cTn id="60" dur="1" fill="hold">
                                          <p:stCondLst>
                                            <p:cond delay="0"/>
                                          </p:stCondLst>
                                        </p:cTn>
                                        <p:tgtEl>
                                          <p:spTgt spid="5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nodeType="clickEffect">
                                  <p:stCondLst>
                                    <p:cond delay="0"/>
                                  </p:stCondLst>
                                  <p:childTnLst>
                                    <p:set>
                                      <p:cBhvr>
                                        <p:cTn id="64" dur="1" fill="hold">
                                          <p:stCondLst>
                                            <p:cond delay="0"/>
                                          </p:stCondLst>
                                        </p:cTn>
                                        <p:tgtEl>
                                          <p:spTgt spid="54"/>
                                        </p:tgtEl>
                                        <p:attrNameLst>
                                          <p:attrName>style.visibility</p:attrName>
                                        </p:attrNameLst>
                                      </p:cBhvr>
                                      <p:to>
                                        <p:strVal val="hidden"/>
                                      </p:to>
                                    </p:set>
                                  </p:childTnLst>
                                </p:cTn>
                              </p:par>
                              <p:par>
                                <p:cTn id="65" presetID="1" presetClass="entr" presetSubtype="0" fill="hold" nodeType="withEffect">
                                  <p:stCondLst>
                                    <p:cond delay="0"/>
                                  </p:stCondLst>
                                  <p:childTnLst>
                                    <p:set>
                                      <p:cBhvr>
                                        <p:cTn id="66" dur="1" fill="hold">
                                          <p:stCondLst>
                                            <p:cond delay="0"/>
                                          </p:stCondLst>
                                        </p:cTn>
                                        <p:tgtEl>
                                          <p:spTgt spid="12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nodeType="clickEffect">
                                  <p:stCondLst>
                                    <p:cond delay="0"/>
                                  </p:stCondLst>
                                  <p:childTnLst>
                                    <p:set>
                                      <p:cBhvr>
                                        <p:cTn id="70" dur="1" fill="hold">
                                          <p:stCondLst>
                                            <p:cond delay="0"/>
                                          </p:stCondLst>
                                        </p:cTn>
                                        <p:tgtEl>
                                          <p:spTgt spid="126"/>
                                        </p:tgtEl>
                                        <p:attrNameLst>
                                          <p:attrName>style.visibility</p:attrName>
                                        </p:attrNameLst>
                                      </p:cBhvr>
                                      <p:to>
                                        <p:strVal val="hidden"/>
                                      </p:to>
                                    </p:set>
                                  </p:childTnLst>
                                </p:cTn>
                              </p:par>
                              <p:par>
                                <p:cTn id="71" presetID="1" presetClass="entr" presetSubtype="0" fill="hold" grpId="0" nodeType="withEffect">
                                  <p:stCondLst>
                                    <p:cond delay="0"/>
                                  </p:stCondLst>
                                  <p:childTnLst>
                                    <p:set>
                                      <p:cBhvr>
                                        <p:cTn id="72" dur="1" fill="hold">
                                          <p:stCondLst>
                                            <p:cond delay="0"/>
                                          </p:stCondLst>
                                        </p:cTn>
                                        <p:tgtEl>
                                          <p:spTgt spid="55"/>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1" nodeType="clickEffect">
                                  <p:stCondLst>
                                    <p:cond delay="0"/>
                                  </p:stCondLst>
                                  <p:childTnLst>
                                    <p:set>
                                      <p:cBhvr>
                                        <p:cTn id="76" dur="1" fill="hold">
                                          <p:stCondLst>
                                            <p:cond delay="0"/>
                                          </p:stCondLst>
                                        </p:cTn>
                                        <p:tgtEl>
                                          <p:spTgt spid="55"/>
                                        </p:tgtEl>
                                        <p:attrNameLst>
                                          <p:attrName>style.visibility</p:attrName>
                                        </p:attrNameLst>
                                      </p:cBhvr>
                                      <p:to>
                                        <p:strVal val="hidden"/>
                                      </p:to>
                                    </p:set>
                                  </p:childTnLst>
                                </p:cTn>
                              </p:par>
                              <p:par>
                                <p:cTn id="77" presetID="1" presetClass="entr" presetSubtype="0" fill="hold" grpId="0" nodeType="withEffect">
                                  <p:stCondLst>
                                    <p:cond delay="0"/>
                                  </p:stCondLst>
                                  <p:childTnLst>
                                    <p:set>
                                      <p:cBhvr>
                                        <p:cTn id="78" dur="1" fill="hold">
                                          <p:stCondLst>
                                            <p:cond delay="0"/>
                                          </p:stCondLst>
                                        </p:cTn>
                                        <p:tgtEl>
                                          <p:spTgt spid="86"/>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7"/>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5"/>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9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9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9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97"/>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96"/>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9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nodeType="clickEffect">
                                  <p:stCondLst>
                                    <p:cond delay="0"/>
                                  </p:stCondLst>
                                  <p:childTnLst>
                                    <p:set>
                                      <p:cBhvr>
                                        <p:cTn id="102" dur="1" fill="hold">
                                          <p:stCondLst>
                                            <p:cond delay="0"/>
                                          </p:stCondLst>
                                        </p:cTn>
                                        <p:tgtEl>
                                          <p:spTgt spid="3"/>
                                        </p:tgtEl>
                                        <p:attrNameLst>
                                          <p:attrName>style.visibility</p:attrName>
                                        </p:attrNameLst>
                                      </p:cBhvr>
                                      <p:to>
                                        <p:strVal val="hidden"/>
                                      </p:to>
                                    </p:set>
                                  </p:childTnLst>
                                </p:cTn>
                              </p:par>
                              <p:par>
                                <p:cTn id="103" presetID="1" presetClass="entr" presetSubtype="0" fill="hold" nodeType="withEffect">
                                  <p:stCondLst>
                                    <p:cond delay="0"/>
                                  </p:stCondLst>
                                  <p:childTnLst>
                                    <p:set>
                                      <p:cBhvr>
                                        <p:cTn id="104" dur="1" fill="hold">
                                          <p:stCondLst>
                                            <p:cond delay="0"/>
                                          </p:stCondLst>
                                        </p:cTn>
                                        <p:tgtEl>
                                          <p:spTgt spid="129"/>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xit" presetSubtype="0" fill="hold" nodeType="clickEffect">
                                  <p:stCondLst>
                                    <p:cond delay="0"/>
                                  </p:stCondLst>
                                  <p:childTnLst>
                                    <p:set>
                                      <p:cBhvr>
                                        <p:cTn id="108" dur="1" fill="hold">
                                          <p:stCondLst>
                                            <p:cond delay="0"/>
                                          </p:stCondLst>
                                        </p:cTn>
                                        <p:tgtEl>
                                          <p:spTgt spid="129"/>
                                        </p:tgtEl>
                                        <p:attrNameLst>
                                          <p:attrName>style.visibility</p:attrName>
                                        </p:attrNameLst>
                                      </p:cBhvr>
                                      <p:to>
                                        <p:strVal val="hidden"/>
                                      </p:to>
                                    </p:set>
                                  </p:childTnLst>
                                </p:cTn>
                              </p:par>
                              <p:par>
                                <p:cTn id="109" presetID="1" presetClass="entr" presetSubtype="0" fill="hold" grpId="2" nodeType="withEffect">
                                  <p:stCondLst>
                                    <p:cond delay="0"/>
                                  </p:stCondLst>
                                  <p:childTnLst>
                                    <p:set>
                                      <p:cBhvr>
                                        <p:cTn id="110" dur="1" fill="hold">
                                          <p:stCondLst>
                                            <p:cond delay="0"/>
                                          </p:stCondLst>
                                        </p:cTn>
                                        <p:tgtEl>
                                          <p:spTgt spid="55"/>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grpId="3" nodeType="clickEffect">
                                  <p:stCondLst>
                                    <p:cond delay="0"/>
                                  </p:stCondLst>
                                  <p:childTnLst>
                                    <p:set>
                                      <p:cBhvr>
                                        <p:cTn id="114" dur="1" fill="hold">
                                          <p:stCondLst>
                                            <p:cond delay="0"/>
                                          </p:stCondLst>
                                        </p:cTn>
                                        <p:tgtEl>
                                          <p:spTgt spid="55"/>
                                        </p:tgtEl>
                                        <p:attrNameLst>
                                          <p:attrName>style.visibility</p:attrName>
                                        </p:attrNameLst>
                                      </p:cBhvr>
                                      <p:to>
                                        <p:strVal val="hidden"/>
                                      </p:to>
                                    </p:set>
                                  </p:childTnLst>
                                </p:cTn>
                              </p:par>
                              <p:par>
                                <p:cTn id="115" presetID="1" presetClass="entr" presetSubtype="0" fill="hold" grpId="0" nodeType="withEffect">
                                  <p:stCondLst>
                                    <p:cond delay="0"/>
                                  </p:stCondLst>
                                  <p:childTnLst>
                                    <p:set>
                                      <p:cBhvr>
                                        <p:cTn id="116" dur="1" fill="hold">
                                          <p:stCondLst>
                                            <p:cond delay="0"/>
                                          </p:stCondLst>
                                        </p:cTn>
                                        <p:tgtEl>
                                          <p:spTgt spid="84"/>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88"/>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89"/>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93"/>
                                        </p:tgtEl>
                                        <p:attrNameLst>
                                          <p:attrName>style.visibility</p:attrName>
                                        </p:attrNameLst>
                                      </p:cBhvr>
                                      <p:to>
                                        <p:strVal val="visible"/>
                                      </p:to>
                                    </p:set>
                                  </p:childTnLst>
                                </p:cTn>
                              </p:par>
                              <p:par>
                                <p:cTn id="123" presetID="1" presetClass="entr" presetSubtype="0" fill="hold" grpId="1" nodeType="withEffect">
                                  <p:stCondLst>
                                    <p:cond delay="0"/>
                                  </p:stCondLst>
                                  <p:childTnLst>
                                    <p:set>
                                      <p:cBhvr>
                                        <p:cTn id="124" dur="1" fill="hold">
                                          <p:stCondLst>
                                            <p:cond delay="0"/>
                                          </p:stCondLst>
                                        </p:cTn>
                                        <p:tgtEl>
                                          <p:spTgt spid="95"/>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94"/>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98"/>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nodeType="clickEffect">
                                  <p:stCondLst>
                                    <p:cond delay="0"/>
                                  </p:stCondLst>
                                  <p:childTnLst>
                                    <p:set>
                                      <p:cBhvr>
                                        <p:cTn id="132" dur="1" fill="hold">
                                          <p:stCondLst>
                                            <p:cond delay="0"/>
                                          </p:stCondLst>
                                        </p:cTn>
                                        <p:tgtEl>
                                          <p:spTgt spid="171"/>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xit" presetSubtype="0" fill="hold" nodeType="clickEffect">
                                  <p:stCondLst>
                                    <p:cond delay="0"/>
                                  </p:stCondLst>
                                  <p:childTnLst>
                                    <p:set>
                                      <p:cBhvr>
                                        <p:cTn id="136" dur="1" fill="hold">
                                          <p:stCondLst>
                                            <p:cond delay="0"/>
                                          </p:stCondLst>
                                        </p:cTn>
                                        <p:tgtEl>
                                          <p:spTgt spid="171"/>
                                        </p:tgtEl>
                                        <p:attrNameLst>
                                          <p:attrName>style.visibility</p:attrName>
                                        </p:attrNameLst>
                                      </p:cBhvr>
                                      <p:to>
                                        <p:strVal val="hidden"/>
                                      </p:to>
                                    </p:set>
                                  </p:childTnLst>
                                </p:cTn>
                              </p:par>
                              <p:par>
                                <p:cTn id="137" presetID="1" presetClass="exit" presetSubtype="0" fill="hold" grpId="1" nodeType="withEffect">
                                  <p:stCondLst>
                                    <p:cond delay="0"/>
                                  </p:stCondLst>
                                  <p:childTnLst>
                                    <p:set>
                                      <p:cBhvr>
                                        <p:cTn id="138" dur="1" fill="hold">
                                          <p:stCondLst>
                                            <p:cond delay="0"/>
                                          </p:stCondLst>
                                        </p:cTn>
                                        <p:tgtEl>
                                          <p:spTgt spid="86"/>
                                        </p:tgtEl>
                                        <p:attrNameLst>
                                          <p:attrName>style.visibility</p:attrName>
                                        </p:attrNameLst>
                                      </p:cBhvr>
                                      <p:to>
                                        <p:strVal val="hidden"/>
                                      </p:to>
                                    </p:set>
                                  </p:childTnLst>
                                </p:cTn>
                              </p:par>
                              <p:par>
                                <p:cTn id="139" presetID="1" presetClass="exit" presetSubtype="0" fill="hold" grpId="1" nodeType="withEffect">
                                  <p:stCondLst>
                                    <p:cond delay="0"/>
                                  </p:stCondLst>
                                  <p:childTnLst>
                                    <p:set>
                                      <p:cBhvr>
                                        <p:cTn id="140" dur="1" fill="hold">
                                          <p:stCondLst>
                                            <p:cond delay="0"/>
                                          </p:stCondLst>
                                        </p:cTn>
                                        <p:tgtEl>
                                          <p:spTgt spid="87"/>
                                        </p:tgtEl>
                                        <p:attrNameLst>
                                          <p:attrName>style.visibility</p:attrName>
                                        </p:attrNameLst>
                                      </p:cBhvr>
                                      <p:to>
                                        <p:strVal val="hidden"/>
                                      </p:to>
                                    </p:set>
                                  </p:childTnLst>
                                </p:cTn>
                              </p:par>
                              <p:par>
                                <p:cTn id="141" presetID="1" presetClass="exit" presetSubtype="0" fill="hold" grpId="1" nodeType="withEffect">
                                  <p:stCondLst>
                                    <p:cond delay="0"/>
                                  </p:stCondLst>
                                  <p:childTnLst>
                                    <p:set>
                                      <p:cBhvr>
                                        <p:cTn id="142" dur="1" fill="hold">
                                          <p:stCondLst>
                                            <p:cond delay="0"/>
                                          </p:stCondLst>
                                        </p:cTn>
                                        <p:tgtEl>
                                          <p:spTgt spid="85"/>
                                        </p:tgtEl>
                                        <p:attrNameLst>
                                          <p:attrName>style.visibility</p:attrName>
                                        </p:attrNameLst>
                                      </p:cBhvr>
                                      <p:to>
                                        <p:strVal val="hidden"/>
                                      </p:to>
                                    </p:set>
                                  </p:childTnLst>
                                </p:cTn>
                              </p:par>
                              <p:par>
                                <p:cTn id="143" presetID="1" presetClass="exit" presetSubtype="0" fill="hold" grpId="1" nodeType="withEffect">
                                  <p:stCondLst>
                                    <p:cond delay="0"/>
                                  </p:stCondLst>
                                  <p:childTnLst>
                                    <p:set>
                                      <p:cBhvr>
                                        <p:cTn id="144" dur="1" fill="hold">
                                          <p:stCondLst>
                                            <p:cond delay="0"/>
                                          </p:stCondLst>
                                        </p:cTn>
                                        <p:tgtEl>
                                          <p:spTgt spid="84"/>
                                        </p:tgtEl>
                                        <p:attrNameLst>
                                          <p:attrName>style.visibility</p:attrName>
                                        </p:attrNameLst>
                                      </p:cBhvr>
                                      <p:to>
                                        <p:strVal val="hidden"/>
                                      </p:to>
                                    </p:set>
                                  </p:childTnLst>
                                </p:cTn>
                              </p:par>
                              <p:par>
                                <p:cTn id="145" presetID="1" presetClass="exit" presetSubtype="0" fill="hold" grpId="1" nodeType="withEffect">
                                  <p:stCondLst>
                                    <p:cond delay="0"/>
                                  </p:stCondLst>
                                  <p:childTnLst>
                                    <p:set>
                                      <p:cBhvr>
                                        <p:cTn id="146" dur="1" fill="hold">
                                          <p:stCondLst>
                                            <p:cond delay="0"/>
                                          </p:stCondLst>
                                        </p:cTn>
                                        <p:tgtEl>
                                          <p:spTgt spid="88"/>
                                        </p:tgtEl>
                                        <p:attrNameLst>
                                          <p:attrName>style.visibility</p:attrName>
                                        </p:attrNameLst>
                                      </p:cBhvr>
                                      <p:to>
                                        <p:strVal val="hidden"/>
                                      </p:to>
                                    </p:set>
                                  </p:childTnLst>
                                </p:cTn>
                              </p:par>
                              <p:par>
                                <p:cTn id="147" presetID="1" presetClass="exit" presetSubtype="0" fill="hold" nodeType="withEffect">
                                  <p:stCondLst>
                                    <p:cond delay="0"/>
                                  </p:stCondLst>
                                  <p:childTnLst>
                                    <p:set>
                                      <p:cBhvr>
                                        <p:cTn id="148" dur="1" fill="hold">
                                          <p:stCondLst>
                                            <p:cond delay="0"/>
                                          </p:stCondLst>
                                        </p:cTn>
                                        <p:tgtEl>
                                          <p:spTgt spid="171"/>
                                        </p:tgtEl>
                                        <p:attrNameLst>
                                          <p:attrName>style.visibility</p:attrName>
                                        </p:attrNameLst>
                                      </p:cBhvr>
                                      <p:to>
                                        <p:strVal val="hidden"/>
                                      </p:to>
                                    </p:set>
                                  </p:childTnLst>
                                </p:cTn>
                              </p:par>
                              <p:par>
                                <p:cTn id="149" presetID="1" presetClass="exit" presetSubtype="0" fill="hold" grpId="1" nodeType="withEffect">
                                  <p:stCondLst>
                                    <p:cond delay="0"/>
                                  </p:stCondLst>
                                  <p:childTnLst>
                                    <p:set>
                                      <p:cBhvr>
                                        <p:cTn id="150" dur="1" fill="hold">
                                          <p:stCondLst>
                                            <p:cond delay="0"/>
                                          </p:stCondLst>
                                        </p:cTn>
                                        <p:tgtEl>
                                          <p:spTgt spid="91"/>
                                        </p:tgtEl>
                                        <p:attrNameLst>
                                          <p:attrName>style.visibility</p:attrName>
                                        </p:attrNameLst>
                                      </p:cBhvr>
                                      <p:to>
                                        <p:strVal val="hidden"/>
                                      </p:to>
                                    </p:set>
                                  </p:childTnLst>
                                </p:cTn>
                              </p:par>
                              <p:par>
                                <p:cTn id="151" presetID="1" presetClass="exit" presetSubtype="0" fill="hold" grpId="1" nodeType="withEffect">
                                  <p:stCondLst>
                                    <p:cond delay="0"/>
                                  </p:stCondLst>
                                  <p:childTnLst>
                                    <p:set>
                                      <p:cBhvr>
                                        <p:cTn id="152" dur="1" fill="hold">
                                          <p:stCondLst>
                                            <p:cond delay="0"/>
                                          </p:stCondLst>
                                        </p:cTn>
                                        <p:tgtEl>
                                          <p:spTgt spid="92"/>
                                        </p:tgtEl>
                                        <p:attrNameLst>
                                          <p:attrName>style.visibility</p:attrName>
                                        </p:attrNameLst>
                                      </p:cBhvr>
                                      <p:to>
                                        <p:strVal val="hidden"/>
                                      </p:to>
                                    </p:set>
                                  </p:childTnLst>
                                </p:cTn>
                              </p:par>
                              <p:par>
                                <p:cTn id="153" presetID="1" presetClass="exit" presetSubtype="0" fill="hold" grpId="1" nodeType="withEffect">
                                  <p:stCondLst>
                                    <p:cond delay="0"/>
                                  </p:stCondLst>
                                  <p:childTnLst>
                                    <p:set>
                                      <p:cBhvr>
                                        <p:cTn id="154" dur="1" fill="hold">
                                          <p:stCondLst>
                                            <p:cond delay="0"/>
                                          </p:stCondLst>
                                        </p:cTn>
                                        <p:tgtEl>
                                          <p:spTgt spid="89"/>
                                        </p:tgtEl>
                                        <p:attrNameLst>
                                          <p:attrName>style.visibility</p:attrName>
                                        </p:attrNameLst>
                                      </p:cBhvr>
                                      <p:to>
                                        <p:strVal val="hidden"/>
                                      </p:to>
                                    </p:set>
                                  </p:childTnLst>
                                </p:cTn>
                              </p:par>
                              <p:par>
                                <p:cTn id="155" presetID="1" presetClass="exit" presetSubtype="0" fill="hold" grpId="1" nodeType="withEffect">
                                  <p:stCondLst>
                                    <p:cond delay="0"/>
                                  </p:stCondLst>
                                  <p:childTnLst>
                                    <p:set>
                                      <p:cBhvr>
                                        <p:cTn id="156" dur="1" fill="hold">
                                          <p:stCondLst>
                                            <p:cond delay="0"/>
                                          </p:stCondLst>
                                        </p:cTn>
                                        <p:tgtEl>
                                          <p:spTgt spid="93"/>
                                        </p:tgtEl>
                                        <p:attrNameLst>
                                          <p:attrName>style.visibility</p:attrName>
                                        </p:attrNameLst>
                                      </p:cBhvr>
                                      <p:to>
                                        <p:strVal val="hidden"/>
                                      </p:to>
                                    </p:set>
                                  </p:childTnLst>
                                </p:cTn>
                              </p:par>
                              <p:par>
                                <p:cTn id="157" presetID="1" presetClass="exit" presetSubtype="0" fill="hold" grpId="1" nodeType="withEffect">
                                  <p:stCondLst>
                                    <p:cond delay="0"/>
                                  </p:stCondLst>
                                  <p:childTnLst>
                                    <p:set>
                                      <p:cBhvr>
                                        <p:cTn id="158" dur="1" fill="hold">
                                          <p:stCondLst>
                                            <p:cond delay="0"/>
                                          </p:stCondLst>
                                        </p:cTn>
                                        <p:tgtEl>
                                          <p:spTgt spid="90"/>
                                        </p:tgtEl>
                                        <p:attrNameLst>
                                          <p:attrName>style.visibility</p:attrName>
                                        </p:attrNameLst>
                                      </p:cBhvr>
                                      <p:to>
                                        <p:strVal val="hidden"/>
                                      </p:to>
                                    </p:set>
                                  </p:childTnLst>
                                </p:cTn>
                              </p:par>
                              <p:par>
                                <p:cTn id="159" presetID="1" presetClass="exit" presetSubtype="0" fill="hold" grpId="1" nodeType="withEffect">
                                  <p:stCondLst>
                                    <p:cond delay="0"/>
                                  </p:stCondLst>
                                  <p:childTnLst>
                                    <p:set>
                                      <p:cBhvr>
                                        <p:cTn id="160" dur="1" fill="hold">
                                          <p:stCondLst>
                                            <p:cond delay="0"/>
                                          </p:stCondLst>
                                        </p:cTn>
                                        <p:tgtEl>
                                          <p:spTgt spid="96"/>
                                        </p:tgtEl>
                                        <p:attrNameLst>
                                          <p:attrName>style.visibility</p:attrName>
                                        </p:attrNameLst>
                                      </p:cBhvr>
                                      <p:to>
                                        <p:strVal val="hidden"/>
                                      </p:to>
                                    </p:set>
                                  </p:childTnLst>
                                </p:cTn>
                              </p:par>
                              <p:par>
                                <p:cTn id="161" presetID="1" presetClass="exit" presetSubtype="0" fill="hold" grpId="1" nodeType="withEffect">
                                  <p:stCondLst>
                                    <p:cond delay="0"/>
                                  </p:stCondLst>
                                  <p:childTnLst>
                                    <p:set>
                                      <p:cBhvr>
                                        <p:cTn id="162" dur="1" fill="hold">
                                          <p:stCondLst>
                                            <p:cond delay="0"/>
                                          </p:stCondLst>
                                        </p:cTn>
                                        <p:tgtEl>
                                          <p:spTgt spid="97"/>
                                        </p:tgtEl>
                                        <p:attrNameLst>
                                          <p:attrName>style.visibility</p:attrName>
                                        </p:attrNameLst>
                                      </p:cBhvr>
                                      <p:to>
                                        <p:strVal val="hidden"/>
                                      </p:to>
                                    </p:set>
                                  </p:childTnLst>
                                </p:cTn>
                              </p:par>
                              <p:par>
                                <p:cTn id="163" presetID="1" presetClass="exit" presetSubtype="0" fill="hold" grpId="2" nodeType="withEffect">
                                  <p:stCondLst>
                                    <p:cond delay="0"/>
                                  </p:stCondLst>
                                  <p:childTnLst>
                                    <p:set>
                                      <p:cBhvr>
                                        <p:cTn id="164" dur="1" fill="hold">
                                          <p:stCondLst>
                                            <p:cond delay="0"/>
                                          </p:stCondLst>
                                        </p:cTn>
                                        <p:tgtEl>
                                          <p:spTgt spid="95"/>
                                        </p:tgtEl>
                                        <p:attrNameLst>
                                          <p:attrName>style.visibility</p:attrName>
                                        </p:attrNameLst>
                                      </p:cBhvr>
                                      <p:to>
                                        <p:strVal val="hidden"/>
                                      </p:to>
                                    </p:set>
                                  </p:childTnLst>
                                </p:cTn>
                              </p:par>
                              <p:par>
                                <p:cTn id="165" presetID="1" presetClass="exit" presetSubtype="0" fill="hold" grpId="1" nodeType="withEffect">
                                  <p:stCondLst>
                                    <p:cond delay="0"/>
                                  </p:stCondLst>
                                  <p:childTnLst>
                                    <p:set>
                                      <p:cBhvr>
                                        <p:cTn id="166" dur="1" fill="hold">
                                          <p:stCondLst>
                                            <p:cond delay="0"/>
                                          </p:stCondLst>
                                        </p:cTn>
                                        <p:tgtEl>
                                          <p:spTgt spid="94"/>
                                        </p:tgtEl>
                                        <p:attrNameLst>
                                          <p:attrName>style.visibility</p:attrName>
                                        </p:attrNameLst>
                                      </p:cBhvr>
                                      <p:to>
                                        <p:strVal val="hidden"/>
                                      </p:to>
                                    </p:set>
                                  </p:childTnLst>
                                </p:cTn>
                              </p:par>
                              <p:par>
                                <p:cTn id="167" presetID="1" presetClass="exit" presetSubtype="0" fill="hold" grpId="1" nodeType="withEffect">
                                  <p:stCondLst>
                                    <p:cond delay="0"/>
                                  </p:stCondLst>
                                  <p:childTnLst>
                                    <p:set>
                                      <p:cBhvr>
                                        <p:cTn id="168" dur="1" fill="hold">
                                          <p:stCondLst>
                                            <p:cond delay="0"/>
                                          </p:stCondLst>
                                        </p:cTn>
                                        <p:tgtEl>
                                          <p:spTgt spid="98"/>
                                        </p:tgtEl>
                                        <p:attrNameLst>
                                          <p:attrName>style.visibility</p:attrName>
                                        </p:attrNameLst>
                                      </p:cBhvr>
                                      <p:to>
                                        <p:strVal val="hidden"/>
                                      </p:to>
                                    </p:set>
                                  </p:childTnLst>
                                </p:cTn>
                              </p:par>
                              <p:par>
                                <p:cTn id="169" presetID="1" presetClass="entr" presetSubtype="0" fill="hold" nodeType="withEffect">
                                  <p:stCondLst>
                                    <p:cond delay="0"/>
                                  </p:stCondLst>
                                  <p:childTnLst>
                                    <p:set>
                                      <p:cBhvr>
                                        <p:cTn id="170" dur="1" fill="hold">
                                          <p:stCondLst>
                                            <p:cond delay="0"/>
                                          </p:stCondLst>
                                        </p:cTn>
                                        <p:tgtEl>
                                          <p:spTgt spid="172"/>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P spid="10" grpId="0" animBg="1"/>
      <p:bldP spid="26" grpId="0" animBg="1"/>
      <p:bldP spid="27" grpId="0" animBg="1"/>
      <p:bldP spid="28" grpId="0" animBg="1"/>
      <p:bldP spid="29" grpId="0" animBg="1"/>
      <p:bldP spid="30" grpId="0" animBg="1"/>
      <p:bldP spid="31" grpId="0" animBg="1"/>
      <p:bldP spid="44" grpId="0"/>
      <p:bldP spid="44" grpId="1"/>
      <p:bldP spid="55" grpId="0"/>
      <p:bldP spid="55" grpId="1"/>
      <p:bldP spid="55" grpId="2"/>
      <p:bldP spid="55" grpId="3"/>
      <p:bldP spid="57" grpId="0" animBg="1"/>
      <p:bldP spid="12" grpId="0" animBg="1"/>
      <p:bldP spid="47" grpId="0" animBg="1"/>
      <p:bldP spid="13" grpId="0"/>
      <p:bldP spid="58" grpId="0"/>
      <p:bldP spid="85" grpId="0" animBg="1"/>
      <p:bldP spid="85" grpId="1" animBg="1"/>
      <p:bldP spid="90" grpId="0" animBg="1"/>
      <p:bldP spid="90" grpId="1" animBg="1"/>
      <p:bldP spid="93" grpId="0" animBg="1"/>
      <p:bldP spid="93" grpId="1" animBg="1"/>
      <p:bldP spid="95" grpId="0" animBg="1"/>
      <p:bldP spid="95" grpId="1" animBg="1"/>
      <p:bldP spid="95" grpId="2" animBg="1"/>
      <p:bldP spid="89" grpId="0" animBg="1"/>
      <p:bldP spid="89" grpId="1" animBg="1"/>
      <p:bldP spid="92" grpId="0" animBg="1"/>
      <p:bldP spid="92" grpId="1" animBg="1"/>
      <p:bldP spid="91" grpId="0" animBg="1"/>
      <p:bldP spid="91" grpId="1" animBg="1"/>
      <p:bldP spid="94" grpId="0" animBg="1"/>
      <p:bldP spid="94" grpId="1" animBg="1"/>
      <p:bldP spid="96" grpId="0" animBg="1"/>
      <p:bldP spid="96" grpId="1" animBg="1"/>
      <p:bldP spid="97" grpId="0" animBg="1"/>
      <p:bldP spid="97" grpId="1" animBg="1"/>
      <p:bldP spid="98" grpId="0" animBg="1"/>
      <p:bldP spid="98" grpId="1" animBg="1"/>
      <p:bldP spid="84" grpId="0" animBg="1"/>
      <p:bldP spid="84" grpId="1" animBg="1"/>
      <p:bldP spid="86" grpId="0" animBg="1"/>
      <p:bldP spid="86" grpId="1" animBg="1"/>
      <p:bldP spid="87" grpId="0" animBg="1"/>
      <p:bldP spid="87" grpId="1" animBg="1"/>
      <p:bldP spid="88" grpId="0" animBg="1"/>
      <p:bldP spid="88"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a:xfrm>
            <a:off x="381000" y="1143000"/>
            <a:ext cx="8382000" cy="3447610"/>
          </a:xfrm>
        </p:spPr>
        <p:txBody>
          <a:bodyPr>
            <a:normAutofit/>
          </a:bodyPr>
          <a:lstStyle/>
          <a:p>
            <a:r>
              <a:rPr lang="en-US" dirty="0" smtClean="0">
                <a:solidFill>
                  <a:schemeClr val="tx1">
                    <a:lumMod val="50000"/>
                  </a:schemeClr>
                </a:solidFill>
              </a:rPr>
              <a:t>Background</a:t>
            </a:r>
          </a:p>
          <a:p>
            <a:endParaRPr lang="en-US" dirty="0" smtClean="0">
              <a:solidFill>
                <a:schemeClr val="tx1">
                  <a:lumMod val="50000"/>
                </a:schemeClr>
              </a:solidFill>
            </a:endParaRPr>
          </a:p>
          <a:p>
            <a:r>
              <a:rPr lang="en-US" dirty="0" smtClean="0">
                <a:solidFill>
                  <a:schemeClr val="tx1">
                    <a:lumMod val="50000"/>
                  </a:schemeClr>
                </a:solidFill>
              </a:rPr>
              <a:t>Problem</a:t>
            </a:r>
          </a:p>
          <a:p>
            <a:endParaRPr lang="en-US" dirty="0">
              <a:solidFill>
                <a:schemeClr val="tx1">
                  <a:lumMod val="50000"/>
                </a:schemeClr>
              </a:solidFill>
            </a:endParaRPr>
          </a:p>
          <a:p>
            <a:r>
              <a:rPr lang="en-US" dirty="0" smtClean="0">
                <a:solidFill>
                  <a:schemeClr val="tx1">
                    <a:lumMod val="50000"/>
                  </a:schemeClr>
                </a:solidFill>
              </a:rPr>
              <a:t>Data aggregation &amp; compression</a:t>
            </a:r>
          </a:p>
          <a:p>
            <a:endParaRPr lang="en-US" dirty="0">
              <a:solidFill>
                <a:srgbClr val="000000"/>
              </a:solidFill>
            </a:endParaRPr>
          </a:p>
          <a:p>
            <a:r>
              <a:rPr lang="en-US" dirty="0" smtClean="0">
                <a:solidFill>
                  <a:srgbClr val="000000"/>
                </a:solidFill>
              </a:rPr>
              <a:t>Evaluation</a:t>
            </a:r>
          </a:p>
          <a:p>
            <a:endParaRPr lang="en-US" dirty="0"/>
          </a:p>
        </p:txBody>
      </p:sp>
      <p:sp>
        <p:nvSpPr>
          <p:cNvPr id="3" name="Date Placeholder 2"/>
          <p:cNvSpPr>
            <a:spLocks noGrp="1"/>
          </p:cNvSpPr>
          <p:nvPr>
            <p:ph type="dt" sz="half" idx="10"/>
          </p:nvPr>
        </p:nvSpPr>
        <p:spPr/>
        <p:txBody>
          <a:bodyPr/>
          <a:lstStyle/>
          <a:p>
            <a:r>
              <a:rPr lang="en-US" smtClean="0"/>
              <a:t>Tanzima Islam (tislam@purdue.edu)</a:t>
            </a:r>
            <a:endParaRPr lang="en-US" dirty="0"/>
          </a:p>
        </p:txBody>
      </p:sp>
      <p:sp>
        <p:nvSpPr>
          <p:cNvPr id="4" name="Footer Placeholder 3"/>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43143910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a:xfrm>
            <a:off x="381000" y="1219200"/>
            <a:ext cx="8382000" cy="4846455"/>
          </a:xfrm>
        </p:spPr>
        <p:txBody>
          <a:bodyPr>
            <a:normAutofit/>
          </a:bodyPr>
          <a:lstStyle/>
          <a:p>
            <a:r>
              <a:rPr lang="en-US" dirty="0" smtClean="0"/>
              <a:t>Applications</a:t>
            </a:r>
          </a:p>
          <a:p>
            <a:pPr lvl="1"/>
            <a:r>
              <a:rPr lang="en-US" dirty="0"/>
              <a:t>ALE3D – </a:t>
            </a:r>
            <a:r>
              <a:rPr lang="en-US" dirty="0" smtClean="0"/>
              <a:t>4.8GB per checkpoint set</a:t>
            </a:r>
            <a:endParaRPr lang="en-US" dirty="0"/>
          </a:p>
          <a:p>
            <a:pPr lvl="1"/>
            <a:r>
              <a:rPr lang="en-US" dirty="0"/>
              <a:t>Cactus – </a:t>
            </a:r>
            <a:r>
              <a:rPr lang="en-US" dirty="0" smtClean="0"/>
              <a:t>2.41GB per </a:t>
            </a:r>
            <a:r>
              <a:rPr lang="en-US" dirty="0"/>
              <a:t>checkpoint set</a:t>
            </a:r>
          </a:p>
          <a:p>
            <a:pPr lvl="1"/>
            <a:r>
              <a:rPr lang="en-US" dirty="0" smtClean="0"/>
              <a:t>Cosmology </a:t>
            </a:r>
            <a:r>
              <a:rPr lang="en-US" dirty="0"/>
              <a:t>– 1.1GB per checkpoint set</a:t>
            </a:r>
          </a:p>
          <a:p>
            <a:pPr lvl="1"/>
            <a:r>
              <a:rPr lang="en-US" dirty="0"/>
              <a:t>Implosion – 13MB per checkpoint set</a:t>
            </a:r>
            <a:endParaRPr lang="en-US" dirty="0" smtClean="0"/>
          </a:p>
          <a:p>
            <a:r>
              <a:rPr lang="en-US" dirty="0" smtClean="0"/>
              <a:t>Experimental test-bed</a:t>
            </a:r>
          </a:p>
          <a:p>
            <a:pPr lvl="1"/>
            <a:r>
              <a:rPr lang="en-US" dirty="0" smtClean="0"/>
              <a:t>LLNL’s Sierra: 261.3 TFLOP/s, Linux cluster</a:t>
            </a:r>
          </a:p>
          <a:p>
            <a:pPr lvl="1"/>
            <a:r>
              <a:rPr lang="en-US" dirty="0" smtClean="0"/>
              <a:t>15,408 cores, 1.3 Petabyte </a:t>
            </a:r>
            <a:r>
              <a:rPr lang="en-US" dirty="0" err="1" smtClean="0"/>
              <a:t>Lustre</a:t>
            </a:r>
            <a:r>
              <a:rPr lang="en-US" dirty="0" smtClean="0"/>
              <a:t> file system</a:t>
            </a:r>
          </a:p>
          <a:p>
            <a:r>
              <a:rPr lang="en-US" dirty="0" smtClean="0"/>
              <a:t>Compression algorithm</a:t>
            </a:r>
          </a:p>
          <a:p>
            <a:pPr lvl="1"/>
            <a:r>
              <a:rPr lang="en-US" dirty="0" smtClean="0"/>
              <a:t>FPC [1] for double-precision float</a:t>
            </a:r>
          </a:p>
          <a:p>
            <a:pPr lvl="1"/>
            <a:r>
              <a:rPr lang="en-US" dirty="0" err="1" smtClean="0"/>
              <a:t>Fpzip</a:t>
            </a:r>
            <a:r>
              <a:rPr lang="en-US" dirty="0" smtClean="0"/>
              <a:t> [2] for single-precision float</a:t>
            </a:r>
          </a:p>
          <a:p>
            <a:pPr lvl="1"/>
            <a:r>
              <a:rPr lang="en-US" dirty="0" smtClean="0"/>
              <a:t>Lempel-Ziv for all other data-types</a:t>
            </a:r>
          </a:p>
          <a:p>
            <a:pPr lvl="1"/>
            <a:r>
              <a:rPr lang="en-US" dirty="0" err="1" smtClean="0"/>
              <a:t>Gzip</a:t>
            </a:r>
            <a:r>
              <a:rPr lang="en-US" dirty="0" smtClean="0"/>
              <a:t> for general-purpose compression</a:t>
            </a:r>
          </a:p>
        </p:txBody>
      </p:sp>
      <p:sp>
        <p:nvSpPr>
          <p:cNvPr id="4" name="Date Placeholder 3"/>
          <p:cNvSpPr>
            <a:spLocks noGrp="1"/>
          </p:cNvSpPr>
          <p:nvPr>
            <p:ph type="dt" sz="half" idx="10"/>
          </p:nvPr>
        </p:nvSpPr>
        <p:spPr/>
        <p:txBody>
          <a:bodyPr/>
          <a:lstStyle/>
          <a:p>
            <a:r>
              <a:rPr lang="en-US" smtClean="0"/>
              <a:t>Tanzima Islam (tislam@purdue.edu)</a:t>
            </a:r>
            <a:endParaRPr lang="en-US" dirty="0"/>
          </a:p>
        </p:txBody>
      </p:sp>
      <p:sp>
        <p:nvSpPr>
          <p:cNvPr id="5" name="Footer Placeholder 4"/>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27506213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Metrics</a:t>
            </a:r>
            <a:endParaRPr lang="en-US" dirty="0"/>
          </a:p>
        </p:txBody>
      </p:sp>
      <p:sp>
        <p:nvSpPr>
          <p:cNvPr id="3" name="Content Placeholder 2"/>
          <p:cNvSpPr>
            <a:spLocks noGrp="1"/>
          </p:cNvSpPr>
          <p:nvPr>
            <p:ph idx="1"/>
          </p:nvPr>
        </p:nvSpPr>
        <p:spPr>
          <a:xfrm>
            <a:off x="381000" y="1219200"/>
            <a:ext cx="8382000" cy="5029200"/>
          </a:xfrm>
        </p:spPr>
        <p:txBody>
          <a:bodyPr>
            <a:normAutofit/>
          </a:bodyPr>
          <a:lstStyle/>
          <a:p>
            <a:r>
              <a:rPr lang="en-US" dirty="0" smtClean="0"/>
              <a:t>Effectiveness of data-aware compression</a:t>
            </a:r>
          </a:p>
          <a:p>
            <a:pPr lvl="1"/>
            <a:r>
              <a:rPr lang="en-US" dirty="0" smtClean="0"/>
              <a:t>What is the benefit of multiple compression phases?</a:t>
            </a:r>
          </a:p>
          <a:p>
            <a:pPr lvl="1"/>
            <a:r>
              <a:rPr lang="en-US" dirty="0" smtClean="0"/>
              <a:t>How does group size affect compression ratio?</a:t>
            </a:r>
          </a:p>
          <a:p>
            <a:pPr lvl="1"/>
            <a:r>
              <a:rPr lang="en-US" dirty="0" smtClean="0"/>
              <a:t>How does compression ratio change as a simulation progresses?</a:t>
            </a:r>
          </a:p>
          <a:p>
            <a:pPr marL="517525" lvl="1" indent="0">
              <a:buNone/>
            </a:pPr>
            <a:endParaRPr lang="en-US" dirty="0" smtClean="0"/>
          </a:p>
          <a:p>
            <a:pPr lvl="1"/>
            <a:endParaRPr lang="en-US" dirty="0" smtClean="0"/>
          </a:p>
          <a:p>
            <a:pPr marL="517525" lvl="1" indent="0">
              <a:buNone/>
            </a:pPr>
            <a:endParaRPr lang="en-US" dirty="0" smtClean="0"/>
          </a:p>
          <a:p>
            <a:r>
              <a:rPr lang="en-US" dirty="0" smtClean="0"/>
              <a:t>Performance of </a:t>
            </a:r>
            <a:r>
              <a:rPr lang="en-US" dirty="0" err="1" smtClean="0"/>
              <a:t>mcrEngine</a:t>
            </a:r>
            <a:endParaRPr lang="en-US" dirty="0" smtClean="0"/>
          </a:p>
          <a:p>
            <a:pPr lvl="1"/>
            <a:r>
              <a:rPr lang="en-US" dirty="0" smtClean="0"/>
              <a:t>Overhead of the checkpointing phase</a:t>
            </a:r>
          </a:p>
          <a:p>
            <a:pPr lvl="1"/>
            <a:r>
              <a:rPr lang="en-US" dirty="0" smtClean="0"/>
              <a:t>Overhead of the restart phase</a:t>
            </a:r>
            <a:endParaRPr lang="en-US" dirty="0"/>
          </a:p>
        </p:txBody>
      </p:sp>
      <p:sp>
        <p:nvSpPr>
          <p:cNvPr id="5" name="TextBox 4"/>
          <p:cNvSpPr txBox="1"/>
          <p:nvPr/>
        </p:nvSpPr>
        <p:spPr>
          <a:xfrm>
            <a:off x="1524000" y="2743200"/>
            <a:ext cx="2743200" cy="369332"/>
          </a:xfrm>
          <a:prstGeom prst="rect">
            <a:avLst/>
          </a:prstGeom>
          <a:noFill/>
        </p:spPr>
        <p:txBody>
          <a:bodyPr wrap="square" rtlCol="0">
            <a:spAutoFit/>
          </a:bodyPr>
          <a:lstStyle/>
          <a:p>
            <a:r>
              <a:rPr lang="en-US" dirty="0" smtClean="0">
                <a:solidFill>
                  <a:srgbClr val="FF0000"/>
                </a:solidFill>
                <a:latin typeface="Times"/>
                <a:cs typeface="Times"/>
              </a:rPr>
              <a:t>Compression ratio = </a:t>
            </a:r>
            <a:endParaRPr lang="en-US" dirty="0">
              <a:solidFill>
                <a:srgbClr val="FF0000"/>
              </a:solidFill>
              <a:latin typeface="Times"/>
              <a:cs typeface="Times"/>
            </a:endParaRPr>
          </a:p>
        </p:txBody>
      </p:sp>
      <p:sp>
        <p:nvSpPr>
          <p:cNvPr id="6" name="TextBox 5"/>
          <p:cNvSpPr txBox="1"/>
          <p:nvPr/>
        </p:nvSpPr>
        <p:spPr>
          <a:xfrm>
            <a:off x="3657600" y="2602468"/>
            <a:ext cx="2590800" cy="369332"/>
          </a:xfrm>
          <a:prstGeom prst="rect">
            <a:avLst/>
          </a:prstGeom>
          <a:noFill/>
        </p:spPr>
        <p:txBody>
          <a:bodyPr wrap="square" rtlCol="0">
            <a:spAutoFit/>
          </a:bodyPr>
          <a:lstStyle/>
          <a:p>
            <a:r>
              <a:rPr lang="en-US" dirty="0" smtClean="0">
                <a:solidFill>
                  <a:srgbClr val="FF0000"/>
                </a:solidFill>
                <a:latin typeface="Times"/>
                <a:cs typeface="Times"/>
              </a:rPr>
              <a:t>Uncompressed size</a:t>
            </a:r>
            <a:endParaRPr lang="en-US" dirty="0">
              <a:solidFill>
                <a:srgbClr val="FF0000"/>
              </a:solidFill>
              <a:latin typeface="Times"/>
              <a:cs typeface="Times"/>
            </a:endParaRPr>
          </a:p>
        </p:txBody>
      </p:sp>
      <p:sp>
        <p:nvSpPr>
          <p:cNvPr id="10" name="TextBox 9"/>
          <p:cNvSpPr txBox="1"/>
          <p:nvPr/>
        </p:nvSpPr>
        <p:spPr>
          <a:xfrm>
            <a:off x="3810000" y="2907268"/>
            <a:ext cx="2590800" cy="369332"/>
          </a:xfrm>
          <a:prstGeom prst="rect">
            <a:avLst/>
          </a:prstGeom>
          <a:noFill/>
        </p:spPr>
        <p:txBody>
          <a:bodyPr wrap="square" rtlCol="0">
            <a:spAutoFit/>
          </a:bodyPr>
          <a:lstStyle/>
          <a:p>
            <a:r>
              <a:rPr lang="en-US" dirty="0">
                <a:solidFill>
                  <a:srgbClr val="FF0000"/>
                </a:solidFill>
                <a:latin typeface="Times"/>
                <a:cs typeface="Times"/>
              </a:rPr>
              <a:t>C</a:t>
            </a:r>
            <a:r>
              <a:rPr lang="en-US" dirty="0" smtClean="0">
                <a:solidFill>
                  <a:srgbClr val="FF0000"/>
                </a:solidFill>
                <a:latin typeface="Times"/>
                <a:cs typeface="Times"/>
              </a:rPr>
              <a:t>ompressed size</a:t>
            </a:r>
            <a:endParaRPr lang="en-US" dirty="0">
              <a:solidFill>
                <a:srgbClr val="FF0000"/>
              </a:solidFill>
              <a:latin typeface="Times"/>
              <a:cs typeface="Times"/>
            </a:endParaRPr>
          </a:p>
        </p:txBody>
      </p:sp>
      <p:cxnSp>
        <p:nvCxnSpPr>
          <p:cNvPr id="8" name="Straight Connector 7"/>
          <p:cNvCxnSpPr/>
          <p:nvPr/>
        </p:nvCxnSpPr>
        <p:spPr>
          <a:xfrm flipH="1">
            <a:off x="3581400" y="2971800"/>
            <a:ext cx="2057400" cy="0"/>
          </a:xfrm>
          <a:prstGeom prst="line">
            <a:avLst/>
          </a:prstGeom>
          <a:ln w="19050" cmpd="sng">
            <a:solidFill>
              <a:schemeClr val="bg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10"/>
          </p:nvPr>
        </p:nvSpPr>
        <p:spPr/>
        <p:txBody>
          <a:bodyPr/>
          <a:lstStyle/>
          <a:p>
            <a:r>
              <a:rPr lang="en-US" smtClean="0"/>
              <a:t>Tanzima Islam (tislam@purdue.edu)</a:t>
            </a:r>
            <a:endParaRPr lang="en-US" dirty="0"/>
          </a:p>
        </p:txBody>
      </p:sp>
      <p:sp>
        <p:nvSpPr>
          <p:cNvPr id="7" name="Footer Placeholder 6"/>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387593525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p:cNvGraphicFramePr>
            <a:graphicFrameLocks/>
          </p:cNvGraphicFramePr>
          <p:nvPr>
            <p:extLst>
              <p:ext uri="{D42A27DB-BD31-4B8C-83A1-F6EECF244321}">
                <p14:modId xmlns:p14="http://schemas.microsoft.com/office/powerpoint/2010/main" val="681755305"/>
              </p:ext>
            </p:extLst>
          </p:nvPr>
        </p:nvGraphicFramePr>
        <p:xfrm>
          <a:off x="762000" y="2819400"/>
          <a:ext cx="7010400"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81000" y="304800"/>
            <a:ext cx="8382000" cy="451406"/>
          </a:xfrm>
        </p:spPr>
        <p:txBody>
          <a:bodyPr/>
          <a:lstStyle/>
          <a:p>
            <a:r>
              <a:rPr lang="en-US" dirty="0" smtClean="0"/>
              <a:t>No Benefit with Data-Agnostic Double Compression</a:t>
            </a:r>
            <a:endParaRPr lang="en-US" dirty="0"/>
          </a:p>
        </p:txBody>
      </p:sp>
      <p:sp>
        <p:nvSpPr>
          <p:cNvPr id="3" name="Content Placeholder 2"/>
          <p:cNvSpPr>
            <a:spLocks noGrp="1"/>
          </p:cNvSpPr>
          <p:nvPr>
            <p:ph idx="1"/>
          </p:nvPr>
        </p:nvSpPr>
        <p:spPr>
          <a:xfrm>
            <a:off x="381000" y="1219200"/>
            <a:ext cx="8382000" cy="1371600"/>
          </a:xfrm>
        </p:spPr>
        <p:txBody>
          <a:bodyPr>
            <a:normAutofit lnSpcReduction="10000"/>
          </a:bodyPr>
          <a:lstStyle/>
          <a:p>
            <a:r>
              <a:rPr lang="en-US" dirty="0"/>
              <a:t>Data-type aware compression improves compressibility</a:t>
            </a:r>
          </a:p>
          <a:p>
            <a:pPr lvl="1"/>
            <a:r>
              <a:rPr lang="en-US" dirty="0"/>
              <a:t>First phase changes underlying data </a:t>
            </a:r>
            <a:r>
              <a:rPr lang="en-US" dirty="0" smtClean="0"/>
              <a:t>format</a:t>
            </a:r>
          </a:p>
          <a:p>
            <a:r>
              <a:rPr lang="en-US" dirty="0" smtClean="0"/>
              <a:t>Data-agnostic double compression is not beneficial</a:t>
            </a:r>
          </a:p>
          <a:p>
            <a:pPr lvl="1"/>
            <a:r>
              <a:rPr lang="en-US" dirty="0" smtClean="0"/>
              <a:t>Because, data-format is non-uniform and uncompressible</a:t>
            </a:r>
          </a:p>
        </p:txBody>
      </p:sp>
      <p:sp>
        <p:nvSpPr>
          <p:cNvPr id="17" name="Freeform 16"/>
          <p:cNvSpPr/>
          <p:nvPr/>
        </p:nvSpPr>
        <p:spPr>
          <a:xfrm>
            <a:off x="4800600" y="4373881"/>
            <a:ext cx="838200" cy="45719"/>
          </a:xfrm>
          <a:custGeom>
            <a:avLst/>
            <a:gdLst>
              <a:gd name="connsiteX0" fmla="*/ 0 w 440267"/>
              <a:gd name="connsiteY0" fmla="*/ 0 h 0"/>
              <a:gd name="connsiteX1" fmla="*/ 440267 w 440267"/>
              <a:gd name="connsiteY1" fmla="*/ 0 h 0"/>
            </a:gdLst>
            <a:ahLst/>
            <a:cxnLst>
              <a:cxn ang="0">
                <a:pos x="connsiteX0" y="connsiteY0"/>
              </a:cxn>
              <a:cxn ang="0">
                <a:pos x="connsiteX1" y="connsiteY1"/>
              </a:cxn>
            </a:cxnLst>
            <a:rect l="l" t="t" r="r" b="b"/>
            <a:pathLst>
              <a:path w="440267">
                <a:moveTo>
                  <a:pt x="0" y="0"/>
                </a:moveTo>
                <a:lnTo>
                  <a:pt x="440267" y="0"/>
                </a:lnTo>
              </a:path>
            </a:pathLst>
          </a:custGeom>
          <a:ln w="19050" cmpd="sng">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Times"/>
              <a:cs typeface="Times"/>
            </a:endParaRPr>
          </a:p>
        </p:txBody>
      </p:sp>
      <p:sp>
        <p:nvSpPr>
          <p:cNvPr id="18" name="Freeform 17"/>
          <p:cNvSpPr/>
          <p:nvPr/>
        </p:nvSpPr>
        <p:spPr>
          <a:xfrm>
            <a:off x="6248400" y="3840481"/>
            <a:ext cx="914400" cy="45719"/>
          </a:xfrm>
          <a:custGeom>
            <a:avLst/>
            <a:gdLst>
              <a:gd name="connsiteX0" fmla="*/ 0 w 440267"/>
              <a:gd name="connsiteY0" fmla="*/ 0 h 0"/>
              <a:gd name="connsiteX1" fmla="*/ 440267 w 440267"/>
              <a:gd name="connsiteY1" fmla="*/ 0 h 0"/>
            </a:gdLst>
            <a:ahLst/>
            <a:cxnLst>
              <a:cxn ang="0">
                <a:pos x="connsiteX0" y="connsiteY0"/>
              </a:cxn>
              <a:cxn ang="0">
                <a:pos x="connsiteX1" y="connsiteY1"/>
              </a:cxn>
            </a:cxnLst>
            <a:rect l="l" t="t" r="r" b="b"/>
            <a:pathLst>
              <a:path w="440267">
                <a:moveTo>
                  <a:pt x="0" y="0"/>
                </a:moveTo>
                <a:lnTo>
                  <a:pt x="440267" y="0"/>
                </a:lnTo>
              </a:path>
            </a:pathLst>
          </a:custGeom>
          <a:ln w="19050" cmpd="sng">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Times"/>
              <a:cs typeface="Times"/>
            </a:endParaRPr>
          </a:p>
        </p:txBody>
      </p:sp>
      <p:sp>
        <p:nvSpPr>
          <p:cNvPr id="19" name="Freeform 18"/>
          <p:cNvSpPr/>
          <p:nvPr/>
        </p:nvSpPr>
        <p:spPr>
          <a:xfrm>
            <a:off x="3352800" y="4495800"/>
            <a:ext cx="838200" cy="45719"/>
          </a:xfrm>
          <a:custGeom>
            <a:avLst/>
            <a:gdLst>
              <a:gd name="connsiteX0" fmla="*/ 0 w 440267"/>
              <a:gd name="connsiteY0" fmla="*/ 0 h 0"/>
              <a:gd name="connsiteX1" fmla="*/ 440267 w 440267"/>
              <a:gd name="connsiteY1" fmla="*/ 0 h 0"/>
            </a:gdLst>
            <a:ahLst/>
            <a:cxnLst>
              <a:cxn ang="0">
                <a:pos x="connsiteX0" y="connsiteY0"/>
              </a:cxn>
              <a:cxn ang="0">
                <a:pos x="connsiteX1" y="connsiteY1"/>
              </a:cxn>
            </a:cxnLst>
            <a:rect l="l" t="t" r="r" b="b"/>
            <a:pathLst>
              <a:path w="440267">
                <a:moveTo>
                  <a:pt x="0" y="0"/>
                </a:moveTo>
                <a:lnTo>
                  <a:pt x="440267" y="0"/>
                </a:lnTo>
              </a:path>
            </a:pathLst>
          </a:custGeom>
          <a:ln w="19050" cmpd="sng">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Times"/>
              <a:cs typeface="Times"/>
            </a:endParaRPr>
          </a:p>
        </p:txBody>
      </p:sp>
      <p:sp>
        <p:nvSpPr>
          <p:cNvPr id="20" name="Freeform 19"/>
          <p:cNvSpPr/>
          <p:nvPr/>
        </p:nvSpPr>
        <p:spPr>
          <a:xfrm>
            <a:off x="1905000" y="3535681"/>
            <a:ext cx="762000" cy="45719"/>
          </a:xfrm>
          <a:custGeom>
            <a:avLst/>
            <a:gdLst>
              <a:gd name="connsiteX0" fmla="*/ 0 w 440267"/>
              <a:gd name="connsiteY0" fmla="*/ 0 h 0"/>
              <a:gd name="connsiteX1" fmla="*/ 440267 w 440267"/>
              <a:gd name="connsiteY1" fmla="*/ 0 h 0"/>
            </a:gdLst>
            <a:ahLst/>
            <a:cxnLst>
              <a:cxn ang="0">
                <a:pos x="connsiteX0" y="connsiteY0"/>
              </a:cxn>
              <a:cxn ang="0">
                <a:pos x="connsiteX1" y="connsiteY1"/>
              </a:cxn>
            </a:cxnLst>
            <a:rect l="l" t="t" r="r" b="b"/>
            <a:pathLst>
              <a:path w="440267">
                <a:moveTo>
                  <a:pt x="0" y="0"/>
                </a:moveTo>
                <a:lnTo>
                  <a:pt x="440267" y="0"/>
                </a:lnTo>
              </a:path>
            </a:pathLst>
          </a:custGeom>
          <a:ln w="19050" cmpd="sng">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Times"/>
              <a:cs typeface="Times"/>
            </a:endParaRPr>
          </a:p>
        </p:txBody>
      </p:sp>
      <p:sp>
        <p:nvSpPr>
          <p:cNvPr id="23" name="TextBox 22"/>
          <p:cNvSpPr txBox="1"/>
          <p:nvPr/>
        </p:nvSpPr>
        <p:spPr>
          <a:xfrm rot="16200000">
            <a:off x="-460116" y="3666351"/>
            <a:ext cx="2203966" cy="369332"/>
          </a:xfrm>
          <a:prstGeom prst="rect">
            <a:avLst/>
          </a:prstGeom>
          <a:noFill/>
        </p:spPr>
        <p:txBody>
          <a:bodyPr wrap="square" rtlCol="0">
            <a:spAutoFit/>
          </a:bodyPr>
          <a:lstStyle/>
          <a:p>
            <a:r>
              <a:rPr lang="en-US" dirty="0" smtClean="0">
                <a:solidFill>
                  <a:srgbClr val="000000"/>
                </a:solidFill>
                <a:latin typeface="Times"/>
                <a:cs typeface="Times"/>
              </a:rPr>
              <a:t>Compression Ratio</a:t>
            </a:r>
            <a:endParaRPr lang="en-US" dirty="0">
              <a:solidFill>
                <a:srgbClr val="000000"/>
              </a:solidFill>
              <a:latin typeface="Times"/>
              <a:cs typeface="Times"/>
            </a:endParaRPr>
          </a:p>
        </p:txBody>
      </p:sp>
      <p:sp>
        <p:nvSpPr>
          <p:cNvPr id="15" name="Freeform 14"/>
          <p:cNvSpPr/>
          <p:nvPr/>
        </p:nvSpPr>
        <p:spPr>
          <a:xfrm>
            <a:off x="3276601" y="3581400"/>
            <a:ext cx="609599" cy="609600"/>
          </a:xfrm>
          <a:custGeom>
            <a:avLst/>
            <a:gdLst>
              <a:gd name="connsiteX0" fmla="*/ 0 w 389467"/>
              <a:gd name="connsiteY0" fmla="*/ 593439 h 593439"/>
              <a:gd name="connsiteX1" fmla="*/ 203200 w 389467"/>
              <a:gd name="connsiteY1" fmla="*/ 772 h 593439"/>
              <a:gd name="connsiteX2" fmla="*/ 389467 w 389467"/>
              <a:gd name="connsiteY2" fmla="*/ 457972 h 593439"/>
            </a:gdLst>
            <a:ahLst/>
            <a:cxnLst>
              <a:cxn ang="0">
                <a:pos x="connsiteX0" y="connsiteY0"/>
              </a:cxn>
              <a:cxn ang="0">
                <a:pos x="connsiteX1" y="connsiteY1"/>
              </a:cxn>
              <a:cxn ang="0">
                <a:pos x="connsiteX2" y="connsiteY2"/>
              </a:cxn>
            </a:cxnLst>
            <a:rect l="l" t="t" r="r" b="b"/>
            <a:pathLst>
              <a:path w="389467" h="593439">
                <a:moveTo>
                  <a:pt x="0" y="593439"/>
                </a:moveTo>
                <a:cubicBezTo>
                  <a:pt x="69144" y="308394"/>
                  <a:pt x="138289" y="23350"/>
                  <a:pt x="203200" y="772"/>
                </a:cubicBezTo>
                <a:cubicBezTo>
                  <a:pt x="268111" y="-21806"/>
                  <a:pt x="389467" y="457972"/>
                  <a:pt x="389467" y="457972"/>
                </a:cubicBezTo>
              </a:path>
            </a:pathLst>
          </a:custGeom>
          <a:ln w="19050" cmpd="sng">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Times"/>
              <a:cs typeface="Times"/>
            </a:endParaRPr>
          </a:p>
        </p:txBody>
      </p:sp>
      <p:sp>
        <p:nvSpPr>
          <p:cNvPr id="24" name="Freeform 23"/>
          <p:cNvSpPr/>
          <p:nvPr/>
        </p:nvSpPr>
        <p:spPr>
          <a:xfrm>
            <a:off x="1752600" y="2655552"/>
            <a:ext cx="685800" cy="1078248"/>
          </a:xfrm>
          <a:custGeom>
            <a:avLst/>
            <a:gdLst>
              <a:gd name="connsiteX0" fmla="*/ 10670 w 366270"/>
              <a:gd name="connsiteY0" fmla="*/ 1078248 h 1078248"/>
              <a:gd name="connsiteX1" fmla="*/ 44536 w 366270"/>
              <a:gd name="connsiteY1" fmla="*/ 11448 h 1078248"/>
              <a:gd name="connsiteX2" fmla="*/ 366270 w 366270"/>
              <a:gd name="connsiteY2" fmla="*/ 485581 h 1078248"/>
            </a:gdLst>
            <a:ahLst/>
            <a:cxnLst>
              <a:cxn ang="0">
                <a:pos x="connsiteX0" y="connsiteY0"/>
              </a:cxn>
              <a:cxn ang="0">
                <a:pos x="connsiteX1" y="connsiteY1"/>
              </a:cxn>
              <a:cxn ang="0">
                <a:pos x="connsiteX2" y="connsiteY2"/>
              </a:cxn>
            </a:cxnLst>
            <a:rect l="l" t="t" r="r" b="b"/>
            <a:pathLst>
              <a:path w="366270" h="1078248">
                <a:moveTo>
                  <a:pt x="10670" y="1078248"/>
                </a:moveTo>
                <a:cubicBezTo>
                  <a:pt x="-2031" y="594237"/>
                  <a:pt x="-14731" y="110226"/>
                  <a:pt x="44536" y="11448"/>
                </a:cubicBezTo>
                <a:cubicBezTo>
                  <a:pt x="103803" y="-87330"/>
                  <a:pt x="366270" y="485581"/>
                  <a:pt x="366270" y="485581"/>
                </a:cubicBezTo>
              </a:path>
            </a:pathLst>
          </a:custGeom>
          <a:ln w="19050" cmpd="sng">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Times"/>
              <a:cs typeface="Times"/>
            </a:endParaRPr>
          </a:p>
        </p:txBody>
      </p:sp>
      <p:sp>
        <p:nvSpPr>
          <p:cNvPr id="25" name="Freeform 24"/>
          <p:cNvSpPr/>
          <p:nvPr/>
        </p:nvSpPr>
        <p:spPr>
          <a:xfrm>
            <a:off x="4724400" y="4191000"/>
            <a:ext cx="762000" cy="152400"/>
          </a:xfrm>
          <a:custGeom>
            <a:avLst/>
            <a:gdLst>
              <a:gd name="connsiteX0" fmla="*/ 0 w 440267"/>
              <a:gd name="connsiteY0" fmla="*/ 0 h 0"/>
              <a:gd name="connsiteX1" fmla="*/ 440267 w 440267"/>
              <a:gd name="connsiteY1" fmla="*/ 0 h 0"/>
            </a:gdLst>
            <a:ahLst/>
            <a:cxnLst>
              <a:cxn ang="0">
                <a:pos x="connsiteX0" y="connsiteY0"/>
              </a:cxn>
              <a:cxn ang="0">
                <a:pos x="connsiteX1" y="connsiteY1"/>
              </a:cxn>
            </a:cxnLst>
            <a:rect l="l" t="t" r="r" b="b"/>
            <a:pathLst>
              <a:path w="440267">
                <a:moveTo>
                  <a:pt x="0" y="0"/>
                </a:moveTo>
                <a:lnTo>
                  <a:pt x="440267" y="0"/>
                </a:lnTo>
              </a:path>
            </a:pathLst>
          </a:custGeom>
          <a:ln w="19050" cmpd="sng">
            <a:solidFill>
              <a:srgbClr val="FF0000"/>
            </a:solidFill>
            <a:tailEnd type="arrow" w="sm" len="sm"/>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Times"/>
              <a:cs typeface="Times"/>
            </a:endParaRPr>
          </a:p>
        </p:txBody>
      </p:sp>
      <p:sp>
        <p:nvSpPr>
          <p:cNvPr id="26" name="Freeform 25"/>
          <p:cNvSpPr/>
          <p:nvPr/>
        </p:nvSpPr>
        <p:spPr>
          <a:xfrm>
            <a:off x="6077164" y="2882815"/>
            <a:ext cx="780836" cy="1079585"/>
          </a:xfrm>
          <a:custGeom>
            <a:avLst/>
            <a:gdLst>
              <a:gd name="connsiteX0" fmla="*/ 61852 w 704636"/>
              <a:gd name="connsiteY0" fmla="*/ 1079585 h 1079585"/>
              <a:gd name="connsiteX1" fmla="*/ 61852 w 704636"/>
              <a:gd name="connsiteY1" fmla="*/ 13352 h 1079585"/>
              <a:gd name="connsiteX2" fmla="*/ 704636 w 704636"/>
              <a:gd name="connsiteY2" fmla="*/ 452389 h 1079585"/>
            </a:gdLst>
            <a:ahLst/>
            <a:cxnLst>
              <a:cxn ang="0">
                <a:pos x="connsiteX0" y="connsiteY0"/>
              </a:cxn>
              <a:cxn ang="0">
                <a:pos x="connsiteX1" y="connsiteY1"/>
              </a:cxn>
              <a:cxn ang="0">
                <a:pos x="connsiteX2" y="connsiteY2"/>
              </a:cxn>
            </a:cxnLst>
            <a:rect l="l" t="t" r="r" b="b"/>
            <a:pathLst>
              <a:path w="704636" h="1079585">
                <a:moveTo>
                  <a:pt x="61852" y="1079585"/>
                </a:moveTo>
                <a:cubicBezTo>
                  <a:pt x="8286" y="598735"/>
                  <a:pt x="-45279" y="117885"/>
                  <a:pt x="61852" y="13352"/>
                </a:cubicBezTo>
                <a:cubicBezTo>
                  <a:pt x="168983" y="-91181"/>
                  <a:pt x="704636" y="452389"/>
                  <a:pt x="704636" y="452389"/>
                </a:cubicBezTo>
              </a:path>
            </a:pathLst>
          </a:custGeom>
          <a:ln w="19050" cmpd="sng">
            <a:solidFill>
              <a:srgbClr val="FF0000"/>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Times"/>
              <a:cs typeface="Times"/>
            </a:endParaRPr>
          </a:p>
        </p:txBody>
      </p:sp>
      <p:grpSp>
        <p:nvGrpSpPr>
          <p:cNvPr id="27" name="Group 26"/>
          <p:cNvGrpSpPr/>
          <p:nvPr/>
        </p:nvGrpSpPr>
        <p:grpSpPr>
          <a:xfrm>
            <a:off x="7391400" y="3352800"/>
            <a:ext cx="1371600" cy="276999"/>
            <a:chOff x="7315200" y="3352800"/>
            <a:chExt cx="1371600" cy="276999"/>
          </a:xfrm>
        </p:grpSpPr>
        <p:sp>
          <p:nvSpPr>
            <p:cNvPr id="28" name="Rectangle 27"/>
            <p:cNvSpPr/>
            <p:nvPr/>
          </p:nvSpPr>
          <p:spPr bwMode="auto">
            <a:xfrm>
              <a:off x="7315200" y="3429000"/>
              <a:ext cx="152400" cy="152400"/>
            </a:xfrm>
            <a:prstGeom prst="rect">
              <a:avLst/>
            </a:prstGeom>
            <a:ln>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imes"/>
                <a:cs typeface="Times"/>
              </a:endParaRPr>
            </a:p>
          </p:txBody>
        </p:sp>
        <p:sp>
          <p:nvSpPr>
            <p:cNvPr id="29" name="TextBox 28"/>
            <p:cNvSpPr txBox="1"/>
            <p:nvPr/>
          </p:nvSpPr>
          <p:spPr>
            <a:xfrm>
              <a:off x="7543800" y="3352800"/>
              <a:ext cx="1143000" cy="276999"/>
            </a:xfrm>
            <a:prstGeom prst="rect">
              <a:avLst/>
            </a:prstGeom>
            <a:noFill/>
          </p:spPr>
          <p:txBody>
            <a:bodyPr wrap="square" rtlCol="0">
              <a:spAutoFit/>
            </a:bodyPr>
            <a:lstStyle/>
            <a:p>
              <a:r>
                <a:rPr lang="en-US" sz="1200" dirty="0" smtClean="0">
                  <a:solidFill>
                    <a:srgbClr val="000000"/>
                  </a:solidFill>
                  <a:latin typeface="Times"/>
                  <a:cs typeface="Times"/>
                </a:rPr>
                <a:t>Data-Aware</a:t>
              </a:r>
              <a:endParaRPr lang="en-US" sz="1200" dirty="0">
                <a:solidFill>
                  <a:srgbClr val="000000"/>
                </a:solidFill>
                <a:latin typeface="Times"/>
                <a:cs typeface="Times"/>
              </a:endParaRPr>
            </a:p>
          </p:txBody>
        </p:sp>
      </p:grpSp>
      <p:grpSp>
        <p:nvGrpSpPr>
          <p:cNvPr id="30" name="Group 29"/>
          <p:cNvGrpSpPr/>
          <p:nvPr/>
        </p:nvGrpSpPr>
        <p:grpSpPr>
          <a:xfrm>
            <a:off x="7391400" y="3685401"/>
            <a:ext cx="1752600" cy="276999"/>
            <a:chOff x="7315200" y="3685401"/>
            <a:chExt cx="1752600" cy="276999"/>
          </a:xfrm>
        </p:grpSpPr>
        <p:sp>
          <p:nvSpPr>
            <p:cNvPr id="31" name="Rectangle 30"/>
            <p:cNvSpPr/>
            <p:nvPr/>
          </p:nvSpPr>
          <p:spPr bwMode="auto">
            <a:xfrm>
              <a:off x="7315200" y="3761601"/>
              <a:ext cx="152400" cy="152400"/>
            </a:xfrm>
            <a:prstGeom prst="rect">
              <a:avLst/>
            </a:prstGeom>
            <a:ln>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imes"/>
                <a:cs typeface="Times"/>
              </a:endParaRPr>
            </a:p>
          </p:txBody>
        </p:sp>
        <p:sp>
          <p:nvSpPr>
            <p:cNvPr id="32" name="TextBox 31"/>
            <p:cNvSpPr txBox="1"/>
            <p:nvPr/>
          </p:nvSpPr>
          <p:spPr>
            <a:xfrm>
              <a:off x="7543800" y="3685401"/>
              <a:ext cx="1524000" cy="276999"/>
            </a:xfrm>
            <a:prstGeom prst="rect">
              <a:avLst/>
            </a:prstGeom>
            <a:noFill/>
          </p:spPr>
          <p:txBody>
            <a:bodyPr wrap="square" rtlCol="0">
              <a:spAutoFit/>
            </a:bodyPr>
            <a:lstStyle/>
            <a:p>
              <a:r>
                <a:rPr lang="en-US" sz="1200" dirty="0" smtClean="0">
                  <a:solidFill>
                    <a:srgbClr val="000000"/>
                  </a:solidFill>
                  <a:latin typeface="Times"/>
                  <a:cs typeface="Times"/>
                </a:rPr>
                <a:t>Data-Agnostic</a:t>
              </a:r>
              <a:endParaRPr lang="en-US" sz="1200" dirty="0">
                <a:solidFill>
                  <a:srgbClr val="000000"/>
                </a:solidFill>
                <a:latin typeface="Times"/>
                <a:cs typeface="Times"/>
              </a:endParaRPr>
            </a:p>
          </p:txBody>
        </p:sp>
      </p:grpSp>
      <p:sp>
        <p:nvSpPr>
          <p:cNvPr id="33" name="Title 1"/>
          <p:cNvSpPr txBox="1">
            <a:spLocks/>
          </p:cNvSpPr>
          <p:nvPr/>
        </p:nvSpPr>
        <p:spPr>
          <a:xfrm>
            <a:off x="381000" y="304800"/>
            <a:ext cx="8382000" cy="894604"/>
          </a:xfrm>
          <a:prstGeom prst="rect">
            <a:avLst/>
          </a:prstGeom>
        </p:spPr>
        <p:txBody>
          <a:bodyPr vert="horz" wrap="square" lIns="0" tIns="0" rIns="0" bIns="0" rtlCol="0" anchor="t">
            <a:spAutoFit/>
          </a:bodyPr>
          <a:lstStyle>
            <a:lvl1pPr algn="ctr" defTabSz="914363" rtl="0" eaLnBrk="1" latinLnBrk="0" hangingPunct="1">
              <a:lnSpc>
                <a:spcPct val="90000"/>
              </a:lnSpc>
              <a:spcBef>
                <a:spcPct val="0"/>
              </a:spcBef>
              <a:buNone/>
              <a:defRPr lang="en-US" sz="3200" b="0" kern="1200" cap="none" spc="-150" dirty="0" smtClean="0">
                <a:ln w="3175">
                  <a:solidFill>
                    <a:srgbClr val="0000FF"/>
                  </a:solidFill>
                </a:ln>
                <a:solidFill>
                  <a:srgbClr val="0000FF"/>
                </a:solidFill>
                <a:effectLst/>
                <a:latin typeface="Times"/>
                <a:ea typeface="+mn-ea"/>
                <a:cs typeface="Arial" charset="0"/>
              </a:defRPr>
            </a:lvl1pPr>
          </a:lstStyle>
          <a:p>
            <a:r>
              <a:rPr lang="en-US" dirty="0" smtClean="0">
                <a:ln w="3175">
                  <a:solidFill>
                    <a:srgbClr val="2D4FB6"/>
                  </a:solidFill>
                </a:ln>
                <a:solidFill>
                  <a:srgbClr val="2D4FB6"/>
                </a:solidFill>
              </a:rPr>
              <a:t>Multiple Phases of Data-Aware Compression</a:t>
            </a:r>
            <a:br>
              <a:rPr lang="en-US" dirty="0" smtClean="0">
                <a:ln w="3175">
                  <a:solidFill>
                    <a:srgbClr val="2D4FB6"/>
                  </a:solidFill>
                </a:ln>
                <a:solidFill>
                  <a:srgbClr val="2D4FB6"/>
                </a:solidFill>
              </a:rPr>
            </a:br>
            <a:r>
              <a:rPr lang="en-US" dirty="0" smtClean="0">
                <a:ln w="3175">
                  <a:solidFill>
                    <a:srgbClr val="2D4FB6"/>
                  </a:solidFill>
                </a:ln>
                <a:solidFill>
                  <a:srgbClr val="2D4FB6"/>
                </a:solidFill>
              </a:rPr>
              <a:t>are Beneficial</a:t>
            </a:r>
            <a:endParaRPr lang="en-US" dirty="0">
              <a:ln w="3175">
                <a:solidFill>
                  <a:srgbClr val="2D4FB6"/>
                </a:solidFill>
              </a:ln>
              <a:solidFill>
                <a:srgbClr val="2D4FB6"/>
              </a:solidFill>
            </a:endParaRPr>
          </a:p>
        </p:txBody>
      </p:sp>
      <p:sp>
        <p:nvSpPr>
          <p:cNvPr id="4" name="Date Placeholder 3"/>
          <p:cNvSpPr>
            <a:spLocks noGrp="1"/>
          </p:cNvSpPr>
          <p:nvPr>
            <p:ph type="dt" sz="half" idx="10"/>
          </p:nvPr>
        </p:nvSpPr>
        <p:spPr/>
        <p:txBody>
          <a:bodyPr/>
          <a:lstStyle/>
          <a:p>
            <a:r>
              <a:rPr lang="en-US" smtClean="0"/>
              <a:t>Tanzima Islam (tislam@purdue.edu)</a:t>
            </a:r>
            <a:endParaRPr lang="en-US" dirty="0"/>
          </a:p>
        </p:txBody>
      </p:sp>
      <p:sp>
        <p:nvSpPr>
          <p:cNvPr id="5" name="Footer Placeholder 4"/>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328354112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graphicEl>
                                              <a:chart seriesIdx="0" categoryIdx="-4" bldStep="series"/>
                                            </p:graphic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graphicEl>
                                              <a:chart seriesIdx="1" categoryIdx="-4" bldStep="series"/>
                                            </p:graphic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par>
                                <p:cTn id="29" presetID="1" presetClass="exit" presetSubtype="0" fill="hold" grpId="0" nodeType="withEffect">
                                  <p:stCondLst>
                                    <p:cond delay="0"/>
                                  </p:stCondLst>
                                  <p:childTnLst>
                                    <p:set>
                                      <p:cBhvr>
                                        <p:cTn id="30" dur="1" fill="hold">
                                          <p:stCondLst>
                                            <p:cond delay="0"/>
                                          </p:stCondLst>
                                        </p:cTn>
                                        <p:tgtEl>
                                          <p:spTgt spid="33"/>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2" end="2"/>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uiExpand="1">
        <p:bldSub>
          <a:bldChart bld="series"/>
        </p:bldSub>
      </p:bldGraphic>
      <p:bldP spid="2" grpId="0"/>
      <p:bldP spid="17" grpId="0" animBg="1"/>
      <p:bldP spid="18" grpId="0" animBg="1"/>
      <p:bldP spid="19" grpId="0" animBg="1"/>
      <p:bldP spid="20" grpId="0" animBg="1"/>
      <p:bldP spid="15" grpId="0" animBg="1"/>
      <p:bldP spid="15" grpId="1" animBg="1"/>
      <p:bldP spid="24" grpId="0" animBg="1"/>
      <p:bldP spid="24" grpId="1" animBg="1"/>
      <p:bldP spid="25" grpId="0" animBg="1"/>
      <p:bldP spid="25" grpId="1" animBg="1"/>
      <p:bldP spid="26" grpId="0" animBg="1"/>
      <p:bldP spid="26" grpId="1" animBg="1"/>
      <p:bldP spid="3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p:cNvGraphicFramePr>
            <a:graphicFrameLocks noGrp="1"/>
          </p:cNvGraphicFramePr>
          <p:nvPr>
            <p:extLst>
              <p:ext uri="{D42A27DB-BD31-4B8C-83A1-F6EECF244321}">
                <p14:modId xmlns:p14="http://schemas.microsoft.com/office/powerpoint/2010/main" val="2880140410"/>
              </p:ext>
            </p:extLst>
          </p:nvPr>
        </p:nvGraphicFramePr>
        <p:xfrm>
          <a:off x="304800" y="1905000"/>
          <a:ext cx="3600215" cy="22987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Chart 24"/>
          <p:cNvGraphicFramePr>
            <a:graphicFrameLocks noGrp="1"/>
          </p:cNvGraphicFramePr>
          <p:nvPr>
            <p:extLst>
              <p:ext uri="{D42A27DB-BD31-4B8C-83A1-F6EECF244321}">
                <p14:modId xmlns:p14="http://schemas.microsoft.com/office/powerpoint/2010/main" val="4074409747"/>
              </p:ext>
            </p:extLst>
          </p:nvPr>
        </p:nvGraphicFramePr>
        <p:xfrm>
          <a:off x="0" y="3962400"/>
          <a:ext cx="3949700" cy="2649596"/>
        </p:xfrm>
        <a:graphic>
          <a:graphicData uri="http://schemas.openxmlformats.org/drawingml/2006/chart">
            <c:chart xmlns:c="http://schemas.openxmlformats.org/drawingml/2006/chart" xmlns:r="http://schemas.openxmlformats.org/officeDocument/2006/relationships" r:id="rId4"/>
          </a:graphicData>
        </a:graphic>
      </p:graphicFrame>
      <p:cxnSp>
        <p:nvCxnSpPr>
          <p:cNvPr id="47" name="Straight Connector 46"/>
          <p:cNvCxnSpPr/>
          <p:nvPr/>
        </p:nvCxnSpPr>
        <p:spPr>
          <a:xfrm>
            <a:off x="7620000" y="3925669"/>
            <a:ext cx="533400" cy="0"/>
          </a:xfrm>
          <a:prstGeom prst="line">
            <a:avLst/>
          </a:prstGeom>
          <a:ln w="19050" cmpd="sng">
            <a:solidFill>
              <a:srgbClr val="C80000"/>
            </a:solidFill>
          </a:ln>
          <a:effectLst/>
        </p:spPr>
        <p:style>
          <a:lnRef idx="2">
            <a:schemeClr val="accent1"/>
          </a:lnRef>
          <a:fillRef idx="0">
            <a:schemeClr val="accent1"/>
          </a:fillRef>
          <a:effectRef idx="1">
            <a:schemeClr val="accent1"/>
          </a:effectRef>
          <a:fontRef idx="minor">
            <a:schemeClr val="tx1"/>
          </a:fontRef>
        </p:style>
      </p:cxnSp>
      <p:graphicFrame>
        <p:nvGraphicFramePr>
          <p:cNvPr id="30" name="Chart 29"/>
          <p:cNvGraphicFramePr>
            <a:graphicFrameLocks noGrp="1"/>
          </p:cNvGraphicFramePr>
          <p:nvPr>
            <p:extLst>
              <p:ext uri="{D42A27DB-BD31-4B8C-83A1-F6EECF244321}">
                <p14:modId xmlns:p14="http://schemas.microsoft.com/office/powerpoint/2010/main" val="1259437682"/>
              </p:ext>
            </p:extLst>
          </p:nvPr>
        </p:nvGraphicFramePr>
        <p:xfrm>
          <a:off x="3886200" y="3962400"/>
          <a:ext cx="3721099" cy="264959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3" name="Chart 22"/>
          <p:cNvGraphicFramePr>
            <a:graphicFrameLocks noGrp="1"/>
          </p:cNvGraphicFramePr>
          <p:nvPr>
            <p:extLst>
              <p:ext uri="{D42A27DB-BD31-4B8C-83A1-F6EECF244321}">
                <p14:modId xmlns:p14="http://schemas.microsoft.com/office/powerpoint/2010/main" val="3033908812"/>
              </p:ext>
            </p:extLst>
          </p:nvPr>
        </p:nvGraphicFramePr>
        <p:xfrm>
          <a:off x="3962400" y="1752600"/>
          <a:ext cx="3721100" cy="2469397"/>
        </p:xfrm>
        <a:graphic>
          <a:graphicData uri="http://schemas.openxmlformats.org/drawingml/2006/chart">
            <c:chart xmlns:c="http://schemas.openxmlformats.org/drawingml/2006/chart" xmlns:r="http://schemas.openxmlformats.org/officeDocument/2006/relationships" r:id="rId6"/>
          </a:graphicData>
        </a:graphic>
      </p:graphicFrame>
      <p:cxnSp>
        <p:nvCxnSpPr>
          <p:cNvPr id="50" name="Straight Connector 49"/>
          <p:cNvCxnSpPr/>
          <p:nvPr/>
        </p:nvCxnSpPr>
        <p:spPr>
          <a:xfrm>
            <a:off x="7620000" y="4258270"/>
            <a:ext cx="533400" cy="0"/>
          </a:xfrm>
          <a:prstGeom prst="line">
            <a:avLst/>
          </a:prstGeom>
          <a:ln w="19050" cmpd="sng">
            <a:solidFill>
              <a:srgbClr val="C8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idx="1"/>
          </p:nvPr>
        </p:nvSpPr>
        <p:spPr>
          <a:xfrm>
            <a:off x="381000" y="914400"/>
            <a:ext cx="8382000" cy="1600200"/>
          </a:xfrm>
        </p:spPr>
        <p:txBody>
          <a:bodyPr>
            <a:normAutofit/>
          </a:bodyPr>
          <a:lstStyle/>
          <a:p>
            <a:r>
              <a:rPr lang="en-US" dirty="0"/>
              <a:t>Different merging schemes better for different </a:t>
            </a:r>
            <a:r>
              <a:rPr lang="en-US" dirty="0" smtClean="0"/>
              <a:t>applications</a:t>
            </a:r>
            <a:endParaRPr lang="en-US" dirty="0"/>
          </a:p>
          <a:p>
            <a:r>
              <a:rPr lang="en-US" dirty="0"/>
              <a:t>Larger group size beneficial for certain applications</a:t>
            </a:r>
          </a:p>
          <a:p>
            <a:pPr lvl="1"/>
            <a:r>
              <a:rPr lang="en-US" dirty="0"/>
              <a:t>ALE3D: Improvement of 8% from group size 2 to </a:t>
            </a:r>
            <a:r>
              <a:rPr lang="en-US" dirty="0" smtClean="0"/>
              <a:t>32</a:t>
            </a:r>
            <a:endParaRPr lang="en-US" dirty="0" smtClean="0">
              <a:solidFill>
                <a:srgbClr val="000000"/>
              </a:solidFill>
            </a:endParaRPr>
          </a:p>
        </p:txBody>
      </p:sp>
      <p:cxnSp>
        <p:nvCxnSpPr>
          <p:cNvPr id="7" name="Straight Connector 6"/>
          <p:cNvCxnSpPr/>
          <p:nvPr/>
        </p:nvCxnSpPr>
        <p:spPr>
          <a:xfrm>
            <a:off x="685801" y="4114800"/>
            <a:ext cx="6781799" cy="0"/>
          </a:xfrm>
          <a:prstGeom prst="line">
            <a:avLst/>
          </a:prstGeom>
          <a:ln w="19050" cmpd="sng">
            <a:solidFill>
              <a:schemeClr val="bg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962400" y="2286000"/>
            <a:ext cx="0" cy="3886200"/>
          </a:xfrm>
          <a:prstGeom prst="line">
            <a:avLst/>
          </a:prstGeom>
          <a:ln w="19050" cmpd="sng">
            <a:solidFill>
              <a:schemeClr val="bg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828800" y="2066091"/>
            <a:ext cx="1600200" cy="307777"/>
          </a:xfrm>
          <a:prstGeom prst="rect">
            <a:avLst/>
          </a:prstGeom>
          <a:noFill/>
        </p:spPr>
        <p:txBody>
          <a:bodyPr wrap="square" rtlCol="0">
            <a:spAutoFit/>
          </a:bodyPr>
          <a:lstStyle/>
          <a:p>
            <a:r>
              <a:rPr lang="en-US" sz="1400" dirty="0" smtClean="0">
                <a:solidFill>
                  <a:srgbClr val="000000"/>
                </a:solidFill>
                <a:latin typeface="Times"/>
                <a:cs typeface="Times"/>
              </a:rPr>
              <a:t>ALE3D</a:t>
            </a:r>
            <a:endParaRPr lang="en-US" sz="1400" dirty="0">
              <a:solidFill>
                <a:srgbClr val="000000"/>
              </a:solidFill>
              <a:latin typeface="Times"/>
              <a:cs typeface="Times"/>
            </a:endParaRPr>
          </a:p>
        </p:txBody>
      </p:sp>
      <p:sp>
        <p:nvSpPr>
          <p:cNvPr id="31" name="TextBox 30"/>
          <p:cNvSpPr txBox="1"/>
          <p:nvPr/>
        </p:nvSpPr>
        <p:spPr>
          <a:xfrm>
            <a:off x="5410200" y="2069068"/>
            <a:ext cx="1600200" cy="307777"/>
          </a:xfrm>
          <a:prstGeom prst="rect">
            <a:avLst/>
          </a:prstGeom>
          <a:noFill/>
        </p:spPr>
        <p:txBody>
          <a:bodyPr wrap="square" rtlCol="0">
            <a:spAutoFit/>
          </a:bodyPr>
          <a:lstStyle/>
          <a:p>
            <a:r>
              <a:rPr lang="en-US" sz="1400" dirty="0" smtClean="0">
                <a:solidFill>
                  <a:srgbClr val="000000"/>
                </a:solidFill>
                <a:latin typeface="Times"/>
                <a:cs typeface="Times"/>
              </a:rPr>
              <a:t>Cactus</a:t>
            </a:r>
            <a:endParaRPr lang="en-US" sz="1400" dirty="0">
              <a:solidFill>
                <a:srgbClr val="000000"/>
              </a:solidFill>
              <a:latin typeface="Times"/>
              <a:cs typeface="Times"/>
            </a:endParaRPr>
          </a:p>
        </p:txBody>
      </p:sp>
      <p:sp>
        <p:nvSpPr>
          <p:cNvPr id="32" name="TextBox 31"/>
          <p:cNvSpPr txBox="1"/>
          <p:nvPr/>
        </p:nvSpPr>
        <p:spPr>
          <a:xfrm>
            <a:off x="1828800" y="4114800"/>
            <a:ext cx="1600200" cy="307777"/>
          </a:xfrm>
          <a:prstGeom prst="rect">
            <a:avLst/>
          </a:prstGeom>
          <a:noFill/>
        </p:spPr>
        <p:txBody>
          <a:bodyPr wrap="square" rtlCol="0">
            <a:spAutoFit/>
          </a:bodyPr>
          <a:lstStyle/>
          <a:p>
            <a:r>
              <a:rPr lang="en-US" sz="1400" dirty="0" smtClean="0">
                <a:solidFill>
                  <a:srgbClr val="000000"/>
                </a:solidFill>
                <a:latin typeface="Times"/>
                <a:cs typeface="Times"/>
              </a:rPr>
              <a:t>Cosmology</a:t>
            </a:r>
            <a:endParaRPr lang="en-US" sz="1400" dirty="0">
              <a:solidFill>
                <a:srgbClr val="000000"/>
              </a:solidFill>
              <a:latin typeface="Times"/>
              <a:cs typeface="Times"/>
            </a:endParaRPr>
          </a:p>
        </p:txBody>
      </p:sp>
      <p:sp>
        <p:nvSpPr>
          <p:cNvPr id="33" name="TextBox 32"/>
          <p:cNvSpPr txBox="1"/>
          <p:nvPr/>
        </p:nvSpPr>
        <p:spPr>
          <a:xfrm>
            <a:off x="5257800" y="4114800"/>
            <a:ext cx="1600200" cy="307777"/>
          </a:xfrm>
          <a:prstGeom prst="rect">
            <a:avLst/>
          </a:prstGeom>
          <a:noFill/>
        </p:spPr>
        <p:txBody>
          <a:bodyPr wrap="square" rtlCol="0">
            <a:spAutoFit/>
          </a:bodyPr>
          <a:lstStyle/>
          <a:p>
            <a:r>
              <a:rPr lang="en-US" sz="1400" dirty="0" smtClean="0">
                <a:solidFill>
                  <a:srgbClr val="000000"/>
                </a:solidFill>
                <a:latin typeface="Times"/>
                <a:cs typeface="Times"/>
              </a:rPr>
              <a:t>Implosion</a:t>
            </a:r>
            <a:endParaRPr lang="en-US" sz="1400" dirty="0">
              <a:solidFill>
                <a:srgbClr val="000000"/>
              </a:solidFill>
              <a:latin typeface="Times"/>
              <a:cs typeface="Times"/>
            </a:endParaRPr>
          </a:p>
        </p:txBody>
      </p:sp>
      <p:sp>
        <p:nvSpPr>
          <p:cNvPr id="36" name="TextBox 35"/>
          <p:cNvSpPr txBox="1"/>
          <p:nvPr/>
        </p:nvSpPr>
        <p:spPr>
          <a:xfrm rot="16200000">
            <a:off x="-764917" y="3889117"/>
            <a:ext cx="2203966" cy="369332"/>
          </a:xfrm>
          <a:prstGeom prst="rect">
            <a:avLst/>
          </a:prstGeom>
          <a:noFill/>
        </p:spPr>
        <p:txBody>
          <a:bodyPr wrap="square" rtlCol="0">
            <a:spAutoFit/>
          </a:bodyPr>
          <a:lstStyle/>
          <a:p>
            <a:r>
              <a:rPr lang="en-US" dirty="0" smtClean="0">
                <a:solidFill>
                  <a:srgbClr val="000000"/>
                </a:solidFill>
                <a:latin typeface="Times"/>
                <a:cs typeface="Times"/>
              </a:rPr>
              <a:t>Compression Ratio</a:t>
            </a:r>
            <a:endParaRPr lang="en-US" dirty="0">
              <a:solidFill>
                <a:srgbClr val="000000"/>
              </a:solidFill>
              <a:latin typeface="Times"/>
              <a:cs typeface="Times"/>
            </a:endParaRPr>
          </a:p>
        </p:txBody>
      </p:sp>
      <p:sp>
        <p:nvSpPr>
          <p:cNvPr id="41" name="TextBox 40"/>
          <p:cNvSpPr txBox="1"/>
          <p:nvPr/>
        </p:nvSpPr>
        <p:spPr>
          <a:xfrm>
            <a:off x="3124201" y="6324600"/>
            <a:ext cx="2203966" cy="369332"/>
          </a:xfrm>
          <a:prstGeom prst="rect">
            <a:avLst/>
          </a:prstGeom>
          <a:noFill/>
        </p:spPr>
        <p:txBody>
          <a:bodyPr wrap="square" rtlCol="0">
            <a:spAutoFit/>
          </a:bodyPr>
          <a:lstStyle/>
          <a:p>
            <a:r>
              <a:rPr lang="en-US" dirty="0" smtClean="0">
                <a:solidFill>
                  <a:srgbClr val="000000"/>
                </a:solidFill>
                <a:latin typeface="Times"/>
                <a:cs typeface="Times"/>
              </a:rPr>
              <a:t>Group size</a:t>
            </a:r>
            <a:endParaRPr lang="en-US" dirty="0">
              <a:solidFill>
                <a:srgbClr val="000000"/>
              </a:solidFill>
              <a:latin typeface="Times"/>
              <a:cs typeface="Times"/>
            </a:endParaRPr>
          </a:p>
        </p:txBody>
      </p:sp>
      <p:sp>
        <p:nvSpPr>
          <p:cNvPr id="45" name="Oval 44"/>
          <p:cNvSpPr/>
          <p:nvPr/>
        </p:nvSpPr>
        <p:spPr bwMode="auto">
          <a:xfrm>
            <a:off x="7772400" y="3849469"/>
            <a:ext cx="152400" cy="152400"/>
          </a:xfrm>
          <a:prstGeom prst="ellipse">
            <a:avLst/>
          </a:prstGeom>
          <a:solidFill>
            <a:srgbClr val="C80000"/>
          </a:solidFill>
          <a:ln>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000000"/>
              </a:solidFill>
              <a:effectLst>
                <a:outerShdw blurRad="38100" dist="38100" dir="2700000" algn="tl">
                  <a:srgbClr val="000000">
                    <a:alpha val="43137"/>
                  </a:srgbClr>
                </a:outerShdw>
              </a:effectLst>
              <a:latin typeface="Times"/>
              <a:cs typeface="Times"/>
            </a:endParaRPr>
          </a:p>
        </p:txBody>
      </p:sp>
      <p:sp>
        <p:nvSpPr>
          <p:cNvPr id="48" name="TextBox 47"/>
          <p:cNvSpPr txBox="1"/>
          <p:nvPr/>
        </p:nvSpPr>
        <p:spPr>
          <a:xfrm>
            <a:off x="8077200" y="3773269"/>
            <a:ext cx="1295400" cy="276999"/>
          </a:xfrm>
          <a:prstGeom prst="rect">
            <a:avLst/>
          </a:prstGeom>
          <a:noFill/>
        </p:spPr>
        <p:txBody>
          <a:bodyPr wrap="square" rtlCol="0">
            <a:spAutoFit/>
          </a:bodyPr>
          <a:lstStyle/>
          <a:p>
            <a:r>
              <a:rPr lang="en-US" sz="1200" dirty="0" smtClean="0">
                <a:solidFill>
                  <a:srgbClr val="000000"/>
                </a:solidFill>
                <a:latin typeface="Times"/>
                <a:cs typeface="Times"/>
              </a:rPr>
              <a:t>Aware-Block</a:t>
            </a:r>
            <a:endParaRPr lang="en-US" sz="1200" dirty="0">
              <a:solidFill>
                <a:srgbClr val="000000"/>
              </a:solidFill>
              <a:latin typeface="Times"/>
              <a:cs typeface="Times"/>
            </a:endParaRPr>
          </a:p>
        </p:txBody>
      </p:sp>
      <p:sp>
        <p:nvSpPr>
          <p:cNvPr id="51" name="TextBox 50"/>
          <p:cNvSpPr txBox="1"/>
          <p:nvPr/>
        </p:nvSpPr>
        <p:spPr>
          <a:xfrm>
            <a:off x="8077200" y="4105870"/>
            <a:ext cx="1295400" cy="276999"/>
          </a:xfrm>
          <a:prstGeom prst="rect">
            <a:avLst/>
          </a:prstGeom>
          <a:noFill/>
        </p:spPr>
        <p:txBody>
          <a:bodyPr wrap="square" rtlCol="0">
            <a:spAutoFit/>
          </a:bodyPr>
          <a:lstStyle/>
          <a:p>
            <a:r>
              <a:rPr lang="en-US" sz="1200" dirty="0" smtClean="0">
                <a:solidFill>
                  <a:srgbClr val="000000"/>
                </a:solidFill>
                <a:latin typeface="Times"/>
                <a:cs typeface="Times"/>
              </a:rPr>
              <a:t>Aware</a:t>
            </a:r>
            <a:endParaRPr lang="en-US" sz="1200" dirty="0">
              <a:solidFill>
                <a:srgbClr val="000000"/>
              </a:solidFill>
              <a:latin typeface="Times"/>
              <a:cs typeface="Times"/>
            </a:endParaRPr>
          </a:p>
        </p:txBody>
      </p:sp>
      <p:sp>
        <p:nvSpPr>
          <p:cNvPr id="49" name="Oval 48"/>
          <p:cNvSpPr/>
          <p:nvPr/>
        </p:nvSpPr>
        <p:spPr bwMode="auto">
          <a:xfrm>
            <a:off x="7772400" y="4182070"/>
            <a:ext cx="152400" cy="152400"/>
          </a:xfrm>
          <a:prstGeom prst="ellipse">
            <a:avLst/>
          </a:prstGeom>
          <a:noFill/>
          <a:ln w="28575" cmpd="sng">
            <a:solidFill>
              <a:srgbClr val="C80000"/>
            </a:solidFill>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000000"/>
              </a:solidFill>
              <a:effectLst>
                <a:outerShdw blurRad="38100" dist="38100" dir="2700000" algn="tl">
                  <a:srgbClr val="000000">
                    <a:alpha val="43137"/>
                  </a:srgbClr>
                </a:outerShdw>
              </a:effectLst>
              <a:latin typeface="Times"/>
              <a:cs typeface="Times"/>
            </a:endParaRPr>
          </a:p>
        </p:txBody>
      </p:sp>
      <p:sp>
        <p:nvSpPr>
          <p:cNvPr id="37" name="Title 1"/>
          <p:cNvSpPr txBox="1">
            <a:spLocks/>
          </p:cNvSpPr>
          <p:nvPr/>
        </p:nvSpPr>
        <p:spPr>
          <a:xfrm>
            <a:off x="381000" y="304800"/>
            <a:ext cx="8382000" cy="451406"/>
          </a:xfrm>
          <a:prstGeom prst="rect">
            <a:avLst/>
          </a:prstGeom>
        </p:spPr>
        <p:txBody>
          <a:bodyPr vert="horz" wrap="square" lIns="0" tIns="0" rIns="0" bIns="0" rtlCol="0" anchor="t">
            <a:spAutoFit/>
          </a:bodyPr>
          <a:lstStyle>
            <a:lvl1pPr algn="ctr" defTabSz="914363" rtl="0" eaLnBrk="1" latinLnBrk="0" hangingPunct="1">
              <a:lnSpc>
                <a:spcPct val="90000"/>
              </a:lnSpc>
              <a:spcBef>
                <a:spcPct val="0"/>
              </a:spcBef>
              <a:buNone/>
              <a:defRPr lang="en-US" sz="3200" b="0" kern="1200" cap="none" spc="-150" dirty="0" smtClean="0">
                <a:ln w="3175">
                  <a:solidFill>
                    <a:srgbClr val="0000FF"/>
                  </a:solidFill>
                </a:ln>
                <a:solidFill>
                  <a:srgbClr val="0000FF"/>
                </a:solidFill>
                <a:effectLst/>
                <a:latin typeface="Times"/>
                <a:ea typeface="+mn-ea"/>
                <a:cs typeface="Arial" charset="0"/>
              </a:defRPr>
            </a:lvl1pPr>
          </a:lstStyle>
          <a:p>
            <a:r>
              <a:rPr lang="en-US" dirty="0" smtClean="0">
                <a:ln w="3175">
                  <a:solidFill>
                    <a:srgbClr val="2D4FB6"/>
                  </a:solidFill>
                </a:ln>
                <a:solidFill>
                  <a:srgbClr val="2D4FB6"/>
                </a:solidFill>
              </a:rPr>
              <a:t>Impact of Group Size on Compression Ratio</a:t>
            </a:r>
            <a:endParaRPr lang="en-US" dirty="0">
              <a:ln w="3175">
                <a:solidFill>
                  <a:srgbClr val="2D4FB6"/>
                </a:solidFill>
              </a:ln>
              <a:solidFill>
                <a:srgbClr val="2D4FB6"/>
              </a:solidFill>
            </a:endParaRPr>
          </a:p>
        </p:txBody>
      </p:sp>
      <p:sp>
        <p:nvSpPr>
          <p:cNvPr id="2" name="Date Placeholder 1"/>
          <p:cNvSpPr>
            <a:spLocks noGrp="1"/>
          </p:cNvSpPr>
          <p:nvPr>
            <p:ph type="dt" sz="half" idx="10"/>
          </p:nvPr>
        </p:nvSpPr>
        <p:spPr/>
        <p:txBody>
          <a:bodyPr/>
          <a:lstStyle/>
          <a:p>
            <a:r>
              <a:rPr lang="en-US" smtClean="0"/>
              <a:t>Tanzima Islam (tislam@purdue.edu)</a:t>
            </a:r>
            <a:endParaRPr lang="en-US" dirty="0"/>
          </a:p>
        </p:txBody>
      </p:sp>
      <p:sp>
        <p:nvSpPr>
          <p:cNvPr id="4" name="Footer Placeholder 3"/>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142949920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26" presetClass="emph" presetSubtype="0" fill="hold" grpId="0" nodeType="withEffect">
                                  <p:stCondLst>
                                    <p:cond delay="0"/>
                                  </p:stCondLst>
                                  <p:childTnLst>
                                    <p:animEffect transition="out" filter="fade">
                                      <p:cBhvr>
                                        <p:cTn id="10" dur="500" tmFilter="0, 0; .2, .5; .8, .5; 1, 0"/>
                                        <p:tgtEl>
                                          <p:spTgt spid="24">
                                            <p:graphicEl>
                                              <a:chart seriesIdx="0" categoryIdx="-4" bldStep="series"/>
                                            </p:graphicEl>
                                          </p:spTgt>
                                        </p:tgtEl>
                                      </p:cBhvr>
                                    </p:animEffect>
                                    <p:animScale>
                                      <p:cBhvr>
                                        <p:cTn id="11" dur="250" autoRev="1" fill="hold"/>
                                        <p:tgtEl>
                                          <p:spTgt spid="24">
                                            <p:graphicEl>
                                              <a:chart seriesIdx="0" categoryIdx="-4" bldStep="series"/>
                                            </p:graphic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4" grpId="0" uiExpand="1">
        <p:bldSub>
          <a:bldChart bld="series"/>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Chart 23"/>
          <p:cNvGraphicFramePr>
            <a:graphicFrameLocks noGrp="1"/>
          </p:cNvGraphicFramePr>
          <p:nvPr>
            <p:extLst>
              <p:ext uri="{D42A27DB-BD31-4B8C-83A1-F6EECF244321}">
                <p14:modId xmlns:p14="http://schemas.microsoft.com/office/powerpoint/2010/main" val="2449585175"/>
              </p:ext>
            </p:extLst>
          </p:nvPr>
        </p:nvGraphicFramePr>
        <p:xfrm>
          <a:off x="304800" y="1905000"/>
          <a:ext cx="3600215" cy="22987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Chart 24"/>
          <p:cNvGraphicFramePr>
            <a:graphicFrameLocks noGrp="1"/>
          </p:cNvGraphicFramePr>
          <p:nvPr>
            <p:extLst>
              <p:ext uri="{D42A27DB-BD31-4B8C-83A1-F6EECF244321}">
                <p14:modId xmlns:p14="http://schemas.microsoft.com/office/powerpoint/2010/main" val="1027108607"/>
              </p:ext>
            </p:extLst>
          </p:nvPr>
        </p:nvGraphicFramePr>
        <p:xfrm>
          <a:off x="0" y="3962400"/>
          <a:ext cx="3949700" cy="2649596"/>
        </p:xfrm>
        <a:graphic>
          <a:graphicData uri="http://schemas.openxmlformats.org/drawingml/2006/chart">
            <c:chart xmlns:c="http://schemas.openxmlformats.org/drawingml/2006/chart" xmlns:r="http://schemas.openxmlformats.org/officeDocument/2006/relationships" r:id="rId4"/>
          </a:graphicData>
        </a:graphic>
      </p:graphicFrame>
      <p:cxnSp>
        <p:nvCxnSpPr>
          <p:cNvPr id="38" name="Straight Connector 37"/>
          <p:cNvCxnSpPr/>
          <p:nvPr/>
        </p:nvCxnSpPr>
        <p:spPr>
          <a:xfrm>
            <a:off x="7620000" y="4676001"/>
            <a:ext cx="533400" cy="0"/>
          </a:xfrm>
          <a:prstGeom prst="line">
            <a:avLst/>
          </a:prstGeom>
          <a:ln w="19050" cmpd="sng">
            <a:solidFill>
              <a:srgbClr val="9147BD"/>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7620000" y="3925669"/>
            <a:ext cx="533400" cy="0"/>
          </a:xfrm>
          <a:prstGeom prst="line">
            <a:avLst/>
          </a:prstGeom>
          <a:ln w="19050" cmpd="sng">
            <a:solidFill>
              <a:srgbClr val="C80000"/>
            </a:solidFill>
          </a:ln>
          <a:effectLst/>
        </p:spPr>
        <p:style>
          <a:lnRef idx="2">
            <a:schemeClr val="accent1"/>
          </a:lnRef>
          <a:fillRef idx="0">
            <a:schemeClr val="accent1"/>
          </a:fillRef>
          <a:effectRef idx="1">
            <a:schemeClr val="accent1"/>
          </a:effectRef>
          <a:fontRef idx="minor">
            <a:schemeClr val="tx1"/>
          </a:fontRef>
        </p:style>
      </p:cxnSp>
      <p:graphicFrame>
        <p:nvGraphicFramePr>
          <p:cNvPr id="30" name="Chart 29"/>
          <p:cNvGraphicFramePr>
            <a:graphicFrameLocks noGrp="1"/>
          </p:cNvGraphicFramePr>
          <p:nvPr>
            <p:extLst>
              <p:ext uri="{D42A27DB-BD31-4B8C-83A1-F6EECF244321}">
                <p14:modId xmlns:p14="http://schemas.microsoft.com/office/powerpoint/2010/main" val="2084295234"/>
              </p:ext>
            </p:extLst>
          </p:nvPr>
        </p:nvGraphicFramePr>
        <p:xfrm>
          <a:off x="3886200" y="3962400"/>
          <a:ext cx="3721099" cy="264959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3" name="Chart 22"/>
          <p:cNvGraphicFramePr>
            <a:graphicFrameLocks noGrp="1"/>
          </p:cNvGraphicFramePr>
          <p:nvPr>
            <p:extLst>
              <p:ext uri="{D42A27DB-BD31-4B8C-83A1-F6EECF244321}">
                <p14:modId xmlns:p14="http://schemas.microsoft.com/office/powerpoint/2010/main" val="4276062510"/>
              </p:ext>
            </p:extLst>
          </p:nvPr>
        </p:nvGraphicFramePr>
        <p:xfrm>
          <a:off x="3962400" y="1752600"/>
          <a:ext cx="3721100" cy="2469397"/>
        </p:xfrm>
        <a:graphic>
          <a:graphicData uri="http://schemas.openxmlformats.org/drawingml/2006/chart">
            <c:chart xmlns:c="http://schemas.openxmlformats.org/drawingml/2006/chart" xmlns:r="http://schemas.openxmlformats.org/officeDocument/2006/relationships" r:id="rId6"/>
          </a:graphicData>
        </a:graphic>
      </p:graphicFrame>
      <p:cxnSp>
        <p:nvCxnSpPr>
          <p:cNvPr id="50" name="Straight Connector 49"/>
          <p:cNvCxnSpPr/>
          <p:nvPr/>
        </p:nvCxnSpPr>
        <p:spPr>
          <a:xfrm>
            <a:off x="7620000" y="4258270"/>
            <a:ext cx="533400" cy="0"/>
          </a:xfrm>
          <a:prstGeom prst="line">
            <a:avLst/>
          </a:prstGeom>
          <a:ln w="19050" cmpd="sng">
            <a:solidFill>
              <a:srgbClr val="C8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28600" y="304800"/>
            <a:ext cx="8915400" cy="451406"/>
          </a:xfrm>
        </p:spPr>
        <p:txBody>
          <a:bodyPr/>
          <a:lstStyle/>
          <a:p>
            <a:r>
              <a:rPr lang="en-US" dirty="0" smtClean="0"/>
              <a:t>Data-Aware Technique Always Wins over Data-Agnostic</a:t>
            </a:r>
            <a:endParaRPr lang="en-US" dirty="0"/>
          </a:p>
        </p:txBody>
      </p:sp>
      <p:cxnSp>
        <p:nvCxnSpPr>
          <p:cNvPr id="7" name="Straight Connector 6"/>
          <p:cNvCxnSpPr/>
          <p:nvPr/>
        </p:nvCxnSpPr>
        <p:spPr>
          <a:xfrm>
            <a:off x="685801" y="4114800"/>
            <a:ext cx="6781799" cy="0"/>
          </a:xfrm>
          <a:prstGeom prst="line">
            <a:avLst/>
          </a:prstGeom>
          <a:ln w="19050" cmpd="sng">
            <a:solidFill>
              <a:schemeClr val="bg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962400" y="2286000"/>
            <a:ext cx="0" cy="3886200"/>
          </a:xfrm>
          <a:prstGeom prst="line">
            <a:avLst/>
          </a:prstGeom>
          <a:ln w="19050" cmpd="sng">
            <a:solidFill>
              <a:schemeClr val="bg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828800" y="2066091"/>
            <a:ext cx="1600200" cy="307777"/>
          </a:xfrm>
          <a:prstGeom prst="rect">
            <a:avLst/>
          </a:prstGeom>
          <a:noFill/>
        </p:spPr>
        <p:txBody>
          <a:bodyPr wrap="square" rtlCol="0">
            <a:spAutoFit/>
          </a:bodyPr>
          <a:lstStyle/>
          <a:p>
            <a:r>
              <a:rPr lang="en-US" sz="1400" dirty="0" smtClean="0">
                <a:solidFill>
                  <a:srgbClr val="000000"/>
                </a:solidFill>
                <a:latin typeface="Times"/>
                <a:cs typeface="Times"/>
              </a:rPr>
              <a:t>ALE3D</a:t>
            </a:r>
            <a:endParaRPr lang="en-US" sz="1400" dirty="0">
              <a:solidFill>
                <a:srgbClr val="000000"/>
              </a:solidFill>
              <a:latin typeface="Times"/>
              <a:cs typeface="Times"/>
            </a:endParaRPr>
          </a:p>
        </p:txBody>
      </p:sp>
      <p:sp>
        <p:nvSpPr>
          <p:cNvPr id="31" name="TextBox 30"/>
          <p:cNvSpPr txBox="1"/>
          <p:nvPr/>
        </p:nvSpPr>
        <p:spPr>
          <a:xfrm>
            <a:off x="5410200" y="2069068"/>
            <a:ext cx="1600200" cy="307777"/>
          </a:xfrm>
          <a:prstGeom prst="rect">
            <a:avLst/>
          </a:prstGeom>
          <a:noFill/>
        </p:spPr>
        <p:txBody>
          <a:bodyPr wrap="square" rtlCol="0">
            <a:spAutoFit/>
          </a:bodyPr>
          <a:lstStyle/>
          <a:p>
            <a:r>
              <a:rPr lang="en-US" sz="1400" dirty="0" smtClean="0">
                <a:solidFill>
                  <a:srgbClr val="000000"/>
                </a:solidFill>
                <a:latin typeface="Times"/>
                <a:cs typeface="Times"/>
              </a:rPr>
              <a:t>Cactus</a:t>
            </a:r>
            <a:endParaRPr lang="en-US" sz="1400" dirty="0">
              <a:solidFill>
                <a:srgbClr val="000000"/>
              </a:solidFill>
              <a:latin typeface="Times"/>
              <a:cs typeface="Times"/>
            </a:endParaRPr>
          </a:p>
        </p:txBody>
      </p:sp>
      <p:sp>
        <p:nvSpPr>
          <p:cNvPr id="32" name="TextBox 31"/>
          <p:cNvSpPr txBox="1"/>
          <p:nvPr/>
        </p:nvSpPr>
        <p:spPr>
          <a:xfrm>
            <a:off x="1828800" y="4114800"/>
            <a:ext cx="1600200" cy="307777"/>
          </a:xfrm>
          <a:prstGeom prst="rect">
            <a:avLst/>
          </a:prstGeom>
          <a:noFill/>
        </p:spPr>
        <p:txBody>
          <a:bodyPr wrap="square" rtlCol="0">
            <a:spAutoFit/>
          </a:bodyPr>
          <a:lstStyle/>
          <a:p>
            <a:r>
              <a:rPr lang="en-US" sz="1400" dirty="0" smtClean="0">
                <a:solidFill>
                  <a:srgbClr val="000000"/>
                </a:solidFill>
                <a:latin typeface="Times"/>
                <a:cs typeface="Times"/>
              </a:rPr>
              <a:t>Cosmology</a:t>
            </a:r>
            <a:endParaRPr lang="en-US" sz="1400" dirty="0">
              <a:solidFill>
                <a:srgbClr val="000000"/>
              </a:solidFill>
              <a:latin typeface="Times"/>
              <a:cs typeface="Times"/>
            </a:endParaRPr>
          </a:p>
        </p:txBody>
      </p:sp>
      <p:sp>
        <p:nvSpPr>
          <p:cNvPr id="33" name="TextBox 32"/>
          <p:cNvSpPr txBox="1"/>
          <p:nvPr/>
        </p:nvSpPr>
        <p:spPr>
          <a:xfrm>
            <a:off x="5257800" y="4114800"/>
            <a:ext cx="1600200" cy="307777"/>
          </a:xfrm>
          <a:prstGeom prst="rect">
            <a:avLst/>
          </a:prstGeom>
          <a:noFill/>
        </p:spPr>
        <p:txBody>
          <a:bodyPr wrap="square" rtlCol="0">
            <a:spAutoFit/>
          </a:bodyPr>
          <a:lstStyle/>
          <a:p>
            <a:r>
              <a:rPr lang="en-US" sz="1400" dirty="0" smtClean="0">
                <a:solidFill>
                  <a:srgbClr val="000000"/>
                </a:solidFill>
                <a:latin typeface="Times"/>
                <a:cs typeface="Times"/>
              </a:rPr>
              <a:t>Implosion</a:t>
            </a:r>
            <a:endParaRPr lang="en-US" sz="1400" dirty="0">
              <a:solidFill>
                <a:srgbClr val="000000"/>
              </a:solidFill>
              <a:latin typeface="Times"/>
              <a:cs typeface="Times"/>
            </a:endParaRPr>
          </a:p>
        </p:txBody>
      </p:sp>
      <p:sp>
        <p:nvSpPr>
          <p:cNvPr id="36" name="TextBox 35"/>
          <p:cNvSpPr txBox="1"/>
          <p:nvPr/>
        </p:nvSpPr>
        <p:spPr>
          <a:xfrm rot="16200000">
            <a:off x="-764917" y="3889117"/>
            <a:ext cx="2203966" cy="369332"/>
          </a:xfrm>
          <a:prstGeom prst="rect">
            <a:avLst/>
          </a:prstGeom>
          <a:noFill/>
        </p:spPr>
        <p:txBody>
          <a:bodyPr wrap="square" rtlCol="0">
            <a:spAutoFit/>
          </a:bodyPr>
          <a:lstStyle/>
          <a:p>
            <a:r>
              <a:rPr lang="en-US" dirty="0" smtClean="0">
                <a:solidFill>
                  <a:srgbClr val="000000"/>
                </a:solidFill>
                <a:latin typeface="Times"/>
                <a:cs typeface="Times"/>
              </a:rPr>
              <a:t>Compression Ratio</a:t>
            </a:r>
            <a:endParaRPr lang="en-US" dirty="0">
              <a:solidFill>
                <a:srgbClr val="000000"/>
              </a:solidFill>
              <a:latin typeface="Times"/>
              <a:cs typeface="Times"/>
            </a:endParaRPr>
          </a:p>
        </p:txBody>
      </p:sp>
      <p:sp>
        <p:nvSpPr>
          <p:cNvPr id="41" name="TextBox 40"/>
          <p:cNvSpPr txBox="1"/>
          <p:nvPr/>
        </p:nvSpPr>
        <p:spPr>
          <a:xfrm>
            <a:off x="3124201" y="6324600"/>
            <a:ext cx="2203966" cy="369332"/>
          </a:xfrm>
          <a:prstGeom prst="rect">
            <a:avLst/>
          </a:prstGeom>
          <a:noFill/>
        </p:spPr>
        <p:txBody>
          <a:bodyPr wrap="square" rtlCol="0">
            <a:spAutoFit/>
          </a:bodyPr>
          <a:lstStyle/>
          <a:p>
            <a:r>
              <a:rPr lang="en-US" dirty="0" smtClean="0">
                <a:solidFill>
                  <a:srgbClr val="000000"/>
                </a:solidFill>
                <a:latin typeface="Times"/>
                <a:cs typeface="Times"/>
              </a:rPr>
              <a:t>Group size</a:t>
            </a:r>
            <a:endParaRPr lang="en-US" dirty="0">
              <a:solidFill>
                <a:srgbClr val="000000"/>
              </a:solidFill>
              <a:latin typeface="Times"/>
              <a:cs typeface="Times"/>
            </a:endParaRPr>
          </a:p>
        </p:txBody>
      </p:sp>
      <p:sp>
        <p:nvSpPr>
          <p:cNvPr id="45" name="Oval 44"/>
          <p:cNvSpPr/>
          <p:nvPr/>
        </p:nvSpPr>
        <p:spPr bwMode="auto">
          <a:xfrm>
            <a:off x="7772400" y="3849469"/>
            <a:ext cx="152400" cy="152400"/>
          </a:xfrm>
          <a:prstGeom prst="ellipse">
            <a:avLst/>
          </a:prstGeom>
          <a:solidFill>
            <a:srgbClr val="C80000"/>
          </a:solidFill>
          <a:ln>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000000"/>
              </a:solidFill>
              <a:effectLst>
                <a:outerShdw blurRad="38100" dist="38100" dir="2700000" algn="tl">
                  <a:srgbClr val="000000">
                    <a:alpha val="43137"/>
                  </a:srgbClr>
                </a:outerShdw>
              </a:effectLst>
              <a:latin typeface="Times"/>
              <a:cs typeface="Times"/>
            </a:endParaRPr>
          </a:p>
        </p:txBody>
      </p:sp>
      <p:sp>
        <p:nvSpPr>
          <p:cNvPr id="48" name="TextBox 47"/>
          <p:cNvSpPr txBox="1"/>
          <p:nvPr/>
        </p:nvSpPr>
        <p:spPr>
          <a:xfrm>
            <a:off x="8077200" y="3773269"/>
            <a:ext cx="1295400" cy="276999"/>
          </a:xfrm>
          <a:prstGeom prst="rect">
            <a:avLst/>
          </a:prstGeom>
          <a:noFill/>
        </p:spPr>
        <p:txBody>
          <a:bodyPr wrap="square" rtlCol="0">
            <a:spAutoFit/>
          </a:bodyPr>
          <a:lstStyle/>
          <a:p>
            <a:r>
              <a:rPr lang="en-US" sz="1200" dirty="0" smtClean="0">
                <a:solidFill>
                  <a:srgbClr val="000000"/>
                </a:solidFill>
                <a:latin typeface="Times"/>
                <a:cs typeface="Times"/>
              </a:rPr>
              <a:t>Aware-Block</a:t>
            </a:r>
            <a:endParaRPr lang="en-US" sz="1200" dirty="0">
              <a:solidFill>
                <a:srgbClr val="000000"/>
              </a:solidFill>
              <a:latin typeface="Times"/>
              <a:cs typeface="Times"/>
            </a:endParaRPr>
          </a:p>
        </p:txBody>
      </p:sp>
      <p:sp>
        <p:nvSpPr>
          <p:cNvPr id="51" name="TextBox 50"/>
          <p:cNvSpPr txBox="1"/>
          <p:nvPr/>
        </p:nvSpPr>
        <p:spPr>
          <a:xfrm>
            <a:off x="8077200" y="4105870"/>
            <a:ext cx="1295400" cy="276999"/>
          </a:xfrm>
          <a:prstGeom prst="rect">
            <a:avLst/>
          </a:prstGeom>
          <a:noFill/>
        </p:spPr>
        <p:txBody>
          <a:bodyPr wrap="square" rtlCol="0">
            <a:spAutoFit/>
          </a:bodyPr>
          <a:lstStyle/>
          <a:p>
            <a:r>
              <a:rPr lang="en-US" sz="1200" dirty="0" smtClean="0">
                <a:solidFill>
                  <a:srgbClr val="000000"/>
                </a:solidFill>
                <a:latin typeface="Times"/>
                <a:cs typeface="Times"/>
              </a:rPr>
              <a:t>Aware</a:t>
            </a:r>
            <a:endParaRPr lang="en-US" sz="1200" dirty="0">
              <a:solidFill>
                <a:srgbClr val="000000"/>
              </a:solidFill>
              <a:latin typeface="Times"/>
              <a:cs typeface="Times"/>
            </a:endParaRPr>
          </a:p>
        </p:txBody>
      </p:sp>
      <p:grpSp>
        <p:nvGrpSpPr>
          <p:cNvPr id="16" name="Group 15"/>
          <p:cNvGrpSpPr/>
          <p:nvPr/>
        </p:nvGrpSpPr>
        <p:grpSpPr>
          <a:xfrm rot="1670068">
            <a:off x="7736345" y="4559656"/>
            <a:ext cx="228600" cy="228600"/>
            <a:chOff x="7696200" y="3657600"/>
            <a:chExt cx="228600" cy="228600"/>
          </a:xfrm>
          <a:effectLst/>
        </p:grpSpPr>
        <p:cxnSp>
          <p:nvCxnSpPr>
            <p:cNvPr id="9" name="Straight Connector 8"/>
            <p:cNvCxnSpPr/>
            <p:nvPr/>
          </p:nvCxnSpPr>
          <p:spPr>
            <a:xfrm>
              <a:off x="7696200" y="3733800"/>
              <a:ext cx="228600" cy="76200"/>
            </a:xfrm>
            <a:prstGeom prst="line">
              <a:avLst/>
            </a:prstGeom>
            <a:ln w="28575" cmpd="sng">
              <a:solidFill>
                <a:srgbClr val="9147BD"/>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a:off x="7772400" y="3657600"/>
              <a:ext cx="76200" cy="228600"/>
            </a:xfrm>
            <a:prstGeom prst="line">
              <a:avLst/>
            </a:prstGeom>
            <a:ln w="28575" cmpd="sng">
              <a:solidFill>
                <a:srgbClr val="9147BD"/>
              </a:solidFill>
            </a:ln>
            <a:effectLst/>
          </p:spPr>
          <p:style>
            <a:lnRef idx="2">
              <a:schemeClr val="accent1"/>
            </a:lnRef>
            <a:fillRef idx="0">
              <a:schemeClr val="accent1"/>
            </a:fillRef>
            <a:effectRef idx="1">
              <a:schemeClr val="accent1"/>
            </a:effectRef>
            <a:fontRef idx="minor">
              <a:schemeClr val="tx1"/>
            </a:fontRef>
          </p:style>
        </p:cxnSp>
      </p:grpSp>
      <p:sp>
        <p:nvSpPr>
          <p:cNvPr id="49" name="Oval 48"/>
          <p:cNvSpPr/>
          <p:nvPr/>
        </p:nvSpPr>
        <p:spPr bwMode="auto">
          <a:xfrm>
            <a:off x="7772400" y="4182070"/>
            <a:ext cx="152400" cy="152400"/>
          </a:xfrm>
          <a:prstGeom prst="ellipse">
            <a:avLst/>
          </a:prstGeom>
          <a:noFill/>
          <a:ln w="28575" cmpd="sng">
            <a:solidFill>
              <a:srgbClr val="C80000"/>
            </a:solidFill>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000000"/>
              </a:solidFill>
              <a:effectLst>
                <a:outerShdw blurRad="38100" dist="38100" dir="2700000" algn="tl">
                  <a:srgbClr val="000000">
                    <a:alpha val="43137"/>
                  </a:srgbClr>
                </a:outerShdw>
              </a:effectLst>
              <a:latin typeface="Times"/>
              <a:cs typeface="Times"/>
            </a:endParaRPr>
          </a:p>
        </p:txBody>
      </p:sp>
      <p:cxnSp>
        <p:nvCxnSpPr>
          <p:cNvPr id="42" name="Straight Connector 41"/>
          <p:cNvCxnSpPr/>
          <p:nvPr/>
        </p:nvCxnSpPr>
        <p:spPr>
          <a:xfrm>
            <a:off x="7620000" y="5057001"/>
            <a:ext cx="533400" cy="0"/>
          </a:xfrm>
          <a:prstGeom prst="line">
            <a:avLst/>
          </a:prstGeom>
          <a:ln w="19050" cmpd="sng">
            <a:solidFill>
              <a:srgbClr val="9147BD"/>
            </a:solidFill>
            <a:prstDash val="sysDash"/>
          </a:ln>
          <a:effectLst/>
        </p:spPr>
        <p:style>
          <a:lnRef idx="2">
            <a:schemeClr val="accent1"/>
          </a:lnRef>
          <a:fillRef idx="0">
            <a:schemeClr val="accent1"/>
          </a:fillRef>
          <a:effectRef idx="1">
            <a:schemeClr val="accent1"/>
          </a:effectRef>
          <a:fontRef idx="minor">
            <a:schemeClr val="tx1"/>
          </a:fontRef>
        </p:style>
      </p:cxnSp>
      <p:sp>
        <p:nvSpPr>
          <p:cNvPr id="20" name="Isosceles Triangle 19"/>
          <p:cNvSpPr/>
          <p:nvPr/>
        </p:nvSpPr>
        <p:spPr bwMode="auto">
          <a:xfrm>
            <a:off x="7772400" y="4980801"/>
            <a:ext cx="152400" cy="152400"/>
          </a:xfrm>
          <a:prstGeom prst="triangle">
            <a:avLst/>
          </a:prstGeom>
          <a:noFill/>
          <a:ln w="38100" cmpd="sng">
            <a:solidFill>
              <a:srgbClr val="9147BD"/>
            </a:solidFill>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000000"/>
              </a:solidFill>
              <a:effectLst>
                <a:outerShdw blurRad="38100" dist="38100" dir="2700000" algn="tl">
                  <a:srgbClr val="000000">
                    <a:alpha val="43137"/>
                  </a:srgbClr>
                </a:outerShdw>
              </a:effectLst>
              <a:latin typeface="Times"/>
              <a:cs typeface="Times"/>
            </a:endParaRPr>
          </a:p>
        </p:txBody>
      </p:sp>
      <p:sp>
        <p:nvSpPr>
          <p:cNvPr id="44" name="TextBox 43"/>
          <p:cNvSpPr txBox="1"/>
          <p:nvPr/>
        </p:nvSpPr>
        <p:spPr>
          <a:xfrm>
            <a:off x="8077200" y="4551402"/>
            <a:ext cx="1295400" cy="276999"/>
          </a:xfrm>
          <a:prstGeom prst="rect">
            <a:avLst/>
          </a:prstGeom>
          <a:noFill/>
        </p:spPr>
        <p:txBody>
          <a:bodyPr wrap="square" rtlCol="0">
            <a:spAutoFit/>
          </a:bodyPr>
          <a:lstStyle/>
          <a:p>
            <a:r>
              <a:rPr lang="en-US" sz="1200" dirty="0" smtClean="0">
                <a:solidFill>
                  <a:srgbClr val="000000"/>
                </a:solidFill>
                <a:latin typeface="Times"/>
                <a:cs typeface="Times"/>
              </a:rPr>
              <a:t>Agnostic-Block</a:t>
            </a:r>
            <a:endParaRPr lang="en-US" sz="1200" dirty="0">
              <a:solidFill>
                <a:srgbClr val="000000"/>
              </a:solidFill>
              <a:latin typeface="Times"/>
              <a:cs typeface="Times"/>
            </a:endParaRPr>
          </a:p>
        </p:txBody>
      </p:sp>
      <p:sp>
        <p:nvSpPr>
          <p:cNvPr id="46" name="TextBox 45"/>
          <p:cNvSpPr txBox="1"/>
          <p:nvPr/>
        </p:nvSpPr>
        <p:spPr>
          <a:xfrm>
            <a:off x="8077200" y="4904601"/>
            <a:ext cx="1295400" cy="276999"/>
          </a:xfrm>
          <a:prstGeom prst="rect">
            <a:avLst/>
          </a:prstGeom>
          <a:noFill/>
        </p:spPr>
        <p:txBody>
          <a:bodyPr wrap="square" rtlCol="0">
            <a:spAutoFit/>
          </a:bodyPr>
          <a:lstStyle/>
          <a:p>
            <a:r>
              <a:rPr lang="en-US" sz="1200" dirty="0" smtClean="0">
                <a:solidFill>
                  <a:srgbClr val="000000"/>
                </a:solidFill>
                <a:latin typeface="Times"/>
                <a:cs typeface="Times"/>
              </a:rPr>
              <a:t>Agnostic</a:t>
            </a:r>
            <a:endParaRPr lang="en-US" sz="1200" dirty="0">
              <a:solidFill>
                <a:srgbClr val="000000"/>
              </a:solidFill>
              <a:latin typeface="Times"/>
              <a:cs typeface="Times"/>
            </a:endParaRPr>
          </a:p>
        </p:txBody>
      </p:sp>
      <p:sp>
        <p:nvSpPr>
          <p:cNvPr id="4" name="Freeform 3"/>
          <p:cNvSpPr/>
          <p:nvPr/>
        </p:nvSpPr>
        <p:spPr>
          <a:xfrm>
            <a:off x="7431215" y="2712624"/>
            <a:ext cx="470330" cy="705596"/>
          </a:xfrm>
          <a:custGeom>
            <a:avLst/>
            <a:gdLst>
              <a:gd name="connsiteX0" fmla="*/ 0 w 470330"/>
              <a:gd name="connsiteY0" fmla="*/ 705596 h 705596"/>
              <a:gd name="connsiteX1" fmla="*/ 470330 w 470330"/>
              <a:gd name="connsiteY1" fmla="*/ 203839 h 705596"/>
              <a:gd name="connsiteX2" fmla="*/ 0 w 470330"/>
              <a:gd name="connsiteY2" fmla="*/ 0 h 705596"/>
            </a:gdLst>
            <a:ahLst/>
            <a:cxnLst>
              <a:cxn ang="0">
                <a:pos x="connsiteX0" y="connsiteY0"/>
              </a:cxn>
              <a:cxn ang="0">
                <a:pos x="connsiteX1" y="connsiteY1"/>
              </a:cxn>
              <a:cxn ang="0">
                <a:pos x="connsiteX2" y="connsiteY2"/>
              </a:cxn>
            </a:cxnLst>
            <a:rect l="l" t="t" r="r" b="b"/>
            <a:pathLst>
              <a:path w="470330" h="705596">
                <a:moveTo>
                  <a:pt x="0" y="705596"/>
                </a:moveTo>
                <a:cubicBezTo>
                  <a:pt x="235165" y="513517"/>
                  <a:pt x="470330" y="321438"/>
                  <a:pt x="470330" y="203839"/>
                </a:cubicBezTo>
                <a:cubicBezTo>
                  <a:pt x="470330" y="86240"/>
                  <a:pt x="0" y="0"/>
                  <a:pt x="0" y="0"/>
                </a:cubicBezTo>
              </a:path>
            </a:pathLst>
          </a:custGeom>
          <a:ln w="19050" cmpd="sng">
            <a:solidFill>
              <a:srgbClr val="FF0000"/>
            </a:solidFill>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FF0000"/>
              </a:solidFill>
            </a:endParaRPr>
          </a:p>
        </p:txBody>
      </p:sp>
      <p:sp>
        <p:nvSpPr>
          <p:cNvPr id="5" name="TextBox 4"/>
          <p:cNvSpPr txBox="1"/>
          <p:nvPr/>
        </p:nvSpPr>
        <p:spPr>
          <a:xfrm>
            <a:off x="7696200" y="2362200"/>
            <a:ext cx="1143000" cy="369332"/>
          </a:xfrm>
          <a:prstGeom prst="rect">
            <a:avLst/>
          </a:prstGeom>
          <a:noFill/>
        </p:spPr>
        <p:txBody>
          <a:bodyPr wrap="square" rtlCol="0">
            <a:spAutoFit/>
          </a:bodyPr>
          <a:lstStyle/>
          <a:p>
            <a:r>
              <a:rPr lang="en-US" dirty="0" smtClean="0">
                <a:solidFill>
                  <a:srgbClr val="FF0000"/>
                </a:solidFill>
              </a:rPr>
              <a:t>98-115%</a:t>
            </a:r>
            <a:endParaRPr lang="en-US" dirty="0">
              <a:solidFill>
                <a:srgbClr val="FF0000"/>
              </a:solidFill>
            </a:endParaRPr>
          </a:p>
        </p:txBody>
      </p:sp>
      <p:sp>
        <p:nvSpPr>
          <p:cNvPr id="39" name="Content Placeholder 2"/>
          <p:cNvSpPr txBox="1">
            <a:spLocks/>
          </p:cNvSpPr>
          <p:nvPr/>
        </p:nvSpPr>
        <p:spPr>
          <a:xfrm>
            <a:off x="381000" y="914400"/>
            <a:ext cx="8382000" cy="1219200"/>
          </a:xfrm>
          <a:prstGeom prst="rect">
            <a:avLst/>
          </a:prstGeom>
        </p:spPr>
        <p:txBody>
          <a:bodyPr vert="horz" lIns="0" tIns="0" rIns="0" bIns="0" rtlCol="0">
            <a:normAutofit/>
          </a:bodyPr>
          <a:lstStyle>
            <a:lvl1pPr marL="396875" indent="-396875" algn="l" defTabSz="914363" rtl="0" eaLnBrk="1" latinLnBrk="0" hangingPunct="1">
              <a:lnSpc>
                <a:spcPct val="90000"/>
              </a:lnSpc>
              <a:spcBef>
                <a:spcPct val="20000"/>
              </a:spcBef>
              <a:buFontTx/>
              <a:buBlip>
                <a:blip r:embed="rId7"/>
              </a:buBlip>
              <a:defRPr sz="2600" kern="1200">
                <a:solidFill>
                  <a:schemeClr val="bg1"/>
                </a:solidFill>
                <a:latin typeface="Times"/>
                <a:ea typeface="+mn-ea"/>
                <a:cs typeface="+mn-cs"/>
              </a:defRPr>
            </a:lvl1pPr>
            <a:lvl2pPr marL="914400" indent="-396875" algn="l" defTabSz="914363" rtl="0" eaLnBrk="1" latinLnBrk="0" hangingPunct="1">
              <a:lnSpc>
                <a:spcPct val="90000"/>
              </a:lnSpc>
              <a:spcBef>
                <a:spcPct val="20000"/>
              </a:spcBef>
              <a:buFontTx/>
              <a:buBlip>
                <a:blip r:embed="rId8"/>
              </a:buBlip>
              <a:defRPr sz="2000" kern="1200">
                <a:solidFill>
                  <a:schemeClr val="bg1">
                    <a:lumMod val="75000"/>
                    <a:lumOff val="25000"/>
                  </a:schemeClr>
                </a:solidFill>
                <a:latin typeface="Times"/>
                <a:ea typeface="+mn-ea"/>
                <a:cs typeface="+mn-cs"/>
              </a:defRPr>
            </a:lvl2pPr>
            <a:lvl3pPr marL="1258888" indent="-344488" algn="l" defTabSz="914363" rtl="0" eaLnBrk="1" latinLnBrk="0" hangingPunct="1">
              <a:lnSpc>
                <a:spcPct val="90000"/>
              </a:lnSpc>
              <a:spcBef>
                <a:spcPct val="20000"/>
              </a:spcBef>
              <a:buFontTx/>
              <a:buBlip>
                <a:blip r:embed="rId8"/>
              </a:buBlip>
              <a:defRPr sz="2000" kern="1200">
                <a:solidFill>
                  <a:schemeClr val="bg1">
                    <a:lumMod val="75000"/>
                    <a:lumOff val="25000"/>
                  </a:schemeClr>
                </a:solidFill>
                <a:latin typeface="Times"/>
                <a:ea typeface="+mn-ea"/>
                <a:cs typeface="+mn-cs"/>
              </a:defRPr>
            </a:lvl3pPr>
            <a:lvl4pPr marL="1604963" indent="-346075" algn="l" defTabSz="914363" rtl="0" eaLnBrk="1" latinLnBrk="0" hangingPunct="1">
              <a:lnSpc>
                <a:spcPct val="90000"/>
              </a:lnSpc>
              <a:spcBef>
                <a:spcPct val="20000"/>
              </a:spcBef>
              <a:buFontTx/>
              <a:buBlip>
                <a:blip r:embed="rId8"/>
              </a:buBlip>
              <a:defRPr sz="2000" kern="1200">
                <a:solidFill>
                  <a:schemeClr val="bg1">
                    <a:lumMod val="75000"/>
                    <a:lumOff val="25000"/>
                  </a:schemeClr>
                </a:solidFill>
                <a:latin typeface="Times"/>
                <a:ea typeface="+mn-ea"/>
                <a:cs typeface="+mn-cs"/>
              </a:defRPr>
            </a:lvl4pPr>
            <a:lvl5pPr marL="1941513" indent="-336550" algn="l" defTabSz="914363" rtl="0" eaLnBrk="1" latinLnBrk="0" hangingPunct="1">
              <a:lnSpc>
                <a:spcPct val="90000"/>
              </a:lnSpc>
              <a:spcBef>
                <a:spcPct val="20000"/>
              </a:spcBef>
              <a:buFontTx/>
              <a:buBlip>
                <a:blip r:embed="rId8"/>
              </a:buBlip>
              <a:defRPr sz="2000" kern="1200">
                <a:solidFill>
                  <a:schemeClr val="bg1">
                    <a:lumMod val="75000"/>
                    <a:lumOff val="25000"/>
                  </a:schemeClr>
                </a:solidFill>
                <a:latin typeface="Times"/>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solidFill>
                  <a:srgbClr val="000000"/>
                </a:solidFill>
              </a:rPr>
              <a:t>Data-aware technique always yields better compression ratio than Data-Agnostic technique</a:t>
            </a:r>
          </a:p>
        </p:txBody>
      </p:sp>
      <p:sp>
        <p:nvSpPr>
          <p:cNvPr id="3" name="Date Placeholder 2"/>
          <p:cNvSpPr>
            <a:spLocks noGrp="1"/>
          </p:cNvSpPr>
          <p:nvPr>
            <p:ph type="dt" sz="half" idx="10"/>
          </p:nvPr>
        </p:nvSpPr>
        <p:spPr/>
        <p:txBody>
          <a:bodyPr/>
          <a:lstStyle/>
          <a:p>
            <a:r>
              <a:rPr lang="en-US" smtClean="0"/>
              <a:t>Tanzima Islam (tislam@purdue.edu)</a:t>
            </a:r>
            <a:endParaRPr lang="en-US" dirty="0"/>
          </a:p>
        </p:txBody>
      </p:sp>
      <p:sp>
        <p:nvSpPr>
          <p:cNvPr id="6" name="Footer Placeholder 5"/>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177927916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Straight Connector 37"/>
          <p:cNvCxnSpPr/>
          <p:nvPr/>
        </p:nvCxnSpPr>
        <p:spPr>
          <a:xfrm>
            <a:off x="7162800" y="3188732"/>
            <a:ext cx="533400" cy="0"/>
          </a:xfrm>
          <a:prstGeom prst="line">
            <a:avLst/>
          </a:prstGeom>
          <a:ln w="19050" cmpd="sng">
            <a:solidFill>
              <a:srgbClr val="9147BD"/>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7162800" y="2438400"/>
            <a:ext cx="533400" cy="0"/>
          </a:xfrm>
          <a:prstGeom prst="line">
            <a:avLst/>
          </a:prstGeom>
          <a:ln w="19050" cmpd="sng">
            <a:solidFill>
              <a:srgbClr val="C80000"/>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a:off x="7162800" y="2771001"/>
            <a:ext cx="533400" cy="0"/>
          </a:xfrm>
          <a:prstGeom prst="line">
            <a:avLst/>
          </a:prstGeom>
          <a:ln w="19050" cmpd="sng">
            <a:solidFill>
              <a:srgbClr val="C8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304800"/>
            <a:ext cx="8382000" cy="451406"/>
          </a:xfrm>
        </p:spPr>
        <p:txBody>
          <a:bodyPr/>
          <a:lstStyle/>
          <a:p>
            <a:r>
              <a:rPr lang="en-US" dirty="0" smtClean="0"/>
              <a:t>Compression Ratio Follows Course of Simulation</a:t>
            </a:r>
            <a:endParaRPr lang="en-US" dirty="0"/>
          </a:p>
        </p:txBody>
      </p:sp>
      <p:sp>
        <p:nvSpPr>
          <p:cNvPr id="3" name="Content Placeholder 2"/>
          <p:cNvSpPr>
            <a:spLocks noGrp="1"/>
          </p:cNvSpPr>
          <p:nvPr>
            <p:ph idx="1"/>
          </p:nvPr>
        </p:nvSpPr>
        <p:spPr>
          <a:xfrm>
            <a:off x="381000" y="1219200"/>
            <a:ext cx="8382000" cy="868956"/>
          </a:xfrm>
        </p:spPr>
        <p:txBody>
          <a:bodyPr>
            <a:normAutofit/>
          </a:bodyPr>
          <a:lstStyle/>
          <a:p>
            <a:r>
              <a:rPr lang="en-US" dirty="0" smtClean="0"/>
              <a:t>Data-aware technique always yields better compression</a:t>
            </a:r>
          </a:p>
        </p:txBody>
      </p:sp>
      <p:sp>
        <p:nvSpPr>
          <p:cNvPr id="31" name="TextBox 30"/>
          <p:cNvSpPr txBox="1"/>
          <p:nvPr/>
        </p:nvSpPr>
        <p:spPr>
          <a:xfrm>
            <a:off x="3962400" y="2133600"/>
            <a:ext cx="1600200" cy="307777"/>
          </a:xfrm>
          <a:prstGeom prst="rect">
            <a:avLst/>
          </a:prstGeom>
          <a:noFill/>
        </p:spPr>
        <p:txBody>
          <a:bodyPr wrap="square" rtlCol="0">
            <a:spAutoFit/>
          </a:bodyPr>
          <a:lstStyle/>
          <a:p>
            <a:r>
              <a:rPr lang="en-US" sz="1400" dirty="0" smtClean="0">
                <a:solidFill>
                  <a:srgbClr val="000000"/>
                </a:solidFill>
                <a:latin typeface="Times"/>
                <a:cs typeface="Times"/>
              </a:rPr>
              <a:t>Cactus</a:t>
            </a:r>
            <a:endParaRPr lang="en-US" sz="1400" dirty="0">
              <a:solidFill>
                <a:srgbClr val="000000"/>
              </a:solidFill>
              <a:latin typeface="Times"/>
              <a:cs typeface="Times"/>
            </a:endParaRPr>
          </a:p>
        </p:txBody>
      </p:sp>
      <p:sp>
        <p:nvSpPr>
          <p:cNvPr id="36" name="TextBox 35"/>
          <p:cNvSpPr txBox="1"/>
          <p:nvPr/>
        </p:nvSpPr>
        <p:spPr>
          <a:xfrm rot="16200000">
            <a:off x="-841116" y="3508117"/>
            <a:ext cx="2203966" cy="369332"/>
          </a:xfrm>
          <a:prstGeom prst="rect">
            <a:avLst/>
          </a:prstGeom>
          <a:noFill/>
        </p:spPr>
        <p:txBody>
          <a:bodyPr wrap="square" rtlCol="0">
            <a:spAutoFit/>
          </a:bodyPr>
          <a:lstStyle/>
          <a:p>
            <a:r>
              <a:rPr lang="en-US" dirty="0" smtClean="0">
                <a:solidFill>
                  <a:srgbClr val="000000"/>
                </a:solidFill>
                <a:latin typeface="Times"/>
                <a:cs typeface="Times"/>
              </a:rPr>
              <a:t>Compression Ratio</a:t>
            </a:r>
            <a:endParaRPr lang="en-US" dirty="0">
              <a:solidFill>
                <a:srgbClr val="000000"/>
              </a:solidFill>
              <a:latin typeface="Times"/>
              <a:cs typeface="Times"/>
            </a:endParaRPr>
          </a:p>
        </p:txBody>
      </p:sp>
      <p:sp>
        <p:nvSpPr>
          <p:cNvPr id="45" name="Oval 44"/>
          <p:cNvSpPr/>
          <p:nvPr/>
        </p:nvSpPr>
        <p:spPr bwMode="auto">
          <a:xfrm>
            <a:off x="7315200" y="2362200"/>
            <a:ext cx="152400" cy="152400"/>
          </a:xfrm>
          <a:prstGeom prst="ellipse">
            <a:avLst/>
          </a:prstGeom>
          <a:solidFill>
            <a:srgbClr val="C80000"/>
          </a:solidFill>
          <a:ln>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imes"/>
              <a:cs typeface="Times"/>
            </a:endParaRPr>
          </a:p>
        </p:txBody>
      </p:sp>
      <p:sp>
        <p:nvSpPr>
          <p:cNvPr id="48" name="TextBox 47"/>
          <p:cNvSpPr txBox="1"/>
          <p:nvPr/>
        </p:nvSpPr>
        <p:spPr>
          <a:xfrm>
            <a:off x="7620000" y="2286000"/>
            <a:ext cx="1295400" cy="276999"/>
          </a:xfrm>
          <a:prstGeom prst="rect">
            <a:avLst/>
          </a:prstGeom>
          <a:noFill/>
          <a:effectLst/>
        </p:spPr>
        <p:txBody>
          <a:bodyPr wrap="square" rtlCol="0">
            <a:spAutoFit/>
          </a:bodyPr>
          <a:lstStyle/>
          <a:p>
            <a:r>
              <a:rPr lang="en-US" sz="1200" dirty="0" smtClean="0">
                <a:solidFill>
                  <a:srgbClr val="000000"/>
                </a:solidFill>
                <a:latin typeface="Times"/>
                <a:cs typeface="Times"/>
              </a:rPr>
              <a:t>Aware-Block</a:t>
            </a:r>
            <a:endParaRPr lang="en-US" sz="1200" dirty="0">
              <a:solidFill>
                <a:srgbClr val="000000"/>
              </a:solidFill>
              <a:latin typeface="Times"/>
              <a:cs typeface="Times"/>
            </a:endParaRPr>
          </a:p>
        </p:txBody>
      </p:sp>
      <p:sp>
        <p:nvSpPr>
          <p:cNvPr id="51" name="TextBox 50"/>
          <p:cNvSpPr txBox="1"/>
          <p:nvPr/>
        </p:nvSpPr>
        <p:spPr>
          <a:xfrm>
            <a:off x="7620000" y="2618601"/>
            <a:ext cx="1295400" cy="276999"/>
          </a:xfrm>
          <a:prstGeom prst="rect">
            <a:avLst/>
          </a:prstGeom>
          <a:noFill/>
          <a:effectLst/>
        </p:spPr>
        <p:txBody>
          <a:bodyPr wrap="square" rtlCol="0">
            <a:spAutoFit/>
          </a:bodyPr>
          <a:lstStyle/>
          <a:p>
            <a:r>
              <a:rPr lang="en-US" sz="1200" dirty="0" smtClean="0">
                <a:solidFill>
                  <a:srgbClr val="000000"/>
                </a:solidFill>
                <a:latin typeface="Times"/>
                <a:cs typeface="Times"/>
              </a:rPr>
              <a:t>Aware</a:t>
            </a:r>
            <a:endParaRPr lang="en-US" sz="1200" dirty="0">
              <a:solidFill>
                <a:srgbClr val="000000"/>
              </a:solidFill>
              <a:latin typeface="Times"/>
              <a:cs typeface="Times"/>
            </a:endParaRPr>
          </a:p>
        </p:txBody>
      </p:sp>
      <p:grpSp>
        <p:nvGrpSpPr>
          <p:cNvPr id="16" name="Group 15"/>
          <p:cNvGrpSpPr/>
          <p:nvPr/>
        </p:nvGrpSpPr>
        <p:grpSpPr>
          <a:xfrm rot="1670068">
            <a:off x="7279145" y="3072387"/>
            <a:ext cx="228600" cy="228600"/>
            <a:chOff x="7696200" y="3657600"/>
            <a:chExt cx="228600" cy="228600"/>
          </a:xfrm>
          <a:effectLst/>
        </p:grpSpPr>
        <p:cxnSp>
          <p:nvCxnSpPr>
            <p:cNvPr id="9" name="Straight Connector 8"/>
            <p:cNvCxnSpPr/>
            <p:nvPr/>
          </p:nvCxnSpPr>
          <p:spPr>
            <a:xfrm>
              <a:off x="7696200" y="3733800"/>
              <a:ext cx="228600" cy="76200"/>
            </a:xfrm>
            <a:prstGeom prst="line">
              <a:avLst/>
            </a:prstGeom>
            <a:ln w="28575" cmpd="sng">
              <a:solidFill>
                <a:srgbClr val="9147BD"/>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a:off x="7772400" y="3657600"/>
              <a:ext cx="76200" cy="228600"/>
            </a:xfrm>
            <a:prstGeom prst="line">
              <a:avLst/>
            </a:prstGeom>
            <a:ln w="28575" cmpd="sng">
              <a:solidFill>
                <a:srgbClr val="9147BD"/>
              </a:solidFill>
            </a:ln>
            <a:effectLst/>
          </p:spPr>
          <p:style>
            <a:lnRef idx="2">
              <a:schemeClr val="accent1"/>
            </a:lnRef>
            <a:fillRef idx="0">
              <a:schemeClr val="accent1"/>
            </a:fillRef>
            <a:effectRef idx="1">
              <a:schemeClr val="accent1"/>
            </a:effectRef>
            <a:fontRef idx="minor">
              <a:schemeClr val="tx1"/>
            </a:fontRef>
          </p:style>
        </p:cxnSp>
      </p:grpSp>
      <p:sp>
        <p:nvSpPr>
          <p:cNvPr id="49" name="Oval 48"/>
          <p:cNvSpPr/>
          <p:nvPr/>
        </p:nvSpPr>
        <p:spPr bwMode="auto">
          <a:xfrm>
            <a:off x="7315200" y="2694801"/>
            <a:ext cx="152400" cy="152400"/>
          </a:xfrm>
          <a:prstGeom prst="ellipse">
            <a:avLst/>
          </a:prstGeom>
          <a:noFill/>
          <a:ln w="28575" cmpd="sng">
            <a:solidFill>
              <a:srgbClr val="C80000"/>
            </a:solidFill>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imes"/>
              <a:cs typeface="Times"/>
            </a:endParaRPr>
          </a:p>
        </p:txBody>
      </p:sp>
      <p:cxnSp>
        <p:nvCxnSpPr>
          <p:cNvPr id="42" name="Straight Connector 41"/>
          <p:cNvCxnSpPr/>
          <p:nvPr/>
        </p:nvCxnSpPr>
        <p:spPr>
          <a:xfrm>
            <a:off x="7162800" y="3569732"/>
            <a:ext cx="533400" cy="0"/>
          </a:xfrm>
          <a:prstGeom prst="line">
            <a:avLst/>
          </a:prstGeom>
          <a:ln w="19050" cmpd="sng">
            <a:solidFill>
              <a:srgbClr val="9147BD"/>
            </a:solidFill>
            <a:prstDash val="sysDash"/>
          </a:ln>
          <a:effectLst/>
        </p:spPr>
        <p:style>
          <a:lnRef idx="2">
            <a:schemeClr val="accent1"/>
          </a:lnRef>
          <a:fillRef idx="0">
            <a:schemeClr val="accent1"/>
          </a:fillRef>
          <a:effectRef idx="1">
            <a:schemeClr val="accent1"/>
          </a:effectRef>
          <a:fontRef idx="minor">
            <a:schemeClr val="tx1"/>
          </a:fontRef>
        </p:style>
      </p:cxnSp>
      <p:sp>
        <p:nvSpPr>
          <p:cNvPr id="20" name="Isosceles Triangle 19"/>
          <p:cNvSpPr/>
          <p:nvPr/>
        </p:nvSpPr>
        <p:spPr bwMode="auto">
          <a:xfrm>
            <a:off x="7315200" y="3493532"/>
            <a:ext cx="152400" cy="152400"/>
          </a:xfrm>
          <a:prstGeom prst="triangle">
            <a:avLst/>
          </a:prstGeom>
          <a:noFill/>
          <a:ln w="38100" cmpd="sng">
            <a:solidFill>
              <a:srgbClr val="9147BD"/>
            </a:solidFill>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imes"/>
              <a:cs typeface="Times"/>
            </a:endParaRPr>
          </a:p>
        </p:txBody>
      </p:sp>
      <p:sp>
        <p:nvSpPr>
          <p:cNvPr id="44" name="TextBox 43"/>
          <p:cNvSpPr txBox="1"/>
          <p:nvPr/>
        </p:nvSpPr>
        <p:spPr>
          <a:xfrm>
            <a:off x="7620000" y="3064133"/>
            <a:ext cx="1295400" cy="276999"/>
          </a:xfrm>
          <a:prstGeom prst="rect">
            <a:avLst/>
          </a:prstGeom>
          <a:noFill/>
          <a:effectLst/>
        </p:spPr>
        <p:txBody>
          <a:bodyPr wrap="square" rtlCol="0">
            <a:spAutoFit/>
          </a:bodyPr>
          <a:lstStyle/>
          <a:p>
            <a:r>
              <a:rPr lang="en-US" sz="1200" dirty="0" smtClean="0">
                <a:solidFill>
                  <a:srgbClr val="000000"/>
                </a:solidFill>
                <a:latin typeface="Times"/>
                <a:cs typeface="Times"/>
              </a:rPr>
              <a:t>Agnostic-Block</a:t>
            </a:r>
            <a:endParaRPr lang="en-US" sz="1200" dirty="0">
              <a:solidFill>
                <a:srgbClr val="000000"/>
              </a:solidFill>
              <a:latin typeface="Times"/>
              <a:cs typeface="Times"/>
            </a:endParaRPr>
          </a:p>
        </p:txBody>
      </p:sp>
      <p:sp>
        <p:nvSpPr>
          <p:cNvPr id="46" name="TextBox 45"/>
          <p:cNvSpPr txBox="1"/>
          <p:nvPr/>
        </p:nvSpPr>
        <p:spPr>
          <a:xfrm>
            <a:off x="7620000" y="3417332"/>
            <a:ext cx="1295400" cy="276999"/>
          </a:xfrm>
          <a:prstGeom prst="rect">
            <a:avLst/>
          </a:prstGeom>
          <a:noFill/>
          <a:effectLst/>
        </p:spPr>
        <p:txBody>
          <a:bodyPr wrap="square" rtlCol="0">
            <a:spAutoFit/>
          </a:bodyPr>
          <a:lstStyle/>
          <a:p>
            <a:r>
              <a:rPr lang="en-US" sz="1200" dirty="0" smtClean="0">
                <a:solidFill>
                  <a:srgbClr val="000000"/>
                </a:solidFill>
                <a:latin typeface="Times"/>
                <a:cs typeface="Times"/>
              </a:rPr>
              <a:t>Agnostic</a:t>
            </a:r>
            <a:endParaRPr lang="en-US" sz="1200" dirty="0">
              <a:solidFill>
                <a:srgbClr val="000000"/>
              </a:solidFill>
              <a:latin typeface="Times"/>
              <a:cs typeface="Times"/>
            </a:endParaRPr>
          </a:p>
        </p:txBody>
      </p:sp>
      <p:graphicFrame>
        <p:nvGraphicFramePr>
          <p:cNvPr id="53" name="Chart 52"/>
          <p:cNvGraphicFramePr>
            <a:graphicFrameLocks noGrp="1"/>
          </p:cNvGraphicFramePr>
          <p:nvPr>
            <p:extLst>
              <p:ext uri="{D42A27DB-BD31-4B8C-83A1-F6EECF244321}">
                <p14:modId xmlns:p14="http://schemas.microsoft.com/office/powerpoint/2010/main" val="4021828811"/>
              </p:ext>
            </p:extLst>
          </p:nvPr>
        </p:nvGraphicFramePr>
        <p:xfrm>
          <a:off x="2667000" y="2286000"/>
          <a:ext cx="3709599" cy="19241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5" name="Chart 54"/>
          <p:cNvGraphicFramePr>
            <a:graphicFrameLocks noGrp="1"/>
          </p:cNvGraphicFramePr>
          <p:nvPr>
            <p:extLst>
              <p:ext uri="{D42A27DB-BD31-4B8C-83A1-F6EECF244321}">
                <p14:modId xmlns:p14="http://schemas.microsoft.com/office/powerpoint/2010/main" val="2527294729"/>
              </p:ext>
            </p:extLst>
          </p:nvPr>
        </p:nvGraphicFramePr>
        <p:xfrm>
          <a:off x="4648200" y="4343400"/>
          <a:ext cx="3592170" cy="1828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6" name="Chart 55"/>
          <p:cNvGraphicFramePr>
            <a:graphicFrameLocks noGrp="1"/>
          </p:cNvGraphicFramePr>
          <p:nvPr>
            <p:extLst>
              <p:ext uri="{D42A27DB-BD31-4B8C-83A1-F6EECF244321}">
                <p14:modId xmlns:p14="http://schemas.microsoft.com/office/powerpoint/2010/main" val="1222607723"/>
              </p:ext>
            </p:extLst>
          </p:nvPr>
        </p:nvGraphicFramePr>
        <p:xfrm>
          <a:off x="609600" y="4267200"/>
          <a:ext cx="3823460" cy="1863572"/>
        </p:xfrm>
        <a:graphic>
          <a:graphicData uri="http://schemas.openxmlformats.org/drawingml/2006/chart">
            <c:chart xmlns:c="http://schemas.openxmlformats.org/drawingml/2006/chart" xmlns:r="http://schemas.openxmlformats.org/officeDocument/2006/relationships" r:id="rId5"/>
          </a:graphicData>
        </a:graphic>
      </p:graphicFrame>
      <p:cxnSp>
        <p:nvCxnSpPr>
          <p:cNvPr id="57" name="Straight Connector 56"/>
          <p:cNvCxnSpPr/>
          <p:nvPr/>
        </p:nvCxnSpPr>
        <p:spPr>
          <a:xfrm>
            <a:off x="1371600" y="4267200"/>
            <a:ext cx="6172200" cy="0"/>
          </a:xfrm>
          <a:prstGeom prst="line">
            <a:avLst/>
          </a:prstGeom>
          <a:ln w="19050" cmpd="sng">
            <a:solidFill>
              <a:schemeClr val="bg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a:off x="4572000" y="4267200"/>
            <a:ext cx="0" cy="1905000"/>
          </a:xfrm>
          <a:prstGeom prst="line">
            <a:avLst/>
          </a:prstGeom>
          <a:ln w="19050" cmpd="sng">
            <a:solidFill>
              <a:schemeClr val="bg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3505200" y="6096000"/>
            <a:ext cx="3733800" cy="369332"/>
          </a:xfrm>
          <a:prstGeom prst="rect">
            <a:avLst/>
          </a:prstGeom>
          <a:noFill/>
        </p:spPr>
        <p:txBody>
          <a:bodyPr wrap="square" rtlCol="0">
            <a:spAutoFit/>
          </a:bodyPr>
          <a:lstStyle/>
          <a:p>
            <a:r>
              <a:rPr lang="en-US" dirty="0" smtClean="0">
                <a:solidFill>
                  <a:srgbClr val="000000"/>
                </a:solidFill>
                <a:latin typeface="Times"/>
                <a:cs typeface="Times"/>
              </a:rPr>
              <a:t>Simulation Time-steps</a:t>
            </a:r>
            <a:endParaRPr lang="en-US" dirty="0">
              <a:solidFill>
                <a:srgbClr val="000000"/>
              </a:solidFill>
              <a:latin typeface="Times"/>
              <a:cs typeface="Times"/>
            </a:endParaRPr>
          </a:p>
        </p:txBody>
      </p:sp>
      <p:sp>
        <p:nvSpPr>
          <p:cNvPr id="60" name="TextBox 59"/>
          <p:cNvSpPr txBox="1"/>
          <p:nvPr/>
        </p:nvSpPr>
        <p:spPr>
          <a:xfrm>
            <a:off x="2133600" y="4264223"/>
            <a:ext cx="1600200" cy="307777"/>
          </a:xfrm>
          <a:prstGeom prst="rect">
            <a:avLst/>
          </a:prstGeom>
          <a:noFill/>
        </p:spPr>
        <p:txBody>
          <a:bodyPr wrap="square" rtlCol="0">
            <a:spAutoFit/>
          </a:bodyPr>
          <a:lstStyle/>
          <a:p>
            <a:r>
              <a:rPr lang="en-US" sz="1400" dirty="0" smtClean="0">
                <a:solidFill>
                  <a:srgbClr val="000000"/>
                </a:solidFill>
                <a:latin typeface="Times"/>
                <a:cs typeface="Times"/>
              </a:rPr>
              <a:t>Cosmology</a:t>
            </a:r>
            <a:endParaRPr lang="en-US" sz="1400" dirty="0">
              <a:solidFill>
                <a:srgbClr val="000000"/>
              </a:solidFill>
              <a:latin typeface="Times"/>
              <a:cs typeface="Times"/>
            </a:endParaRPr>
          </a:p>
        </p:txBody>
      </p:sp>
      <p:sp>
        <p:nvSpPr>
          <p:cNvPr id="61" name="TextBox 60"/>
          <p:cNvSpPr txBox="1"/>
          <p:nvPr/>
        </p:nvSpPr>
        <p:spPr>
          <a:xfrm>
            <a:off x="5943600" y="4264223"/>
            <a:ext cx="1600200" cy="307777"/>
          </a:xfrm>
          <a:prstGeom prst="rect">
            <a:avLst/>
          </a:prstGeom>
          <a:noFill/>
        </p:spPr>
        <p:txBody>
          <a:bodyPr wrap="square" rtlCol="0">
            <a:spAutoFit/>
          </a:bodyPr>
          <a:lstStyle/>
          <a:p>
            <a:r>
              <a:rPr lang="en-US" sz="1400" dirty="0" smtClean="0">
                <a:solidFill>
                  <a:srgbClr val="000000"/>
                </a:solidFill>
                <a:latin typeface="Times"/>
                <a:cs typeface="Times"/>
              </a:rPr>
              <a:t>Implosion</a:t>
            </a:r>
            <a:endParaRPr lang="en-US" sz="1400" dirty="0">
              <a:solidFill>
                <a:srgbClr val="000000"/>
              </a:solidFill>
              <a:latin typeface="Times"/>
              <a:cs typeface="Times"/>
            </a:endParaRPr>
          </a:p>
        </p:txBody>
      </p:sp>
      <p:sp>
        <p:nvSpPr>
          <p:cNvPr id="4" name="Date Placeholder 3"/>
          <p:cNvSpPr>
            <a:spLocks noGrp="1"/>
          </p:cNvSpPr>
          <p:nvPr>
            <p:ph type="dt" sz="half" idx="10"/>
          </p:nvPr>
        </p:nvSpPr>
        <p:spPr/>
        <p:txBody>
          <a:bodyPr/>
          <a:lstStyle/>
          <a:p>
            <a:r>
              <a:rPr lang="en-US" smtClean="0"/>
              <a:t>Tanzima Islam (tislam@purdue.edu)</a:t>
            </a:r>
            <a:endParaRPr lang="en-US" dirty="0"/>
          </a:p>
        </p:txBody>
      </p:sp>
      <p:sp>
        <p:nvSpPr>
          <p:cNvPr id="5" name="Footer Placeholder 4"/>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79908376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894604"/>
          </a:xfrm>
        </p:spPr>
        <p:txBody>
          <a:bodyPr/>
          <a:lstStyle/>
          <a:p>
            <a:r>
              <a:rPr lang="en-US" dirty="0" smtClean="0"/>
              <a:t>Relative Improvement in Compression Ratio Compared to Data-Agnostic Scheme</a:t>
            </a: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736649161"/>
              </p:ext>
            </p:extLst>
          </p:nvPr>
        </p:nvGraphicFramePr>
        <p:xfrm>
          <a:off x="1143000" y="2666998"/>
          <a:ext cx="6934200" cy="2438402"/>
        </p:xfrm>
        <a:graphic>
          <a:graphicData uri="http://schemas.openxmlformats.org/drawingml/2006/table">
            <a:tbl>
              <a:tblPr firstRow="1" bandRow="1">
                <a:tableStyleId>{35758FB7-9AC5-4552-8A53-C91805E547FA}</a:tableStyleId>
              </a:tblPr>
              <a:tblGrid>
                <a:gridCol w="1733550"/>
                <a:gridCol w="1733550"/>
                <a:gridCol w="1733550"/>
                <a:gridCol w="1733550"/>
              </a:tblGrid>
              <a:tr h="742122">
                <a:tc>
                  <a:txBody>
                    <a:bodyPr/>
                    <a:lstStyle/>
                    <a:p>
                      <a:r>
                        <a:rPr lang="en-US" dirty="0" smtClean="0">
                          <a:latin typeface="Times"/>
                        </a:rPr>
                        <a:t>Application</a:t>
                      </a:r>
                      <a:endParaRPr lang="en-US" dirty="0">
                        <a:latin typeface="Times"/>
                      </a:endParaRPr>
                    </a:p>
                  </a:txBody>
                  <a:tcPr/>
                </a:tc>
                <a:tc>
                  <a:txBody>
                    <a:bodyPr/>
                    <a:lstStyle/>
                    <a:p>
                      <a:r>
                        <a:rPr lang="en-US" dirty="0" smtClean="0">
                          <a:latin typeface="Times"/>
                        </a:rPr>
                        <a:t>Total Size (GB)</a:t>
                      </a:r>
                      <a:endParaRPr lang="en-US" dirty="0">
                        <a:latin typeface="Times"/>
                      </a:endParaRPr>
                    </a:p>
                  </a:txBody>
                  <a:tcPr/>
                </a:tc>
                <a:tc>
                  <a:txBody>
                    <a:bodyPr/>
                    <a:lstStyle/>
                    <a:p>
                      <a:r>
                        <a:rPr lang="en-US" dirty="0" smtClean="0">
                          <a:latin typeface="Times"/>
                        </a:rPr>
                        <a:t>Aware-Block (%)</a:t>
                      </a:r>
                      <a:endParaRPr lang="en-US" dirty="0">
                        <a:latin typeface="Times"/>
                      </a:endParaRPr>
                    </a:p>
                  </a:txBody>
                  <a:tcPr/>
                </a:tc>
                <a:tc>
                  <a:txBody>
                    <a:bodyPr/>
                    <a:lstStyle/>
                    <a:p>
                      <a:r>
                        <a:rPr lang="en-US" dirty="0" smtClean="0">
                          <a:latin typeface="Times"/>
                        </a:rPr>
                        <a:t>Aware (%)</a:t>
                      </a:r>
                    </a:p>
                  </a:txBody>
                  <a:tcPr/>
                </a:tc>
              </a:tr>
              <a:tr h="424070">
                <a:tc>
                  <a:txBody>
                    <a:bodyPr/>
                    <a:lstStyle/>
                    <a:p>
                      <a:r>
                        <a:rPr lang="en-US" dirty="0" smtClean="0">
                          <a:latin typeface="Times"/>
                        </a:rPr>
                        <a:t>ALE3D</a:t>
                      </a:r>
                      <a:endParaRPr lang="en-US" dirty="0">
                        <a:latin typeface="Times"/>
                      </a:endParaRPr>
                    </a:p>
                  </a:txBody>
                  <a:tcPr/>
                </a:tc>
                <a:tc>
                  <a:txBody>
                    <a:bodyPr/>
                    <a:lstStyle/>
                    <a:p>
                      <a:r>
                        <a:rPr lang="en-US" dirty="0" smtClean="0">
                          <a:latin typeface="Times"/>
                        </a:rPr>
                        <a:t>4.8</a:t>
                      </a:r>
                      <a:endParaRPr lang="en-US" dirty="0">
                        <a:latin typeface="Times"/>
                      </a:endParaRPr>
                    </a:p>
                  </a:txBody>
                  <a:tcPr/>
                </a:tc>
                <a:tc>
                  <a:txBody>
                    <a:bodyPr/>
                    <a:lstStyle/>
                    <a:p>
                      <a:r>
                        <a:rPr lang="en-US" dirty="0" smtClean="0">
                          <a:latin typeface="Times"/>
                        </a:rPr>
                        <a:t>6.6 - 27.7</a:t>
                      </a:r>
                      <a:endParaRPr lang="en-US" dirty="0">
                        <a:latin typeface="Times"/>
                      </a:endParaRPr>
                    </a:p>
                  </a:txBody>
                  <a:tcPr/>
                </a:tc>
                <a:tc>
                  <a:txBody>
                    <a:bodyPr/>
                    <a:lstStyle/>
                    <a:p>
                      <a:r>
                        <a:rPr lang="en-US" dirty="0" smtClean="0">
                          <a:latin typeface="Times"/>
                        </a:rPr>
                        <a:t>6.6 - 12.7</a:t>
                      </a:r>
                      <a:endParaRPr lang="en-US" dirty="0">
                        <a:latin typeface="Times"/>
                      </a:endParaRPr>
                    </a:p>
                  </a:txBody>
                  <a:tcPr/>
                </a:tc>
              </a:tr>
              <a:tr h="424070">
                <a:tc>
                  <a:txBody>
                    <a:bodyPr/>
                    <a:lstStyle/>
                    <a:p>
                      <a:r>
                        <a:rPr lang="en-US" dirty="0" smtClean="0">
                          <a:latin typeface="Times"/>
                        </a:rPr>
                        <a:t>Cactus</a:t>
                      </a:r>
                      <a:endParaRPr lang="en-US" dirty="0">
                        <a:latin typeface="Times"/>
                      </a:endParaRPr>
                    </a:p>
                  </a:txBody>
                  <a:tcPr/>
                </a:tc>
                <a:tc>
                  <a:txBody>
                    <a:bodyPr/>
                    <a:lstStyle/>
                    <a:p>
                      <a:r>
                        <a:rPr lang="en-US" dirty="0" smtClean="0">
                          <a:latin typeface="Times"/>
                        </a:rPr>
                        <a:t>2.41</a:t>
                      </a:r>
                      <a:endParaRPr lang="en-US" dirty="0">
                        <a:latin typeface="Times"/>
                      </a:endParaRPr>
                    </a:p>
                  </a:txBody>
                  <a:tcPr/>
                </a:tc>
                <a:tc>
                  <a:txBody>
                    <a:bodyPr/>
                    <a:lstStyle/>
                    <a:p>
                      <a:r>
                        <a:rPr lang="en-US" dirty="0" smtClean="0">
                          <a:latin typeface="Times"/>
                        </a:rPr>
                        <a:t>10.7</a:t>
                      </a:r>
                      <a:r>
                        <a:rPr lang="en-US" baseline="0" dirty="0" smtClean="0">
                          <a:latin typeface="Times"/>
                        </a:rPr>
                        <a:t> – 11.9</a:t>
                      </a:r>
                      <a:endParaRPr lang="en-US" dirty="0">
                        <a:latin typeface="Times"/>
                      </a:endParaRPr>
                    </a:p>
                  </a:txBody>
                  <a:tcPr/>
                </a:tc>
                <a:tc>
                  <a:txBody>
                    <a:bodyPr/>
                    <a:lstStyle/>
                    <a:p>
                      <a:r>
                        <a:rPr lang="en-US" dirty="0" smtClean="0">
                          <a:latin typeface="Times"/>
                        </a:rPr>
                        <a:t>98 - 115</a:t>
                      </a:r>
                      <a:endParaRPr lang="en-US" dirty="0">
                        <a:latin typeface="Times"/>
                      </a:endParaRPr>
                    </a:p>
                  </a:txBody>
                  <a:tcPr/>
                </a:tc>
              </a:tr>
              <a:tr h="424070">
                <a:tc>
                  <a:txBody>
                    <a:bodyPr/>
                    <a:lstStyle/>
                    <a:p>
                      <a:r>
                        <a:rPr lang="en-US" dirty="0" smtClean="0">
                          <a:latin typeface="Times"/>
                        </a:rPr>
                        <a:t>Cosmology</a:t>
                      </a:r>
                      <a:endParaRPr lang="en-US" dirty="0">
                        <a:latin typeface="Times"/>
                      </a:endParaRPr>
                    </a:p>
                  </a:txBody>
                  <a:tcPr/>
                </a:tc>
                <a:tc>
                  <a:txBody>
                    <a:bodyPr/>
                    <a:lstStyle/>
                    <a:p>
                      <a:r>
                        <a:rPr lang="en-US" dirty="0" smtClean="0">
                          <a:latin typeface="Times"/>
                        </a:rPr>
                        <a:t>1.1</a:t>
                      </a:r>
                      <a:endParaRPr lang="en-US" dirty="0">
                        <a:latin typeface="Times"/>
                      </a:endParaRPr>
                    </a:p>
                  </a:txBody>
                  <a:tcPr/>
                </a:tc>
                <a:tc>
                  <a:txBody>
                    <a:bodyPr/>
                    <a:lstStyle/>
                    <a:p>
                      <a:r>
                        <a:rPr lang="en-US" dirty="0" smtClean="0">
                          <a:latin typeface="Times"/>
                        </a:rPr>
                        <a:t>20.1 – 25.6</a:t>
                      </a:r>
                      <a:endParaRPr lang="en-US" dirty="0">
                        <a:latin typeface="Times"/>
                      </a:endParaRPr>
                    </a:p>
                  </a:txBody>
                  <a:tcPr/>
                </a:tc>
                <a:tc>
                  <a:txBody>
                    <a:bodyPr/>
                    <a:lstStyle/>
                    <a:p>
                      <a:r>
                        <a:rPr lang="en-US" dirty="0" smtClean="0">
                          <a:latin typeface="Times"/>
                        </a:rPr>
                        <a:t>20.6 – 21.1</a:t>
                      </a:r>
                    </a:p>
                  </a:txBody>
                  <a:tcPr/>
                </a:tc>
              </a:tr>
              <a:tr h="424070">
                <a:tc>
                  <a:txBody>
                    <a:bodyPr/>
                    <a:lstStyle/>
                    <a:p>
                      <a:r>
                        <a:rPr lang="en-US" dirty="0" smtClean="0">
                          <a:latin typeface="Times"/>
                        </a:rPr>
                        <a:t>Implosion</a:t>
                      </a:r>
                      <a:endParaRPr lang="en-US" dirty="0">
                        <a:latin typeface="Times"/>
                      </a:endParaRPr>
                    </a:p>
                  </a:txBody>
                  <a:tcPr/>
                </a:tc>
                <a:tc>
                  <a:txBody>
                    <a:bodyPr/>
                    <a:lstStyle/>
                    <a:p>
                      <a:r>
                        <a:rPr lang="en-US" dirty="0" smtClean="0">
                          <a:latin typeface="Times"/>
                        </a:rPr>
                        <a:t>0.013</a:t>
                      </a:r>
                      <a:endParaRPr lang="en-US" dirty="0">
                        <a:latin typeface="Times"/>
                      </a:endParaRPr>
                    </a:p>
                  </a:txBody>
                  <a:tcPr/>
                </a:tc>
                <a:tc>
                  <a:txBody>
                    <a:bodyPr/>
                    <a:lstStyle/>
                    <a:p>
                      <a:r>
                        <a:rPr lang="en-US" dirty="0" smtClean="0">
                          <a:latin typeface="Times"/>
                        </a:rPr>
                        <a:t>36.3 – 38.4</a:t>
                      </a:r>
                      <a:endParaRPr lang="en-US" dirty="0">
                        <a:latin typeface="Times"/>
                      </a:endParaRPr>
                    </a:p>
                  </a:txBody>
                  <a:tcPr/>
                </a:tc>
                <a:tc>
                  <a:txBody>
                    <a:bodyPr/>
                    <a:lstStyle/>
                    <a:p>
                      <a:r>
                        <a:rPr lang="en-US" dirty="0" smtClean="0">
                          <a:latin typeface="Times"/>
                        </a:rPr>
                        <a:t>36.3 – 38.8</a:t>
                      </a:r>
                      <a:endParaRPr lang="en-US" dirty="0">
                        <a:latin typeface="Times"/>
                      </a:endParaRPr>
                    </a:p>
                  </a:txBody>
                  <a:tcPr/>
                </a:tc>
              </a:tr>
            </a:tbl>
          </a:graphicData>
        </a:graphic>
      </p:graphicFrame>
      <p:sp>
        <p:nvSpPr>
          <p:cNvPr id="16" name="Rectangle 15"/>
          <p:cNvSpPr/>
          <p:nvPr/>
        </p:nvSpPr>
        <p:spPr bwMode="auto">
          <a:xfrm>
            <a:off x="1143000" y="3810000"/>
            <a:ext cx="6934200" cy="457200"/>
          </a:xfrm>
          <a:prstGeom prst="rect">
            <a:avLst/>
          </a:prstGeom>
          <a:noFill/>
          <a:ln w="38100" cmpd="sng">
            <a:solidFill>
              <a:srgbClr val="FF0000"/>
            </a:solidFill>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 name="Date Placeholder 2"/>
          <p:cNvSpPr>
            <a:spLocks noGrp="1"/>
          </p:cNvSpPr>
          <p:nvPr>
            <p:ph type="dt" sz="half" idx="10"/>
          </p:nvPr>
        </p:nvSpPr>
        <p:spPr/>
        <p:txBody>
          <a:bodyPr/>
          <a:lstStyle/>
          <a:p>
            <a:r>
              <a:rPr lang="en-US" smtClean="0"/>
              <a:t>Tanzima Islam (tislam@purdue.edu)</a:t>
            </a:r>
            <a:endParaRPr lang="en-US" dirty="0"/>
          </a:p>
        </p:txBody>
      </p:sp>
      <p:sp>
        <p:nvSpPr>
          <p:cNvPr id="4" name="Footer Placeholder 3"/>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69311903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Text Placeholder 2"/>
          <p:cNvSpPr>
            <a:spLocks noGrp="1"/>
          </p:cNvSpPr>
          <p:nvPr>
            <p:ph type="body" sz="quarter" idx="10"/>
          </p:nvPr>
        </p:nvSpPr>
        <p:spPr>
          <a:xfrm>
            <a:off x="381000" y="990600"/>
            <a:ext cx="8382000" cy="2785189"/>
          </a:xfrm>
        </p:spPr>
        <p:txBody>
          <a:bodyPr>
            <a:normAutofit/>
          </a:bodyPr>
          <a:lstStyle/>
          <a:p>
            <a:r>
              <a:rPr lang="en-US" dirty="0" smtClean="0"/>
              <a:t>Checkpoint-restart widely used</a:t>
            </a:r>
          </a:p>
          <a:p>
            <a:r>
              <a:rPr lang="en-US" dirty="0" smtClean="0"/>
              <a:t>MPI applications</a:t>
            </a:r>
          </a:p>
          <a:p>
            <a:pPr lvl="1"/>
            <a:r>
              <a:rPr lang="en-US" dirty="0" smtClean="0"/>
              <a:t>Take globally coordinated checkpoints  </a:t>
            </a:r>
          </a:p>
          <a:p>
            <a:r>
              <a:rPr lang="en-US" dirty="0" smtClean="0"/>
              <a:t>Application-level checkpoint</a:t>
            </a:r>
          </a:p>
          <a:p>
            <a:r>
              <a:rPr lang="en-US" dirty="0" smtClean="0"/>
              <a:t>High-level I/O format</a:t>
            </a:r>
          </a:p>
          <a:p>
            <a:pPr lvl="1"/>
            <a:r>
              <a:rPr lang="en-US" dirty="0" smtClean="0"/>
              <a:t>HDF5, Adios, </a:t>
            </a:r>
            <a:r>
              <a:rPr lang="en-US" dirty="0" err="1" smtClean="0"/>
              <a:t>netCDF</a:t>
            </a:r>
            <a:r>
              <a:rPr lang="en-US" dirty="0" smtClean="0"/>
              <a:t> etc.</a:t>
            </a:r>
          </a:p>
          <a:p>
            <a:r>
              <a:rPr lang="en-US" dirty="0" smtClean="0"/>
              <a:t>Checkpoint writing</a:t>
            </a:r>
          </a:p>
        </p:txBody>
      </p:sp>
      <p:sp>
        <p:nvSpPr>
          <p:cNvPr id="32" name="Rectangle 31"/>
          <p:cNvSpPr/>
          <p:nvPr/>
        </p:nvSpPr>
        <p:spPr>
          <a:xfrm>
            <a:off x="1295400" y="4648200"/>
            <a:ext cx="2514600" cy="12192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600">
              <a:latin typeface="Times"/>
              <a:cs typeface="Times"/>
            </a:endParaRPr>
          </a:p>
        </p:txBody>
      </p:sp>
      <p:sp>
        <p:nvSpPr>
          <p:cNvPr id="34" name="TextBox 33"/>
          <p:cNvSpPr txBox="1"/>
          <p:nvPr/>
        </p:nvSpPr>
        <p:spPr>
          <a:xfrm>
            <a:off x="152400" y="4876800"/>
            <a:ext cx="1303446" cy="338554"/>
          </a:xfrm>
          <a:prstGeom prst="rect">
            <a:avLst/>
          </a:prstGeom>
          <a:noFill/>
        </p:spPr>
        <p:txBody>
          <a:bodyPr wrap="square" rtlCol="0">
            <a:spAutoFit/>
          </a:bodyPr>
          <a:lstStyle/>
          <a:p>
            <a:r>
              <a:rPr lang="en-US" sz="1600" dirty="0" smtClean="0">
                <a:solidFill>
                  <a:schemeClr val="bg1"/>
                </a:solidFill>
                <a:latin typeface="Times"/>
                <a:cs typeface="Times"/>
              </a:rPr>
              <a:t>Application</a:t>
            </a:r>
            <a:endParaRPr lang="en-US" sz="1600" dirty="0">
              <a:solidFill>
                <a:schemeClr val="bg1"/>
              </a:solidFill>
              <a:latin typeface="Times"/>
              <a:cs typeface="Times"/>
            </a:endParaRPr>
          </a:p>
        </p:txBody>
      </p:sp>
      <p:grpSp>
        <p:nvGrpSpPr>
          <p:cNvPr id="61" name="Group 60"/>
          <p:cNvGrpSpPr/>
          <p:nvPr/>
        </p:nvGrpSpPr>
        <p:grpSpPr>
          <a:xfrm>
            <a:off x="609600" y="5943600"/>
            <a:ext cx="4267200" cy="533400"/>
            <a:chOff x="533400" y="5791200"/>
            <a:chExt cx="4267200" cy="533400"/>
          </a:xfrm>
        </p:grpSpPr>
        <p:sp>
          <p:nvSpPr>
            <p:cNvPr id="36" name="Rectangle 35"/>
            <p:cNvSpPr/>
            <p:nvPr/>
          </p:nvSpPr>
          <p:spPr>
            <a:xfrm>
              <a:off x="533400" y="5791200"/>
              <a:ext cx="4267200" cy="533400"/>
            </a:xfrm>
            <a:prstGeom prst="rect">
              <a:avLst/>
            </a:prstGeom>
            <a:gradFill>
              <a:gsLst>
                <a:gs pos="0">
                  <a:schemeClr val="accent5">
                    <a:tint val="100000"/>
                    <a:shade val="100000"/>
                    <a:satMod val="130000"/>
                  </a:schemeClr>
                </a:gs>
                <a:gs pos="50000">
                  <a:schemeClr val="accent5">
                    <a:tint val="50000"/>
                    <a:shade val="100000"/>
                    <a:satMod val="350000"/>
                  </a:schemeClr>
                </a:gs>
              </a:gsLst>
            </a:gradFill>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sz="1600">
                <a:latin typeface="Times"/>
                <a:cs typeface="Times"/>
              </a:endParaRPr>
            </a:p>
          </p:txBody>
        </p:sp>
        <p:sp>
          <p:nvSpPr>
            <p:cNvPr id="37" name="TextBox 36"/>
            <p:cNvSpPr txBox="1"/>
            <p:nvPr/>
          </p:nvSpPr>
          <p:spPr>
            <a:xfrm>
              <a:off x="685800" y="5867400"/>
              <a:ext cx="1143000" cy="338554"/>
            </a:xfrm>
            <a:prstGeom prst="rect">
              <a:avLst/>
            </a:prstGeom>
            <a:noFill/>
          </p:spPr>
          <p:txBody>
            <a:bodyPr wrap="square" rtlCol="0">
              <a:spAutoFit/>
            </a:bodyPr>
            <a:lstStyle/>
            <a:p>
              <a:r>
                <a:rPr lang="en-US" sz="1600" dirty="0" smtClean="0">
                  <a:solidFill>
                    <a:schemeClr val="bg1"/>
                  </a:solidFill>
                  <a:latin typeface="Times"/>
                  <a:cs typeface="Times"/>
                </a:rPr>
                <a:t>I/O Library</a:t>
              </a:r>
            </a:p>
          </p:txBody>
        </p:sp>
      </p:grpSp>
      <p:sp>
        <p:nvSpPr>
          <p:cNvPr id="38" name="Rectangle 37"/>
          <p:cNvSpPr/>
          <p:nvPr/>
        </p:nvSpPr>
        <p:spPr>
          <a:xfrm>
            <a:off x="1981200" y="5943600"/>
            <a:ext cx="2819400" cy="533400"/>
          </a:xfrm>
          <a:prstGeom prst="rect">
            <a:avLst/>
          </a:prstGeom>
          <a:gradFill>
            <a:gsLst>
              <a:gs pos="0">
                <a:schemeClr val="accent6">
                  <a:tint val="100000"/>
                  <a:shade val="100000"/>
                  <a:satMod val="130000"/>
                </a:schemeClr>
              </a:gs>
              <a:gs pos="50000">
                <a:schemeClr val="accent6">
                  <a:tint val="50000"/>
                  <a:shade val="100000"/>
                  <a:satMod val="350000"/>
                </a:schemeClr>
              </a:gs>
            </a:gsLst>
          </a:gra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sz="1600">
              <a:latin typeface="Times"/>
              <a:cs typeface="Times"/>
            </a:endParaRPr>
          </a:p>
        </p:txBody>
      </p:sp>
      <p:sp>
        <p:nvSpPr>
          <p:cNvPr id="39" name="TextBox 38"/>
          <p:cNvSpPr txBox="1"/>
          <p:nvPr/>
        </p:nvSpPr>
        <p:spPr>
          <a:xfrm>
            <a:off x="2057400" y="6019800"/>
            <a:ext cx="1676400" cy="338554"/>
          </a:xfrm>
          <a:prstGeom prst="rect">
            <a:avLst/>
          </a:prstGeom>
          <a:noFill/>
        </p:spPr>
        <p:txBody>
          <a:bodyPr wrap="square" rtlCol="0">
            <a:spAutoFit/>
          </a:bodyPr>
          <a:lstStyle/>
          <a:p>
            <a:r>
              <a:rPr lang="en-US" sz="1600" dirty="0" smtClean="0">
                <a:solidFill>
                  <a:schemeClr val="bg1"/>
                </a:solidFill>
                <a:latin typeface="Times"/>
                <a:cs typeface="Times"/>
              </a:rPr>
              <a:t>Data-Format API </a:t>
            </a:r>
            <a:endParaRPr lang="en-US" sz="1600" dirty="0">
              <a:solidFill>
                <a:schemeClr val="bg1"/>
              </a:solidFill>
              <a:latin typeface="Times"/>
              <a:cs typeface="Times"/>
            </a:endParaRPr>
          </a:p>
        </p:txBody>
      </p:sp>
      <p:sp>
        <p:nvSpPr>
          <p:cNvPr id="40" name="TextBox 39"/>
          <p:cNvSpPr txBox="1"/>
          <p:nvPr/>
        </p:nvSpPr>
        <p:spPr>
          <a:xfrm>
            <a:off x="1379646" y="4724400"/>
            <a:ext cx="3420954" cy="1077218"/>
          </a:xfrm>
          <a:prstGeom prst="rect">
            <a:avLst/>
          </a:prstGeom>
          <a:noFill/>
        </p:spPr>
        <p:txBody>
          <a:bodyPr wrap="square" rtlCol="0">
            <a:spAutoFit/>
          </a:bodyPr>
          <a:lstStyle/>
          <a:p>
            <a:r>
              <a:rPr lang="en-US" sz="1600" dirty="0" err="1" smtClean="0">
                <a:solidFill>
                  <a:schemeClr val="bg1"/>
                </a:solidFill>
                <a:latin typeface="Times"/>
                <a:cs typeface="Times"/>
              </a:rPr>
              <a:t>Struct</a:t>
            </a:r>
            <a:r>
              <a:rPr lang="en-US" sz="1600" dirty="0" smtClean="0">
                <a:solidFill>
                  <a:schemeClr val="bg1"/>
                </a:solidFill>
                <a:latin typeface="Times"/>
                <a:cs typeface="Times"/>
              </a:rPr>
              <a:t> </a:t>
            </a:r>
            <a:r>
              <a:rPr lang="en-US" sz="1600" dirty="0" err="1" smtClean="0">
                <a:solidFill>
                  <a:schemeClr val="bg1"/>
                </a:solidFill>
                <a:latin typeface="Times"/>
                <a:cs typeface="Times"/>
              </a:rPr>
              <a:t>ToyGrp</a:t>
            </a:r>
            <a:r>
              <a:rPr lang="en-US" sz="1600" dirty="0" smtClean="0">
                <a:solidFill>
                  <a:schemeClr val="bg1"/>
                </a:solidFill>
                <a:latin typeface="Times"/>
                <a:cs typeface="Times"/>
              </a:rPr>
              <a:t>{</a:t>
            </a:r>
          </a:p>
          <a:p>
            <a:r>
              <a:rPr lang="en-US" sz="1600" dirty="0" smtClean="0">
                <a:solidFill>
                  <a:schemeClr val="bg1"/>
                </a:solidFill>
                <a:latin typeface="Times"/>
                <a:cs typeface="Times"/>
              </a:rPr>
              <a:t>1.  float Temperature[1024];</a:t>
            </a:r>
          </a:p>
          <a:p>
            <a:r>
              <a:rPr lang="en-US" sz="1600" dirty="0" smtClean="0">
                <a:solidFill>
                  <a:schemeClr val="bg1"/>
                </a:solidFill>
                <a:latin typeface="Times"/>
                <a:cs typeface="Times"/>
              </a:rPr>
              <a:t>2.  short Pressure[20][30];</a:t>
            </a:r>
          </a:p>
          <a:p>
            <a:r>
              <a:rPr lang="en-US" sz="1600" dirty="0" smtClean="0">
                <a:solidFill>
                  <a:schemeClr val="bg1"/>
                </a:solidFill>
                <a:latin typeface="Times"/>
                <a:cs typeface="Times"/>
              </a:rPr>
              <a:t>};</a:t>
            </a:r>
            <a:endParaRPr lang="en-US" sz="1600" dirty="0">
              <a:solidFill>
                <a:schemeClr val="bg1"/>
              </a:solidFill>
              <a:latin typeface="Times"/>
              <a:cs typeface="Times"/>
            </a:endParaRPr>
          </a:p>
        </p:txBody>
      </p:sp>
      <p:grpSp>
        <p:nvGrpSpPr>
          <p:cNvPr id="63" name="Group 62"/>
          <p:cNvGrpSpPr/>
          <p:nvPr/>
        </p:nvGrpSpPr>
        <p:grpSpPr>
          <a:xfrm>
            <a:off x="4019517" y="5917060"/>
            <a:ext cx="400083" cy="712340"/>
            <a:chOff x="3943317" y="5764660"/>
            <a:chExt cx="400083" cy="712340"/>
          </a:xfrm>
        </p:grpSpPr>
        <p:sp>
          <p:nvSpPr>
            <p:cNvPr id="43" name="Rectangle 42"/>
            <p:cNvSpPr/>
            <p:nvPr/>
          </p:nvSpPr>
          <p:spPr>
            <a:xfrm>
              <a:off x="3943317" y="5791200"/>
              <a:ext cx="400083" cy="5334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sz="1600">
                <a:latin typeface="Times"/>
                <a:cs typeface="Times"/>
              </a:endParaRPr>
            </a:p>
          </p:txBody>
        </p:sp>
        <p:sp>
          <p:nvSpPr>
            <p:cNvPr id="44" name="TextBox 43"/>
            <p:cNvSpPr txBox="1"/>
            <p:nvPr/>
          </p:nvSpPr>
          <p:spPr>
            <a:xfrm rot="5400000">
              <a:off x="3797846" y="6005414"/>
              <a:ext cx="712340" cy="230832"/>
            </a:xfrm>
            <a:prstGeom prst="rect">
              <a:avLst/>
            </a:prstGeom>
            <a:noFill/>
          </p:spPr>
          <p:txBody>
            <a:bodyPr wrap="square" rtlCol="0">
              <a:spAutoFit/>
            </a:bodyPr>
            <a:lstStyle/>
            <a:p>
              <a:r>
                <a:rPr lang="en-US" sz="900" dirty="0" err="1" smtClean="0">
                  <a:solidFill>
                    <a:srgbClr val="000000"/>
                  </a:solidFill>
                  <a:latin typeface="Times"/>
                  <a:cs typeface="Times"/>
                </a:rPr>
                <a:t>NetCDF</a:t>
              </a:r>
              <a:endParaRPr lang="en-US" sz="900" dirty="0">
                <a:solidFill>
                  <a:srgbClr val="000000"/>
                </a:solidFill>
                <a:latin typeface="Times"/>
                <a:cs typeface="Times"/>
              </a:endParaRPr>
            </a:p>
          </p:txBody>
        </p:sp>
      </p:grpSp>
      <p:grpSp>
        <p:nvGrpSpPr>
          <p:cNvPr id="62" name="Group 61"/>
          <p:cNvGrpSpPr/>
          <p:nvPr/>
        </p:nvGrpSpPr>
        <p:grpSpPr>
          <a:xfrm>
            <a:off x="3657610" y="5943606"/>
            <a:ext cx="381003" cy="685795"/>
            <a:chOff x="3581398" y="5867400"/>
            <a:chExt cx="304801" cy="609686"/>
          </a:xfrm>
        </p:grpSpPr>
        <p:sp>
          <p:nvSpPr>
            <p:cNvPr id="45" name="Rectangle 44"/>
            <p:cNvSpPr/>
            <p:nvPr/>
          </p:nvSpPr>
          <p:spPr>
            <a:xfrm>
              <a:off x="3581398" y="5867400"/>
              <a:ext cx="304801" cy="474201"/>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sz="1600">
                <a:latin typeface="Times"/>
                <a:cs typeface="Times"/>
              </a:endParaRPr>
            </a:p>
          </p:txBody>
        </p:sp>
        <p:sp>
          <p:nvSpPr>
            <p:cNvPr id="46" name="TextBox 45"/>
            <p:cNvSpPr txBox="1"/>
            <p:nvPr/>
          </p:nvSpPr>
          <p:spPr>
            <a:xfrm rot="5400000">
              <a:off x="3461922" y="6113779"/>
              <a:ext cx="541948" cy="184665"/>
            </a:xfrm>
            <a:prstGeom prst="rect">
              <a:avLst/>
            </a:prstGeom>
            <a:noFill/>
          </p:spPr>
          <p:txBody>
            <a:bodyPr wrap="square" rtlCol="0">
              <a:spAutoFit/>
            </a:bodyPr>
            <a:lstStyle/>
            <a:p>
              <a:r>
                <a:rPr lang="en-US" sz="900" dirty="0" smtClean="0">
                  <a:solidFill>
                    <a:srgbClr val="000000"/>
                  </a:solidFill>
                  <a:latin typeface="Times"/>
                  <a:cs typeface="Times"/>
                </a:rPr>
                <a:t>HDF5</a:t>
              </a:r>
              <a:endParaRPr lang="en-US" sz="900" dirty="0">
                <a:solidFill>
                  <a:srgbClr val="000000"/>
                </a:solidFill>
                <a:latin typeface="Times"/>
                <a:cs typeface="Times"/>
              </a:endParaRPr>
            </a:p>
          </p:txBody>
        </p:sp>
      </p:grpSp>
      <p:grpSp>
        <p:nvGrpSpPr>
          <p:cNvPr id="64" name="Group 63"/>
          <p:cNvGrpSpPr/>
          <p:nvPr/>
        </p:nvGrpSpPr>
        <p:grpSpPr>
          <a:xfrm>
            <a:off x="3886200" y="3733800"/>
            <a:ext cx="5562600" cy="2462213"/>
            <a:chOff x="3810000" y="3200400"/>
            <a:chExt cx="5562600" cy="2462213"/>
          </a:xfrm>
        </p:grpSpPr>
        <p:sp>
          <p:nvSpPr>
            <p:cNvPr id="54" name="TextBox 53"/>
            <p:cNvSpPr txBox="1"/>
            <p:nvPr/>
          </p:nvSpPr>
          <p:spPr>
            <a:xfrm>
              <a:off x="5029200" y="3200400"/>
              <a:ext cx="4343400" cy="2462213"/>
            </a:xfrm>
            <a:prstGeom prst="rect">
              <a:avLst/>
            </a:prstGeom>
            <a:noFill/>
            <a:ln>
              <a:noFill/>
            </a:ln>
          </p:spPr>
          <p:txBody>
            <a:bodyPr wrap="square" rtlCol="0">
              <a:spAutoFit/>
            </a:bodyPr>
            <a:lstStyle/>
            <a:p>
              <a:pPr marL="342900" indent="-342900">
                <a:buAutoNum type="arabicPeriod"/>
              </a:pPr>
              <a:r>
                <a:rPr lang="en-US" sz="1400" dirty="0" smtClean="0">
                  <a:solidFill>
                    <a:srgbClr val="000000"/>
                  </a:solidFill>
                  <a:latin typeface="Times"/>
                  <a:cs typeface="Times"/>
                </a:rPr>
                <a:t>HDF5 checkpoint{</a:t>
              </a:r>
            </a:p>
            <a:p>
              <a:pPr marL="342900" indent="-342900">
                <a:buAutoNum type="arabicPeriod"/>
              </a:pPr>
              <a:r>
                <a:rPr lang="en-US" sz="1400" dirty="0" smtClean="0">
                  <a:solidFill>
                    <a:srgbClr val="000000"/>
                  </a:solidFill>
                  <a:latin typeface="Times"/>
                  <a:cs typeface="Times"/>
                </a:rPr>
                <a:t>Group “/”{</a:t>
              </a:r>
            </a:p>
            <a:p>
              <a:pPr marL="342900" indent="-342900">
                <a:buAutoNum type="arabicPeriod"/>
              </a:pPr>
              <a:r>
                <a:rPr lang="en-US" sz="1400" dirty="0">
                  <a:solidFill>
                    <a:srgbClr val="000000"/>
                  </a:solidFill>
                  <a:latin typeface="Times"/>
                  <a:cs typeface="Times"/>
                </a:rPr>
                <a:t> </a:t>
              </a:r>
              <a:r>
                <a:rPr lang="en-US" sz="1400" dirty="0" smtClean="0">
                  <a:solidFill>
                    <a:srgbClr val="000000"/>
                  </a:solidFill>
                  <a:latin typeface="Times"/>
                  <a:cs typeface="Times"/>
                </a:rPr>
                <a:t>Group “</a:t>
              </a:r>
              <a:r>
                <a:rPr lang="en-US" sz="1400" dirty="0" err="1" smtClean="0">
                  <a:solidFill>
                    <a:srgbClr val="000000"/>
                  </a:solidFill>
                  <a:latin typeface="Times"/>
                  <a:cs typeface="Times"/>
                </a:rPr>
                <a:t>ToyGrp</a:t>
              </a:r>
              <a:r>
                <a:rPr lang="en-US" sz="1400" dirty="0" smtClean="0">
                  <a:solidFill>
                    <a:srgbClr val="000000"/>
                  </a:solidFill>
                  <a:latin typeface="Times"/>
                  <a:cs typeface="Times"/>
                </a:rPr>
                <a:t>”{</a:t>
              </a:r>
            </a:p>
            <a:p>
              <a:pPr lvl="1"/>
              <a:r>
                <a:rPr lang="en-US" sz="1400" dirty="0" smtClean="0">
                  <a:solidFill>
                    <a:srgbClr val="000000"/>
                  </a:solidFill>
                  <a:latin typeface="Times"/>
                  <a:cs typeface="Times"/>
                </a:rPr>
                <a:t>DATASET “Temperature”{</a:t>
              </a:r>
            </a:p>
            <a:p>
              <a:pPr lvl="1"/>
              <a:r>
                <a:rPr lang="en-US" sz="1400" dirty="0" smtClean="0">
                  <a:solidFill>
                    <a:srgbClr val="000000"/>
                  </a:solidFill>
                  <a:latin typeface="Times"/>
                  <a:cs typeface="Times"/>
                </a:rPr>
                <a:t>DATATYPE H5T_IEEE_F32LE</a:t>
              </a:r>
            </a:p>
            <a:p>
              <a:pPr lvl="1"/>
              <a:r>
                <a:rPr lang="en-US" sz="1400" dirty="0" smtClean="0">
                  <a:solidFill>
                    <a:srgbClr val="000000"/>
                  </a:solidFill>
                  <a:latin typeface="Times"/>
                  <a:cs typeface="Times"/>
                </a:rPr>
                <a:t>DATASPACE SIMPLE {(1024) / (1024)}</a:t>
              </a:r>
            </a:p>
            <a:p>
              <a:pPr lvl="1"/>
              <a:r>
                <a:rPr lang="en-US" sz="1400" dirty="0" smtClean="0">
                  <a:solidFill>
                    <a:srgbClr val="000000"/>
                  </a:solidFill>
                  <a:latin typeface="Times"/>
                  <a:cs typeface="Times"/>
                </a:rPr>
                <a:t>}</a:t>
              </a:r>
            </a:p>
            <a:p>
              <a:pPr lvl="1"/>
              <a:r>
                <a:rPr lang="en-US" sz="1400" dirty="0" smtClean="0">
                  <a:solidFill>
                    <a:srgbClr val="000000"/>
                  </a:solidFill>
                  <a:latin typeface="Times"/>
                  <a:cs typeface="Times"/>
                </a:rPr>
                <a:t>DATASET “Pressure” {</a:t>
              </a:r>
            </a:p>
            <a:p>
              <a:pPr lvl="1"/>
              <a:r>
                <a:rPr lang="en-US" sz="1400" dirty="0" smtClean="0">
                  <a:solidFill>
                    <a:srgbClr val="000000"/>
                  </a:solidFill>
                  <a:latin typeface="Times"/>
                  <a:cs typeface="Times"/>
                </a:rPr>
                <a:t>DATATYPE H5T_STD_U8LE</a:t>
              </a:r>
            </a:p>
            <a:p>
              <a:pPr lvl="1"/>
              <a:r>
                <a:rPr lang="en-US" sz="1400" dirty="0" smtClean="0">
                  <a:solidFill>
                    <a:srgbClr val="000000"/>
                  </a:solidFill>
                  <a:latin typeface="Times"/>
                  <a:cs typeface="Times"/>
                </a:rPr>
                <a:t>DATASPACE SIMPLE {(20,30) / (20,30</a:t>
              </a:r>
              <a:r>
                <a:rPr lang="en-US" sz="1400" dirty="0">
                  <a:solidFill>
                    <a:srgbClr val="000000"/>
                  </a:solidFill>
                  <a:latin typeface="Times"/>
                  <a:cs typeface="Times"/>
                </a:rPr>
                <a:t>)</a:t>
              </a:r>
              <a:r>
                <a:rPr lang="en-US" sz="1400" dirty="0" smtClean="0">
                  <a:solidFill>
                    <a:srgbClr val="000000"/>
                  </a:solidFill>
                  <a:latin typeface="Times"/>
                  <a:cs typeface="Times"/>
                </a:rPr>
                <a:t>}</a:t>
              </a:r>
            </a:p>
            <a:p>
              <a:pPr lvl="1"/>
              <a:r>
                <a:rPr lang="en-US" sz="1400" dirty="0" smtClean="0">
                  <a:solidFill>
                    <a:srgbClr val="000000"/>
                  </a:solidFill>
                  <a:latin typeface="Times"/>
                  <a:cs typeface="Times"/>
                </a:rPr>
                <a:t>}}}}</a:t>
              </a:r>
              <a:endParaRPr lang="en-US" sz="1400" dirty="0">
                <a:solidFill>
                  <a:srgbClr val="000000"/>
                </a:solidFill>
                <a:latin typeface="Times"/>
                <a:cs typeface="Times"/>
              </a:endParaRPr>
            </a:p>
          </p:txBody>
        </p:sp>
        <p:sp>
          <p:nvSpPr>
            <p:cNvPr id="4" name="Right Brace 3"/>
            <p:cNvSpPr/>
            <p:nvPr/>
          </p:nvSpPr>
          <p:spPr>
            <a:xfrm>
              <a:off x="3810000" y="4114800"/>
              <a:ext cx="304800" cy="1143000"/>
            </a:xfrm>
            <a:prstGeom prst="rightBrace">
              <a:avLst/>
            </a:prstGeom>
            <a:ln w="19050" cmpd="sng">
              <a:solidFill>
                <a:srgbClr val="0000FF"/>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Right Arrow 5"/>
            <p:cNvSpPr/>
            <p:nvPr/>
          </p:nvSpPr>
          <p:spPr bwMode="auto">
            <a:xfrm>
              <a:off x="4191000" y="4419600"/>
              <a:ext cx="533400" cy="457200"/>
            </a:xfrm>
            <a:prstGeom prst="rightArrow">
              <a:avLst/>
            </a:prstGeom>
            <a:gradFill>
              <a:gsLst>
                <a:gs pos="0">
                  <a:srgbClr val="0000FF"/>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gra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grpSp>
      <p:grpSp>
        <p:nvGrpSpPr>
          <p:cNvPr id="7" name="Group 6"/>
          <p:cNvGrpSpPr/>
          <p:nvPr/>
        </p:nvGrpSpPr>
        <p:grpSpPr>
          <a:xfrm>
            <a:off x="762000" y="4267200"/>
            <a:ext cx="2133600" cy="2319156"/>
            <a:chOff x="1295400" y="3962400"/>
            <a:chExt cx="2286000" cy="2628377"/>
          </a:xfrm>
        </p:grpSpPr>
        <p:grpSp>
          <p:nvGrpSpPr>
            <p:cNvPr id="25" name="Group 24"/>
            <p:cNvGrpSpPr/>
            <p:nvPr/>
          </p:nvGrpSpPr>
          <p:grpSpPr>
            <a:xfrm>
              <a:off x="1295400" y="3962400"/>
              <a:ext cx="2286000" cy="2286000"/>
              <a:chOff x="441325" y="2362200"/>
              <a:chExt cx="2590800" cy="2514600"/>
            </a:xfrm>
          </p:grpSpPr>
          <p:pic>
            <p:nvPicPr>
              <p:cNvPr id="26" name="Picture 19"/>
              <p:cNvPicPr>
                <a:picLocks noChangeAspect="1" noChangeArrowheads="1"/>
              </p:cNvPicPr>
              <p:nvPr/>
            </p:nvPicPr>
            <p:blipFill>
              <a:blip r:embed="rId3">
                <a:extLst>
                  <a:ext uri="{BEBA8EAE-BF5A-486C-A8C5-ECC9F3942E4B}">
                    <a14:imgProps xmlns:a14="http://schemas.microsoft.com/office/drawing/2010/main">
                      <a14:imgLayer r:embed="rId4">
                        <a14:imgEffect>
                          <a14:saturation sat="400000"/>
                        </a14:imgEffect>
                      </a14:imgLayer>
                    </a14:imgProps>
                  </a:ext>
                </a:extLst>
              </a:blip>
              <a:srcRect/>
              <a:stretch>
                <a:fillRect/>
              </a:stretch>
            </p:blipFill>
            <p:spPr bwMode="auto">
              <a:xfrm>
                <a:off x="746126" y="2438400"/>
                <a:ext cx="533400" cy="506960"/>
              </a:xfrm>
              <a:prstGeom prst="rect">
                <a:avLst/>
              </a:prstGeom>
              <a:noFill/>
              <a:ln w="9525">
                <a:noFill/>
                <a:round/>
                <a:headEnd/>
                <a:tailEnd/>
              </a:ln>
            </p:spPr>
          </p:pic>
          <p:pic>
            <p:nvPicPr>
              <p:cNvPr id="27" name="Picture 19"/>
              <p:cNvPicPr>
                <a:picLocks noChangeAspect="1" noChangeArrowheads="1"/>
              </p:cNvPicPr>
              <p:nvPr/>
            </p:nvPicPr>
            <p:blipFill>
              <a:blip r:embed="rId3">
                <a:extLst>
                  <a:ext uri="{BEBA8EAE-BF5A-486C-A8C5-ECC9F3942E4B}">
                    <a14:imgProps xmlns:a14="http://schemas.microsoft.com/office/drawing/2010/main">
                      <a14:imgLayer r:embed="rId4">
                        <a14:imgEffect>
                          <a14:saturation sat="400000"/>
                        </a14:imgEffect>
                      </a14:imgLayer>
                    </a14:imgProps>
                  </a:ext>
                </a:extLst>
              </a:blip>
              <a:srcRect/>
              <a:stretch>
                <a:fillRect/>
              </a:stretch>
            </p:blipFill>
            <p:spPr bwMode="auto">
              <a:xfrm>
                <a:off x="1431925" y="2438400"/>
                <a:ext cx="533400" cy="506960"/>
              </a:xfrm>
              <a:prstGeom prst="rect">
                <a:avLst/>
              </a:prstGeom>
              <a:noFill/>
              <a:ln w="9525">
                <a:noFill/>
                <a:round/>
                <a:headEnd/>
                <a:tailEnd/>
              </a:ln>
            </p:spPr>
          </p:pic>
          <p:pic>
            <p:nvPicPr>
              <p:cNvPr id="28" name="Picture 19"/>
              <p:cNvPicPr>
                <a:picLocks noChangeAspect="1" noChangeArrowheads="1"/>
              </p:cNvPicPr>
              <p:nvPr/>
            </p:nvPicPr>
            <p:blipFill>
              <a:blip r:embed="rId3">
                <a:extLst>
                  <a:ext uri="{BEBA8EAE-BF5A-486C-A8C5-ECC9F3942E4B}">
                    <a14:imgProps xmlns:a14="http://schemas.microsoft.com/office/drawing/2010/main">
                      <a14:imgLayer r:embed="rId4">
                        <a14:imgEffect>
                          <a14:saturation sat="400000"/>
                        </a14:imgEffect>
                      </a14:imgLayer>
                    </a14:imgProps>
                  </a:ext>
                </a:extLst>
              </a:blip>
              <a:srcRect/>
              <a:stretch>
                <a:fillRect/>
              </a:stretch>
            </p:blipFill>
            <p:spPr bwMode="auto">
              <a:xfrm>
                <a:off x="2346325" y="2438400"/>
                <a:ext cx="533400" cy="506960"/>
              </a:xfrm>
              <a:prstGeom prst="rect">
                <a:avLst/>
              </a:prstGeom>
              <a:noFill/>
              <a:ln w="9525">
                <a:noFill/>
                <a:round/>
                <a:headEnd/>
                <a:tailEnd/>
              </a:ln>
            </p:spPr>
          </p:pic>
          <p:sp>
            <p:nvSpPr>
              <p:cNvPr id="29" name="AutoShape 1"/>
              <p:cNvSpPr>
                <a:spLocks noChangeArrowheads="1"/>
              </p:cNvSpPr>
              <p:nvPr/>
            </p:nvSpPr>
            <p:spPr bwMode="auto">
              <a:xfrm>
                <a:off x="1050925" y="3581400"/>
                <a:ext cx="1676400" cy="1217296"/>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38100">
                <a:solidFill>
                  <a:schemeClr val="bg1">
                    <a:lumMod val="75000"/>
                    <a:lumOff val="25000"/>
                  </a:schemeClr>
                </a:solidFill>
                <a:miter lim="800000"/>
                <a:headEnd/>
                <a:tailEnd/>
              </a:ln>
              <a:effectLst/>
            </p:spPr>
            <p:txBody>
              <a:bodyPr wrap="none" anchor="ctr">
                <a:prstTxWarp prst="textNoShape">
                  <a:avLst/>
                </a:prstTxWarp>
              </a:bodyPr>
              <a:lstStyle/>
              <a:p>
                <a:pPr algn="ctr">
                  <a:defRPr/>
                </a:pPr>
                <a:r>
                  <a:rPr lang="en-US" sz="1200" dirty="0" smtClean="0">
                    <a:solidFill>
                      <a:srgbClr val="000000"/>
                    </a:solidFill>
                    <a:latin typeface="Georgia"/>
                  </a:rPr>
                  <a:t>Parallel File </a:t>
                </a:r>
              </a:p>
              <a:p>
                <a:pPr algn="ctr">
                  <a:defRPr/>
                </a:pPr>
                <a:r>
                  <a:rPr lang="en-US" sz="1200" dirty="0" smtClean="0">
                    <a:solidFill>
                      <a:srgbClr val="000000"/>
                    </a:solidFill>
                    <a:latin typeface="Georgia"/>
                  </a:rPr>
                  <a:t>System (PFS)</a:t>
                </a:r>
                <a:endParaRPr lang="en-US" sz="1200" dirty="0">
                  <a:solidFill>
                    <a:srgbClr val="000000"/>
                  </a:solidFill>
                  <a:latin typeface="Georgia"/>
                </a:endParaRPr>
              </a:p>
            </p:txBody>
          </p:sp>
          <p:cxnSp>
            <p:nvCxnSpPr>
              <p:cNvPr id="30" name="Straight Arrow Connector 29"/>
              <p:cNvCxnSpPr>
                <a:stCxn id="35" idx="1"/>
              </p:cNvCxnSpPr>
              <p:nvPr/>
            </p:nvCxnSpPr>
            <p:spPr>
              <a:xfrm>
                <a:off x="1879119" y="3124200"/>
                <a:ext cx="10006" cy="526800"/>
              </a:xfrm>
              <a:prstGeom prst="straightConnector1">
                <a:avLst/>
              </a:prstGeom>
              <a:ln w="38100" cmpd="sng">
                <a:solidFill>
                  <a:schemeClr val="bg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31" name="Rounded Rectangle 30"/>
              <p:cNvSpPr/>
              <p:nvPr/>
            </p:nvSpPr>
            <p:spPr bwMode="auto">
              <a:xfrm>
                <a:off x="441325" y="2362200"/>
                <a:ext cx="2590800" cy="2514600"/>
              </a:xfrm>
              <a:prstGeom prst="roundRect">
                <a:avLst/>
              </a:prstGeom>
              <a:noFill/>
              <a:ln>
                <a:solidFill>
                  <a:schemeClr val="tx1"/>
                </a:solidFill>
                <a:prstDash val="sysDash"/>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33" name="Straight Connector 32"/>
              <p:cNvCxnSpPr>
                <a:stCxn id="27" idx="3"/>
                <a:endCxn id="28" idx="1"/>
              </p:cNvCxnSpPr>
              <p:nvPr/>
            </p:nvCxnSpPr>
            <p:spPr>
              <a:xfrm>
                <a:off x="1965325" y="2691880"/>
                <a:ext cx="381000" cy="0"/>
              </a:xfrm>
              <a:prstGeom prst="line">
                <a:avLst/>
              </a:prstGeom>
              <a:ln w="28575" cmpd="sng">
                <a:solidFill>
                  <a:schemeClr val="bg1">
                    <a:lumMod val="75000"/>
                    <a:lumOff val="25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35" name="Right Brace 34"/>
              <p:cNvSpPr/>
              <p:nvPr/>
            </p:nvSpPr>
            <p:spPr>
              <a:xfrm rot="5400000">
                <a:off x="1736725" y="2133600"/>
                <a:ext cx="228600" cy="1752600"/>
              </a:xfrm>
              <a:prstGeom prst="rightBrace">
                <a:avLst>
                  <a:gd name="adj1" fmla="val 8333"/>
                  <a:gd name="adj2" fmla="val 48397"/>
                </a:avLst>
              </a:prstGeom>
              <a:ln w="19050" cmpd="sng">
                <a:solidFill>
                  <a:schemeClr val="bg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000000"/>
                  </a:solidFill>
                </a:endParaRPr>
              </a:p>
            </p:txBody>
          </p:sp>
        </p:grpSp>
        <p:sp>
          <p:nvSpPr>
            <p:cNvPr id="5" name="TextBox 4"/>
            <p:cNvSpPr txBox="1"/>
            <p:nvPr/>
          </p:nvSpPr>
          <p:spPr>
            <a:xfrm>
              <a:off x="1981200" y="6172201"/>
              <a:ext cx="1219200" cy="418576"/>
            </a:xfrm>
            <a:prstGeom prst="rect">
              <a:avLst/>
            </a:prstGeom>
            <a:noFill/>
          </p:spPr>
          <p:txBody>
            <a:bodyPr wrap="square" rtlCol="0">
              <a:spAutoFit/>
            </a:bodyPr>
            <a:lstStyle/>
            <a:p>
              <a:r>
                <a:rPr lang="en-US" dirty="0" smtClean="0">
                  <a:solidFill>
                    <a:schemeClr val="bg1"/>
                  </a:solidFill>
                  <a:latin typeface="Times"/>
                  <a:cs typeface="Times"/>
                </a:rPr>
                <a:t>N</a:t>
              </a:r>
              <a:r>
                <a:rPr lang="en-US" dirty="0" smtClean="0">
                  <a:solidFill>
                    <a:schemeClr val="bg1"/>
                  </a:solidFill>
                  <a:latin typeface="Wingdings"/>
                  <a:ea typeface="Wingdings"/>
                  <a:cs typeface="Wingdings"/>
                  <a:sym typeface="Wingdings"/>
                </a:rPr>
                <a:t></a:t>
              </a:r>
              <a:r>
                <a:rPr lang="en-US" dirty="0" smtClean="0">
                  <a:solidFill>
                    <a:schemeClr val="bg1"/>
                  </a:solidFill>
                  <a:latin typeface="Times"/>
                  <a:cs typeface="Times"/>
                </a:rPr>
                <a:t>1</a:t>
              </a:r>
              <a:endParaRPr lang="en-US" dirty="0">
                <a:solidFill>
                  <a:schemeClr val="bg1"/>
                </a:solidFill>
                <a:latin typeface="Times"/>
                <a:cs typeface="Times"/>
              </a:endParaRPr>
            </a:p>
          </p:txBody>
        </p:sp>
      </p:grpSp>
      <p:grpSp>
        <p:nvGrpSpPr>
          <p:cNvPr id="9" name="Group 8"/>
          <p:cNvGrpSpPr/>
          <p:nvPr/>
        </p:nvGrpSpPr>
        <p:grpSpPr>
          <a:xfrm>
            <a:off x="5638800" y="4267200"/>
            <a:ext cx="2133600" cy="2373623"/>
            <a:chOff x="5867400" y="4038600"/>
            <a:chExt cx="2209800" cy="2526760"/>
          </a:xfrm>
        </p:grpSpPr>
        <p:grpSp>
          <p:nvGrpSpPr>
            <p:cNvPr id="57" name="Group 56"/>
            <p:cNvGrpSpPr/>
            <p:nvPr/>
          </p:nvGrpSpPr>
          <p:grpSpPr>
            <a:xfrm>
              <a:off x="5867400" y="4038600"/>
              <a:ext cx="2209800" cy="2133600"/>
              <a:chOff x="6248400" y="2362200"/>
              <a:chExt cx="2590800" cy="2514600"/>
            </a:xfrm>
          </p:grpSpPr>
          <p:sp>
            <p:nvSpPr>
              <p:cNvPr id="58" name="Rounded Rectangle 57"/>
              <p:cNvSpPr/>
              <p:nvPr/>
            </p:nvSpPr>
            <p:spPr bwMode="auto">
              <a:xfrm>
                <a:off x="6248400" y="2362200"/>
                <a:ext cx="2590800" cy="2514600"/>
              </a:xfrm>
              <a:prstGeom prst="roundRect">
                <a:avLst/>
              </a:prstGeom>
              <a:noFill/>
              <a:ln>
                <a:solidFill>
                  <a:schemeClr val="tx1"/>
                </a:solidFill>
                <a:prstDash val="sysDash"/>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59" name="Picture 19"/>
              <p:cNvPicPr>
                <a:picLocks noChangeAspect="1" noChangeArrowheads="1"/>
              </p:cNvPicPr>
              <p:nvPr/>
            </p:nvPicPr>
            <p:blipFill>
              <a:blip r:embed="rId3">
                <a:extLst>
                  <a:ext uri="{BEBA8EAE-BF5A-486C-A8C5-ECC9F3942E4B}">
                    <a14:imgProps xmlns:a14="http://schemas.microsoft.com/office/drawing/2010/main">
                      <a14:imgLayer r:embed="rId4">
                        <a14:imgEffect>
                          <a14:saturation sat="400000"/>
                        </a14:imgEffect>
                      </a14:imgLayer>
                    </a14:imgProps>
                  </a:ext>
                </a:extLst>
              </a:blip>
              <a:srcRect/>
              <a:stretch>
                <a:fillRect/>
              </a:stretch>
            </p:blipFill>
            <p:spPr bwMode="auto">
              <a:xfrm>
                <a:off x="6553201" y="2438400"/>
                <a:ext cx="533400" cy="506960"/>
              </a:xfrm>
              <a:prstGeom prst="rect">
                <a:avLst/>
              </a:prstGeom>
              <a:noFill/>
              <a:ln w="9525">
                <a:noFill/>
                <a:round/>
                <a:headEnd/>
                <a:tailEnd/>
              </a:ln>
            </p:spPr>
          </p:pic>
          <p:pic>
            <p:nvPicPr>
              <p:cNvPr id="60" name="Picture 19"/>
              <p:cNvPicPr>
                <a:picLocks noChangeAspect="1" noChangeArrowheads="1"/>
              </p:cNvPicPr>
              <p:nvPr/>
            </p:nvPicPr>
            <p:blipFill>
              <a:blip r:embed="rId3">
                <a:extLst>
                  <a:ext uri="{BEBA8EAE-BF5A-486C-A8C5-ECC9F3942E4B}">
                    <a14:imgProps xmlns:a14="http://schemas.microsoft.com/office/drawing/2010/main">
                      <a14:imgLayer r:embed="rId4">
                        <a14:imgEffect>
                          <a14:saturation sat="400000"/>
                        </a14:imgEffect>
                      </a14:imgLayer>
                    </a14:imgProps>
                  </a:ext>
                </a:extLst>
              </a:blip>
              <a:srcRect/>
              <a:stretch>
                <a:fillRect/>
              </a:stretch>
            </p:blipFill>
            <p:spPr bwMode="auto">
              <a:xfrm>
                <a:off x="7239000" y="2438400"/>
                <a:ext cx="533400" cy="506960"/>
              </a:xfrm>
              <a:prstGeom prst="rect">
                <a:avLst/>
              </a:prstGeom>
              <a:noFill/>
              <a:ln w="9525">
                <a:noFill/>
                <a:round/>
                <a:headEnd/>
                <a:tailEnd/>
              </a:ln>
            </p:spPr>
          </p:pic>
          <p:pic>
            <p:nvPicPr>
              <p:cNvPr id="65" name="Picture 19"/>
              <p:cNvPicPr>
                <a:picLocks noChangeAspect="1" noChangeArrowheads="1"/>
              </p:cNvPicPr>
              <p:nvPr/>
            </p:nvPicPr>
            <p:blipFill>
              <a:blip r:embed="rId3">
                <a:extLst>
                  <a:ext uri="{BEBA8EAE-BF5A-486C-A8C5-ECC9F3942E4B}">
                    <a14:imgProps xmlns:a14="http://schemas.microsoft.com/office/drawing/2010/main">
                      <a14:imgLayer r:embed="rId4">
                        <a14:imgEffect>
                          <a14:saturation sat="400000"/>
                        </a14:imgEffect>
                      </a14:imgLayer>
                    </a14:imgProps>
                  </a:ext>
                </a:extLst>
              </a:blip>
              <a:srcRect/>
              <a:stretch>
                <a:fillRect/>
              </a:stretch>
            </p:blipFill>
            <p:spPr bwMode="auto">
              <a:xfrm>
                <a:off x="8153400" y="2438400"/>
                <a:ext cx="533400" cy="506960"/>
              </a:xfrm>
              <a:prstGeom prst="rect">
                <a:avLst/>
              </a:prstGeom>
              <a:noFill/>
              <a:ln w="9525">
                <a:noFill/>
                <a:round/>
                <a:headEnd/>
                <a:tailEnd/>
              </a:ln>
            </p:spPr>
          </p:pic>
          <p:cxnSp>
            <p:nvCxnSpPr>
              <p:cNvPr id="66" name="Straight Arrow Connector 65"/>
              <p:cNvCxnSpPr>
                <a:stCxn id="59" idx="2"/>
              </p:cNvCxnSpPr>
              <p:nvPr/>
            </p:nvCxnSpPr>
            <p:spPr>
              <a:xfrm>
                <a:off x="6819901" y="2945360"/>
                <a:ext cx="571499" cy="788440"/>
              </a:xfrm>
              <a:prstGeom prst="straightConnector1">
                <a:avLst/>
              </a:prstGeom>
              <a:ln w="38100" cmpd="sng">
                <a:solidFill>
                  <a:schemeClr val="bg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67" name="Rounded Rectangle 66"/>
              <p:cNvSpPr/>
              <p:nvPr/>
            </p:nvSpPr>
            <p:spPr bwMode="auto">
              <a:xfrm>
                <a:off x="6248400" y="2362200"/>
                <a:ext cx="2590800" cy="2514600"/>
              </a:xfrm>
              <a:prstGeom prst="roundRect">
                <a:avLst/>
              </a:prstGeom>
              <a:noFill/>
              <a:ln>
                <a:solidFill>
                  <a:schemeClr val="tx1"/>
                </a:solidFill>
                <a:prstDash val="sysDash"/>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68" name="Straight Connector 67"/>
              <p:cNvCxnSpPr>
                <a:stCxn id="60" idx="3"/>
                <a:endCxn id="65" idx="1"/>
              </p:cNvCxnSpPr>
              <p:nvPr/>
            </p:nvCxnSpPr>
            <p:spPr>
              <a:xfrm>
                <a:off x="7772400" y="2691880"/>
                <a:ext cx="381000" cy="0"/>
              </a:xfrm>
              <a:prstGeom prst="line">
                <a:avLst/>
              </a:prstGeom>
              <a:ln w="28575" cmpd="sng">
                <a:solidFill>
                  <a:schemeClr val="bg1">
                    <a:lumMod val="75000"/>
                    <a:lumOff val="25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a:stCxn id="60" idx="2"/>
              </p:cNvCxnSpPr>
              <p:nvPr/>
            </p:nvCxnSpPr>
            <p:spPr>
              <a:xfrm>
                <a:off x="7505700" y="2945360"/>
                <a:ext cx="190500" cy="705640"/>
              </a:xfrm>
              <a:prstGeom prst="straightConnector1">
                <a:avLst/>
              </a:prstGeom>
              <a:ln w="38100" cmpd="sng">
                <a:solidFill>
                  <a:schemeClr val="bg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a:stCxn id="65" idx="2"/>
              </p:cNvCxnSpPr>
              <p:nvPr/>
            </p:nvCxnSpPr>
            <p:spPr>
              <a:xfrm flipH="1">
                <a:off x="8001000" y="2945360"/>
                <a:ext cx="419100" cy="636040"/>
              </a:xfrm>
              <a:prstGeom prst="straightConnector1">
                <a:avLst/>
              </a:prstGeom>
              <a:ln w="38100" cmpd="sng">
                <a:solidFill>
                  <a:schemeClr val="bg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71" name="AutoShape 1"/>
              <p:cNvSpPr>
                <a:spLocks noChangeArrowheads="1"/>
              </p:cNvSpPr>
              <p:nvPr/>
            </p:nvSpPr>
            <p:spPr bwMode="auto">
              <a:xfrm>
                <a:off x="6858000" y="3581400"/>
                <a:ext cx="1676400" cy="1217296"/>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38100">
                <a:solidFill>
                  <a:schemeClr val="bg1">
                    <a:lumMod val="75000"/>
                    <a:lumOff val="25000"/>
                  </a:schemeClr>
                </a:solidFill>
                <a:miter lim="800000"/>
                <a:headEnd/>
                <a:tailEnd/>
              </a:ln>
              <a:effectLst/>
            </p:spPr>
            <p:txBody>
              <a:bodyPr wrap="none" anchor="ctr">
                <a:prstTxWarp prst="textNoShape">
                  <a:avLst/>
                </a:prstTxWarp>
              </a:bodyPr>
              <a:lstStyle/>
              <a:p>
                <a:pPr algn="ctr">
                  <a:defRPr/>
                </a:pPr>
                <a:r>
                  <a:rPr lang="en-US" sz="1200" dirty="0" smtClean="0">
                    <a:solidFill>
                      <a:srgbClr val="000000"/>
                    </a:solidFill>
                    <a:latin typeface="Georgia"/>
                  </a:rPr>
                  <a:t>Parallel File </a:t>
                </a:r>
              </a:p>
              <a:p>
                <a:pPr algn="ctr">
                  <a:defRPr/>
                </a:pPr>
                <a:r>
                  <a:rPr lang="en-US" sz="1200" dirty="0" smtClean="0">
                    <a:solidFill>
                      <a:srgbClr val="000000"/>
                    </a:solidFill>
                    <a:latin typeface="Georgia"/>
                  </a:rPr>
                  <a:t>System (PFS)</a:t>
                </a:r>
                <a:endParaRPr lang="en-US" sz="1200" dirty="0">
                  <a:solidFill>
                    <a:srgbClr val="000000"/>
                  </a:solidFill>
                  <a:latin typeface="Georgia"/>
                </a:endParaRPr>
              </a:p>
            </p:txBody>
          </p:sp>
        </p:grpSp>
        <p:sp>
          <p:nvSpPr>
            <p:cNvPr id="72" name="TextBox 71"/>
            <p:cNvSpPr txBox="1"/>
            <p:nvPr/>
          </p:nvSpPr>
          <p:spPr>
            <a:xfrm>
              <a:off x="6553200" y="6172200"/>
              <a:ext cx="1219200" cy="393160"/>
            </a:xfrm>
            <a:prstGeom prst="rect">
              <a:avLst/>
            </a:prstGeom>
            <a:noFill/>
          </p:spPr>
          <p:txBody>
            <a:bodyPr wrap="square" rtlCol="0">
              <a:spAutoFit/>
            </a:bodyPr>
            <a:lstStyle/>
            <a:p>
              <a:r>
                <a:rPr lang="en-US" dirty="0" smtClean="0">
                  <a:solidFill>
                    <a:schemeClr val="bg1"/>
                  </a:solidFill>
                  <a:latin typeface="Times"/>
                  <a:cs typeface="Times"/>
                </a:rPr>
                <a:t>N</a:t>
              </a:r>
              <a:r>
                <a:rPr lang="en-US" dirty="0" smtClean="0">
                  <a:solidFill>
                    <a:schemeClr val="bg1"/>
                  </a:solidFill>
                  <a:latin typeface="Wingdings"/>
                  <a:ea typeface="Wingdings"/>
                  <a:cs typeface="Wingdings"/>
                  <a:sym typeface="Wingdings"/>
                </a:rPr>
                <a:t></a:t>
              </a:r>
              <a:r>
                <a:rPr lang="en-US" dirty="0" smtClean="0">
                  <a:solidFill>
                    <a:schemeClr val="bg1"/>
                  </a:solidFill>
                  <a:latin typeface="Times"/>
                  <a:cs typeface="Times"/>
                </a:rPr>
                <a:t>N</a:t>
              </a:r>
              <a:endParaRPr lang="en-US" dirty="0">
                <a:solidFill>
                  <a:schemeClr val="bg1"/>
                </a:solidFill>
                <a:latin typeface="Times"/>
                <a:cs typeface="Times"/>
              </a:endParaRPr>
            </a:p>
          </p:txBody>
        </p:sp>
      </p:grpSp>
      <p:grpSp>
        <p:nvGrpSpPr>
          <p:cNvPr id="8" name="Group 7"/>
          <p:cNvGrpSpPr/>
          <p:nvPr/>
        </p:nvGrpSpPr>
        <p:grpSpPr>
          <a:xfrm>
            <a:off x="3200400" y="4267200"/>
            <a:ext cx="2133600" cy="2384150"/>
            <a:chOff x="3581400" y="3962400"/>
            <a:chExt cx="2286000" cy="2614874"/>
          </a:xfrm>
        </p:grpSpPr>
        <p:grpSp>
          <p:nvGrpSpPr>
            <p:cNvPr id="41" name="Group 40"/>
            <p:cNvGrpSpPr/>
            <p:nvPr/>
          </p:nvGrpSpPr>
          <p:grpSpPr>
            <a:xfrm>
              <a:off x="3581400" y="3962400"/>
              <a:ext cx="2286000" cy="2209800"/>
              <a:chOff x="3276600" y="2362200"/>
              <a:chExt cx="2590800" cy="2514600"/>
            </a:xfrm>
          </p:grpSpPr>
          <p:pic>
            <p:nvPicPr>
              <p:cNvPr id="42" name="Picture 19"/>
              <p:cNvPicPr>
                <a:picLocks noChangeAspect="1" noChangeArrowheads="1"/>
              </p:cNvPicPr>
              <p:nvPr/>
            </p:nvPicPr>
            <p:blipFill>
              <a:blip r:embed="rId3">
                <a:extLst>
                  <a:ext uri="{BEBA8EAE-BF5A-486C-A8C5-ECC9F3942E4B}">
                    <a14:imgProps xmlns:a14="http://schemas.microsoft.com/office/drawing/2010/main">
                      <a14:imgLayer r:embed="rId4">
                        <a14:imgEffect>
                          <a14:saturation sat="400000"/>
                        </a14:imgEffect>
                      </a14:imgLayer>
                    </a14:imgProps>
                  </a:ext>
                </a:extLst>
              </a:blip>
              <a:srcRect/>
              <a:stretch>
                <a:fillRect/>
              </a:stretch>
            </p:blipFill>
            <p:spPr bwMode="auto">
              <a:xfrm>
                <a:off x="3581401" y="2438400"/>
                <a:ext cx="533400" cy="506960"/>
              </a:xfrm>
              <a:prstGeom prst="rect">
                <a:avLst/>
              </a:prstGeom>
              <a:noFill/>
              <a:ln w="9525">
                <a:noFill/>
                <a:round/>
                <a:headEnd/>
                <a:tailEnd/>
              </a:ln>
            </p:spPr>
          </p:pic>
          <p:pic>
            <p:nvPicPr>
              <p:cNvPr id="47" name="Picture 19"/>
              <p:cNvPicPr>
                <a:picLocks noChangeAspect="1" noChangeArrowheads="1"/>
              </p:cNvPicPr>
              <p:nvPr/>
            </p:nvPicPr>
            <p:blipFill>
              <a:blip r:embed="rId3">
                <a:extLst>
                  <a:ext uri="{BEBA8EAE-BF5A-486C-A8C5-ECC9F3942E4B}">
                    <a14:imgProps xmlns:a14="http://schemas.microsoft.com/office/drawing/2010/main">
                      <a14:imgLayer r:embed="rId4">
                        <a14:imgEffect>
                          <a14:saturation sat="400000"/>
                        </a14:imgEffect>
                      </a14:imgLayer>
                    </a14:imgProps>
                  </a:ext>
                </a:extLst>
              </a:blip>
              <a:srcRect/>
              <a:stretch>
                <a:fillRect/>
              </a:stretch>
            </p:blipFill>
            <p:spPr bwMode="auto">
              <a:xfrm>
                <a:off x="4267200" y="2438400"/>
                <a:ext cx="533400" cy="506960"/>
              </a:xfrm>
              <a:prstGeom prst="rect">
                <a:avLst/>
              </a:prstGeom>
              <a:noFill/>
              <a:ln w="9525">
                <a:noFill/>
                <a:round/>
                <a:headEnd/>
                <a:tailEnd/>
              </a:ln>
            </p:spPr>
          </p:pic>
          <p:pic>
            <p:nvPicPr>
              <p:cNvPr id="48" name="Picture 19"/>
              <p:cNvPicPr>
                <a:picLocks noChangeAspect="1" noChangeArrowheads="1"/>
              </p:cNvPicPr>
              <p:nvPr/>
            </p:nvPicPr>
            <p:blipFill>
              <a:blip r:embed="rId3">
                <a:extLst>
                  <a:ext uri="{BEBA8EAE-BF5A-486C-A8C5-ECC9F3942E4B}">
                    <a14:imgProps xmlns:a14="http://schemas.microsoft.com/office/drawing/2010/main">
                      <a14:imgLayer r:embed="rId4">
                        <a14:imgEffect>
                          <a14:saturation sat="400000"/>
                        </a14:imgEffect>
                      </a14:imgLayer>
                    </a14:imgProps>
                  </a:ext>
                </a:extLst>
              </a:blip>
              <a:srcRect/>
              <a:stretch>
                <a:fillRect/>
              </a:stretch>
            </p:blipFill>
            <p:spPr bwMode="auto">
              <a:xfrm>
                <a:off x="5181600" y="2438400"/>
                <a:ext cx="533400" cy="506960"/>
              </a:xfrm>
              <a:prstGeom prst="rect">
                <a:avLst/>
              </a:prstGeom>
              <a:noFill/>
              <a:ln w="9525">
                <a:noFill/>
                <a:round/>
                <a:headEnd/>
                <a:tailEnd/>
              </a:ln>
            </p:spPr>
          </p:pic>
          <p:sp>
            <p:nvSpPr>
              <p:cNvPr id="49" name="AutoShape 1"/>
              <p:cNvSpPr>
                <a:spLocks noChangeArrowheads="1"/>
              </p:cNvSpPr>
              <p:nvPr/>
            </p:nvSpPr>
            <p:spPr bwMode="auto">
              <a:xfrm>
                <a:off x="3657600" y="3581400"/>
                <a:ext cx="1676400" cy="1217296"/>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1" y="8613"/>
                      <a:pt x="-1" y="10137"/>
                    </a:cubicBezTo>
                    <a:cubicBezTo>
                      <a:pt x="-1" y="11192"/>
                      <a:pt x="409" y="12169"/>
                      <a:pt x="1074" y="12702"/>
                    </a:cubicBezTo>
                    <a:lnTo>
                      <a:pt x="1063" y="12668"/>
                    </a:lnTo>
                    <a:cubicBezTo>
                      <a:pt x="685" y="13217"/>
                      <a:pt x="474" y="13940"/>
                      <a:pt x="474" y="14690"/>
                    </a:cubicBezTo>
                    <a:cubicBezTo>
                      <a:pt x="475" y="16325"/>
                      <a:pt x="1451" y="17650"/>
                      <a:pt x="2655" y="17650"/>
                    </a:cubicBezTo>
                    <a:cubicBezTo>
                      <a:pt x="2739" y="17650"/>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1"/>
                      <a:pt x="16758" y="-1"/>
                    </a:cubicBezTo>
                    <a:cubicBezTo>
                      <a:pt x="16044" y="-1"/>
                      <a:pt x="15367" y="426"/>
                      <a:pt x="14905" y="1165"/>
                    </a:cubicBezTo>
                    <a:lnTo>
                      <a:pt x="14909" y="1170"/>
                    </a:lnTo>
                    <a:cubicBezTo>
                      <a:pt x="14497" y="432"/>
                      <a:pt x="13855" y="-1"/>
                      <a:pt x="13174" y="-1"/>
                    </a:cubicBezTo>
                    <a:cubicBezTo>
                      <a:pt x="12347" y="-1"/>
                      <a:pt x="11590" y="637"/>
                      <a:pt x="11221" y="1645"/>
                    </a:cubicBezTo>
                    <a:lnTo>
                      <a:pt x="11229" y="1694"/>
                    </a:lnTo>
                    <a:cubicBezTo>
                      <a:pt x="10730" y="1024"/>
                      <a:pt x="10058" y="649"/>
                      <a:pt x="9358" y="649"/>
                    </a:cubicBezTo>
                    <a:cubicBezTo>
                      <a:pt x="8372" y="649"/>
                      <a:pt x="7466" y="1391"/>
                      <a:pt x="7003" y="2578"/>
                    </a:cubicBezTo>
                    <a:lnTo>
                      <a:pt x="6995" y="2602"/>
                    </a:lnTo>
                    <a:cubicBezTo>
                      <a:pt x="6477" y="2189"/>
                      <a:pt x="5888" y="1971"/>
                      <a:pt x="5288" y="1971"/>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38100">
                <a:solidFill>
                  <a:schemeClr val="bg1">
                    <a:lumMod val="75000"/>
                    <a:lumOff val="25000"/>
                  </a:schemeClr>
                </a:solidFill>
                <a:miter lim="800000"/>
                <a:headEnd/>
                <a:tailEnd/>
              </a:ln>
              <a:effectLst/>
            </p:spPr>
            <p:txBody>
              <a:bodyPr wrap="none" anchor="ctr">
                <a:prstTxWarp prst="textNoShape">
                  <a:avLst/>
                </a:prstTxWarp>
              </a:bodyPr>
              <a:lstStyle/>
              <a:p>
                <a:pPr algn="ctr">
                  <a:defRPr/>
                </a:pPr>
                <a:r>
                  <a:rPr lang="en-US" sz="1200" dirty="0" smtClean="0">
                    <a:solidFill>
                      <a:srgbClr val="000000"/>
                    </a:solidFill>
                    <a:latin typeface="Georgia"/>
                  </a:rPr>
                  <a:t>Parallel File </a:t>
                </a:r>
              </a:p>
              <a:p>
                <a:pPr algn="ctr">
                  <a:defRPr/>
                </a:pPr>
                <a:r>
                  <a:rPr lang="en-US" sz="1200" dirty="0" smtClean="0">
                    <a:solidFill>
                      <a:srgbClr val="000000"/>
                    </a:solidFill>
                    <a:latin typeface="Georgia"/>
                  </a:rPr>
                  <a:t>System (PFS)</a:t>
                </a:r>
                <a:endParaRPr lang="en-US" sz="1200" dirty="0">
                  <a:solidFill>
                    <a:srgbClr val="000000"/>
                  </a:solidFill>
                  <a:latin typeface="Georgia"/>
                </a:endParaRPr>
              </a:p>
            </p:txBody>
          </p:sp>
          <p:cxnSp>
            <p:nvCxnSpPr>
              <p:cNvPr id="50" name="Straight Arrow Connector 49"/>
              <p:cNvCxnSpPr>
                <a:stCxn id="53" idx="1"/>
              </p:cNvCxnSpPr>
              <p:nvPr/>
            </p:nvCxnSpPr>
            <p:spPr>
              <a:xfrm>
                <a:off x="4240093" y="3124200"/>
                <a:ext cx="255707" cy="526800"/>
              </a:xfrm>
              <a:prstGeom prst="straightConnector1">
                <a:avLst/>
              </a:prstGeom>
              <a:ln w="38100" cmpd="sng">
                <a:solidFill>
                  <a:schemeClr val="bg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51" name="Rounded Rectangle 50"/>
              <p:cNvSpPr/>
              <p:nvPr/>
            </p:nvSpPr>
            <p:spPr bwMode="auto">
              <a:xfrm>
                <a:off x="3276600" y="2362200"/>
                <a:ext cx="2590800" cy="2514600"/>
              </a:xfrm>
              <a:prstGeom prst="roundRect">
                <a:avLst/>
              </a:prstGeom>
              <a:noFill/>
              <a:ln>
                <a:solidFill>
                  <a:schemeClr val="tx1"/>
                </a:solidFill>
                <a:prstDash val="sysDash"/>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52" name="Straight Connector 51"/>
              <p:cNvCxnSpPr>
                <a:stCxn id="47" idx="3"/>
                <a:endCxn id="48" idx="1"/>
              </p:cNvCxnSpPr>
              <p:nvPr/>
            </p:nvCxnSpPr>
            <p:spPr>
              <a:xfrm>
                <a:off x="4800600" y="2691880"/>
                <a:ext cx="381000" cy="0"/>
              </a:xfrm>
              <a:prstGeom prst="line">
                <a:avLst/>
              </a:prstGeom>
              <a:ln w="28575" cmpd="sng">
                <a:solidFill>
                  <a:schemeClr val="bg1">
                    <a:lumMod val="75000"/>
                    <a:lumOff val="25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53" name="Right Brace 52"/>
              <p:cNvSpPr/>
              <p:nvPr/>
            </p:nvSpPr>
            <p:spPr>
              <a:xfrm rot="5400000">
                <a:off x="4114800" y="2667000"/>
                <a:ext cx="228600" cy="685800"/>
              </a:xfrm>
              <a:prstGeom prst="rightBrace">
                <a:avLst>
                  <a:gd name="adj1" fmla="val 8333"/>
                  <a:gd name="adj2" fmla="val 48397"/>
                </a:avLst>
              </a:prstGeom>
              <a:ln w="19050" cmpd="sng">
                <a:solidFill>
                  <a:schemeClr val="bg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000000"/>
                  </a:solidFill>
                </a:endParaRPr>
              </a:p>
            </p:txBody>
          </p:sp>
          <p:sp>
            <p:nvSpPr>
              <p:cNvPr id="55" name="Right Brace 54"/>
              <p:cNvSpPr/>
              <p:nvPr/>
            </p:nvSpPr>
            <p:spPr>
              <a:xfrm rot="5400000">
                <a:off x="4953000" y="2667000"/>
                <a:ext cx="228600" cy="685800"/>
              </a:xfrm>
              <a:prstGeom prst="rightBrace">
                <a:avLst>
                  <a:gd name="adj1" fmla="val 8333"/>
                  <a:gd name="adj2" fmla="val 48397"/>
                </a:avLst>
              </a:prstGeom>
              <a:ln w="19050" cmpd="sng">
                <a:solidFill>
                  <a:schemeClr val="bg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000000"/>
                  </a:solidFill>
                </a:endParaRPr>
              </a:p>
            </p:txBody>
          </p:sp>
          <p:cxnSp>
            <p:nvCxnSpPr>
              <p:cNvPr id="56" name="Straight Arrow Connector 55"/>
              <p:cNvCxnSpPr>
                <a:stCxn id="55" idx="1"/>
              </p:cNvCxnSpPr>
              <p:nvPr/>
            </p:nvCxnSpPr>
            <p:spPr>
              <a:xfrm flipH="1">
                <a:off x="4800602" y="3124200"/>
                <a:ext cx="277691" cy="457200"/>
              </a:xfrm>
              <a:prstGeom prst="straightConnector1">
                <a:avLst/>
              </a:prstGeom>
              <a:ln w="38100" cmpd="sng">
                <a:solidFill>
                  <a:schemeClr val="bg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73" name="TextBox 72"/>
            <p:cNvSpPr txBox="1"/>
            <p:nvPr/>
          </p:nvSpPr>
          <p:spPr>
            <a:xfrm>
              <a:off x="4419600" y="6172200"/>
              <a:ext cx="1219200" cy="405074"/>
            </a:xfrm>
            <a:prstGeom prst="rect">
              <a:avLst/>
            </a:prstGeom>
            <a:noFill/>
          </p:spPr>
          <p:txBody>
            <a:bodyPr wrap="square" rtlCol="0">
              <a:spAutoFit/>
            </a:bodyPr>
            <a:lstStyle/>
            <a:p>
              <a:r>
                <a:rPr lang="en-US" dirty="0" smtClean="0">
                  <a:solidFill>
                    <a:schemeClr val="bg1"/>
                  </a:solidFill>
                  <a:latin typeface="Times"/>
                  <a:cs typeface="Times"/>
                </a:rPr>
                <a:t>N</a:t>
              </a:r>
              <a:r>
                <a:rPr lang="en-US" dirty="0" smtClean="0">
                  <a:solidFill>
                    <a:schemeClr val="bg1"/>
                  </a:solidFill>
                  <a:latin typeface="Wingdings"/>
                  <a:ea typeface="Wingdings"/>
                  <a:cs typeface="Wingdings"/>
                  <a:sym typeface="Wingdings"/>
                </a:rPr>
                <a:t></a:t>
              </a:r>
              <a:r>
                <a:rPr lang="en-US" dirty="0" smtClean="0">
                  <a:solidFill>
                    <a:schemeClr val="bg1"/>
                  </a:solidFill>
                  <a:latin typeface="Times"/>
                  <a:cs typeface="Times"/>
                </a:rPr>
                <a:t>M</a:t>
              </a:r>
              <a:endParaRPr lang="en-US" dirty="0">
                <a:solidFill>
                  <a:schemeClr val="bg1"/>
                </a:solidFill>
                <a:latin typeface="Times"/>
                <a:cs typeface="Times"/>
              </a:endParaRPr>
            </a:p>
          </p:txBody>
        </p:sp>
      </p:grpSp>
      <p:sp>
        <p:nvSpPr>
          <p:cNvPr id="78" name="TextBox 77"/>
          <p:cNvSpPr txBox="1"/>
          <p:nvPr/>
        </p:nvSpPr>
        <p:spPr>
          <a:xfrm>
            <a:off x="1143000" y="3810000"/>
            <a:ext cx="2133600" cy="369332"/>
          </a:xfrm>
          <a:prstGeom prst="rect">
            <a:avLst/>
          </a:prstGeom>
          <a:noFill/>
        </p:spPr>
        <p:txBody>
          <a:bodyPr wrap="square" rtlCol="0">
            <a:spAutoFit/>
          </a:bodyPr>
          <a:lstStyle/>
          <a:p>
            <a:r>
              <a:rPr lang="en-US" dirty="0" smtClean="0">
                <a:solidFill>
                  <a:srgbClr val="FF0000"/>
                </a:solidFill>
                <a:latin typeface="Times"/>
                <a:cs typeface="Times"/>
              </a:rPr>
              <a:t>Not scalable</a:t>
            </a:r>
            <a:endParaRPr lang="en-US" dirty="0">
              <a:solidFill>
                <a:srgbClr val="FF0000"/>
              </a:solidFill>
              <a:latin typeface="Times"/>
              <a:cs typeface="Times"/>
            </a:endParaRPr>
          </a:p>
        </p:txBody>
      </p:sp>
      <p:sp>
        <p:nvSpPr>
          <p:cNvPr id="79" name="TextBox 78"/>
          <p:cNvSpPr txBox="1"/>
          <p:nvPr/>
        </p:nvSpPr>
        <p:spPr>
          <a:xfrm>
            <a:off x="3429000" y="3657600"/>
            <a:ext cx="1981200" cy="646331"/>
          </a:xfrm>
          <a:prstGeom prst="rect">
            <a:avLst/>
          </a:prstGeom>
          <a:noFill/>
        </p:spPr>
        <p:txBody>
          <a:bodyPr wrap="square" rtlCol="0">
            <a:spAutoFit/>
          </a:bodyPr>
          <a:lstStyle/>
          <a:p>
            <a:r>
              <a:rPr lang="en-US" dirty="0">
                <a:solidFill>
                  <a:srgbClr val="FF0000"/>
                </a:solidFill>
                <a:latin typeface="Times"/>
              </a:rPr>
              <a:t>Best compromise but </a:t>
            </a:r>
            <a:r>
              <a:rPr lang="en-US" dirty="0" smtClean="0">
                <a:solidFill>
                  <a:srgbClr val="FF0000"/>
                </a:solidFill>
                <a:latin typeface="Times"/>
              </a:rPr>
              <a:t>complex</a:t>
            </a:r>
            <a:endParaRPr lang="en-US" dirty="0">
              <a:solidFill>
                <a:srgbClr val="FF0000"/>
              </a:solidFill>
              <a:latin typeface="Times"/>
            </a:endParaRPr>
          </a:p>
        </p:txBody>
      </p:sp>
      <p:sp>
        <p:nvSpPr>
          <p:cNvPr id="80" name="TextBox 79"/>
          <p:cNvSpPr txBox="1"/>
          <p:nvPr/>
        </p:nvSpPr>
        <p:spPr>
          <a:xfrm>
            <a:off x="5562600" y="3657600"/>
            <a:ext cx="2286000" cy="646331"/>
          </a:xfrm>
          <a:prstGeom prst="rect">
            <a:avLst/>
          </a:prstGeom>
          <a:noFill/>
        </p:spPr>
        <p:txBody>
          <a:bodyPr wrap="square" rtlCol="0">
            <a:spAutoFit/>
          </a:bodyPr>
          <a:lstStyle/>
          <a:p>
            <a:pPr algn="ctr" defTabSz="914099"/>
            <a:r>
              <a:rPr lang="en-US" dirty="0">
                <a:solidFill>
                  <a:srgbClr val="FF0000"/>
                </a:solidFill>
                <a:latin typeface="Times"/>
              </a:rPr>
              <a:t>Easiest but </a:t>
            </a:r>
          </a:p>
          <a:p>
            <a:pPr algn="ctr" defTabSz="914099"/>
            <a:r>
              <a:rPr lang="en-US" dirty="0">
                <a:solidFill>
                  <a:srgbClr val="FF0000"/>
                </a:solidFill>
                <a:latin typeface="Times"/>
              </a:rPr>
              <a:t>Contention on </a:t>
            </a:r>
            <a:r>
              <a:rPr lang="en-US" dirty="0" smtClean="0">
                <a:solidFill>
                  <a:srgbClr val="FF0000"/>
                </a:solidFill>
                <a:latin typeface="Times"/>
              </a:rPr>
              <a:t>PFS</a:t>
            </a:r>
          </a:p>
        </p:txBody>
      </p:sp>
      <p:sp>
        <p:nvSpPr>
          <p:cNvPr id="10" name="Date Placeholder 9"/>
          <p:cNvSpPr>
            <a:spLocks noGrp="1"/>
          </p:cNvSpPr>
          <p:nvPr>
            <p:ph type="dt" sz="half" idx="11"/>
          </p:nvPr>
        </p:nvSpPr>
        <p:spPr/>
        <p:txBody>
          <a:bodyPr/>
          <a:lstStyle/>
          <a:p>
            <a:r>
              <a:rPr lang="en-US" smtClean="0"/>
              <a:t>Tanzima Islam (tislam@purdue.edu)</a:t>
            </a:r>
            <a:endParaRPr lang="en-US" dirty="0"/>
          </a:p>
        </p:txBody>
      </p:sp>
      <p:sp>
        <p:nvSpPr>
          <p:cNvPr id="11" name="Footer Placeholder 10"/>
          <p:cNvSpPr>
            <a:spLocks noGrp="1"/>
          </p:cNvSpPr>
          <p:nvPr>
            <p:ph type="ftr" sz="quarter" idx="3"/>
          </p:nvPr>
        </p:nvSpPr>
        <p:spPr/>
        <p:txBody>
          <a:bodyPr/>
          <a:lstStyle/>
          <a:p>
            <a:r>
              <a:rPr lang="en-US" dirty="0" err="1" smtClean="0"/>
              <a:t>mcrEngine</a:t>
            </a:r>
            <a:r>
              <a:rPr lang="en-US" dirty="0" smtClean="0"/>
              <a:t>: Data-aware Aggregation &amp; Compression</a:t>
            </a:r>
            <a:endParaRPr lang="en-US" dirty="0"/>
          </a:p>
        </p:txBody>
      </p:sp>
    </p:spTree>
    <p:extLst>
      <p:ext uri="{BB962C8B-B14F-4D97-AF65-F5344CB8AC3E}">
        <p14:creationId xmlns:p14="http://schemas.microsoft.com/office/powerpoint/2010/main" val="86987632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childTnLst>
                                </p:cTn>
                              </p:par>
                              <p:par>
                                <p:cTn id="43" presetID="1" presetClass="exit" presetSubtype="0" fill="hold" nodeType="withEffect">
                                  <p:stCondLst>
                                    <p:cond delay="0"/>
                                  </p:stCondLst>
                                  <p:childTnLst>
                                    <p:set>
                                      <p:cBhvr>
                                        <p:cTn id="44" dur="1" fill="hold">
                                          <p:stCondLst>
                                            <p:cond delay="0"/>
                                          </p:stCondLst>
                                        </p:cTn>
                                        <p:tgtEl>
                                          <p:spTgt spid="64"/>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34"/>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32"/>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38"/>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61"/>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39"/>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40"/>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62"/>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63"/>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9"/>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80"/>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2" grpId="1" animBg="1"/>
      <p:bldP spid="34" grpId="0"/>
      <p:bldP spid="34" grpId="1"/>
      <p:bldP spid="38" grpId="0" animBg="1"/>
      <p:bldP spid="38" grpId="1" animBg="1"/>
      <p:bldP spid="39" grpId="0"/>
      <p:bldP spid="39" grpId="1"/>
      <p:bldP spid="40" grpId="0"/>
      <p:bldP spid="40" grpId="1"/>
      <p:bldP spid="78" grpId="0"/>
      <p:bldP spid="79" grpId="0"/>
      <p:bldP spid="8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Aggregation on Scalability</a:t>
            </a:r>
            <a:endParaRPr lang="en-US" dirty="0"/>
          </a:p>
        </p:txBody>
      </p:sp>
      <p:sp>
        <p:nvSpPr>
          <p:cNvPr id="8" name="Content Placeholder 2"/>
          <p:cNvSpPr>
            <a:spLocks noGrp="1"/>
          </p:cNvSpPr>
          <p:nvPr>
            <p:ph idx="1"/>
          </p:nvPr>
        </p:nvSpPr>
        <p:spPr>
          <a:xfrm>
            <a:off x="381000" y="1219200"/>
            <a:ext cx="8382000" cy="1042337"/>
          </a:xfrm>
        </p:spPr>
        <p:txBody>
          <a:bodyPr>
            <a:normAutofit/>
          </a:bodyPr>
          <a:lstStyle/>
          <a:p>
            <a:r>
              <a:rPr lang="en-US" dirty="0" smtClean="0"/>
              <a:t>Used IOR</a:t>
            </a:r>
          </a:p>
          <a:p>
            <a:pPr lvl="1"/>
            <a:r>
              <a:rPr lang="en-US" dirty="0" smtClean="0"/>
              <a:t>N</a:t>
            </a:r>
            <a:r>
              <a:rPr lang="en-US" dirty="0" smtClean="0">
                <a:latin typeface="Wingdings"/>
                <a:ea typeface="Wingdings"/>
                <a:cs typeface="Wingdings"/>
                <a:sym typeface="Wingdings"/>
              </a:rPr>
              <a:t></a:t>
            </a:r>
            <a:r>
              <a:rPr lang="en-US" dirty="0" smtClean="0"/>
              <a:t>N: Each process transfers 78MB</a:t>
            </a:r>
          </a:p>
          <a:p>
            <a:pPr lvl="1"/>
            <a:r>
              <a:rPr lang="en-US" dirty="0" smtClean="0"/>
              <a:t>N</a:t>
            </a:r>
            <a:r>
              <a:rPr lang="en-US" dirty="0" smtClean="0">
                <a:latin typeface="Wingdings"/>
                <a:ea typeface="Wingdings"/>
                <a:cs typeface="Wingdings"/>
                <a:sym typeface="Wingdings"/>
              </a:rPr>
              <a:t></a:t>
            </a:r>
            <a:r>
              <a:rPr lang="en-US" dirty="0" smtClean="0"/>
              <a:t>M: Group size 32, 1.21GB per aggregator</a:t>
            </a:r>
          </a:p>
        </p:txBody>
      </p:sp>
      <p:graphicFrame>
        <p:nvGraphicFramePr>
          <p:cNvPr id="5" name="Chart 4"/>
          <p:cNvGraphicFramePr>
            <a:graphicFrameLocks noGrp="1"/>
          </p:cNvGraphicFramePr>
          <p:nvPr>
            <p:extLst>
              <p:ext uri="{D42A27DB-BD31-4B8C-83A1-F6EECF244321}">
                <p14:modId xmlns:p14="http://schemas.microsoft.com/office/powerpoint/2010/main" val="2940850827"/>
              </p:ext>
            </p:extLst>
          </p:nvPr>
        </p:nvGraphicFramePr>
        <p:xfrm>
          <a:off x="609600" y="2209800"/>
          <a:ext cx="5410199" cy="2209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noGrp="1"/>
          </p:cNvGraphicFramePr>
          <p:nvPr>
            <p:extLst>
              <p:ext uri="{D42A27DB-BD31-4B8C-83A1-F6EECF244321}">
                <p14:modId xmlns:p14="http://schemas.microsoft.com/office/powerpoint/2010/main" val="3013194252"/>
              </p:ext>
            </p:extLst>
          </p:nvPr>
        </p:nvGraphicFramePr>
        <p:xfrm>
          <a:off x="533400" y="4114800"/>
          <a:ext cx="5410200" cy="2438400"/>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rot="16200000">
            <a:off x="-722411" y="2703612"/>
            <a:ext cx="2362200" cy="307777"/>
          </a:xfrm>
          <a:prstGeom prst="rect">
            <a:avLst/>
          </a:prstGeom>
          <a:noFill/>
        </p:spPr>
        <p:txBody>
          <a:bodyPr wrap="square" rtlCol="0">
            <a:spAutoFit/>
          </a:bodyPr>
          <a:lstStyle/>
          <a:p>
            <a:r>
              <a:rPr lang="en-US" sz="1400" dirty="0" smtClean="0">
                <a:solidFill>
                  <a:srgbClr val="000000"/>
                </a:solidFill>
                <a:latin typeface="Times"/>
              </a:rPr>
              <a:t>Average Write Time (sec)</a:t>
            </a:r>
            <a:endParaRPr lang="en-US" sz="1400" dirty="0">
              <a:solidFill>
                <a:srgbClr val="000000"/>
              </a:solidFill>
              <a:latin typeface="Times"/>
            </a:endParaRPr>
          </a:p>
        </p:txBody>
      </p:sp>
      <p:sp>
        <p:nvSpPr>
          <p:cNvPr id="13" name="TextBox 12"/>
          <p:cNvSpPr txBox="1"/>
          <p:nvPr/>
        </p:nvSpPr>
        <p:spPr>
          <a:xfrm rot="16200000">
            <a:off x="-722412" y="4608612"/>
            <a:ext cx="2362200" cy="307777"/>
          </a:xfrm>
          <a:prstGeom prst="rect">
            <a:avLst/>
          </a:prstGeom>
          <a:noFill/>
        </p:spPr>
        <p:txBody>
          <a:bodyPr wrap="square" rtlCol="0">
            <a:spAutoFit/>
          </a:bodyPr>
          <a:lstStyle/>
          <a:p>
            <a:r>
              <a:rPr lang="en-US" sz="1400" dirty="0" smtClean="0">
                <a:solidFill>
                  <a:srgbClr val="000000"/>
                </a:solidFill>
                <a:latin typeface="Times"/>
              </a:rPr>
              <a:t>Average Read Time (sec)</a:t>
            </a:r>
            <a:endParaRPr lang="en-US" sz="1400" dirty="0">
              <a:solidFill>
                <a:srgbClr val="000000"/>
              </a:solidFill>
              <a:latin typeface="Times"/>
            </a:endParaRPr>
          </a:p>
        </p:txBody>
      </p:sp>
      <p:cxnSp>
        <p:nvCxnSpPr>
          <p:cNvPr id="14" name="Straight Connector 13"/>
          <p:cNvCxnSpPr/>
          <p:nvPr/>
        </p:nvCxnSpPr>
        <p:spPr>
          <a:xfrm>
            <a:off x="6705600" y="2847201"/>
            <a:ext cx="914400" cy="0"/>
          </a:xfrm>
          <a:prstGeom prst="line">
            <a:avLst/>
          </a:prstGeom>
          <a:ln w="38100"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6781800" y="5008602"/>
            <a:ext cx="914400" cy="0"/>
          </a:xfrm>
          <a:prstGeom prst="line">
            <a:avLst/>
          </a:prstGeom>
          <a:ln w="38100" cmpd="sng">
            <a:solidFill>
              <a:srgbClr val="FF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16" name="Oval 15"/>
          <p:cNvSpPr/>
          <p:nvPr/>
        </p:nvSpPr>
        <p:spPr bwMode="auto">
          <a:xfrm>
            <a:off x="7086600" y="4932402"/>
            <a:ext cx="152400" cy="152400"/>
          </a:xfrm>
          <a:prstGeom prst="ellipse">
            <a:avLst/>
          </a:prstGeom>
          <a:solidFill>
            <a:schemeClr val="tx1"/>
          </a:solidFill>
          <a:ln w="38100" cmpd="sng">
            <a:solidFill>
              <a:srgbClr val="FF0000"/>
            </a:solidFill>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1200" dirty="0" smtClean="0">
              <a:solidFill>
                <a:srgbClr val="FFFFFF"/>
              </a:solidFill>
              <a:effectLst>
                <a:outerShdw blurRad="38100" dist="38100" dir="2700000" algn="tl">
                  <a:srgbClr val="000000">
                    <a:alpha val="43137"/>
                  </a:srgbClr>
                </a:outerShdw>
              </a:effectLst>
              <a:latin typeface="Times"/>
              <a:cs typeface="Times"/>
            </a:endParaRPr>
          </a:p>
        </p:txBody>
      </p:sp>
      <p:sp>
        <p:nvSpPr>
          <p:cNvPr id="17" name="Rectangle 16"/>
          <p:cNvSpPr/>
          <p:nvPr/>
        </p:nvSpPr>
        <p:spPr bwMode="auto">
          <a:xfrm>
            <a:off x="7010400" y="2771001"/>
            <a:ext cx="152400" cy="152400"/>
          </a:xfrm>
          <a:prstGeom prst="rect">
            <a:avLst/>
          </a:prstGeom>
          <a:solidFill>
            <a:srgbClr val="FF0000"/>
          </a:solidFill>
          <a:ln>
            <a:solidFill>
              <a:srgbClr val="AE55E1"/>
            </a:solidFill>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1200" dirty="0" smtClean="0">
              <a:solidFill>
                <a:srgbClr val="FFFFFF"/>
              </a:solidFill>
              <a:effectLst>
                <a:outerShdw blurRad="38100" dist="38100" dir="2700000" algn="tl">
                  <a:srgbClr val="000000">
                    <a:alpha val="43137"/>
                  </a:srgbClr>
                </a:outerShdw>
              </a:effectLst>
              <a:latin typeface="Times"/>
              <a:cs typeface="Times"/>
            </a:endParaRPr>
          </a:p>
        </p:txBody>
      </p:sp>
      <p:sp>
        <p:nvSpPr>
          <p:cNvPr id="4" name="TextBox 3"/>
          <p:cNvSpPr txBox="1"/>
          <p:nvPr/>
        </p:nvSpPr>
        <p:spPr>
          <a:xfrm>
            <a:off x="7620000" y="2722602"/>
            <a:ext cx="1524000" cy="276999"/>
          </a:xfrm>
          <a:prstGeom prst="rect">
            <a:avLst/>
          </a:prstGeom>
          <a:noFill/>
        </p:spPr>
        <p:txBody>
          <a:bodyPr wrap="square" rtlCol="0">
            <a:spAutoFit/>
          </a:bodyPr>
          <a:lstStyle/>
          <a:p>
            <a:r>
              <a:rPr lang="en-US" sz="1200" dirty="0" smtClean="0">
                <a:solidFill>
                  <a:schemeClr val="bg1"/>
                </a:solidFill>
              </a:rPr>
              <a:t>N-&gt;N Write</a:t>
            </a:r>
            <a:endParaRPr lang="en-US" sz="1200" dirty="0">
              <a:solidFill>
                <a:schemeClr val="bg1"/>
              </a:solidFill>
            </a:endParaRPr>
          </a:p>
        </p:txBody>
      </p:sp>
      <p:grpSp>
        <p:nvGrpSpPr>
          <p:cNvPr id="7" name="Group 6"/>
          <p:cNvGrpSpPr/>
          <p:nvPr/>
        </p:nvGrpSpPr>
        <p:grpSpPr>
          <a:xfrm>
            <a:off x="6705600" y="3152001"/>
            <a:ext cx="1981200" cy="276999"/>
            <a:chOff x="6705600" y="3152001"/>
            <a:chExt cx="1981200" cy="276999"/>
          </a:xfrm>
        </p:grpSpPr>
        <p:cxnSp>
          <p:nvCxnSpPr>
            <p:cNvPr id="18" name="Straight Connector 17"/>
            <p:cNvCxnSpPr/>
            <p:nvPr/>
          </p:nvCxnSpPr>
          <p:spPr>
            <a:xfrm>
              <a:off x="6705600" y="3304401"/>
              <a:ext cx="914400" cy="0"/>
            </a:xfrm>
            <a:prstGeom prst="line">
              <a:avLst/>
            </a:prstGeom>
            <a:ln w="38100" cmpd="sng">
              <a:solidFill>
                <a:srgbClr val="008000"/>
              </a:solidFill>
              <a:prstDash val="solid"/>
            </a:ln>
            <a:effectLst/>
          </p:spPr>
          <p:style>
            <a:lnRef idx="2">
              <a:schemeClr val="accent1"/>
            </a:lnRef>
            <a:fillRef idx="0">
              <a:schemeClr val="accent1"/>
            </a:fillRef>
            <a:effectRef idx="1">
              <a:schemeClr val="accent1"/>
            </a:effectRef>
            <a:fontRef idx="minor">
              <a:schemeClr val="tx1"/>
            </a:fontRef>
          </p:style>
        </p:cxnSp>
        <p:sp>
          <p:nvSpPr>
            <p:cNvPr id="25" name="Diamond 24"/>
            <p:cNvSpPr/>
            <p:nvPr/>
          </p:nvSpPr>
          <p:spPr bwMode="auto">
            <a:xfrm>
              <a:off x="7010400" y="3228201"/>
              <a:ext cx="152400" cy="152400"/>
            </a:xfrm>
            <a:prstGeom prst="diamond">
              <a:avLst/>
            </a:prstGeom>
            <a:solidFill>
              <a:srgbClr val="73B92C"/>
            </a:solidFill>
            <a:ln>
              <a:solidFill>
                <a:srgbClr val="008000"/>
              </a:solidFill>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1200" dirty="0" smtClean="0">
                <a:solidFill>
                  <a:srgbClr val="FFFFFF"/>
                </a:solidFill>
                <a:effectLst>
                  <a:outerShdw blurRad="38100" dist="38100" dir="2700000" algn="tl">
                    <a:srgbClr val="000000">
                      <a:alpha val="43137"/>
                    </a:srgbClr>
                  </a:outerShdw>
                </a:effectLst>
                <a:latin typeface="Times"/>
                <a:cs typeface="Times"/>
              </a:endParaRPr>
            </a:p>
          </p:txBody>
        </p:sp>
        <p:sp>
          <p:nvSpPr>
            <p:cNvPr id="26" name="TextBox 25"/>
            <p:cNvSpPr txBox="1"/>
            <p:nvPr/>
          </p:nvSpPr>
          <p:spPr>
            <a:xfrm>
              <a:off x="7620000" y="3152001"/>
              <a:ext cx="1066800" cy="276999"/>
            </a:xfrm>
            <a:prstGeom prst="rect">
              <a:avLst/>
            </a:prstGeom>
            <a:noFill/>
          </p:spPr>
          <p:txBody>
            <a:bodyPr wrap="square" rtlCol="0">
              <a:spAutoFit/>
            </a:bodyPr>
            <a:lstStyle/>
            <a:p>
              <a:r>
                <a:rPr lang="en-US" sz="1200" dirty="0" smtClean="0">
                  <a:solidFill>
                    <a:schemeClr val="bg1"/>
                  </a:solidFill>
                </a:rPr>
                <a:t>N-&gt;M Write</a:t>
              </a:r>
              <a:endParaRPr lang="en-US" sz="1200" dirty="0">
                <a:solidFill>
                  <a:schemeClr val="bg1"/>
                </a:solidFill>
              </a:endParaRPr>
            </a:p>
          </p:txBody>
        </p:sp>
      </p:grpSp>
      <p:sp>
        <p:nvSpPr>
          <p:cNvPr id="27" name="TextBox 26"/>
          <p:cNvSpPr txBox="1"/>
          <p:nvPr/>
        </p:nvSpPr>
        <p:spPr>
          <a:xfrm>
            <a:off x="7696200" y="4856202"/>
            <a:ext cx="1524000" cy="276999"/>
          </a:xfrm>
          <a:prstGeom prst="rect">
            <a:avLst/>
          </a:prstGeom>
          <a:noFill/>
        </p:spPr>
        <p:txBody>
          <a:bodyPr wrap="square" rtlCol="0">
            <a:spAutoFit/>
          </a:bodyPr>
          <a:lstStyle/>
          <a:p>
            <a:r>
              <a:rPr lang="en-US" sz="1200" dirty="0" smtClean="0">
                <a:solidFill>
                  <a:schemeClr val="bg1"/>
                </a:solidFill>
              </a:rPr>
              <a:t>N-&gt;N Read</a:t>
            </a:r>
            <a:endParaRPr lang="en-US" sz="1200" dirty="0">
              <a:solidFill>
                <a:schemeClr val="bg1"/>
              </a:solidFill>
            </a:endParaRPr>
          </a:p>
        </p:txBody>
      </p:sp>
      <p:grpSp>
        <p:nvGrpSpPr>
          <p:cNvPr id="9" name="Group 8"/>
          <p:cNvGrpSpPr/>
          <p:nvPr/>
        </p:nvGrpSpPr>
        <p:grpSpPr>
          <a:xfrm>
            <a:off x="6781800" y="5285601"/>
            <a:ext cx="1981200" cy="276999"/>
            <a:chOff x="6781800" y="5285601"/>
            <a:chExt cx="1981200" cy="276999"/>
          </a:xfrm>
        </p:grpSpPr>
        <p:cxnSp>
          <p:nvCxnSpPr>
            <p:cNvPr id="22" name="Straight Connector 21"/>
            <p:cNvCxnSpPr/>
            <p:nvPr/>
          </p:nvCxnSpPr>
          <p:spPr>
            <a:xfrm>
              <a:off x="6781800" y="5465802"/>
              <a:ext cx="914400" cy="0"/>
            </a:xfrm>
            <a:prstGeom prst="line">
              <a:avLst/>
            </a:prstGeom>
            <a:ln w="38100" cmpd="sng">
              <a:solidFill>
                <a:srgbClr val="008000"/>
              </a:solidFill>
              <a:prstDash val="sysDash"/>
            </a:ln>
            <a:effectLst/>
          </p:spPr>
          <p:style>
            <a:lnRef idx="2">
              <a:schemeClr val="accent1"/>
            </a:lnRef>
            <a:fillRef idx="0">
              <a:schemeClr val="accent1"/>
            </a:fillRef>
            <a:effectRef idx="1">
              <a:schemeClr val="accent1"/>
            </a:effectRef>
            <a:fontRef idx="minor">
              <a:schemeClr val="tx1"/>
            </a:fontRef>
          </p:style>
        </p:cxnSp>
        <p:sp>
          <p:nvSpPr>
            <p:cNvPr id="24" name="Isosceles Triangle 23"/>
            <p:cNvSpPr/>
            <p:nvPr/>
          </p:nvSpPr>
          <p:spPr bwMode="auto">
            <a:xfrm>
              <a:off x="7086600" y="5389602"/>
              <a:ext cx="152400" cy="152400"/>
            </a:xfrm>
            <a:prstGeom prst="triangle">
              <a:avLst/>
            </a:prstGeom>
            <a:solidFill>
              <a:schemeClr val="tx1"/>
            </a:solidFill>
            <a:ln>
              <a:solidFill>
                <a:srgbClr val="008000"/>
              </a:solidFill>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1200" dirty="0" smtClean="0">
                <a:solidFill>
                  <a:srgbClr val="FFFFFF"/>
                </a:solidFill>
                <a:effectLst>
                  <a:outerShdw blurRad="38100" dist="38100" dir="2700000" algn="tl">
                    <a:srgbClr val="000000">
                      <a:alpha val="43137"/>
                    </a:srgbClr>
                  </a:outerShdw>
                </a:effectLst>
                <a:latin typeface="Times"/>
                <a:cs typeface="Times"/>
              </a:endParaRPr>
            </a:p>
          </p:txBody>
        </p:sp>
        <p:sp>
          <p:nvSpPr>
            <p:cNvPr id="28" name="TextBox 27"/>
            <p:cNvSpPr txBox="1"/>
            <p:nvPr/>
          </p:nvSpPr>
          <p:spPr>
            <a:xfrm>
              <a:off x="7696200" y="5285601"/>
              <a:ext cx="1066800" cy="276999"/>
            </a:xfrm>
            <a:prstGeom prst="rect">
              <a:avLst/>
            </a:prstGeom>
            <a:noFill/>
          </p:spPr>
          <p:txBody>
            <a:bodyPr wrap="square" rtlCol="0">
              <a:spAutoFit/>
            </a:bodyPr>
            <a:lstStyle/>
            <a:p>
              <a:r>
                <a:rPr lang="en-US" sz="1200" dirty="0" smtClean="0">
                  <a:solidFill>
                    <a:schemeClr val="bg1"/>
                  </a:solidFill>
                </a:rPr>
                <a:t>N-&gt;M Read</a:t>
              </a:r>
              <a:endParaRPr lang="en-US" sz="1200" dirty="0">
                <a:solidFill>
                  <a:schemeClr val="bg1"/>
                </a:solidFill>
              </a:endParaRPr>
            </a:p>
          </p:txBody>
        </p:sp>
      </p:grpSp>
      <p:sp>
        <p:nvSpPr>
          <p:cNvPr id="10" name="Date Placeholder 9"/>
          <p:cNvSpPr>
            <a:spLocks noGrp="1"/>
          </p:cNvSpPr>
          <p:nvPr>
            <p:ph type="dt" sz="half" idx="10"/>
          </p:nvPr>
        </p:nvSpPr>
        <p:spPr/>
        <p:txBody>
          <a:bodyPr/>
          <a:lstStyle/>
          <a:p>
            <a:r>
              <a:rPr lang="en-US" smtClean="0"/>
              <a:t>Tanzima Islam (tislam@purdue.edu)</a:t>
            </a:r>
            <a:endParaRPr lang="en-US" dirty="0"/>
          </a:p>
        </p:txBody>
      </p:sp>
      <p:sp>
        <p:nvSpPr>
          <p:cNvPr id="11" name="Footer Placeholder 10"/>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162883126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1" categoryIdx="-4" bldStep="series"/>
                                            </p:graphic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graphicEl>
                                              <a:chart seriesIdx="1" categoryIdx="-4" bldStep="series"/>
                                            </p:graphic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Chart bld="series"/>
        </p:bldSub>
      </p:bldGraphic>
      <p:bldGraphic spid="6" grpId="0" uiExpand="1">
        <p:bldSub>
          <a:bldChart bld="series"/>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Data-Aware Compression on Scalability</a:t>
            </a:r>
            <a:endParaRPr lang="en-US" dirty="0"/>
          </a:p>
        </p:txBody>
      </p:sp>
      <p:sp>
        <p:nvSpPr>
          <p:cNvPr id="3" name="Content Placeholder 2"/>
          <p:cNvSpPr>
            <a:spLocks noGrp="1"/>
          </p:cNvSpPr>
          <p:nvPr>
            <p:ph idx="1"/>
          </p:nvPr>
        </p:nvSpPr>
        <p:spPr>
          <a:xfrm>
            <a:off x="381000" y="1219200"/>
            <a:ext cx="8763000" cy="2362200"/>
          </a:xfrm>
        </p:spPr>
        <p:txBody>
          <a:bodyPr>
            <a:normAutofit/>
          </a:bodyPr>
          <a:lstStyle/>
          <a:p>
            <a:r>
              <a:rPr lang="en-US" sz="2400" dirty="0" smtClean="0"/>
              <a:t>IOR with N</a:t>
            </a:r>
            <a:r>
              <a:rPr lang="en-US" sz="2400" dirty="0" smtClean="0">
                <a:latin typeface="Wingdings"/>
                <a:ea typeface="Wingdings"/>
                <a:cs typeface="Wingdings"/>
                <a:sym typeface="Wingdings"/>
              </a:rPr>
              <a:t></a:t>
            </a:r>
            <a:r>
              <a:rPr lang="en-US" sz="2400" dirty="0" smtClean="0"/>
              <a:t>M transfer, groups of 32 processes</a:t>
            </a:r>
          </a:p>
          <a:p>
            <a:pPr lvl="1"/>
            <a:r>
              <a:rPr lang="en-US" sz="1800" dirty="0" smtClean="0"/>
              <a:t>Data-aware: 1.2GB, data-agnostic: 2.4GB</a:t>
            </a:r>
          </a:p>
          <a:p>
            <a:r>
              <a:rPr lang="en-US" sz="2400" dirty="0" smtClean="0"/>
              <a:t>Data-aware compression improves I/O performance at large scale</a:t>
            </a:r>
          </a:p>
          <a:p>
            <a:pPr lvl="1"/>
            <a:r>
              <a:rPr lang="en-US" dirty="0" smtClean="0"/>
              <a:t>Improvement during write 43% -  70%</a:t>
            </a:r>
          </a:p>
          <a:p>
            <a:pPr lvl="1"/>
            <a:r>
              <a:rPr lang="en-US" dirty="0" smtClean="0"/>
              <a:t>Improvement during read 48% - 70%</a:t>
            </a:r>
            <a:endParaRPr lang="en-US" dirty="0"/>
          </a:p>
        </p:txBody>
      </p:sp>
      <p:graphicFrame>
        <p:nvGraphicFramePr>
          <p:cNvPr id="5" name="Chart 4"/>
          <p:cNvGraphicFramePr>
            <a:graphicFrameLocks noGrp="1"/>
          </p:cNvGraphicFramePr>
          <p:nvPr>
            <p:extLst>
              <p:ext uri="{D42A27DB-BD31-4B8C-83A1-F6EECF244321}">
                <p14:modId xmlns:p14="http://schemas.microsoft.com/office/powerpoint/2010/main" val="2111074869"/>
              </p:ext>
            </p:extLst>
          </p:nvPr>
        </p:nvGraphicFramePr>
        <p:xfrm>
          <a:off x="0" y="2895600"/>
          <a:ext cx="6705600"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4" name="Right Brace 3"/>
          <p:cNvSpPr/>
          <p:nvPr/>
        </p:nvSpPr>
        <p:spPr>
          <a:xfrm>
            <a:off x="6400800" y="3886200"/>
            <a:ext cx="152400" cy="609600"/>
          </a:xfrm>
          <a:prstGeom prst="rightBrace">
            <a:avLst/>
          </a:prstGeom>
          <a:ln w="19050" cmpd="sng">
            <a:solidFill>
              <a:schemeClr val="bg1">
                <a:lumMod val="75000"/>
                <a:lumOff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Right Brace 7"/>
          <p:cNvSpPr/>
          <p:nvPr/>
        </p:nvSpPr>
        <p:spPr>
          <a:xfrm>
            <a:off x="6400800" y="4800600"/>
            <a:ext cx="152400" cy="381000"/>
          </a:xfrm>
          <a:prstGeom prst="rightBrace">
            <a:avLst/>
          </a:prstGeom>
          <a:ln w="19050" cmpd="sng">
            <a:solidFill>
              <a:schemeClr val="bg1">
                <a:lumMod val="75000"/>
                <a:lumOff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latin typeface="Times"/>
              <a:cs typeface="Times"/>
            </a:endParaRPr>
          </a:p>
        </p:txBody>
      </p:sp>
      <p:sp>
        <p:nvSpPr>
          <p:cNvPr id="9" name="TextBox 8"/>
          <p:cNvSpPr txBox="1"/>
          <p:nvPr/>
        </p:nvSpPr>
        <p:spPr>
          <a:xfrm>
            <a:off x="6477000" y="4038600"/>
            <a:ext cx="1295400" cy="381000"/>
          </a:xfrm>
          <a:prstGeom prst="rect">
            <a:avLst/>
          </a:prstGeom>
          <a:noFill/>
        </p:spPr>
        <p:txBody>
          <a:bodyPr wrap="square" rtlCol="0">
            <a:spAutoFit/>
          </a:bodyPr>
          <a:lstStyle/>
          <a:p>
            <a:r>
              <a:rPr lang="en-US" dirty="0" smtClean="0">
                <a:solidFill>
                  <a:srgbClr val="000000"/>
                </a:solidFill>
                <a:latin typeface="Times"/>
                <a:cs typeface="Times"/>
              </a:rPr>
              <a:t>Agnostic</a:t>
            </a:r>
            <a:endParaRPr lang="en-US" dirty="0">
              <a:solidFill>
                <a:srgbClr val="000000"/>
              </a:solidFill>
              <a:latin typeface="Times"/>
              <a:cs typeface="Times"/>
            </a:endParaRPr>
          </a:p>
        </p:txBody>
      </p:sp>
      <p:sp>
        <p:nvSpPr>
          <p:cNvPr id="10" name="TextBox 9"/>
          <p:cNvSpPr txBox="1"/>
          <p:nvPr/>
        </p:nvSpPr>
        <p:spPr>
          <a:xfrm>
            <a:off x="6477000" y="4800600"/>
            <a:ext cx="1295400" cy="381000"/>
          </a:xfrm>
          <a:prstGeom prst="rect">
            <a:avLst/>
          </a:prstGeom>
          <a:noFill/>
        </p:spPr>
        <p:txBody>
          <a:bodyPr wrap="square" rtlCol="0">
            <a:spAutoFit/>
          </a:bodyPr>
          <a:lstStyle/>
          <a:p>
            <a:r>
              <a:rPr lang="en-US" dirty="0" smtClean="0">
                <a:solidFill>
                  <a:srgbClr val="000000"/>
                </a:solidFill>
                <a:latin typeface="Times"/>
                <a:cs typeface="Times"/>
              </a:rPr>
              <a:t>Aware</a:t>
            </a:r>
            <a:endParaRPr lang="en-US" dirty="0">
              <a:solidFill>
                <a:srgbClr val="000000"/>
              </a:solidFill>
              <a:latin typeface="Times"/>
              <a:cs typeface="Times"/>
            </a:endParaRPr>
          </a:p>
        </p:txBody>
      </p:sp>
      <p:grpSp>
        <p:nvGrpSpPr>
          <p:cNvPr id="11" name="Group 10"/>
          <p:cNvGrpSpPr/>
          <p:nvPr/>
        </p:nvGrpSpPr>
        <p:grpSpPr>
          <a:xfrm>
            <a:off x="7543800" y="4295001"/>
            <a:ext cx="2286000" cy="276999"/>
            <a:chOff x="7543800" y="3352800"/>
            <a:chExt cx="2286000" cy="276999"/>
          </a:xfrm>
        </p:grpSpPr>
        <p:cxnSp>
          <p:nvCxnSpPr>
            <p:cNvPr id="20" name="Straight Connector 19"/>
            <p:cNvCxnSpPr/>
            <p:nvPr/>
          </p:nvCxnSpPr>
          <p:spPr>
            <a:xfrm>
              <a:off x="7543800" y="3477399"/>
              <a:ext cx="533400" cy="0"/>
            </a:xfrm>
            <a:prstGeom prst="line">
              <a:avLst/>
            </a:prstGeom>
            <a:ln w="38100" cmpd="sng">
              <a:solidFill>
                <a:srgbClr val="9147BD"/>
              </a:solidFill>
              <a:prstDash val="sysDash"/>
            </a:ln>
            <a:effectLst/>
          </p:spPr>
          <p:style>
            <a:lnRef idx="2">
              <a:schemeClr val="accent1"/>
            </a:lnRef>
            <a:fillRef idx="0">
              <a:schemeClr val="accent1"/>
            </a:fillRef>
            <a:effectRef idx="1">
              <a:schemeClr val="accent1"/>
            </a:effectRef>
            <a:fontRef idx="minor">
              <a:schemeClr val="tx1"/>
            </a:fontRef>
          </p:style>
        </p:cxnSp>
        <p:sp>
          <p:nvSpPr>
            <p:cNvPr id="6" name="Oval 5"/>
            <p:cNvSpPr/>
            <p:nvPr/>
          </p:nvSpPr>
          <p:spPr bwMode="auto">
            <a:xfrm>
              <a:off x="7772400" y="3401199"/>
              <a:ext cx="152400" cy="152400"/>
            </a:xfrm>
            <a:prstGeom prst="ellipse">
              <a:avLst/>
            </a:prstGeom>
            <a:solidFill>
              <a:schemeClr val="tx1"/>
            </a:solidFill>
            <a:ln w="38100" cmpd="sng">
              <a:solidFill>
                <a:srgbClr val="9147BD"/>
              </a:solidFill>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1200" dirty="0" smtClean="0">
                <a:solidFill>
                  <a:srgbClr val="FFFFFF"/>
                </a:solidFill>
                <a:effectLst>
                  <a:outerShdw blurRad="38100" dist="38100" dir="2700000" algn="tl">
                    <a:srgbClr val="000000">
                      <a:alpha val="43137"/>
                    </a:srgbClr>
                  </a:outerShdw>
                </a:effectLst>
                <a:latin typeface="Times"/>
                <a:cs typeface="Times"/>
              </a:endParaRPr>
            </a:p>
          </p:txBody>
        </p:sp>
        <p:sp>
          <p:nvSpPr>
            <p:cNvPr id="24" name="TextBox 23"/>
            <p:cNvSpPr txBox="1"/>
            <p:nvPr/>
          </p:nvSpPr>
          <p:spPr>
            <a:xfrm>
              <a:off x="8001000" y="3352800"/>
              <a:ext cx="1828800" cy="276999"/>
            </a:xfrm>
            <a:prstGeom prst="rect">
              <a:avLst/>
            </a:prstGeom>
            <a:noFill/>
          </p:spPr>
          <p:txBody>
            <a:bodyPr wrap="square" rtlCol="0">
              <a:spAutoFit/>
            </a:bodyPr>
            <a:lstStyle/>
            <a:p>
              <a:r>
                <a:rPr lang="en-US" sz="1200" dirty="0" smtClean="0">
                  <a:solidFill>
                    <a:srgbClr val="000000"/>
                  </a:solidFill>
                  <a:latin typeface="Times"/>
                  <a:cs typeface="Times"/>
                </a:rPr>
                <a:t>Agnostic-Read</a:t>
              </a:r>
              <a:endParaRPr lang="en-US" sz="1200" dirty="0">
                <a:solidFill>
                  <a:srgbClr val="000000"/>
                </a:solidFill>
                <a:latin typeface="Times"/>
                <a:cs typeface="Times"/>
              </a:endParaRPr>
            </a:p>
          </p:txBody>
        </p:sp>
      </p:grpSp>
      <p:grpSp>
        <p:nvGrpSpPr>
          <p:cNvPr id="12" name="Group 11"/>
          <p:cNvGrpSpPr/>
          <p:nvPr/>
        </p:nvGrpSpPr>
        <p:grpSpPr>
          <a:xfrm>
            <a:off x="7543800" y="3429000"/>
            <a:ext cx="2286000" cy="276999"/>
            <a:chOff x="7543800" y="3733800"/>
            <a:chExt cx="2286000" cy="276999"/>
          </a:xfrm>
        </p:grpSpPr>
        <p:cxnSp>
          <p:nvCxnSpPr>
            <p:cNvPr id="30" name="Straight Connector 29"/>
            <p:cNvCxnSpPr/>
            <p:nvPr/>
          </p:nvCxnSpPr>
          <p:spPr>
            <a:xfrm>
              <a:off x="7543800" y="3886200"/>
              <a:ext cx="533400" cy="0"/>
            </a:xfrm>
            <a:prstGeom prst="line">
              <a:avLst/>
            </a:prstGeom>
            <a:ln w="38100" cmpd="sng">
              <a:solidFill>
                <a:srgbClr val="9147BD"/>
              </a:solidFill>
              <a:prstDash val="soli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p:nvSpPr>
          <p:spPr bwMode="auto">
            <a:xfrm>
              <a:off x="7772400" y="3810000"/>
              <a:ext cx="152400" cy="152400"/>
            </a:xfrm>
            <a:prstGeom prst="rect">
              <a:avLst/>
            </a:prstGeom>
            <a:solidFill>
              <a:srgbClr val="9147BD"/>
            </a:solidFill>
            <a:ln>
              <a:solidFill>
                <a:srgbClr val="AE55E1"/>
              </a:solidFill>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1200" dirty="0" smtClean="0">
                <a:solidFill>
                  <a:srgbClr val="FFFFFF"/>
                </a:solidFill>
                <a:effectLst>
                  <a:outerShdw blurRad="38100" dist="38100" dir="2700000" algn="tl">
                    <a:srgbClr val="000000">
                      <a:alpha val="43137"/>
                    </a:srgbClr>
                  </a:outerShdw>
                </a:effectLst>
                <a:latin typeface="Times"/>
                <a:cs typeface="Times"/>
              </a:endParaRPr>
            </a:p>
          </p:txBody>
        </p:sp>
        <p:sp>
          <p:nvSpPr>
            <p:cNvPr id="33" name="TextBox 32"/>
            <p:cNvSpPr txBox="1"/>
            <p:nvPr/>
          </p:nvSpPr>
          <p:spPr>
            <a:xfrm>
              <a:off x="8001000" y="3733800"/>
              <a:ext cx="1828800" cy="276999"/>
            </a:xfrm>
            <a:prstGeom prst="rect">
              <a:avLst/>
            </a:prstGeom>
            <a:noFill/>
          </p:spPr>
          <p:txBody>
            <a:bodyPr wrap="square" rtlCol="0">
              <a:spAutoFit/>
            </a:bodyPr>
            <a:lstStyle/>
            <a:p>
              <a:r>
                <a:rPr lang="en-US" sz="1200" dirty="0" smtClean="0">
                  <a:solidFill>
                    <a:srgbClr val="000000"/>
                  </a:solidFill>
                  <a:latin typeface="Times"/>
                  <a:cs typeface="Times"/>
                </a:rPr>
                <a:t>Agnostic-Write</a:t>
              </a:r>
              <a:endParaRPr lang="en-US" sz="1200" dirty="0">
                <a:solidFill>
                  <a:srgbClr val="000000"/>
                </a:solidFill>
                <a:latin typeface="Times"/>
                <a:cs typeface="Times"/>
              </a:endParaRPr>
            </a:p>
          </p:txBody>
        </p:sp>
      </p:grpSp>
      <p:grpSp>
        <p:nvGrpSpPr>
          <p:cNvPr id="13" name="Group 12"/>
          <p:cNvGrpSpPr/>
          <p:nvPr/>
        </p:nvGrpSpPr>
        <p:grpSpPr>
          <a:xfrm>
            <a:off x="7543800" y="4659868"/>
            <a:ext cx="2286000" cy="276999"/>
            <a:chOff x="7543800" y="4126468"/>
            <a:chExt cx="2286000" cy="276999"/>
          </a:xfrm>
        </p:grpSpPr>
        <p:cxnSp>
          <p:nvCxnSpPr>
            <p:cNvPr id="32" name="Straight Connector 31"/>
            <p:cNvCxnSpPr/>
            <p:nvPr/>
          </p:nvCxnSpPr>
          <p:spPr>
            <a:xfrm>
              <a:off x="7543800" y="4267200"/>
              <a:ext cx="533400" cy="0"/>
            </a:xfrm>
            <a:prstGeom prst="line">
              <a:avLst/>
            </a:prstGeom>
            <a:ln w="38100" cmpd="sng">
              <a:solidFill>
                <a:srgbClr val="008000"/>
              </a:solidFill>
              <a:prstDash val="sysDash"/>
            </a:ln>
            <a:effectLst/>
          </p:spPr>
          <p:style>
            <a:lnRef idx="2">
              <a:schemeClr val="accent1"/>
            </a:lnRef>
            <a:fillRef idx="0">
              <a:schemeClr val="accent1"/>
            </a:fillRef>
            <a:effectRef idx="1">
              <a:schemeClr val="accent1"/>
            </a:effectRef>
            <a:fontRef idx="minor">
              <a:schemeClr val="tx1"/>
            </a:fontRef>
          </p:style>
        </p:cxnSp>
        <p:sp>
          <p:nvSpPr>
            <p:cNvPr id="22" name="Isosceles Triangle 21"/>
            <p:cNvSpPr/>
            <p:nvPr/>
          </p:nvSpPr>
          <p:spPr bwMode="auto">
            <a:xfrm>
              <a:off x="7772400" y="4191000"/>
              <a:ext cx="152400" cy="152400"/>
            </a:xfrm>
            <a:prstGeom prst="triangle">
              <a:avLst/>
            </a:prstGeom>
            <a:solidFill>
              <a:schemeClr val="tx1"/>
            </a:solidFill>
            <a:ln>
              <a:solidFill>
                <a:srgbClr val="008000"/>
              </a:solidFill>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1200" dirty="0" smtClean="0">
                <a:solidFill>
                  <a:srgbClr val="FFFFFF"/>
                </a:solidFill>
                <a:effectLst>
                  <a:outerShdw blurRad="38100" dist="38100" dir="2700000" algn="tl">
                    <a:srgbClr val="000000">
                      <a:alpha val="43137"/>
                    </a:srgbClr>
                  </a:outerShdw>
                </a:effectLst>
                <a:latin typeface="Times"/>
                <a:cs typeface="Times"/>
              </a:endParaRPr>
            </a:p>
          </p:txBody>
        </p:sp>
        <p:sp>
          <p:nvSpPr>
            <p:cNvPr id="34" name="TextBox 33"/>
            <p:cNvSpPr txBox="1"/>
            <p:nvPr/>
          </p:nvSpPr>
          <p:spPr>
            <a:xfrm>
              <a:off x="8001000" y="4126468"/>
              <a:ext cx="1828800" cy="276999"/>
            </a:xfrm>
            <a:prstGeom prst="rect">
              <a:avLst/>
            </a:prstGeom>
            <a:noFill/>
          </p:spPr>
          <p:txBody>
            <a:bodyPr wrap="square" rtlCol="0">
              <a:spAutoFit/>
            </a:bodyPr>
            <a:lstStyle/>
            <a:p>
              <a:r>
                <a:rPr lang="en-US" sz="1200" dirty="0" smtClean="0">
                  <a:solidFill>
                    <a:srgbClr val="000000"/>
                  </a:solidFill>
                  <a:latin typeface="Times"/>
                  <a:cs typeface="Times"/>
                </a:rPr>
                <a:t>Aware-Read</a:t>
              </a:r>
              <a:endParaRPr lang="en-US" sz="1200" dirty="0">
                <a:solidFill>
                  <a:srgbClr val="000000"/>
                </a:solidFill>
                <a:latin typeface="Times"/>
                <a:cs typeface="Times"/>
              </a:endParaRPr>
            </a:p>
          </p:txBody>
        </p:sp>
      </p:grpSp>
      <p:grpSp>
        <p:nvGrpSpPr>
          <p:cNvPr id="14" name="Group 13"/>
          <p:cNvGrpSpPr/>
          <p:nvPr/>
        </p:nvGrpSpPr>
        <p:grpSpPr>
          <a:xfrm>
            <a:off x="7543800" y="3886200"/>
            <a:ext cx="2286000" cy="276999"/>
            <a:chOff x="7543800" y="4507468"/>
            <a:chExt cx="2286000" cy="276999"/>
          </a:xfrm>
        </p:grpSpPr>
        <p:cxnSp>
          <p:nvCxnSpPr>
            <p:cNvPr id="31" name="Straight Connector 30"/>
            <p:cNvCxnSpPr/>
            <p:nvPr/>
          </p:nvCxnSpPr>
          <p:spPr>
            <a:xfrm>
              <a:off x="7543800" y="4659868"/>
              <a:ext cx="533400" cy="0"/>
            </a:xfrm>
            <a:prstGeom prst="line">
              <a:avLst/>
            </a:prstGeom>
            <a:ln w="38100" cmpd="sng">
              <a:solidFill>
                <a:srgbClr val="008000"/>
              </a:solidFill>
              <a:prstDash val="solid"/>
            </a:ln>
            <a:effectLst/>
          </p:spPr>
          <p:style>
            <a:lnRef idx="2">
              <a:schemeClr val="accent1"/>
            </a:lnRef>
            <a:fillRef idx="0">
              <a:schemeClr val="accent1"/>
            </a:fillRef>
            <a:effectRef idx="1">
              <a:schemeClr val="accent1"/>
            </a:effectRef>
            <a:fontRef idx="minor">
              <a:schemeClr val="tx1"/>
            </a:fontRef>
          </p:style>
        </p:cxnSp>
        <p:sp>
          <p:nvSpPr>
            <p:cNvPr id="23" name="Diamond 22"/>
            <p:cNvSpPr/>
            <p:nvPr/>
          </p:nvSpPr>
          <p:spPr bwMode="auto">
            <a:xfrm>
              <a:off x="7772400" y="4572000"/>
              <a:ext cx="152400" cy="152400"/>
            </a:xfrm>
            <a:prstGeom prst="diamond">
              <a:avLst/>
            </a:prstGeom>
            <a:solidFill>
              <a:srgbClr val="73B92C"/>
            </a:solidFill>
            <a:ln>
              <a:solidFill>
                <a:srgbClr val="008000"/>
              </a:solidFill>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1200" dirty="0" smtClean="0">
                <a:solidFill>
                  <a:srgbClr val="FFFFFF"/>
                </a:solidFill>
                <a:effectLst>
                  <a:outerShdw blurRad="38100" dist="38100" dir="2700000" algn="tl">
                    <a:srgbClr val="000000">
                      <a:alpha val="43137"/>
                    </a:srgbClr>
                  </a:outerShdw>
                </a:effectLst>
                <a:latin typeface="Times"/>
                <a:cs typeface="Times"/>
              </a:endParaRPr>
            </a:p>
          </p:txBody>
        </p:sp>
        <p:sp>
          <p:nvSpPr>
            <p:cNvPr id="35" name="TextBox 34"/>
            <p:cNvSpPr txBox="1"/>
            <p:nvPr/>
          </p:nvSpPr>
          <p:spPr>
            <a:xfrm>
              <a:off x="8001000" y="4507468"/>
              <a:ext cx="1828800" cy="276999"/>
            </a:xfrm>
            <a:prstGeom prst="rect">
              <a:avLst/>
            </a:prstGeom>
            <a:noFill/>
          </p:spPr>
          <p:txBody>
            <a:bodyPr wrap="square" rtlCol="0">
              <a:spAutoFit/>
            </a:bodyPr>
            <a:lstStyle/>
            <a:p>
              <a:r>
                <a:rPr lang="en-US" sz="1200" dirty="0" smtClean="0">
                  <a:solidFill>
                    <a:srgbClr val="000000"/>
                  </a:solidFill>
                  <a:latin typeface="Times"/>
                  <a:cs typeface="Times"/>
                </a:rPr>
                <a:t>Aware-Write</a:t>
              </a:r>
              <a:endParaRPr lang="en-US" sz="1200" dirty="0">
                <a:solidFill>
                  <a:srgbClr val="000000"/>
                </a:solidFill>
                <a:latin typeface="Times"/>
                <a:cs typeface="Times"/>
              </a:endParaRPr>
            </a:p>
          </p:txBody>
        </p:sp>
      </p:grpSp>
      <p:sp>
        <p:nvSpPr>
          <p:cNvPr id="7" name="Date Placeholder 6"/>
          <p:cNvSpPr>
            <a:spLocks noGrp="1"/>
          </p:cNvSpPr>
          <p:nvPr>
            <p:ph type="dt" sz="half" idx="10"/>
          </p:nvPr>
        </p:nvSpPr>
        <p:spPr/>
        <p:txBody>
          <a:bodyPr/>
          <a:lstStyle/>
          <a:p>
            <a:r>
              <a:rPr lang="en-US" smtClean="0"/>
              <a:t>Tanzima Islam (tislam@purdue.edu)</a:t>
            </a:r>
            <a:endParaRPr lang="en-US" dirty="0"/>
          </a:p>
        </p:txBody>
      </p:sp>
      <p:sp>
        <p:nvSpPr>
          <p:cNvPr id="15" name="Footer Placeholder 14"/>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109110058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0" categoryIdx="-4" bldStep="series"/>
                                            </p:graphic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graphicEl>
                                              <a:chart seriesIdx="1" categoryIdx="-4" bldStep="series"/>
                                            </p:graphic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graphicEl>
                                              <a:chart seriesIdx="2" categoryIdx="-4" bldStep="series"/>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graphicEl>
                                              <a:chart seriesIdx="3" categoryIdx="-4" bldStep="series"/>
                                            </p:graphic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P spid="4" grpId="0" animBg="1"/>
      <p:bldP spid="8" grpId="0" animBg="1"/>
      <p:bldP spid="9"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End-to-End Checkpointing Overhead</a:t>
            </a:r>
            <a:endParaRPr lang="en-US" dirty="0"/>
          </a:p>
        </p:txBody>
      </p:sp>
      <p:sp>
        <p:nvSpPr>
          <p:cNvPr id="8" name="Content Placeholder 2"/>
          <p:cNvSpPr>
            <a:spLocks noGrp="1"/>
          </p:cNvSpPr>
          <p:nvPr>
            <p:ph idx="1"/>
          </p:nvPr>
        </p:nvSpPr>
        <p:spPr>
          <a:xfrm>
            <a:off x="381000" y="990600"/>
            <a:ext cx="8763000" cy="1959330"/>
          </a:xfrm>
        </p:spPr>
        <p:txBody>
          <a:bodyPr>
            <a:normAutofit/>
          </a:bodyPr>
          <a:lstStyle/>
          <a:p>
            <a:r>
              <a:rPr lang="en-US" dirty="0" smtClean="0"/>
              <a:t>15,408 processes</a:t>
            </a:r>
          </a:p>
          <a:p>
            <a:pPr lvl="1"/>
            <a:r>
              <a:rPr lang="en-US" dirty="0" smtClean="0"/>
              <a:t>Group size of 32 for N</a:t>
            </a:r>
            <a:r>
              <a:rPr lang="en-US" dirty="0" smtClean="0">
                <a:latin typeface="Wingdings"/>
                <a:ea typeface="Wingdings"/>
                <a:cs typeface="Wingdings"/>
                <a:sym typeface="Wingdings"/>
              </a:rPr>
              <a:t></a:t>
            </a:r>
            <a:r>
              <a:rPr lang="en-US" dirty="0" smtClean="0"/>
              <a:t>M schemes</a:t>
            </a:r>
          </a:p>
          <a:p>
            <a:pPr lvl="1"/>
            <a:r>
              <a:rPr lang="en-US" dirty="0" smtClean="0"/>
              <a:t>Each process takes a checkpoint</a:t>
            </a:r>
          </a:p>
          <a:p>
            <a:r>
              <a:rPr lang="en-US" dirty="0" smtClean="0">
                <a:solidFill>
                  <a:srgbClr val="000000"/>
                </a:solidFill>
              </a:rPr>
              <a:t>Converts network bound operation into CPU bound one</a:t>
            </a:r>
            <a:endParaRPr lang="en-US" dirty="0">
              <a:solidFill>
                <a:srgbClr val="000000"/>
              </a:solidFill>
            </a:endParaRPr>
          </a:p>
        </p:txBody>
      </p:sp>
      <p:grpSp>
        <p:nvGrpSpPr>
          <p:cNvPr id="4" name="Group 3"/>
          <p:cNvGrpSpPr/>
          <p:nvPr/>
        </p:nvGrpSpPr>
        <p:grpSpPr>
          <a:xfrm>
            <a:off x="7315200" y="3352800"/>
            <a:ext cx="1371600" cy="276999"/>
            <a:chOff x="7315200" y="3352800"/>
            <a:chExt cx="1371600" cy="276999"/>
          </a:xfrm>
        </p:grpSpPr>
        <p:sp>
          <p:nvSpPr>
            <p:cNvPr id="11" name="Rectangle 10"/>
            <p:cNvSpPr/>
            <p:nvPr/>
          </p:nvSpPr>
          <p:spPr bwMode="auto">
            <a:xfrm>
              <a:off x="7315200" y="3429000"/>
              <a:ext cx="152400" cy="152400"/>
            </a:xfrm>
            <a:prstGeom prst="rect">
              <a:avLst/>
            </a:prstGeom>
            <a:ln>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2" name="TextBox 11"/>
            <p:cNvSpPr txBox="1"/>
            <p:nvPr/>
          </p:nvSpPr>
          <p:spPr>
            <a:xfrm>
              <a:off x="7543800" y="3352800"/>
              <a:ext cx="1143000" cy="276999"/>
            </a:xfrm>
            <a:prstGeom prst="rect">
              <a:avLst/>
            </a:prstGeom>
            <a:noFill/>
          </p:spPr>
          <p:txBody>
            <a:bodyPr wrap="square" rtlCol="0">
              <a:spAutoFit/>
            </a:bodyPr>
            <a:lstStyle/>
            <a:p>
              <a:r>
                <a:rPr lang="en-US" sz="1200" dirty="0" smtClean="0">
                  <a:solidFill>
                    <a:srgbClr val="000000"/>
                  </a:solidFill>
                </a:rPr>
                <a:t>CPU Overhead</a:t>
              </a:r>
              <a:endParaRPr lang="en-US" sz="1200" dirty="0">
                <a:solidFill>
                  <a:srgbClr val="000000"/>
                </a:solidFill>
              </a:endParaRPr>
            </a:p>
          </p:txBody>
        </p:sp>
      </p:grpSp>
      <p:grpSp>
        <p:nvGrpSpPr>
          <p:cNvPr id="5" name="Group 4"/>
          <p:cNvGrpSpPr/>
          <p:nvPr/>
        </p:nvGrpSpPr>
        <p:grpSpPr>
          <a:xfrm>
            <a:off x="7315200" y="3685401"/>
            <a:ext cx="1752600" cy="461665"/>
            <a:chOff x="7315200" y="3685401"/>
            <a:chExt cx="1752600" cy="461665"/>
          </a:xfrm>
        </p:grpSpPr>
        <p:sp>
          <p:nvSpPr>
            <p:cNvPr id="13" name="Rectangle 12"/>
            <p:cNvSpPr/>
            <p:nvPr/>
          </p:nvSpPr>
          <p:spPr bwMode="auto">
            <a:xfrm>
              <a:off x="7315200" y="3761601"/>
              <a:ext cx="152400" cy="152400"/>
            </a:xfrm>
            <a:prstGeom prst="rect">
              <a:avLst/>
            </a:prstGeom>
            <a:ln>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4" name="TextBox 13"/>
            <p:cNvSpPr txBox="1"/>
            <p:nvPr/>
          </p:nvSpPr>
          <p:spPr>
            <a:xfrm>
              <a:off x="7543800" y="3685401"/>
              <a:ext cx="1524000" cy="461665"/>
            </a:xfrm>
            <a:prstGeom prst="rect">
              <a:avLst/>
            </a:prstGeom>
            <a:noFill/>
          </p:spPr>
          <p:txBody>
            <a:bodyPr wrap="square" rtlCol="0">
              <a:spAutoFit/>
            </a:bodyPr>
            <a:lstStyle/>
            <a:p>
              <a:r>
                <a:rPr lang="en-US" sz="1200" dirty="0" smtClean="0">
                  <a:solidFill>
                    <a:srgbClr val="000000"/>
                  </a:solidFill>
                </a:rPr>
                <a:t>Transfer Overhead </a:t>
              </a:r>
            </a:p>
            <a:p>
              <a:r>
                <a:rPr lang="en-US" sz="1200" dirty="0" smtClean="0">
                  <a:solidFill>
                    <a:srgbClr val="000000"/>
                  </a:solidFill>
                </a:rPr>
                <a:t>to PFS</a:t>
              </a:r>
              <a:endParaRPr lang="en-US" sz="1200" dirty="0">
                <a:solidFill>
                  <a:srgbClr val="000000"/>
                </a:solidFill>
              </a:endParaRPr>
            </a:p>
          </p:txBody>
        </p:sp>
      </p:grpSp>
      <p:graphicFrame>
        <p:nvGraphicFramePr>
          <p:cNvPr id="19" name="Chart 18"/>
          <p:cNvGraphicFramePr>
            <a:graphicFrameLocks/>
          </p:cNvGraphicFramePr>
          <p:nvPr>
            <p:extLst>
              <p:ext uri="{D42A27DB-BD31-4B8C-83A1-F6EECF244321}">
                <p14:modId xmlns:p14="http://schemas.microsoft.com/office/powerpoint/2010/main" val="4165732714"/>
              </p:ext>
            </p:extLst>
          </p:nvPr>
        </p:nvGraphicFramePr>
        <p:xfrm>
          <a:off x="533400" y="2590800"/>
          <a:ext cx="67818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rot="16200000">
            <a:off x="-1370111" y="3503712"/>
            <a:ext cx="3505201" cy="307777"/>
          </a:xfrm>
          <a:prstGeom prst="rect">
            <a:avLst/>
          </a:prstGeom>
          <a:noFill/>
        </p:spPr>
        <p:txBody>
          <a:bodyPr wrap="square" rtlCol="0">
            <a:spAutoFit/>
          </a:bodyPr>
          <a:lstStyle/>
          <a:p>
            <a:r>
              <a:rPr lang="en-US" sz="1400" dirty="0" smtClean="0">
                <a:solidFill>
                  <a:srgbClr val="000000"/>
                </a:solidFill>
                <a:latin typeface="Times"/>
              </a:rPr>
              <a:t>Total Checkpointing Overhead (sec)</a:t>
            </a:r>
            <a:endParaRPr lang="en-US" sz="1400" dirty="0">
              <a:solidFill>
                <a:srgbClr val="000000"/>
              </a:solidFill>
              <a:latin typeface="Times"/>
            </a:endParaRPr>
          </a:p>
        </p:txBody>
      </p:sp>
      <p:sp>
        <p:nvSpPr>
          <p:cNvPr id="20" name="TextBox 19"/>
          <p:cNvSpPr txBox="1"/>
          <p:nvPr/>
        </p:nvSpPr>
        <p:spPr>
          <a:xfrm>
            <a:off x="7086600" y="2514600"/>
            <a:ext cx="1447800" cy="830997"/>
          </a:xfrm>
          <a:prstGeom prst="rect">
            <a:avLst/>
          </a:prstGeom>
          <a:noFill/>
        </p:spPr>
        <p:txBody>
          <a:bodyPr wrap="square" rtlCol="0">
            <a:spAutoFit/>
          </a:bodyPr>
          <a:lstStyle/>
          <a:p>
            <a:r>
              <a:rPr lang="en-US" sz="1600" dirty="0" smtClean="0">
                <a:solidFill>
                  <a:srgbClr val="FF0000"/>
                </a:solidFill>
                <a:latin typeface="Times"/>
                <a:cs typeface="Times"/>
              </a:rPr>
              <a:t>Reduction in </a:t>
            </a:r>
          </a:p>
          <a:p>
            <a:r>
              <a:rPr lang="en-US" sz="1600" dirty="0" smtClean="0">
                <a:solidFill>
                  <a:srgbClr val="FF0000"/>
                </a:solidFill>
                <a:latin typeface="Times"/>
                <a:cs typeface="Times"/>
              </a:rPr>
              <a:t>checkpointing </a:t>
            </a:r>
          </a:p>
          <a:p>
            <a:r>
              <a:rPr lang="en-US" sz="1600" dirty="0" smtClean="0">
                <a:solidFill>
                  <a:srgbClr val="FF0000"/>
                </a:solidFill>
                <a:latin typeface="Times"/>
                <a:cs typeface="Times"/>
              </a:rPr>
              <a:t>overhead</a:t>
            </a:r>
            <a:endParaRPr lang="en-US" sz="1600" dirty="0">
              <a:solidFill>
                <a:srgbClr val="FF0000"/>
              </a:solidFill>
              <a:latin typeface="Times"/>
              <a:cs typeface="Times"/>
            </a:endParaRPr>
          </a:p>
        </p:txBody>
      </p:sp>
      <p:sp>
        <p:nvSpPr>
          <p:cNvPr id="9" name="Freeform 8"/>
          <p:cNvSpPr/>
          <p:nvPr/>
        </p:nvSpPr>
        <p:spPr>
          <a:xfrm>
            <a:off x="1295400" y="2819400"/>
            <a:ext cx="2514600" cy="2133600"/>
          </a:xfrm>
          <a:custGeom>
            <a:avLst/>
            <a:gdLst>
              <a:gd name="connsiteX0" fmla="*/ 0 w 2510118"/>
              <a:gd name="connsiteY0" fmla="*/ 79510 h 1693157"/>
              <a:gd name="connsiteX1" fmla="*/ 1255059 w 2510118"/>
              <a:gd name="connsiteY1" fmla="*/ 184098 h 1693157"/>
              <a:gd name="connsiteX2" fmla="*/ 2510118 w 2510118"/>
              <a:gd name="connsiteY2" fmla="*/ 1693157 h 1693157"/>
            </a:gdLst>
            <a:ahLst/>
            <a:cxnLst>
              <a:cxn ang="0">
                <a:pos x="connsiteX0" y="connsiteY0"/>
              </a:cxn>
              <a:cxn ang="0">
                <a:pos x="connsiteX1" y="connsiteY1"/>
              </a:cxn>
              <a:cxn ang="0">
                <a:pos x="connsiteX2" y="connsiteY2"/>
              </a:cxn>
            </a:cxnLst>
            <a:rect l="l" t="t" r="r" b="b"/>
            <a:pathLst>
              <a:path w="2510118" h="1693157">
                <a:moveTo>
                  <a:pt x="0" y="79510"/>
                </a:moveTo>
                <a:cubicBezTo>
                  <a:pt x="418353" y="-2667"/>
                  <a:pt x="836706" y="-84843"/>
                  <a:pt x="1255059" y="184098"/>
                </a:cubicBezTo>
                <a:cubicBezTo>
                  <a:pt x="1673412" y="453039"/>
                  <a:pt x="2510118" y="1693157"/>
                  <a:pt x="2510118" y="1693157"/>
                </a:cubicBezTo>
              </a:path>
            </a:pathLst>
          </a:custGeom>
          <a:ln w="19050" cmpd="sng">
            <a:solidFill>
              <a:schemeClr val="bg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p:cNvSpPr txBox="1"/>
          <p:nvPr/>
        </p:nvSpPr>
        <p:spPr>
          <a:xfrm>
            <a:off x="2819400" y="3200400"/>
            <a:ext cx="762000" cy="338554"/>
          </a:xfrm>
          <a:prstGeom prst="rect">
            <a:avLst/>
          </a:prstGeom>
          <a:noFill/>
        </p:spPr>
        <p:txBody>
          <a:bodyPr wrap="square" rtlCol="0">
            <a:spAutoFit/>
          </a:bodyPr>
          <a:lstStyle/>
          <a:p>
            <a:r>
              <a:rPr lang="en-US" sz="1600" dirty="0" smtClean="0">
                <a:solidFill>
                  <a:srgbClr val="FF0000"/>
                </a:solidFill>
                <a:latin typeface="Times"/>
                <a:cs typeface="Times"/>
              </a:rPr>
              <a:t>87%</a:t>
            </a:r>
            <a:endParaRPr lang="en-US" sz="1600" dirty="0">
              <a:solidFill>
                <a:srgbClr val="FF0000"/>
              </a:solidFill>
              <a:latin typeface="Times"/>
              <a:cs typeface="Times"/>
            </a:endParaRPr>
          </a:p>
        </p:txBody>
      </p:sp>
      <p:sp>
        <p:nvSpPr>
          <p:cNvPr id="21" name="Freeform 20"/>
          <p:cNvSpPr/>
          <p:nvPr/>
        </p:nvSpPr>
        <p:spPr>
          <a:xfrm>
            <a:off x="4343400" y="3735101"/>
            <a:ext cx="2514600" cy="1065499"/>
          </a:xfrm>
          <a:custGeom>
            <a:avLst/>
            <a:gdLst>
              <a:gd name="connsiteX0" fmla="*/ 0 w 2345765"/>
              <a:gd name="connsiteY0" fmla="*/ 433487 h 911605"/>
              <a:gd name="connsiteX1" fmla="*/ 762000 w 2345765"/>
              <a:gd name="connsiteY1" fmla="*/ 15134 h 911605"/>
              <a:gd name="connsiteX2" fmla="*/ 2345765 w 2345765"/>
              <a:gd name="connsiteY2" fmla="*/ 911605 h 911605"/>
            </a:gdLst>
            <a:ahLst/>
            <a:cxnLst>
              <a:cxn ang="0">
                <a:pos x="connsiteX0" y="connsiteY0"/>
              </a:cxn>
              <a:cxn ang="0">
                <a:pos x="connsiteX1" y="connsiteY1"/>
              </a:cxn>
              <a:cxn ang="0">
                <a:pos x="connsiteX2" y="connsiteY2"/>
              </a:cxn>
            </a:cxnLst>
            <a:rect l="l" t="t" r="r" b="b"/>
            <a:pathLst>
              <a:path w="2345765" h="911605">
                <a:moveTo>
                  <a:pt x="0" y="433487"/>
                </a:moveTo>
                <a:cubicBezTo>
                  <a:pt x="185519" y="184467"/>
                  <a:pt x="371039" y="-64552"/>
                  <a:pt x="762000" y="15134"/>
                </a:cubicBezTo>
                <a:cubicBezTo>
                  <a:pt x="1152961" y="94820"/>
                  <a:pt x="2345765" y="911605"/>
                  <a:pt x="2345765" y="911605"/>
                </a:cubicBezTo>
              </a:path>
            </a:pathLst>
          </a:custGeom>
          <a:ln w="19050" cmpd="sng">
            <a:solidFill>
              <a:schemeClr val="bg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TextBox 21"/>
          <p:cNvSpPr txBox="1"/>
          <p:nvPr/>
        </p:nvSpPr>
        <p:spPr>
          <a:xfrm>
            <a:off x="4800600" y="3200400"/>
            <a:ext cx="762000" cy="338554"/>
          </a:xfrm>
          <a:prstGeom prst="rect">
            <a:avLst/>
          </a:prstGeom>
          <a:noFill/>
        </p:spPr>
        <p:txBody>
          <a:bodyPr wrap="square" rtlCol="0">
            <a:spAutoFit/>
          </a:bodyPr>
          <a:lstStyle/>
          <a:p>
            <a:r>
              <a:rPr lang="en-US" sz="1600" dirty="0" smtClean="0">
                <a:solidFill>
                  <a:srgbClr val="FF0000"/>
                </a:solidFill>
                <a:latin typeface="Times"/>
                <a:cs typeface="Times"/>
              </a:rPr>
              <a:t>51%</a:t>
            </a:r>
            <a:endParaRPr lang="en-US" sz="1600" dirty="0">
              <a:solidFill>
                <a:srgbClr val="FF0000"/>
              </a:solidFill>
              <a:latin typeface="Times"/>
              <a:cs typeface="Times"/>
            </a:endParaRPr>
          </a:p>
        </p:txBody>
      </p:sp>
      <p:sp>
        <p:nvSpPr>
          <p:cNvPr id="3" name="Date Placeholder 2"/>
          <p:cNvSpPr>
            <a:spLocks noGrp="1"/>
          </p:cNvSpPr>
          <p:nvPr>
            <p:ph type="dt" sz="half" idx="10"/>
          </p:nvPr>
        </p:nvSpPr>
        <p:spPr/>
        <p:txBody>
          <a:bodyPr/>
          <a:lstStyle/>
          <a:p>
            <a:r>
              <a:rPr lang="en-US" smtClean="0"/>
              <a:t>Tanzima Islam (tislam@purdue.edu)</a:t>
            </a:r>
            <a:endParaRPr lang="en-US" dirty="0"/>
          </a:p>
        </p:txBody>
      </p:sp>
      <p:sp>
        <p:nvSpPr>
          <p:cNvPr id="6" name="Footer Placeholder 5"/>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27503153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graphicEl>
                                              <a:chart seriesIdx="0" categoryIdx="-4" bldStep="series"/>
                                            </p:graphic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graphicEl>
                                              <a:chart seriesIdx="1" categoryIdx="-4" bldStep="series"/>
                                            </p:graphic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9" grpId="0" uiExpand="1">
        <p:bldSub>
          <a:bldChart bld="series"/>
        </p:bldSub>
      </p:bldGraphic>
      <p:bldP spid="20" grpId="0"/>
      <p:bldP spid="9" grpId="0" animBg="1"/>
      <p:bldP spid="10" grpId="0"/>
      <p:bldP spid="21" grpId="0" animBg="1"/>
      <p:bldP spid="2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Chart 26"/>
          <p:cNvGraphicFramePr>
            <a:graphicFrameLocks/>
          </p:cNvGraphicFramePr>
          <p:nvPr>
            <p:extLst>
              <p:ext uri="{D42A27DB-BD31-4B8C-83A1-F6EECF244321}">
                <p14:modId xmlns:p14="http://schemas.microsoft.com/office/powerpoint/2010/main" val="3523262384"/>
              </p:ext>
            </p:extLst>
          </p:nvPr>
        </p:nvGraphicFramePr>
        <p:xfrm>
          <a:off x="533400" y="2286000"/>
          <a:ext cx="6553200" cy="4191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End-to-End Restart Overhead</a:t>
            </a:r>
            <a:endParaRPr lang="en-US" dirty="0"/>
          </a:p>
        </p:txBody>
      </p:sp>
      <p:sp>
        <p:nvSpPr>
          <p:cNvPr id="18" name="Content Placeholder 2"/>
          <p:cNvSpPr>
            <a:spLocks noGrp="1"/>
          </p:cNvSpPr>
          <p:nvPr>
            <p:ph idx="1"/>
          </p:nvPr>
        </p:nvSpPr>
        <p:spPr>
          <a:xfrm>
            <a:off x="381000" y="1219200"/>
            <a:ext cx="8382000" cy="806888"/>
          </a:xfrm>
        </p:spPr>
        <p:txBody>
          <a:bodyPr>
            <a:normAutofit/>
          </a:bodyPr>
          <a:lstStyle/>
          <a:p>
            <a:r>
              <a:rPr lang="en-US" dirty="0" smtClean="0"/>
              <a:t>Reduced overall restart overhead</a:t>
            </a:r>
          </a:p>
          <a:p>
            <a:r>
              <a:rPr lang="en-US" dirty="0" smtClean="0"/>
              <a:t>Reduced network load and transfer time</a:t>
            </a:r>
            <a:endParaRPr lang="en-US" dirty="0"/>
          </a:p>
        </p:txBody>
      </p:sp>
      <p:grpSp>
        <p:nvGrpSpPr>
          <p:cNvPr id="28" name="Group 27"/>
          <p:cNvGrpSpPr/>
          <p:nvPr/>
        </p:nvGrpSpPr>
        <p:grpSpPr>
          <a:xfrm>
            <a:off x="7315200" y="3272135"/>
            <a:ext cx="1371600" cy="276999"/>
            <a:chOff x="7315200" y="3352800"/>
            <a:chExt cx="1371600" cy="276999"/>
          </a:xfrm>
        </p:grpSpPr>
        <p:sp>
          <p:nvSpPr>
            <p:cNvPr id="29" name="Rectangle 28"/>
            <p:cNvSpPr/>
            <p:nvPr/>
          </p:nvSpPr>
          <p:spPr bwMode="auto">
            <a:xfrm>
              <a:off x="7315200" y="3429000"/>
              <a:ext cx="152400" cy="152400"/>
            </a:xfrm>
            <a:prstGeom prst="rect">
              <a:avLst/>
            </a:prstGeom>
            <a:ln>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0" name="TextBox 29"/>
            <p:cNvSpPr txBox="1"/>
            <p:nvPr/>
          </p:nvSpPr>
          <p:spPr>
            <a:xfrm>
              <a:off x="7543800" y="3352800"/>
              <a:ext cx="1143000" cy="276999"/>
            </a:xfrm>
            <a:prstGeom prst="rect">
              <a:avLst/>
            </a:prstGeom>
            <a:noFill/>
          </p:spPr>
          <p:txBody>
            <a:bodyPr wrap="square" rtlCol="0">
              <a:spAutoFit/>
            </a:bodyPr>
            <a:lstStyle/>
            <a:p>
              <a:r>
                <a:rPr lang="en-US" sz="1200" dirty="0" smtClean="0">
                  <a:solidFill>
                    <a:srgbClr val="000000"/>
                  </a:solidFill>
                </a:rPr>
                <a:t>CPU Overhead</a:t>
              </a:r>
              <a:endParaRPr lang="en-US" sz="1200" dirty="0">
                <a:solidFill>
                  <a:srgbClr val="000000"/>
                </a:solidFill>
              </a:endParaRPr>
            </a:p>
          </p:txBody>
        </p:sp>
      </p:grpSp>
      <p:grpSp>
        <p:nvGrpSpPr>
          <p:cNvPr id="31" name="Group 30"/>
          <p:cNvGrpSpPr/>
          <p:nvPr/>
        </p:nvGrpSpPr>
        <p:grpSpPr>
          <a:xfrm>
            <a:off x="7315200" y="3653135"/>
            <a:ext cx="1752600" cy="461665"/>
            <a:chOff x="7315200" y="3685401"/>
            <a:chExt cx="1752600" cy="461665"/>
          </a:xfrm>
        </p:grpSpPr>
        <p:sp>
          <p:nvSpPr>
            <p:cNvPr id="32" name="Rectangle 31"/>
            <p:cNvSpPr/>
            <p:nvPr/>
          </p:nvSpPr>
          <p:spPr bwMode="auto">
            <a:xfrm>
              <a:off x="7315200" y="3761601"/>
              <a:ext cx="152400" cy="152400"/>
            </a:xfrm>
            <a:prstGeom prst="rect">
              <a:avLst/>
            </a:prstGeom>
            <a:ln>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3" name="TextBox 32"/>
            <p:cNvSpPr txBox="1"/>
            <p:nvPr/>
          </p:nvSpPr>
          <p:spPr>
            <a:xfrm>
              <a:off x="7543800" y="3685401"/>
              <a:ext cx="1524000" cy="461665"/>
            </a:xfrm>
            <a:prstGeom prst="rect">
              <a:avLst/>
            </a:prstGeom>
            <a:noFill/>
          </p:spPr>
          <p:txBody>
            <a:bodyPr wrap="square" rtlCol="0">
              <a:spAutoFit/>
            </a:bodyPr>
            <a:lstStyle/>
            <a:p>
              <a:r>
                <a:rPr lang="en-US" sz="1200" dirty="0" smtClean="0">
                  <a:solidFill>
                    <a:srgbClr val="000000"/>
                  </a:solidFill>
                </a:rPr>
                <a:t>Transfer Overhead </a:t>
              </a:r>
            </a:p>
            <a:p>
              <a:r>
                <a:rPr lang="en-US" sz="1200" dirty="0" smtClean="0">
                  <a:solidFill>
                    <a:srgbClr val="000000"/>
                  </a:solidFill>
                </a:rPr>
                <a:t>to PFS</a:t>
              </a:r>
              <a:endParaRPr lang="en-US" sz="1200" dirty="0">
                <a:solidFill>
                  <a:srgbClr val="000000"/>
                </a:solidFill>
              </a:endParaRPr>
            </a:p>
          </p:txBody>
        </p:sp>
      </p:grpSp>
      <p:sp>
        <p:nvSpPr>
          <p:cNvPr id="14" name="TextBox 13"/>
          <p:cNvSpPr txBox="1"/>
          <p:nvPr/>
        </p:nvSpPr>
        <p:spPr>
          <a:xfrm rot="16200000">
            <a:off x="-1370111" y="3198912"/>
            <a:ext cx="3505201" cy="307777"/>
          </a:xfrm>
          <a:prstGeom prst="rect">
            <a:avLst/>
          </a:prstGeom>
          <a:noFill/>
        </p:spPr>
        <p:txBody>
          <a:bodyPr wrap="square" rtlCol="0">
            <a:spAutoFit/>
          </a:bodyPr>
          <a:lstStyle/>
          <a:p>
            <a:r>
              <a:rPr lang="en-US" sz="1400" dirty="0" smtClean="0">
                <a:solidFill>
                  <a:srgbClr val="000000"/>
                </a:solidFill>
                <a:latin typeface="Times"/>
              </a:rPr>
              <a:t>Total Recovery Overhead (sec)</a:t>
            </a:r>
            <a:endParaRPr lang="en-US" sz="1400" dirty="0">
              <a:solidFill>
                <a:srgbClr val="000000"/>
              </a:solidFill>
              <a:latin typeface="Times"/>
            </a:endParaRPr>
          </a:p>
        </p:txBody>
      </p:sp>
      <p:sp>
        <p:nvSpPr>
          <p:cNvPr id="15" name="Freeform 14"/>
          <p:cNvSpPr/>
          <p:nvPr/>
        </p:nvSpPr>
        <p:spPr>
          <a:xfrm>
            <a:off x="3124200" y="4372572"/>
            <a:ext cx="609600" cy="504228"/>
          </a:xfrm>
          <a:custGeom>
            <a:avLst/>
            <a:gdLst>
              <a:gd name="connsiteX0" fmla="*/ 0 w 459800"/>
              <a:gd name="connsiteY0" fmla="*/ 504228 h 504228"/>
              <a:gd name="connsiteX1" fmla="*/ 87581 w 459800"/>
              <a:gd name="connsiteY1" fmla="*/ 588 h 504228"/>
              <a:gd name="connsiteX2" fmla="*/ 459800 w 459800"/>
              <a:gd name="connsiteY2" fmla="*/ 394741 h 504228"/>
            </a:gdLst>
            <a:ahLst/>
            <a:cxnLst>
              <a:cxn ang="0">
                <a:pos x="connsiteX0" y="connsiteY0"/>
              </a:cxn>
              <a:cxn ang="0">
                <a:pos x="connsiteX1" y="connsiteY1"/>
              </a:cxn>
              <a:cxn ang="0">
                <a:pos x="connsiteX2" y="connsiteY2"/>
              </a:cxn>
            </a:cxnLst>
            <a:rect l="l" t="t" r="r" b="b"/>
            <a:pathLst>
              <a:path w="459800" h="504228">
                <a:moveTo>
                  <a:pt x="0" y="504228"/>
                </a:moveTo>
                <a:cubicBezTo>
                  <a:pt x="5474" y="261532"/>
                  <a:pt x="10948" y="18836"/>
                  <a:pt x="87581" y="588"/>
                </a:cubicBezTo>
                <a:cubicBezTo>
                  <a:pt x="164214" y="-17660"/>
                  <a:pt x="459800" y="394741"/>
                  <a:pt x="459800" y="394741"/>
                </a:cubicBezTo>
              </a:path>
            </a:pathLst>
          </a:custGeom>
          <a:ln w="19050" cmpd="sng">
            <a:solidFill>
              <a:schemeClr val="bg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000000"/>
              </a:solidFill>
            </a:endParaRPr>
          </a:p>
        </p:txBody>
      </p:sp>
      <p:sp>
        <p:nvSpPr>
          <p:cNvPr id="16" name="TextBox 15"/>
          <p:cNvSpPr txBox="1"/>
          <p:nvPr/>
        </p:nvSpPr>
        <p:spPr>
          <a:xfrm>
            <a:off x="3048000" y="3962400"/>
            <a:ext cx="685800" cy="338554"/>
          </a:xfrm>
          <a:prstGeom prst="rect">
            <a:avLst/>
          </a:prstGeom>
          <a:noFill/>
        </p:spPr>
        <p:txBody>
          <a:bodyPr wrap="square" rtlCol="0">
            <a:spAutoFit/>
          </a:bodyPr>
          <a:lstStyle/>
          <a:p>
            <a:r>
              <a:rPr lang="en-US" sz="1600" dirty="0" smtClean="0">
                <a:solidFill>
                  <a:srgbClr val="FF0000"/>
                </a:solidFill>
                <a:latin typeface="Times"/>
                <a:cs typeface="Times"/>
              </a:rPr>
              <a:t>43%</a:t>
            </a:r>
            <a:endParaRPr lang="en-US" sz="1600" dirty="0">
              <a:solidFill>
                <a:srgbClr val="FF0000"/>
              </a:solidFill>
              <a:latin typeface="Times"/>
              <a:cs typeface="Times"/>
            </a:endParaRPr>
          </a:p>
        </p:txBody>
      </p:sp>
      <p:sp>
        <p:nvSpPr>
          <p:cNvPr id="17" name="TextBox 16"/>
          <p:cNvSpPr txBox="1"/>
          <p:nvPr/>
        </p:nvSpPr>
        <p:spPr>
          <a:xfrm>
            <a:off x="6248400" y="4081046"/>
            <a:ext cx="685800" cy="338554"/>
          </a:xfrm>
          <a:prstGeom prst="rect">
            <a:avLst/>
          </a:prstGeom>
          <a:noFill/>
        </p:spPr>
        <p:txBody>
          <a:bodyPr wrap="square" rtlCol="0">
            <a:spAutoFit/>
          </a:bodyPr>
          <a:lstStyle/>
          <a:p>
            <a:r>
              <a:rPr lang="en-US" sz="1600" dirty="0" smtClean="0">
                <a:solidFill>
                  <a:srgbClr val="FF0000"/>
                </a:solidFill>
                <a:latin typeface="Times"/>
                <a:cs typeface="Times"/>
              </a:rPr>
              <a:t>71%</a:t>
            </a:r>
            <a:endParaRPr lang="en-US" sz="1600" dirty="0">
              <a:solidFill>
                <a:srgbClr val="FF0000"/>
              </a:solidFill>
              <a:latin typeface="Times"/>
              <a:cs typeface="Times"/>
            </a:endParaRPr>
          </a:p>
        </p:txBody>
      </p:sp>
      <p:sp>
        <p:nvSpPr>
          <p:cNvPr id="19" name="Freeform 18"/>
          <p:cNvSpPr/>
          <p:nvPr/>
        </p:nvSpPr>
        <p:spPr>
          <a:xfrm>
            <a:off x="6172200" y="4503801"/>
            <a:ext cx="557896" cy="372999"/>
          </a:xfrm>
          <a:custGeom>
            <a:avLst/>
            <a:gdLst>
              <a:gd name="connsiteX0" fmla="*/ 0 w 481696"/>
              <a:gd name="connsiteY0" fmla="*/ 296358 h 372999"/>
              <a:gd name="connsiteX1" fmla="*/ 218953 w 481696"/>
              <a:gd name="connsiteY1" fmla="*/ 742 h 372999"/>
              <a:gd name="connsiteX2" fmla="*/ 481696 w 481696"/>
              <a:gd name="connsiteY2" fmla="*/ 372999 h 372999"/>
              <a:gd name="connsiteX3" fmla="*/ 481696 w 481696"/>
              <a:gd name="connsiteY3" fmla="*/ 372999 h 372999"/>
            </a:gdLst>
            <a:ahLst/>
            <a:cxnLst>
              <a:cxn ang="0">
                <a:pos x="connsiteX0" y="connsiteY0"/>
              </a:cxn>
              <a:cxn ang="0">
                <a:pos x="connsiteX1" y="connsiteY1"/>
              </a:cxn>
              <a:cxn ang="0">
                <a:pos x="connsiteX2" y="connsiteY2"/>
              </a:cxn>
              <a:cxn ang="0">
                <a:pos x="connsiteX3" y="connsiteY3"/>
              </a:cxn>
            </a:cxnLst>
            <a:rect l="l" t="t" r="r" b="b"/>
            <a:pathLst>
              <a:path w="481696" h="372999">
                <a:moveTo>
                  <a:pt x="0" y="296358"/>
                </a:moveTo>
                <a:cubicBezTo>
                  <a:pt x="69335" y="142163"/>
                  <a:pt x="138670" y="-12031"/>
                  <a:pt x="218953" y="742"/>
                </a:cubicBezTo>
                <a:cubicBezTo>
                  <a:pt x="299236" y="13515"/>
                  <a:pt x="481696" y="372999"/>
                  <a:pt x="481696" y="372999"/>
                </a:cubicBezTo>
                <a:lnTo>
                  <a:pt x="481696" y="372999"/>
                </a:lnTo>
              </a:path>
            </a:pathLst>
          </a:custGeom>
          <a:ln w="19050" cmpd="sng">
            <a:solidFill>
              <a:schemeClr val="bg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rgbClr val="000000"/>
              </a:solidFill>
            </a:endParaRPr>
          </a:p>
        </p:txBody>
      </p:sp>
      <p:sp>
        <p:nvSpPr>
          <p:cNvPr id="20" name="TextBox 19"/>
          <p:cNvSpPr txBox="1"/>
          <p:nvPr/>
        </p:nvSpPr>
        <p:spPr>
          <a:xfrm>
            <a:off x="7315200" y="2590800"/>
            <a:ext cx="1524000" cy="584776"/>
          </a:xfrm>
          <a:prstGeom prst="rect">
            <a:avLst/>
          </a:prstGeom>
          <a:noFill/>
        </p:spPr>
        <p:txBody>
          <a:bodyPr wrap="square" rtlCol="0">
            <a:spAutoFit/>
          </a:bodyPr>
          <a:lstStyle/>
          <a:p>
            <a:r>
              <a:rPr lang="en-US" sz="1600" dirty="0" smtClean="0">
                <a:solidFill>
                  <a:srgbClr val="FF0000"/>
                </a:solidFill>
                <a:latin typeface="Times"/>
                <a:cs typeface="Times"/>
              </a:rPr>
              <a:t>Reduction in </a:t>
            </a:r>
          </a:p>
          <a:p>
            <a:r>
              <a:rPr lang="en-US" sz="1600" dirty="0" smtClean="0">
                <a:solidFill>
                  <a:srgbClr val="FF0000"/>
                </a:solidFill>
                <a:latin typeface="Times"/>
                <a:cs typeface="Times"/>
              </a:rPr>
              <a:t>I/O overhead</a:t>
            </a:r>
            <a:endParaRPr lang="en-US" sz="1600" dirty="0">
              <a:solidFill>
                <a:srgbClr val="FF0000"/>
              </a:solidFill>
              <a:latin typeface="Times"/>
              <a:cs typeface="Times"/>
            </a:endParaRPr>
          </a:p>
        </p:txBody>
      </p:sp>
      <p:sp>
        <p:nvSpPr>
          <p:cNvPr id="3" name="Freeform 2"/>
          <p:cNvSpPr/>
          <p:nvPr/>
        </p:nvSpPr>
        <p:spPr>
          <a:xfrm>
            <a:off x="1295400" y="3505199"/>
            <a:ext cx="2418977" cy="1295401"/>
          </a:xfrm>
          <a:custGeom>
            <a:avLst/>
            <a:gdLst>
              <a:gd name="connsiteX0" fmla="*/ 0 w 2480235"/>
              <a:gd name="connsiteY0" fmla="*/ 590362 h 1277656"/>
              <a:gd name="connsiteX1" fmla="*/ 1479177 w 2480235"/>
              <a:gd name="connsiteY1" fmla="*/ 22597 h 1277656"/>
              <a:gd name="connsiteX2" fmla="*/ 2480235 w 2480235"/>
              <a:gd name="connsiteY2" fmla="*/ 1277656 h 1277656"/>
            </a:gdLst>
            <a:ahLst/>
            <a:cxnLst>
              <a:cxn ang="0">
                <a:pos x="connsiteX0" y="connsiteY0"/>
              </a:cxn>
              <a:cxn ang="0">
                <a:pos x="connsiteX1" y="connsiteY1"/>
              </a:cxn>
              <a:cxn ang="0">
                <a:pos x="connsiteX2" y="connsiteY2"/>
              </a:cxn>
            </a:cxnLst>
            <a:rect l="l" t="t" r="r" b="b"/>
            <a:pathLst>
              <a:path w="2480235" h="1277656">
                <a:moveTo>
                  <a:pt x="0" y="590362"/>
                </a:moveTo>
                <a:cubicBezTo>
                  <a:pt x="532902" y="249205"/>
                  <a:pt x="1065805" y="-91952"/>
                  <a:pt x="1479177" y="22597"/>
                </a:cubicBezTo>
                <a:cubicBezTo>
                  <a:pt x="1892549" y="137146"/>
                  <a:pt x="2480235" y="1277656"/>
                  <a:pt x="2480235" y="1277656"/>
                </a:cubicBezTo>
              </a:path>
            </a:pathLst>
          </a:custGeom>
          <a:ln w="19050" cmpd="sng">
            <a:solidFill>
              <a:schemeClr val="bg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 name="Freeform 3"/>
          <p:cNvSpPr/>
          <p:nvPr/>
        </p:nvSpPr>
        <p:spPr>
          <a:xfrm>
            <a:off x="4343400" y="3614268"/>
            <a:ext cx="2438400" cy="1262532"/>
          </a:xfrm>
          <a:custGeom>
            <a:avLst/>
            <a:gdLst>
              <a:gd name="connsiteX0" fmla="*/ 0 w 2420470"/>
              <a:gd name="connsiteY0" fmla="*/ 812803 h 1186332"/>
              <a:gd name="connsiteX1" fmla="*/ 657412 w 2420470"/>
              <a:gd name="connsiteY1" fmla="*/ 5979 h 1186332"/>
              <a:gd name="connsiteX2" fmla="*/ 2420470 w 2420470"/>
              <a:gd name="connsiteY2" fmla="*/ 1186332 h 1186332"/>
            </a:gdLst>
            <a:ahLst/>
            <a:cxnLst>
              <a:cxn ang="0">
                <a:pos x="connsiteX0" y="connsiteY0"/>
              </a:cxn>
              <a:cxn ang="0">
                <a:pos x="connsiteX1" y="connsiteY1"/>
              </a:cxn>
              <a:cxn ang="0">
                <a:pos x="connsiteX2" y="connsiteY2"/>
              </a:cxn>
            </a:cxnLst>
            <a:rect l="l" t="t" r="r" b="b"/>
            <a:pathLst>
              <a:path w="2420470" h="1186332">
                <a:moveTo>
                  <a:pt x="0" y="812803"/>
                </a:moveTo>
                <a:cubicBezTo>
                  <a:pt x="127000" y="378263"/>
                  <a:pt x="254000" y="-56276"/>
                  <a:pt x="657412" y="5979"/>
                </a:cubicBezTo>
                <a:cubicBezTo>
                  <a:pt x="1060824" y="68234"/>
                  <a:pt x="2420470" y="1186332"/>
                  <a:pt x="2420470" y="1186332"/>
                </a:cubicBezTo>
              </a:path>
            </a:pathLst>
          </a:custGeom>
          <a:ln w="19050" cmpd="sng">
            <a:solidFill>
              <a:schemeClr val="bg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TextBox 4"/>
          <p:cNvSpPr txBox="1"/>
          <p:nvPr/>
        </p:nvSpPr>
        <p:spPr>
          <a:xfrm>
            <a:off x="2514600" y="3124200"/>
            <a:ext cx="685800" cy="338554"/>
          </a:xfrm>
          <a:prstGeom prst="rect">
            <a:avLst/>
          </a:prstGeom>
          <a:noFill/>
        </p:spPr>
        <p:txBody>
          <a:bodyPr wrap="square" rtlCol="0">
            <a:spAutoFit/>
          </a:bodyPr>
          <a:lstStyle/>
          <a:p>
            <a:r>
              <a:rPr lang="en-US" sz="1600" dirty="0" smtClean="0">
                <a:solidFill>
                  <a:srgbClr val="FF0000"/>
                </a:solidFill>
                <a:latin typeface="Times"/>
                <a:cs typeface="Times"/>
              </a:rPr>
              <a:t>62%</a:t>
            </a:r>
            <a:endParaRPr lang="en-US" sz="1600" dirty="0">
              <a:solidFill>
                <a:srgbClr val="FF0000"/>
              </a:solidFill>
              <a:latin typeface="Times"/>
              <a:cs typeface="Times"/>
            </a:endParaRPr>
          </a:p>
        </p:txBody>
      </p:sp>
      <p:sp>
        <p:nvSpPr>
          <p:cNvPr id="22" name="TextBox 21"/>
          <p:cNvSpPr txBox="1"/>
          <p:nvPr/>
        </p:nvSpPr>
        <p:spPr>
          <a:xfrm>
            <a:off x="4724400" y="3166646"/>
            <a:ext cx="685800" cy="338554"/>
          </a:xfrm>
          <a:prstGeom prst="rect">
            <a:avLst/>
          </a:prstGeom>
          <a:noFill/>
        </p:spPr>
        <p:txBody>
          <a:bodyPr wrap="square" rtlCol="0">
            <a:spAutoFit/>
          </a:bodyPr>
          <a:lstStyle/>
          <a:p>
            <a:r>
              <a:rPr lang="en-US" sz="1600" dirty="0" smtClean="0">
                <a:solidFill>
                  <a:srgbClr val="FF0000"/>
                </a:solidFill>
                <a:latin typeface="Times"/>
                <a:cs typeface="Times"/>
              </a:rPr>
              <a:t>64%</a:t>
            </a:r>
            <a:endParaRPr lang="en-US" sz="1600" dirty="0">
              <a:solidFill>
                <a:srgbClr val="FF0000"/>
              </a:solidFill>
              <a:latin typeface="Times"/>
              <a:cs typeface="Times"/>
            </a:endParaRPr>
          </a:p>
        </p:txBody>
      </p:sp>
      <p:sp>
        <p:nvSpPr>
          <p:cNvPr id="23" name="TextBox 22"/>
          <p:cNvSpPr txBox="1"/>
          <p:nvPr/>
        </p:nvSpPr>
        <p:spPr>
          <a:xfrm>
            <a:off x="7315200" y="1981200"/>
            <a:ext cx="1447800" cy="830997"/>
          </a:xfrm>
          <a:prstGeom prst="rect">
            <a:avLst/>
          </a:prstGeom>
          <a:noFill/>
        </p:spPr>
        <p:txBody>
          <a:bodyPr wrap="square" rtlCol="0">
            <a:spAutoFit/>
          </a:bodyPr>
          <a:lstStyle/>
          <a:p>
            <a:r>
              <a:rPr lang="en-US" sz="1600" dirty="0" smtClean="0">
                <a:solidFill>
                  <a:srgbClr val="FF0000"/>
                </a:solidFill>
                <a:latin typeface="Times"/>
                <a:cs typeface="Times"/>
              </a:rPr>
              <a:t>Reduction in </a:t>
            </a:r>
          </a:p>
          <a:p>
            <a:r>
              <a:rPr lang="en-US" sz="1600" dirty="0" smtClean="0">
                <a:solidFill>
                  <a:srgbClr val="FF0000"/>
                </a:solidFill>
                <a:latin typeface="Times"/>
                <a:cs typeface="Times"/>
              </a:rPr>
              <a:t>recovery </a:t>
            </a:r>
          </a:p>
          <a:p>
            <a:r>
              <a:rPr lang="en-US" sz="1600" dirty="0" smtClean="0">
                <a:solidFill>
                  <a:srgbClr val="FF0000"/>
                </a:solidFill>
                <a:latin typeface="Times"/>
                <a:cs typeface="Times"/>
              </a:rPr>
              <a:t>overhead</a:t>
            </a:r>
            <a:endParaRPr lang="en-US" sz="1600" dirty="0">
              <a:solidFill>
                <a:srgbClr val="FF0000"/>
              </a:solidFill>
              <a:latin typeface="Times"/>
              <a:cs typeface="Times"/>
            </a:endParaRPr>
          </a:p>
        </p:txBody>
      </p:sp>
      <p:sp>
        <p:nvSpPr>
          <p:cNvPr id="6" name="Date Placeholder 5"/>
          <p:cNvSpPr>
            <a:spLocks noGrp="1"/>
          </p:cNvSpPr>
          <p:nvPr>
            <p:ph type="dt" sz="half" idx="10"/>
          </p:nvPr>
        </p:nvSpPr>
        <p:spPr/>
        <p:txBody>
          <a:bodyPr/>
          <a:lstStyle/>
          <a:p>
            <a:r>
              <a:rPr lang="en-US" smtClean="0"/>
              <a:t>Tanzima Islam (tislam@purdue.edu)</a:t>
            </a:r>
            <a:endParaRPr lang="en-US" dirty="0"/>
          </a:p>
        </p:txBody>
      </p:sp>
      <p:sp>
        <p:nvSpPr>
          <p:cNvPr id="7" name="Footer Placeholder 6"/>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283736939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graphicEl>
                                              <a:chart seriesIdx="0" categoryIdx="-4" bldStep="series"/>
                                            </p:graphic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
                                            <p:graphicEl>
                                              <a:chart seriesIdx="1" categoryIdx="-4" bldStep="series"/>
                                            </p:graphic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7"/>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16"/>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5"/>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19"/>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20"/>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7" grpId="0" uiExpand="1">
        <p:bldSub>
          <a:bldChart bld="series"/>
        </p:bldSub>
      </p:bldGraphic>
      <p:bldP spid="15" grpId="0" animBg="1"/>
      <p:bldP spid="15" grpId="1" animBg="1"/>
      <p:bldP spid="16" grpId="0"/>
      <p:bldP spid="16" grpId="1"/>
      <p:bldP spid="17" grpId="0"/>
      <p:bldP spid="17" grpId="1"/>
      <p:bldP spid="19" grpId="0" animBg="1"/>
      <p:bldP spid="19" grpId="1" animBg="1"/>
      <p:bldP spid="20" grpId="0"/>
      <p:bldP spid="20" grpId="1"/>
      <p:bldP spid="3" grpId="0" animBg="1"/>
      <p:bldP spid="4" grpId="0" animBg="1"/>
      <p:bldP spid="5" grpId="0"/>
      <p:bldP spid="22" grpId="0"/>
      <p:bldP spid="2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381000" y="1219200"/>
            <a:ext cx="8382000" cy="4572000"/>
          </a:xfrm>
        </p:spPr>
        <p:txBody>
          <a:bodyPr>
            <a:normAutofit/>
          </a:bodyPr>
          <a:lstStyle/>
          <a:p>
            <a:r>
              <a:rPr lang="en-US" dirty="0" smtClean="0"/>
              <a:t>Developed data-aware checkpoint compression technique </a:t>
            </a:r>
          </a:p>
          <a:p>
            <a:pPr lvl="1"/>
            <a:r>
              <a:rPr lang="en-US" dirty="0" smtClean="0"/>
              <a:t>Relative improvement in compression ratio up to 115%</a:t>
            </a:r>
          </a:p>
          <a:p>
            <a:endParaRPr lang="en-US" dirty="0" smtClean="0"/>
          </a:p>
          <a:p>
            <a:r>
              <a:rPr lang="en-US" dirty="0" smtClean="0"/>
              <a:t>Investigated different merging techniques</a:t>
            </a:r>
          </a:p>
          <a:p>
            <a:pPr lvl="1"/>
            <a:r>
              <a:rPr lang="en-US" dirty="0" smtClean="0"/>
              <a:t>Evaluated effectiveness using real-world applications</a:t>
            </a:r>
          </a:p>
          <a:p>
            <a:endParaRPr lang="en-US" dirty="0" smtClean="0"/>
          </a:p>
          <a:p>
            <a:r>
              <a:rPr lang="en-US" dirty="0" smtClean="0"/>
              <a:t>Designed and developed a scalable framework</a:t>
            </a:r>
          </a:p>
          <a:p>
            <a:pPr lvl="1"/>
            <a:r>
              <a:rPr lang="en-US" dirty="0" smtClean="0"/>
              <a:t>Implements N</a:t>
            </a:r>
            <a:r>
              <a:rPr lang="en-US" dirty="0" smtClean="0">
                <a:latin typeface="Wingdings"/>
                <a:ea typeface="Wingdings"/>
                <a:cs typeface="Wingdings"/>
                <a:sym typeface="Wingdings"/>
              </a:rPr>
              <a:t></a:t>
            </a:r>
            <a:r>
              <a:rPr lang="en-US" dirty="0" smtClean="0"/>
              <a:t>M checkpointing</a:t>
            </a:r>
          </a:p>
          <a:p>
            <a:pPr lvl="1"/>
            <a:r>
              <a:rPr lang="en-US" dirty="0" smtClean="0"/>
              <a:t>Improves application performance</a:t>
            </a:r>
          </a:p>
          <a:p>
            <a:pPr lvl="1"/>
            <a:r>
              <a:rPr lang="en-US" dirty="0" smtClean="0"/>
              <a:t>Transforms checkpointing into CPU bound operation</a:t>
            </a:r>
          </a:p>
        </p:txBody>
      </p:sp>
      <p:sp>
        <p:nvSpPr>
          <p:cNvPr id="4" name="Date Placeholder 3"/>
          <p:cNvSpPr>
            <a:spLocks noGrp="1"/>
          </p:cNvSpPr>
          <p:nvPr>
            <p:ph type="dt" sz="half" idx="10"/>
          </p:nvPr>
        </p:nvSpPr>
        <p:spPr/>
        <p:txBody>
          <a:bodyPr/>
          <a:lstStyle/>
          <a:p>
            <a:r>
              <a:rPr lang="en-US" smtClean="0"/>
              <a:t>Tanzima Islam (tislam@purdue.edu)</a:t>
            </a:r>
            <a:endParaRPr lang="en-US" dirty="0"/>
          </a:p>
        </p:txBody>
      </p:sp>
      <p:sp>
        <p:nvSpPr>
          <p:cNvPr id="5" name="Footer Placeholder 4"/>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116175005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82000" cy="451406"/>
          </a:xfrm>
        </p:spPr>
        <p:txBody>
          <a:bodyPr/>
          <a:lstStyle/>
          <a:p>
            <a:r>
              <a:rPr lang="en-US" dirty="0" smtClean="0"/>
              <a:t>Contact Information</a:t>
            </a:r>
            <a:endParaRPr lang="en-US" dirty="0"/>
          </a:p>
        </p:txBody>
      </p:sp>
      <p:sp>
        <p:nvSpPr>
          <p:cNvPr id="3" name="Content Placeholder 2"/>
          <p:cNvSpPr>
            <a:spLocks noGrp="1"/>
          </p:cNvSpPr>
          <p:nvPr>
            <p:ph idx="1"/>
          </p:nvPr>
        </p:nvSpPr>
        <p:spPr>
          <a:xfrm>
            <a:off x="381000" y="1302459"/>
            <a:ext cx="8382000" cy="1364541"/>
          </a:xfrm>
        </p:spPr>
        <p:txBody>
          <a:bodyPr>
            <a:normAutofit/>
          </a:bodyPr>
          <a:lstStyle/>
          <a:p>
            <a:r>
              <a:rPr lang="en-US" dirty="0" smtClean="0"/>
              <a:t>Tanzima </a:t>
            </a:r>
            <a:r>
              <a:rPr lang="en-US" dirty="0"/>
              <a:t>Islam (</a:t>
            </a:r>
            <a:r>
              <a:rPr lang="en-US" dirty="0">
                <a:hlinkClick r:id="rId3"/>
              </a:rPr>
              <a:t>tislam@purdue.edu</a:t>
            </a:r>
            <a:r>
              <a:rPr lang="en-US" dirty="0"/>
              <a:t>)</a:t>
            </a:r>
          </a:p>
          <a:p>
            <a:r>
              <a:rPr lang="en-US" dirty="0"/>
              <a:t>Website: </a:t>
            </a:r>
            <a:r>
              <a:rPr lang="en-US" dirty="0" err="1"/>
              <a:t>web.ics.purdue.edu</a:t>
            </a:r>
            <a:r>
              <a:rPr lang="en-US" dirty="0"/>
              <a:t>/~</a:t>
            </a:r>
            <a:r>
              <a:rPr lang="en-US" dirty="0" err="1"/>
              <a:t>tislam</a:t>
            </a:r>
            <a:endParaRPr lang="en-US" dirty="0"/>
          </a:p>
          <a:p>
            <a:pPr marL="0" indent="0">
              <a:buNone/>
            </a:pPr>
            <a:endParaRPr lang="en-US" dirty="0" smtClean="0"/>
          </a:p>
        </p:txBody>
      </p:sp>
      <p:sp>
        <p:nvSpPr>
          <p:cNvPr id="4" name="Date Placeholder 3"/>
          <p:cNvSpPr>
            <a:spLocks noGrp="1"/>
          </p:cNvSpPr>
          <p:nvPr>
            <p:ph type="dt" sz="half" idx="10"/>
          </p:nvPr>
        </p:nvSpPr>
        <p:spPr/>
        <p:txBody>
          <a:bodyPr/>
          <a:lstStyle/>
          <a:p>
            <a:r>
              <a:rPr lang="en-US" smtClean="0"/>
              <a:t>Tanzima Islam (tislam@purdue.edu)</a:t>
            </a:r>
            <a:endParaRPr lang="en-US" dirty="0"/>
          </a:p>
        </p:txBody>
      </p:sp>
      <p:sp>
        <p:nvSpPr>
          <p:cNvPr id="5" name="Footer Placeholder 4"/>
          <p:cNvSpPr>
            <a:spLocks noGrp="1"/>
          </p:cNvSpPr>
          <p:nvPr>
            <p:ph type="ftr" sz="quarter" idx="3"/>
          </p:nvPr>
        </p:nvSpPr>
        <p:spPr/>
        <p:txBody>
          <a:bodyPr/>
          <a:lstStyle/>
          <a:p>
            <a:r>
              <a:rPr lang="en-US" smtClean="0"/>
              <a:t>mcrEngine: Data-aware Aggregation &amp; Compression</a:t>
            </a:r>
            <a:endParaRPr lang="en-US" dirty="0"/>
          </a:p>
        </p:txBody>
      </p:sp>
      <p:sp>
        <p:nvSpPr>
          <p:cNvPr id="8" name="Title 1"/>
          <p:cNvSpPr txBox="1">
            <a:spLocks/>
          </p:cNvSpPr>
          <p:nvPr/>
        </p:nvSpPr>
        <p:spPr>
          <a:xfrm>
            <a:off x="381000" y="2367994"/>
            <a:ext cx="8382000" cy="451406"/>
          </a:xfrm>
          <a:prstGeom prst="rect">
            <a:avLst/>
          </a:prstGeom>
        </p:spPr>
        <p:txBody>
          <a:bodyPr vert="horz" wrap="square" lIns="0" tIns="0" rIns="0" bIns="0" rtlCol="0" anchor="t">
            <a:spAutoFit/>
          </a:bodyPr>
          <a:lstStyle>
            <a:lvl1pPr algn="ctr" defTabSz="914363" rtl="0" eaLnBrk="1" latinLnBrk="0" hangingPunct="1">
              <a:lnSpc>
                <a:spcPct val="90000"/>
              </a:lnSpc>
              <a:spcBef>
                <a:spcPct val="0"/>
              </a:spcBef>
              <a:buNone/>
              <a:defRPr lang="en-US" sz="3200" b="0" kern="1200" cap="none" spc="-150" dirty="0" smtClean="0">
                <a:ln w="3175">
                  <a:solidFill>
                    <a:srgbClr val="0000FF"/>
                  </a:solidFill>
                </a:ln>
                <a:solidFill>
                  <a:srgbClr val="0000FF"/>
                </a:solidFill>
                <a:effectLst/>
                <a:latin typeface="Times"/>
                <a:ea typeface="+mn-ea"/>
                <a:cs typeface="Arial" charset="0"/>
              </a:defRPr>
            </a:lvl1pPr>
          </a:lstStyle>
          <a:p>
            <a:r>
              <a:rPr lang="en-US" dirty="0" smtClean="0">
                <a:ln w="3175">
                  <a:solidFill>
                    <a:srgbClr val="2D4FB6"/>
                  </a:solidFill>
                </a:ln>
                <a:solidFill>
                  <a:srgbClr val="2D4FB6"/>
                </a:solidFill>
              </a:rPr>
              <a:t>Acknowledgement</a:t>
            </a:r>
            <a:endParaRPr lang="en-US" dirty="0">
              <a:ln w="3175">
                <a:solidFill>
                  <a:srgbClr val="2D4FB6"/>
                </a:solidFill>
              </a:ln>
              <a:solidFill>
                <a:srgbClr val="2D4FB6"/>
              </a:solidFill>
            </a:endParaRPr>
          </a:p>
        </p:txBody>
      </p:sp>
      <p:sp>
        <p:nvSpPr>
          <p:cNvPr id="9" name="Content Placeholder 2"/>
          <p:cNvSpPr txBox="1">
            <a:spLocks/>
          </p:cNvSpPr>
          <p:nvPr/>
        </p:nvSpPr>
        <p:spPr>
          <a:xfrm>
            <a:off x="381000" y="2971801"/>
            <a:ext cx="8382000" cy="3352800"/>
          </a:xfrm>
          <a:prstGeom prst="rect">
            <a:avLst/>
          </a:prstGeom>
        </p:spPr>
        <p:txBody>
          <a:bodyPr vert="horz" lIns="0" tIns="0" rIns="0" bIns="0" rtlCol="0">
            <a:normAutofit/>
          </a:bodyPr>
          <a:lstStyle>
            <a:lvl1pPr marL="396875" indent="-396875" algn="l" defTabSz="914363" rtl="0" eaLnBrk="1" latinLnBrk="0" hangingPunct="1">
              <a:lnSpc>
                <a:spcPct val="90000"/>
              </a:lnSpc>
              <a:spcBef>
                <a:spcPct val="20000"/>
              </a:spcBef>
              <a:buClr>
                <a:schemeClr val="accent1">
                  <a:lumMod val="75000"/>
                </a:schemeClr>
              </a:buClr>
              <a:buFontTx/>
              <a:buBlip>
                <a:blip r:embed="rId4"/>
              </a:buBlip>
              <a:defRPr sz="2600" kern="1200">
                <a:solidFill>
                  <a:schemeClr val="bg1"/>
                </a:solidFill>
                <a:latin typeface="Times"/>
                <a:ea typeface="+mn-ea"/>
                <a:cs typeface="+mn-cs"/>
              </a:defRPr>
            </a:lvl1pPr>
            <a:lvl2pPr marL="914400" indent="-396875" algn="l" defTabSz="914363" rtl="0" eaLnBrk="1" latinLnBrk="0" hangingPunct="1">
              <a:lnSpc>
                <a:spcPct val="90000"/>
              </a:lnSpc>
              <a:spcBef>
                <a:spcPct val="20000"/>
              </a:spcBef>
              <a:buClr>
                <a:schemeClr val="accent1">
                  <a:lumMod val="75000"/>
                </a:schemeClr>
              </a:buClr>
              <a:buFontTx/>
              <a:buBlip>
                <a:blip r:embed="rId5"/>
              </a:buBlip>
              <a:defRPr sz="2000" kern="1200">
                <a:solidFill>
                  <a:schemeClr val="bg1">
                    <a:lumMod val="75000"/>
                    <a:lumOff val="25000"/>
                  </a:schemeClr>
                </a:solidFill>
                <a:latin typeface="Times"/>
                <a:ea typeface="+mn-ea"/>
                <a:cs typeface="+mn-cs"/>
              </a:defRPr>
            </a:lvl2pPr>
            <a:lvl3pPr marL="1258888" indent="-344488" algn="l" defTabSz="914363" rtl="0" eaLnBrk="1" latinLnBrk="0" hangingPunct="1">
              <a:lnSpc>
                <a:spcPct val="90000"/>
              </a:lnSpc>
              <a:spcBef>
                <a:spcPct val="20000"/>
              </a:spcBef>
              <a:buClr>
                <a:schemeClr val="accent1">
                  <a:lumMod val="75000"/>
                </a:schemeClr>
              </a:buClr>
              <a:buFontTx/>
              <a:buBlip>
                <a:blip r:embed="rId5"/>
              </a:buBlip>
              <a:defRPr sz="2000" kern="1200">
                <a:solidFill>
                  <a:schemeClr val="bg1">
                    <a:lumMod val="75000"/>
                    <a:lumOff val="25000"/>
                  </a:schemeClr>
                </a:solidFill>
                <a:latin typeface="Times"/>
                <a:ea typeface="+mn-ea"/>
                <a:cs typeface="+mn-cs"/>
              </a:defRPr>
            </a:lvl3pPr>
            <a:lvl4pPr marL="1604963" indent="-346075" algn="l" defTabSz="914363" rtl="0" eaLnBrk="1" latinLnBrk="0" hangingPunct="1">
              <a:lnSpc>
                <a:spcPct val="90000"/>
              </a:lnSpc>
              <a:spcBef>
                <a:spcPct val="20000"/>
              </a:spcBef>
              <a:buClr>
                <a:schemeClr val="accent1">
                  <a:lumMod val="75000"/>
                </a:schemeClr>
              </a:buClr>
              <a:buFontTx/>
              <a:buBlip>
                <a:blip r:embed="rId5"/>
              </a:buBlip>
              <a:defRPr sz="2000" kern="1200">
                <a:solidFill>
                  <a:schemeClr val="bg1">
                    <a:lumMod val="75000"/>
                    <a:lumOff val="25000"/>
                  </a:schemeClr>
                </a:solidFill>
                <a:latin typeface="Times"/>
                <a:ea typeface="+mn-ea"/>
                <a:cs typeface="+mn-cs"/>
              </a:defRPr>
            </a:lvl4pPr>
            <a:lvl5pPr marL="1941513" indent="-336550" algn="l" defTabSz="914363" rtl="0" eaLnBrk="1" latinLnBrk="0" hangingPunct="1">
              <a:lnSpc>
                <a:spcPct val="90000"/>
              </a:lnSpc>
              <a:spcBef>
                <a:spcPct val="20000"/>
              </a:spcBef>
              <a:buClr>
                <a:schemeClr val="accent1">
                  <a:lumMod val="75000"/>
                </a:schemeClr>
              </a:buClr>
              <a:buFontTx/>
              <a:buBlip>
                <a:blip r:embed="rId5"/>
              </a:buBlip>
              <a:defRPr sz="2000" kern="1200">
                <a:solidFill>
                  <a:schemeClr val="bg1">
                    <a:lumMod val="75000"/>
                    <a:lumOff val="25000"/>
                  </a:schemeClr>
                </a:solidFill>
                <a:latin typeface="Times"/>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Purdue:</a:t>
            </a:r>
          </a:p>
          <a:p>
            <a:pPr lvl="1"/>
            <a:r>
              <a:rPr lang="en-US" dirty="0" err="1" smtClean="0"/>
              <a:t>Saurabh</a:t>
            </a:r>
            <a:r>
              <a:rPr lang="en-US" dirty="0" smtClean="0"/>
              <a:t> </a:t>
            </a:r>
            <a:r>
              <a:rPr lang="en-US" dirty="0" err="1" smtClean="0"/>
              <a:t>Bagchi</a:t>
            </a:r>
            <a:r>
              <a:rPr lang="en-US" dirty="0" smtClean="0"/>
              <a:t> (</a:t>
            </a:r>
            <a:r>
              <a:rPr lang="en-US" dirty="0" smtClean="0">
                <a:hlinkClick r:id="rId6"/>
              </a:rPr>
              <a:t>sbagchi@purdue.edu</a:t>
            </a:r>
            <a:r>
              <a:rPr lang="en-US" dirty="0" smtClean="0"/>
              <a:t>)</a:t>
            </a:r>
          </a:p>
          <a:p>
            <a:pPr lvl="1"/>
            <a:r>
              <a:rPr lang="en-US" dirty="0" smtClean="0"/>
              <a:t>Rudolf </a:t>
            </a:r>
            <a:r>
              <a:rPr lang="en-US" dirty="0" err="1" smtClean="0"/>
              <a:t>Eigenmann</a:t>
            </a:r>
            <a:r>
              <a:rPr lang="en-US" dirty="0" smtClean="0"/>
              <a:t> (</a:t>
            </a:r>
            <a:r>
              <a:rPr lang="en-US" dirty="0" smtClean="0">
                <a:hlinkClick r:id="rId7"/>
              </a:rPr>
              <a:t>eigenman@purdue.edu</a:t>
            </a:r>
            <a:r>
              <a:rPr lang="en-US" dirty="0" smtClean="0"/>
              <a:t>)</a:t>
            </a:r>
          </a:p>
          <a:p>
            <a:pPr marL="0" indent="0">
              <a:buFontTx/>
              <a:buNone/>
            </a:pPr>
            <a:endParaRPr lang="en-US" dirty="0" smtClean="0"/>
          </a:p>
          <a:p>
            <a:r>
              <a:rPr lang="en-US" dirty="0" smtClean="0"/>
              <a:t>Lawrence Livermore National Laboratory</a:t>
            </a:r>
          </a:p>
          <a:p>
            <a:pPr lvl="1"/>
            <a:r>
              <a:rPr lang="en-US" dirty="0" smtClean="0"/>
              <a:t>Kathryn </a:t>
            </a:r>
            <a:r>
              <a:rPr lang="en-US" dirty="0" err="1" smtClean="0"/>
              <a:t>Mohror</a:t>
            </a:r>
            <a:r>
              <a:rPr lang="en-US" dirty="0" smtClean="0"/>
              <a:t> (</a:t>
            </a:r>
            <a:r>
              <a:rPr lang="en-US" dirty="0" smtClean="0">
                <a:hlinkClick r:id="rId8"/>
              </a:rPr>
              <a:t>kathryn@llnl.gov</a:t>
            </a:r>
            <a:r>
              <a:rPr lang="en-US" dirty="0" smtClean="0"/>
              <a:t>)</a:t>
            </a:r>
          </a:p>
          <a:p>
            <a:pPr lvl="1"/>
            <a:r>
              <a:rPr lang="en-US" dirty="0" smtClean="0"/>
              <a:t>Adam Moody (</a:t>
            </a:r>
            <a:r>
              <a:rPr lang="en-US" dirty="0" smtClean="0">
                <a:hlinkClick r:id="rId9"/>
              </a:rPr>
              <a:t>moody20@llnl.gov</a:t>
            </a:r>
            <a:r>
              <a:rPr lang="en-US" dirty="0" smtClean="0"/>
              <a:t>)</a:t>
            </a:r>
          </a:p>
          <a:p>
            <a:pPr lvl="1"/>
            <a:r>
              <a:rPr lang="en-US" dirty="0" err="1" smtClean="0"/>
              <a:t>Bronis</a:t>
            </a:r>
            <a:r>
              <a:rPr lang="en-US" dirty="0" smtClean="0"/>
              <a:t> R. de </a:t>
            </a:r>
            <a:r>
              <a:rPr lang="en-US" dirty="0" err="1" smtClean="0"/>
              <a:t>Supinski</a:t>
            </a:r>
            <a:r>
              <a:rPr lang="en-US" dirty="0" smtClean="0"/>
              <a:t> (</a:t>
            </a:r>
            <a:r>
              <a:rPr lang="en-US" dirty="0" smtClean="0">
                <a:hlinkClick r:id="rId10"/>
              </a:rPr>
              <a:t>bronis@llnl.gov</a:t>
            </a:r>
            <a:r>
              <a:rPr lang="en-US" dirty="0" smtClean="0"/>
              <a:t>)</a:t>
            </a:r>
          </a:p>
        </p:txBody>
      </p:sp>
    </p:spTree>
    <p:extLst>
      <p:ext uri="{BB962C8B-B14F-4D97-AF65-F5344CB8AC3E}">
        <p14:creationId xmlns:p14="http://schemas.microsoft.com/office/powerpoint/2010/main" val="275579272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Tanzima Islam (tislam@purdue.edu)</a:t>
            </a:r>
            <a:endParaRPr lang="en-US" dirty="0"/>
          </a:p>
        </p:txBody>
      </p:sp>
      <p:sp>
        <p:nvSpPr>
          <p:cNvPr id="7" name="Footer Placeholder 6"/>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338757778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4" name="Date Placeholder 3"/>
          <p:cNvSpPr>
            <a:spLocks noGrp="1"/>
          </p:cNvSpPr>
          <p:nvPr>
            <p:ph type="dt" sz="half" idx="10"/>
          </p:nvPr>
        </p:nvSpPr>
        <p:spPr/>
        <p:txBody>
          <a:bodyPr/>
          <a:lstStyle/>
          <a:p>
            <a:r>
              <a:rPr lang="en-US" smtClean="0"/>
              <a:t>Tanzima Islam (tislam@purdue.edu)</a:t>
            </a:r>
            <a:endParaRPr lang="en-US" dirty="0"/>
          </a:p>
        </p:txBody>
      </p:sp>
      <p:sp>
        <p:nvSpPr>
          <p:cNvPr id="7" name="Footer Placeholder 6"/>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363984589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 Failures in HPC</a:t>
            </a:r>
            <a:endParaRPr lang="en-US" dirty="0"/>
          </a:p>
        </p:txBody>
      </p:sp>
      <p:sp>
        <p:nvSpPr>
          <p:cNvPr id="3" name="Content Placeholder 2"/>
          <p:cNvSpPr>
            <a:spLocks noGrp="1"/>
          </p:cNvSpPr>
          <p:nvPr>
            <p:ph idx="1"/>
          </p:nvPr>
        </p:nvSpPr>
        <p:spPr>
          <a:xfrm>
            <a:off x="381000" y="1219200"/>
            <a:ext cx="8382000" cy="726866"/>
          </a:xfrm>
        </p:spPr>
        <p:txBody>
          <a:bodyPr/>
          <a:lstStyle/>
          <a:p>
            <a:r>
              <a:rPr lang="en-US" dirty="0" smtClean="0"/>
              <a:t>“A Large-scale Study of Failures in High-performance Computing Systems, by Bianca Schroeder, Garth Gibson</a:t>
            </a:r>
          </a:p>
        </p:txBody>
      </p:sp>
      <p:pic>
        <p:nvPicPr>
          <p:cNvPr id="4" name="Picture 3" descr="failures-in-hpc-cmu (dragged).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573" y="2435134"/>
            <a:ext cx="4294227" cy="2822666"/>
          </a:xfrm>
          <a:prstGeom prst="rect">
            <a:avLst/>
          </a:prstGeom>
          <a:solidFill>
            <a:schemeClr val="tx1"/>
          </a:solidFill>
        </p:spPr>
      </p:pic>
      <p:pic>
        <p:nvPicPr>
          <p:cNvPr id="5" name="Picture 4" descr="failures-in-hpc-cmu (dragged) 1.pdf"/>
          <p:cNvPicPr>
            <a:picLocks noChangeAspect="1"/>
          </p:cNvPicPr>
          <p:nvPr/>
        </p:nvPicPr>
        <p:blipFill>
          <a:blip>
            <a:extLst>
              <a:ext uri="{28A0092B-C50C-407E-A947-70E740481C1C}">
                <a14:useLocalDpi xmlns:a14="http://schemas.microsoft.com/office/drawing/2010/main" val="0"/>
              </a:ext>
            </a:extLst>
          </a:blip>
          <a:stretch>
            <a:fillRect/>
          </a:stretch>
        </p:blipFill>
        <p:spPr>
          <a:xfrm>
            <a:off x="4536375" y="2362200"/>
            <a:ext cx="4531426" cy="2904536"/>
          </a:xfrm>
          <a:prstGeom prst="rect">
            <a:avLst/>
          </a:prstGeom>
        </p:spPr>
      </p:pic>
      <p:sp>
        <p:nvSpPr>
          <p:cNvPr id="6" name="TextBox 5"/>
          <p:cNvSpPr txBox="1"/>
          <p:nvPr/>
        </p:nvSpPr>
        <p:spPr>
          <a:xfrm>
            <a:off x="533400" y="5562600"/>
            <a:ext cx="3657600" cy="369332"/>
          </a:xfrm>
          <a:prstGeom prst="rect">
            <a:avLst/>
          </a:prstGeom>
          <a:noFill/>
        </p:spPr>
        <p:txBody>
          <a:bodyPr wrap="square" rtlCol="0">
            <a:spAutoFit/>
          </a:bodyPr>
          <a:lstStyle/>
          <a:p>
            <a:r>
              <a:rPr lang="en-US" dirty="0" smtClean="0"/>
              <a:t>Breakdown of root causes of failures</a:t>
            </a:r>
            <a:endParaRPr lang="en-US" dirty="0"/>
          </a:p>
        </p:txBody>
      </p:sp>
      <p:sp>
        <p:nvSpPr>
          <p:cNvPr id="10" name="TextBox 9"/>
          <p:cNvSpPr txBox="1"/>
          <p:nvPr/>
        </p:nvSpPr>
        <p:spPr>
          <a:xfrm>
            <a:off x="4648200" y="5562600"/>
            <a:ext cx="4191000" cy="369332"/>
          </a:xfrm>
          <a:prstGeom prst="rect">
            <a:avLst/>
          </a:prstGeom>
          <a:noFill/>
        </p:spPr>
        <p:txBody>
          <a:bodyPr wrap="square" rtlCol="0">
            <a:spAutoFit/>
          </a:bodyPr>
          <a:lstStyle/>
          <a:p>
            <a:r>
              <a:rPr lang="en-US" dirty="0" smtClean="0"/>
              <a:t>Breakdown of downtime into root causes</a:t>
            </a:r>
            <a:endParaRPr lang="en-US" dirty="0"/>
          </a:p>
        </p:txBody>
      </p:sp>
      <p:sp>
        <p:nvSpPr>
          <p:cNvPr id="7" name="Date Placeholder 6"/>
          <p:cNvSpPr>
            <a:spLocks noGrp="1"/>
          </p:cNvSpPr>
          <p:nvPr>
            <p:ph type="dt" sz="half" idx="10"/>
          </p:nvPr>
        </p:nvSpPr>
        <p:spPr/>
        <p:txBody>
          <a:bodyPr/>
          <a:lstStyle/>
          <a:p>
            <a:r>
              <a:rPr lang="en-US" smtClean="0"/>
              <a:t>Tanzima Islam (tislam@purdue.edu)</a:t>
            </a:r>
            <a:endParaRPr lang="en-US" dirty="0"/>
          </a:p>
        </p:txBody>
      </p:sp>
      <p:sp>
        <p:nvSpPr>
          <p:cNvPr id="8" name="Footer Placeholder 7"/>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347559819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a:xfrm>
            <a:off x="381000" y="1219200"/>
            <a:ext cx="8382000" cy="1584023"/>
          </a:xfrm>
        </p:spPr>
        <p:txBody>
          <a:bodyPr>
            <a:normAutofit/>
          </a:bodyPr>
          <a:lstStyle/>
          <a:p>
            <a:r>
              <a:rPr lang="en-US" dirty="0" smtClean="0"/>
              <a:t>Analytical solution to group size selection?</a:t>
            </a:r>
          </a:p>
          <a:p>
            <a:r>
              <a:rPr lang="en-US" dirty="0" smtClean="0"/>
              <a:t>Better way than rank-order grouping?</a:t>
            </a:r>
          </a:p>
          <a:p>
            <a:r>
              <a:rPr lang="en-US" dirty="0" smtClean="0"/>
              <a:t>Variable streaming?</a:t>
            </a:r>
          </a:p>
          <a:p>
            <a:pPr lvl="1"/>
            <a:r>
              <a:rPr lang="en-US" dirty="0" smtClean="0"/>
              <a:t>Engineering challenge</a:t>
            </a:r>
          </a:p>
        </p:txBody>
      </p:sp>
      <p:sp>
        <p:nvSpPr>
          <p:cNvPr id="4" name="Date Placeholder 3"/>
          <p:cNvSpPr>
            <a:spLocks noGrp="1"/>
          </p:cNvSpPr>
          <p:nvPr>
            <p:ph type="dt" sz="half" idx="10"/>
          </p:nvPr>
        </p:nvSpPr>
        <p:spPr/>
        <p:txBody>
          <a:bodyPr/>
          <a:lstStyle/>
          <a:p>
            <a:r>
              <a:rPr lang="en-US" smtClean="0"/>
              <a:t>Tanzima Islam (tislam@purdue.edu)</a:t>
            </a:r>
            <a:endParaRPr lang="en-US" dirty="0"/>
          </a:p>
        </p:txBody>
      </p:sp>
      <p:sp>
        <p:nvSpPr>
          <p:cNvPr id="5" name="Footer Placeholder 4"/>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405897334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Impact of Load on PFS at Large Scale</a:t>
            </a:r>
            <a:endParaRPr lang="en-US" dirty="0"/>
          </a:p>
        </p:txBody>
      </p:sp>
      <p:sp>
        <p:nvSpPr>
          <p:cNvPr id="3" name="Content Placeholder 2"/>
          <p:cNvSpPr>
            <a:spLocks noGrp="1"/>
          </p:cNvSpPr>
          <p:nvPr>
            <p:ph idx="1"/>
          </p:nvPr>
        </p:nvSpPr>
        <p:spPr>
          <a:xfrm>
            <a:off x="381000" y="1143000"/>
            <a:ext cx="8763000" cy="3906198"/>
          </a:xfrm>
        </p:spPr>
        <p:txBody>
          <a:bodyPr>
            <a:normAutofit/>
          </a:bodyPr>
          <a:lstStyle/>
          <a:p>
            <a:r>
              <a:rPr lang="en-US" dirty="0" smtClean="0"/>
              <a:t>IOR</a:t>
            </a:r>
          </a:p>
          <a:p>
            <a:pPr lvl="1"/>
            <a:r>
              <a:rPr lang="en-US" dirty="0" smtClean="0"/>
              <a:t>78MB of data per process</a:t>
            </a:r>
          </a:p>
          <a:p>
            <a:pPr lvl="1"/>
            <a:r>
              <a:rPr lang="en-US" dirty="0" smtClean="0"/>
              <a:t>N</a:t>
            </a:r>
            <a:r>
              <a:rPr lang="en-US" dirty="0" smtClean="0">
                <a:latin typeface="Wingdings"/>
                <a:ea typeface="Wingdings"/>
                <a:cs typeface="Wingdings"/>
                <a:sym typeface="Wingdings"/>
              </a:rPr>
              <a:t></a:t>
            </a:r>
            <a:r>
              <a:rPr lang="en-US" dirty="0" smtClean="0">
                <a:sym typeface="Wingdings"/>
              </a:rPr>
              <a:t>N checkpoint transfer</a:t>
            </a:r>
            <a:endParaRPr lang="en-US" dirty="0" smtClean="0"/>
          </a:p>
          <a:p>
            <a:r>
              <a:rPr lang="en-US" dirty="0" smtClean="0"/>
              <a:t>Observations:</a:t>
            </a:r>
          </a:p>
          <a:p>
            <a:pPr marL="517525" lvl="1" indent="0">
              <a:buNone/>
            </a:pPr>
            <a:r>
              <a:rPr lang="en-US" dirty="0" smtClean="0"/>
              <a:t>(-) Large average write time </a:t>
            </a:r>
            <a:r>
              <a:rPr lang="en-US" dirty="0">
                <a:latin typeface="Wingdings"/>
                <a:ea typeface="Wingdings"/>
                <a:cs typeface="Wingdings"/>
                <a:sym typeface="Wingdings"/>
              </a:rPr>
              <a:t> </a:t>
            </a:r>
            <a:r>
              <a:rPr lang="en-US" dirty="0" smtClean="0"/>
              <a:t>  less frequent checkpointing</a:t>
            </a:r>
            <a:endParaRPr lang="en-US" dirty="0"/>
          </a:p>
          <a:p>
            <a:pPr marL="517525" lvl="1" indent="0">
              <a:buNone/>
            </a:pPr>
            <a:r>
              <a:rPr lang="en-US" dirty="0" smtClean="0"/>
              <a:t>(-) Large average read time       poor application performance</a:t>
            </a:r>
          </a:p>
        </p:txBody>
      </p:sp>
      <p:graphicFrame>
        <p:nvGraphicFramePr>
          <p:cNvPr id="7" name="Chart 6"/>
          <p:cNvGraphicFramePr>
            <a:graphicFrameLocks noGrp="1"/>
          </p:cNvGraphicFramePr>
          <p:nvPr>
            <p:extLst>
              <p:ext uri="{D42A27DB-BD31-4B8C-83A1-F6EECF244321}">
                <p14:modId xmlns:p14="http://schemas.microsoft.com/office/powerpoint/2010/main" val="2227722970"/>
              </p:ext>
            </p:extLst>
          </p:nvPr>
        </p:nvGraphicFramePr>
        <p:xfrm>
          <a:off x="5029200" y="3352800"/>
          <a:ext cx="4099448" cy="3048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p:cNvGraphicFramePr>
            <a:graphicFrameLocks noGrp="1"/>
          </p:cNvGraphicFramePr>
          <p:nvPr>
            <p:extLst>
              <p:ext uri="{D42A27DB-BD31-4B8C-83A1-F6EECF244321}">
                <p14:modId xmlns:p14="http://schemas.microsoft.com/office/powerpoint/2010/main" val="2124962200"/>
              </p:ext>
            </p:extLst>
          </p:nvPr>
        </p:nvGraphicFramePr>
        <p:xfrm>
          <a:off x="228600" y="3276600"/>
          <a:ext cx="4343400" cy="304800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rot="16200000">
            <a:off x="3587234" y="4273034"/>
            <a:ext cx="2667000" cy="369332"/>
          </a:xfrm>
          <a:prstGeom prst="rect">
            <a:avLst/>
          </a:prstGeom>
          <a:noFill/>
        </p:spPr>
        <p:txBody>
          <a:bodyPr wrap="square" rtlCol="0">
            <a:spAutoFit/>
          </a:bodyPr>
          <a:lstStyle/>
          <a:p>
            <a:r>
              <a:rPr lang="en-US" dirty="0" smtClean="0">
                <a:solidFill>
                  <a:schemeClr val="bg1"/>
                </a:solidFill>
                <a:latin typeface="Times"/>
              </a:rPr>
              <a:t>Average Read Time (s)</a:t>
            </a:r>
            <a:endParaRPr lang="en-US" dirty="0">
              <a:solidFill>
                <a:schemeClr val="bg1"/>
              </a:solidFill>
              <a:latin typeface="Times"/>
            </a:endParaRPr>
          </a:p>
        </p:txBody>
      </p:sp>
      <p:sp>
        <p:nvSpPr>
          <p:cNvPr id="11" name="TextBox 10"/>
          <p:cNvSpPr txBox="1"/>
          <p:nvPr/>
        </p:nvSpPr>
        <p:spPr>
          <a:xfrm rot="16200000">
            <a:off x="-1225034" y="4349234"/>
            <a:ext cx="2667000" cy="369332"/>
          </a:xfrm>
          <a:prstGeom prst="rect">
            <a:avLst/>
          </a:prstGeom>
          <a:noFill/>
        </p:spPr>
        <p:txBody>
          <a:bodyPr wrap="square" rtlCol="0">
            <a:spAutoFit/>
          </a:bodyPr>
          <a:lstStyle/>
          <a:p>
            <a:r>
              <a:rPr lang="en-US" dirty="0" smtClean="0">
                <a:solidFill>
                  <a:schemeClr val="bg1"/>
                </a:solidFill>
                <a:latin typeface="Times"/>
              </a:rPr>
              <a:t>Average Write Time (s)</a:t>
            </a:r>
            <a:endParaRPr lang="en-US" dirty="0">
              <a:solidFill>
                <a:schemeClr val="bg1"/>
              </a:solidFill>
              <a:latin typeface="Times"/>
            </a:endParaRPr>
          </a:p>
        </p:txBody>
      </p:sp>
      <p:sp>
        <p:nvSpPr>
          <p:cNvPr id="4" name="TextBox 3"/>
          <p:cNvSpPr txBox="1"/>
          <p:nvPr/>
        </p:nvSpPr>
        <p:spPr>
          <a:xfrm>
            <a:off x="1447800" y="6019800"/>
            <a:ext cx="2133600" cy="338554"/>
          </a:xfrm>
          <a:prstGeom prst="rect">
            <a:avLst/>
          </a:prstGeom>
          <a:noFill/>
        </p:spPr>
        <p:txBody>
          <a:bodyPr wrap="square" rtlCol="0">
            <a:spAutoFit/>
          </a:bodyPr>
          <a:lstStyle/>
          <a:p>
            <a:r>
              <a:rPr lang="en-US" sz="1600" b="1" dirty="0" smtClean="0">
                <a:solidFill>
                  <a:srgbClr val="000000"/>
                </a:solidFill>
                <a:latin typeface="Times"/>
                <a:cs typeface="Times"/>
              </a:rPr>
              <a:t># of Processes (N)</a:t>
            </a:r>
            <a:endParaRPr lang="en-US" sz="1600" b="1" dirty="0">
              <a:solidFill>
                <a:srgbClr val="000000"/>
              </a:solidFill>
              <a:latin typeface="Times"/>
              <a:cs typeface="Times"/>
            </a:endParaRPr>
          </a:p>
        </p:txBody>
      </p:sp>
      <p:sp>
        <p:nvSpPr>
          <p:cNvPr id="5" name="Date Placeholder 4"/>
          <p:cNvSpPr>
            <a:spLocks noGrp="1"/>
          </p:cNvSpPr>
          <p:nvPr>
            <p:ph type="dt" sz="half" idx="10"/>
          </p:nvPr>
        </p:nvSpPr>
        <p:spPr/>
        <p:txBody>
          <a:bodyPr/>
          <a:lstStyle/>
          <a:p>
            <a:r>
              <a:rPr lang="en-US" smtClean="0"/>
              <a:t>Tanzima Islam (tislam@purdue.edu)</a:t>
            </a:r>
            <a:endParaRPr lang="en-US" dirty="0"/>
          </a:p>
        </p:txBody>
      </p:sp>
      <p:sp>
        <p:nvSpPr>
          <p:cNvPr id="6" name="Footer Placeholder 5"/>
          <p:cNvSpPr>
            <a:spLocks noGrp="1"/>
          </p:cNvSpPr>
          <p:nvPr>
            <p:ph type="ftr" sz="quarter" idx="3"/>
          </p:nvPr>
        </p:nvSpPr>
        <p:spPr/>
        <p:txBody>
          <a:bodyPr/>
          <a:lstStyle/>
          <a:p>
            <a:r>
              <a:rPr lang="en-US" smtClean="0"/>
              <a:t>mcrEngine: Data-aware Aggregation &amp; Compression</a:t>
            </a:r>
            <a:endParaRPr lang="en-US" dirty="0"/>
          </a:p>
        </p:txBody>
      </p:sp>
      <p:pic>
        <p:nvPicPr>
          <p:cNvPr id="8" name="Picture 7" descr="imply.png"/>
          <p:cNvPicPr>
            <a:picLocks noChangeAspect="1"/>
          </p:cNvPicPr>
          <p:nvPr/>
        </p:nvPicPr>
        <p:blipFill>
          <a:blip r:embed="rId5" cstate="print">
            <a:extLst>
              <a:ext uri="{BEBA8EAE-BF5A-486C-A8C5-ECC9F3942E4B}">
                <a14:imgProps xmlns:a14="http://schemas.microsoft.com/office/drawing/2010/main">
                  <a14:imgLayer r:embed="rId6">
                    <a14:imgEffect>
                      <a14:backgroundRemoval t="1852" b="93519" l="5714" r="100000">
                        <a14:foregroundMark x1="14857" y1="49074" x2="14857" y2="49074"/>
                        <a14:foregroundMark x1="9143" y1="9259" x2="9143" y2="9259"/>
                        <a14:foregroundMark x1="9143" y1="9259" x2="9143" y2="9259"/>
                        <a14:foregroundMark x1="20571" y1="79630" x2="20571" y2="79630"/>
                        <a14:foregroundMark x1="42857" y1="53704" x2="42857" y2="53704"/>
                        <a14:foregroundMark x1="86857" y1="20370" x2="86857" y2="20370"/>
                        <a14:foregroundMark x1="87429" y1="79630" x2="87429" y2="79630"/>
                      </a14:backgroundRemoval>
                    </a14:imgEffect>
                  </a14:imgLayer>
                </a14:imgProps>
              </a:ext>
              <a:ext uri="{28A0092B-C50C-407E-A947-70E740481C1C}">
                <a14:useLocalDpi xmlns:a14="http://schemas.microsoft.com/office/drawing/2010/main" val="0"/>
              </a:ext>
            </a:extLst>
          </a:blip>
          <a:stretch>
            <a:fillRect/>
          </a:stretch>
        </p:blipFill>
        <p:spPr>
          <a:xfrm>
            <a:off x="3838678" y="2631141"/>
            <a:ext cx="352322" cy="416859"/>
          </a:xfrm>
          <a:prstGeom prst="rect">
            <a:avLst/>
          </a:prstGeom>
        </p:spPr>
      </p:pic>
      <p:pic>
        <p:nvPicPr>
          <p:cNvPr id="12" name="Picture 11" descr="imply.png"/>
          <p:cNvPicPr>
            <a:picLocks noChangeAspect="1"/>
          </p:cNvPicPr>
          <p:nvPr/>
        </p:nvPicPr>
        <p:blipFill>
          <a:blip r:embed="rId5" cstate="print">
            <a:extLst>
              <a:ext uri="{BEBA8EAE-BF5A-486C-A8C5-ECC9F3942E4B}">
                <a14:imgProps xmlns:a14="http://schemas.microsoft.com/office/drawing/2010/main">
                  <a14:imgLayer r:embed="rId6">
                    <a14:imgEffect>
                      <a14:backgroundRemoval t="1852" b="93519" l="5714" r="100000">
                        <a14:foregroundMark x1="14857" y1="49074" x2="14857" y2="49074"/>
                        <a14:foregroundMark x1="9143" y1="9259" x2="9143" y2="9259"/>
                        <a14:foregroundMark x1="9143" y1="9259" x2="9143" y2="9259"/>
                        <a14:foregroundMark x1="20571" y1="79630" x2="20571" y2="79630"/>
                        <a14:foregroundMark x1="42857" y1="53704" x2="42857" y2="53704"/>
                        <a14:foregroundMark x1="86857" y1="20370" x2="86857" y2="20370"/>
                        <a14:foregroundMark x1="87429" y1="79630" x2="87429" y2="79630"/>
                      </a14:backgroundRemoval>
                    </a14:imgEffect>
                  </a14:imgLayer>
                </a14:imgProps>
              </a:ext>
              <a:ext uri="{28A0092B-C50C-407E-A947-70E740481C1C}">
                <a14:useLocalDpi xmlns:a14="http://schemas.microsoft.com/office/drawing/2010/main" val="0"/>
              </a:ext>
            </a:extLst>
          </a:blip>
          <a:stretch>
            <a:fillRect/>
          </a:stretch>
        </p:blipFill>
        <p:spPr>
          <a:xfrm>
            <a:off x="3733800" y="2971800"/>
            <a:ext cx="352322" cy="416859"/>
          </a:xfrm>
          <a:prstGeom prst="rect">
            <a:avLst/>
          </a:prstGeom>
        </p:spPr>
      </p:pic>
    </p:spTree>
    <p:extLst>
      <p:ext uri="{BB962C8B-B14F-4D97-AF65-F5344CB8AC3E}">
        <p14:creationId xmlns:p14="http://schemas.microsoft.com/office/powerpoint/2010/main" val="121533982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chart seriesIdx="0" categoryIdx="-4" bldStep="series"/>
                                            </p:graphic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graphicEl>
                                              <a:chart seriesIdx="0" categoryIdx="-4" bldStep="series"/>
                                            </p:graphic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Chart bld="series" animBg="0"/>
        </p:bldSub>
      </p:bldGraphic>
      <p:bldGraphic spid="9" grpId="0">
        <p:bldSub>
          <a:bldChart bld="series" animBg="0"/>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381000" y="1143000"/>
            <a:ext cx="8382000" cy="1967205"/>
          </a:xfrm>
        </p:spPr>
        <p:txBody>
          <a:bodyPr>
            <a:normAutofit/>
          </a:bodyPr>
          <a:lstStyle/>
          <a:p>
            <a:pPr marL="514350" indent="-514350">
              <a:buFont typeface="+mj-lt"/>
              <a:buAutoNum type="arabicPeriod"/>
            </a:pPr>
            <a:r>
              <a:rPr lang="en-US" dirty="0" smtClean="0"/>
              <a:t>M. </a:t>
            </a:r>
            <a:r>
              <a:rPr lang="en-US" dirty="0" err="1" smtClean="0"/>
              <a:t>Burtscher</a:t>
            </a:r>
            <a:r>
              <a:rPr lang="en-US" dirty="0" smtClean="0"/>
              <a:t> and P. </a:t>
            </a:r>
            <a:r>
              <a:rPr lang="en-US" dirty="0" err="1" smtClean="0"/>
              <a:t>Ratanaworabhan</a:t>
            </a:r>
            <a:r>
              <a:rPr lang="en-US" dirty="0" smtClean="0"/>
              <a:t>, “FPC: A High-speed Compressor for Double-Precision Floating-Point Data”.</a:t>
            </a:r>
          </a:p>
          <a:p>
            <a:pPr marL="514350" indent="-514350">
              <a:buFont typeface="+mj-lt"/>
              <a:buAutoNum type="arabicPeriod"/>
            </a:pPr>
            <a:r>
              <a:rPr lang="en-US" dirty="0" smtClean="0"/>
              <a:t>P. Lindstrom and M. </a:t>
            </a:r>
            <a:r>
              <a:rPr lang="en-US" dirty="0" err="1" smtClean="0"/>
              <a:t>Isenburg</a:t>
            </a:r>
            <a:r>
              <a:rPr lang="en-US" dirty="0" smtClean="0"/>
              <a:t>, “Fast and Efficient Compression of Floating-Point Data”.</a:t>
            </a:r>
          </a:p>
          <a:p>
            <a:pPr marL="514350" indent="-514350">
              <a:buFont typeface="+mj-lt"/>
              <a:buAutoNum type="arabicPeriod"/>
            </a:pPr>
            <a:r>
              <a:rPr lang="en-US" dirty="0" smtClean="0"/>
              <a:t>L. Reinhold, “</a:t>
            </a:r>
            <a:r>
              <a:rPr lang="en-US" dirty="0" err="1" smtClean="0"/>
              <a:t>QuickLZ</a:t>
            </a:r>
            <a:r>
              <a:rPr lang="en-US" dirty="0" smtClean="0"/>
              <a:t>”.</a:t>
            </a:r>
            <a:endParaRPr lang="en-US" dirty="0"/>
          </a:p>
        </p:txBody>
      </p:sp>
      <p:sp>
        <p:nvSpPr>
          <p:cNvPr id="4" name="Date Placeholder 3"/>
          <p:cNvSpPr>
            <a:spLocks noGrp="1"/>
          </p:cNvSpPr>
          <p:nvPr>
            <p:ph type="dt" sz="half" idx="10"/>
          </p:nvPr>
        </p:nvSpPr>
        <p:spPr/>
        <p:txBody>
          <a:bodyPr/>
          <a:lstStyle/>
          <a:p>
            <a:r>
              <a:rPr lang="en-US" smtClean="0"/>
              <a:t>Tanzima Islam (tislam@purdue.edu)</a:t>
            </a:r>
            <a:endParaRPr lang="en-US" dirty="0"/>
          </a:p>
        </p:txBody>
      </p:sp>
      <p:sp>
        <p:nvSpPr>
          <p:cNvPr id="7" name="Footer Placeholder 6"/>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10389289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Problem?</a:t>
            </a:r>
            <a:endParaRPr lang="en-US" dirty="0"/>
          </a:p>
        </p:txBody>
      </p:sp>
      <p:sp>
        <p:nvSpPr>
          <p:cNvPr id="6" name="Content Placeholder 5"/>
          <p:cNvSpPr>
            <a:spLocks noGrp="1"/>
          </p:cNvSpPr>
          <p:nvPr>
            <p:ph idx="1"/>
          </p:nvPr>
        </p:nvSpPr>
        <p:spPr>
          <a:xfrm>
            <a:off x="304800" y="2895600"/>
            <a:ext cx="8382000" cy="1600200"/>
          </a:xfrm>
        </p:spPr>
        <p:txBody>
          <a:bodyPr>
            <a:normAutofit/>
          </a:bodyPr>
          <a:lstStyle/>
          <a:p>
            <a:r>
              <a:rPr lang="en-US" sz="3000" dirty="0" smtClean="0"/>
              <a:t>Today’s checkpoint-restart systems will not scale</a:t>
            </a:r>
          </a:p>
          <a:p>
            <a:pPr lvl="1"/>
            <a:r>
              <a:rPr lang="en-US" sz="2800" dirty="0"/>
              <a:t>Increasing number of concurrent transfers</a:t>
            </a:r>
          </a:p>
          <a:p>
            <a:pPr lvl="1"/>
            <a:r>
              <a:rPr lang="en-US" sz="2800" dirty="0" smtClean="0"/>
              <a:t>Increasing volume of checkpoint data</a:t>
            </a:r>
          </a:p>
        </p:txBody>
      </p:sp>
      <p:sp>
        <p:nvSpPr>
          <p:cNvPr id="3" name="Date Placeholder 2"/>
          <p:cNvSpPr>
            <a:spLocks noGrp="1"/>
          </p:cNvSpPr>
          <p:nvPr>
            <p:ph type="dt" sz="half" idx="10"/>
          </p:nvPr>
        </p:nvSpPr>
        <p:spPr/>
        <p:txBody>
          <a:bodyPr/>
          <a:lstStyle/>
          <a:p>
            <a:r>
              <a:rPr lang="en-US" smtClean="0"/>
              <a:t>Tanzima Islam (tislam@purdue.edu)</a:t>
            </a:r>
            <a:endParaRPr lang="en-US" dirty="0"/>
          </a:p>
        </p:txBody>
      </p:sp>
      <p:sp>
        <p:nvSpPr>
          <p:cNvPr id="4" name="Footer Placeholder 3"/>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296302256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Contributions</a:t>
            </a:r>
            <a:endParaRPr lang="en-US" dirty="0"/>
          </a:p>
        </p:txBody>
      </p:sp>
      <p:sp>
        <p:nvSpPr>
          <p:cNvPr id="3" name="Content Placeholder 2"/>
          <p:cNvSpPr>
            <a:spLocks noGrp="1"/>
          </p:cNvSpPr>
          <p:nvPr>
            <p:ph idx="1"/>
          </p:nvPr>
        </p:nvSpPr>
        <p:spPr>
          <a:xfrm>
            <a:off x="381000" y="1143000"/>
            <a:ext cx="8382000" cy="4875694"/>
          </a:xfrm>
        </p:spPr>
        <p:txBody>
          <a:bodyPr/>
          <a:lstStyle/>
          <a:p>
            <a:r>
              <a:rPr lang="en-US" dirty="0" smtClean="0"/>
              <a:t>Data-aware aggregation</a:t>
            </a:r>
          </a:p>
          <a:p>
            <a:pPr lvl="1"/>
            <a:r>
              <a:rPr lang="en-US" dirty="0" smtClean="0"/>
              <a:t>Reduces the number of concurrent transfers</a:t>
            </a:r>
          </a:p>
          <a:p>
            <a:pPr lvl="1"/>
            <a:r>
              <a:rPr lang="en-US" dirty="0" smtClean="0"/>
              <a:t>Improves compressibility of checkpoints </a:t>
            </a:r>
          </a:p>
          <a:p>
            <a:pPr marL="0" indent="0">
              <a:buNone/>
            </a:pPr>
            <a:endParaRPr lang="en-US" dirty="0"/>
          </a:p>
          <a:p>
            <a:r>
              <a:rPr lang="en-US" dirty="0" smtClean="0"/>
              <a:t>Data-aware compression</a:t>
            </a:r>
            <a:endParaRPr lang="en-US" dirty="0"/>
          </a:p>
          <a:p>
            <a:pPr lvl="1"/>
            <a:r>
              <a:rPr lang="en-US" dirty="0" smtClean="0"/>
              <a:t>Reduces data almost 2x more than simply concatenating them and compressing</a:t>
            </a:r>
          </a:p>
          <a:p>
            <a:pPr marL="0" indent="0">
              <a:buNone/>
            </a:pPr>
            <a:endParaRPr lang="en-US" dirty="0" smtClean="0"/>
          </a:p>
          <a:p>
            <a:r>
              <a:rPr lang="en-US" dirty="0" smtClean="0"/>
              <a:t>Design and develop </a:t>
            </a:r>
            <a:r>
              <a:rPr lang="en-US" dirty="0" err="1" smtClean="0"/>
              <a:t>mcrEngine</a:t>
            </a:r>
            <a:endParaRPr lang="en-US" dirty="0" smtClean="0"/>
          </a:p>
          <a:p>
            <a:pPr lvl="1"/>
            <a:r>
              <a:rPr lang="en-US" dirty="0" smtClean="0"/>
              <a:t>N</a:t>
            </a:r>
            <a:r>
              <a:rPr lang="en-US" dirty="0">
                <a:latin typeface="Wingdings"/>
                <a:ea typeface="Wingdings"/>
                <a:cs typeface="Wingdings"/>
                <a:sym typeface="Wingdings"/>
              </a:rPr>
              <a:t></a:t>
            </a:r>
            <a:r>
              <a:rPr lang="en-US" dirty="0" smtClean="0"/>
              <a:t>M checkpointing system</a:t>
            </a:r>
          </a:p>
          <a:p>
            <a:pPr lvl="1"/>
            <a:r>
              <a:rPr lang="en-US" dirty="0" smtClean="0"/>
              <a:t>Decouples checkpoint transfer logic from applications</a:t>
            </a:r>
          </a:p>
          <a:p>
            <a:pPr lvl="1"/>
            <a:r>
              <a:rPr lang="en-US" dirty="0" smtClean="0"/>
              <a:t>Improves application performance</a:t>
            </a:r>
          </a:p>
          <a:p>
            <a:pPr marL="0" indent="0">
              <a:buNone/>
            </a:pPr>
            <a:endParaRPr lang="en-US" dirty="0" smtClean="0"/>
          </a:p>
        </p:txBody>
      </p:sp>
      <p:sp>
        <p:nvSpPr>
          <p:cNvPr id="4" name="Date Placeholder 3"/>
          <p:cNvSpPr>
            <a:spLocks noGrp="1"/>
          </p:cNvSpPr>
          <p:nvPr>
            <p:ph type="dt" sz="half" idx="10"/>
          </p:nvPr>
        </p:nvSpPr>
        <p:spPr/>
        <p:txBody>
          <a:bodyPr/>
          <a:lstStyle/>
          <a:p>
            <a:r>
              <a:rPr lang="en-US" smtClean="0"/>
              <a:t>Tanzima Islam (tislam@purdue.edu)</a:t>
            </a:r>
            <a:endParaRPr lang="en-US" dirty="0"/>
          </a:p>
        </p:txBody>
      </p:sp>
      <p:sp>
        <p:nvSpPr>
          <p:cNvPr id="7" name="Footer Placeholder 6"/>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196386274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a:xfrm>
            <a:off x="381000" y="1143000"/>
            <a:ext cx="8382000" cy="3447610"/>
          </a:xfrm>
        </p:spPr>
        <p:txBody>
          <a:bodyPr>
            <a:normAutofit/>
          </a:bodyPr>
          <a:lstStyle/>
          <a:p>
            <a:r>
              <a:rPr lang="en-US" dirty="0" smtClean="0">
                <a:solidFill>
                  <a:srgbClr val="7F7F7F"/>
                </a:solidFill>
              </a:rPr>
              <a:t>Background</a:t>
            </a:r>
          </a:p>
          <a:p>
            <a:endParaRPr lang="en-US" dirty="0" smtClean="0">
              <a:solidFill>
                <a:srgbClr val="7F7F7F"/>
              </a:solidFill>
            </a:endParaRPr>
          </a:p>
          <a:p>
            <a:r>
              <a:rPr lang="en-US" dirty="0" smtClean="0">
                <a:solidFill>
                  <a:srgbClr val="7F7F7F"/>
                </a:solidFill>
              </a:rPr>
              <a:t>Problem</a:t>
            </a:r>
          </a:p>
          <a:p>
            <a:endParaRPr lang="en-US" dirty="0"/>
          </a:p>
          <a:p>
            <a:r>
              <a:rPr lang="en-US" dirty="0" smtClean="0"/>
              <a:t>Data aggregation &amp; compression</a:t>
            </a:r>
          </a:p>
          <a:p>
            <a:endParaRPr lang="en-US" dirty="0">
              <a:solidFill>
                <a:schemeClr val="bg1">
                  <a:lumMod val="75000"/>
                  <a:lumOff val="25000"/>
                </a:schemeClr>
              </a:solidFill>
            </a:endParaRPr>
          </a:p>
          <a:p>
            <a:r>
              <a:rPr lang="en-US" dirty="0" smtClean="0">
                <a:solidFill>
                  <a:srgbClr val="7F7F7F"/>
                </a:solidFill>
              </a:rPr>
              <a:t>Evaluation</a:t>
            </a:r>
          </a:p>
          <a:p>
            <a:endParaRPr lang="en-US" dirty="0"/>
          </a:p>
        </p:txBody>
      </p:sp>
      <p:sp>
        <p:nvSpPr>
          <p:cNvPr id="3" name="Date Placeholder 2"/>
          <p:cNvSpPr>
            <a:spLocks noGrp="1"/>
          </p:cNvSpPr>
          <p:nvPr>
            <p:ph type="dt" sz="half" idx="10"/>
          </p:nvPr>
        </p:nvSpPr>
        <p:spPr/>
        <p:txBody>
          <a:bodyPr/>
          <a:lstStyle/>
          <a:p>
            <a:r>
              <a:rPr lang="en-US" smtClean="0"/>
              <a:t>Tanzima Islam (tislam@purdue.edu)</a:t>
            </a:r>
            <a:endParaRPr lang="en-US" dirty="0"/>
          </a:p>
        </p:txBody>
      </p:sp>
      <p:sp>
        <p:nvSpPr>
          <p:cNvPr id="4" name="Footer Placeholder 3"/>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43143910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ontent Placeholder 2"/>
          <p:cNvSpPr txBox="1">
            <a:spLocks/>
          </p:cNvSpPr>
          <p:nvPr/>
        </p:nvSpPr>
        <p:spPr>
          <a:xfrm>
            <a:off x="381000" y="1371600"/>
            <a:ext cx="8382000" cy="4659224"/>
          </a:xfrm>
          <a:prstGeom prst="rect">
            <a:avLst/>
          </a:prstGeom>
        </p:spPr>
        <p:txBody>
          <a:bodyPr vert="horz" lIns="0" tIns="0" rIns="0" bIns="0" rtlCol="0">
            <a:spAutoFit/>
          </a:bodyPr>
          <a:lstStyle>
            <a:lvl1pPr marL="396875" indent="-396875" algn="l" defTabSz="914363" rtl="0" eaLnBrk="1" latinLnBrk="0" hangingPunct="1">
              <a:lnSpc>
                <a:spcPct val="90000"/>
              </a:lnSpc>
              <a:spcBef>
                <a:spcPct val="20000"/>
              </a:spcBef>
              <a:buFontTx/>
              <a:buBlip>
                <a:blip r:embed="rId3"/>
              </a:buBlip>
              <a:defRPr sz="2800" kern="1200">
                <a:solidFill>
                  <a:schemeClr val="tx1"/>
                </a:solidFill>
                <a:latin typeface="Times"/>
                <a:ea typeface="+mn-ea"/>
                <a:cs typeface="+mn-cs"/>
              </a:defRPr>
            </a:lvl1pPr>
            <a:lvl2pPr marL="914400" indent="-396875" algn="l" defTabSz="914363" rtl="0" eaLnBrk="1" latinLnBrk="0" hangingPunct="1">
              <a:lnSpc>
                <a:spcPct val="90000"/>
              </a:lnSpc>
              <a:spcBef>
                <a:spcPct val="20000"/>
              </a:spcBef>
              <a:buFontTx/>
              <a:buBlip>
                <a:blip r:embed="rId4"/>
              </a:buBlip>
              <a:defRPr sz="2600" kern="1200">
                <a:solidFill>
                  <a:schemeClr val="tx1"/>
                </a:solidFill>
                <a:latin typeface="Times"/>
                <a:ea typeface="+mn-ea"/>
                <a:cs typeface="+mn-cs"/>
              </a:defRPr>
            </a:lvl2pPr>
            <a:lvl3pPr marL="1258888" indent="-344488" algn="l" defTabSz="914363" rtl="0" eaLnBrk="1" latinLnBrk="0" hangingPunct="1">
              <a:lnSpc>
                <a:spcPct val="90000"/>
              </a:lnSpc>
              <a:spcBef>
                <a:spcPct val="20000"/>
              </a:spcBef>
              <a:buFontTx/>
              <a:buBlip>
                <a:blip r:embed="rId4"/>
              </a:buBlip>
              <a:defRPr sz="2600" kern="1200">
                <a:solidFill>
                  <a:schemeClr val="tx1"/>
                </a:solidFill>
                <a:latin typeface="Times"/>
                <a:ea typeface="+mn-ea"/>
                <a:cs typeface="+mn-cs"/>
              </a:defRPr>
            </a:lvl3pPr>
            <a:lvl4pPr marL="1604963" indent="-346075" algn="l" defTabSz="914363" rtl="0" eaLnBrk="1" latinLnBrk="0" hangingPunct="1">
              <a:lnSpc>
                <a:spcPct val="90000"/>
              </a:lnSpc>
              <a:spcBef>
                <a:spcPct val="20000"/>
              </a:spcBef>
              <a:buFontTx/>
              <a:buBlip>
                <a:blip r:embed="rId4"/>
              </a:buBlip>
              <a:defRPr sz="2600" kern="1200">
                <a:solidFill>
                  <a:schemeClr val="tx1"/>
                </a:solidFill>
                <a:latin typeface="Times"/>
                <a:ea typeface="+mn-ea"/>
                <a:cs typeface="+mn-cs"/>
              </a:defRPr>
            </a:lvl4pPr>
            <a:lvl5pPr marL="1941513" indent="-336550" algn="l" defTabSz="914363" rtl="0" eaLnBrk="1" latinLnBrk="0" hangingPunct="1">
              <a:lnSpc>
                <a:spcPct val="90000"/>
              </a:lnSpc>
              <a:spcBef>
                <a:spcPct val="20000"/>
              </a:spcBef>
              <a:buFontTx/>
              <a:buBlip>
                <a:blip r:embed="rId4"/>
              </a:buBlip>
              <a:defRPr sz="2600" kern="1200">
                <a:solidFill>
                  <a:schemeClr val="tx1"/>
                </a:solidFill>
                <a:latin typeface="Times"/>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solidFill>
                  <a:srgbClr val="000000"/>
                </a:solidFill>
              </a:rPr>
              <a:t>Agnostic scheme – concatenate checkpoints</a:t>
            </a:r>
            <a:endParaRPr lang="en-US" dirty="0">
              <a:solidFill>
                <a:srgbClr val="000000"/>
              </a:solidFill>
            </a:endParaRPr>
          </a:p>
          <a:p>
            <a:pPr marL="517525" lvl="1" indent="0">
              <a:buNone/>
            </a:pPr>
            <a:endParaRPr lang="en-US" dirty="0" smtClean="0"/>
          </a:p>
          <a:p>
            <a:endParaRPr lang="en-US" sz="2600" dirty="0" smtClean="0">
              <a:solidFill>
                <a:srgbClr val="FFFFFF"/>
              </a:solidFill>
            </a:endParaRPr>
          </a:p>
          <a:p>
            <a:pPr marL="0" indent="0">
              <a:buNone/>
            </a:pPr>
            <a:endParaRPr lang="en-US" sz="2600" dirty="0">
              <a:solidFill>
                <a:srgbClr val="FFFFFF"/>
              </a:solidFill>
            </a:endParaRPr>
          </a:p>
          <a:p>
            <a:r>
              <a:rPr lang="en-US" sz="2600" dirty="0" smtClean="0">
                <a:solidFill>
                  <a:srgbClr val="000000"/>
                </a:solidFill>
              </a:rPr>
              <a:t>Agnostic-block scheme – interleave fixed-size blocks</a:t>
            </a:r>
          </a:p>
          <a:p>
            <a:endParaRPr lang="en-US" sz="2600" dirty="0">
              <a:solidFill>
                <a:srgbClr val="000000"/>
              </a:solidFill>
            </a:endParaRPr>
          </a:p>
          <a:p>
            <a:endParaRPr lang="en-US" sz="2600" dirty="0" smtClean="0">
              <a:solidFill>
                <a:srgbClr val="000000"/>
              </a:solidFill>
            </a:endParaRPr>
          </a:p>
          <a:p>
            <a:endParaRPr lang="en-US" sz="2600" dirty="0">
              <a:solidFill>
                <a:srgbClr val="000000"/>
              </a:solidFill>
            </a:endParaRPr>
          </a:p>
          <a:p>
            <a:r>
              <a:rPr lang="en-US" sz="2600" dirty="0" smtClean="0">
                <a:solidFill>
                  <a:srgbClr val="000000"/>
                </a:solidFill>
              </a:rPr>
              <a:t>Observations:</a:t>
            </a:r>
          </a:p>
          <a:p>
            <a:pPr marL="517525" lvl="1" indent="0">
              <a:buNone/>
            </a:pPr>
            <a:r>
              <a:rPr lang="en-US" sz="2200" dirty="0" smtClean="0">
                <a:solidFill>
                  <a:srgbClr val="000000"/>
                </a:solidFill>
              </a:rPr>
              <a:t>(+) Easy</a:t>
            </a:r>
          </a:p>
          <a:p>
            <a:pPr marL="517525" lvl="1" indent="0">
              <a:buNone/>
            </a:pPr>
            <a:r>
              <a:rPr lang="en-US" sz="2200" dirty="0" smtClean="0">
                <a:solidFill>
                  <a:srgbClr val="000000"/>
                </a:solidFill>
              </a:rPr>
              <a:t>(−) Low compression ratio</a:t>
            </a:r>
          </a:p>
        </p:txBody>
      </p:sp>
      <p:sp>
        <p:nvSpPr>
          <p:cNvPr id="2" name="Title 1"/>
          <p:cNvSpPr>
            <a:spLocks noGrp="1"/>
          </p:cNvSpPr>
          <p:nvPr>
            <p:ph type="title"/>
          </p:nvPr>
        </p:nvSpPr>
        <p:spPr/>
        <p:txBody>
          <a:bodyPr/>
          <a:lstStyle/>
          <a:p>
            <a:r>
              <a:rPr lang="en-US" dirty="0" smtClean="0"/>
              <a:t>Data-Agnostic Schemes</a:t>
            </a:r>
            <a:endParaRPr lang="en-US" dirty="0"/>
          </a:p>
        </p:txBody>
      </p:sp>
      <p:sp>
        <p:nvSpPr>
          <p:cNvPr id="21" name="Rectangle 20"/>
          <p:cNvSpPr/>
          <p:nvPr/>
        </p:nvSpPr>
        <p:spPr bwMode="auto">
          <a:xfrm>
            <a:off x="2590800" y="3810000"/>
            <a:ext cx="955822" cy="54960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smtClean="0">
                <a:solidFill>
                  <a:srgbClr val="000000"/>
                </a:solidFill>
              </a:rPr>
              <a:t>1</a:t>
            </a:r>
            <a:endParaRPr lang="en-US" sz="1300" b="1" dirty="0" smtClean="0">
              <a:solidFill>
                <a:srgbClr val="000000"/>
              </a:solidFill>
            </a:endParaRPr>
          </a:p>
          <a:p>
            <a:pPr algn="ctr">
              <a:defRPr/>
            </a:pPr>
            <a:r>
              <a:rPr lang="en-US" sz="1500" b="1" dirty="0" smtClean="0">
                <a:solidFill>
                  <a:srgbClr val="000000"/>
                </a:solidFill>
              </a:rPr>
              <a:t>[1-B]</a:t>
            </a:r>
            <a:endParaRPr lang="en-US" sz="1500" b="1" dirty="0">
              <a:solidFill>
                <a:srgbClr val="000000"/>
              </a:solidFill>
            </a:endParaRPr>
          </a:p>
        </p:txBody>
      </p:sp>
      <p:sp>
        <p:nvSpPr>
          <p:cNvPr id="22" name="Rectangle 21"/>
          <p:cNvSpPr/>
          <p:nvPr/>
        </p:nvSpPr>
        <p:spPr bwMode="auto">
          <a:xfrm>
            <a:off x="3539978" y="3810000"/>
            <a:ext cx="955822" cy="54960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smtClean="0">
                <a:solidFill>
                  <a:srgbClr val="000000"/>
                </a:solidFill>
              </a:rPr>
              <a:t>2</a:t>
            </a:r>
            <a:endParaRPr lang="en-US" sz="1500" b="1" dirty="0" smtClean="0">
              <a:solidFill>
                <a:srgbClr val="000000"/>
              </a:solidFill>
            </a:endParaRPr>
          </a:p>
          <a:p>
            <a:pPr algn="ctr">
              <a:defRPr/>
            </a:pPr>
            <a:r>
              <a:rPr lang="en-US" sz="1300" b="1" dirty="0" smtClean="0">
                <a:solidFill>
                  <a:srgbClr val="000000"/>
                </a:solidFill>
              </a:rPr>
              <a:t>[1-B]</a:t>
            </a:r>
            <a:endParaRPr lang="en-US" sz="1300" b="1" dirty="0">
              <a:solidFill>
                <a:srgbClr val="000000"/>
              </a:solidFill>
            </a:endParaRPr>
          </a:p>
        </p:txBody>
      </p:sp>
      <p:sp>
        <p:nvSpPr>
          <p:cNvPr id="23" name="Rectangle 22"/>
          <p:cNvSpPr/>
          <p:nvPr/>
        </p:nvSpPr>
        <p:spPr bwMode="auto">
          <a:xfrm>
            <a:off x="4495800" y="3810000"/>
            <a:ext cx="955822" cy="54960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smtClean="0">
                <a:solidFill>
                  <a:srgbClr val="000000"/>
                </a:solidFill>
              </a:rPr>
              <a:t>1</a:t>
            </a:r>
            <a:endParaRPr lang="en-US" sz="1500" b="1" dirty="0" smtClean="0">
              <a:solidFill>
                <a:srgbClr val="000000"/>
              </a:solidFill>
            </a:endParaRPr>
          </a:p>
          <a:p>
            <a:pPr algn="ctr">
              <a:defRPr/>
            </a:pPr>
            <a:r>
              <a:rPr lang="en-US" sz="1300" b="1" dirty="0" smtClean="0">
                <a:solidFill>
                  <a:srgbClr val="000000"/>
                </a:solidFill>
              </a:rPr>
              <a:t>[B+1-2B]</a:t>
            </a:r>
            <a:endParaRPr lang="en-US" sz="1300" b="1" dirty="0">
              <a:solidFill>
                <a:srgbClr val="000000"/>
              </a:solidFill>
            </a:endParaRPr>
          </a:p>
        </p:txBody>
      </p:sp>
      <p:sp>
        <p:nvSpPr>
          <p:cNvPr id="24" name="Rectangle 23"/>
          <p:cNvSpPr/>
          <p:nvPr/>
        </p:nvSpPr>
        <p:spPr bwMode="auto">
          <a:xfrm>
            <a:off x="5444978" y="3810000"/>
            <a:ext cx="955822" cy="54960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smtClean="0">
                <a:solidFill>
                  <a:srgbClr val="000000"/>
                </a:solidFill>
              </a:rPr>
              <a:t>2</a:t>
            </a:r>
            <a:endParaRPr lang="en-US" sz="1500" b="1" dirty="0" smtClean="0">
              <a:solidFill>
                <a:srgbClr val="000000"/>
              </a:solidFill>
            </a:endParaRPr>
          </a:p>
          <a:p>
            <a:pPr algn="ctr">
              <a:defRPr/>
            </a:pPr>
            <a:r>
              <a:rPr lang="en-US" sz="1300" b="1" dirty="0" smtClean="0">
                <a:solidFill>
                  <a:srgbClr val="000000"/>
                </a:solidFill>
              </a:rPr>
              <a:t>[B+1-2B]</a:t>
            </a:r>
            <a:endParaRPr lang="en-US" sz="1300" b="1" dirty="0">
              <a:solidFill>
                <a:srgbClr val="000000"/>
              </a:solidFill>
            </a:endParaRPr>
          </a:p>
        </p:txBody>
      </p:sp>
      <p:sp>
        <p:nvSpPr>
          <p:cNvPr id="15" name="Rectangle 14"/>
          <p:cNvSpPr/>
          <p:nvPr/>
        </p:nvSpPr>
        <p:spPr bwMode="auto">
          <a:xfrm>
            <a:off x="609600" y="3581400"/>
            <a:ext cx="955822" cy="54960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smtClean="0">
                <a:solidFill>
                  <a:srgbClr val="000000"/>
                </a:solidFill>
              </a:rPr>
              <a:t>1</a:t>
            </a:r>
            <a:endParaRPr lang="en-US" sz="1300" b="1" dirty="0" smtClean="0">
              <a:solidFill>
                <a:srgbClr val="000000"/>
              </a:solidFill>
            </a:endParaRPr>
          </a:p>
          <a:p>
            <a:pPr algn="ctr">
              <a:defRPr/>
            </a:pPr>
            <a:r>
              <a:rPr lang="en-US" sz="1500" b="1" dirty="0" smtClean="0">
                <a:solidFill>
                  <a:srgbClr val="000000"/>
                </a:solidFill>
              </a:rPr>
              <a:t>[1-B]</a:t>
            </a:r>
            <a:endParaRPr lang="en-US" sz="1500" b="1" dirty="0">
              <a:solidFill>
                <a:srgbClr val="000000"/>
              </a:solidFill>
            </a:endParaRPr>
          </a:p>
        </p:txBody>
      </p:sp>
      <p:sp>
        <p:nvSpPr>
          <p:cNvPr id="16" name="Rectangle 15"/>
          <p:cNvSpPr/>
          <p:nvPr/>
        </p:nvSpPr>
        <p:spPr bwMode="auto">
          <a:xfrm>
            <a:off x="1524000" y="3581400"/>
            <a:ext cx="955822" cy="54960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smtClean="0">
                <a:solidFill>
                  <a:srgbClr val="000000"/>
                </a:solidFill>
              </a:rPr>
              <a:t>1</a:t>
            </a:r>
            <a:endParaRPr lang="en-US" sz="1500" b="1" dirty="0" smtClean="0">
              <a:solidFill>
                <a:srgbClr val="000000"/>
              </a:solidFill>
            </a:endParaRPr>
          </a:p>
          <a:p>
            <a:pPr algn="ctr">
              <a:defRPr/>
            </a:pPr>
            <a:r>
              <a:rPr lang="en-US" sz="1300" b="1" dirty="0" smtClean="0">
                <a:solidFill>
                  <a:srgbClr val="000000"/>
                </a:solidFill>
              </a:rPr>
              <a:t>[B+1-2B]</a:t>
            </a:r>
            <a:endParaRPr lang="en-US" sz="1300" b="1" dirty="0">
              <a:solidFill>
                <a:srgbClr val="000000"/>
              </a:solidFill>
            </a:endParaRPr>
          </a:p>
        </p:txBody>
      </p:sp>
      <p:sp>
        <p:nvSpPr>
          <p:cNvPr id="17" name="Rectangle 16"/>
          <p:cNvSpPr/>
          <p:nvPr/>
        </p:nvSpPr>
        <p:spPr bwMode="auto">
          <a:xfrm>
            <a:off x="609600" y="4343400"/>
            <a:ext cx="955822" cy="54960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smtClean="0">
                <a:solidFill>
                  <a:srgbClr val="000000"/>
                </a:solidFill>
              </a:rPr>
              <a:t>2</a:t>
            </a:r>
            <a:endParaRPr lang="en-US" sz="1500" b="1" dirty="0" smtClean="0">
              <a:solidFill>
                <a:srgbClr val="000000"/>
              </a:solidFill>
            </a:endParaRPr>
          </a:p>
          <a:p>
            <a:pPr algn="ctr">
              <a:defRPr/>
            </a:pPr>
            <a:r>
              <a:rPr lang="en-US" sz="1300" b="1" dirty="0" smtClean="0">
                <a:solidFill>
                  <a:srgbClr val="000000"/>
                </a:solidFill>
              </a:rPr>
              <a:t>[1-B]</a:t>
            </a:r>
            <a:endParaRPr lang="en-US" sz="1300" b="1" dirty="0">
              <a:solidFill>
                <a:srgbClr val="000000"/>
              </a:solidFill>
            </a:endParaRPr>
          </a:p>
        </p:txBody>
      </p:sp>
      <p:sp>
        <p:nvSpPr>
          <p:cNvPr id="18" name="Rectangle 17"/>
          <p:cNvSpPr/>
          <p:nvPr/>
        </p:nvSpPr>
        <p:spPr bwMode="auto">
          <a:xfrm>
            <a:off x="1524000" y="4343400"/>
            <a:ext cx="955822" cy="54960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smtClean="0">
                <a:solidFill>
                  <a:srgbClr val="000000"/>
                </a:solidFill>
              </a:rPr>
              <a:t>2</a:t>
            </a:r>
            <a:endParaRPr lang="en-US" sz="1500" b="1" dirty="0" smtClean="0">
              <a:solidFill>
                <a:srgbClr val="000000"/>
              </a:solidFill>
            </a:endParaRPr>
          </a:p>
          <a:p>
            <a:pPr algn="ctr">
              <a:defRPr/>
            </a:pPr>
            <a:r>
              <a:rPr lang="en-US" sz="1300" b="1" dirty="0" smtClean="0">
                <a:solidFill>
                  <a:srgbClr val="000000"/>
                </a:solidFill>
              </a:rPr>
              <a:t>[B+1-2B]</a:t>
            </a:r>
            <a:endParaRPr lang="en-US" sz="1300" b="1" dirty="0">
              <a:solidFill>
                <a:srgbClr val="000000"/>
              </a:solidFill>
            </a:endParaRPr>
          </a:p>
        </p:txBody>
      </p:sp>
      <p:sp>
        <p:nvSpPr>
          <p:cNvPr id="25" name="Rectangle 24"/>
          <p:cNvSpPr/>
          <p:nvPr/>
        </p:nvSpPr>
        <p:spPr bwMode="auto">
          <a:xfrm>
            <a:off x="152400" y="1812597"/>
            <a:ext cx="1870222" cy="54960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smtClean="0">
                <a:solidFill>
                  <a:srgbClr val="000000"/>
                </a:solidFill>
              </a:rPr>
              <a:t>1</a:t>
            </a:r>
            <a:endParaRPr lang="en-US" sz="1500" b="1" dirty="0" smtClean="0">
              <a:solidFill>
                <a:srgbClr val="000000"/>
              </a:solidFill>
            </a:endParaRPr>
          </a:p>
        </p:txBody>
      </p:sp>
      <p:sp>
        <p:nvSpPr>
          <p:cNvPr id="27" name="Rectangle 26"/>
          <p:cNvSpPr/>
          <p:nvPr/>
        </p:nvSpPr>
        <p:spPr bwMode="auto">
          <a:xfrm>
            <a:off x="152400" y="2574597"/>
            <a:ext cx="1946422" cy="54960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smtClean="0">
                <a:solidFill>
                  <a:srgbClr val="000000"/>
                </a:solidFill>
              </a:rPr>
              <a:t>2</a:t>
            </a:r>
            <a:endParaRPr lang="en-US" sz="1500" b="1" dirty="0" smtClean="0">
              <a:solidFill>
                <a:srgbClr val="000000"/>
              </a:solidFill>
            </a:endParaRPr>
          </a:p>
        </p:txBody>
      </p:sp>
      <p:sp>
        <p:nvSpPr>
          <p:cNvPr id="28" name="Rectangle 27"/>
          <p:cNvSpPr/>
          <p:nvPr/>
        </p:nvSpPr>
        <p:spPr bwMode="auto">
          <a:xfrm>
            <a:off x="2514600" y="2209800"/>
            <a:ext cx="1870222" cy="549603"/>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smtClean="0">
                <a:solidFill>
                  <a:srgbClr val="000000"/>
                </a:solidFill>
              </a:rPr>
              <a:t>1</a:t>
            </a:r>
            <a:endParaRPr lang="en-US" sz="1500" b="1" dirty="0" smtClean="0">
              <a:solidFill>
                <a:srgbClr val="000000"/>
              </a:solidFill>
            </a:endParaRPr>
          </a:p>
        </p:txBody>
      </p:sp>
      <p:sp>
        <p:nvSpPr>
          <p:cNvPr id="29" name="Rectangle 28"/>
          <p:cNvSpPr/>
          <p:nvPr/>
        </p:nvSpPr>
        <p:spPr bwMode="auto">
          <a:xfrm>
            <a:off x="4378178" y="2209800"/>
            <a:ext cx="1946422" cy="54960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smtClean="0">
                <a:solidFill>
                  <a:srgbClr val="000000"/>
                </a:solidFill>
              </a:rPr>
              <a:t>2</a:t>
            </a:r>
            <a:endParaRPr lang="en-US" sz="1500" b="1" dirty="0" smtClean="0">
              <a:solidFill>
                <a:srgbClr val="000000"/>
              </a:solidFill>
            </a:endParaRPr>
          </a:p>
        </p:txBody>
      </p:sp>
      <p:cxnSp>
        <p:nvCxnSpPr>
          <p:cNvPr id="4" name="Straight Arrow Connector 3"/>
          <p:cNvCxnSpPr/>
          <p:nvPr/>
        </p:nvCxnSpPr>
        <p:spPr>
          <a:xfrm>
            <a:off x="1981200" y="2438400"/>
            <a:ext cx="457200" cy="0"/>
          </a:xfrm>
          <a:prstGeom prst="straightConnector1">
            <a:avLst/>
          </a:prstGeom>
          <a:ln w="19050" cmpd="sng">
            <a:solidFill>
              <a:schemeClr val="bg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34" name="Group 33"/>
          <p:cNvGrpSpPr/>
          <p:nvPr/>
        </p:nvGrpSpPr>
        <p:grpSpPr>
          <a:xfrm>
            <a:off x="6400800" y="2133600"/>
            <a:ext cx="2743200" cy="762000"/>
            <a:chOff x="6400800" y="2362200"/>
            <a:chExt cx="2743200" cy="762000"/>
          </a:xfrm>
        </p:grpSpPr>
        <p:sp>
          <p:nvSpPr>
            <p:cNvPr id="8" name="Right Brace 7"/>
            <p:cNvSpPr/>
            <p:nvPr/>
          </p:nvSpPr>
          <p:spPr>
            <a:xfrm>
              <a:off x="6400800" y="2438400"/>
              <a:ext cx="228600" cy="533400"/>
            </a:xfrm>
            <a:prstGeom prst="rightBrace">
              <a:avLst/>
            </a:prstGeom>
            <a:ln w="19050" cmpd="sng">
              <a:solidFill>
                <a:schemeClr val="bg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TextBox 8"/>
            <p:cNvSpPr txBox="1"/>
            <p:nvPr/>
          </p:nvSpPr>
          <p:spPr>
            <a:xfrm>
              <a:off x="6629400" y="2526268"/>
              <a:ext cx="762000" cy="369332"/>
            </a:xfrm>
            <a:prstGeom prst="rect">
              <a:avLst/>
            </a:prstGeom>
            <a:noFill/>
          </p:spPr>
          <p:txBody>
            <a:bodyPr wrap="square" rtlCol="0">
              <a:spAutoFit/>
            </a:bodyPr>
            <a:lstStyle/>
            <a:p>
              <a:r>
                <a:rPr lang="en-US" dirty="0" err="1" smtClean="0">
                  <a:solidFill>
                    <a:srgbClr val="000000"/>
                  </a:solidFill>
                </a:rPr>
                <a:t>Gzip</a:t>
              </a:r>
              <a:endParaRPr lang="en-US" dirty="0">
                <a:solidFill>
                  <a:srgbClr val="000000"/>
                </a:solidFill>
              </a:endParaRPr>
            </a:p>
          </p:txBody>
        </p:sp>
        <p:cxnSp>
          <p:nvCxnSpPr>
            <p:cNvPr id="14" name="Straight Arrow Connector 13"/>
            <p:cNvCxnSpPr/>
            <p:nvPr/>
          </p:nvCxnSpPr>
          <p:spPr>
            <a:xfrm>
              <a:off x="7239000" y="2743200"/>
              <a:ext cx="762000" cy="0"/>
            </a:xfrm>
            <a:prstGeom prst="straightConnector1">
              <a:avLst/>
            </a:prstGeom>
            <a:ln w="19050" cmpd="sng">
              <a:solidFill>
                <a:schemeClr val="bg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38" name="Cloud 37"/>
            <p:cNvSpPr/>
            <p:nvPr/>
          </p:nvSpPr>
          <p:spPr bwMode="auto">
            <a:xfrm>
              <a:off x="8001000" y="2362200"/>
              <a:ext cx="1143000" cy="762000"/>
            </a:xfrm>
            <a:prstGeom prst="cloud">
              <a:avLst/>
            </a:prstGeom>
            <a:noFill/>
            <a:ln>
              <a:solidFill>
                <a:schemeClr val="bg1">
                  <a:lumMod val="75000"/>
                  <a:lumOff val="25000"/>
                </a:schemeClr>
              </a:solidFill>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rgbClr val="000000"/>
                  </a:solidFill>
                  <a:effectLst>
                    <a:outerShdw blurRad="38100" dist="38100" dir="2700000" algn="tl">
                      <a:srgbClr val="000000">
                        <a:alpha val="43137"/>
                      </a:srgbClr>
                    </a:outerShdw>
                  </a:effectLst>
                  <a:latin typeface="Segoe" pitchFamily="34" charset="0"/>
                </a:rPr>
                <a:t>PFS</a:t>
              </a:r>
            </a:p>
          </p:txBody>
        </p:sp>
      </p:grpSp>
      <p:grpSp>
        <p:nvGrpSpPr>
          <p:cNvPr id="40" name="Group 39"/>
          <p:cNvGrpSpPr/>
          <p:nvPr/>
        </p:nvGrpSpPr>
        <p:grpSpPr>
          <a:xfrm>
            <a:off x="6400800" y="3750003"/>
            <a:ext cx="2743200" cy="762000"/>
            <a:chOff x="6400800" y="2362200"/>
            <a:chExt cx="2743200" cy="762000"/>
          </a:xfrm>
        </p:grpSpPr>
        <p:sp>
          <p:nvSpPr>
            <p:cNvPr id="44" name="Right Brace 43"/>
            <p:cNvSpPr/>
            <p:nvPr/>
          </p:nvSpPr>
          <p:spPr>
            <a:xfrm>
              <a:off x="6400800" y="2438400"/>
              <a:ext cx="228600" cy="533400"/>
            </a:xfrm>
            <a:prstGeom prst="rightBrace">
              <a:avLst/>
            </a:prstGeom>
            <a:ln w="19050" cmpd="sng">
              <a:solidFill>
                <a:schemeClr val="bg1">
                  <a:lumMod val="75000"/>
                  <a:lumOff val="25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6" name="TextBox 45"/>
            <p:cNvSpPr txBox="1"/>
            <p:nvPr/>
          </p:nvSpPr>
          <p:spPr>
            <a:xfrm>
              <a:off x="6629400" y="2526268"/>
              <a:ext cx="762000" cy="369332"/>
            </a:xfrm>
            <a:prstGeom prst="rect">
              <a:avLst/>
            </a:prstGeom>
            <a:noFill/>
          </p:spPr>
          <p:txBody>
            <a:bodyPr wrap="square" rtlCol="0">
              <a:spAutoFit/>
            </a:bodyPr>
            <a:lstStyle/>
            <a:p>
              <a:r>
                <a:rPr lang="en-US" dirty="0" err="1" smtClean="0">
                  <a:solidFill>
                    <a:srgbClr val="000000"/>
                  </a:solidFill>
                </a:rPr>
                <a:t>Gzip</a:t>
              </a:r>
              <a:endParaRPr lang="en-US" dirty="0">
                <a:solidFill>
                  <a:srgbClr val="000000"/>
                </a:solidFill>
              </a:endParaRPr>
            </a:p>
          </p:txBody>
        </p:sp>
        <p:cxnSp>
          <p:nvCxnSpPr>
            <p:cNvPr id="47" name="Straight Arrow Connector 46"/>
            <p:cNvCxnSpPr>
              <a:endCxn id="48" idx="2"/>
            </p:cNvCxnSpPr>
            <p:nvPr/>
          </p:nvCxnSpPr>
          <p:spPr>
            <a:xfrm>
              <a:off x="7239000" y="2743200"/>
              <a:ext cx="765545" cy="0"/>
            </a:xfrm>
            <a:prstGeom prst="straightConnector1">
              <a:avLst/>
            </a:prstGeom>
            <a:ln w="19050" cmpd="sng">
              <a:solidFill>
                <a:schemeClr val="bg1">
                  <a:lumMod val="75000"/>
                  <a:lumOff val="2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48" name="Cloud 47"/>
            <p:cNvSpPr/>
            <p:nvPr/>
          </p:nvSpPr>
          <p:spPr bwMode="auto">
            <a:xfrm>
              <a:off x="8001000" y="2362200"/>
              <a:ext cx="1143000" cy="762000"/>
            </a:xfrm>
            <a:prstGeom prst="cloud">
              <a:avLst/>
            </a:prstGeom>
            <a:noFill/>
            <a:ln>
              <a:solidFill>
                <a:schemeClr val="bg1">
                  <a:lumMod val="75000"/>
                  <a:lumOff val="25000"/>
                </a:schemeClr>
              </a:solidFill>
              <a:headEnd type="none" w="med" len="med"/>
              <a:tailEnd type="none" w="med" len="med"/>
            </a:ln>
            <a:effectLst/>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dirty="0" smtClean="0">
                  <a:solidFill>
                    <a:srgbClr val="000000"/>
                  </a:solidFill>
                  <a:effectLst>
                    <a:outerShdw blurRad="38100" dist="38100" dir="2700000" algn="tl">
                      <a:srgbClr val="000000">
                        <a:alpha val="43137"/>
                      </a:srgbClr>
                    </a:outerShdw>
                  </a:effectLst>
                  <a:latin typeface="Segoe" pitchFamily="34" charset="0"/>
                </a:rPr>
                <a:t>PFS</a:t>
              </a:r>
            </a:p>
          </p:txBody>
        </p:sp>
      </p:grpSp>
      <p:cxnSp>
        <p:nvCxnSpPr>
          <p:cNvPr id="5" name="Straight Connector 4"/>
          <p:cNvCxnSpPr/>
          <p:nvPr/>
        </p:nvCxnSpPr>
        <p:spPr>
          <a:xfrm>
            <a:off x="7848600" y="2209800"/>
            <a:ext cx="0" cy="2362200"/>
          </a:xfrm>
          <a:prstGeom prst="line">
            <a:avLst/>
          </a:prstGeom>
          <a:ln w="19050" cmpd="sng">
            <a:solidFill>
              <a:srgbClr val="FF0000"/>
            </a:solidFill>
            <a:prstDash val="dash"/>
          </a:ln>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7315200" y="1752600"/>
            <a:ext cx="1447800" cy="369332"/>
          </a:xfrm>
          <a:prstGeom prst="rect">
            <a:avLst/>
          </a:prstGeom>
          <a:noFill/>
        </p:spPr>
        <p:txBody>
          <a:bodyPr wrap="square" rtlCol="0">
            <a:spAutoFit/>
          </a:bodyPr>
          <a:lstStyle/>
          <a:p>
            <a:r>
              <a:rPr lang="en-US" dirty="0" smtClean="0">
                <a:solidFill>
                  <a:srgbClr val="FF0000"/>
                </a:solidFill>
                <a:latin typeface="Times"/>
                <a:cs typeface="Times"/>
              </a:rPr>
              <a:t>First Phase</a:t>
            </a:r>
            <a:endParaRPr lang="en-US" dirty="0">
              <a:solidFill>
                <a:srgbClr val="FF0000"/>
              </a:solidFill>
              <a:latin typeface="Times"/>
              <a:cs typeface="Times"/>
            </a:endParaRPr>
          </a:p>
        </p:txBody>
      </p:sp>
      <p:sp>
        <p:nvSpPr>
          <p:cNvPr id="3" name="Date Placeholder 2"/>
          <p:cNvSpPr>
            <a:spLocks noGrp="1"/>
          </p:cNvSpPr>
          <p:nvPr>
            <p:ph type="dt" sz="half" idx="10"/>
          </p:nvPr>
        </p:nvSpPr>
        <p:spPr/>
        <p:txBody>
          <a:bodyPr/>
          <a:lstStyle/>
          <a:p>
            <a:r>
              <a:rPr lang="en-US" smtClean="0"/>
              <a:t>Tanzima Islam (tislam@purdue.edu)</a:t>
            </a:r>
            <a:endParaRPr lang="en-US" dirty="0"/>
          </a:p>
        </p:txBody>
      </p:sp>
      <p:sp>
        <p:nvSpPr>
          <p:cNvPr id="7" name="Footer Placeholder 6"/>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304769558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5"/>
                                        </p:tgtEl>
                                      </p:cBhvr>
                                    </p:animEffect>
                                    <p:set>
                                      <p:cBhvr>
                                        <p:cTn id="7" dur="1" fill="hold">
                                          <p:stCondLst>
                                            <p:cond delay="499"/>
                                          </p:stCondLst>
                                        </p:cTn>
                                        <p:tgtEl>
                                          <p:spTgt spid="25"/>
                                        </p:tgtEl>
                                        <p:attrNameLst>
                                          <p:attrName>style.visibility</p:attrName>
                                        </p:attrNameLst>
                                      </p:cBhvr>
                                      <p:to>
                                        <p:strVal val="hidden"/>
                                      </p:to>
                                    </p:set>
                                  </p:childTnLst>
                                </p:cTn>
                              </p:par>
                              <p:par>
                                <p:cTn id="8" presetID="9"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dissolve">
                                      <p:cBhvr>
                                        <p:cTn id="10" dur="500"/>
                                        <p:tgtEl>
                                          <p:spTgt spid="28"/>
                                        </p:tgtEl>
                                      </p:cBhvr>
                                    </p:animEffec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27"/>
                                        </p:tgtEl>
                                      </p:cBhvr>
                                    </p:animEffect>
                                    <p:set>
                                      <p:cBhvr>
                                        <p:cTn id="17" dur="1" fill="hold">
                                          <p:stCondLst>
                                            <p:cond delay="499"/>
                                          </p:stCondLst>
                                        </p:cTn>
                                        <p:tgtEl>
                                          <p:spTgt spid="27"/>
                                        </p:tgtEl>
                                        <p:attrNameLst>
                                          <p:attrName>style.visibility</p:attrName>
                                        </p:attrNameLst>
                                      </p:cBhvr>
                                      <p:to>
                                        <p:strVal val="hidden"/>
                                      </p:to>
                                    </p:set>
                                  </p:childTnLst>
                                </p:cTn>
                              </p:par>
                              <p:par>
                                <p:cTn id="18" presetID="9" presetClass="entr" presetSubtype="0" fill="hold" grpId="0" nodeType="with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dissolve">
                                      <p:cBhvr>
                                        <p:cTn id="20" dur="500"/>
                                        <p:tgtEl>
                                          <p:spTgt spid="29"/>
                                        </p:tgtEl>
                                      </p:cBhvr>
                                    </p:animEffect>
                                  </p:childTnLst>
                                </p:cTn>
                              </p:par>
                              <p:par>
                                <p:cTn id="21" presetID="1" presetClass="exit" presetSubtype="0" fill="hold" nodeType="withEffect">
                                  <p:stCondLst>
                                    <p:cond delay="0"/>
                                  </p:stCondLst>
                                  <p:childTnLst>
                                    <p:set>
                                      <p:cBhvr>
                                        <p:cTn id="22" dur="1" fill="hold">
                                          <p:stCondLst>
                                            <p:cond delay="0"/>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9" presetClass="exit" presetSubtype="0" fill="hold" grpId="0" nodeType="clickEffect">
                                  <p:stCondLst>
                                    <p:cond delay="0"/>
                                  </p:stCondLst>
                                  <p:childTnLst>
                                    <p:animEffect transition="out" filter="dissolve">
                                      <p:cBhvr>
                                        <p:cTn id="40" dur="500"/>
                                        <p:tgtEl>
                                          <p:spTgt spid="15"/>
                                        </p:tgtEl>
                                      </p:cBhvr>
                                    </p:animEffect>
                                    <p:set>
                                      <p:cBhvr>
                                        <p:cTn id="41" dur="1" fill="hold">
                                          <p:stCondLst>
                                            <p:cond delay="499"/>
                                          </p:stCondLst>
                                        </p:cTn>
                                        <p:tgtEl>
                                          <p:spTgt spid="15"/>
                                        </p:tgtEl>
                                        <p:attrNameLst>
                                          <p:attrName>style.visibility</p:attrName>
                                        </p:attrNameLst>
                                      </p:cBhvr>
                                      <p:to>
                                        <p:strVal val="hidden"/>
                                      </p:to>
                                    </p:set>
                                  </p:childTnLst>
                                </p:cTn>
                              </p:par>
                              <p:par>
                                <p:cTn id="42" presetID="9" presetClass="entr" presetSubtype="0" fill="hold" grpId="0"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dissolve">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xit" presetSubtype="0" fill="hold" grpId="0" nodeType="clickEffect">
                                  <p:stCondLst>
                                    <p:cond delay="0"/>
                                  </p:stCondLst>
                                  <p:childTnLst>
                                    <p:animEffect transition="out" filter="dissolve">
                                      <p:cBhvr>
                                        <p:cTn id="48" dur="500"/>
                                        <p:tgtEl>
                                          <p:spTgt spid="17"/>
                                        </p:tgtEl>
                                      </p:cBhvr>
                                    </p:animEffect>
                                    <p:set>
                                      <p:cBhvr>
                                        <p:cTn id="49" dur="1" fill="hold">
                                          <p:stCondLst>
                                            <p:cond delay="499"/>
                                          </p:stCondLst>
                                        </p:cTn>
                                        <p:tgtEl>
                                          <p:spTgt spid="17"/>
                                        </p:tgtEl>
                                        <p:attrNameLst>
                                          <p:attrName>style.visibility</p:attrName>
                                        </p:attrNameLst>
                                      </p:cBhvr>
                                      <p:to>
                                        <p:strVal val="hidden"/>
                                      </p:to>
                                    </p:set>
                                  </p:childTnLst>
                                </p:cTn>
                              </p:par>
                              <p:par>
                                <p:cTn id="50" presetID="9" presetClass="entr" presetSubtype="0" fill="hold" grpId="0"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dissolve">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xit" presetSubtype="0" fill="hold" grpId="0" nodeType="clickEffect">
                                  <p:stCondLst>
                                    <p:cond delay="0"/>
                                  </p:stCondLst>
                                  <p:childTnLst>
                                    <p:animEffect transition="out" filter="dissolve">
                                      <p:cBhvr>
                                        <p:cTn id="56" dur="500"/>
                                        <p:tgtEl>
                                          <p:spTgt spid="16"/>
                                        </p:tgtEl>
                                      </p:cBhvr>
                                    </p:animEffect>
                                    <p:set>
                                      <p:cBhvr>
                                        <p:cTn id="57" dur="1" fill="hold">
                                          <p:stCondLst>
                                            <p:cond delay="499"/>
                                          </p:stCondLst>
                                        </p:cTn>
                                        <p:tgtEl>
                                          <p:spTgt spid="16"/>
                                        </p:tgtEl>
                                        <p:attrNameLst>
                                          <p:attrName>style.visibility</p:attrName>
                                        </p:attrNameLst>
                                      </p:cBhvr>
                                      <p:to>
                                        <p:strVal val="hidden"/>
                                      </p:to>
                                    </p:set>
                                  </p:childTnLst>
                                </p:cTn>
                              </p:par>
                              <p:par>
                                <p:cTn id="58" presetID="9" presetClass="entr" presetSubtype="0"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dissolve">
                                      <p:cBhvr>
                                        <p:cTn id="60" dur="500"/>
                                        <p:tgtEl>
                                          <p:spTgt spid="23"/>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xit" presetSubtype="0" fill="hold" grpId="0" nodeType="clickEffect">
                                  <p:stCondLst>
                                    <p:cond delay="0"/>
                                  </p:stCondLst>
                                  <p:childTnLst>
                                    <p:animEffect transition="out" filter="dissolve">
                                      <p:cBhvr>
                                        <p:cTn id="64" dur="500"/>
                                        <p:tgtEl>
                                          <p:spTgt spid="18"/>
                                        </p:tgtEl>
                                      </p:cBhvr>
                                    </p:animEffect>
                                    <p:set>
                                      <p:cBhvr>
                                        <p:cTn id="65" dur="1" fill="hold">
                                          <p:stCondLst>
                                            <p:cond delay="499"/>
                                          </p:stCondLst>
                                        </p:cTn>
                                        <p:tgtEl>
                                          <p:spTgt spid="18"/>
                                        </p:tgtEl>
                                        <p:attrNameLst>
                                          <p:attrName>style.visibility</p:attrName>
                                        </p:attrNameLst>
                                      </p:cBhvr>
                                      <p:to>
                                        <p:strVal val="hidden"/>
                                      </p:to>
                                    </p:set>
                                  </p:childTnLst>
                                </p:cTn>
                              </p:par>
                              <p:par>
                                <p:cTn id="66" presetID="9" presetClass="entr" presetSubtype="0" fill="hold" grpId="0" nodeType="with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dissolve">
                                      <p:cBhvr>
                                        <p:cTn id="68" dur="500"/>
                                        <p:tgtEl>
                                          <p:spTgt spid="24"/>
                                        </p:tgtEl>
                                      </p:cBhvr>
                                    </p:animEffec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nodeType="clickEffect">
                                  <p:stCondLst>
                                    <p:cond delay="0"/>
                                  </p:stCondLst>
                                  <p:childTnLst>
                                    <p:set>
                                      <p:cBhvr>
                                        <p:cTn id="72" dur="1" fill="hold">
                                          <p:stCondLst>
                                            <p:cond delay="0"/>
                                          </p:stCondLst>
                                        </p:cTn>
                                        <p:tgtEl>
                                          <p:spTgt spid="4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41">
                                            <p:txEl>
                                              <p:pRg st="8" end="8"/>
                                            </p:txEl>
                                          </p:spTgt>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41">
                                            <p:txEl>
                                              <p:pRg st="9" end="9"/>
                                            </p:txEl>
                                          </p:spTgt>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4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15" grpId="0" animBg="1"/>
      <p:bldP spid="15" grpId="1" animBg="1"/>
      <p:bldP spid="16" grpId="0" animBg="1"/>
      <p:bldP spid="16" grpId="1" animBg="1"/>
      <p:bldP spid="17" grpId="0" animBg="1"/>
      <p:bldP spid="17" grpId="1" animBg="1"/>
      <p:bldP spid="18" grpId="0" animBg="1"/>
      <p:bldP spid="18" grpId="1" animBg="1"/>
      <p:bldP spid="25" grpId="0" animBg="1"/>
      <p:bldP spid="27" grpId="0" animBg="1"/>
      <p:bldP spid="28" grpId="0" animBg="1"/>
      <p:bldP spid="29" grpId="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Similar Variables Across Processes </a:t>
            </a:r>
            <a:endParaRPr lang="en-US" dirty="0"/>
          </a:p>
        </p:txBody>
      </p:sp>
      <p:sp>
        <p:nvSpPr>
          <p:cNvPr id="18" name="Rectangle 17"/>
          <p:cNvSpPr/>
          <p:nvPr/>
        </p:nvSpPr>
        <p:spPr bwMode="auto">
          <a:xfrm>
            <a:off x="2735545" y="2133600"/>
            <a:ext cx="693455" cy="500261"/>
          </a:xfrm>
          <a:prstGeom prst="rect">
            <a:avLst/>
          </a:prstGeom>
          <a:pattFill prst="dkHorz">
            <a:fgClr>
              <a:schemeClr val="accent4">
                <a:lumMod val="75000"/>
              </a:schemeClr>
            </a:fgClr>
            <a:bgClr>
              <a:schemeClr val="accent4"/>
            </a:bgClr>
          </a:patt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a:solidFill>
                  <a:srgbClr val="000000"/>
                </a:solidFill>
              </a:rPr>
              <a:t>1</a:t>
            </a:r>
            <a:r>
              <a:rPr lang="en-US" sz="1500" b="1" dirty="0" smtClean="0">
                <a:solidFill>
                  <a:srgbClr val="000000"/>
                </a:solidFill>
              </a:rPr>
              <a:t>.T</a:t>
            </a:r>
            <a:endParaRPr lang="en-US" sz="1500" b="1" dirty="0">
              <a:solidFill>
                <a:srgbClr val="000000"/>
              </a:solidFill>
            </a:endParaRPr>
          </a:p>
        </p:txBody>
      </p:sp>
      <p:sp>
        <p:nvSpPr>
          <p:cNvPr id="19" name="Rectangle 18"/>
          <p:cNvSpPr/>
          <p:nvPr/>
        </p:nvSpPr>
        <p:spPr bwMode="auto">
          <a:xfrm>
            <a:off x="3421345" y="2133600"/>
            <a:ext cx="693455" cy="50026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a:solidFill>
                  <a:srgbClr val="000000"/>
                </a:solidFill>
              </a:rPr>
              <a:t>1</a:t>
            </a:r>
            <a:r>
              <a:rPr lang="en-US" sz="1500" b="1" dirty="0" smtClean="0">
                <a:solidFill>
                  <a:srgbClr val="000000"/>
                </a:solidFill>
              </a:rPr>
              <a:t>.P</a:t>
            </a:r>
            <a:endParaRPr lang="en-US" sz="1500" b="1" dirty="0">
              <a:solidFill>
                <a:srgbClr val="000000"/>
              </a:solidFill>
            </a:endParaRPr>
          </a:p>
        </p:txBody>
      </p:sp>
      <p:sp>
        <p:nvSpPr>
          <p:cNvPr id="20" name="Rectangle 19"/>
          <p:cNvSpPr/>
          <p:nvPr/>
        </p:nvSpPr>
        <p:spPr bwMode="auto">
          <a:xfrm>
            <a:off x="6088345" y="2133600"/>
            <a:ext cx="693455" cy="500261"/>
          </a:xfrm>
          <a:prstGeom prst="rect">
            <a:avLst/>
          </a:prstGeom>
          <a:pattFill prst="dkHorz">
            <a:fgClr>
              <a:schemeClr val="accent1">
                <a:lumMod val="75000"/>
              </a:schemeClr>
            </a:fgClr>
            <a:bgClr>
              <a:schemeClr val="accent1"/>
            </a:bgClr>
          </a:patt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a:solidFill>
                  <a:srgbClr val="000000"/>
                </a:solidFill>
              </a:rPr>
              <a:t>2</a:t>
            </a:r>
            <a:r>
              <a:rPr lang="en-US" sz="1500" b="1" dirty="0" smtClean="0">
                <a:solidFill>
                  <a:srgbClr val="000000"/>
                </a:solidFill>
              </a:rPr>
              <a:t>.T</a:t>
            </a:r>
            <a:endParaRPr lang="en-US" sz="1500" b="1" dirty="0">
              <a:solidFill>
                <a:srgbClr val="000000"/>
              </a:solidFill>
            </a:endParaRPr>
          </a:p>
        </p:txBody>
      </p:sp>
      <p:sp>
        <p:nvSpPr>
          <p:cNvPr id="21" name="Rectangle 20"/>
          <p:cNvSpPr/>
          <p:nvPr/>
        </p:nvSpPr>
        <p:spPr bwMode="auto">
          <a:xfrm>
            <a:off x="6774145" y="2133600"/>
            <a:ext cx="693455" cy="50026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a:solidFill>
                  <a:srgbClr val="000000"/>
                </a:solidFill>
              </a:rPr>
              <a:t>2</a:t>
            </a:r>
            <a:r>
              <a:rPr lang="en-US" sz="1500" b="1" dirty="0" smtClean="0">
                <a:solidFill>
                  <a:srgbClr val="000000"/>
                </a:solidFill>
              </a:rPr>
              <a:t>.P</a:t>
            </a:r>
            <a:endParaRPr lang="en-US" sz="1500" b="1" dirty="0">
              <a:solidFill>
                <a:srgbClr val="000000"/>
              </a:solidFill>
            </a:endParaRPr>
          </a:p>
        </p:txBody>
      </p:sp>
      <p:grpSp>
        <p:nvGrpSpPr>
          <p:cNvPr id="22" name="Group 21"/>
          <p:cNvGrpSpPr/>
          <p:nvPr/>
        </p:nvGrpSpPr>
        <p:grpSpPr>
          <a:xfrm>
            <a:off x="1905000" y="685799"/>
            <a:ext cx="3505200" cy="1676401"/>
            <a:chOff x="2743200" y="1472732"/>
            <a:chExt cx="1752600" cy="1174004"/>
          </a:xfrm>
        </p:grpSpPr>
        <p:sp>
          <p:nvSpPr>
            <p:cNvPr id="23" name="TextBox 22"/>
            <p:cNvSpPr txBox="1"/>
            <p:nvPr/>
          </p:nvSpPr>
          <p:spPr>
            <a:xfrm>
              <a:off x="2743200" y="1719915"/>
              <a:ext cx="1752600" cy="926821"/>
            </a:xfrm>
            <a:prstGeom prst="rect">
              <a:avLst/>
            </a:prstGeom>
            <a:noFill/>
            <a:ln>
              <a:noFill/>
            </a:ln>
            <a:effectLst/>
          </p:spPr>
          <p:txBody>
            <a:bodyPr wrap="square" rtlCol="0">
              <a:spAutoFit/>
            </a:bodyPr>
            <a:lstStyle/>
            <a:p>
              <a:r>
                <a:rPr lang="en-US" sz="2000" dirty="0" smtClean="0">
                  <a:solidFill>
                    <a:srgbClr val="000000"/>
                  </a:solidFill>
                  <a:latin typeface="Times"/>
                  <a:cs typeface="Times"/>
                </a:rPr>
                <a:t>Group </a:t>
              </a:r>
              <a:r>
                <a:rPr lang="en-US" sz="2000" dirty="0" err="1" smtClean="0">
                  <a:solidFill>
                    <a:srgbClr val="000000"/>
                  </a:solidFill>
                  <a:latin typeface="Times"/>
                  <a:cs typeface="Times"/>
                </a:rPr>
                <a:t>ToyGrp</a:t>
              </a:r>
              <a:r>
                <a:rPr lang="en-US" sz="2000" dirty="0" smtClean="0">
                  <a:solidFill>
                    <a:srgbClr val="000000"/>
                  </a:solidFill>
                  <a:latin typeface="Times"/>
                  <a:cs typeface="Times"/>
                </a:rPr>
                <a:t>{</a:t>
              </a:r>
            </a:p>
            <a:p>
              <a:r>
                <a:rPr lang="en-US" sz="2000" dirty="0">
                  <a:solidFill>
                    <a:srgbClr val="000000"/>
                  </a:solidFill>
                  <a:latin typeface="Times"/>
                  <a:cs typeface="Times"/>
                </a:rPr>
                <a:t> </a:t>
              </a:r>
              <a:r>
                <a:rPr lang="en-US" sz="2000" dirty="0" smtClean="0">
                  <a:solidFill>
                    <a:srgbClr val="000000"/>
                  </a:solidFill>
                  <a:latin typeface="Times"/>
                  <a:cs typeface="Times"/>
                </a:rPr>
                <a:t>      float Temperature[1024];</a:t>
              </a:r>
            </a:p>
            <a:p>
              <a:r>
                <a:rPr lang="en-US" sz="2000" dirty="0" smtClean="0">
                  <a:solidFill>
                    <a:srgbClr val="000000"/>
                  </a:solidFill>
                  <a:latin typeface="Times"/>
                  <a:cs typeface="Times"/>
                </a:rPr>
                <a:t>       </a:t>
              </a:r>
              <a:r>
                <a:rPr lang="en-US" sz="2000" dirty="0" err="1" smtClean="0">
                  <a:solidFill>
                    <a:srgbClr val="000000"/>
                  </a:solidFill>
                  <a:latin typeface="Times"/>
                  <a:cs typeface="Times"/>
                </a:rPr>
                <a:t>int</a:t>
              </a:r>
              <a:r>
                <a:rPr lang="en-US" sz="2000" dirty="0" smtClean="0">
                  <a:solidFill>
                    <a:srgbClr val="000000"/>
                  </a:solidFill>
                  <a:latin typeface="Times"/>
                  <a:cs typeface="Times"/>
                </a:rPr>
                <a:t> Pressure[20][30];</a:t>
              </a:r>
            </a:p>
            <a:p>
              <a:r>
                <a:rPr lang="en-US" sz="2000" dirty="0" smtClean="0">
                  <a:solidFill>
                    <a:srgbClr val="000000"/>
                  </a:solidFill>
                  <a:latin typeface="Times"/>
                  <a:cs typeface="Times"/>
                </a:rPr>
                <a:t>};</a:t>
              </a:r>
              <a:endParaRPr lang="en-US" sz="2000" dirty="0">
                <a:solidFill>
                  <a:srgbClr val="000000"/>
                </a:solidFill>
                <a:latin typeface="Times"/>
                <a:cs typeface="Times"/>
              </a:endParaRPr>
            </a:p>
          </p:txBody>
        </p:sp>
        <p:sp>
          <p:nvSpPr>
            <p:cNvPr id="24" name="TextBox 23"/>
            <p:cNvSpPr txBox="1"/>
            <p:nvPr/>
          </p:nvSpPr>
          <p:spPr>
            <a:xfrm>
              <a:off x="2743200" y="1472732"/>
              <a:ext cx="1548376" cy="258648"/>
            </a:xfrm>
            <a:prstGeom prst="rect">
              <a:avLst/>
            </a:prstGeom>
            <a:noFill/>
            <a:effectLst/>
          </p:spPr>
          <p:txBody>
            <a:bodyPr wrap="square" rtlCol="0">
              <a:spAutoFit/>
            </a:bodyPr>
            <a:lstStyle/>
            <a:p>
              <a:r>
                <a:rPr lang="en-US" dirty="0" smtClean="0">
                  <a:solidFill>
                    <a:schemeClr val="bg1"/>
                  </a:solidFill>
                  <a:latin typeface="Times"/>
                  <a:cs typeface="Times"/>
                </a:rPr>
                <a:t>P</a:t>
              </a:r>
              <a:r>
                <a:rPr lang="en-US" baseline="-25000" dirty="0" smtClean="0">
                  <a:solidFill>
                    <a:schemeClr val="bg1"/>
                  </a:solidFill>
                  <a:latin typeface="Times"/>
                  <a:cs typeface="Times"/>
                </a:rPr>
                <a:t>0</a:t>
              </a:r>
              <a:endParaRPr lang="en-US" baseline="-25000" dirty="0">
                <a:solidFill>
                  <a:schemeClr val="bg1"/>
                </a:solidFill>
                <a:latin typeface="Times"/>
                <a:cs typeface="Times"/>
              </a:endParaRPr>
            </a:p>
          </p:txBody>
        </p:sp>
      </p:grpSp>
      <p:grpSp>
        <p:nvGrpSpPr>
          <p:cNvPr id="25" name="Group 24"/>
          <p:cNvGrpSpPr/>
          <p:nvPr/>
        </p:nvGrpSpPr>
        <p:grpSpPr>
          <a:xfrm>
            <a:off x="5562600" y="685799"/>
            <a:ext cx="3505200" cy="1676401"/>
            <a:chOff x="2743200" y="1472732"/>
            <a:chExt cx="1752600" cy="1174004"/>
          </a:xfrm>
        </p:grpSpPr>
        <p:sp>
          <p:nvSpPr>
            <p:cNvPr id="26" name="TextBox 25"/>
            <p:cNvSpPr txBox="1"/>
            <p:nvPr/>
          </p:nvSpPr>
          <p:spPr>
            <a:xfrm>
              <a:off x="2743200" y="1719915"/>
              <a:ext cx="1752600" cy="926821"/>
            </a:xfrm>
            <a:prstGeom prst="rect">
              <a:avLst/>
            </a:prstGeom>
            <a:noFill/>
            <a:ln>
              <a:noFill/>
            </a:ln>
            <a:effectLst/>
          </p:spPr>
          <p:txBody>
            <a:bodyPr wrap="square" rtlCol="0">
              <a:spAutoFit/>
            </a:bodyPr>
            <a:lstStyle/>
            <a:p>
              <a:r>
                <a:rPr lang="en-US" sz="2000" dirty="0" smtClean="0">
                  <a:solidFill>
                    <a:srgbClr val="000000"/>
                  </a:solidFill>
                  <a:latin typeface="Times"/>
                  <a:cs typeface="Times"/>
                </a:rPr>
                <a:t>Group </a:t>
              </a:r>
              <a:r>
                <a:rPr lang="en-US" sz="2000" dirty="0" err="1" smtClean="0">
                  <a:solidFill>
                    <a:srgbClr val="000000"/>
                  </a:solidFill>
                  <a:latin typeface="Times"/>
                  <a:cs typeface="Times"/>
                </a:rPr>
                <a:t>ToyGrp</a:t>
              </a:r>
              <a:r>
                <a:rPr lang="en-US" sz="2000" dirty="0" smtClean="0">
                  <a:solidFill>
                    <a:srgbClr val="000000"/>
                  </a:solidFill>
                  <a:latin typeface="Times"/>
                  <a:cs typeface="Times"/>
                </a:rPr>
                <a:t>{</a:t>
              </a:r>
            </a:p>
            <a:p>
              <a:r>
                <a:rPr lang="en-US" sz="2000" dirty="0">
                  <a:solidFill>
                    <a:srgbClr val="000000"/>
                  </a:solidFill>
                  <a:latin typeface="Times"/>
                  <a:cs typeface="Times"/>
                </a:rPr>
                <a:t> </a:t>
              </a:r>
              <a:r>
                <a:rPr lang="en-US" sz="2000" dirty="0" smtClean="0">
                  <a:solidFill>
                    <a:srgbClr val="000000"/>
                  </a:solidFill>
                  <a:latin typeface="Times"/>
                  <a:cs typeface="Times"/>
                </a:rPr>
                <a:t>      float Temperature[100];</a:t>
              </a:r>
            </a:p>
            <a:p>
              <a:r>
                <a:rPr lang="en-US" sz="2000" dirty="0" smtClean="0">
                  <a:solidFill>
                    <a:srgbClr val="000000"/>
                  </a:solidFill>
                  <a:latin typeface="Times"/>
                  <a:cs typeface="Times"/>
                </a:rPr>
                <a:t>       </a:t>
              </a:r>
              <a:r>
                <a:rPr lang="en-US" sz="2000" dirty="0" err="1" smtClean="0">
                  <a:solidFill>
                    <a:srgbClr val="000000"/>
                  </a:solidFill>
                  <a:latin typeface="Times"/>
                  <a:cs typeface="Times"/>
                </a:rPr>
                <a:t>int</a:t>
              </a:r>
              <a:r>
                <a:rPr lang="en-US" sz="2000" dirty="0" smtClean="0">
                  <a:solidFill>
                    <a:srgbClr val="000000"/>
                  </a:solidFill>
                  <a:latin typeface="Times"/>
                  <a:cs typeface="Times"/>
                </a:rPr>
                <a:t> Pressure[10][50];</a:t>
              </a:r>
            </a:p>
            <a:p>
              <a:r>
                <a:rPr lang="en-US" sz="2000" dirty="0" smtClean="0">
                  <a:solidFill>
                    <a:srgbClr val="000000"/>
                  </a:solidFill>
                  <a:latin typeface="Times"/>
                  <a:cs typeface="Times"/>
                </a:rPr>
                <a:t>};</a:t>
              </a:r>
              <a:endParaRPr lang="en-US" sz="2000" dirty="0">
                <a:solidFill>
                  <a:srgbClr val="000000"/>
                </a:solidFill>
                <a:latin typeface="Times"/>
                <a:cs typeface="Times"/>
              </a:endParaRPr>
            </a:p>
          </p:txBody>
        </p:sp>
        <p:sp>
          <p:nvSpPr>
            <p:cNvPr id="27" name="TextBox 26"/>
            <p:cNvSpPr txBox="1"/>
            <p:nvPr/>
          </p:nvSpPr>
          <p:spPr>
            <a:xfrm>
              <a:off x="2743200" y="1472732"/>
              <a:ext cx="1548376" cy="258648"/>
            </a:xfrm>
            <a:prstGeom prst="rect">
              <a:avLst/>
            </a:prstGeom>
            <a:noFill/>
            <a:effectLst/>
          </p:spPr>
          <p:txBody>
            <a:bodyPr wrap="square" rtlCol="0">
              <a:spAutoFit/>
            </a:bodyPr>
            <a:lstStyle/>
            <a:p>
              <a:r>
                <a:rPr lang="en-US" dirty="0" smtClean="0">
                  <a:solidFill>
                    <a:schemeClr val="bg1"/>
                  </a:solidFill>
                  <a:latin typeface="Times"/>
                  <a:cs typeface="Times"/>
                </a:rPr>
                <a:t>P1</a:t>
              </a:r>
              <a:endParaRPr lang="en-US" baseline="-25000" dirty="0">
                <a:solidFill>
                  <a:schemeClr val="bg1"/>
                </a:solidFill>
                <a:latin typeface="Times"/>
                <a:cs typeface="Times"/>
              </a:endParaRPr>
            </a:p>
          </p:txBody>
        </p:sp>
      </p:grpSp>
      <p:sp>
        <p:nvSpPr>
          <p:cNvPr id="3" name="Oval 2"/>
          <p:cNvSpPr/>
          <p:nvPr/>
        </p:nvSpPr>
        <p:spPr bwMode="auto">
          <a:xfrm>
            <a:off x="2895600" y="1371600"/>
            <a:ext cx="1371600" cy="381000"/>
          </a:xfrm>
          <a:prstGeom prst="ellipse">
            <a:avLst/>
          </a:prstGeom>
          <a:noFill/>
          <a:ln w="38100" cmpd="sng">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8" name="Oval 27"/>
          <p:cNvSpPr/>
          <p:nvPr/>
        </p:nvSpPr>
        <p:spPr bwMode="auto">
          <a:xfrm>
            <a:off x="6553200" y="1371600"/>
            <a:ext cx="1371600" cy="381000"/>
          </a:xfrm>
          <a:prstGeom prst="ellipse">
            <a:avLst/>
          </a:prstGeom>
          <a:noFill/>
          <a:ln w="38100" cmpd="sng">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9" name="Oval 28"/>
          <p:cNvSpPr/>
          <p:nvPr/>
        </p:nvSpPr>
        <p:spPr bwMode="auto">
          <a:xfrm>
            <a:off x="1981200" y="1371600"/>
            <a:ext cx="1371600" cy="381000"/>
          </a:xfrm>
          <a:prstGeom prst="ellipse">
            <a:avLst/>
          </a:prstGeom>
          <a:noFill/>
          <a:ln w="38100" cmpd="sng">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0" name="Oval 29"/>
          <p:cNvSpPr/>
          <p:nvPr/>
        </p:nvSpPr>
        <p:spPr bwMode="auto">
          <a:xfrm>
            <a:off x="5638800" y="1371600"/>
            <a:ext cx="1371600" cy="381000"/>
          </a:xfrm>
          <a:prstGeom prst="ellipse">
            <a:avLst/>
          </a:prstGeom>
          <a:noFill/>
          <a:ln w="38100" cmpd="sng">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6" name="TextBox 5"/>
          <p:cNvSpPr txBox="1"/>
          <p:nvPr/>
        </p:nvSpPr>
        <p:spPr>
          <a:xfrm>
            <a:off x="152400" y="1154668"/>
            <a:ext cx="2286000" cy="1754327"/>
          </a:xfrm>
          <a:prstGeom prst="rect">
            <a:avLst/>
          </a:prstGeom>
          <a:noFill/>
        </p:spPr>
        <p:txBody>
          <a:bodyPr wrap="square" rtlCol="0">
            <a:spAutoFit/>
          </a:bodyPr>
          <a:lstStyle/>
          <a:p>
            <a:r>
              <a:rPr lang="en-US" dirty="0" smtClean="0">
                <a:solidFill>
                  <a:srgbClr val="000000"/>
                </a:solidFill>
                <a:latin typeface="Times"/>
                <a:cs typeface="Times"/>
              </a:rPr>
              <a:t>Meta-data:</a:t>
            </a:r>
          </a:p>
          <a:p>
            <a:pPr marL="342900" indent="-342900">
              <a:buAutoNum type="arabicPeriod"/>
            </a:pPr>
            <a:r>
              <a:rPr lang="en-US" dirty="0" smtClean="0">
                <a:solidFill>
                  <a:srgbClr val="000000"/>
                </a:solidFill>
                <a:latin typeface="Times"/>
                <a:cs typeface="Times"/>
              </a:rPr>
              <a:t>Name</a:t>
            </a:r>
          </a:p>
          <a:p>
            <a:pPr marL="342900" indent="-342900">
              <a:buAutoNum type="arabicPeriod"/>
            </a:pPr>
            <a:r>
              <a:rPr lang="en-US" dirty="0" smtClean="0">
                <a:solidFill>
                  <a:srgbClr val="000000"/>
                </a:solidFill>
                <a:latin typeface="Times"/>
                <a:cs typeface="Times"/>
              </a:rPr>
              <a:t>Data-type</a:t>
            </a:r>
          </a:p>
          <a:p>
            <a:pPr marL="342900" indent="-342900">
              <a:buAutoNum type="arabicPeriod"/>
            </a:pPr>
            <a:r>
              <a:rPr lang="en-US" dirty="0" smtClean="0">
                <a:solidFill>
                  <a:srgbClr val="000000"/>
                </a:solidFill>
                <a:latin typeface="Times"/>
                <a:cs typeface="Times"/>
              </a:rPr>
              <a:t>Class: </a:t>
            </a:r>
          </a:p>
          <a:p>
            <a:pPr lvl="1"/>
            <a:r>
              <a:rPr lang="en-US" dirty="0" smtClean="0">
                <a:solidFill>
                  <a:srgbClr val="000000"/>
                </a:solidFill>
                <a:latin typeface="Times"/>
                <a:cs typeface="Times"/>
              </a:rPr>
              <a:t>-- </a:t>
            </a:r>
            <a:r>
              <a:rPr lang="en-US" dirty="0" smtClean="0">
                <a:solidFill>
                  <a:srgbClr val="2D4FB6"/>
                </a:solidFill>
                <a:latin typeface="Times"/>
                <a:cs typeface="Times"/>
              </a:rPr>
              <a:t>Array, Atomic</a:t>
            </a:r>
          </a:p>
          <a:p>
            <a:endParaRPr lang="en-US" dirty="0">
              <a:solidFill>
                <a:srgbClr val="2D4FB6"/>
              </a:solidFill>
              <a:latin typeface="Times"/>
              <a:cs typeface="Times"/>
            </a:endParaRPr>
          </a:p>
        </p:txBody>
      </p:sp>
      <p:sp>
        <p:nvSpPr>
          <p:cNvPr id="31" name="Oval 30"/>
          <p:cNvSpPr/>
          <p:nvPr/>
        </p:nvSpPr>
        <p:spPr bwMode="auto">
          <a:xfrm>
            <a:off x="3962400" y="1371600"/>
            <a:ext cx="1371600" cy="381000"/>
          </a:xfrm>
          <a:prstGeom prst="ellipse">
            <a:avLst/>
          </a:prstGeom>
          <a:noFill/>
          <a:ln w="38100" cmpd="sng">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2" name="Oval 31"/>
          <p:cNvSpPr/>
          <p:nvPr/>
        </p:nvSpPr>
        <p:spPr bwMode="auto">
          <a:xfrm>
            <a:off x="7467600" y="1371600"/>
            <a:ext cx="1371600" cy="381000"/>
          </a:xfrm>
          <a:prstGeom prst="ellipse">
            <a:avLst/>
          </a:prstGeom>
          <a:noFill/>
          <a:ln w="38100" cmpd="sng">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3" name="TextBox 32"/>
          <p:cNvSpPr txBox="1"/>
          <p:nvPr/>
        </p:nvSpPr>
        <p:spPr>
          <a:xfrm>
            <a:off x="0" y="3011269"/>
            <a:ext cx="1905000" cy="646331"/>
          </a:xfrm>
          <a:prstGeom prst="rect">
            <a:avLst/>
          </a:prstGeom>
          <a:noFill/>
        </p:spPr>
        <p:txBody>
          <a:bodyPr wrap="square" rtlCol="0">
            <a:spAutoFit/>
          </a:bodyPr>
          <a:lstStyle/>
          <a:p>
            <a:r>
              <a:rPr lang="en-US" dirty="0" smtClean="0">
                <a:solidFill>
                  <a:srgbClr val="000000"/>
                </a:solidFill>
                <a:latin typeface="Times"/>
                <a:cs typeface="Times"/>
              </a:rPr>
              <a:t>Concatenating similar variables</a:t>
            </a:r>
            <a:endParaRPr lang="en-US" dirty="0">
              <a:solidFill>
                <a:srgbClr val="000000"/>
              </a:solidFill>
              <a:latin typeface="Times"/>
              <a:cs typeface="Times"/>
            </a:endParaRPr>
          </a:p>
        </p:txBody>
      </p:sp>
      <p:grpSp>
        <p:nvGrpSpPr>
          <p:cNvPr id="34" name="Group 33"/>
          <p:cNvGrpSpPr/>
          <p:nvPr/>
        </p:nvGrpSpPr>
        <p:grpSpPr>
          <a:xfrm>
            <a:off x="2735545" y="3033556"/>
            <a:ext cx="1379255" cy="500261"/>
            <a:chOff x="2735545" y="3033556"/>
            <a:chExt cx="1379255" cy="500261"/>
          </a:xfrm>
        </p:grpSpPr>
        <p:sp>
          <p:nvSpPr>
            <p:cNvPr id="35" name="Rectangle 34"/>
            <p:cNvSpPr/>
            <p:nvPr/>
          </p:nvSpPr>
          <p:spPr bwMode="auto">
            <a:xfrm>
              <a:off x="3421345" y="3033556"/>
              <a:ext cx="693455" cy="500261"/>
            </a:xfrm>
            <a:prstGeom prst="rect">
              <a:avLst/>
            </a:prstGeom>
            <a:pattFill prst="dkHorz">
              <a:fgClr>
                <a:schemeClr val="accent1">
                  <a:lumMod val="75000"/>
                </a:schemeClr>
              </a:fgClr>
              <a:bgClr>
                <a:schemeClr val="accent1"/>
              </a:bgClr>
            </a:patt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a:solidFill>
                    <a:srgbClr val="000000"/>
                  </a:solidFill>
                </a:rPr>
                <a:t>2</a:t>
              </a:r>
              <a:r>
                <a:rPr lang="en-US" sz="1500" b="1" dirty="0" smtClean="0">
                  <a:solidFill>
                    <a:srgbClr val="000000"/>
                  </a:solidFill>
                </a:rPr>
                <a:t>.T</a:t>
              </a:r>
              <a:endParaRPr lang="en-US" sz="1500" b="1" dirty="0">
                <a:solidFill>
                  <a:srgbClr val="000000"/>
                </a:solidFill>
              </a:endParaRPr>
            </a:p>
          </p:txBody>
        </p:sp>
        <p:sp>
          <p:nvSpPr>
            <p:cNvPr id="36" name="Rectangle 35"/>
            <p:cNvSpPr/>
            <p:nvPr/>
          </p:nvSpPr>
          <p:spPr bwMode="auto">
            <a:xfrm>
              <a:off x="2735545" y="3033556"/>
              <a:ext cx="693455" cy="500261"/>
            </a:xfrm>
            <a:prstGeom prst="rect">
              <a:avLst/>
            </a:prstGeom>
            <a:pattFill prst="dkHorz">
              <a:fgClr>
                <a:schemeClr val="accent4">
                  <a:lumMod val="75000"/>
                </a:schemeClr>
              </a:fgClr>
              <a:bgClr>
                <a:schemeClr val="accent4"/>
              </a:bgClr>
            </a:patt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a:solidFill>
                    <a:srgbClr val="000000"/>
                  </a:solidFill>
                </a:rPr>
                <a:t>1</a:t>
              </a:r>
              <a:r>
                <a:rPr lang="en-US" sz="1500" b="1" dirty="0" smtClean="0">
                  <a:solidFill>
                    <a:srgbClr val="000000"/>
                  </a:solidFill>
                </a:rPr>
                <a:t>.T</a:t>
              </a:r>
              <a:endParaRPr lang="en-US" sz="1500" b="1" dirty="0">
                <a:solidFill>
                  <a:srgbClr val="000000"/>
                </a:solidFill>
              </a:endParaRPr>
            </a:p>
          </p:txBody>
        </p:sp>
      </p:grpSp>
      <p:grpSp>
        <p:nvGrpSpPr>
          <p:cNvPr id="37" name="Group 36"/>
          <p:cNvGrpSpPr/>
          <p:nvPr/>
        </p:nvGrpSpPr>
        <p:grpSpPr>
          <a:xfrm>
            <a:off x="6096000" y="3033556"/>
            <a:ext cx="1371600" cy="500261"/>
            <a:chOff x="6096000" y="3033556"/>
            <a:chExt cx="1371600" cy="500261"/>
          </a:xfrm>
        </p:grpSpPr>
        <p:sp>
          <p:nvSpPr>
            <p:cNvPr id="38" name="Rectangle 37"/>
            <p:cNvSpPr/>
            <p:nvPr/>
          </p:nvSpPr>
          <p:spPr bwMode="auto">
            <a:xfrm>
              <a:off x="6774145" y="3033556"/>
              <a:ext cx="693455" cy="50026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a:solidFill>
                    <a:srgbClr val="000000"/>
                  </a:solidFill>
                </a:rPr>
                <a:t>2</a:t>
              </a:r>
              <a:r>
                <a:rPr lang="en-US" sz="1500" b="1" dirty="0" smtClean="0">
                  <a:solidFill>
                    <a:srgbClr val="000000"/>
                  </a:solidFill>
                </a:rPr>
                <a:t>.P</a:t>
              </a:r>
              <a:endParaRPr lang="en-US" sz="1500" b="1" dirty="0">
                <a:solidFill>
                  <a:srgbClr val="000000"/>
                </a:solidFill>
              </a:endParaRPr>
            </a:p>
          </p:txBody>
        </p:sp>
        <p:sp>
          <p:nvSpPr>
            <p:cNvPr id="39" name="Rectangle 38"/>
            <p:cNvSpPr/>
            <p:nvPr/>
          </p:nvSpPr>
          <p:spPr bwMode="auto">
            <a:xfrm>
              <a:off x="6096000" y="3033556"/>
              <a:ext cx="693455" cy="50026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500" b="1" dirty="0" smtClean="0">
                  <a:solidFill>
                    <a:srgbClr val="000000"/>
                  </a:solidFill>
                </a:rPr>
                <a:t>C</a:t>
              </a:r>
              <a:r>
                <a:rPr lang="en-US" sz="1500" b="1" baseline="-25000" dirty="0">
                  <a:solidFill>
                    <a:srgbClr val="000000"/>
                  </a:solidFill>
                </a:rPr>
                <a:t>1</a:t>
              </a:r>
              <a:r>
                <a:rPr lang="en-US" sz="1500" b="1" dirty="0" smtClean="0">
                  <a:solidFill>
                    <a:srgbClr val="000000"/>
                  </a:solidFill>
                </a:rPr>
                <a:t>.P</a:t>
              </a:r>
              <a:endParaRPr lang="en-US" sz="1500" b="1" dirty="0">
                <a:solidFill>
                  <a:srgbClr val="000000"/>
                </a:solidFill>
              </a:endParaRPr>
            </a:p>
          </p:txBody>
        </p:sp>
      </p:grpSp>
      <p:sp>
        <p:nvSpPr>
          <p:cNvPr id="40" name="Title 1"/>
          <p:cNvSpPr txBox="1">
            <a:spLocks/>
          </p:cNvSpPr>
          <p:nvPr/>
        </p:nvSpPr>
        <p:spPr>
          <a:xfrm>
            <a:off x="533400" y="304800"/>
            <a:ext cx="8382000" cy="451406"/>
          </a:xfrm>
          <a:prstGeom prst="rect">
            <a:avLst/>
          </a:prstGeom>
        </p:spPr>
        <p:txBody>
          <a:bodyPr vert="horz" wrap="square" lIns="0" tIns="0" rIns="0" bIns="0" rtlCol="0" anchor="t">
            <a:spAutoFit/>
          </a:bodyPr>
          <a:lstStyle>
            <a:lvl1pPr algn="ctr" defTabSz="914363" rtl="0" eaLnBrk="1" latinLnBrk="0" hangingPunct="1">
              <a:lnSpc>
                <a:spcPct val="90000"/>
              </a:lnSpc>
              <a:spcBef>
                <a:spcPct val="0"/>
              </a:spcBef>
              <a:buNone/>
              <a:defRPr lang="en-US" sz="3200" b="0" kern="1200" cap="none" spc="-150" dirty="0" smtClean="0">
                <a:ln w="3175">
                  <a:solidFill>
                    <a:srgbClr val="0000FF"/>
                  </a:solidFill>
                </a:ln>
                <a:solidFill>
                  <a:srgbClr val="0000FF"/>
                </a:solidFill>
                <a:effectLst/>
                <a:latin typeface="Times"/>
                <a:ea typeface="+mn-ea"/>
                <a:cs typeface="Arial" charset="0"/>
              </a:defRPr>
            </a:lvl1pPr>
          </a:lstStyle>
          <a:p>
            <a:r>
              <a:rPr lang="en-US" dirty="0" smtClean="0">
                <a:ln w="3175">
                  <a:solidFill>
                    <a:srgbClr val="2D4FB6"/>
                  </a:solidFill>
                </a:ln>
                <a:solidFill>
                  <a:srgbClr val="2D4FB6"/>
                </a:solidFill>
              </a:rPr>
              <a:t>Aware Scheme</a:t>
            </a:r>
            <a:endParaRPr lang="en-US" dirty="0">
              <a:ln w="3175">
                <a:solidFill>
                  <a:srgbClr val="2D4FB6"/>
                </a:solidFill>
              </a:ln>
              <a:solidFill>
                <a:srgbClr val="2D4FB6"/>
              </a:solidFill>
            </a:endParaRPr>
          </a:p>
        </p:txBody>
      </p:sp>
      <p:sp>
        <p:nvSpPr>
          <p:cNvPr id="4" name="Date Placeholder 3"/>
          <p:cNvSpPr>
            <a:spLocks noGrp="1"/>
          </p:cNvSpPr>
          <p:nvPr>
            <p:ph type="dt" sz="half" idx="10"/>
          </p:nvPr>
        </p:nvSpPr>
        <p:spPr/>
        <p:txBody>
          <a:bodyPr/>
          <a:lstStyle/>
          <a:p>
            <a:r>
              <a:rPr lang="en-US" smtClean="0"/>
              <a:t>Tanzima Islam (tislam@purdue.edu)</a:t>
            </a:r>
            <a:endParaRPr lang="en-US" dirty="0"/>
          </a:p>
        </p:txBody>
      </p:sp>
      <p:sp>
        <p:nvSpPr>
          <p:cNvPr id="5" name="Footer Placeholder 4"/>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111241333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3"/>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28"/>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29"/>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30"/>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31"/>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32"/>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0"/>
                                        </p:tgtEl>
                                        <p:attrNameLst>
                                          <p:attrName>style.visibility</p:attrName>
                                        </p:attrNameLst>
                                      </p:cBhvr>
                                      <p:to>
                                        <p:strVal val="visible"/>
                                      </p:to>
                                    </p:set>
                                  </p:childTnLst>
                                </p:cTn>
                              </p:par>
                              <p:par>
                                <p:cTn id="57" presetID="1" presetClass="exit" presetSubtype="0" fill="hold" grpId="0" nodeType="withEffect">
                                  <p:stCondLst>
                                    <p:cond delay="0"/>
                                  </p:stCondLst>
                                  <p:childTnLst>
                                    <p:set>
                                      <p:cBhvr>
                                        <p:cTn id="58" dur="1" fill="hold">
                                          <p:stCondLst>
                                            <p:cond delay="0"/>
                                          </p:stCondLst>
                                        </p:cTn>
                                        <p:tgtEl>
                                          <p:spTgt spid="2"/>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3"/>
                                        </p:tgtEl>
                                        <p:attrNameLst>
                                          <p:attrName>style.visibility</p:attrName>
                                        </p:attrNameLst>
                                      </p:cBhvr>
                                      <p:to>
                                        <p:strVal val="visible"/>
                                      </p:to>
                                    </p:set>
                                  </p:childTnLst>
                                </p:cTn>
                              </p:par>
                              <p:par>
                                <p:cTn id="65" presetID="1" presetClass="exit" presetSubtype="0" fill="hold" grpId="1" nodeType="withEffect">
                                  <p:stCondLst>
                                    <p:cond delay="0"/>
                                  </p:stCondLst>
                                  <p:childTnLst>
                                    <p:set>
                                      <p:cBhvr>
                                        <p:cTn id="66" dur="1" fill="hold">
                                          <p:stCondLst>
                                            <p:cond delay="0"/>
                                          </p:stCondLst>
                                        </p:cTn>
                                        <p:tgtEl>
                                          <p:spTgt spid="18"/>
                                        </p:tgtEl>
                                        <p:attrNameLst>
                                          <p:attrName>style.visibility</p:attrName>
                                        </p:attrNameLst>
                                      </p:cBhvr>
                                      <p:to>
                                        <p:strVal val="hidden"/>
                                      </p:to>
                                    </p:set>
                                  </p:childTnLst>
                                </p:cTn>
                              </p:par>
                              <p:par>
                                <p:cTn id="67" presetID="1" presetClass="exit" presetSubtype="0" fill="hold" grpId="1" nodeType="withEffect">
                                  <p:stCondLst>
                                    <p:cond delay="0"/>
                                  </p:stCondLst>
                                  <p:childTnLst>
                                    <p:set>
                                      <p:cBhvr>
                                        <p:cTn id="68" dur="1" fill="hold">
                                          <p:stCondLst>
                                            <p:cond delay="0"/>
                                          </p:stCondLst>
                                        </p:cTn>
                                        <p:tgtEl>
                                          <p:spTgt spid="20"/>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1" nodeType="clickEffect">
                                  <p:stCondLst>
                                    <p:cond delay="0"/>
                                  </p:stCondLst>
                                  <p:childTnLst>
                                    <p:set>
                                      <p:cBhvr>
                                        <p:cTn id="72" dur="1" fill="hold">
                                          <p:stCondLst>
                                            <p:cond delay="0"/>
                                          </p:stCondLst>
                                        </p:cTn>
                                        <p:tgtEl>
                                          <p:spTgt spid="19"/>
                                        </p:tgtEl>
                                        <p:attrNameLst>
                                          <p:attrName>style.visibility</p:attrName>
                                        </p:attrNameLst>
                                      </p:cBhvr>
                                      <p:to>
                                        <p:strVal val="hidden"/>
                                      </p:to>
                                    </p:set>
                                  </p:childTnLst>
                                </p:cTn>
                              </p:par>
                              <p:par>
                                <p:cTn id="73" presetID="1" presetClass="exit" presetSubtype="0" fill="hold" grpId="1" nodeType="withEffect">
                                  <p:stCondLst>
                                    <p:cond delay="0"/>
                                  </p:stCondLst>
                                  <p:childTnLst>
                                    <p:set>
                                      <p:cBhvr>
                                        <p:cTn id="74" dur="1" fill="hold">
                                          <p:stCondLst>
                                            <p:cond delay="0"/>
                                          </p:stCondLst>
                                        </p:cTn>
                                        <p:tgtEl>
                                          <p:spTgt spid="21"/>
                                        </p:tgtEl>
                                        <p:attrNameLst>
                                          <p:attrName>style.visibility</p:attrName>
                                        </p:attrNameLst>
                                      </p:cBhvr>
                                      <p:to>
                                        <p:strVal val="hidden"/>
                                      </p:to>
                                    </p:set>
                                  </p:childTnLst>
                                </p:cTn>
                              </p:par>
                              <p:par>
                                <p:cTn id="75" presetID="1" presetClass="entr" presetSubtype="0" fill="hold" nodeType="withEffect">
                                  <p:stCondLst>
                                    <p:cond delay="0"/>
                                  </p:stCondLst>
                                  <p:childTnLst>
                                    <p:set>
                                      <p:cBhvr>
                                        <p:cTn id="76"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animBg="1"/>
      <p:bldP spid="18" grpId="1" animBg="1"/>
      <p:bldP spid="19" grpId="0" animBg="1"/>
      <p:bldP spid="19" grpId="1" animBg="1"/>
      <p:bldP spid="20" grpId="0" animBg="1"/>
      <p:bldP spid="20" grpId="1" animBg="1"/>
      <p:bldP spid="21" grpId="0" animBg="1"/>
      <p:bldP spid="21" grpId="1" animBg="1"/>
      <p:bldP spid="3" grpId="0" animBg="1"/>
      <p:bldP spid="3"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p:bldP spid="4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Aware-Block Scheme</a:t>
            </a:r>
            <a:endParaRPr lang="en-US" dirty="0"/>
          </a:p>
        </p:txBody>
      </p:sp>
      <p:grpSp>
        <p:nvGrpSpPr>
          <p:cNvPr id="22" name="Group 21"/>
          <p:cNvGrpSpPr/>
          <p:nvPr/>
        </p:nvGrpSpPr>
        <p:grpSpPr>
          <a:xfrm>
            <a:off x="1905000" y="685799"/>
            <a:ext cx="3505200" cy="1676401"/>
            <a:chOff x="2743200" y="1472732"/>
            <a:chExt cx="1752600" cy="1174004"/>
          </a:xfrm>
        </p:grpSpPr>
        <p:sp>
          <p:nvSpPr>
            <p:cNvPr id="23" name="TextBox 22"/>
            <p:cNvSpPr txBox="1"/>
            <p:nvPr/>
          </p:nvSpPr>
          <p:spPr>
            <a:xfrm>
              <a:off x="2743200" y="1719915"/>
              <a:ext cx="1752600" cy="926821"/>
            </a:xfrm>
            <a:prstGeom prst="rect">
              <a:avLst/>
            </a:prstGeom>
            <a:noFill/>
            <a:ln>
              <a:noFill/>
            </a:ln>
            <a:effectLst/>
          </p:spPr>
          <p:txBody>
            <a:bodyPr wrap="square" rtlCol="0">
              <a:spAutoFit/>
            </a:bodyPr>
            <a:lstStyle/>
            <a:p>
              <a:r>
                <a:rPr lang="en-US" sz="2000" dirty="0" smtClean="0">
                  <a:solidFill>
                    <a:srgbClr val="000000"/>
                  </a:solidFill>
                  <a:latin typeface="Times"/>
                  <a:cs typeface="Times"/>
                </a:rPr>
                <a:t>Group </a:t>
              </a:r>
              <a:r>
                <a:rPr lang="en-US" sz="2000" dirty="0" err="1" smtClean="0">
                  <a:solidFill>
                    <a:srgbClr val="000000"/>
                  </a:solidFill>
                  <a:latin typeface="Times"/>
                  <a:cs typeface="Times"/>
                </a:rPr>
                <a:t>ToyGrp</a:t>
              </a:r>
              <a:r>
                <a:rPr lang="en-US" sz="2000" dirty="0" smtClean="0">
                  <a:solidFill>
                    <a:srgbClr val="000000"/>
                  </a:solidFill>
                  <a:latin typeface="Times"/>
                  <a:cs typeface="Times"/>
                </a:rPr>
                <a:t>{</a:t>
              </a:r>
            </a:p>
            <a:p>
              <a:r>
                <a:rPr lang="en-US" sz="2000" dirty="0">
                  <a:solidFill>
                    <a:srgbClr val="000000"/>
                  </a:solidFill>
                  <a:latin typeface="Times"/>
                  <a:cs typeface="Times"/>
                </a:rPr>
                <a:t> </a:t>
              </a:r>
              <a:r>
                <a:rPr lang="en-US" sz="2000" dirty="0" smtClean="0">
                  <a:solidFill>
                    <a:srgbClr val="000000"/>
                  </a:solidFill>
                  <a:latin typeface="Times"/>
                  <a:cs typeface="Times"/>
                </a:rPr>
                <a:t>      float Temperature[1024];</a:t>
              </a:r>
            </a:p>
            <a:p>
              <a:r>
                <a:rPr lang="en-US" sz="2000" dirty="0" smtClean="0">
                  <a:solidFill>
                    <a:srgbClr val="000000"/>
                  </a:solidFill>
                  <a:latin typeface="Times"/>
                  <a:cs typeface="Times"/>
                </a:rPr>
                <a:t>       </a:t>
              </a:r>
              <a:r>
                <a:rPr lang="en-US" sz="2000" dirty="0" err="1" smtClean="0">
                  <a:solidFill>
                    <a:srgbClr val="000000"/>
                  </a:solidFill>
                  <a:latin typeface="Times"/>
                  <a:cs typeface="Times"/>
                </a:rPr>
                <a:t>int</a:t>
              </a:r>
              <a:r>
                <a:rPr lang="en-US" sz="2000" dirty="0" smtClean="0">
                  <a:solidFill>
                    <a:srgbClr val="000000"/>
                  </a:solidFill>
                  <a:latin typeface="Times"/>
                  <a:cs typeface="Times"/>
                </a:rPr>
                <a:t> Pressure[20][30];</a:t>
              </a:r>
            </a:p>
            <a:p>
              <a:r>
                <a:rPr lang="en-US" sz="2000" dirty="0" smtClean="0">
                  <a:solidFill>
                    <a:srgbClr val="000000"/>
                  </a:solidFill>
                  <a:latin typeface="Times"/>
                  <a:cs typeface="Times"/>
                </a:rPr>
                <a:t>};</a:t>
              </a:r>
              <a:endParaRPr lang="en-US" sz="2000" dirty="0">
                <a:solidFill>
                  <a:srgbClr val="000000"/>
                </a:solidFill>
                <a:latin typeface="Times"/>
                <a:cs typeface="Times"/>
              </a:endParaRPr>
            </a:p>
          </p:txBody>
        </p:sp>
        <p:sp>
          <p:nvSpPr>
            <p:cNvPr id="24" name="TextBox 23"/>
            <p:cNvSpPr txBox="1"/>
            <p:nvPr/>
          </p:nvSpPr>
          <p:spPr>
            <a:xfrm>
              <a:off x="2743200" y="1472732"/>
              <a:ext cx="1548376" cy="258648"/>
            </a:xfrm>
            <a:prstGeom prst="rect">
              <a:avLst/>
            </a:prstGeom>
            <a:noFill/>
            <a:effectLst/>
          </p:spPr>
          <p:txBody>
            <a:bodyPr wrap="square" rtlCol="0">
              <a:spAutoFit/>
            </a:bodyPr>
            <a:lstStyle/>
            <a:p>
              <a:r>
                <a:rPr lang="en-US" dirty="0" smtClean="0">
                  <a:solidFill>
                    <a:schemeClr val="bg1"/>
                  </a:solidFill>
                  <a:latin typeface="Times"/>
                  <a:cs typeface="Times"/>
                </a:rPr>
                <a:t>P</a:t>
              </a:r>
              <a:r>
                <a:rPr lang="en-US" baseline="-25000" dirty="0" smtClean="0">
                  <a:solidFill>
                    <a:schemeClr val="bg1"/>
                  </a:solidFill>
                  <a:latin typeface="Times"/>
                  <a:cs typeface="Times"/>
                </a:rPr>
                <a:t>0</a:t>
              </a:r>
              <a:endParaRPr lang="en-US" baseline="-25000" dirty="0">
                <a:solidFill>
                  <a:schemeClr val="bg1"/>
                </a:solidFill>
                <a:latin typeface="Times"/>
                <a:cs typeface="Times"/>
              </a:endParaRPr>
            </a:p>
          </p:txBody>
        </p:sp>
      </p:grpSp>
      <p:grpSp>
        <p:nvGrpSpPr>
          <p:cNvPr id="25" name="Group 24"/>
          <p:cNvGrpSpPr/>
          <p:nvPr/>
        </p:nvGrpSpPr>
        <p:grpSpPr>
          <a:xfrm>
            <a:off x="5562600" y="685799"/>
            <a:ext cx="3505200" cy="1676401"/>
            <a:chOff x="2743200" y="1472732"/>
            <a:chExt cx="1752600" cy="1174004"/>
          </a:xfrm>
        </p:grpSpPr>
        <p:sp>
          <p:nvSpPr>
            <p:cNvPr id="26" name="TextBox 25"/>
            <p:cNvSpPr txBox="1"/>
            <p:nvPr/>
          </p:nvSpPr>
          <p:spPr>
            <a:xfrm>
              <a:off x="2743200" y="1719915"/>
              <a:ext cx="1752600" cy="926821"/>
            </a:xfrm>
            <a:prstGeom prst="rect">
              <a:avLst/>
            </a:prstGeom>
            <a:noFill/>
            <a:ln>
              <a:noFill/>
            </a:ln>
            <a:effectLst/>
          </p:spPr>
          <p:txBody>
            <a:bodyPr wrap="square" rtlCol="0">
              <a:spAutoFit/>
            </a:bodyPr>
            <a:lstStyle/>
            <a:p>
              <a:r>
                <a:rPr lang="en-US" sz="2000" dirty="0" smtClean="0">
                  <a:solidFill>
                    <a:srgbClr val="000000"/>
                  </a:solidFill>
                  <a:latin typeface="Times"/>
                  <a:cs typeface="Times"/>
                </a:rPr>
                <a:t>Group </a:t>
              </a:r>
              <a:r>
                <a:rPr lang="en-US" sz="2000" dirty="0" err="1" smtClean="0">
                  <a:solidFill>
                    <a:srgbClr val="000000"/>
                  </a:solidFill>
                  <a:latin typeface="Times"/>
                  <a:cs typeface="Times"/>
                </a:rPr>
                <a:t>ToyGrp</a:t>
              </a:r>
              <a:r>
                <a:rPr lang="en-US" sz="2000" dirty="0" smtClean="0">
                  <a:solidFill>
                    <a:srgbClr val="000000"/>
                  </a:solidFill>
                  <a:latin typeface="Times"/>
                  <a:cs typeface="Times"/>
                </a:rPr>
                <a:t>{</a:t>
              </a:r>
            </a:p>
            <a:p>
              <a:r>
                <a:rPr lang="en-US" sz="2000" dirty="0">
                  <a:solidFill>
                    <a:srgbClr val="000000"/>
                  </a:solidFill>
                  <a:latin typeface="Times"/>
                  <a:cs typeface="Times"/>
                </a:rPr>
                <a:t> </a:t>
              </a:r>
              <a:r>
                <a:rPr lang="en-US" sz="2000" dirty="0" smtClean="0">
                  <a:solidFill>
                    <a:srgbClr val="000000"/>
                  </a:solidFill>
                  <a:latin typeface="Times"/>
                  <a:cs typeface="Times"/>
                </a:rPr>
                <a:t>      float Temperature[100];</a:t>
              </a:r>
            </a:p>
            <a:p>
              <a:r>
                <a:rPr lang="en-US" sz="2000" dirty="0" smtClean="0">
                  <a:solidFill>
                    <a:srgbClr val="000000"/>
                  </a:solidFill>
                  <a:latin typeface="Times"/>
                  <a:cs typeface="Times"/>
                </a:rPr>
                <a:t>       </a:t>
              </a:r>
              <a:r>
                <a:rPr lang="en-US" sz="2000" dirty="0" err="1" smtClean="0">
                  <a:solidFill>
                    <a:srgbClr val="000000"/>
                  </a:solidFill>
                  <a:latin typeface="Times"/>
                  <a:cs typeface="Times"/>
                </a:rPr>
                <a:t>int</a:t>
              </a:r>
              <a:r>
                <a:rPr lang="en-US" sz="2000" dirty="0" smtClean="0">
                  <a:solidFill>
                    <a:srgbClr val="000000"/>
                  </a:solidFill>
                  <a:latin typeface="Times"/>
                  <a:cs typeface="Times"/>
                </a:rPr>
                <a:t> Pressure[10][50];</a:t>
              </a:r>
            </a:p>
            <a:p>
              <a:r>
                <a:rPr lang="en-US" sz="2000" dirty="0" smtClean="0">
                  <a:solidFill>
                    <a:srgbClr val="000000"/>
                  </a:solidFill>
                  <a:latin typeface="Times"/>
                  <a:cs typeface="Times"/>
                </a:rPr>
                <a:t>};</a:t>
              </a:r>
              <a:endParaRPr lang="en-US" sz="2000" dirty="0">
                <a:solidFill>
                  <a:srgbClr val="000000"/>
                </a:solidFill>
                <a:latin typeface="Times"/>
                <a:cs typeface="Times"/>
              </a:endParaRPr>
            </a:p>
          </p:txBody>
        </p:sp>
        <p:sp>
          <p:nvSpPr>
            <p:cNvPr id="27" name="TextBox 26"/>
            <p:cNvSpPr txBox="1"/>
            <p:nvPr/>
          </p:nvSpPr>
          <p:spPr>
            <a:xfrm>
              <a:off x="2743200" y="1472732"/>
              <a:ext cx="1548376" cy="258648"/>
            </a:xfrm>
            <a:prstGeom prst="rect">
              <a:avLst/>
            </a:prstGeom>
            <a:noFill/>
            <a:effectLst/>
          </p:spPr>
          <p:txBody>
            <a:bodyPr wrap="square" rtlCol="0">
              <a:spAutoFit/>
            </a:bodyPr>
            <a:lstStyle/>
            <a:p>
              <a:r>
                <a:rPr lang="en-US" dirty="0" smtClean="0">
                  <a:solidFill>
                    <a:schemeClr val="bg1"/>
                  </a:solidFill>
                  <a:latin typeface="Times"/>
                  <a:cs typeface="Times"/>
                </a:rPr>
                <a:t>P1</a:t>
              </a:r>
              <a:endParaRPr lang="en-US" baseline="-25000" dirty="0">
                <a:solidFill>
                  <a:schemeClr val="bg1"/>
                </a:solidFill>
                <a:latin typeface="Times"/>
                <a:cs typeface="Times"/>
              </a:endParaRPr>
            </a:p>
          </p:txBody>
        </p:sp>
      </p:grpSp>
      <p:sp>
        <p:nvSpPr>
          <p:cNvPr id="6" name="TextBox 5"/>
          <p:cNvSpPr txBox="1"/>
          <p:nvPr/>
        </p:nvSpPr>
        <p:spPr>
          <a:xfrm>
            <a:off x="152400" y="1154668"/>
            <a:ext cx="2362200" cy="1754327"/>
          </a:xfrm>
          <a:prstGeom prst="rect">
            <a:avLst/>
          </a:prstGeom>
          <a:noFill/>
        </p:spPr>
        <p:txBody>
          <a:bodyPr wrap="square" rtlCol="0">
            <a:spAutoFit/>
          </a:bodyPr>
          <a:lstStyle/>
          <a:p>
            <a:r>
              <a:rPr lang="en-US" dirty="0" smtClean="0">
                <a:solidFill>
                  <a:srgbClr val="000000"/>
                </a:solidFill>
                <a:latin typeface="Times"/>
                <a:cs typeface="Times"/>
              </a:rPr>
              <a:t>Meta-data:</a:t>
            </a:r>
          </a:p>
          <a:p>
            <a:pPr marL="342900" indent="-342900">
              <a:buAutoNum type="arabicPeriod"/>
            </a:pPr>
            <a:r>
              <a:rPr lang="en-US" dirty="0" smtClean="0">
                <a:solidFill>
                  <a:srgbClr val="000000"/>
                </a:solidFill>
                <a:latin typeface="Times"/>
                <a:cs typeface="Times"/>
              </a:rPr>
              <a:t>Name</a:t>
            </a:r>
          </a:p>
          <a:p>
            <a:pPr marL="342900" indent="-342900">
              <a:buAutoNum type="arabicPeriod"/>
            </a:pPr>
            <a:r>
              <a:rPr lang="en-US" dirty="0" smtClean="0">
                <a:solidFill>
                  <a:srgbClr val="000000"/>
                </a:solidFill>
                <a:latin typeface="Times"/>
                <a:cs typeface="Times"/>
              </a:rPr>
              <a:t>Data-type</a:t>
            </a:r>
          </a:p>
          <a:p>
            <a:pPr marL="342900" indent="-342900">
              <a:buAutoNum type="arabicPeriod"/>
            </a:pPr>
            <a:r>
              <a:rPr lang="en-US" dirty="0" smtClean="0">
                <a:solidFill>
                  <a:srgbClr val="000000"/>
                </a:solidFill>
                <a:latin typeface="Times"/>
                <a:cs typeface="Times"/>
              </a:rPr>
              <a:t>Class:</a:t>
            </a:r>
          </a:p>
          <a:p>
            <a:pPr lvl="1"/>
            <a:r>
              <a:rPr lang="en-US" dirty="0" smtClean="0">
                <a:solidFill>
                  <a:srgbClr val="000000"/>
                </a:solidFill>
                <a:latin typeface="Times"/>
                <a:cs typeface="Times"/>
              </a:rPr>
              <a:t>-- </a:t>
            </a:r>
            <a:r>
              <a:rPr lang="en-US" dirty="0" smtClean="0">
                <a:solidFill>
                  <a:srgbClr val="2D4FB6"/>
                </a:solidFill>
                <a:latin typeface="Times"/>
                <a:cs typeface="Times"/>
              </a:rPr>
              <a:t>Array, Atomic</a:t>
            </a:r>
          </a:p>
          <a:p>
            <a:endParaRPr lang="en-US" dirty="0">
              <a:solidFill>
                <a:srgbClr val="000000"/>
              </a:solidFill>
              <a:latin typeface="Times"/>
              <a:cs typeface="Times"/>
            </a:endParaRPr>
          </a:p>
        </p:txBody>
      </p:sp>
      <p:sp>
        <p:nvSpPr>
          <p:cNvPr id="46" name="TextBox 45"/>
          <p:cNvSpPr txBox="1"/>
          <p:nvPr/>
        </p:nvSpPr>
        <p:spPr>
          <a:xfrm>
            <a:off x="7467600" y="2590800"/>
            <a:ext cx="1676400" cy="646331"/>
          </a:xfrm>
          <a:prstGeom prst="rect">
            <a:avLst/>
          </a:prstGeom>
          <a:noFill/>
        </p:spPr>
        <p:txBody>
          <a:bodyPr wrap="square" rtlCol="0">
            <a:spAutoFit/>
          </a:bodyPr>
          <a:lstStyle/>
          <a:p>
            <a:r>
              <a:rPr lang="en-US" dirty="0" smtClean="0">
                <a:solidFill>
                  <a:srgbClr val="FF0000"/>
                </a:solidFill>
                <a:latin typeface="Times"/>
                <a:cs typeface="Times"/>
              </a:rPr>
              <a:t>First ‘B’ bytes of Temperature</a:t>
            </a:r>
            <a:endParaRPr lang="en-US" dirty="0">
              <a:solidFill>
                <a:srgbClr val="FF0000"/>
              </a:solidFill>
              <a:latin typeface="Times"/>
              <a:cs typeface="Times"/>
            </a:endParaRPr>
          </a:p>
        </p:txBody>
      </p:sp>
      <p:sp>
        <p:nvSpPr>
          <p:cNvPr id="29" name="Rectangle 28"/>
          <p:cNvSpPr/>
          <p:nvPr/>
        </p:nvSpPr>
        <p:spPr bwMode="auto">
          <a:xfrm>
            <a:off x="3124200" y="3048000"/>
            <a:ext cx="312455" cy="500261"/>
          </a:xfrm>
          <a:prstGeom prst="rect">
            <a:avLst/>
          </a:prstGeom>
          <a:pattFill prst="dkHorz">
            <a:fgClr>
              <a:schemeClr val="accent1">
                <a:lumMod val="75000"/>
              </a:schemeClr>
            </a:fgClr>
            <a:bgClr>
              <a:schemeClr val="accent1"/>
            </a:bgClr>
          </a:patt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500" b="1" dirty="0">
              <a:solidFill>
                <a:srgbClr val="000000"/>
              </a:solidFill>
            </a:endParaRPr>
          </a:p>
        </p:txBody>
      </p:sp>
      <p:sp>
        <p:nvSpPr>
          <p:cNvPr id="30" name="Rectangle 29"/>
          <p:cNvSpPr/>
          <p:nvPr/>
        </p:nvSpPr>
        <p:spPr bwMode="auto">
          <a:xfrm>
            <a:off x="2811745" y="3048000"/>
            <a:ext cx="312455" cy="500261"/>
          </a:xfrm>
          <a:prstGeom prst="rect">
            <a:avLst/>
          </a:prstGeom>
          <a:pattFill prst="dkHorz">
            <a:fgClr>
              <a:schemeClr val="accent4">
                <a:lumMod val="75000"/>
              </a:schemeClr>
            </a:fgClr>
            <a:bgClr>
              <a:schemeClr val="accent4"/>
            </a:bgClr>
          </a:patt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500" b="1" dirty="0">
              <a:solidFill>
                <a:srgbClr val="000000"/>
              </a:solidFill>
            </a:endParaRPr>
          </a:p>
        </p:txBody>
      </p:sp>
      <p:sp>
        <p:nvSpPr>
          <p:cNvPr id="31" name="Rectangle 30"/>
          <p:cNvSpPr/>
          <p:nvPr/>
        </p:nvSpPr>
        <p:spPr bwMode="auto">
          <a:xfrm>
            <a:off x="6477000" y="3048000"/>
            <a:ext cx="312455" cy="50026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500" b="1" dirty="0">
              <a:solidFill>
                <a:srgbClr val="000000"/>
              </a:solidFill>
            </a:endParaRPr>
          </a:p>
        </p:txBody>
      </p:sp>
      <p:sp>
        <p:nvSpPr>
          <p:cNvPr id="32" name="Rectangle 31"/>
          <p:cNvSpPr/>
          <p:nvPr/>
        </p:nvSpPr>
        <p:spPr bwMode="auto">
          <a:xfrm>
            <a:off x="6172200" y="3048000"/>
            <a:ext cx="304800" cy="50026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500" b="1" dirty="0">
              <a:solidFill>
                <a:srgbClr val="000000"/>
              </a:solidFill>
            </a:endParaRPr>
          </a:p>
        </p:txBody>
      </p:sp>
      <p:sp>
        <p:nvSpPr>
          <p:cNvPr id="33" name="Rectangle 32"/>
          <p:cNvSpPr/>
          <p:nvPr/>
        </p:nvSpPr>
        <p:spPr bwMode="auto">
          <a:xfrm>
            <a:off x="3429000" y="3048000"/>
            <a:ext cx="312455" cy="500261"/>
          </a:xfrm>
          <a:prstGeom prst="rect">
            <a:avLst/>
          </a:prstGeom>
          <a:pattFill prst="dkHorz">
            <a:fgClr>
              <a:schemeClr val="accent4">
                <a:lumMod val="75000"/>
              </a:schemeClr>
            </a:fgClr>
            <a:bgClr>
              <a:schemeClr val="accent4"/>
            </a:bgClr>
          </a:patt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500" b="1" dirty="0">
              <a:solidFill>
                <a:srgbClr val="000000"/>
              </a:solidFill>
            </a:endParaRPr>
          </a:p>
        </p:txBody>
      </p:sp>
      <p:sp>
        <p:nvSpPr>
          <p:cNvPr id="35" name="Rectangle 34"/>
          <p:cNvSpPr/>
          <p:nvPr/>
        </p:nvSpPr>
        <p:spPr bwMode="auto">
          <a:xfrm>
            <a:off x="3733800" y="3048000"/>
            <a:ext cx="312455" cy="500261"/>
          </a:xfrm>
          <a:prstGeom prst="rect">
            <a:avLst/>
          </a:prstGeom>
          <a:pattFill prst="dkHorz">
            <a:fgClr>
              <a:schemeClr val="accent1">
                <a:lumMod val="75000"/>
              </a:schemeClr>
            </a:fgClr>
            <a:bgClr>
              <a:schemeClr val="accent1"/>
            </a:bgClr>
          </a:patt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500" b="1" dirty="0">
              <a:solidFill>
                <a:srgbClr val="000000"/>
              </a:solidFill>
            </a:endParaRPr>
          </a:p>
        </p:txBody>
      </p:sp>
      <p:sp>
        <p:nvSpPr>
          <p:cNvPr id="36" name="Rectangle 35"/>
          <p:cNvSpPr/>
          <p:nvPr/>
        </p:nvSpPr>
        <p:spPr bwMode="auto">
          <a:xfrm>
            <a:off x="6781800" y="3048000"/>
            <a:ext cx="304800" cy="50026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500" b="1" dirty="0">
              <a:solidFill>
                <a:srgbClr val="000000"/>
              </a:solidFill>
            </a:endParaRPr>
          </a:p>
        </p:txBody>
      </p:sp>
      <p:sp>
        <p:nvSpPr>
          <p:cNvPr id="38" name="Rectangle 37"/>
          <p:cNvSpPr/>
          <p:nvPr/>
        </p:nvSpPr>
        <p:spPr bwMode="auto">
          <a:xfrm>
            <a:off x="7086600" y="3048000"/>
            <a:ext cx="312455" cy="50026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500" b="1" dirty="0">
              <a:solidFill>
                <a:srgbClr val="000000"/>
              </a:solidFill>
            </a:endParaRPr>
          </a:p>
        </p:txBody>
      </p:sp>
      <p:sp>
        <p:nvSpPr>
          <p:cNvPr id="39" name="Right Brace 38"/>
          <p:cNvSpPr/>
          <p:nvPr/>
        </p:nvSpPr>
        <p:spPr>
          <a:xfrm rot="5400000">
            <a:off x="3467100" y="3467100"/>
            <a:ext cx="228600" cy="304800"/>
          </a:xfrm>
          <a:prstGeom prst="rightBrace">
            <a:avLst/>
          </a:prstGeom>
          <a:ln w="19050" cmpd="sng">
            <a:solidFill>
              <a:schemeClr val="bg1">
                <a:lumMod val="75000"/>
                <a:lumOff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Right Brace 39"/>
          <p:cNvSpPr/>
          <p:nvPr/>
        </p:nvSpPr>
        <p:spPr>
          <a:xfrm rot="5400000">
            <a:off x="3771899" y="3467100"/>
            <a:ext cx="228600" cy="304800"/>
          </a:xfrm>
          <a:prstGeom prst="rightBrace">
            <a:avLst/>
          </a:prstGeom>
          <a:ln w="19050" cmpd="sng">
            <a:solidFill>
              <a:schemeClr val="bg1">
                <a:lumMod val="75000"/>
                <a:lumOff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TextBox 40"/>
          <p:cNvSpPr txBox="1"/>
          <p:nvPr/>
        </p:nvSpPr>
        <p:spPr>
          <a:xfrm>
            <a:off x="7467600" y="2590800"/>
            <a:ext cx="1676400" cy="646331"/>
          </a:xfrm>
          <a:prstGeom prst="rect">
            <a:avLst/>
          </a:prstGeom>
          <a:noFill/>
        </p:spPr>
        <p:txBody>
          <a:bodyPr wrap="square" rtlCol="0">
            <a:spAutoFit/>
          </a:bodyPr>
          <a:lstStyle/>
          <a:p>
            <a:r>
              <a:rPr lang="en-US" dirty="0" smtClean="0">
                <a:solidFill>
                  <a:srgbClr val="FF0000"/>
                </a:solidFill>
                <a:latin typeface="Times"/>
                <a:cs typeface="Times"/>
              </a:rPr>
              <a:t>Next ‘B’ bytes of Temperature</a:t>
            </a:r>
            <a:endParaRPr lang="en-US" dirty="0">
              <a:solidFill>
                <a:srgbClr val="FF0000"/>
              </a:solidFill>
              <a:latin typeface="Times"/>
              <a:cs typeface="Times"/>
            </a:endParaRPr>
          </a:p>
        </p:txBody>
      </p:sp>
      <p:sp>
        <p:nvSpPr>
          <p:cNvPr id="42" name="Right Brace 41"/>
          <p:cNvSpPr/>
          <p:nvPr/>
        </p:nvSpPr>
        <p:spPr>
          <a:xfrm rot="5400000">
            <a:off x="2857500" y="3467100"/>
            <a:ext cx="228600" cy="304800"/>
          </a:xfrm>
          <a:prstGeom prst="rightBrace">
            <a:avLst/>
          </a:prstGeom>
          <a:ln w="19050" cmpd="sng">
            <a:solidFill>
              <a:schemeClr val="bg1">
                <a:lumMod val="75000"/>
                <a:lumOff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3" name="Right Brace 42"/>
          <p:cNvSpPr/>
          <p:nvPr/>
        </p:nvSpPr>
        <p:spPr>
          <a:xfrm rot="5400000">
            <a:off x="3162300" y="3467100"/>
            <a:ext cx="228600" cy="304800"/>
          </a:xfrm>
          <a:prstGeom prst="rightBrace">
            <a:avLst/>
          </a:prstGeom>
          <a:ln w="19050" cmpd="sng">
            <a:solidFill>
              <a:schemeClr val="bg1">
                <a:lumMod val="75000"/>
                <a:lumOff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7" name="Right Brace 46"/>
          <p:cNvSpPr/>
          <p:nvPr/>
        </p:nvSpPr>
        <p:spPr>
          <a:xfrm rot="5400000">
            <a:off x="3162300" y="2552700"/>
            <a:ext cx="228600" cy="304800"/>
          </a:xfrm>
          <a:prstGeom prst="rightBrace">
            <a:avLst/>
          </a:prstGeom>
          <a:ln w="19050" cmpd="sng">
            <a:solidFill>
              <a:schemeClr val="bg1">
                <a:lumMod val="75000"/>
                <a:lumOff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8" name="Right Brace 47"/>
          <p:cNvSpPr/>
          <p:nvPr/>
        </p:nvSpPr>
        <p:spPr>
          <a:xfrm rot="5400000">
            <a:off x="6515100" y="2552700"/>
            <a:ext cx="228600" cy="304800"/>
          </a:xfrm>
          <a:prstGeom prst="rightBrace">
            <a:avLst/>
          </a:prstGeom>
          <a:ln w="19050" cmpd="sng">
            <a:solidFill>
              <a:schemeClr val="bg1">
                <a:lumMod val="75000"/>
                <a:lumOff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0" name="Rectangle 49"/>
          <p:cNvSpPr/>
          <p:nvPr/>
        </p:nvSpPr>
        <p:spPr bwMode="auto">
          <a:xfrm>
            <a:off x="3116545" y="2133600"/>
            <a:ext cx="312455" cy="500261"/>
          </a:xfrm>
          <a:prstGeom prst="rect">
            <a:avLst/>
          </a:prstGeom>
          <a:pattFill prst="dkHorz">
            <a:fgClr>
              <a:schemeClr val="accent4">
                <a:lumMod val="75000"/>
              </a:schemeClr>
            </a:fgClr>
            <a:bgClr>
              <a:schemeClr val="accent4"/>
            </a:bgClr>
          </a:patt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500" b="1" dirty="0">
              <a:solidFill>
                <a:srgbClr val="000000"/>
              </a:solidFill>
            </a:endParaRPr>
          </a:p>
        </p:txBody>
      </p:sp>
      <p:sp>
        <p:nvSpPr>
          <p:cNvPr id="51" name="Rectangle 50"/>
          <p:cNvSpPr/>
          <p:nvPr/>
        </p:nvSpPr>
        <p:spPr bwMode="auto">
          <a:xfrm>
            <a:off x="2819400" y="2133600"/>
            <a:ext cx="312455" cy="500261"/>
          </a:xfrm>
          <a:prstGeom prst="rect">
            <a:avLst/>
          </a:prstGeom>
          <a:pattFill prst="dkHorz">
            <a:fgClr>
              <a:schemeClr val="accent4">
                <a:lumMod val="75000"/>
              </a:schemeClr>
            </a:fgClr>
            <a:bgClr>
              <a:schemeClr val="accent4"/>
            </a:bgClr>
          </a:patt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500" b="1" dirty="0">
              <a:solidFill>
                <a:srgbClr val="000000"/>
              </a:solidFill>
            </a:endParaRPr>
          </a:p>
        </p:txBody>
      </p:sp>
      <p:sp>
        <p:nvSpPr>
          <p:cNvPr id="52" name="Right Brace 51"/>
          <p:cNvSpPr/>
          <p:nvPr/>
        </p:nvSpPr>
        <p:spPr>
          <a:xfrm rot="5400000">
            <a:off x="2857500" y="2552700"/>
            <a:ext cx="228600" cy="304800"/>
          </a:xfrm>
          <a:prstGeom prst="rightBrace">
            <a:avLst/>
          </a:prstGeom>
          <a:ln w="19050" cmpd="sng">
            <a:solidFill>
              <a:schemeClr val="bg1">
                <a:lumMod val="75000"/>
                <a:lumOff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Rectangle 52"/>
          <p:cNvSpPr/>
          <p:nvPr/>
        </p:nvSpPr>
        <p:spPr bwMode="auto">
          <a:xfrm>
            <a:off x="6164545" y="2133600"/>
            <a:ext cx="312455" cy="500261"/>
          </a:xfrm>
          <a:prstGeom prst="rect">
            <a:avLst/>
          </a:prstGeom>
          <a:pattFill prst="dkHorz">
            <a:fgClr>
              <a:schemeClr val="accent1">
                <a:lumMod val="75000"/>
              </a:schemeClr>
            </a:fgClr>
            <a:bgClr>
              <a:schemeClr val="accent1"/>
            </a:bgClr>
          </a:patt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500" b="1" dirty="0">
              <a:solidFill>
                <a:srgbClr val="000000"/>
              </a:solidFill>
            </a:endParaRPr>
          </a:p>
        </p:txBody>
      </p:sp>
      <p:sp>
        <p:nvSpPr>
          <p:cNvPr id="54" name="Rectangle 53"/>
          <p:cNvSpPr/>
          <p:nvPr/>
        </p:nvSpPr>
        <p:spPr bwMode="auto">
          <a:xfrm>
            <a:off x="6469345" y="2133600"/>
            <a:ext cx="312455" cy="500261"/>
          </a:xfrm>
          <a:prstGeom prst="rect">
            <a:avLst/>
          </a:prstGeom>
          <a:pattFill prst="dkHorz">
            <a:fgClr>
              <a:schemeClr val="accent1">
                <a:lumMod val="75000"/>
              </a:schemeClr>
            </a:fgClr>
            <a:bgClr>
              <a:schemeClr val="accent1"/>
            </a:bgClr>
          </a:patt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500" b="1" dirty="0">
              <a:solidFill>
                <a:srgbClr val="000000"/>
              </a:solidFill>
            </a:endParaRPr>
          </a:p>
        </p:txBody>
      </p:sp>
      <p:sp>
        <p:nvSpPr>
          <p:cNvPr id="55" name="Right Brace 54"/>
          <p:cNvSpPr/>
          <p:nvPr/>
        </p:nvSpPr>
        <p:spPr>
          <a:xfrm rot="5400000">
            <a:off x="6210300" y="2552700"/>
            <a:ext cx="228600" cy="304800"/>
          </a:xfrm>
          <a:prstGeom prst="rightBrace">
            <a:avLst/>
          </a:prstGeom>
          <a:ln w="19050" cmpd="sng">
            <a:solidFill>
              <a:schemeClr val="bg1">
                <a:lumMod val="75000"/>
                <a:lumOff val="2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6" name="Rectangle 55"/>
          <p:cNvSpPr/>
          <p:nvPr/>
        </p:nvSpPr>
        <p:spPr bwMode="auto">
          <a:xfrm>
            <a:off x="3429000" y="2133600"/>
            <a:ext cx="304800" cy="50026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500" b="1" dirty="0">
              <a:solidFill>
                <a:srgbClr val="000000"/>
              </a:solidFill>
            </a:endParaRPr>
          </a:p>
        </p:txBody>
      </p:sp>
      <p:sp>
        <p:nvSpPr>
          <p:cNvPr id="57" name="Rectangle 56"/>
          <p:cNvSpPr/>
          <p:nvPr/>
        </p:nvSpPr>
        <p:spPr bwMode="auto">
          <a:xfrm>
            <a:off x="3733800" y="2133600"/>
            <a:ext cx="304800" cy="50026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500" b="1" dirty="0">
              <a:solidFill>
                <a:srgbClr val="000000"/>
              </a:solidFill>
            </a:endParaRPr>
          </a:p>
        </p:txBody>
      </p:sp>
      <p:sp>
        <p:nvSpPr>
          <p:cNvPr id="58" name="Rectangle 57"/>
          <p:cNvSpPr/>
          <p:nvPr/>
        </p:nvSpPr>
        <p:spPr bwMode="auto">
          <a:xfrm>
            <a:off x="6781800" y="2133600"/>
            <a:ext cx="312455" cy="50026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500" b="1" dirty="0">
              <a:solidFill>
                <a:srgbClr val="000000"/>
              </a:solidFill>
            </a:endParaRPr>
          </a:p>
        </p:txBody>
      </p:sp>
      <p:sp>
        <p:nvSpPr>
          <p:cNvPr id="59" name="Rectangle 58"/>
          <p:cNvSpPr/>
          <p:nvPr/>
        </p:nvSpPr>
        <p:spPr bwMode="auto">
          <a:xfrm>
            <a:off x="7086600" y="2133600"/>
            <a:ext cx="312455" cy="50026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500" b="1" dirty="0">
              <a:solidFill>
                <a:srgbClr val="000000"/>
              </a:solidFill>
            </a:endParaRPr>
          </a:p>
        </p:txBody>
      </p:sp>
      <p:sp>
        <p:nvSpPr>
          <p:cNvPr id="60" name="TextBox 59"/>
          <p:cNvSpPr txBox="1"/>
          <p:nvPr/>
        </p:nvSpPr>
        <p:spPr>
          <a:xfrm>
            <a:off x="7467600" y="2590800"/>
            <a:ext cx="1676400" cy="646331"/>
          </a:xfrm>
          <a:prstGeom prst="rect">
            <a:avLst/>
          </a:prstGeom>
          <a:noFill/>
        </p:spPr>
        <p:txBody>
          <a:bodyPr wrap="square" rtlCol="0">
            <a:spAutoFit/>
          </a:bodyPr>
          <a:lstStyle/>
          <a:p>
            <a:r>
              <a:rPr lang="en-US" dirty="0" smtClean="0">
                <a:solidFill>
                  <a:srgbClr val="FF0000"/>
                </a:solidFill>
                <a:latin typeface="Times"/>
                <a:cs typeface="Times"/>
              </a:rPr>
              <a:t>Interleave</a:t>
            </a:r>
          </a:p>
          <a:p>
            <a:r>
              <a:rPr lang="en-US" dirty="0" smtClean="0">
                <a:solidFill>
                  <a:srgbClr val="FF0000"/>
                </a:solidFill>
                <a:latin typeface="Times"/>
                <a:cs typeface="Times"/>
              </a:rPr>
              <a:t>Pressure</a:t>
            </a:r>
            <a:endParaRPr lang="en-US" dirty="0">
              <a:solidFill>
                <a:srgbClr val="FF0000"/>
              </a:solidFill>
              <a:latin typeface="Times"/>
              <a:cs typeface="Times"/>
            </a:endParaRPr>
          </a:p>
        </p:txBody>
      </p:sp>
      <p:sp>
        <p:nvSpPr>
          <p:cNvPr id="3" name="TextBox 2"/>
          <p:cNvSpPr txBox="1"/>
          <p:nvPr/>
        </p:nvSpPr>
        <p:spPr>
          <a:xfrm>
            <a:off x="2819400" y="2209800"/>
            <a:ext cx="685800" cy="369332"/>
          </a:xfrm>
          <a:prstGeom prst="rect">
            <a:avLst/>
          </a:prstGeom>
          <a:noFill/>
        </p:spPr>
        <p:txBody>
          <a:bodyPr wrap="square" rtlCol="0">
            <a:spAutoFit/>
          </a:bodyPr>
          <a:lstStyle/>
          <a:p>
            <a:r>
              <a:rPr lang="en-US" b="1" dirty="0" smtClean="0">
                <a:solidFill>
                  <a:srgbClr val="000000"/>
                </a:solidFill>
                <a:latin typeface="Times"/>
                <a:cs typeface="Times"/>
              </a:rPr>
              <a:t>C</a:t>
            </a:r>
            <a:r>
              <a:rPr lang="en-US" b="1" baseline="-25000" dirty="0" smtClean="0">
                <a:solidFill>
                  <a:srgbClr val="000000"/>
                </a:solidFill>
                <a:latin typeface="Times"/>
                <a:cs typeface="Times"/>
              </a:rPr>
              <a:t>1.</a:t>
            </a:r>
            <a:r>
              <a:rPr lang="en-US" b="1" dirty="0" smtClean="0">
                <a:solidFill>
                  <a:srgbClr val="000000"/>
                </a:solidFill>
                <a:latin typeface="Times"/>
                <a:cs typeface="Times"/>
              </a:rPr>
              <a:t>T</a:t>
            </a:r>
            <a:endParaRPr lang="en-US" b="1" dirty="0">
              <a:solidFill>
                <a:srgbClr val="000000"/>
              </a:solidFill>
              <a:latin typeface="Times"/>
              <a:cs typeface="Times"/>
            </a:endParaRPr>
          </a:p>
        </p:txBody>
      </p:sp>
      <p:sp>
        <p:nvSpPr>
          <p:cNvPr id="61" name="TextBox 60"/>
          <p:cNvSpPr txBox="1"/>
          <p:nvPr/>
        </p:nvSpPr>
        <p:spPr>
          <a:xfrm>
            <a:off x="3429000" y="2209800"/>
            <a:ext cx="685800" cy="369332"/>
          </a:xfrm>
          <a:prstGeom prst="rect">
            <a:avLst/>
          </a:prstGeom>
          <a:noFill/>
        </p:spPr>
        <p:txBody>
          <a:bodyPr wrap="square" rtlCol="0">
            <a:spAutoFit/>
          </a:bodyPr>
          <a:lstStyle/>
          <a:p>
            <a:r>
              <a:rPr lang="en-US" b="1" dirty="0" smtClean="0">
                <a:solidFill>
                  <a:srgbClr val="000000"/>
                </a:solidFill>
                <a:latin typeface="Times"/>
                <a:cs typeface="Times"/>
              </a:rPr>
              <a:t>C</a:t>
            </a:r>
            <a:r>
              <a:rPr lang="en-US" b="1" baseline="-25000" dirty="0" smtClean="0">
                <a:solidFill>
                  <a:srgbClr val="000000"/>
                </a:solidFill>
                <a:latin typeface="Times"/>
                <a:cs typeface="Times"/>
              </a:rPr>
              <a:t>1.</a:t>
            </a:r>
            <a:r>
              <a:rPr lang="en-US" b="1" dirty="0">
                <a:solidFill>
                  <a:srgbClr val="000000"/>
                </a:solidFill>
                <a:latin typeface="Times"/>
                <a:cs typeface="Times"/>
              </a:rPr>
              <a:t>P</a:t>
            </a:r>
          </a:p>
        </p:txBody>
      </p:sp>
      <p:sp>
        <p:nvSpPr>
          <p:cNvPr id="62" name="TextBox 61"/>
          <p:cNvSpPr txBox="1"/>
          <p:nvPr/>
        </p:nvSpPr>
        <p:spPr>
          <a:xfrm>
            <a:off x="6781800" y="2221468"/>
            <a:ext cx="685800" cy="369332"/>
          </a:xfrm>
          <a:prstGeom prst="rect">
            <a:avLst/>
          </a:prstGeom>
          <a:noFill/>
        </p:spPr>
        <p:txBody>
          <a:bodyPr wrap="square" rtlCol="0">
            <a:spAutoFit/>
          </a:bodyPr>
          <a:lstStyle/>
          <a:p>
            <a:r>
              <a:rPr lang="en-US" b="1" dirty="0" smtClean="0">
                <a:solidFill>
                  <a:srgbClr val="000000"/>
                </a:solidFill>
                <a:latin typeface="Times"/>
                <a:cs typeface="Times"/>
              </a:rPr>
              <a:t>C</a:t>
            </a:r>
            <a:r>
              <a:rPr lang="en-US" b="1" baseline="-25000" dirty="0">
                <a:solidFill>
                  <a:srgbClr val="000000"/>
                </a:solidFill>
                <a:latin typeface="Times"/>
                <a:cs typeface="Times"/>
              </a:rPr>
              <a:t>2</a:t>
            </a:r>
            <a:r>
              <a:rPr lang="en-US" b="1" baseline="-25000" dirty="0" smtClean="0">
                <a:solidFill>
                  <a:srgbClr val="000000"/>
                </a:solidFill>
                <a:latin typeface="Times"/>
                <a:cs typeface="Times"/>
              </a:rPr>
              <a:t>.</a:t>
            </a:r>
            <a:r>
              <a:rPr lang="en-US" b="1" dirty="0">
                <a:solidFill>
                  <a:srgbClr val="000000"/>
                </a:solidFill>
                <a:latin typeface="Times"/>
                <a:cs typeface="Times"/>
              </a:rPr>
              <a:t>P</a:t>
            </a:r>
          </a:p>
        </p:txBody>
      </p:sp>
      <p:sp>
        <p:nvSpPr>
          <p:cNvPr id="63" name="TextBox 62"/>
          <p:cNvSpPr txBox="1"/>
          <p:nvPr/>
        </p:nvSpPr>
        <p:spPr>
          <a:xfrm>
            <a:off x="6172200" y="2221468"/>
            <a:ext cx="685800" cy="369332"/>
          </a:xfrm>
          <a:prstGeom prst="rect">
            <a:avLst/>
          </a:prstGeom>
          <a:noFill/>
        </p:spPr>
        <p:txBody>
          <a:bodyPr wrap="square" rtlCol="0">
            <a:spAutoFit/>
          </a:bodyPr>
          <a:lstStyle/>
          <a:p>
            <a:r>
              <a:rPr lang="en-US" b="1" dirty="0" smtClean="0">
                <a:solidFill>
                  <a:srgbClr val="000000"/>
                </a:solidFill>
                <a:latin typeface="Times"/>
                <a:cs typeface="Times"/>
              </a:rPr>
              <a:t>C</a:t>
            </a:r>
            <a:r>
              <a:rPr lang="en-US" b="1" baseline="-25000" dirty="0">
                <a:solidFill>
                  <a:srgbClr val="000000"/>
                </a:solidFill>
                <a:latin typeface="Times"/>
                <a:cs typeface="Times"/>
              </a:rPr>
              <a:t>2</a:t>
            </a:r>
            <a:r>
              <a:rPr lang="en-US" b="1" baseline="-25000" dirty="0" smtClean="0">
                <a:solidFill>
                  <a:srgbClr val="000000"/>
                </a:solidFill>
                <a:latin typeface="Times"/>
                <a:cs typeface="Times"/>
              </a:rPr>
              <a:t>.</a:t>
            </a:r>
            <a:r>
              <a:rPr lang="en-US" b="1" dirty="0">
                <a:solidFill>
                  <a:srgbClr val="000000"/>
                </a:solidFill>
                <a:latin typeface="Times"/>
                <a:cs typeface="Times"/>
              </a:rPr>
              <a:t>T</a:t>
            </a:r>
          </a:p>
        </p:txBody>
      </p:sp>
      <p:sp>
        <p:nvSpPr>
          <p:cNvPr id="49" name="TextBox 48"/>
          <p:cNvSpPr txBox="1"/>
          <p:nvPr/>
        </p:nvSpPr>
        <p:spPr>
          <a:xfrm>
            <a:off x="0" y="3011269"/>
            <a:ext cx="1905000" cy="646331"/>
          </a:xfrm>
          <a:prstGeom prst="rect">
            <a:avLst/>
          </a:prstGeom>
          <a:noFill/>
        </p:spPr>
        <p:txBody>
          <a:bodyPr wrap="square" rtlCol="0">
            <a:spAutoFit/>
          </a:bodyPr>
          <a:lstStyle/>
          <a:p>
            <a:r>
              <a:rPr lang="en-US" dirty="0" smtClean="0">
                <a:solidFill>
                  <a:srgbClr val="000000"/>
                </a:solidFill>
                <a:latin typeface="Times"/>
                <a:cs typeface="Times"/>
              </a:rPr>
              <a:t>Interleaving similar variables</a:t>
            </a:r>
            <a:endParaRPr lang="en-US" dirty="0">
              <a:solidFill>
                <a:srgbClr val="000000"/>
              </a:solidFill>
              <a:latin typeface="Times"/>
              <a:cs typeface="Times"/>
            </a:endParaRPr>
          </a:p>
        </p:txBody>
      </p:sp>
      <p:sp>
        <p:nvSpPr>
          <p:cNvPr id="4" name="Date Placeholder 3"/>
          <p:cNvSpPr>
            <a:spLocks noGrp="1"/>
          </p:cNvSpPr>
          <p:nvPr>
            <p:ph type="dt" sz="half" idx="10"/>
          </p:nvPr>
        </p:nvSpPr>
        <p:spPr/>
        <p:txBody>
          <a:bodyPr/>
          <a:lstStyle/>
          <a:p>
            <a:r>
              <a:rPr lang="en-US" smtClean="0"/>
              <a:t>Tanzima Islam (tislam@purdue.edu)</a:t>
            </a:r>
            <a:endParaRPr lang="en-US" dirty="0"/>
          </a:p>
        </p:txBody>
      </p:sp>
      <p:sp>
        <p:nvSpPr>
          <p:cNvPr id="5" name="Footer Placeholder 4"/>
          <p:cNvSpPr>
            <a:spLocks noGrp="1"/>
          </p:cNvSpPr>
          <p:nvPr>
            <p:ph type="ftr" sz="quarter" idx="3"/>
          </p:nvPr>
        </p:nvSpPr>
        <p:spPr/>
        <p:txBody>
          <a:bodyPr/>
          <a:lstStyle/>
          <a:p>
            <a:r>
              <a:rPr lang="en-US" smtClean="0"/>
              <a:t>mcrEngine: Data-aware Aggregation &amp; Compression</a:t>
            </a:r>
            <a:endParaRPr lang="en-US" dirty="0"/>
          </a:p>
        </p:txBody>
      </p:sp>
    </p:spTree>
    <p:extLst>
      <p:ext uri="{BB962C8B-B14F-4D97-AF65-F5344CB8AC3E}">
        <p14:creationId xmlns:p14="http://schemas.microsoft.com/office/powerpoint/2010/main" val="37364607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52"/>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5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51"/>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52"/>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55"/>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3"/>
                                        </p:tgtEl>
                                        <p:attrNameLst>
                                          <p:attrName>style.visibility</p:attrName>
                                        </p:attrNameLst>
                                      </p:cBhvr>
                                      <p:to>
                                        <p:strVal val="visible"/>
                                      </p:to>
                                    </p:set>
                                  </p:childTnLst>
                                </p:cTn>
                              </p:par>
                              <p:par>
                                <p:cTn id="31" presetID="1" presetClass="exit"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hidden"/>
                                      </p:to>
                                    </p:set>
                                  </p:childTnLst>
                                </p:cTn>
                              </p:par>
                              <p:par>
                                <p:cTn id="33" presetID="1" presetClass="exit" presetSubtype="0" fill="hold" grpId="0" nodeType="withEffect">
                                  <p:stCondLst>
                                    <p:cond delay="0"/>
                                  </p:stCondLst>
                                  <p:childTnLst>
                                    <p:set>
                                      <p:cBhvr>
                                        <p:cTn id="34" dur="1" fill="hold">
                                          <p:stCondLst>
                                            <p:cond delay="0"/>
                                          </p:stCondLst>
                                        </p:cTn>
                                        <p:tgtEl>
                                          <p:spTgt spid="63"/>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46"/>
                                        </p:tgtEl>
                                        <p:attrNameLst>
                                          <p:attrName>style.visibility</p:attrName>
                                        </p:attrNameLst>
                                      </p:cBhvr>
                                      <p:to>
                                        <p:strVal val="hidden"/>
                                      </p:to>
                                    </p:set>
                                  </p:childTnLst>
                                </p:cTn>
                              </p:par>
                              <p:par>
                                <p:cTn id="39" presetID="1" presetClass="entr" presetSubtype="0" fill="hold" grpId="0" nodeType="with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2" nodeType="clickEffect">
                                  <p:stCondLst>
                                    <p:cond delay="0"/>
                                  </p:stCondLst>
                                  <p:childTnLst>
                                    <p:set>
                                      <p:cBhvr>
                                        <p:cTn id="48" dur="1" fill="hold">
                                          <p:stCondLst>
                                            <p:cond delay="0"/>
                                          </p:stCondLst>
                                        </p:cTn>
                                        <p:tgtEl>
                                          <p:spTgt spid="47"/>
                                        </p:tgtEl>
                                        <p:attrNameLst>
                                          <p:attrName>style.visibility</p:attrName>
                                        </p:attrNameLst>
                                      </p:cBhvr>
                                      <p:to>
                                        <p:strVal val="hidden"/>
                                      </p:to>
                                    </p:set>
                                  </p:childTnLst>
                                </p:cTn>
                              </p:par>
                              <p:par>
                                <p:cTn id="49" presetID="1" presetClass="exit" presetSubtype="0" fill="hold" grpId="2" nodeType="withEffect">
                                  <p:stCondLst>
                                    <p:cond delay="0"/>
                                  </p:stCondLst>
                                  <p:childTnLst>
                                    <p:set>
                                      <p:cBhvr>
                                        <p:cTn id="50" dur="1" fill="hold">
                                          <p:stCondLst>
                                            <p:cond delay="0"/>
                                          </p:stCondLst>
                                        </p:cTn>
                                        <p:tgtEl>
                                          <p:spTgt spid="48"/>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54"/>
                                        </p:tgtEl>
                                        <p:attrNameLst>
                                          <p:attrName>style.visibility</p:attrName>
                                        </p:attrNameLst>
                                      </p:cBhvr>
                                      <p:to>
                                        <p:strVal val="hidden"/>
                                      </p:to>
                                    </p:set>
                                  </p:childTnLst>
                                </p:cTn>
                              </p:par>
                              <p:par>
                                <p:cTn id="53" presetID="1" presetClass="exit" presetSubtype="0" fill="hold" grpId="0" nodeType="withEffect">
                                  <p:stCondLst>
                                    <p:cond delay="0"/>
                                  </p:stCondLst>
                                  <p:childTnLst>
                                    <p:set>
                                      <p:cBhvr>
                                        <p:cTn id="54" dur="1" fill="hold">
                                          <p:stCondLst>
                                            <p:cond delay="0"/>
                                          </p:stCondLst>
                                        </p:cTn>
                                        <p:tgtEl>
                                          <p:spTgt spid="50"/>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3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0" nodeType="clickEffect">
                                  <p:stCondLst>
                                    <p:cond delay="0"/>
                                  </p:stCondLst>
                                  <p:childTnLst>
                                    <p:set>
                                      <p:cBhvr>
                                        <p:cTn id="66" dur="1" fill="hold">
                                          <p:stCondLst>
                                            <p:cond delay="0"/>
                                          </p:stCondLst>
                                        </p:cTn>
                                        <p:tgtEl>
                                          <p:spTgt spid="56"/>
                                        </p:tgtEl>
                                        <p:attrNameLst>
                                          <p:attrName>style.visibility</p:attrName>
                                        </p:attrNameLst>
                                      </p:cBhvr>
                                      <p:to>
                                        <p:strVal val="hidden"/>
                                      </p:to>
                                    </p:set>
                                  </p:childTnLst>
                                </p:cTn>
                              </p:par>
                              <p:par>
                                <p:cTn id="67" presetID="1" presetClass="exit" presetSubtype="0" fill="hold" grpId="0" nodeType="withEffect">
                                  <p:stCondLst>
                                    <p:cond delay="0"/>
                                  </p:stCondLst>
                                  <p:childTnLst>
                                    <p:set>
                                      <p:cBhvr>
                                        <p:cTn id="68" dur="1" fill="hold">
                                          <p:stCondLst>
                                            <p:cond delay="0"/>
                                          </p:stCondLst>
                                        </p:cTn>
                                        <p:tgtEl>
                                          <p:spTgt spid="58"/>
                                        </p:tgtEl>
                                        <p:attrNameLst>
                                          <p:attrName>style.visibility</p:attrName>
                                        </p:attrNameLst>
                                      </p:cBhvr>
                                      <p:to>
                                        <p:strVal val="hidden"/>
                                      </p:to>
                                    </p:set>
                                  </p:childTnLst>
                                </p:cTn>
                              </p:par>
                              <p:par>
                                <p:cTn id="69" presetID="1" presetClass="entr" presetSubtype="0" fill="hold" grpId="0" nodeType="withEffect">
                                  <p:stCondLst>
                                    <p:cond delay="0"/>
                                  </p:stCondLst>
                                  <p:childTnLst>
                                    <p:set>
                                      <p:cBhvr>
                                        <p:cTn id="70" dur="1" fill="hold">
                                          <p:stCondLst>
                                            <p:cond delay="0"/>
                                          </p:stCondLst>
                                        </p:cTn>
                                        <p:tgtEl>
                                          <p:spTgt spid="3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1"/>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0"/>
                                        </p:tgtEl>
                                        <p:attrNameLst>
                                          <p:attrName>style.visibility</p:attrName>
                                        </p:attrNameLst>
                                      </p:cBhvr>
                                      <p:to>
                                        <p:strVal val="visible"/>
                                      </p:to>
                                    </p:set>
                                  </p:childTnLst>
                                </p:cTn>
                              </p:par>
                              <p:par>
                                <p:cTn id="75" presetID="1" presetClass="exit" presetSubtype="0" fill="hold" grpId="0" nodeType="withEffect">
                                  <p:stCondLst>
                                    <p:cond delay="0"/>
                                  </p:stCondLst>
                                  <p:childTnLst>
                                    <p:set>
                                      <p:cBhvr>
                                        <p:cTn id="76" dur="1" fill="hold">
                                          <p:stCondLst>
                                            <p:cond delay="0"/>
                                          </p:stCondLst>
                                        </p:cTn>
                                        <p:tgtEl>
                                          <p:spTgt spid="62"/>
                                        </p:tgtEl>
                                        <p:attrNameLst>
                                          <p:attrName>style.visibility</p:attrName>
                                        </p:attrNameLst>
                                      </p:cBhvr>
                                      <p:to>
                                        <p:strVal val="hidden"/>
                                      </p:to>
                                    </p:set>
                                  </p:childTnLst>
                                </p:cTn>
                              </p:par>
                              <p:par>
                                <p:cTn id="77" presetID="1" presetClass="exit" presetSubtype="0" fill="hold" grpId="0" nodeType="withEffect">
                                  <p:stCondLst>
                                    <p:cond delay="0"/>
                                  </p:stCondLst>
                                  <p:childTnLst>
                                    <p:set>
                                      <p:cBhvr>
                                        <p:cTn id="78" dur="1" fill="hold">
                                          <p:stCondLst>
                                            <p:cond delay="0"/>
                                          </p:stCondLst>
                                        </p:cTn>
                                        <p:tgtEl>
                                          <p:spTgt spid="61"/>
                                        </p:tgtEl>
                                        <p:attrNameLst>
                                          <p:attrName>style.visibility</p:attrName>
                                        </p:attrNameLst>
                                      </p:cBhvr>
                                      <p:to>
                                        <p:strVal val="hidden"/>
                                      </p:to>
                                    </p:set>
                                  </p:childTnLst>
                                </p:cTn>
                              </p:par>
                              <p:par>
                                <p:cTn id="79" presetID="1" presetClass="exit" presetSubtype="0" fill="hold" grpId="1" nodeType="withEffect">
                                  <p:stCondLst>
                                    <p:cond delay="0"/>
                                  </p:stCondLst>
                                  <p:childTnLst>
                                    <p:set>
                                      <p:cBhvr>
                                        <p:cTn id="80" dur="1" fill="hold">
                                          <p:stCondLst>
                                            <p:cond delay="0"/>
                                          </p:stCondLst>
                                        </p:cTn>
                                        <p:tgtEl>
                                          <p:spTgt spid="41"/>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0" nodeType="clickEffect">
                                  <p:stCondLst>
                                    <p:cond delay="0"/>
                                  </p:stCondLst>
                                  <p:childTnLst>
                                    <p:set>
                                      <p:cBhvr>
                                        <p:cTn id="84" dur="1" fill="hold">
                                          <p:stCondLst>
                                            <p:cond delay="0"/>
                                          </p:stCondLst>
                                        </p:cTn>
                                        <p:tgtEl>
                                          <p:spTgt spid="57"/>
                                        </p:tgtEl>
                                        <p:attrNameLst>
                                          <p:attrName>style.visibility</p:attrName>
                                        </p:attrNameLst>
                                      </p:cBhvr>
                                      <p:to>
                                        <p:strVal val="hidden"/>
                                      </p:to>
                                    </p:set>
                                  </p:childTnLst>
                                </p:cTn>
                              </p:par>
                              <p:par>
                                <p:cTn id="85" presetID="1" presetClass="exit" presetSubtype="0" fill="hold" grpId="0" nodeType="withEffect">
                                  <p:stCondLst>
                                    <p:cond delay="0"/>
                                  </p:stCondLst>
                                  <p:childTnLst>
                                    <p:set>
                                      <p:cBhvr>
                                        <p:cTn id="86" dur="1" fill="hold">
                                          <p:stCondLst>
                                            <p:cond delay="0"/>
                                          </p:stCondLst>
                                        </p:cTn>
                                        <p:tgtEl>
                                          <p:spTgt spid="59"/>
                                        </p:tgtEl>
                                        <p:attrNameLst>
                                          <p:attrName>style.visibility</p:attrName>
                                        </p:attrNameLst>
                                      </p:cBhvr>
                                      <p:to>
                                        <p:strVal val="hidden"/>
                                      </p:to>
                                    </p:set>
                                  </p:childTnLst>
                                </p:cTn>
                              </p:par>
                              <p:par>
                                <p:cTn id="87" presetID="1" presetClass="entr" presetSubtype="0" fill="hold" grpId="0" nodeType="withEffect">
                                  <p:stCondLst>
                                    <p:cond delay="0"/>
                                  </p:stCondLst>
                                  <p:childTnLst>
                                    <p:set>
                                      <p:cBhvr>
                                        <p:cTn id="88" dur="1" fill="hold">
                                          <p:stCondLst>
                                            <p:cond delay="0"/>
                                          </p:stCondLst>
                                        </p:cTn>
                                        <p:tgtEl>
                                          <p:spTgt spid="36"/>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6" grpId="1"/>
      <p:bldP spid="29" grpId="0" animBg="1"/>
      <p:bldP spid="30" grpId="0" animBg="1"/>
      <p:bldP spid="31" grpId="0" animBg="1"/>
      <p:bldP spid="32" grpId="0" animBg="1"/>
      <p:bldP spid="33" grpId="0" animBg="1"/>
      <p:bldP spid="35" grpId="0" animBg="1"/>
      <p:bldP spid="36" grpId="0" animBg="1"/>
      <p:bldP spid="38" grpId="0" animBg="1"/>
      <p:bldP spid="39" grpId="0" animBg="1"/>
      <p:bldP spid="40" grpId="0" animBg="1"/>
      <p:bldP spid="41" grpId="0"/>
      <p:bldP spid="41" grpId="1"/>
      <p:bldP spid="42" grpId="0" animBg="1"/>
      <p:bldP spid="43" grpId="0" animBg="1"/>
      <p:bldP spid="47" grpId="0" animBg="1"/>
      <p:bldP spid="47" grpId="2" animBg="1"/>
      <p:bldP spid="48" grpId="0" animBg="1"/>
      <p:bldP spid="48" grpId="2" animBg="1"/>
      <p:bldP spid="50" grpId="0" animBg="1"/>
      <p:bldP spid="51" grpId="0" animBg="1"/>
      <p:bldP spid="52" grpId="0" animBg="1"/>
      <p:bldP spid="52" grpId="1" animBg="1"/>
      <p:bldP spid="53" grpId="0" animBg="1"/>
      <p:bldP spid="54" grpId="0" animBg="1"/>
      <p:bldP spid="55" grpId="0" animBg="1"/>
      <p:bldP spid="55" grpId="1" animBg="1"/>
      <p:bldP spid="56" grpId="0" animBg="1"/>
      <p:bldP spid="57" grpId="0" animBg="1"/>
      <p:bldP spid="58" grpId="0" animBg="1"/>
      <p:bldP spid="59" grpId="0" animBg="1"/>
      <p:bldP spid="60" grpId="0"/>
      <p:bldP spid="3" grpId="0"/>
      <p:bldP spid="61" grpId="0"/>
      <p:bldP spid="62" grpId="0"/>
      <p:bldP spid="63" grpId="0"/>
      <p:bldP spid="49" grpId="0"/>
    </p:bldLst>
  </p:timing>
</p:sld>
</file>

<file path=ppt/theme/theme1.xml><?xml version="1.0" encoding="utf-8"?>
<a:theme xmlns:a="http://schemas.openxmlformats.org/drawingml/2006/main" name="TC102867409990">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DF3AC50-D0AB-4347-8E2F-3713E4B1C4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16924</TotalTime>
  <Words>3836</Words>
  <Application>Microsoft Office PowerPoint</Application>
  <PresentationFormat>On-screen Show (4:3)</PresentationFormat>
  <Paragraphs>678</Paragraphs>
  <Slides>30</Slides>
  <Notes>25</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TC102867409990</vt:lpstr>
      <vt:lpstr>“mcrEngine” a Scalable Checkpointing System using  Data-Aware Aggregation and Compression</vt:lpstr>
      <vt:lpstr>Background</vt:lpstr>
      <vt:lpstr>Impact of Load on PFS at Large Scale</vt:lpstr>
      <vt:lpstr>What is the Problem?</vt:lpstr>
      <vt:lpstr>Our Contributions</vt:lpstr>
      <vt:lpstr>Overview</vt:lpstr>
      <vt:lpstr>Data-Agnostic Schemes</vt:lpstr>
      <vt:lpstr>Identify Similar Variables Across Processes </vt:lpstr>
      <vt:lpstr>Aware-Block Scheme</vt:lpstr>
      <vt:lpstr>Data-Aware Aggregation &amp; Compression</vt:lpstr>
      <vt:lpstr>How mcrEngine Works</vt:lpstr>
      <vt:lpstr>Overview</vt:lpstr>
      <vt:lpstr>Evaluation</vt:lpstr>
      <vt:lpstr>Evaluation Metrics</vt:lpstr>
      <vt:lpstr>No Benefit with Data-Agnostic Double Compression</vt:lpstr>
      <vt:lpstr>PowerPoint Presentation</vt:lpstr>
      <vt:lpstr>Data-Aware Technique Always Wins over Data-Agnostic</vt:lpstr>
      <vt:lpstr>Compression Ratio Follows Course of Simulation</vt:lpstr>
      <vt:lpstr>Relative Improvement in Compression Ratio Compared to Data-Agnostic Scheme</vt:lpstr>
      <vt:lpstr>Impact of Aggregation on Scalability</vt:lpstr>
      <vt:lpstr>Impact of Data-Aware Compression on Scalability</vt:lpstr>
      <vt:lpstr>End-to-End Checkpointing Overhead</vt:lpstr>
      <vt:lpstr>End-to-End Restart Overhead</vt:lpstr>
      <vt:lpstr>Conclusion</vt:lpstr>
      <vt:lpstr>Contact Information</vt:lpstr>
      <vt:lpstr>PowerPoint Presentation</vt:lpstr>
      <vt:lpstr>Backup Slides</vt:lpstr>
      <vt:lpstr>[Backup Slide] Failures in HPC</vt:lpstr>
      <vt:lpstr>Future Work</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sbagchi</dc:creator>
  <cp:lastModifiedBy>Saurabh Bagchi</cp:lastModifiedBy>
  <cp:revision>1287</cp:revision>
  <dcterms:modified xsi:type="dcterms:W3CDTF">2014-02-04T17:55:05Z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TC019788329991</vt:lpwstr>
  </property>
</Properties>
</file>