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398" r:id="rId2"/>
    <p:sldId id="399" r:id="rId3"/>
    <p:sldId id="403" r:id="rId4"/>
    <p:sldId id="404" r:id="rId5"/>
    <p:sldId id="406" r:id="rId6"/>
    <p:sldId id="407" r:id="rId7"/>
    <p:sldId id="408" r:id="rId8"/>
    <p:sldId id="409" r:id="rId9"/>
    <p:sldId id="405" r:id="rId10"/>
    <p:sldId id="410" r:id="rId11"/>
    <p:sldId id="411" r:id="rId12"/>
    <p:sldId id="412" r:id="rId13"/>
    <p:sldId id="413" r:id="rId14"/>
    <p:sldId id="414" r:id="rId15"/>
    <p:sldId id="415" r:id="rId16"/>
    <p:sldId id="416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672"/>
    <p:restoredTop sz="94713"/>
  </p:normalViewPr>
  <p:slideViewPr>
    <p:cSldViewPr snapToGrid="0">
      <p:cViewPr varScale="1">
        <p:scale>
          <a:sx n="81" d="100"/>
          <a:sy n="81" d="100"/>
        </p:scale>
        <p:origin x="192" y="19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D73932-F9A6-2547-838A-D95A30752597}" type="datetimeFigureOut">
              <a:rPr lang="en-US" smtClean="0"/>
              <a:t>11/27/25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A2E6F8-C2DB-C742-95F7-D25BD70CF8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1584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9748A0-3C71-50EB-CD1B-D98C9A6BC1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8CD197-E175-53D6-7FE5-2553108AAA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D19108-30FA-5B30-87D9-1E3A7E22F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A4DAF-C0C7-9044-BCF4-E3769025EBC8}" type="datetimeFigureOut">
              <a:rPr lang="en-US" smtClean="0"/>
              <a:t>11/27/25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D769E0-8AC9-87F5-FB42-6FD77D3A6F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8491B7-A5B0-776D-1C0D-7080361A4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C22F-D038-D84C-AC24-AB6E374F63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508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B2662A-E81E-14A3-3AA9-174C21084B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A8A461-4F02-DC60-9FA8-E066F2C67B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4A65AA-4970-54BA-D0EF-B0E658546A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A4DAF-C0C7-9044-BCF4-E3769025EBC8}" type="datetimeFigureOut">
              <a:rPr lang="en-US" smtClean="0"/>
              <a:t>11/27/25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965537-DFF1-A953-4ED5-564BF2B400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0C55D6-55AF-3F5A-26C4-3BC724EED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C22F-D038-D84C-AC24-AB6E374F63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9483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DC295D5-2699-2762-2E01-7D5EDC46D5C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AE46D3-7DF1-B0B1-D45F-DB1EBE64F4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20DAA3-36EF-8883-8F17-D99C6116E0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A4DAF-C0C7-9044-BCF4-E3769025EBC8}" type="datetimeFigureOut">
              <a:rPr lang="en-US" smtClean="0"/>
              <a:t>11/27/25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7DCEC5-D008-E5F0-CA5D-A774EB6655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0FCD4A-58B5-4D2F-9748-F5634872D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C22F-D038-D84C-AC24-AB6E374F63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070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536A4D-94D2-3D5A-38B1-55FB91B0F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55677B-2085-741A-1DA7-19409B8E85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7F2863-8EAB-8456-1AAC-9C43971D64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A4DAF-C0C7-9044-BCF4-E3769025EBC8}" type="datetimeFigureOut">
              <a:rPr lang="en-US" smtClean="0"/>
              <a:t>11/27/25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F5EBCA-7DB9-8E05-E2A1-7937DE275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21C6CF-A8C9-924C-9910-8FCBB6E8D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C22F-D038-D84C-AC24-AB6E374F63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1577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B6F9AD-B775-37AE-4449-6FEB7CA3C3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77C2F9-F57D-E176-0AFD-77F6C71CD5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576901-1139-152B-8E65-0D32F1A11A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A4DAF-C0C7-9044-BCF4-E3769025EBC8}" type="datetimeFigureOut">
              <a:rPr lang="en-US" smtClean="0"/>
              <a:t>11/27/25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10D735-0452-AAC4-157A-DA785E57F0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125EE6-6CCF-F7DE-6DC6-68EA4FF08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C22F-D038-D84C-AC24-AB6E374F63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574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025E04-BE99-42C9-70B1-6C9CEB6007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28187B-C312-952A-F418-93940E7FBD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7AE1C9-3F15-DFE7-455C-2545BA4C35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762CCF-3FE1-2214-6DAA-C5FD18CCF9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A4DAF-C0C7-9044-BCF4-E3769025EBC8}" type="datetimeFigureOut">
              <a:rPr lang="en-US" smtClean="0"/>
              <a:t>11/27/25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47EA4B-2505-8E03-4D9B-DEE9A3DA01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9247D8-551E-EECC-213F-DBDE76F453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C22F-D038-D84C-AC24-AB6E374F63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8891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91ED14-FB0F-96A7-D428-6E4DBE3DF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7EF450-A0BE-E704-DAB3-5CCA598AE5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5EBE04-2742-5BA4-4C34-75DA1CC4B8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291DB06-AC19-B2EF-CF38-AAC49F74CF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5EB0E6A-AA56-3C16-F956-8A53E77855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51C34A3-ADAD-472E-8B19-0C94DBB315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A4DAF-C0C7-9044-BCF4-E3769025EBC8}" type="datetimeFigureOut">
              <a:rPr lang="en-US" smtClean="0"/>
              <a:t>11/27/25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C29999D-03EE-3A8A-CD49-6DF14DED6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1DFE91F-EE74-A43C-D1FB-25DDAE75F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C22F-D038-D84C-AC24-AB6E374F63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5581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CC3482-E641-7563-54C4-EC100E8457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F1B5AED-7F04-F2C2-C8DE-1256B5930B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A4DAF-C0C7-9044-BCF4-E3769025EBC8}" type="datetimeFigureOut">
              <a:rPr lang="en-US" smtClean="0"/>
              <a:t>11/27/25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FF1897-10D1-F2DD-A12E-BF51BF0A2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27FDFD-73BE-94B8-9ADD-B8DEA4809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C22F-D038-D84C-AC24-AB6E374F63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7013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EB77F5-FAD1-2DD2-87E1-9025AC7C22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A4DAF-C0C7-9044-BCF4-E3769025EBC8}" type="datetimeFigureOut">
              <a:rPr lang="en-US" smtClean="0"/>
              <a:t>11/27/25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3036148-FC17-E181-35EC-BF08D7F65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49BD8E-7F03-BFC5-CFA0-9484EC863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C22F-D038-D84C-AC24-AB6E374F63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9608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915148-9B5B-3FB3-87D3-0035DDC75A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A06360-8CED-5327-3E55-2DAC5A2E5F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A64768-FED7-99E4-D80B-B54C96345F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32D623-028C-79A1-0F52-40B1F09B5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A4DAF-C0C7-9044-BCF4-E3769025EBC8}" type="datetimeFigureOut">
              <a:rPr lang="en-US" smtClean="0"/>
              <a:t>11/27/25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DA7E27-519B-47C2-DF7F-A7B22EF3FB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287218-D8F4-64DF-6E9F-AE08109FBE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C22F-D038-D84C-AC24-AB6E374F63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8759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80CBF6-79D5-E7D6-6718-715DEF0723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080A108-0913-6162-5458-335B7D5BF6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560217-C25C-F821-E785-F1AE9C469F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AC8F06-E283-D9A4-2462-A20DA4D60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A4DAF-C0C7-9044-BCF4-E3769025EBC8}" type="datetimeFigureOut">
              <a:rPr lang="en-US" smtClean="0"/>
              <a:t>11/27/25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B1DB28-DBBB-588D-4ABC-BFB7C88045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7E7BAF-D7D5-E38A-9297-50701AA74B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C22F-D038-D84C-AC24-AB6E374F63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412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78C5DEE-FEBC-A59B-5F8E-FAF9A586F0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699BB5-7DC5-08D6-29C6-66126F11FF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3F99B5-35CC-7EFB-8FC9-5405B58832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07A4DAF-C0C7-9044-BCF4-E3769025EBC8}" type="datetimeFigureOut">
              <a:rPr lang="en-US" smtClean="0"/>
              <a:t>11/27/25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56E4D5-B21E-9599-F5DB-984EC9D241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FFD955-DCC4-E26A-D876-6A3FA02B9A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595C22F-D038-D84C-AC24-AB6E374F63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934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10" Type="http://schemas.openxmlformats.org/officeDocument/2006/relationships/image" Target="../media/image64.png"/><Relationship Id="rId4" Type="http://schemas.openxmlformats.org/officeDocument/2006/relationships/image" Target="../media/image58.png"/><Relationship Id="rId9" Type="http://schemas.openxmlformats.org/officeDocument/2006/relationships/image" Target="../media/image6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57.png"/><Relationship Id="rId7" Type="http://schemas.openxmlformats.org/officeDocument/2006/relationships/image" Target="../media/image67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11" Type="http://schemas.openxmlformats.org/officeDocument/2006/relationships/image" Target="../media/image71.png"/><Relationship Id="rId5" Type="http://schemas.openxmlformats.org/officeDocument/2006/relationships/image" Target="../media/image65.png"/><Relationship Id="rId10" Type="http://schemas.openxmlformats.org/officeDocument/2006/relationships/image" Target="../media/image70.png"/><Relationship Id="rId4" Type="http://schemas.openxmlformats.org/officeDocument/2006/relationships/image" Target="../media/image58.png"/><Relationship Id="rId9" Type="http://schemas.openxmlformats.org/officeDocument/2006/relationships/image" Target="../media/image6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73.png"/><Relationship Id="rId7" Type="http://schemas.openxmlformats.org/officeDocument/2006/relationships/image" Target="../media/image77.png"/><Relationship Id="rId2" Type="http://schemas.openxmlformats.org/officeDocument/2006/relationships/image" Target="../media/image7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png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9.png"/><Relationship Id="rId7" Type="http://schemas.openxmlformats.org/officeDocument/2006/relationships/image" Target="../media/image32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0.png"/><Relationship Id="rId9" Type="http://schemas.openxmlformats.org/officeDocument/2006/relationships/image" Target="../media/image3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29.png"/><Relationship Id="rId7" Type="http://schemas.openxmlformats.org/officeDocument/2006/relationships/image" Target="../media/image32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11" Type="http://schemas.openxmlformats.org/officeDocument/2006/relationships/image" Target="../media/image49.png"/><Relationship Id="rId5" Type="http://schemas.openxmlformats.org/officeDocument/2006/relationships/image" Target="../media/image30.png"/><Relationship Id="rId10" Type="http://schemas.openxmlformats.org/officeDocument/2006/relationships/image" Target="../media/image33.png"/><Relationship Id="rId4" Type="http://schemas.openxmlformats.org/officeDocument/2006/relationships/image" Target="../media/image20.png"/><Relationship Id="rId9" Type="http://schemas.openxmlformats.org/officeDocument/2006/relationships/image" Target="../media/image4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143DBF-D69E-E81E-11D1-310FAD2246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083617"/>
            <a:ext cx="12075090" cy="2345384"/>
          </a:xfrm>
        </p:spPr>
        <p:txBody>
          <a:bodyPr>
            <a:normAutofit/>
          </a:bodyPr>
          <a:lstStyle/>
          <a:p>
            <a:r>
              <a:rPr lang="en-US" sz="5300" b="1" dirty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ECE 60400: Electromagnetic Field Theory</a:t>
            </a:r>
            <a:br>
              <a:rPr lang="en-US" b="1" dirty="0">
                <a:solidFill>
                  <a:srgbClr val="0432FF"/>
                </a:solidFill>
              </a:rPr>
            </a:br>
            <a:r>
              <a:rPr lang="en-US" sz="4900" dirty="0"/>
              <a:t>Fall 2025</a:t>
            </a:r>
            <a:br>
              <a:rPr lang="en-US" sz="4900" dirty="0"/>
            </a:br>
            <a:r>
              <a:rPr lang="en-US" sz="4900" b="1" dirty="0">
                <a:solidFill>
                  <a:srgbClr val="C00000"/>
                </a:solidFill>
              </a:rPr>
              <a:t>L27 Quantum Theory of EM Wave</a:t>
            </a:r>
            <a:endParaRPr lang="en-US" b="1" dirty="0">
              <a:solidFill>
                <a:srgbClr val="0432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3C390ED-6F88-14D8-864E-E5B9880F2A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53305" y="4007523"/>
            <a:ext cx="9144000" cy="2007056"/>
          </a:xfrm>
        </p:spPr>
        <p:txBody>
          <a:bodyPr>
            <a:normAutofit/>
          </a:bodyPr>
          <a:lstStyle/>
          <a:p>
            <a:r>
              <a:rPr lang="en-US" sz="3600" b="1" dirty="0"/>
              <a:t>Instructor:</a:t>
            </a:r>
            <a:r>
              <a:rPr lang="en-US" sz="3600" dirty="0"/>
              <a:t> </a:t>
            </a:r>
            <a:r>
              <a:rPr lang="en-US" sz="3600" b="1" dirty="0">
                <a:solidFill>
                  <a:srgbClr val="0432FF"/>
                </a:solidFill>
              </a:rPr>
              <a:t>Dr. Shengwang Du</a:t>
            </a:r>
          </a:p>
          <a:p>
            <a:r>
              <a:rPr lang="en-US" sz="3600" dirty="0"/>
              <a:t>Tuesday &amp; Thursday 4:30pm-5:45pm</a:t>
            </a:r>
          </a:p>
          <a:p>
            <a:r>
              <a:rPr lang="en-US" sz="3600" dirty="0"/>
              <a:t>Hampton Hall of Civil Engineering 2117</a:t>
            </a:r>
          </a:p>
        </p:txBody>
      </p:sp>
      <p:pic>
        <p:nvPicPr>
          <p:cNvPr id="4" name="Picture 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428E8475-7B8A-83A4-D6B1-4CA17BE028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7030"/>
            <a:ext cx="4225703" cy="756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2099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DCD164-BDCF-41DB-D776-91FCA5EEA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Coherent States </a:t>
            </a:r>
            <a:r>
              <a:rPr lang="en-US" b="1" dirty="0"/>
              <a:t>as Classical EM Wave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A0CBDB5-99D4-F24C-05B7-03127B8CF389}"/>
                  </a:ext>
                </a:extLst>
              </p:cNvPr>
              <p:cNvSpPr txBox="1"/>
              <p:nvPr/>
            </p:nvSpPr>
            <p:spPr>
              <a:xfrm>
                <a:off x="838200" y="1561223"/>
                <a:ext cx="7768089" cy="839525"/>
              </a:xfrm>
              <a:prstGeom prst="rect">
                <a:avLst/>
              </a:prstGeom>
              <a:noFill/>
              <a:ln w="25400">
                <a:solidFill>
                  <a:srgbClr val="0432FF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|</m:t>
                      </m:r>
                      <m:d>
                        <m:dPr>
                          <m:begChr m:val=""/>
                          <m:endChr m:val="⟩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†</m:t>
                                  </m:r>
                                </m:sup>
                              </m:s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begChr m:val="|"/>
                                          <m:endChr m:val="|"/>
                                          <m:ctrlP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𝛼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|</m:t>
                          </m:r>
                          <m:d>
                            <m:dPr>
                              <m:begChr m:val=""/>
                              <m:endChr m:val="⟩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begChr m:val="|"/>
                                          <m:endChr m:val="|"/>
                                          <m:ctrlP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𝛼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</m:sSup>
                          <m:nary>
                            <m:naryPr>
                              <m:chr m:val="∑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sub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∞</m:t>
                              </m:r>
                            </m:sup>
                            <m:e>
                              <m:f>
                                <m:f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sz="200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00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𝛼</m:t>
                                          </m:r>
                                          <m:sSup>
                                            <m:sSupPr>
                                              <m:ctrlP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acc>
                                                <m:accPr>
                                                  <m:chr m:val="̂"/>
                                                  <m:ctrlPr>
                                                    <a:rPr lang="en-US" sz="20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accPr>
                                                <m:e>
                                                  <m:r>
                                                    <a:rPr lang="en-US" sz="20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𝑎</m:t>
                                                  </m:r>
                                                </m:e>
                                              </m:acc>
                                            </m:e>
                                            <m:sup>
                                              <m: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†</m:t>
                                              </m:r>
                                            </m:sup>
                                          </m:sSup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!</m:t>
                                  </m:r>
                                </m:den>
                              </m:f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d>
                                <m:dPr>
                                  <m:begChr m:val=""/>
                                  <m:endChr m:val="⟩"/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d>
                            </m:e>
                          </m:nary>
                        </m:e>
                      </m:func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𝛼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nary>
                        <m:naryPr>
                          <m:chr m:val="∑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f>
                            <m:f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!</m:t>
                                  </m:r>
                                </m:e>
                              </m:rad>
                            </m:den>
                          </m:f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d>
                            <m:dPr>
                              <m:begChr m:val=""/>
                              <m:endChr m:val="⟩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A0CBDB5-99D4-F24C-05B7-03127B8CF3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561223"/>
                <a:ext cx="7768089" cy="839525"/>
              </a:xfrm>
              <a:prstGeom prst="rect">
                <a:avLst/>
              </a:prstGeom>
              <a:blipFill>
                <a:blip r:embed="rId2"/>
                <a:stretch>
                  <a:fillRect l="-1954" t="-112857" r="-3746" b="-170000"/>
                </a:stretch>
              </a:blipFill>
              <a:ln w="25400">
                <a:solidFill>
                  <a:srgbClr val="0432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9B0CA86-120F-3FCB-B316-BF5634752379}"/>
                  </a:ext>
                </a:extLst>
              </p:cNvPr>
              <p:cNvSpPr txBox="1"/>
              <p:nvPr/>
            </p:nvSpPr>
            <p:spPr>
              <a:xfrm>
                <a:off x="254330" y="2769363"/>
                <a:ext cx="11360033" cy="7555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|</m:t>
                      </m:r>
                      <m:d>
                        <m:dPr>
                          <m:begChr m:val=""/>
                          <m:endChr m:val="⟩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𝛼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!</m:t>
                                  </m:r>
                                </m:e>
                              </m:rad>
                            </m:den>
                          </m:f>
                          <m:acc>
                            <m:accPr>
                              <m:chr m:val="̂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d>
                            <m:dPr>
                              <m:begChr m:val=""/>
                              <m:endChr m:val="⟩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𝛼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!</m:t>
                                  </m:r>
                                </m:e>
                              </m:rad>
                            </m:den>
                          </m:f>
                          <m:rad>
                            <m:radPr>
                              <m:degHide m:val="on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ra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|</m:t>
                          </m:r>
                          <m:d>
                            <m:dPr>
                              <m:begChr m:val=""/>
                              <m:endChr m:val="⟩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𝛼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−1)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!</m:t>
                                  </m:r>
                                </m:e>
                              </m:rad>
                            </m:den>
                          </m:f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|</m:t>
                          </m:r>
                          <m:d>
                            <m:dPr>
                              <m:begChr m:val=""/>
                              <m:endChr m:val="⟩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</m:nary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𝛼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−1)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!</m:t>
                                  </m:r>
                                </m:e>
                              </m:rad>
                            </m:den>
                          </m:f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|</m:t>
                          </m:r>
                          <m:d>
                            <m:dPr>
                              <m:begChr m:val=""/>
                              <m:endChr m:val="⟩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9B0CA86-120F-3FCB-B316-BF56347523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330" y="2769363"/>
                <a:ext cx="11360033" cy="755528"/>
              </a:xfrm>
              <a:prstGeom prst="rect">
                <a:avLst/>
              </a:prstGeom>
              <a:blipFill>
                <a:blip r:embed="rId3"/>
                <a:stretch>
                  <a:fillRect t="-116393" r="-2235" b="-1770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110CE3C-F64D-CE26-8291-EE956A957D48}"/>
                  </a:ext>
                </a:extLst>
              </p:cNvPr>
              <p:cNvSpPr txBox="1"/>
              <p:nvPr/>
            </p:nvSpPr>
            <p:spPr>
              <a:xfrm>
                <a:off x="757952" y="4144921"/>
                <a:ext cx="6097978" cy="6013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𝛼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𝑚</m:t>
                                </m:r>
                              </m:sup>
                            </m:sSup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!</m:t>
                                </m:r>
                              </m:e>
                            </m:rad>
                          </m:den>
                        </m:f>
                        <m:r>
                          <a:rPr lang="en-US" i="1">
                            <a:latin typeface="Cambria Math" panose="02040503050406030204" pitchFamily="18" charset="0"/>
                          </a:rPr>
                          <m:t>|</m:t>
                        </m:r>
                        <m:d>
                          <m:dPr>
                            <m:begChr m:val=""/>
                            <m:endChr m:val="⟩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d>
                      </m:e>
                    </m:nary>
                  </m:oMath>
                </a14:m>
                <a:r>
                  <a:rPr lang="en-US" dirty="0"/>
                  <a:t>=</a:t>
                </a:r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|</m:t>
                    </m:r>
                    <m:d>
                      <m:dPr>
                        <m:begChr m:val=""/>
                        <m:endChr m:val="⟩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110CE3C-F64D-CE26-8291-EE956A957D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952" y="4144921"/>
                <a:ext cx="6097978" cy="601318"/>
              </a:xfrm>
              <a:prstGeom prst="rect">
                <a:avLst/>
              </a:prstGeom>
              <a:blipFill>
                <a:blip r:embed="rId4"/>
                <a:stretch>
                  <a:fillRect t="-45833" b="-9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C7F3783-71F3-3596-6CBF-FDDDB1DE44BC}"/>
                  </a:ext>
                </a:extLst>
              </p:cNvPr>
              <p:cNvSpPr txBox="1"/>
              <p:nvPr/>
            </p:nvSpPr>
            <p:spPr>
              <a:xfrm>
                <a:off x="757952" y="3771779"/>
                <a:ext cx="108677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C7F3783-71F3-3596-6CBF-FDDDB1DE44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952" y="3771779"/>
                <a:ext cx="1086772" cy="276999"/>
              </a:xfrm>
              <a:prstGeom prst="rect">
                <a:avLst/>
              </a:prstGeom>
              <a:blipFill>
                <a:blip r:embed="rId5"/>
                <a:stretch>
                  <a:fillRect l="-2299" r="-4598"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A68A9FE-EF7B-23D1-65E4-A0215F4AF525}"/>
                  </a:ext>
                </a:extLst>
              </p:cNvPr>
              <p:cNvSpPr txBox="1"/>
              <p:nvPr/>
            </p:nvSpPr>
            <p:spPr>
              <a:xfrm>
                <a:off x="5276288" y="4086078"/>
                <a:ext cx="1639423" cy="369332"/>
              </a:xfrm>
              <a:prstGeom prst="rect">
                <a:avLst/>
              </a:prstGeom>
              <a:noFill/>
              <a:ln w="25400">
                <a:solidFill>
                  <a:srgbClr val="0432FF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|</m:t>
                      </m:r>
                      <m:d>
                        <m:dPr>
                          <m:begChr m:val=""/>
                          <m:endChr m:val="⟩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|</m:t>
                      </m:r>
                      <m:d>
                        <m:dPr>
                          <m:begChr m:val=""/>
                          <m:endChr m:val="⟩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A68A9FE-EF7B-23D1-65E4-A0215F4AF5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6288" y="4086078"/>
                <a:ext cx="1639423" cy="369332"/>
              </a:xfrm>
              <a:prstGeom prst="rect">
                <a:avLst/>
              </a:prstGeom>
              <a:blipFill>
                <a:blip r:embed="rId6"/>
                <a:stretch>
                  <a:fillRect l="-3030" t="-156250" r="-23485" b="-228125"/>
                </a:stretch>
              </a:blipFill>
              <a:ln w="25400">
                <a:solidFill>
                  <a:srgbClr val="0432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27356CF-D23C-967C-0E11-25268F9DBC00}"/>
                  </a:ext>
                </a:extLst>
              </p:cNvPr>
              <p:cNvSpPr txBox="1"/>
              <p:nvPr/>
            </p:nvSpPr>
            <p:spPr>
              <a:xfrm>
                <a:off x="838200" y="5571073"/>
                <a:ext cx="2882648" cy="68461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𝛼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nary>
                        <m:naryPr>
                          <m:chr m:val="∑"/>
                          <m:supHide m:val="on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!</m:t>
                              </m:r>
                            </m:den>
                          </m:f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27356CF-D23C-967C-0E11-25268F9DBC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5571073"/>
                <a:ext cx="2882648" cy="684611"/>
              </a:xfrm>
              <a:prstGeom prst="rect">
                <a:avLst/>
              </a:prstGeom>
              <a:blipFill>
                <a:blip r:embed="rId7"/>
                <a:stretch>
                  <a:fillRect t="-140000" r="-1762" b="-19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B1ADE1A-F418-23A4-3043-1432C0D67FE6}"/>
                  </a:ext>
                </a:extLst>
              </p:cNvPr>
              <p:cNvSpPr txBox="1"/>
              <p:nvPr/>
            </p:nvSpPr>
            <p:spPr>
              <a:xfrm>
                <a:off x="7842140" y="4105485"/>
                <a:ext cx="1911421" cy="378886"/>
              </a:xfrm>
              <a:prstGeom prst="rect">
                <a:avLst/>
              </a:prstGeom>
              <a:noFill/>
              <a:ln w="25400">
                <a:solidFill>
                  <a:srgbClr val="0432FF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</m:e>
                      </m:d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†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</m:e>
                      </m:d>
                      <m:sSup>
                        <m:sSupPr>
                          <m:ctrlP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B1ADE1A-F418-23A4-3043-1432C0D67F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2140" y="4105485"/>
                <a:ext cx="1911421" cy="378886"/>
              </a:xfrm>
              <a:prstGeom prst="rect">
                <a:avLst/>
              </a:prstGeom>
              <a:blipFill>
                <a:blip r:embed="rId8"/>
                <a:stretch>
                  <a:fillRect l="-26144" t="-148485" b="-221212"/>
                </a:stretch>
              </a:blipFill>
              <a:ln w="25400">
                <a:solidFill>
                  <a:srgbClr val="0432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02218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153074-9FF0-AEBF-AFFB-D553EB1F8E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8BD4F6-5404-DE71-70F8-FE1812BFD4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Coherent States </a:t>
            </a:r>
            <a:r>
              <a:rPr lang="en-US" b="1" dirty="0"/>
              <a:t>as Classical EM Wave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2139C09-C9D5-854D-C22E-BCABC7B463E7}"/>
                  </a:ext>
                </a:extLst>
              </p:cNvPr>
              <p:cNvSpPr txBox="1"/>
              <p:nvPr/>
            </p:nvSpPr>
            <p:spPr>
              <a:xfrm>
                <a:off x="838200" y="1561223"/>
                <a:ext cx="7768089" cy="839525"/>
              </a:xfrm>
              <a:prstGeom prst="rect">
                <a:avLst/>
              </a:prstGeom>
              <a:noFill/>
              <a:ln w="25400">
                <a:solidFill>
                  <a:srgbClr val="0432FF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|</m:t>
                      </m:r>
                      <m:d>
                        <m:dPr>
                          <m:begChr m:val=""/>
                          <m:endChr m:val="⟩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†</m:t>
                                  </m:r>
                                </m:sup>
                              </m:s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begChr m:val="|"/>
                                          <m:endChr m:val="|"/>
                                          <m:ctrlP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𝛼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|</m:t>
                          </m:r>
                          <m:d>
                            <m:dPr>
                              <m:begChr m:val=""/>
                              <m:endChr m:val="⟩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begChr m:val="|"/>
                                          <m:endChr m:val="|"/>
                                          <m:ctrlP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𝛼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</m:sSup>
                          <m:nary>
                            <m:naryPr>
                              <m:chr m:val="∑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sub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∞</m:t>
                              </m:r>
                            </m:sup>
                            <m:e>
                              <m:f>
                                <m:f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sz="200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00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𝛼</m:t>
                                          </m:r>
                                          <m:sSup>
                                            <m:sSupPr>
                                              <m:ctrlP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acc>
                                                <m:accPr>
                                                  <m:chr m:val="̂"/>
                                                  <m:ctrlPr>
                                                    <a:rPr lang="en-US" sz="20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accPr>
                                                <m:e>
                                                  <m:r>
                                                    <a:rPr lang="en-US" sz="20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𝑎</m:t>
                                                  </m:r>
                                                </m:e>
                                              </m:acc>
                                            </m:e>
                                            <m:sup>
                                              <m: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†</m:t>
                                              </m:r>
                                            </m:sup>
                                          </m:sSup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!</m:t>
                                  </m:r>
                                </m:den>
                              </m:f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d>
                                <m:dPr>
                                  <m:begChr m:val=""/>
                                  <m:endChr m:val="⟩"/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d>
                            </m:e>
                          </m:nary>
                        </m:e>
                      </m:func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𝛼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nary>
                        <m:naryPr>
                          <m:chr m:val="∑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f>
                            <m:f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!</m:t>
                                  </m:r>
                                </m:e>
                              </m:rad>
                            </m:den>
                          </m:f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d>
                            <m:dPr>
                              <m:begChr m:val=""/>
                              <m:endChr m:val="⟩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2139C09-C9D5-854D-C22E-BCABC7B463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561223"/>
                <a:ext cx="7768089" cy="839525"/>
              </a:xfrm>
              <a:prstGeom prst="rect">
                <a:avLst/>
              </a:prstGeom>
              <a:blipFill>
                <a:blip r:embed="rId2"/>
                <a:stretch>
                  <a:fillRect l="-1954" t="-112857" r="-3746" b="-170000"/>
                </a:stretch>
              </a:blipFill>
              <a:ln w="25400">
                <a:solidFill>
                  <a:srgbClr val="0432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C72EB7B-62D1-4E38-6C3D-9ADEDE123D58}"/>
                  </a:ext>
                </a:extLst>
              </p:cNvPr>
              <p:cNvSpPr txBox="1"/>
              <p:nvPr/>
            </p:nvSpPr>
            <p:spPr>
              <a:xfrm>
                <a:off x="9848288" y="1376557"/>
                <a:ext cx="1639423" cy="369332"/>
              </a:xfrm>
              <a:prstGeom prst="rect">
                <a:avLst/>
              </a:prstGeom>
              <a:noFill/>
              <a:ln w="25400">
                <a:solidFill>
                  <a:srgbClr val="0432FF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|</m:t>
                      </m:r>
                      <m:d>
                        <m:dPr>
                          <m:begChr m:val=""/>
                          <m:endChr m:val="⟩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|</m:t>
                      </m:r>
                      <m:d>
                        <m:dPr>
                          <m:begChr m:val=""/>
                          <m:endChr m:val="⟩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C72EB7B-62D1-4E38-6C3D-9ADEDE123D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48288" y="1376557"/>
                <a:ext cx="1639423" cy="369332"/>
              </a:xfrm>
              <a:prstGeom prst="rect">
                <a:avLst/>
              </a:prstGeom>
              <a:blipFill>
                <a:blip r:embed="rId3"/>
                <a:stretch>
                  <a:fillRect l="-3030" t="-156250" r="-23485" b="-228125"/>
                </a:stretch>
              </a:blipFill>
              <a:ln w="25400">
                <a:solidFill>
                  <a:srgbClr val="0432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0C1D6C5-4C2A-5BB9-BC70-EE81B88FB4BC}"/>
                  </a:ext>
                </a:extLst>
              </p:cNvPr>
              <p:cNvSpPr txBox="1"/>
              <p:nvPr/>
            </p:nvSpPr>
            <p:spPr>
              <a:xfrm>
                <a:off x="9848288" y="2013234"/>
                <a:ext cx="1911421" cy="378886"/>
              </a:xfrm>
              <a:prstGeom prst="rect">
                <a:avLst/>
              </a:prstGeom>
              <a:noFill/>
              <a:ln w="25400">
                <a:solidFill>
                  <a:srgbClr val="0432FF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</m:e>
                      </m:d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†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</m:e>
                      </m:d>
                      <m:sSup>
                        <m:sSupPr>
                          <m:ctrlP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0C1D6C5-4C2A-5BB9-BC70-EE81B88FB4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48288" y="2013234"/>
                <a:ext cx="1911421" cy="378886"/>
              </a:xfrm>
              <a:prstGeom prst="rect">
                <a:avLst/>
              </a:prstGeom>
              <a:blipFill>
                <a:blip r:embed="rId4"/>
                <a:stretch>
                  <a:fillRect l="-26144" t="-148485" b="-221212"/>
                </a:stretch>
              </a:blipFill>
              <a:ln w="25400">
                <a:solidFill>
                  <a:srgbClr val="0432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D66A621-1FB0-B868-944B-C83C12F0CD30}"/>
                  </a:ext>
                </a:extLst>
              </p:cNvPr>
              <p:cNvSpPr txBox="1"/>
              <p:nvPr/>
            </p:nvSpPr>
            <p:spPr>
              <a:xfrm>
                <a:off x="763670" y="2515175"/>
                <a:ext cx="4514184" cy="8183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acc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ℏ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𝜀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den>
                          </m:f>
                        </m:e>
                      </m:rad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⃗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</m:acc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∙</m:t>
                                  </m:r>
                                  <m:acc>
                                    <m:accPr>
                                      <m:chr m:val="⃗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</m:acc>
                                </m:e>
                              </m:d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̂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†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⃗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</m:acc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∙</m:t>
                                  </m:r>
                                  <m:acc>
                                    <m:accPr>
                                      <m:chr m:val="⃗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</m:acc>
                                </m:e>
                              </m:d>
                            </m:sup>
                          </m:sSup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D66A621-1FB0-B868-944B-C83C12F0CD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670" y="2515175"/>
                <a:ext cx="4514184" cy="818366"/>
              </a:xfrm>
              <a:prstGeom prst="rect">
                <a:avLst/>
              </a:prstGeom>
              <a:blipFill>
                <a:blip r:embed="rId5"/>
                <a:stretch>
                  <a:fillRect l="-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997618A-EEBF-B619-5139-0608019F412E}"/>
                  </a:ext>
                </a:extLst>
              </p:cNvPr>
              <p:cNvSpPr txBox="1"/>
              <p:nvPr/>
            </p:nvSpPr>
            <p:spPr>
              <a:xfrm>
                <a:off x="522422" y="3333541"/>
                <a:ext cx="7516097" cy="8183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</m:acc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acc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e>
                          <m:acc>
                            <m:accPr>
                              <m:chr m:val="̂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</m:acc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acc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ℏ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𝜀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den>
                          </m:f>
                        </m:e>
                      </m:rad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e>
                              <m:acc>
                                <m:accPr>
                                  <m:chr m:val="̂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acc>
                            </m:e>
                            <m:e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</m:d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⃗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</m:acc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∙</m:t>
                                  </m:r>
                                  <m:acc>
                                    <m:accPr>
                                      <m:chr m:val="⃗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</m:acc>
                                </m:e>
                              </m:d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begChr m:val="⟨"/>
                              <m:endChr m:val="⟩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†</m:t>
                                  </m:r>
                                </m:sup>
                              </m:sSup>
                            </m:e>
                            <m:e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</m:d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⃗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</m:acc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∙</m:t>
                                  </m:r>
                                  <m:acc>
                                    <m:accPr>
                                      <m:chr m:val="⃗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</m:acc>
                                </m:e>
                              </m:d>
                            </m:sup>
                          </m:sSup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997618A-EEBF-B619-5139-0608019F41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422" y="3333541"/>
                <a:ext cx="7516097" cy="81836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ECDD65C-9CF2-D2B2-4FED-DB1140D418C9}"/>
                  </a:ext>
                </a:extLst>
              </p:cNvPr>
              <p:cNvSpPr txBox="1"/>
              <p:nvPr/>
            </p:nvSpPr>
            <p:spPr>
              <a:xfrm>
                <a:off x="2885612" y="4215106"/>
                <a:ext cx="5095049" cy="8183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ℏ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𝜀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den>
                          </m:f>
                        </m:e>
                      </m:rad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e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</m:d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⃗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</m:acc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∙</m:t>
                                  </m:r>
                                  <m:acc>
                                    <m:accPr>
                                      <m:chr m:val="⃗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</m:acc>
                                </m:e>
                              </m:d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begChr m:val="⟨"/>
                              <m:endChr m:val="⟩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</m:e>
                            <m:e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</m:d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⃗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</m:acc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∙</m:t>
                                  </m:r>
                                  <m:acc>
                                    <m:accPr>
                                      <m:chr m:val="⃗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</m:acc>
                                </m:e>
                              </m:d>
                            </m:sup>
                          </m:sSup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ECDD65C-9CF2-D2B2-4FED-DB1140D418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5612" y="4215106"/>
                <a:ext cx="5095049" cy="81836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4C38B0D-CBE4-FB04-B6E1-045A3AB736E4}"/>
                  </a:ext>
                </a:extLst>
              </p:cNvPr>
              <p:cNvSpPr txBox="1"/>
              <p:nvPr/>
            </p:nvSpPr>
            <p:spPr>
              <a:xfrm>
                <a:off x="3020762" y="5096671"/>
                <a:ext cx="3817905" cy="8183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ℏ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𝜀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den>
                          </m:f>
                        </m:e>
                      </m:rad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⃗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</m:acc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∙</m:t>
                                  </m:r>
                                  <m:acc>
                                    <m:accPr>
                                      <m:chr m:val="⃗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</m:acc>
                                </m:e>
                              </m:d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⃗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</m:acc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∙</m:t>
                                  </m:r>
                                  <m:acc>
                                    <m:accPr>
                                      <m:chr m:val="⃗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</m:acc>
                                </m:e>
                              </m:d>
                            </m:sup>
                          </m:sSup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4C38B0D-CBE4-FB04-B6E1-045A3AB736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0762" y="5096671"/>
                <a:ext cx="3817905" cy="818366"/>
              </a:xfrm>
              <a:prstGeom prst="rect">
                <a:avLst/>
              </a:prstGeom>
              <a:blipFill>
                <a:blip r:embed="rId8"/>
                <a:stretch>
                  <a:fillRect l="-6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1F9EC3F-49F8-6AEB-C65B-F0C4C6987345}"/>
                  </a:ext>
                </a:extLst>
              </p:cNvPr>
              <p:cNvSpPr txBox="1"/>
              <p:nvPr/>
            </p:nvSpPr>
            <p:spPr>
              <a:xfrm>
                <a:off x="3020762" y="5915037"/>
                <a:ext cx="3655937" cy="5186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⃗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</m:acc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∙</m:t>
                                  </m:r>
                                  <m:acc>
                                    <m:accPr>
                                      <m:chr m:val="⃗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</m:acc>
                                </m:e>
                              </m:d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⃗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</m:acc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∙</m:t>
                                  </m:r>
                                  <m:acc>
                                    <m:accPr>
                                      <m:chr m:val="⃗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</m:acc>
                                </m:e>
                              </m:d>
                            </m:sup>
                          </m:sSup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1F9EC3F-49F8-6AEB-C65B-F0C4C69873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0762" y="5915037"/>
                <a:ext cx="3655937" cy="518604"/>
              </a:xfrm>
              <a:prstGeom prst="rect">
                <a:avLst/>
              </a:prstGeom>
              <a:blipFill>
                <a:blip r:embed="rId9"/>
                <a:stretch>
                  <a:fillRect t="-4762"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BC09746-12DA-C0F8-1B45-F474C6D0CA9E}"/>
                  </a:ext>
                </a:extLst>
              </p:cNvPr>
              <p:cNvSpPr txBox="1"/>
              <p:nvPr/>
            </p:nvSpPr>
            <p:spPr>
              <a:xfrm>
                <a:off x="8845642" y="5460361"/>
                <a:ext cx="1539396" cy="909352"/>
              </a:xfrm>
              <a:prstGeom prst="rect">
                <a:avLst/>
              </a:prstGeom>
              <a:noFill/>
              <a:ln w="25400">
                <a:solidFill>
                  <a:srgbClr val="0432FF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ℏ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𝜀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den>
                          </m:f>
                        </m:e>
                      </m:rad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BC09746-12DA-C0F8-1B45-F474C6D0CA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45642" y="5460361"/>
                <a:ext cx="1539396" cy="909352"/>
              </a:xfrm>
              <a:prstGeom prst="rect">
                <a:avLst/>
              </a:prstGeom>
              <a:blipFill>
                <a:blip r:embed="rId10"/>
                <a:stretch>
                  <a:fillRect l="-2419" r="-806"/>
                </a:stretch>
              </a:blipFill>
              <a:ln w="25400">
                <a:solidFill>
                  <a:srgbClr val="0432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944732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ED7C9A-8F0A-9650-5A6D-2E37B67929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4D5AB1-31C3-CA77-6D03-555ED3044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Coherent States: Statistics</a:t>
            </a:r>
            <a:endParaRPr lang="en-US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BEFD3EB-A94C-842A-5902-AD3695E2EB34}"/>
                  </a:ext>
                </a:extLst>
              </p:cNvPr>
              <p:cNvSpPr txBox="1"/>
              <p:nvPr/>
            </p:nvSpPr>
            <p:spPr>
              <a:xfrm>
                <a:off x="838200" y="1561223"/>
                <a:ext cx="7768089" cy="839525"/>
              </a:xfrm>
              <a:prstGeom prst="rect">
                <a:avLst/>
              </a:prstGeom>
              <a:noFill/>
              <a:ln w="25400">
                <a:solidFill>
                  <a:srgbClr val="0432FF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|</m:t>
                      </m:r>
                      <m:d>
                        <m:dPr>
                          <m:begChr m:val=""/>
                          <m:endChr m:val="⟩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†</m:t>
                                  </m:r>
                                </m:sup>
                              </m:s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begChr m:val="|"/>
                                          <m:endChr m:val="|"/>
                                          <m:ctrlP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𝛼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|</m:t>
                          </m:r>
                          <m:d>
                            <m:dPr>
                              <m:begChr m:val=""/>
                              <m:endChr m:val="⟩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begChr m:val="|"/>
                                          <m:endChr m:val="|"/>
                                          <m:ctrlP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𝛼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</m:sSup>
                          <m:nary>
                            <m:naryPr>
                              <m:chr m:val="∑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sub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∞</m:t>
                              </m:r>
                            </m:sup>
                            <m:e>
                              <m:f>
                                <m:f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sz="200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00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𝛼</m:t>
                                          </m:r>
                                          <m:sSup>
                                            <m:sSupPr>
                                              <m:ctrlP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acc>
                                                <m:accPr>
                                                  <m:chr m:val="̂"/>
                                                  <m:ctrlPr>
                                                    <a:rPr lang="en-US" sz="20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accPr>
                                                <m:e>
                                                  <m:r>
                                                    <a:rPr lang="en-US" sz="20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𝑎</m:t>
                                                  </m:r>
                                                </m:e>
                                              </m:acc>
                                            </m:e>
                                            <m:sup>
                                              <m: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†</m:t>
                                              </m:r>
                                            </m:sup>
                                          </m:sSup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!</m:t>
                                  </m:r>
                                </m:den>
                              </m:f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d>
                                <m:dPr>
                                  <m:begChr m:val=""/>
                                  <m:endChr m:val="⟩"/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d>
                            </m:e>
                          </m:nary>
                        </m:e>
                      </m:func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𝛼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nary>
                        <m:naryPr>
                          <m:chr m:val="∑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f>
                            <m:f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!</m:t>
                                  </m:r>
                                </m:e>
                              </m:rad>
                            </m:den>
                          </m:f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d>
                            <m:dPr>
                              <m:begChr m:val=""/>
                              <m:endChr m:val="⟩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BEFD3EB-A94C-842A-5902-AD3695E2EB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561223"/>
                <a:ext cx="7768089" cy="839525"/>
              </a:xfrm>
              <a:prstGeom prst="rect">
                <a:avLst/>
              </a:prstGeom>
              <a:blipFill>
                <a:blip r:embed="rId2"/>
                <a:stretch>
                  <a:fillRect l="-1954" t="-112857" r="-3746" b="-170000"/>
                </a:stretch>
              </a:blipFill>
              <a:ln w="25400">
                <a:solidFill>
                  <a:srgbClr val="0432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EB28F9D-8A66-9059-F07D-A17EAFF0E528}"/>
                  </a:ext>
                </a:extLst>
              </p:cNvPr>
              <p:cNvSpPr txBox="1"/>
              <p:nvPr/>
            </p:nvSpPr>
            <p:spPr>
              <a:xfrm>
                <a:off x="9848288" y="1376557"/>
                <a:ext cx="1639423" cy="369332"/>
              </a:xfrm>
              <a:prstGeom prst="rect">
                <a:avLst/>
              </a:prstGeom>
              <a:noFill/>
              <a:ln w="25400">
                <a:solidFill>
                  <a:srgbClr val="0432FF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|</m:t>
                      </m:r>
                      <m:d>
                        <m:dPr>
                          <m:begChr m:val=""/>
                          <m:endChr m:val="⟩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|</m:t>
                      </m:r>
                      <m:d>
                        <m:dPr>
                          <m:begChr m:val=""/>
                          <m:endChr m:val="⟩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EB28F9D-8A66-9059-F07D-A17EAFF0E5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48288" y="1376557"/>
                <a:ext cx="1639423" cy="369332"/>
              </a:xfrm>
              <a:prstGeom prst="rect">
                <a:avLst/>
              </a:prstGeom>
              <a:blipFill>
                <a:blip r:embed="rId3"/>
                <a:stretch>
                  <a:fillRect l="-3030" t="-156250" r="-23485" b="-228125"/>
                </a:stretch>
              </a:blipFill>
              <a:ln w="25400">
                <a:solidFill>
                  <a:srgbClr val="0432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4D0150F-2C69-732C-09BD-D1CBA3E85F8B}"/>
                  </a:ext>
                </a:extLst>
              </p:cNvPr>
              <p:cNvSpPr txBox="1"/>
              <p:nvPr/>
            </p:nvSpPr>
            <p:spPr>
              <a:xfrm>
                <a:off x="9848288" y="2013234"/>
                <a:ext cx="1911421" cy="378886"/>
              </a:xfrm>
              <a:prstGeom prst="rect">
                <a:avLst/>
              </a:prstGeom>
              <a:noFill/>
              <a:ln w="25400">
                <a:solidFill>
                  <a:srgbClr val="0432FF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</m:e>
                      </m:d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†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</m:e>
                      </m:d>
                      <m:sSup>
                        <m:sSupPr>
                          <m:ctrlP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4D0150F-2C69-732C-09BD-D1CBA3E85F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48288" y="2013234"/>
                <a:ext cx="1911421" cy="378886"/>
              </a:xfrm>
              <a:prstGeom prst="rect">
                <a:avLst/>
              </a:prstGeom>
              <a:blipFill>
                <a:blip r:embed="rId4"/>
                <a:stretch>
                  <a:fillRect l="-26144" t="-148485" b="-221212"/>
                </a:stretch>
              </a:blipFill>
              <a:ln w="25400">
                <a:solidFill>
                  <a:srgbClr val="0432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F9C74AC-2887-616C-76C4-E39ED62AAE9F}"/>
                  </a:ext>
                </a:extLst>
              </p:cNvPr>
              <p:cNvSpPr txBox="1"/>
              <p:nvPr/>
            </p:nvSpPr>
            <p:spPr>
              <a:xfrm>
                <a:off x="753385" y="3042567"/>
                <a:ext cx="5942396" cy="3126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e>
                          </m:acc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e>
                          <m:acc>
                            <m:accPr>
                              <m:chr m:val="̂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e>
                          </m:acc>
                        </m: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̂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†</m:t>
                              </m:r>
                            </m:sup>
                          </m:sSup>
                          <m:acc>
                            <m:accPr>
                              <m:chr m:val="̂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</m:e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e>
                          <m:sSup>
                            <m:s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begChr m:val="⟨"/>
                          <m:endChr m:val="⟩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F9C74AC-2887-616C-76C4-E39ED62AAE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385" y="3042567"/>
                <a:ext cx="5942396" cy="312650"/>
              </a:xfrm>
              <a:prstGeom prst="rect">
                <a:avLst/>
              </a:prstGeom>
              <a:blipFill>
                <a:blip r:embed="rId5"/>
                <a:stretch>
                  <a:fillRect t="-16000" b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E6FF0AC-1E6E-4FA2-4CEC-3A6EE8443E21}"/>
                  </a:ext>
                </a:extLst>
              </p:cNvPr>
              <p:cNvSpPr txBox="1"/>
              <p:nvPr/>
            </p:nvSpPr>
            <p:spPr>
              <a:xfrm>
                <a:off x="728099" y="3757130"/>
                <a:ext cx="7489423" cy="47981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𝑁</m:t>
                                      </m:r>
                                    </m:e>
                                  </m:acc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begChr m:val="|"/>
                                          <m:endChr m:val="|"/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𝛼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̂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acc>
                            <m:accPr>
                              <m:chr m:val="̂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e>
                          </m:acc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̂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̂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E6FF0AC-1E6E-4FA2-4CEC-3A6EE8443E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099" y="3757130"/>
                <a:ext cx="7489423" cy="47981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A322DC2-57B4-428B-16C8-C06CF872AF33}"/>
                  </a:ext>
                </a:extLst>
              </p:cNvPr>
              <p:cNvSpPr txBox="1"/>
              <p:nvPr/>
            </p:nvSpPr>
            <p:spPr>
              <a:xfrm>
                <a:off x="654654" y="4397318"/>
                <a:ext cx="10699146" cy="32290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̂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̂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†</m:t>
                              </m:r>
                            </m:sup>
                          </m:sSup>
                          <m:acc>
                            <m:accPr>
                              <m:chr m:val="̂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̂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†</m:t>
                              </m:r>
                            </m:sup>
                          </m:sSup>
                          <m:acc>
                            <m:accPr>
                              <m:chr m:val="̂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</m:e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acc>
                            <m:accPr>
                              <m:chr m:val="̂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̂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†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begChr m:val="⟨"/>
                          <m:endChr m:val="⟩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e>
                          <m:acc>
                            <m:accPr>
                              <m:chr m:val="̂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̂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†</m:t>
                              </m:r>
                            </m:sup>
                          </m:sSup>
                        </m:e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begChr m:val="⟨"/>
                          <m:endChr m:val="⟩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̂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†</m:t>
                              </m:r>
                            </m:sup>
                          </m:sSup>
                          <m:acc>
                            <m:accPr>
                              <m:chr m:val="̂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</m:e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A322DC2-57B4-428B-16C8-C06CF872AF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654" y="4397318"/>
                <a:ext cx="10699146" cy="322909"/>
              </a:xfrm>
              <a:prstGeom prst="rect">
                <a:avLst/>
              </a:prstGeom>
              <a:blipFill>
                <a:blip r:embed="rId7"/>
                <a:stretch>
                  <a:fillRect t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1086769-8524-EF06-631F-03444D4C1227}"/>
                  </a:ext>
                </a:extLst>
              </p:cNvPr>
              <p:cNvSpPr txBox="1"/>
              <p:nvPr/>
            </p:nvSpPr>
            <p:spPr>
              <a:xfrm>
                <a:off x="8785176" y="3757130"/>
                <a:ext cx="2702535" cy="347403"/>
              </a:xfrm>
              <a:prstGeom prst="rect">
                <a:avLst/>
              </a:prstGeom>
              <a:noFill/>
              <a:ln>
                <a:solidFill>
                  <a:srgbClr val="0432FF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̂"/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†</m:t>
                              </m:r>
                            </m:sup>
                          </m:sSup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†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†</m:t>
                          </m:r>
                        </m:sup>
                      </m:sSup>
                      <m:acc>
                        <m:accPr>
                          <m:chr m:val="̂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1086769-8524-EF06-631F-03444D4C12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85176" y="3757130"/>
                <a:ext cx="2702535" cy="347403"/>
              </a:xfrm>
              <a:prstGeom prst="rect">
                <a:avLst/>
              </a:prstGeom>
              <a:blipFill>
                <a:blip r:embed="rId8"/>
                <a:stretch>
                  <a:fillRect t="-10345" r="-1869"/>
                </a:stretch>
              </a:blipFill>
              <a:ln>
                <a:solidFill>
                  <a:srgbClr val="0432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2FD365D-12CB-CCD0-99BC-4F930AA22DBE}"/>
                  </a:ext>
                </a:extLst>
              </p:cNvPr>
              <p:cNvSpPr txBox="1"/>
              <p:nvPr/>
            </p:nvSpPr>
            <p:spPr>
              <a:xfrm>
                <a:off x="728099" y="4986756"/>
                <a:ext cx="3344890" cy="3100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𝑁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̂"/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𝑁</m:t>
                                </m:r>
                              </m:e>
                            </m:acc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𝑁</m:t>
                            </m:r>
                          </m:e>
                        </m:acc>
                      </m:e>
                    </m:d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2FD365D-12CB-CCD0-99BC-4F930AA22D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099" y="4986756"/>
                <a:ext cx="3344890" cy="310021"/>
              </a:xfrm>
              <a:prstGeom prst="rect">
                <a:avLst/>
              </a:prstGeom>
              <a:blipFill>
                <a:blip r:embed="rId9"/>
                <a:stretch>
                  <a:fillRect t="-15385" b="-3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>
            <a:extLst>
              <a:ext uri="{FF2B5EF4-FFF2-40B4-BE49-F238E27FC236}">
                <a16:creationId xmlns:a16="http://schemas.microsoft.com/office/drawing/2014/main" id="{F90E54D7-2D28-29C2-96D8-8F4BC0B10DE9}"/>
              </a:ext>
            </a:extLst>
          </p:cNvPr>
          <p:cNvSpPr txBox="1"/>
          <p:nvPr/>
        </p:nvSpPr>
        <p:spPr>
          <a:xfrm>
            <a:off x="4510310" y="4944262"/>
            <a:ext cx="15856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432FF"/>
                </a:solidFill>
              </a:rPr>
              <a:t>Shot noise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0693ABAE-FA31-4D4D-47C8-5879B1288CBA}"/>
                  </a:ext>
                </a:extLst>
              </p:cNvPr>
              <p:cNvSpPr txBox="1"/>
              <p:nvPr/>
            </p:nvSpPr>
            <p:spPr>
              <a:xfrm>
                <a:off x="753385" y="5693362"/>
                <a:ext cx="3843809" cy="91352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𝑆𝑁𝑅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⟨"/>
                              <m:endChr m:val="⟩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̂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</m:acc>
                            </m:e>
                          </m: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∆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𝑁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rad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⟨"/>
                              <m:endChr m:val="⟩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̂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</m:acc>
                            </m:e>
                          </m: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𝑁</m:t>
                                      </m:r>
                                    </m:e>
                                  </m:acc>
                                </m:e>
                              </m:d>
                            </m:e>
                          </m:rad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̂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</m:acc>
                            </m:e>
                          </m:d>
                        </m:e>
                      </m:ra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0693ABAE-FA31-4D4D-47C8-5879B1288C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385" y="5693362"/>
                <a:ext cx="3843809" cy="913520"/>
              </a:xfrm>
              <a:prstGeom prst="rect">
                <a:avLst/>
              </a:prstGeom>
              <a:blipFill>
                <a:blip r:embed="rId10"/>
                <a:stretch>
                  <a:fillRect t="-54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>
            <a:extLst>
              <a:ext uri="{FF2B5EF4-FFF2-40B4-BE49-F238E27FC236}">
                <a16:creationId xmlns:a16="http://schemas.microsoft.com/office/drawing/2014/main" id="{0E0C83A6-CAE4-A12C-4511-99426FBE68BD}"/>
              </a:ext>
            </a:extLst>
          </p:cNvPr>
          <p:cNvSpPr txBox="1"/>
          <p:nvPr/>
        </p:nvSpPr>
        <p:spPr>
          <a:xfrm>
            <a:off x="6084033" y="5508696"/>
            <a:ext cx="29577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Probability of find </a:t>
            </a:r>
            <a:r>
              <a:rPr lang="en-US" i="1" dirty="0"/>
              <a:t>n</a:t>
            </a:r>
            <a:r>
              <a:rPr lang="en-US" dirty="0"/>
              <a:t> photons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4992E35-CED1-53D6-5A8F-21ADBAD0E763}"/>
                  </a:ext>
                </a:extLst>
              </p:cNvPr>
              <p:cNvSpPr txBox="1"/>
              <p:nvPr/>
            </p:nvSpPr>
            <p:spPr>
              <a:xfrm>
                <a:off x="5688906" y="5921695"/>
                <a:ext cx="4427430" cy="6236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sup>
                      </m:sSup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!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begChr m:val="⟨"/>
                              <m:endChr m:val="⟩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̂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</m:acc>
                            </m:e>
                          </m:d>
                        </m:sup>
                      </m:sSup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𝑁</m:t>
                                      </m:r>
                                    </m:e>
                                  </m:acc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!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4992E35-CED1-53D6-5A8F-21ADBAD0E7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8906" y="5921695"/>
                <a:ext cx="4427430" cy="623632"/>
              </a:xfrm>
              <a:prstGeom prst="rect">
                <a:avLst/>
              </a:prstGeom>
              <a:blipFill>
                <a:blip r:embed="rId11"/>
                <a:stretch>
                  <a:fillRect t="-2000" b="-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742236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6D22A5-C97C-EBC9-7020-C9A069137E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DCF62C2-D4B3-5293-AACE-BFAA4DFFDE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7626" y="1010463"/>
            <a:ext cx="6633496" cy="584753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F3B702A-B033-9B6A-12B0-06A8FDB4E9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Coherent States: Statistics</a:t>
            </a:r>
            <a:endParaRPr lang="en-US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8004C23-97AE-4AA6-71EB-86A98CDC8B8A}"/>
                  </a:ext>
                </a:extLst>
              </p:cNvPr>
              <p:cNvSpPr txBox="1"/>
              <p:nvPr/>
            </p:nvSpPr>
            <p:spPr>
              <a:xfrm>
                <a:off x="550701" y="1520900"/>
                <a:ext cx="2577372" cy="839525"/>
              </a:xfrm>
              <a:prstGeom prst="rect">
                <a:avLst/>
              </a:prstGeom>
              <a:noFill/>
              <a:ln w="25400">
                <a:solidFill>
                  <a:srgbClr val="0432FF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|</m:t>
                      </m:r>
                      <m:d>
                        <m:dPr>
                          <m:begChr m:val=""/>
                          <m:endChr m:val="⟩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𝛼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nary>
                        <m:naryPr>
                          <m:chr m:val="∑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f>
                            <m:f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!</m:t>
                                  </m:r>
                                </m:e>
                              </m:rad>
                            </m:den>
                          </m:f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d>
                            <m:dPr>
                              <m:begChr m:val=""/>
                              <m:endChr m:val="⟩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8004C23-97AE-4AA6-71EB-86A98CDC8B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701" y="1520900"/>
                <a:ext cx="2577372" cy="839525"/>
              </a:xfrm>
              <a:prstGeom prst="rect">
                <a:avLst/>
              </a:prstGeom>
              <a:blipFill>
                <a:blip r:embed="rId3"/>
                <a:stretch>
                  <a:fillRect l="-6311" t="-114493" r="-12136" b="-172464"/>
                </a:stretch>
              </a:blipFill>
              <a:ln w="25400">
                <a:solidFill>
                  <a:srgbClr val="0432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3D388B3-E0E7-D878-42E1-F06DA368633E}"/>
                  </a:ext>
                </a:extLst>
              </p:cNvPr>
              <p:cNvSpPr txBox="1"/>
              <p:nvPr/>
            </p:nvSpPr>
            <p:spPr>
              <a:xfrm>
                <a:off x="592828" y="2489230"/>
                <a:ext cx="1639423" cy="369332"/>
              </a:xfrm>
              <a:prstGeom prst="rect">
                <a:avLst/>
              </a:prstGeom>
              <a:noFill/>
              <a:ln w="25400">
                <a:solidFill>
                  <a:srgbClr val="0432FF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|</m:t>
                      </m:r>
                      <m:d>
                        <m:dPr>
                          <m:begChr m:val=""/>
                          <m:endChr m:val="⟩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|</m:t>
                      </m:r>
                      <m:d>
                        <m:dPr>
                          <m:begChr m:val=""/>
                          <m:endChr m:val="⟩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3D388B3-E0E7-D878-42E1-F06DA36863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828" y="2489230"/>
                <a:ext cx="1639423" cy="369332"/>
              </a:xfrm>
              <a:prstGeom prst="rect">
                <a:avLst/>
              </a:prstGeom>
              <a:blipFill>
                <a:blip r:embed="rId4"/>
                <a:stretch>
                  <a:fillRect l="-2273" t="-151515" r="-24242" b="-221212"/>
                </a:stretch>
              </a:blipFill>
              <a:ln w="25400">
                <a:solidFill>
                  <a:srgbClr val="0432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49031DE-02D8-EEBA-EAE0-53331FFAA6A5}"/>
                  </a:ext>
                </a:extLst>
              </p:cNvPr>
              <p:cNvSpPr txBox="1"/>
              <p:nvPr/>
            </p:nvSpPr>
            <p:spPr>
              <a:xfrm>
                <a:off x="592828" y="3112061"/>
                <a:ext cx="1911421" cy="378886"/>
              </a:xfrm>
              <a:prstGeom prst="rect">
                <a:avLst/>
              </a:prstGeom>
              <a:noFill/>
              <a:ln w="25400">
                <a:solidFill>
                  <a:srgbClr val="0432FF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</m:e>
                      </m:d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†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</m:e>
                      </m:d>
                      <m:sSup>
                        <m:sSupPr>
                          <m:ctrlP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49031DE-02D8-EEBA-EAE0-53331FFAA6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828" y="3112061"/>
                <a:ext cx="1911421" cy="378886"/>
              </a:xfrm>
              <a:prstGeom prst="rect">
                <a:avLst/>
              </a:prstGeom>
              <a:blipFill>
                <a:blip r:embed="rId5"/>
                <a:stretch>
                  <a:fillRect l="-25974" t="-156250" b="-231250"/>
                </a:stretch>
              </a:blipFill>
              <a:ln w="25400">
                <a:solidFill>
                  <a:srgbClr val="0432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7F2FBAF-63A5-8862-3056-69C2B79E7534}"/>
                  </a:ext>
                </a:extLst>
              </p:cNvPr>
              <p:cNvSpPr txBox="1"/>
              <p:nvPr/>
            </p:nvSpPr>
            <p:spPr>
              <a:xfrm>
                <a:off x="608266" y="4038072"/>
                <a:ext cx="1086002" cy="3100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e>
                          </m:acc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7F2FBAF-63A5-8862-3056-69C2B79E75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266" y="4038072"/>
                <a:ext cx="1086002" cy="310021"/>
              </a:xfrm>
              <a:prstGeom prst="rect">
                <a:avLst/>
              </a:prstGeom>
              <a:blipFill>
                <a:blip r:embed="rId6"/>
                <a:stretch>
                  <a:fillRect t="-11538" r="-2326" b="-3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C1AB5FF-3448-970C-FBC4-0A9226330FE5}"/>
                  </a:ext>
                </a:extLst>
              </p:cNvPr>
              <p:cNvSpPr txBox="1"/>
              <p:nvPr/>
            </p:nvSpPr>
            <p:spPr>
              <a:xfrm>
                <a:off x="2286161" y="3997733"/>
                <a:ext cx="1279838" cy="3100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C1AB5FF-3448-970C-FBC4-0A9226330F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161" y="3997733"/>
                <a:ext cx="1279838" cy="310021"/>
              </a:xfrm>
              <a:prstGeom prst="rect">
                <a:avLst/>
              </a:prstGeom>
              <a:blipFill>
                <a:blip r:embed="rId7"/>
                <a:stretch>
                  <a:fillRect t="-1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>
            <a:extLst>
              <a:ext uri="{FF2B5EF4-FFF2-40B4-BE49-F238E27FC236}">
                <a16:creationId xmlns:a16="http://schemas.microsoft.com/office/drawing/2014/main" id="{7A576C01-F872-AECC-2EF8-E54A5535C5BE}"/>
              </a:ext>
            </a:extLst>
          </p:cNvPr>
          <p:cNvSpPr txBox="1"/>
          <p:nvPr/>
        </p:nvSpPr>
        <p:spPr>
          <a:xfrm>
            <a:off x="479895" y="4787059"/>
            <a:ext cx="29577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Probability of find </a:t>
            </a:r>
            <a:r>
              <a:rPr lang="en-US" i="1" dirty="0"/>
              <a:t>n</a:t>
            </a:r>
            <a:r>
              <a:rPr lang="en-US" dirty="0"/>
              <a:t> photons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D82BB025-819F-20DC-CBA7-F6EF29542728}"/>
                  </a:ext>
                </a:extLst>
              </p:cNvPr>
              <p:cNvSpPr txBox="1"/>
              <p:nvPr/>
            </p:nvSpPr>
            <p:spPr>
              <a:xfrm>
                <a:off x="914358" y="5337100"/>
                <a:ext cx="4427430" cy="6236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sup>
                      </m:sSup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!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begChr m:val="⟨"/>
                              <m:endChr m:val="⟩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̂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</m:acc>
                            </m:e>
                          </m:d>
                        </m:sup>
                      </m:sSup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𝑁</m:t>
                                      </m:r>
                                    </m:e>
                                  </m:acc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!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D82BB025-819F-20DC-CBA7-F6EF295427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358" y="5337100"/>
                <a:ext cx="4427430" cy="623632"/>
              </a:xfrm>
              <a:prstGeom prst="rect">
                <a:avLst/>
              </a:prstGeom>
              <a:blipFill>
                <a:blip r:embed="rId8"/>
                <a:stretch>
                  <a:fillRect t="-2000" b="-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378218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2A2B2E-946E-AF43-10DB-040064E56C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280F2B3-B14E-094C-FBE4-06421F2680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3500" y="465138"/>
            <a:ext cx="4508500" cy="24511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9EABCC3-A039-6E21-E4DA-4A468961E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8" y="134321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Coherent States on a Beam Splitter</a:t>
            </a:r>
            <a:endParaRPr lang="en-US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A877B15-5A28-B0E0-B727-87F1B93D56DC}"/>
                  </a:ext>
                </a:extLst>
              </p:cNvPr>
              <p:cNvSpPr txBox="1"/>
              <p:nvPr/>
            </p:nvSpPr>
            <p:spPr>
              <a:xfrm>
                <a:off x="550701" y="1520900"/>
                <a:ext cx="2577372" cy="839525"/>
              </a:xfrm>
              <a:prstGeom prst="rect">
                <a:avLst/>
              </a:prstGeom>
              <a:noFill/>
              <a:ln w="25400">
                <a:solidFill>
                  <a:srgbClr val="0432FF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|</m:t>
                      </m:r>
                      <m:d>
                        <m:dPr>
                          <m:begChr m:val=""/>
                          <m:endChr m:val="⟩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𝛼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nary>
                        <m:naryPr>
                          <m:chr m:val="∑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f>
                            <m:f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!</m:t>
                                  </m:r>
                                </m:e>
                              </m:rad>
                            </m:den>
                          </m:f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d>
                            <m:dPr>
                              <m:begChr m:val=""/>
                              <m:endChr m:val="⟩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A877B15-5A28-B0E0-B727-87F1B93D56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701" y="1520900"/>
                <a:ext cx="2577372" cy="839525"/>
              </a:xfrm>
              <a:prstGeom prst="rect">
                <a:avLst/>
              </a:prstGeom>
              <a:blipFill>
                <a:blip r:embed="rId3"/>
                <a:stretch>
                  <a:fillRect l="-6311" t="-114493" r="-12136" b="-172464"/>
                </a:stretch>
              </a:blipFill>
              <a:ln w="25400">
                <a:solidFill>
                  <a:srgbClr val="0432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77CD257-78EE-96EF-71A7-0AF1E9265A0C}"/>
                  </a:ext>
                </a:extLst>
              </p:cNvPr>
              <p:cNvSpPr txBox="1"/>
              <p:nvPr/>
            </p:nvSpPr>
            <p:spPr>
              <a:xfrm>
                <a:off x="592828" y="2489230"/>
                <a:ext cx="1639423" cy="369332"/>
              </a:xfrm>
              <a:prstGeom prst="rect">
                <a:avLst/>
              </a:prstGeom>
              <a:noFill/>
              <a:ln w="25400">
                <a:solidFill>
                  <a:srgbClr val="0432FF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|</m:t>
                      </m:r>
                      <m:d>
                        <m:dPr>
                          <m:begChr m:val=""/>
                          <m:endChr m:val="⟩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|</m:t>
                      </m:r>
                      <m:d>
                        <m:dPr>
                          <m:begChr m:val=""/>
                          <m:endChr m:val="⟩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77CD257-78EE-96EF-71A7-0AF1E9265A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828" y="2489230"/>
                <a:ext cx="1639423" cy="369332"/>
              </a:xfrm>
              <a:prstGeom prst="rect">
                <a:avLst/>
              </a:prstGeom>
              <a:blipFill>
                <a:blip r:embed="rId4"/>
                <a:stretch>
                  <a:fillRect l="-2273" t="-151515" r="-24242" b="-221212"/>
                </a:stretch>
              </a:blipFill>
              <a:ln w="25400">
                <a:solidFill>
                  <a:srgbClr val="0432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E924875-3606-F081-FAA2-453CFC5AE232}"/>
                  </a:ext>
                </a:extLst>
              </p:cNvPr>
              <p:cNvSpPr txBox="1"/>
              <p:nvPr/>
            </p:nvSpPr>
            <p:spPr>
              <a:xfrm>
                <a:off x="592828" y="3112061"/>
                <a:ext cx="1911421" cy="378886"/>
              </a:xfrm>
              <a:prstGeom prst="rect">
                <a:avLst/>
              </a:prstGeom>
              <a:noFill/>
              <a:ln w="25400">
                <a:solidFill>
                  <a:srgbClr val="0432FF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</m:e>
                      </m:d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†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</m:e>
                      </m:d>
                      <m:sSup>
                        <m:sSupPr>
                          <m:ctrlP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E924875-3606-F081-FAA2-453CFC5AE2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828" y="3112061"/>
                <a:ext cx="1911421" cy="378886"/>
              </a:xfrm>
              <a:prstGeom prst="rect">
                <a:avLst/>
              </a:prstGeom>
              <a:blipFill>
                <a:blip r:embed="rId5"/>
                <a:stretch>
                  <a:fillRect l="-25974" t="-156250" b="-231250"/>
                </a:stretch>
              </a:blipFill>
              <a:ln w="25400">
                <a:solidFill>
                  <a:srgbClr val="0432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C0EF293-78CF-F85C-A034-4F0FECCE649C}"/>
                  </a:ext>
                </a:extLst>
              </p:cNvPr>
              <p:cNvSpPr txBox="1"/>
              <p:nvPr/>
            </p:nvSpPr>
            <p:spPr>
              <a:xfrm>
                <a:off x="1839387" y="4242583"/>
                <a:ext cx="5919056" cy="95968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(2)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⟨"/>
                              <m:endChr m:val="⟩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†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†</m:t>
                                  </m:r>
                                </m:sup>
                              </m:sSup>
                              <m:acc>
                                <m:accPr>
                                  <m:chr m:val="̂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acc>
                              <m:acc>
                                <m:accPr>
                                  <m:chr m:val="̂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acc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</m:acc>
                                    </m:e>
                                    <m:sup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†</m:t>
                                      </m:r>
                                    </m:sup>
                                  </m:sSup>
                                  <m:acc>
                                    <m:accPr>
                                      <m:chr m:val="̂"/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</m:acc>
                                </m:e>
                              </m:d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⟨"/>
                              <m:endChr m:val="⟩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e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†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†</m:t>
                                  </m:r>
                                </m:sup>
                              </m:sSup>
                              <m:acc>
                                <m:accPr>
                                  <m:chr m:val="̂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acc>
                              <m:acc>
                                <m:accPr>
                                  <m:chr m:val="̂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acc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e>
                                  <m:sSup>
                                    <m:sSup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</m:acc>
                                    </m:e>
                                    <m:sup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†</m:t>
                                      </m:r>
                                    </m:sup>
                                  </m:sSup>
                                  <m:acc>
                                    <m:accPr>
                                      <m:chr m:val="̂"/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</m:acc>
                                </m:e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C0EF293-78CF-F85C-A034-4F0FECCE64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9387" y="4242583"/>
                <a:ext cx="5919056" cy="959686"/>
              </a:xfrm>
              <a:prstGeom prst="rect">
                <a:avLst/>
              </a:prstGeom>
              <a:blipFill>
                <a:blip r:embed="rId6"/>
                <a:stretch>
                  <a:fillRect l="-641" t="-3947" r="-6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285290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06C931-1123-E0B6-321E-969523E94E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Thermal Light: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F7537F1-121D-D87B-5E34-0AED4FFBA869}"/>
                  </a:ext>
                </a:extLst>
              </p:cNvPr>
              <p:cNvSpPr txBox="1"/>
              <p:nvPr/>
            </p:nvSpPr>
            <p:spPr>
              <a:xfrm>
                <a:off x="1050472" y="1527401"/>
                <a:ext cx="3153684" cy="69852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</m:acc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</m:acc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ℏ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/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𝐵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F7537F1-121D-D87B-5E34-0AED4FFBA8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0472" y="1527401"/>
                <a:ext cx="3153684" cy="698525"/>
              </a:xfrm>
              <a:prstGeom prst="rect">
                <a:avLst/>
              </a:prstGeom>
              <a:blipFill>
                <a:blip r:embed="rId2"/>
                <a:stretch>
                  <a:fillRect r="-1600"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2565ADC-132C-3C50-179B-3A62B3E2F4DE}"/>
                  </a:ext>
                </a:extLst>
              </p:cNvPr>
              <p:cNvSpPr txBox="1"/>
              <p:nvPr/>
            </p:nvSpPr>
            <p:spPr>
              <a:xfrm>
                <a:off x="1050472" y="3752411"/>
                <a:ext cx="8448210" cy="879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̅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e>
                                  </m:acc>
                                </m:e>
                              </m:d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p>
                          </m:sSup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acc>
                                <m:accPr>
                                  <m:chr m:val="̅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</m:acc>
                            </m:e>
                          </m:d>
                        </m:den>
                      </m:f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acc>
                                    <m:accPr>
                                      <m:chr m:val="̅"/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e>
                                  </m:acc>
                                </m:num>
                                <m:den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e>
                                  </m:acc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acc>
                            <m:accPr>
                              <m:chr m:val="̅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</m:acc>
                        </m:den>
                      </m:f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acc>
                                    <m:accPr>
                                      <m:chr m:val="̅"/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e>
                                  </m:acc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acc>
                            <m:accPr>
                              <m:chr m:val="̅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</m:acc>
                        </m:den>
                      </m:f>
                      <m:sSup>
                        <m:sSup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acc>
                                <m:accPr>
                                  <m:chr m:val="̅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</m:acc>
                            </m:den>
                          </m:f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2565ADC-132C-3C50-179B-3A62B3E2F4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0472" y="3752411"/>
                <a:ext cx="8448210" cy="879664"/>
              </a:xfrm>
              <a:prstGeom prst="rect">
                <a:avLst/>
              </a:prstGeom>
              <a:blipFill>
                <a:blip r:embed="rId3"/>
                <a:stretch>
                  <a:fillRect l="-450" b="-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9317E67-4C5E-8798-1904-789871A3E80E}"/>
                  </a:ext>
                </a:extLst>
              </p:cNvPr>
              <p:cNvSpPr txBox="1"/>
              <p:nvPr/>
            </p:nvSpPr>
            <p:spPr>
              <a:xfrm>
                <a:off x="1050472" y="2873692"/>
                <a:ext cx="223708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̅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</m:acc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̅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</m:acc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9317E67-4C5E-8798-1904-789871A3E8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0472" y="2873692"/>
                <a:ext cx="2237087" cy="369332"/>
              </a:xfrm>
              <a:prstGeom prst="rect">
                <a:avLst/>
              </a:prstGeom>
              <a:blipFill>
                <a:blip r:embed="rId4"/>
                <a:stretch>
                  <a:fillRect t="-3333" r="-2825" b="-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E405E5D-894C-0872-770F-8D505B065447}"/>
                  </a:ext>
                </a:extLst>
              </p:cNvPr>
              <p:cNvSpPr txBox="1"/>
              <p:nvPr/>
            </p:nvSpPr>
            <p:spPr>
              <a:xfrm>
                <a:off x="1244628" y="5198874"/>
                <a:ext cx="1153969" cy="38465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(2)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E405E5D-894C-0872-770F-8D505B0654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4628" y="5198874"/>
                <a:ext cx="1153969" cy="384657"/>
              </a:xfrm>
              <a:prstGeom prst="rect">
                <a:avLst/>
              </a:prstGeom>
              <a:blipFill>
                <a:blip r:embed="rId5"/>
                <a:stretch>
                  <a:fillRect l="-5435" t="-6452" r="-6522" b="-22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385989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8120A0-FA18-0068-9307-9E26657673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Summary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BC57E15A-BE7C-697A-690B-D143C87EE3F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92062976"/>
                  </p:ext>
                </p:extLst>
              </p:nvPr>
            </p:nvGraphicFramePr>
            <p:xfrm>
              <a:off x="1101835" y="1731432"/>
              <a:ext cx="9382234" cy="366846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691117">
                      <a:extLst>
                        <a:ext uri="{9D8B030D-6E8A-4147-A177-3AD203B41FA5}">
                          <a16:colId xmlns:a16="http://schemas.microsoft.com/office/drawing/2014/main" val="1701138125"/>
                        </a:ext>
                      </a:extLst>
                    </a:gridCol>
                    <a:gridCol w="4691117">
                      <a:extLst>
                        <a:ext uri="{9D8B030D-6E8A-4147-A177-3AD203B41FA5}">
                          <a16:colId xmlns:a16="http://schemas.microsoft.com/office/drawing/2014/main" val="1300204848"/>
                        </a:ext>
                      </a:extLst>
                    </a:gridCol>
                  </a:tblGrid>
                  <a:tr h="84878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4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000" b="1" i="1" smtClean="0">
                                        <a:latin typeface="Cambria Math" panose="02040503050406030204" pitchFamily="18" charset="0"/>
                                      </a:rPr>
                                      <m:t>𝒈</m:t>
                                    </m:r>
                                  </m:e>
                                  <m:sup>
                                    <m:r>
                                      <a:rPr lang="en-US" sz="4000" b="1" i="1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sz="4000" b="1" i="1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  <m:r>
                                      <a:rPr lang="en-US" sz="4000" b="1" i="1" smtClean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02571626"/>
                      </a:ext>
                    </a:extLst>
                  </a:tr>
                  <a:tr h="848784">
                    <a:tc>
                      <a:txBody>
                        <a:bodyPr/>
                        <a:lstStyle/>
                        <a:p>
                          <a:r>
                            <a:rPr lang="en-US" sz="4000" dirty="0"/>
                            <a:t>Fock State  </a:t>
                          </a:r>
                          <a14:m>
                            <m:oMath xmlns:m="http://schemas.openxmlformats.org/officeDocument/2006/math"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d>
                                <m:dPr>
                                  <m:begChr m:val=""/>
                                  <m:endChr m:val="⟩"/>
                                  <m:ctrlPr>
                                    <a:rPr lang="en-US" sz="4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0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d>
                            </m:oMath>
                          </a14:m>
                          <a:endParaRPr lang="en-US" sz="4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f>
                                  <m:fPr>
                                    <m:ctrlPr>
                                      <a:rPr lang="en-US" sz="3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36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36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3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5793672"/>
                      </a:ext>
                    </a:extLst>
                  </a:tr>
                  <a:tr h="848784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4000" dirty="0"/>
                            <a:t>Coherent State  </a:t>
                          </a:r>
                          <a14:m>
                            <m:oMath xmlns:m="http://schemas.openxmlformats.org/officeDocument/2006/math"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d>
                                <m:dPr>
                                  <m:begChr m:val=""/>
                                  <m:endChr m:val="⟩"/>
                                  <m:ctrlPr>
                                    <a:rPr lang="en-US" sz="4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</m:d>
                            </m:oMath>
                          </a14:m>
                          <a:endParaRPr lang="en-US" sz="4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600" dirty="0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20264523"/>
                      </a:ext>
                    </a:extLst>
                  </a:tr>
                  <a:tr h="848784">
                    <a:tc>
                      <a:txBody>
                        <a:bodyPr/>
                        <a:lstStyle/>
                        <a:p>
                          <a:r>
                            <a:rPr lang="en-US" sz="4000" dirty="0"/>
                            <a:t>Thermal Light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600" dirty="0"/>
                            <a:t>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50445027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BC57E15A-BE7C-697A-690B-D143C87EE3F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92062976"/>
                  </p:ext>
                </p:extLst>
              </p:nvPr>
            </p:nvGraphicFramePr>
            <p:xfrm>
              <a:off x="1101835" y="1731432"/>
              <a:ext cx="9382234" cy="366846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691117">
                      <a:extLst>
                        <a:ext uri="{9D8B030D-6E8A-4147-A177-3AD203B41FA5}">
                          <a16:colId xmlns:a16="http://schemas.microsoft.com/office/drawing/2014/main" val="1701138125"/>
                        </a:ext>
                      </a:extLst>
                    </a:gridCol>
                    <a:gridCol w="4691117">
                      <a:extLst>
                        <a:ext uri="{9D8B030D-6E8A-4147-A177-3AD203B41FA5}">
                          <a16:colId xmlns:a16="http://schemas.microsoft.com/office/drawing/2014/main" val="1300204848"/>
                        </a:ext>
                      </a:extLst>
                    </a:gridCol>
                  </a:tblGrid>
                  <a:tr h="84878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270" t="-22388" r="-541" b="-39850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02571626"/>
                      </a:ext>
                    </a:extLst>
                  </a:tr>
                  <a:tr h="112210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70" t="-92135" r="-100541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270" t="-92135" r="-541" b="-2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5793672"/>
                      </a:ext>
                    </a:extLst>
                  </a:tr>
                  <a:tr h="84878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70" t="-255224" r="-100541" b="-16567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600" dirty="0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20264523"/>
                      </a:ext>
                    </a:extLst>
                  </a:tr>
                  <a:tr h="848784">
                    <a:tc>
                      <a:txBody>
                        <a:bodyPr/>
                        <a:lstStyle/>
                        <a:p>
                          <a:r>
                            <a:rPr lang="en-US" sz="4000" dirty="0"/>
                            <a:t>Thermal Light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600" dirty="0"/>
                            <a:t>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50445027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9941170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692CE7-D794-0A49-98BD-2DF1800CD3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343" y="175909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Photon of EM Wave: Wave-Particle Duality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014E9A7-89E8-1A06-8E89-AADC69D0B9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64" y="1474303"/>
            <a:ext cx="6342539" cy="422413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7AED75B-4053-157D-CF81-4615CB0C35CB}"/>
                  </a:ext>
                </a:extLst>
              </p:cNvPr>
              <p:cNvSpPr txBox="1"/>
              <p:nvPr/>
            </p:nvSpPr>
            <p:spPr>
              <a:xfrm>
                <a:off x="7712765" y="1325217"/>
                <a:ext cx="2132122" cy="10452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Energy: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𝜈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=ℏ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</m:oMath>
                </a14:m>
                <a:endParaRPr lang="en-US" dirty="0"/>
              </a:p>
              <a:p>
                <a:r>
                  <a:rPr lang="en-US" dirty="0"/>
                  <a:t>Momentum: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num>
                      <m:den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ℏ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</m:oMath>
                </a14:m>
                <a:endParaRPr lang="en-US" dirty="0"/>
              </a:p>
              <a:p>
                <a:r>
                  <a:rPr lang="en-US" dirty="0"/>
                  <a:t>Mass: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7AED75B-4053-157D-CF81-4615CB0C35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2765" y="1325217"/>
                <a:ext cx="2132122" cy="1045286"/>
              </a:xfrm>
              <a:prstGeom prst="rect">
                <a:avLst/>
              </a:prstGeom>
              <a:blipFill>
                <a:blip r:embed="rId3"/>
                <a:stretch>
                  <a:fillRect l="-2367" t="-2410" b="-72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442D79AA-DC81-5D97-389D-41E504D2DABF}"/>
              </a:ext>
            </a:extLst>
          </p:cNvPr>
          <p:cNvSpPr txBox="1"/>
          <p:nvPr/>
        </p:nvSpPr>
        <p:spPr>
          <a:xfrm>
            <a:off x="7301787" y="3381638"/>
            <a:ext cx="29540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Energy-momentum relation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36146DA-C919-503E-DBD6-D2EDDDFEAFD2}"/>
              </a:ext>
            </a:extLst>
          </p:cNvPr>
          <p:cNvSpPr txBox="1"/>
          <p:nvPr/>
        </p:nvSpPr>
        <p:spPr>
          <a:xfrm>
            <a:off x="7301787" y="2487419"/>
            <a:ext cx="29735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Energy-momentum 4-vector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B66EBE4-2BE4-07DC-B31D-308FC69C2BEA}"/>
                  </a:ext>
                </a:extLst>
              </p:cNvPr>
              <p:cNvSpPr txBox="1"/>
              <p:nvPr/>
            </p:nvSpPr>
            <p:spPr>
              <a:xfrm>
                <a:off x="8044543" y="2856751"/>
                <a:ext cx="918072" cy="340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ℏ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ℏ</m:t>
                          </m:r>
                          <m:acc>
                            <m:accPr>
                              <m:chr m:val="⃗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B66EBE4-2BE4-07DC-B31D-308FC69C2B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4543" y="2856751"/>
                <a:ext cx="918072" cy="340221"/>
              </a:xfrm>
              <a:prstGeom prst="rect">
                <a:avLst/>
              </a:prstGeom>
              <a:blipFill>
                <a:blip r:embed="rId4"/>
                <a:stretch>
                  <a:fillRect b="-3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B4CCADF-7A8A-7AAE-B882-FC22756C5588}"/>
                  </a:ext>
                </a:extLst>
              </p:cNvPr>
              <p:cNvSpPr txBox="1"/>
              <p:nvPr/>
            </p:nvSpPr>
            <p:spPr>
              <a:xfrm>
                <a:off x="8125110" y="3935636"/>
                <a:ext cx="75693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𝑃𝑐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B4CCADF-7A8A-7AAE-B882-FC22756C55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5110" y="3935636"/>
                <a:ext cx="756938" cy="276999"/>
              </a:xfrm>
              <a:prstGeom prst="rect">
                <a:avLst/>
              </a:prstGeom>
              <a:blipFill>
                <a:blip r:embed="rId5"/>
                <a:stretch>
                  <a:fillRect l="-6557" r="-4918"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0F45E65-CD27-AA38-360A-9B41FF1ADED0}"/>
                  </a:ext>
                </a:extLst>
              </p:cNvPr>
              <p:cNvSpPr txBox="1"/>
              <p:nvPr/>
            </p:nvSpPr>
            <p:spPr>
              <a:xfrm>
                <a:off x="8026973" y="4397301"/>
                <a:ext cx="2078966" cy="4725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ℏ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=ℏ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𝑘𝑐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⟺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0F45E65-CD27-AA38-360A-9B41FF1ADE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6973" y="4397301"/>
                <a:ext cx="2078966" cy="472565"/>
              </a:xfrm>
              <a:prstGeom prst="rect">
                <a:avLst/>
              </a:prstGeom>
              <a:blipFill>
                <a:blip r:embed="rId6"/>
                <a:stretch>
                  <a:fillRect l="-1829"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2A14851-DE43-A07B-0298-6E4D6F939E07}"/>
                  </a:ext>
                </a:extLst>
              </p:cNvPr>
              <p:cNvSpPr txBox="1"/>
              <p:nvPr/>
            </p:nvSpPr>
            <p:spPr>
              <a:xfrm>
                <a:off x="1382486" y="6013705"/>
                <a:ext cx="3688061" cy="5202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d>
                                <m:d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</m:acc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∙</m:t>
                                  </m:r>
                                  <m:acc>
                                    <m:accPr>
                                      <m:chr m:val="⃗"/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</m:acc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sup>
                          </m:sSup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</m:acc>
                              <m:r>
                                <a:rPr lang="en-US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28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acc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2A14851-DE43-A07B-0298-6E4D6F939E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2486" y="6013705"/>
                <a:ext cx="3688061" cy="520271"/>
              </a:xfrm>
              <a:prstGeom prst="rect">
                <a:avLst/>
              </a:prstGeom>
              <a:blipFill>
                <a:blip r:embed="rId7"/>
                <a:stretch>
                  <a:fillRect l="-685" t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01435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F373DD-1FE6-2D95-BD89-C21896BD77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FE623C-5D8C-6121-84CE-0376F0FAA1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Single-Mode EM Field vs Photon in a Box V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C869C3E-A757-A691-8407-810A9B1EC588}"/>
                  </a:ext>
                </a:extLst>
              </p:cNvPr>
              <p:cNvSpPr txBox="1"/>
              <p:nvPr/>
            </p:nvSpPr>
            <p:spPr>
              <a:xfrm>
                <a:off x="609600" y="1527402"/>
                <a:ext cx="9565054" cy="5186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</m:acc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acc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𝜙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𝑅𝑒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⃗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</m:acc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∙</m:t>
                                  </m:r>
                                  <m:acc>
                                    <m:accPr>
                                      <m:chr m:val="⃗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</m:acc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</m:d>
                            </m:sup>
                          </m:sSup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</m:acc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acc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𝜙</m:t>
                              </m:r>
                            </m:e>
                          </m:d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</m:acc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acc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𝜙</m:t>
                              </m:r>
                            </m:e>
                          </m:d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C869C3E-A757-A691-8407-810A9B1EC5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1527402"/>
                <a:ext cx="9565054" cy="518604"/>
              </a:xfrm>
              <a:prstGeom prst="rect">
                <a:avLst/>
              </a:prstGeom>
              <a:blipFill>
                <a:blip r:embed="rId2"/>
                <a:stretch>
                  <a:fillRect t="-4762" b="-119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983801F-2F6E-E501-F549-B60011EE9791}"/>
                  </a:ext>
                </a:extLst>
              </p:cNvPr>
              <p:cNvSpPr txBox="1"/>
              <p:nvPr/>
            </p:nvSpPr>
            <p:spPr>
              <a:xfrm>
                <a:off x="6295579" y="2334361"/>
                <a:ext cx="3377142" cy="5186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</m:acc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acc>
                            </m:e>
                          </m:d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̃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</m:acc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acc>
                            </m:e>
                          </m:d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983801F-2F6E-E501-F549-B60011EE97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5579" y="2334361"/>
                <a:ext cx="3377142" cy="518604"/>
              </a:xfrm>
              <a:prstGeom prst="rect">
                <a:avLst/>
              </a:prstGeom>
              <a:blipFill>
                <a:blip r:embed="rId3"/>
                <a:stretch>
                  <a:fillRect l="-375" t="-4762" b="-119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87CE605-3590-389A-3B70-F330A1CAEBB8}"/>
                  </a:ext>
                </a:extLst>
              </p:cNvPr>
              <p:cNvSpPr txBox="1"/>
              <p:nvPr/>
            </p:nvSpPr>
            <p:spPr>
              <a:xfrm>
                <a:off x="685800" y="4441475"/>
                <a:ext cx="4013919" cy="5186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acc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acc>
                        <m:accPr>
                          <m:chr m:val="̂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acc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</m:acc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acc>
                            </m:e>
                          </m:d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</m:acc>
                        </m:e>
                        <m:sup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†</m:t>
                          </m:r>
                        </m:sup>
                      </m:sSup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</m:acc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acc>
                            </m:e>
                          </m:d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87CE605-3590-389A-3B70-F330A1CAEB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4441475"/>
                <a:ext cx="4013919" cy="518604"/>
              </a:xfrm>
              <a:prstGeom prst="rect">
                <a:avLst/>
              </a:prstGeom>
              <a:blipFill>
                <a:blip r:embed="rId4"/>
                <a:stretch>
                  <a:fillRect l="-1262" t="-4762" b="-119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1050ED0-8256-2819-4043-99CBAA7E1B8F}"/>
                  </a:ext>
                </a:extLst>
              </p:cNvPr>
              <p:cNvSpPr txBox="1"/>
              <p:nvPr/>
            </p:nvSpPr>
            <p:spPr>
              <a:xfrm>
                <a:off x="740623" y="3429000"/>
                <a:ext cx="4083810" cy="5186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</m:acc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acc>
                            </m:e>
                          </m:d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̃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</m:acc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acc>
                            </m:e>
                          </m:d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1050ED0-8256-2819-4043-99CBAA7E1B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623" y="3429000"/>
                <a:ext cx="4083810" cy="518604"/>
              </a:xfrm>
              <a:prstGeom prst="rect">
                <a:avLst/>
              </a:prstGeom>
              <a:blipFill>
                <a:blip r:embed="rId5"/>
                <a:stretch>
                  <a:fillRect l="-932" t="-7143" b="-119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>
            <a:extLst>
              <a:ext uri="{FF2B5EF4-FFF2-40B4-BE49-F238E27FC236}">
                <a16:creationId xmlns:a16="http://schemas.microsoft.com/office/drawing/2014/main" id="{8EDF6456-9205-6F9C-C745-18B85344B4BD}"/>
              </a:ext>
            </a:extLst>
          </p:cNvPr>
          <p:cNvSpPr/>
          <p:nvPr/>
        </p:nvSpPr>
        <p:spPr>
          <a:xfrm>
            <a:off x="501971" y="3224499"/>
            <a:ext cx="4561114" cy="1956588"/>
          </a:xfrm>
          <a:prstGeom prst="rect">
            <a:avLst/>
          </a:prstGeom>
          <a:noFill/>
          <a:ln w="25400">
            <a:solidFill>
              <a:srgbClr val="0432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F9FEC34-ABFA-7CC5-207A-12E2B91C7DA6}"/>
                  </a:ext>
                </a:extLst>
              </p:cNvPr>
              <p:cNvSpPr txBox="1"/>
              <p:nvPr/>
            </p:nvSpPr>
            <p:spPr>
              <a:xfrm>
                <a:off x="6439386" y="3299105"/>
                <a:ext cx="2832763" cy="5186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𝔈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𝑉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̃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𝐸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𝑉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̃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F9FEC34-ABFA-7CC5-207A-12E2B91C7D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9386" y="3299105"/>
                <a:ext cx="2832763" cy="518604"/>
              </a:xfrm>
              <a:prstGeom prst="rect">
                <a:avLst/>
              </a:prstGeom>
              <a:blipFill>
                <a:blip r:embed="rId6"/>
                <a:stretch>
                  <a:fillRect l="-1333" t="-4762"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FEBC07A-7455-8372-3127-81A4887733E3}"/>
                  </a:ext>
                </a:extLst>
              </p:cNvPr>
              <p:cNvSpPr txBox="1"/>
              <p:nvPr/>
            </p:nvSpPr>
            <p:spPr>
              <a:xfrm>
                <a:off x="6439386" y="4370253"/>
                <a:ext cx="4026743" cy="5186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𝔈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begChr m:val="⟨"/>
                          <m:endChr m:val="⟩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̂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†</m:t>
                              </m:r>
                            </m:sup>
                          </m:sSup>
                          <m:acc>
                            <m:accPr>
                              <m:chr m:val="̂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</m:acc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#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𝑝h𝑜𝑡𝑜𝑛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ℏ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ℏ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FEBC07A-7455-8372-3127-81A4887733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9386" y="4370253"/>
                <a:ext cx="4026743" cy="518604"/>
              </a:xfrm>
              <a:prstGeom prst="rect">
                <a:avLst/>
              </a:prstGeom>
              <a:blipFill>
                <a:blip r:embed="rId7"/>
                <a:stretch>
                  <a:fillRect l="-940" t="-7317" r="-940" b="-146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9124DDA-694D-FE59-C422-A7CC3C3BD7E3}"/>
                  </a:ext>
                </a:extLst>
              </p:cNvPr>
              <p:cNvSpPr txBox="1"/>
              <p:nvPr/>
            </p:nvSpPr>
            <p:spPr>
              <a:xfrm>
                <a:off x="1469821" y="5674958"/>
                <a:ext cx="1631472" cy="5674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̂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†</m:t>
                              </m:r>
                            </m:sup>
                          </m:sSup>
                          <m:acc>
                            <m:accPr>
                              <m:chr m:val="̂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</m:acc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ℏ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9124DDA-694D-FE59-C422-A7CC3C3BD7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9821" y="5674958"/>
                <a:ext cx="1631472" cy="567463"/>
              </a:xfrm>
              <a:prstGeom prst="rect">
                <a:avLst/>
              </a:prstGeom>
              <a:blipFill>
                <a:blip r:embed="rId8"/>
                <a:stretch>
                  <a:fillRect t="-4348" r="-3077" b="-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B3CA808-1C5C-44A9-D1A0-8A6FED9AACE6}"/>
                  </a:ext>
                </a:extLst>
              </p:cNvPr>
              <p:cNvSpPr txBox="1"/>
              <p:nvPr/>
            </p:nvSpPr>
            <p:spPr>
              <a:xfrm>
                <a:off x="4112127" y="5651481"/>
                <a:ext cx="1461810" cy="5729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</m:acc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†</m:t>
                          </m:r>
                        </m:sup>
                      </m:sSup>
                      <m:acc>
                        <m:accPr>
                          <m:chr m:val="̂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acc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ℏ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den>
                      </m:f>
                      <m:acc>
                        <m:accPr>
                          <m:chr m:val="̂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B3CA808-1C5C-44A9-D1A0-8A6FED9AAC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2127" y="5651481"/>
                <a:ext cx="1461810" cy="572977"/>
              </a:xfrm>
              <a:prstGeom prst="rect">
                <a:avLst/>
              </a:prstGeom>
              <a:blipFill>
                <a:blip r:embed="rId9"/>
                <a:stretch>
                  <a:fillRect l="-4348" r="-3478" b="-63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AE97F5F-3BAD-2175-96D8-530A11E1E684}"/>
                  </a:ext>
                </a:extLst>
              </p:cNvPr>
              <p:cNvSpPr txBox="1"/>
              <p:nvPr/>
            </p:nvSpPr>
            <p:spPr>
              <a:xfrm>
                <a:off x="6663768" y="5795750"/>
                <a:ext cx="1588192" cy="2844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acc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†</m:t>
                        </m:r>
                      </m:sup>
                    </m:sSup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</m:acc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†</m:t>
                        </m:r>
                      </m:sup>
                    </m:sSup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AE97F5F-3BAD-2175-96D8-530A11E1E6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3768" y="5795750"/>
                <a:ext cx="1588192" cy="284437"/>
              </a:xfrm>
              <a:prstGeom prst="rect">
                <a:avLst/>
              </a:prstGeom>
              <a:blipFill>
                <a:blip r:embed="rId10"/>
                <a:stretch>
                  <a:fillRect l="-4762" t="-26087" r="-6349" b="-34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ight Arrow 13">
            <a:extLst>
              <a:ext uri="{FF2B5EF4-FFF2-40B4-BE49-F238E27FC236}">
                <a16:creationId xmlns:a16="http://schemas.microsoft.com/office/drawing/2014/main" id="{73F484B0-C4F3-BE60-4954-D385944F7705}"/>
              </a:ext>
            </a:extLst>
          </p:cNvPr>
          <p:cNvSpPr/>
          <p:nvPr/>
        </p:nvSpPr>
        <p:spPr>
          <a:xfrm>
            <a:off x="3371716" y="5877219"/>
            <a:ext cx="583095" cy="162939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>
            <a:extLst>
              <a:ext uri="{FF2B5EF4-FFF2-40B4-BE49-F238E27FC236}">
                <a16:creationId xmlns:a16="http://schemas.microsoft.com/office/drawing/2014/main" id="{34E88BEB-8BB7-9C86-5179-F9CCFCEB7403}"/>
              </a:ext>
            </a:extLst>
          </p:cNvPr>
          <p:cNvSpPr/>
          <p:nvPr/>
        </p:nvSpPr>
        <p:spPr>
          <a:xfrm>
            <a:off x="5863148" y="5856498"/>
            <a:ext cx="583095" cy="162939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E1B415E-1C83-ED9E-A26C-77BA7563A16F}"/>
                  </a:ext>
                </a:extLst>
              </p:cNvPr>
              <p:cNvSpPr txBox="1"/>
              <p:nvPr/>
            </p:nvSpPr>
            <p:spPr>
              <a:xfrm>
                <a:off x="9836099" y="5201071"/>
                <a:ext cx="1371658" cy="8183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acc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ℏ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𝜀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den>
                          </m:f>
                        </m:e>
                      </m:rad>
                      <m:acc>
                        <m:accPr>
                          <m:chr m:val="̂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E1B415E-1C83-ED9E-A26C-77BA7563A1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36099" y="5201071"/>
                <a:ext cx="1371658" cy="818366"/>
              </a:xfrm>
              <a:prstGeom prst="rect">
                <a:avLst/>
              </a:prstGeom>
              <a:blipFill>
                <a:blip r:embed="rId11"/>
                <a:stretch>
                  <a:fillRect l="-2752" r="-9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35C12A4-AEA3-6C13-F20D-9C5DBB12E287}"/>
                  </a:ext>
                </a:extLst>
              </p:cNvPr>
              <p:cNvSpPr txBox="1"/>
              <p:nvPr/>
            </p:nvSpPr>
            <p:spPr>
              <a:xfrm>
                <a:off x="9754410" y="6016604"/>
                <a:ext cx="1535036" cy="8183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</m:acc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†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ℏ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𝜀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den>
                          </m:f>
                        </m:e>
                      </m:rad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†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35C12A4-AEA3-6C13-F20D-9C5DBB12E2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54410" y="6016604"/>
                <a:ext cx="1535036" cy="818366"/>
              </a:xfrm>
              <a:prstGeom prst="rect">
                <a:avLst/>
              </a:prstGeom>
              <a:blipFill>
                <a:blip r:embed="rId12"/>
                <a:stretch>
                  <a:fillRect l="-2479" r="-8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17">
            <a:extLst>
              <a:ext uri="{FF2B5EF4-FFF2-40B4-BE49-F238E27FC236}">
                <a16:creationId xmlns:a16="http://schemas.microsoft.com/office/drawing/2014/main" id="{27699058-E8C1-C8C3-4CC0-C150A51EF694}"/>
              </a:ext>
            </a:extLst>
          </p:cNvPr>
          <p:cNvSpPr/>
          <p:nvPr/>
        </p:nvSpPr>
        <p:spPr>
          <a:xfrm>
            <a:off x="9515061" y="5181087"/>
            <a:ext cx="2067978" cy="1684010"/>
          </a:xfrm>
          <a:prstGeom prst="rect">
            <a:avLst/>
          </a:prstGeom>
          <a:noFill/>
          <a:ln w="25400">
            <a:solidFill>
              <a:srgbClr val="0432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CE5F805-FE8E-76FD-AA9B-0C857300EE81}"/>
              </a:ext>
            </a:extLst>
          </p:cNvPr>
          <p:cNvSpPr txBox="1"/>
          <p:nvPr/>
        </p:nvSpPr>
        <p:spPr>
          <a:xfrm>
            <a:off x="6663768" y="6224458"/>
            <a:ext cx="1332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Photon rate</a:t>
            </a:r>
          </a:p>
        </p:txBody>
      </p:sp>
    </p:spTree>
    <p:extLst>
      <p:ext uri="{BB962C8B-B14F-4D97-AF65-F5344CB8AC3E}">
        <p14:creationId xmlns:p14="http://schemas.microsoft.com/office/powerpoint/2010/main" val="39935128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429A79-087C-BA62-0C7E-1B653308D9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82846C-1D78-77B3-1277-C3690BFA4D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Quantization of a Single-Mode EM Field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4D5DCE7-188A-FC56-68C7-5D08477F42AC}"/>
                  </a:ext>
                </a:extLst>
              </p:cNvPr>
              <p:cNvSpPr txBox="1"/>
              <p:nvPr/>
            </p:nvSpPr>
            <p:spPr>
              <a:xfrm>
                <a:off x="799296" y="1529523"/>
                <a:ext cx="8403839" cy="8183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acc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acc>
                        <m:accPr>
                          <m:chr m:val="̂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acc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</m:acc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acc>
                            </m:e>
                          </m:d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</m:acc>
                        </m:e>
                        <m:sup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†</m:t>
                          </m:r>
                        </m:sup>
                      </m:sSup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</m:acc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acc>
                            </m:e>
                          </m:d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2ℏ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𝜀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den>
                          </m:f>
                        </m:e>
                      </m:rad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acc>
                            <m:accPr>
                              <m:chr m:val="̂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⃗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</m:acc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∙</m:t>
                                  </m:r>
                                  <m:acc>
                                    <m:accPr>
                                      <m:chr m:val="⃗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</m:acc>
                                </m:e>
                              </m:d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̂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†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⃗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</m:acc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∙</m:t>
                                  </m:r>
                                  <m:acc>
                                    <m:accPr>
                                      <m:chr m:val="⃗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</m:acc>
                                </m:e>
                              </m:d>
                            </m:sup>
                          </m:sSup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4D5DCE7-188A-FC56-68C7-5D08477F42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9296" y="1529523"/>
                <a:ext cx="8403839" cy="81836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10D3767-1AA8-817C-A44A-CCB05F62B057}"/>
                  </a:ext>
                </a:extLst>
              </p:cNvPr>
              <p:cNvSpPr txBox="1"/>
              <p:nvPr/>
            </p:nvSpPr>
            <p:spPr>
              <a:xfrm>
                <a:off x="2602393" y="2354394"/>
                <a:ext cx="896912" cy="2844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†</m:t>
                          </m:r>
                        </m:sup>
                      </m:sSup>
                      <m:acc>
                        <m:accPr>
                          <m:chr m:val="̂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10D3767-1AA8-817C-A44A-CCB05F62B0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2393" y="2354394"/>
                <a:ext cx="896912" cy="284437"/>
              </a:xfrm>
              <a:prstGeom prst="rect">
                <a:avLst/>
              </a:prstGeom>
              <a:blipFill>
                <a:blip r:embed="rId3"/>
                <a:stretch>
                  <a:fillRect l="-5556" t="-26087" r="-2778"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>
            <a:extLst>
              <a:ext uri="{FF2B5EF4-FFF2-40B4-BE49-F238E27FC236}">
                <a16:creationId xmlns:a16="http://schemas.microsoft.com/office/drawing/2014/main" id="{14AF5BB4-6F9B-BDC1-E8B2-D0E240202AAE}"/>
              </a:ext>
            </a:extLst>
          </p:cNvPr>
          <p:cNvSpPr txBox="1"/>
          <p:nvPr/>
        </p:nvSpPr>
        <p:spPr>
          <a:xfrm>
            <a:off x="803613" y="2269499"/>
            <a:ext cx="17624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Photon Number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0971647E-C660-B90F-9937-0261FB5FD5C1}"/>
                  </a:ext>
                </a:extLst>
              </p:cNvPr>
              <p:cNvSpPr txBox="1"/>
              <p:nvPr/>
            </p:nvSpPr>
            <p:spPr>
              <a:xfrm>
                <a:off x="4880489" y="3094485"/>
                <a:ext cx="2165978" cy="33451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</m:acc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acc>
                            </m:e>
                          </m:d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0971647E-C660-B90F-9937-0261FB5FD5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0489" y="3094485"/>
                <a:ext cx="2165978" cy="334515"/>
              </a:xfrm>
              <a:prstGeom prst="rect">
                <a:avLst/>
              </a:prstGeom>
              <a:blipFill>
                <a:blip r:embed="rId4"/>
                <a:stretch>
                  <a:fillRect l="-1170" t="-10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7C8BC593-2430-41FA-9F90-8BC95FD9004F}"/>
                  </a:ext>
                </a:extLst>
              </p:cNvPr>
              <p:cNvSpPr txBox="1"/>
              <p:nvPr/>
            </p:nvSpPr>
            <p:spPr>
              <a:xfrm>
                <a:off x="7931427" y="3087961"/>
                <a:ext cx="2194703" cy="33451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acc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†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acc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acc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†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acc>
                              <m:accPr>
                                <m:chr m:val="⃗"/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</m:acc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  <m:acc>
                              <m:accPr>
                                <m:chr m:val="⃗"/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</m:acc>
                          </m:e>
                        </m:d>
                      </m:sup>
                    </m:sSup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7C8BC593-2430-41FA-9F90-8BC95FD900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1427" y="3087961"/>
                <a:ext cx="2194703" cy="334515"/>
              </a:xfrm>
              <a:prstGeom prst="rect">
                <a:avLst/>
              </a:prstGeom>
              <a:blipFill>
                <a:blip r:embed="rId5"/>
                <a:stretch>
                  <a:fillRect l="-2874" t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95E140F-DDAA-3110-4636-9BEE9C427B47}"/>
              </a:ext>
            </a:extLst>
          </p:cNvPr>
          <p:cNvCxnSpPr>
            <a:cxnSpLocks/>
          </p:cNvCxnSpPr>
          <p:nvPr/>
        </p:nvCxnSpPr>
        <p:spPr>
          <a:xfrm>
            <a:off x="6118815" y="2160104"/>
            <a:ext cx="1183133" cy="0"/>
          </a:xfrm>
          <a:prstGeom prst="line">
            <a:avLst/>
          </a:prstGeom>
          <a:ln>
            <a:solidFill>
              <a:srgbClr val="0432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10520C3F-6047-F580-ADDB-BE6D92EFE756}"/>
              </a:ext>
            </a:extLst>
          </p:cNvPr>
          <p:cNvCxnSpPr>
            <a:cxnSpLocks/>
          </p:cNvCxnSpPr>
          <p:nvPr/>
        </p:nvCxnSpPr>
        <p:spPr>
          <a:xfrm>
            <a:off x="7742206" y="2160104"/>
            <a:ext cx="1183133" cy="0"/>
          </a:xfrm>
          <a:prstGeom prst="line">
            <a:avLst/>
          </a:prstGeom>
          <a:ln>
            <a:solidFill>
              <a:srgbClr val="0432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04D572AE-3115-6E42-449F-EE3740729B7D}"/>
              </a:ext>
            </a:extLst>
          </p:cNvPr>
          <p:cNvCxnSpPr/>
          <p:nvPr/>
        </p:nvCxnSpPr>
        <p:spPr>
          <a:xfrm flipH="1">
            <a:off x="5804452" y="2269499"/>
            <a:ext cx="715618" cy="818462"/>
          </a:xfrm>
          <a:prstGeom prst="straightConnector1">
            <a:avLst/>
          </a:prstGeom>
          <a:ln>
            <a:solidFill>
              <a:srgbClr val="0432FF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E8FF94D7-94C1-9660-0178-DCEA1625A09A}"/>
              </a:ext>
            </a:extLst>
          </p:cNvPr>
          <p:cNvCxnSpPr>
            <a:cxnSpLocks/>
          </p:cNvCxnSpPr>
          <p:nvPr/>
        </p:nvCxnSpPr>
        <p:spPr>
          <a:xfrm>
            <a:off x="8333772" y="2229600"/>
            <a:ext cx="492176" cy="864885"/>
          </a:xfrm>
          <a:prstGeom prst="straightConnector1">
            <a:avLst/>
          </a:prstGeom>
          <a:ln>
            <a:solidFill>
              <a:srgbClr val="0432FF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8A959E96-981B-03F5-5986-25917D1F2AD7}"/>
              </a:ext>
            </a:extLst>
          </p:cNvPr>
          <p:cNvSpPr txBox="1"/>
          <p:nvPr/>
        </p:nvSpPr>
        <p:spPr>
          <a:xfrm>
            <a:off x="4670616" y="3649891"/>
            <a:ext cx="2267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Annihilation operator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D910167-95FB-6A41-AF82-61F94AD1D066}"/>
              </a:ext>
            </a:extLst>
          </p:cNvPr>
          <p:cNvSpPr txBox="1"/>
          <p:nvPr/>
        </p:nvSpPr>
        <p:spPr>
          <a:xfrm>
            <a:off x="7858458" y="3649891"/>
            <a:ext cx="1939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Creation operator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1732DDA-87A9-1C24-5177-B3118FF3C7AC}"/>
                  </a:ext>
                </a:extLst>
              </p:cNvPr>
              <p:cNvSpPr txBox="1"/>
              <p:nvPr/>
            </p:nvSpPr>
            <p:spPr>
              <a:xfrm>
                <a:off x="795606" y="4576577"/>
                <a:ext cx="1158971" cy="28411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†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|</m:t>
                      </m:r>
                      <m:d>
                        <m:dPr>
                          <m:begChr m:val=""/>
                          <m:endChr m:val="⟩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=|</m:t>
                      </m:r>
                      <m:d>
                        <m:dPr>
                          <m:begChr m:val=""/>
                          <m:endChr m:val="⟩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1732DDA-87A9-1C24-5177-B3118FF3C7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606" y="4576577"/>
                <a:ext cx="1158971" cy="284117"/>
              </a:xfrm>
              <a:prstGeom prst="rect">
                <a:avLst/>
              </a:prstGeom>
              <a:blipFill>
                <a:blip r:embed="rId6"/>
                <a:stretch>
                  <a:fillRect l="-2151" t="-160870" r="-24731" b="-2304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D38505A-BBB6-1456-920D-838A9F10E84F}"/>
                  </a:ext>
                </a:extLst>
              </p:cNvPr>
              <p:cNvSpPr txBox="1"/>
              <p:nvPr/>
            </p:nvSpPr>
            <p:spPr>
              <a:xfrm>
                <a:off x="770364" y="5045221"/>
                <a:ext cx="2273058" cy="3096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†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|</m:t>
                      </m:r>
                      <m:d>
                        <m:dPr>
                          <m:begChr m:val=""/>
                          <m:endChr m:val="⟩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+1</m:t>
                          </m:r>
                        </m:e>
                      </m:ra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|</m:t>
                      </m:r>
                      <m:d>
                        <m:dPr>
                          <m:begChr m:val=""/>
                          <m:endChr m:val="⟩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+1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D38505A-BBB6-1456-920D-838A9F10E8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364" y="5045221"/>
                <a:ext cx="2273058" cy="309637"/>
              </a:xfrm>
              <a:prstGeom prst="rect">
                <a:avLst/>
              </a:prstGeom>
              <a:blipFill>
                <a:blip r:embed="rId7"/>
                <a:stretch>
                  <a:fillRect l="-1111" t="-140000" r="-12778" b="-2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3E763FF-2C11-444A-7333-D4BD58080B10}"/>
                  </a:ext>
                </a:extLst>
              </p:cNvPr>
              <p:cNvSpPr txBox="1"/>
              <p:nvPr/>
            </p:nvSpPr>
            <p:spPr>
              <a:xfrm>
                <a:off x="840629" y="5539385"/>
                <a:ext cx="1761764" cy="2800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|</m:t>
                      </m:r>
                      <m:d>
                        <m:dPr>
                          <m:begChr m:val=""/>
                          <m:endChr m:val="⟩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e>
                      </m:ra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|</m:t>
                      </m:r>
                      <m:d>
                        <m:dPr>
                          <m:begChr m:val=""/>
                          <m:endChr m:val="⟩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3E763FF-2C11-444A-7333-D4BD58080B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0629" y="5539385"/>
                <a:ext cx="1761764" cy="280077"/>
              </a:xfrm>
              <a:prstGeom prst="rect">
                <a:avLst/>
              </a:prstGeom>
              <a:blipFill>
                <a:blip r:embed="rId8"/>
                <a:stretch>
                  <a:fillRect l="-2158" t="-160870" r="-17266" b="-2304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181E82D-E5BC-ED19-B984-2439E9B6A86E}"/>
                  </a:ext>
                </a:extLst>
              </p:cNvPr>
              <p:cNvSpPr txBox="1"/>
              <p:nvPr/>
            </p:nvSpPr>
            <p:spPr>
              <a:xfrm>
                <a:off x="770364" y="6003989"/>
                <a:ext cx="2216504" cy="2844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|</m:t>
                      </m:r>
                      <m:d>
                        <m:dPr>
                          <m:begChr m:val=""/>
                          <m:endChr m:val="⟩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†</m:t>
                          </m:r>
                        </m:sup>
                      </m:sSup>
                      <m:acc>
                        <m:accPr>
                          <m:chr m:val="̂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|</m:t>
                      </m:r>
                      <m:d>
                        <m:dPr>
                          <m:begChr m:val=""/>
                          <m:endChr m:val="⟩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|</m:t>
                      </m:r>
                      <m:d>
                        <m:dPr>
                          <m:begChr m:val=""/>
                          <m:endChr m:val="⟩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181E82D-E5BC-ED19-B984-2439E9B6A8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364" y="6003989"/>
                <a:ext cx="2216504" cy="284437"/>
              </a:xfrm>
              <a:prstGeom prst="rect">
                <a:avLst/>
              </a:prstGeom>
              <a:blipFill>
                <a:blip r:embed="rId9"/>
                <a:stretch>
                  <a:fillRect l="-1705" t="-154167" r="-13068" b="-2208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9F61F2B-97D5-49D7-4273-E3C2E9C060B4}"/>
                  </a:ext>
                </a:extLst>
              </p:cNvPr>
              <p:cNvSpPr txBox="1"/>
              <p:nvPr/>
            </p:nvSpPr>
            <p:spPr>
              <a:xfrm>
                <a:off x="4800976" y="5328477"/>
                <a:ext cx="2429319" cy="3126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̂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†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†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†</m:t>
                          </m:r>
                        </m:sup>
                      </m:sSup>
                      <m:acc>
                        <m:accPr>
                          <m:chr m:val="̂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9F61F2B-97D5-49D7-4273-E3C2E9C060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0976" y="5328477"/>
                <a:ext cx="2429319" cy="312650"/>
              </a:xfrm>
              <a:prstGeom prst="rect">
                <a:avLst/>
              </a:prstGeom>
              <a:blipFill>
                <a:blip r:embed="rId10"/>
                <a:stretch>
                  <a:fillRect t="-3846" r="-15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670091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324C63-233D-B1FE-BA34-3E870BA5EB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52170648-230F-6581-EE96-C7906573C78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b="1" dirty="0">
                    <a:solidFill>
                      <a:srgbClr val="C00000"/>
                    </a:solidFill>
                  </a:rPr>
                  <a:t>Fock State: fixed photon number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|</m:t>
                    </m:r>
                    <m:d>
                      <m:dPr>
                        <m:begChr m:val=""/>
                        <m:endChr m:val="⟩"/>
                        <m:ctrlP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d>
                  </m:oMath>
                </a14:m>
                <a:endParaRPr lang="en-US" b="1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52170648-230F-6581-EE96-C7906573C78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413" t="-64762" b="-10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518AEC4-E999-EA82-0F92-6188DF1D5F6C}"/>
                  </a:ext>
                </a:extLst>
              </p:cNvPr>
              <p:cNvSpPr txBox="1"/>
              <p:nvPr/>
            </p:nvSpPr>
            <p:spPr>
              <a:xfrm>
                <a:off x="799296" y="1529523"/>
                <a:ext cx="4514184" cy="8183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acc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ℏ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𝜀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den>
                          </m:f>
                        </m:e>
                      </m:rad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⃗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</m:acc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∙</m:t>
                                  </m:r>
                                  <m:acc>
                                    <m:accPr>
                                      <m:chr m:val="⃗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</m:acc>
                                </m:e>
                              </m:d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̂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†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⃗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</m:acc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∙</m:t>
                                  </m:r>
                                  <m:acc>
                                    <m:accPr>
                                      <m:chr m:val="⃗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</m:acc>
                                </m:e>
                              </m:d>
                            </m:sup>
                          </m:sSup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518AEC4-E999-EA82-0F92-6188DF1D5F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9296" y="1529523"/>
                <a:ext cx="4514184" cy="818366"/>
              </a:xfrm>
              <a:prstGeom prst="rect">
                <a:avLst/>
              </a:prstGeom>
              <a:blipFill>
                <a:blip r:embed="rId3"/>
                <a:stretch>
                  <a:fillRect l="-5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EC41878-1DA0-30E7-17D3-241D74F27264}"/>
                  </a:ext>
                </a:extLst>
              </p:cNvPr>
              <p:cNvSpPr txBox="1"/>
              <p:nvPr/>
            </p:nvSpPr>
            <p:spPr>
              <a:xfrm>
                <a:off x="2602393" y="2354394"/>
                <a:ext cx="896912" cy="2844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†</m:t>
                          </m:r>
                        </m:sup>
                      </m:sSup>
                      <m:acc>
                        <m:accPr>
                          <m:chr m:val="̂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EC41878-1DA0-30E7-17D3-241D74F272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2393" y="2354394"/>
                <a:ext cx="896912" cy="284437"/>
              </a:xfrm>
              <a:prstGeom prst="rect">
                <a:avLst/>
              </a:prstGeom>
              <a:blipFill>
                <a:blip r:embed="rId4"/>
                <a:stretch>
                  <a:fillRect l="-5556" t="-26087" r="-2778"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>
            <a:extLst>
              <a:ext uri="{FF2B5EF4-FFF2-40B4-BE49-F238E27FC236}">
                <a16:creationId xmlns:a16="http://schemas.microsoft.com/office/drawing/2014/main" id="{DCDF4A68-AB3F-869F-D454-DAA08FB4DB4A}"/>
              </a:ext>
            </a:extLst>
          </p:cNvPr>
          <p:cNvSpPr txBox="1"/>
          <p:nvPr/>
        </p:nvSpPr>
        <p:spPr>
          <a:xfrm>
            <a:off x="803613" y="2269499"/>
            <a:ext cx="17624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Photon Number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594FCD6-6F23-9A58-5DC0-B09115647C9C}"/>
                  </a:ext>
                </a:extLst>
              </p:cNvPr>
              <p:cNvSpPr txBox="1"/>
              <p:nvPr/>
            </p:nvSpPr>
            <p:spPr>
              <a:xfrm>
                <a:off x="846325" y="2855086"/>
                <a:ext cx="2216504" cy="2844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|</m:t>
                      </m:r>
                      <m:d>
                        <m:dPr>
                          <m:begChr m:val=""/>
                          <m:endChr m:val="⟩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†</m:t>
                          </m:r>
                        </m:sup>
                      </m:sSup>
                      <m:acc>
                        <m:accPr>
                          <m:chr m:val="̂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|</m:t>
                      </m:r>
                      <m:d>
                        <m:dPr>
                          <m:begChr m:val=""/>
                          <m:endChr m:val="⟩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|</m:t>
                      </m:r>
                      <m:d>
                        <m:dPr>
                          <m:begChr m:val=""/>
                          <m:endChr m:val="⟩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594FCD6-6F23-9A58-5DC0-B09115647C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325" y="2855086"/>
                <a:ext cx="2216504" cy="284437"/>
              </a:xfrm>
              <a:prstGeom prst="rect">
                <a:avLst/>
              </a:prstGeom>
              <a:blipFill>
                <a:blip r:embed="rId5"/>
                <a:stretch>
                  <a:fillRect l="-2286" t="-154167" r="-13714" b="-2208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9D4A3F6-2F21-CD52-CF68-61FC13EDE75A}"/>
                  </a:ext>
                </a:extLst>
              </p:cNvPr>
              <p:cNvSpPr txBox="1"/>
              <p:nvPr/>
            </p:nvSpPr>
            <p:spPr>
              <a:xfrm>
                <a:off x="3822942" y="2855086"/>
                <a:ext cx="2273058" cy="3096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†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|</m:t>
                      </m:r>
                      <m:d>
                        <m:dPr>
                          <m:begChr m:val=""/>
                          <m:endChr m:val="⟩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+1</m:t>
                          </m:r>
                        </m:e>
                      </m:ra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|</m:t>
                      </m:r>
                      <m:d>
                        <m:dPr>
                          <m:begChr m:val=""/>
                          <m:endChr m:val="⟩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+1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9D4A3F6-2F21-CD52-CF68-61FC13EDE7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2942" y="2855086"/>
                <a:ext cx="2273058" cy="309637"/>
              </a:xfrm>
              <a:prstGeom prst="rect">
                <a:avLst/>
              </a:prstGeom>
              <a:blipFill>
                <a:blip r:embed="rId6"/>
                <a:stretch>
                  <a:fillRect l="-552" t="-134615" r="-12707" b="-203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C3E052C-EF1D-2698-716A-ACEF5A6E86CF}"/>
                  </a:ext>
                </a:extLst>
              </p:cNvPr>
              <p:cNvSpPr txBox="1"/>
              <p:nvPr/>
            </p:nvSpPr>
            <p:spPr>
              <a:xfrm>
                <a:off x="7069151" y="2855086"/>
                <a:ext cx="1761764" cy="2800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|</m:t>
                      </m:r>
                      <m:d>
                        <m:dPr>
                          <m:begChr m:val=""/>
                          <m:endChr m:val="⟩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e>
                      </m:ra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|</m:t>
                      </m:r>
                      <m:d>
                        <m:dPr>
                          <m:begChr m:val=""/>
                          <m:endChr m:val="⟩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C3E052C-EF1D-2698-716A-ACEF5A6E86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9151" y="2855086"/>
                <a:ext cx="1761764" cy="280077"/>
              </a:xfrm>
              <a:prstGeom prst="rect">
                <a:avLst/>
              </a:prstGeom>
              <a:blipFill>
                <a:blip r:embed="rId7"/>
                <a:stretch>
                  <a:fillRect l="-2143" t="-160870" r="-16429" b="-234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C2AD6A2-7B11-FF47-A518-FBE327613C25}"/>
                  </a:ext>
                </a:extLst>
              </p:cNvPr>
              <p:cNvSpPr txBox="1"/>
              <p:nvPr/>
            </p:nvSpPr>
            <p:spPr>
              <a:xfrm>
                <a:off x="9804066" y="2865410"/>
                <a:ext cx="1191673" cy="2993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C2AD6A2-7B11-FF47-A518-FBE327613C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04066" y="2865410"/>
                <a:ext cx="1191673" cy="299313"/>
              </a:xfrm>
              <a:prstGeom prst="rect">
                <a:avLst/>
              </a:prstGeom>
              <a:blipFill>
                <a:blip r:embed="rId8"/>
                <a:stretch>
                  <a:fillRect r="-3158" b="-2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061D697-60DB-DE85-77E5-C0473FE0CDC9}"/>
                  </a:ext>
                </a:extLst>
              </p:cNvPr>
              <p:cNvSpPr txBox="1"/>
              <p:nvPr/>
            </p:nvSpPr>
            <p:spPr>
              <a:xfrm>
                <a:off x="838200" y="3718478"/>
                <a:ext cx="5124544" cy="3126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e>
                          </m:acc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e>
                          <m:acc>
                            <m:accPr>
                              <m:chr m:val="̂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e>
                          </m:acc>
                        </m: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̂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†</m:t>
                              </m:r>
                            </m:sup>
                          </m:sSup>
                          <m:acc>
                            <m:accPr>
                              <m:chr m:val="̂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</m: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061D697-60DB-DE85-77E5-C0473FE0CD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718478"/>
                <a:ext cx="5124544" cy="312650"/>
              </a:xfrm>
              <a:prstGeom prst="rect">
                <a:avLst/>
              </a:prstGeom>
              <a:blipFill>
                <a:blip r:embed="rId9"/>
                <a:stretch>
                  <a:fillRect t="-15385" r="-248" b="-3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ED997E3-8ABB-2B8B-2B85-63DCE394A90F}"/>
                  </a:ext>
                </a:extLst>
              </p:cNvPr>
              <p:cNvSpPr txBox="1"/>
              <p:nvPr/>
            </p:nvSpPr>
            <p:spPr>
              <a:xfrm>
                <a:off x="753385" y="4630964"/>
                <a:ext cx="9120189" cy="47981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𝑁</m:t>
                                      </m:r>
                                    </m:e>
                                  </m:acc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̂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acc>
                            <m:accPr>
                              <m:chr m:val="̂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e>
                          </m:acc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̂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  <m:acc>
                            <m:accPr>
                              <m:chr m:val="̂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e>
                          </m:acc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ED997E3-8ABB-2B8B-2B85-63DCE394A9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385" y="4630964"/>
                <a:ext cx="9120189" cy="479811"/>
              </a:xfrm>
              <a:prstGeom prst="rect">
                <a:avLst/>
              </a:prstGeom>
              <a:blipFill>
                <a:blip r:embed="rId10"/>
                <a:stretch>
                  <a:fillRect r="-1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296819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D06521-20A1-377F-35F2-DAF19E15B4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Photon on a Beam Splitter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5722E17-C136-1712-EB56-243FD1035A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9350" y="365125"/>
            <a:ext cx="4508500" cy="24511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5576964-3DDC-C9ED-B504-84CC8BD31F7B}"/>
                  </a:ext>
                </a:extLst>
              </p:cNvPr>
              <p:cNvSpPr txBox="1"/>
              <p:nvPr/>
            </p:nvSpPr>
            <p:spPr>
              <a:xfrm>
                <a:off x="1031490" y="3292691"/>
                <a:ext cx="2938753" cy="9214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(2)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⟨"/>
                              <m:endChr m:val="⟩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d>
                            <m:dPr>
                              <m:begChr m:val="⟨"/>
                              <m:endChr m:val="⟩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d>
                            <m:dPr>
                              <m:begChr m:val="⟨"/>
                              <m:endChr m:val="⟩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d>
                            <m:dPr>
                              <m:begChr m:val="⟨"/>
                              <m:endChr m:val="⟩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⟨"/>
                              <m:endChr m:val="⟩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5576964-3DDC-C9ED-B504-84CC8BD31F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1490" y="3292691"/>
                <a:ext cx="2938753" cy="921471"/>
              </a:xfrm>
              <a:prstGeom prst="rect">
                <a:avLst/>
              </a:prstGeom>
              <a:blipFill>
                <a:blip r:embed="rId3"/>
                <a:stretch>
                  <a:fillRect l="-1724" t="-2740" b="-82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B1C21093-5958-30EF-5EDB-AC7054A3161F}"/>
              </a:ext>
            </a:extLst>
          </p:cNvPr>
          <p:cNvSpPr txBox="1"/>
          <p:nvPr/>
        </p:nvSpPr>
        <p:spPr>
          <a:xfrm>
            <a:off x="838200" y="2173184"/>
            <a:ext cx="18183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Classical Optics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4041D8E-358B-3465-DD3B-4080EC1B0DB3}"/>
                  </a:ext>
                </a:extLst>
              </p:cNvPr>
              <p:cNvSpPr txBox="1"/>
              <p:nvPr/>
            </p:nvSpPr>
            <p:spPr>
              <a:xfrm>
                <a:off x="1112377" y="2581111"/>
                <a:ext cx="1270028" cy="5186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𝐼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4041D8E-358B-3465-DD3B-4080EC1B0D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2377" y="2581111"/>
                <a:ext cx="1270028" cy="518604"/>
              </a:xfrm>
              <a:prstGeom prst="rect">
                <a:avLst/>
              </a:prstGeom>
              <a:blipFill>
                <a:blip r:embed="rId4"/>
                <a:stretch>
                  <a:fillRect l="-3960" t="-4878" r="-3960" b="-146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D6B31600-9349-16CB-1F55-3C4A3B2C8A71}"/>
              </a:ext>
            </a:extLst>
          </p:cNvPr>
          <p:cNvSpPr txBox="1"/>
          <p:nvPr/>
        </p:nvSpPr>
        <p:spPr>
          <a:xfrm>
            <a:off x="905962" y="4649042"/>
            <a:ext cx="18405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Quantum Optics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C4A4683-5634-E661-CC72-A6B9F49A377A}"/>
                  </a:ext>
                </a:extLst>
              </p:cNvPr>
              <p:cNvSpPr txBox="1"/>
              <p:nvPr/>
            </p:nvSpPr>
            <p:spPr>
              <a:xfrm>
                <a:off x="1031490" y="5206241"/>
                <a:ext cx="7983852" cy="71981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(2)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⟨"/>
                              <m:endChr m:val="⟩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†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†</m:t>
                                  </m:r>
                                </m:sup>
                              </m:sSup>
                              <m:acc>
                                <m:accPr>
                                  <m:chr m:val="̂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acc>
                              <m:acc>
                                <m:accPr>
                                  <m:chr m:val="̂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acc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</m:acc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†</m:t>
                                      </m:r>
                                    </m:sup>
                                  </m:sSup>
                                  <m:acc>
                                    <m:accPr>
                                      <m:chr m:val="̂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</m:acc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⟨"/>
                              <m:endChr m:val="⟩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†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†</m:t>
                                  </m:r>
                                </m:sup>
                              </m:sSup>
                              <m:acc>
                                <m:accPr>
                                  <m:chr m:val="̂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acc>
                              <m:acc>
                                <m:accPr>
                                  <m:chr m:val="̂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acc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</m:acc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†</m:t>
                                      </m:r>
                                    </m:sup>
                                  </m:sSup>
                                  <m:acc>
                                    <m:accPr>
                                      <m:chr m:val="̂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</m:acc>
                                </m:e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⟨"/>
                              <m:endChr m:val="⟩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−1)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−1)</m:t>
                          </m:r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C4A4683-5634-E661-CC72-A6B9F49A37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1490" y="5206241"/>
                <a:ext cx="7983852" cy="719812"/>
              </a:xfrm>
              <a:prstGeom prst="rect">
                <a:avLst/>
              </a:prstGeom>
              <a:blipFill>
                <a:blip r:embed="rId5"/>
                <a:stretch>
                  <a:fillRect t="-17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E91C362-1D21-E29D-7536-B8B885F20F65}"/>
                  </a:ext>
                </a:extLst>
              </p:cNvPr>
              <p:cNvSpPr txBox="1"/>
              <p:nvPr/>
            </p:nvSpPr>
            <p:spPr>
              <a:xfrm>
                <a:off x="1112377" y="6215876"/>
                <a:ext cx="869533" cy="2884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(2)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E91C362-1D21-E29D-7536-B8B885F20F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2377" y="6215876"/>
                <a:ext cx="869533" cy="288477"/>
              </a:xfrm>
              <a:prstGeom prst="rect">
                <a:avLst/>
              </a:prstGeom>
              <a:blipFill>
                <a:blip r:embed="rId6"/>
                <a:stretch>
                  <a:fillRect l="-5797" t="-8333" r="-7246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59951FCA-CB31-8F06-3526-8546FD44BCB6}"/>
              </a:ext>
            </a:extLst>
          </p:cNvPr>
          <p:cNvSpPr txBox="1"/>
          <p:nvPr/>
        </p:nvSpPr>
        <p:spPr>
          <a:xfrm>
            <a:off x="2656583" y="6215876"/>
            <a:ext cx="5007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for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A5150C6-7F0D-9F3C-4815-62FB2911363A}"/>
                  </a:ext>
                </a:extLst>
              </p:cNvPr>
              <p:cNvSpPr txBox="1"/>
              <p:nvPr/>
            </p:nvSpPr>
            <p:spPr>
              <a:xfrm>
                <a:off x="3610098" y="6262042"/>
                <a:ext cx="61311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A5150C6-7F0D-9F3C-4815-62FB291136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0098" y="6262042"/>
                <a:ext cx="613117" cy="276999"/>
              </a:xfrm>
              <a:prstGeom prst="rect">
                <a:avLst/>
              </a:prstGeom>
              <a:blipFill>
                <a:blip r:embed="rId7"/>
                <a:stretch>
                  <a:fillRect l="-6122" r="-8163" b="-4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>
            <a:extLst>
              <a:ext uri="{FF2B5EF4-FFF2-40B4-BE49-F238E27FC236}">
                <a16:creationId xmlns:a16="http://schemas.microsoft.com/office/drawing/2014/main" id="{48538146-D1C1-0AF2-A81E-11E9956A3EC6}"/>
              </a:ext>
            </a:extLst>
          </p:cNvPr>
          <p:cNvSpPr/>
          <p:nvPr/>
        </p:nvSpPr>
        <p:spPr>
          <a:xfrm>
            <a:off x="1031490" y="6113920"/>
            <a:ext cx="3362380" cy="560012"/>
          </a:xfrm>
          <a:prstGeom prst="rect">
            <a:avLst/>
          </a:prstGeom>
          <a:noFill/>
          <a:ln w="25400">
            <a:solidFill>
              <a:srgbClr val="0432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0617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27F056-20B4-7D61-53E4-FF82EA5685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825B7B6-9863-5A68-D1E8-18A792C0C2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5611" y="281854"/>
            <a:ext cx="4018608" cy="218476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25C5AE2-101A-FADA-9DFF-823C3305056D}"/>
                  </a:ext>
                </a:extLst>
              </p:cNvPr>
              <p:cNvSpPr txBox="1"/>
              <p:nvPr/>
            </p:nvSpPr>
            <p:spPr>
              <a:xfrm>
                <a:off x="868787" y="1838810"/>
                <a:ext cx="2499787" cy="60702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(2)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⟨"/>
                              <m:endChr m:val="⟩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†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†</m:t>
                                  </m:r>
                                </m:sup>
                              </m:sSup>
                              <m:acc>
                                <m:accPr>
                                  <m:chr m:val="̂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acc>
                              <m:acc>
                                <m:accPr>
                                  <m:chr m:val="̂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acc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</m:acc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†</m:t>
                                      </m:r>
                                    </m:sup>
                                  </m:sSup>
                                  <m:acc>
                                    <m:accPr>
                                      <m:chr m:val="̂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</m:acc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25C5AE2-101A-FADA-9DFF-823C330505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8787" y="1838810"/>
                <a:ext cx="2499787" cy="607026"/>
              </a:xfrm>
              <a:prstGeom prst="rect">
                <a:avLst/>
              </a:prstGeom>
              <a:blipFill>
                <a:blip r:embed="rId3"/>
                <a:stretch>
                  <a:fillRect l="-2020" t="-2041" r="-1515" b="-20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47A630B-3B3A-142A-CD61-F4B5418F9F4B}"/>
                  </a:ext>
                </a:extLst>
              </p:cNvPr>
              <p:cNvSpPr txBox="1"/>
              <p:nvPr/>
            </p:nvSpPr>
            <p:spPr>
              <a:xfrm>
                <a:off x="887282" y="2918181"/>
                <a:ext cx="869533" cy="2884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(2)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47A630B-3B3A-142A-CD61-F4B5418F9F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7282" y="2918181"/>
                <a:ext cx="869533" cy="288477"/>
              </a:xfrm>
              <a:prstGeom prst="rect">
                <a:avLst/>
              </a:prstGeom>
              <a:blipFill>
                <a:blip r:embed="rId4"/>
                <a:stretch>
                  <a:fillRect l="-7246" t="-4167" r="-5797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B5CE617E-1787-995E-AA3F-D6F0CC1DDDA3}"/>
              </a:ext>
            </a:extLst>
          </p:cNvPr>
          <p:cNvSpPr txBox="1"/>
          <p:nvPr/>
        </p:nvSpPr>
        <p:spPr>
          <a:xfrm>
            <a:off x="2431488" y="2918181"/>
            <a:ext cx="5007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for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57BBC49-D7B7-DCAF-E1B8-A3D825D65E39}"/>
                  </a:ext>
                </a:extLst>
              </p:cNvPr>
              <p:cNvSpPr txBox="1"/>
              <p:nvPr/>
            </p:nvSpPr>
            <p:spPr>
              <a:xfrm>
                <a:off x="3385003" y="2964347"/>
                <a:ext cx="61311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57BBC49-D7B7-DCAF-E1B8-A3D825D65E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5003" y="2964347"/>
                <a:ext cx="613117" cy="276999"/>
              </a:xfrm>
              <a:prstGeom prst="rect">
                <a:avLst/>
              </a:prstGeom>
              <a:blipFill>
                <a:blip r:embed="rId5"/>
                <a:stretch>
                  <a:fillRect l="-4082" r="-10204"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>
            <a:extLst>
              <a:ext uri="{FF2B5EF4-FFF2-40B4-BE49-F238E27FC236}">
                <a16:creationId xmlns:a16="http://schemas.microsoft.com/office/drawing/2014/main" id="{49FA67A7-CE88-5F97-981E-F76DA591C70A}"/>
              </a:ext>
            </a:extLst>
          </p:cNvPr>
          <p:cNvSpPr/>
          <p:nvPr/>
        </p:nvSpPr>
        <p:spPr>
          <a:xfrm>
            <a:off x="806395" y="2816225"/>
            <a:ext cx="3362380" cy="560012"/>
          </a:xfrm>
          <a:prstGeom prst="rect">
            <a:avLst/>
          </a:prstGeom>
          <a:noFill/>
          <a:ln w="25400">
            <a:solidFill>
              <a:srgbClr val="0432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B82014-FF8A-E8C4-6298-31B1520669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A Single Photon on a Beam Splitter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FCB7792-0C7E-DDD3-DFDC-BC7758336A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5954" y="4174982"/>
            <a:ext cx="4018608" cy="2184764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B427B438-40B4-1FFE-CE01-4868580AD45C}"/>
              </a:ext>
            </a:extLst>
          </p:cNvPr>
          <p:cNvSpPr/>
          <p:nvPr/>
        </p:nvSpPr>
        <p:spPr>
          <a:xfrm>
            <a:off x="7920180" y="1684894"/>
            <a:ext cx="230861" cy="17813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A654B7ED-6459-DBA6-273E-328561234112}"/>
              </a:ext>
            </a:extLst>
          </p:cNvPr>
          <p:cNvSpPr/>
          <p:nvPr/>
        </p:nvSpPr>
        <p:spPr>
          <a:xfrm>
            <a:off x="4290925" y="5543797"/>
            <a:ext cx="230861" cy="17813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24A2DAE5-34A2-D944-5502-8413F536DCC4}"/>
              </a:ext>
            </a:extLst>
          </p:cNvPr>
          <p:cNvCxnSpPr>
            <a:cxnSpLocks/>
          </p:cNvCxnSpPr>
          <p:nvPr/>
        </p:nvCxnSpPr>
        <p:spPr>
          <a:xfrm>
            <a:off x="1475241" y="5668845"/>
            <a:ext cx="2815684" cy="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33A900E3-32F3-8A4B-6FEB-E942AEEFC1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5192" y="4080724"/>
            <a:ext cx="4018608" cy="2184764"/>
          </a:xfrm>
          <a:prstGeom prst="rect">
            <a:avLst/>
          </a:prstGeom>
        </p:spPr>
      </p:pic>
      <p:sp>
        <p:nvSpPr>
          <p:cNvPr id="20" name="Oval 19">
            <a:extLst>
              <a:ext uri="{FF2B5EF4-FFF2-40B4-BE49-F238E27FC236}">
                <a16:creationId xmlns:a16="http://schemas.microsoft.com/office/drawing/2014/main" id="{44220B5B-96E3-33C9-58E0-755E2D00BDF5}"/>
              </a:ext>
            </a:extLst>
          </p:cNvPr>
          <p:cNvSpPr/>
          <p:nvPr/>
        </p:nvSpPr>
        <p:spPr>
          <a:xfrm>
            <a:off x="8645236" y="4401378"/>
            <a:ext cx="230861" cy="17813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EBDBBA02-7464-7A79-5781-F58BEF638F2D}"/>
              </a:ext>
            </a:extLst>
          </p:cNvPr>
          <p:cNvCxnSpPr>
            <a:cxnSpLocks/>
          </p:cNvCxnSpPr>
          <p:nvPr/>
        </p:nvCxnSpPr>
        <p:spPr>
          <a:xfrm>
            <a:off x="7335192" y="5568650"/>
            <a:ext cx="1326948" cy="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3CB4BB60-8F41-6B2F-6D25-7ABB7AB18F05}"/>
              </a:ext>
            </a:extLst>
          </p:cNvPr>
          <p:cNvCxnSpPr/>
          <p:nvPr/>
        </p:nvCxnSpPr>
        <p:spPr>
          <a:xfrm flipV="1">
            <a:off x="8784416" y="4579508"/>
            <a:ext cx="0" cy="964289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41615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D3B43B-3D07-A2C6-3DE5-63CD82B6F4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9CE0681-593A-1176-BF41-13CA41E535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5611" y="281854"/>
            <a:ext cx="4018608" cy="218476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6099B5C-155E-ABE6-71AB-3DC9D88C5C22}"/>
                  </a:ext>
                </a:extLst>
              </p:cNvPr>
              <p:cNvSpPr txBox="1"/>
              <p:nvPr/>
            </p:nvSpPr>
            <p:spPr>
              <a:xfrm>
                <a:off x="868787" y="1838810"/>
                <a:ext cx="2499787" cy="60702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(2)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⟨"/>
                              <m:endChr m:val="⟩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†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†</m:t>
                                  </m:r>
                                </m:sup>
                              </m:sSup>
                              <m:acc>
                                <m:accPr>
                                  <m:chr m:val="̂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acc>
                              <m:acc>
                                <m:accPr>
                                  <m:chr m:val="̂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acc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</m:acc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†</m:t>
                                      </m:r>
                                    </m:sup>
                                  </m:sSup>
                                  <m:acc>
                                    <m:accPr>
                                      <m:chr m:val="̂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</m:acc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6099B5C-155E-ABE6-71AB-3DC9D88C5C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8787" y="1838810"/>
                <a:ext cx="2499787" cy="607026"/>
              </a:xfrm>
              <a:prstGeom prst="rect">
                <a:avLst/>
              </a:prstGeom>
              <a:blipFill>
                <a:blip r:embed="rId3"/>
                <a:stretch>
                  <a:fillRect l="-2020" t="-2041" r="-1515" b="-20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7DA5DAD-20A1-78B3-FDB4-0FE73463FDC5}"/>
                  </a:ext>
                </a:extLst>
              </p:cNvPr>
              <p:cNvSpPr txBox="1"/>
              <p:nvPr/>
            </p:nvSpPr>
            <p:spPr>
              <a:xfrm>
                <a:off x="887282" y="2918181"/>
                <a:ext cx="1045864" cy="2884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(2)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=0.5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7DA5DAD-20A1-78B3-FDB4-0FE73463FD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7282" y="2918181"/>
                <a:ext cx="1045864" cy="288477"/>
              </a:xfrm>
              <a:prstGeom prst="rect">
                <a:avLst/>
              </a:prstGeom>
              <a:blipFill>
                <a:blip r:embed="rId4"/>
                <a:stretch>
                  <a:fillRect l="-6024" t="-4167" r="-4819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DFF5514B-4AEE-DAAC-7707-E5C03D984558}"/>
              </a:ext>
            </a:extLst>
          </p:cNvPr>
          <p:cNvSpPr txBox="1"/>
          <p:nvPr/>
        </p:nvSpPr>
        <p:spPr>
          <a:xfrm>
            <a:off x="2431488" y="2918181"/>
            <a:ext cx="5007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for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8BD792F-602A-BB96-74CA-5F4F53EAFF44}"/>
                  </a:ext>
                </a:extLst>
              </p:cNvPr>
              <p:cNvSpPr txBox="1"/>
              <p:nvPr/>
            </p:nvSpPr>
            <p:spPr>
              <a:xfrm>
                <a:off x="3385003" y="2964347"/>
                <a:ext cx="61311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8BD792F-602A-BB96-74CA-5F4F53EAFF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5003" y="2964347"/>
                <a:ext cx="613117" cy="276999"/>
              </a:xfrm>
              <a:prstGeom prst="rect">
                <a:avLst/>
              </a:prstGeom>
              <a:blipFill>
                <a:blip r:embed="rId5"/>
                <a:stretch>
                  <a:fillRect l="-4082" r="-10204"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>
            <a:extLst>
              <a:ext uri="{FF2B5EF4-FFF2-40B4-BE49-F238E27FC236}">
                <a16:creationId xmlns:a16="http://schemas.microsoft.com/office/drawing/2014/main" id="{374FC763-18B5-8D70-FAD7-1C3836E1C1EF}"/>
              </a:ext>
            </a:extLst>
          </p:cNvPr>
          <p:cNvSpPr/>
          <p:nvPr/>
        </p:nvSpPr>
        <p:spPr>
          <a:xfrm>
            <a:off x="806395" y="2816225"/>
            <a:ext cx="3362380" cy="560012"/>
          </a:xfrm>
          <a:prstGeom prst="rect">
            <a:avLst/>
          </a:prstGeom>
          <a:noFill/>
          <a:ln w="25400">
            <a:solidFill>
              <a:srgbClr val="0432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46894A-6C51-09F5-BFFF-0097476CF7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Two Photons on a Beam Splitter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4294014-EBBF-C6C4-2F78-D45A0AC089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317" y="4080724"/>
            <a:ext cx="3262688" cy="1773799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60E46FAC-8670-8BE5-F077-551E91A1F7DA}"/>
              </a:ext>
            </a:extLst>
          </p:cNvPr>
          <p:cNvSpPr/>
          <p:nvPr/>
        </p:nvSpPr>
        <p:spPr>
          <a:xfrm>
            <a:off x="7957149" y="1585861"/>
            <a:ext cx="230861" cy="17813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3498E22-0028-A79F-A82C-54B3038DC3A4}"/>
              </a:ext>
            </a:extLst>
          </p:cNvPr>
          <p:cNvSpPr/>
          <p:nvPr/>
        </p:nvSpPr>
        <p:spPr>
          <a:xfrm>
            <a:off x="2511581" y="5288818"/>
            <a:ext cx="230861" cy="17813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49F28263-EEC0-267B-7C9C-6811CC2182DF}"/>
              </a:ext>
            </a:extLst>
          </p:cNvPr>
          <p:cNvCxnSpPr>
            <a:cxnSpLocks/>
          </p:cNvCxnSpPr>
          <p:nvPr/>
        </p:nvCxnSpPr>
        <p:spPr>
          <a:xfrm>
            <a:off x="241058" y="5224733"/>
            <a:ext cx="2335887" cy="0"/>
          </a:xfrm>
          <a:prstGeom prst="straightConnector1">
            <a:avLst/>
          </a:prstGeom>
          <a:ln w="25400"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C05837CA-84C4-029D-9637-1CA476F1F3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1206" y="4087518"/>
            <a:ext cx="3043841" cy="1654820"/>
          </a:xfrm>
          <a:prstGeom prst="rect">
            <a:avLst/>
          </a:prstGeom>
        </p:spPr>
      </p:pic>
      <p:sp>
        <p:nvSpPr>
          <p:cNvPr id="20" name="Oval 19">
            <a:extLst>
              <a:ext uri="{FF2B5EF4-FFF2-40B4-BE49-F238E27FC236}">
                <a16:creationId xmlns:a16="http://schemas.microsoft.com/office/drawing/2014/main" id="{FA8A8EDB-2B7F-93A5-0108-B3951E6073B2}"/>
              </a:ext>
            </a:extLst>
          </p:cNvPr>
          <p:cNvSpPr/>
          <p:nvPr/>
        </p:nvSpPr>
        <p:spPr>
          <a:xfrm>
            <a:off x="6721434" y="4500411"/>
            <a:ext cx="230861" cy="17813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ED624C64-6CC8-AF1C-59B2-CC7A2D33133E}"/>
              </a:ext>
            </a:extLst>
          </p:cNvPr>
          <p:cNvCxnSpPr>
            <a:cxnSpLocks/>
          </p:cNvCxnSpPr>
          <p:nvPr/>
        </p:nvCxnSpPr>
        <p:spPr>
          <a:xfrm>
            <a:off x="3411206" y="5303846"/>
            <a:ext cx="964459" cy="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89C9024D-DA21-B220-C534-2018FFD0C163}"/>
              </a:ext>
            </a:extLst>
          </p:cNvPr>
          <p:cNvCxnSpPr/>
          <p:nvPr/>
        </p:nvCxnSpPr>
        <p:spPr>
          <a:xfrm flipV="1">
            <a:off x="6860614" y="4678541"/>
            <a:ext cx="0" cy="964289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Oval 4">
            <a:extLst>
              <a:ext uri="{FF2B5EF4-FFF2-40B4-BE49-F238E27FC236}">
                <a16:creationId xmlns:a16="http://schemas.microsoft.com/office/drawing/2014/main" id="{73B90F22-F4C3-E948-4C06-A5E9855106EF}"/>
              </a:ext>
            </a:extLst>
          </p:cNvPr>
          <p:cNvSpPr/>
          <p:nvPr/>
        </p:nvSpPr>
        <p:spPr>
          <a:xfrm>
            <a:off x="7957149" y="1763991"/>
            <a:ext cx="230861" cy="17813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E44E6F3-C34F-42D3-692E-73EBBA07EFEA}"/>
              </a:ext>
            </a:extLst>
          </p:cNvPr>
          <p:cNvSpPr/>
          <p:nvPr/>
        </p:nvSpPr>
        <p:spPr>
          <a:xfrm>
            <a:off x="2515562" y="5148703"/>
            <a:ext cx="230861" cy="17813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C78D151-4072-09A4-8E19-9CBFB6295921}"/>
              </a:ext>
            </a:extLst>
          </p:cNvPr>
          <p:cNvCxnSpPr>
            <a:cxnSpLocks/>
          </p:cNvCxnSpPr>
          <p:nvPr/>
        </p:nvCxnSpPr>
        <p:spPr>
          <a:xfrm>
            <a:off x="241058" y="5350993"/>
            <a:ext cx="2335887" cy="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B8A49C11-B15B-6B7F-5A76-C52634BD9F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5277" y="4094312"/>
            <a:ext cx="3043841" cy="165482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51E8D29-479D-19DA-E312-D8AB7FF8A8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3709" y="4054707"/>
            <a:ext cx="3043841" cy="1654820"/>
          </a:xfrm>
          <a:prstGeom prst="rect">
            <a:avLst/>
          </a:prstGeom>
        </p:spPr>
      </p:pic>
      <p:sp>
        <p:nvSpPr>
          <p:cNvPr id="23" name="Oval 22">
            <a:extLst>
              <a:ext uri="{FF2B5EF4-FFF2-40B4-BE49-F238E27FC236}">
                <a16:creationId xmlns:a16="http://schemas.microsoft.com/office/drawing/2014/main" id="{6AB78894-908E-4144-1E58-9F8F9A847FA8}"/>
              </a:ext>
            </a:extLst>
          </p:cNvPr>
          <p:cNvSpPr/>
          <p:nvPr/>
        </p:nvSpPr>
        <p:spPr>
          <a:xfrm>
            <a:off x="4260235" y="4320642"/>
            <a:ext cx="230861" cy="17813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FAA5D749-FD80-2A09-920A-7AC06C5DB9FA}"/>
              </a:ext>
            </a:extLst>
          </p:cNvPr>
          <p:cNvSpPr/>
          <p:nvPr/>
        </p:nvSpPr>
        <p:spPr>
          <a:xfrm>
            <a:off x="4491096" y="4287670"/>
            <a:ext cx="230861" cy="17813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CD0369EB-DDF6-230D-D355-220D59A9FF75}"/>
              </a:ext>
            </a:extLst>
          </p:cNvPr>
          <p:cNvCxnSpPr>
            <a:cxnSpLocks/>
          </p:cNvCxnSpPr>
          <p:nvPr/>
        </p:nvCxnSpPr>
        <p:spPr>
          <a:xfrm>
            <a:off x="3411206" y="5148703"/>
            <a:ext cx="964459" cy="0"/>
          </a:xfrm>
          <a:prstGeom prst="straightConnector1">
            <a:avLst/>
          </a:prstGeom>
          <a:ln w="25400"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375245E9-CA31-0D30-7FB1-CA21C6073820}"/>
              </a:ext>
            </a:extLst>
          </p:cNvPr>
          <p:cNvCxnSpPr>
            <a:cxnSpLocks/>
          </p:cNvCxnSpPr>
          <p:nvPr/>
        </p:nvCxnSpPr>
        <p:spPr>
          <a:xfrm flipV="1">
            <a:off x="4616177" y="4465800"/>
            <a:ext cx="0" cy="682903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F16B1850-EDEF-C316-C7B5-2A079E5DDD18}"/>
              </a:ext>
            </a:extLst>
          </p:cNvPr>
          <p:cNvCxnSpPr>
            <a:cxnSpLocks/>
          </p:cNvCxnSpPr>
          <p:nvPr/>
        </p:nvCxnSpPr>
        <p:spPr>
          <a:xfrm flipV="1">
            <a:off x="4375665" y="4465800"/>
            <a:ext cx="0" cy="682903"/>
          </a:xfrm>
          <a:prstGeom prst="straightConnector1">
            <a:avLst/>
          </a:prstGeom>
          <a:ln w="25400"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Oval 32">
            <a:extLst>
              <a:ext uri="{FF2B5EF4-FFF2-40B4-BE49-F238E27FC236}">
                <a16:creationId xmlns:a16="http://schemas.microsoft.com/office/drawing/2014/main" id="{1DAE014B-B86D-D9ED-F55C-51506A6592DF}"/>
              </a:ext>
            </a:extLst>
          </p:cNvPr>
          <p:cNvSpPr/>
          <p:nvPr/>
        </p:nvSpPr>
        <p:spPr>
          <a:xfrm>
            <a:off x="7180277" y="4303507"/>
            <a:ext cx="230861" cy="17813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43E0045B-7304-06D6-013D-9AC2B0BEA0EE}"/>
              </a:ext>
            </a:extLst>
          </p:cNvPr>
          <p:cNvSpPr/>
          <p:nvPr/>
        </p:nvSpPr>
        <p:spPr>
          <a:xfrm>
            <a:off x="8294658" y="5110688"/>
            <a:ext cx="230861" cy="17813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706BDCE3-A7F2-EEA5-05ED-6AB7592E275F}"/>
              </a:ext>
            </a:extLst>
          </p:cNvPr>
          <p:cNvCxnSpPr>
            <a:cxnSpLocks/>
          </p:cNvCxnSpPr>
          <p:nvPr/>
        </p:nvCxnSpPr>
        <p:spPr>
          <a:xfrm>
            <a:off x="6331248" y="5160685"/>
            <a:ext cx="964459" cy="0"/>
          </a:xfrm>
          <a:prstGeom prst="straightConnector1">
            <a:avLst/>
          </a:prstGeom>
          <a:ln w="25400"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AAA060DB-81E0-2C7F-15E5-E622A442E10F}"/>
              </a:ext>
            </a:extLst>
          </p:cNvPr>
          <p:cNvCxnSpPr>
            <a:cxnSpLocks/>
          </p:cNvCxnSpPr>
          <p:nvPr/>
        </p:nvCxnSpPr>
        <p:spPr>
          <a:xfrm flipV="1">
            <a:off x="7299273" y="4465799"/>
            <a:ext cx="0" cy="682903"/>
          </a:xfrm>
          <a:prstGeom prst="straightConnector1">
            <a:avLst/>
          </a:prstGeom>
          <a:ln w="25400"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3B43CF3F-98F7-2864-7E0F-22C0ABFF7AF7}"/>
              </a:ext>
            </a:extLst>
          </p:cNvPr>
          <p:cNvCxnSpPr>
            <a:cxnSpLocks/>
          </p:cNvCxnSpPr>
          <p:nvPr/>
        </p:nvCxnSpPr>
        <p:spPr>
          <a:xfrm>
            <a:off x="6215277" y="5265477"/>
            <a:ext cx="2079381" cy="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Oval 38">
            <a:extLst>
              <a:ext uri="{FF2B5EF4-FFF2-40B4-BE49-F238E27FC236}">
                <a16:creationId xmlns:a16="http://schemas.microsoft.com/office/drawing/2014/main" id="{49B72E32-7EA8-5E53-8136-8823C7E2E62D}"/>
              </a:ext>
            </a:extLst>
          </p:cNvPr>
          <p:cNvSpPr/>
          <p:nvPr/>
        </p:nvSpPr>
        <p:spPr>
          <a:xfrm>
            <a:off x="10123988" y="4252456"/>
            <a:ext cx="230861" cy="17813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6B23A256-5B9F-574D-CDC8-21D8B3987448}"/>
              </a:ext>
            </a:extLst>
          </p:cNvPr>
          <p:cNvSpPr/>
          <p:nvPr/>
        </p:nvSpPr>
        <p:spPr>
          <a:xfrm>
            <a:off x="11238369" y="5059637"/>
            <a:ext cx="230861" cy="17813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1FB76D73-44F5-377A-9CA0-3681FA1DDA08}"/>
              </a:ext>
            </a:extLst>
          </p:cNvPr>
          <p:cNvCxnSpPr>
            <a:cxnSpLocks/>
          </p:cNvCxnSpPr>
          <p:nvPr/>
        </p:nvCxnSpPr>
        <p:spPr>
          <a:xfrm>
            <a:off x="9274959" y="5109634"/>
            <a:ext cx="964459" cy="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4095381A-E15E-8806-0E56-FEED33577B99}"/>
              </a:ext>
            </a:extLst>
          </p:cNvPr>
          <p:cNvCxnSpPr>
            <a:cxnSpLocks/>
          </p:cNvCxnSpPr>
          <p:nvPr/>
        </p:nvCxnSpPr>
        <p:spPr>
          <a:xfrm flipV="1">
            <a:off x="10242984" y="4414748"/>
            <a:ext cx="0" cy="682903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46A76DDD-63B3-B6E8-E06E-B270D61EE246}"/>
              </a:ext>
            </a:extLst>
          </p:cNvPr>
          <p:cNvCxnSpPr>
            <a:cxnSpLocks/>
          </p:cNvCxnSpPr>
          <p:nvPr/>
        </p:nvCxnSpPr>
        <p:spPr>
          <a:xfrm>
            <a:off x="9158988" y="5214426"/>
            <a:ext cx="2079381" cy="0"/>
          </a:xfrm>
          <a:prstGeom prst="straightConnector1">
            <a:avLst/>
          </a:prstGeom>
          <a:ln w="25400"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20830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1C5A4B-3909-7218-8796-F303CA858E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A326F0B-55A6-8444-1E01-56FD5BB8C56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b="1" dirty="0">
                    <a:solidFill>
                      <a:srgbClr val="C00000"/>
                    </a:solidFill>
                  </a:rPr>
                  <a:t>Fock State: fixed photon number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|</m:t>
                    </m:r>
                    <m:d>
                      <m:dPr>
                        <m:begChr m:val=""/>
                        <m:endChr m:val="⟩"/>
                        <m:ctrlP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d>
                  </m:oMath>
                </a14:m>
                <a:endParaRPr lang="en-US" b="1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A326F0B-55A6-8444-1E01-56FD5BB8C56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413" t="-64762" b="-10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0A7B0FA-1BE1-D180-C2AA-4288BBE81E4D}"/>
                  </a:ext>
                </a:extLst>
              </p:cNvPr>
              <p:cNvSpPr txBox="1"/>
              <p:nvPr/>
            </p:nvSpPr>
            <p:spPr>
              <a:xfrm>
                <a:off x="799296" y="1529523"/>
                <a:ext cx="4514184" cy="8183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acc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ℏ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𝜀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den>
                          </m:f>
                        </m:e>
                      </m:rad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⃗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</m:acc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∙</m:t>
                                  </m:r>
                                  <m:acc>
                                    <m:accPr>
                                      <m:chr m:val="⃗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</m:acc>
                                </m:e>
                              </m:d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̂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†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⃗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</m:acc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∙</m:t>
                                  </m:r>
                                  <m:acc>
                                    <m:accPr>
                                      <m:chr m:val="⃗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</m:acc>
                                </m:e>
                              </m:d>
                            </m:sup>
                          </m:sSup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0A7B0FA-1BE1-D180-C2AA-4288BBE81E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9296" y="1529523"/>
                <a:ext cx="4514184" cy="818366"/>
              </a:xfrm>
              <a:prstGeom prst="rect">
                <a:avLst/>
              </a:prstGeom>
              <a:blipFill>
                <a:blip r:embed="rId3"/>
                <a:stretch>
                  <a:fillRect l="-5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186119E-B02A-F156-A944-BAECC777B064}"/>
                  </a:ext>
                </a:extLst>
              </p:cNvPr>
              <p:cNvSpPr txBox="1"/>
              <p:nvPr/>
            </p:nvSpPr>
            <p:spPr>
              <a:xfrm>
                <a:off x="2602393" y="2354394"/>
                <a:ext cx="896912" cy="2844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†</m:t>
                          </m:r>
                        </m:sup>
                      </m:sSup>
                      <m:acc>
                        <m:accPr>
                          <m:chr m:val="̂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186119E-B02A-F156-A944-BAECC777B0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2393" y="2354394"/>
                <a:ext cx="896912" cy="284437"/>
              </a:xfrm>
              <a:prstGeom prst="rect">
                <a:avLst/>
              </a:prstGeom>
              <a:blipFill>
                <a:blip r:embed="rId4"/>
                <a:stretch>
                  <a:fillRect l="-5556" t="-26087" r="-2778"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>
            <a:extLst>
              <a:ext uri="{FF2B5EF4-FFF2-40B4-BE49-F238E27FC236}">
                <a16:creationId xmlns:a16="http://schemas.microsoft.com/office/drawing/2014/main" id="{BE89974F-AEFA-FF6E-27E9-FF91DBEB06DE}"/>
              </a:ext>
            </a:extLst>
          </p:cNvPr>
          <p:cNvSpPr txBox="1"/>
          <p:nvPr/>
        </p:nvSpPr>
        <p:spPr>
          <a:xfrm>
            <a:off x="803613" y="2269499"/>
            <a:ext cx="17624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Photon Number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A63650F-6C35-8F51-A038-E8D68F6717D6}"/>
                  </a:ext>
                </a:extLst>
              </p:cNvPr>
              <p:cNvSpPr txBox="1"/>
              <p:nvPr/>
            </p:nvSpPr>
            <p:spPr>
              <a:xfrm>
                <a:off x="846325" y="2855086"/>
                <a:ext cx="2216504" cy="2844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|</m:t>
                      </m:r>
                      <m:d>
                        <m:dPr>
                          <m:begChr m:val=""/>
                          <m:endChr m:val="⟩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†</m:t>
                          </m:r>
                        </m:sup>
                      </m:sSup>
                      <m:acc>
                        <m:accPr>
                          <m:chr m:val="̂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|</m:t>
                      </m:r>
                      <m:d>
                        <m:dPr>
                          <m:begChr m:val=""/>
                          <m:endChr m:val="⟩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|</m:t>
                      </m:r>
                      <m:d>
                        <m:dPr>
                          <m:begChr m:val=""/>
                          <m:endChr m:val="⟩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A63650F-6C35-8F51-A038-E8D68F6717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325" y="2855086"/>
                <a:ext cx="2216504" cy="284437"/>
              </a:xfrm>
              <a:prstGeom prst="rect">
                <a:avLst/>
              </a:prstGeom>
              <a:blipFill>
                <a:blip r:embed="rId5"/>
                <a:stretch>
                  <a:fillRect l="-2286" t="-154167" r="-13714" b="-2208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50CECC2-DD82-371E-40B6-4F55DAD50F0C}"/>
                  </a:ext>
                </a:extLst>
              </p:cNvPr>
              <p:cNvSpPr txBox="1"/>
              <p:nvPr/>
            </p:nvSpPr>
            <p:spPr>
              <a:xfrm>
                <a:off x="3822942" y="2855086"/>
                <a:ext cx="2273058" cy="3096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†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|</m:t>
                      </m:r>
                      <m:d>
                        <m:dPr>
                          <m:begChr m:val=""/>
                          <m:endChr m:val="⟩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+1</m:t>
                          </m:r>
                        </m:e>
                      </m:ra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|</m:t>
                      </m:r>
                      <m:d>
                        <m:dPr>
                          <m:begChr m:val=""/>
                          <m:endChr m:val="⟩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+1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50CECC2-DD82-371E-40B6-4F55DAD50F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2942" y="2855086"/>
                <a:ext cx="2273058" cy="309637"/>
              </a:xfrm>
              <a:prstGeom prst="rect">
                <a:avLst/>
              </a:prstGeom>
              <a:blipFill>
                <a:blip r:embed="rId6"/>
                <a:stretch>
                  <a:fillRect l="-552" t="-134615" r="-12707" b="-203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AD0B9FC-2602-72F3-937C-AF967FB89580}"/>
                  </a:ext>
                </a:extLst>
              </p:cNvPr>
              <p:cNvSpPr txBox="1"/>
              <p:nvPr/>
            </p:nvSpPr>
            <p:spPr>
              <a:xfrm>
                <a:off x="7069151" y="2855086"/>
                <a:ext cx="1761764" cy="2800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|</m:t>
                      </m:r>
                      <m:d>
                        <m:dPr>
                          <m:begChr m:val=""/>
                          <m:endChr m:val="⟩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e>
                      </m:ra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|</m:t>
                      </m:r>
                      <m:d>
                        <m:dPr>
                          <m:begChr m:val=""/>
                          <m:endChr m:val="⟩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AD0B9FC-2602-72F3-937C-AF967FB895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9151" y="2855086"/>
                <a:ext cx="1761764" cy="280077"/>
              </a:xfrm>
              <a:prstGeom prst="rect">
                <a:avLst/>
              </a:prstGeom>
              <a:blipFill>
                <a:blip r:embed="rId7"/>
                <a:stretch>
                  <a:fillRect l="-2143" t="-160870" r="-16429" b="-234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9FAD507-9500-E194-6EA9-CC9C8A285DD5}"/>
                  </a:ext>
                </a:extLst>
              </p:cNvPr>
              <p:cNvSpPr txBox="1"/>
              <p:nvPr/>
            </p:nvSpPr>
            <p:spPr>
              <a:xfrm>
                <a:off x="700552" y="3671920"/>
                <a:ext cx="7516097" cy="8183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</m:acc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acc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e>
                          <m:acc>
                            <m:accPr>
                              <m:chr m:val="̂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</m:acc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acc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ℏ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𝜀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den>
                          </m:f>
                        </m:e>
                      </m:rad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e>
                            <m:e>
                              <m:acc>
                                <m:accPr>
                                  <m:chr m:val="̂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acc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⃗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</m:acc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∙</m:t>
                                  </m:r>
                                  <m:acc>
                                    <m:accPr>
                                      <m:chr m:val="⃗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</m:acc>
                                </m:e>
                              </m:d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begChr m:val="⟨"/>
                              <m:endChr m:val="⟩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e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†</m:t>
                                  </m:r>
                                </m:sup>
                              </m:sSup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⃗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</m:acc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∙</m:t>
                                  </m:r>
                                  <m:acc>
                                    <m:accPr>
                                      <m:chr m:val="⃗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</m:acc>
                                </m:e>
                              </m:d>
                            </m:sup>
                          </m:sSup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9FAD507-9500-E194-6EA9-CC9C8A285D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552" y="3671920"/>
                <a:ext cx="7516097" cy="81836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F0859A7-FA74-137A-8673-F84BEBE5D034}"/>
                  </a:ext>
                </a:extLst>
              </p:cNvPr>
              <p:cNvSpPr txBox="1"/>
              <p:nvPr/>
            </p:nvSpPr>
            <p:spPr>
              <a:xfrm>
                <a:off x="3062829" y="4588300"/>
                <a:ext cx="6393610" cy="8183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ℏ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𝜀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den>
                          </m:f>
                        </m:e>
                      </m:rad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en-US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e>
                            <m:e>
                              <m:rad>
                                <m:radPr>
                                  <m:degHide m:val="on"/>
                                  <m:ctrlPr>
                                    <a:rPr lang="en-US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rad>
                            </m:e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⃗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</m:acc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∙</m:t>
                                  </m:r>
                                  <m:acc>
                                    <m:accPr>
                                      <m:chr m:val="⃗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</m:acc>
                                </m:e>
                              </m:d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begChr m:val="⟨"/>
                              <m:endChr m:val="⟩"/>
                              <m:ctrlPr>
                                <a:rPr lang="en-US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e>
                            <m:e>
                              <m:rad>
                                <m:radPr>
                                  <m:degHide m:val="on"/>
                                  <m:ctrlPr>
                                    <a:rPr lang="en-US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+1</m:t>
                                  </m:r>
                                </m:e>
                              </m:rad>
                            </m:e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⃗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</m:acc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∙</m:t>
                                  </m:r>
                                  <m:acc>
                                    <m:accPr>
                                      <m:chr m:val="⃗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</m:acc>
                                </m:e>
                              </m:d>
                            </m:sup>
                          </m:sSup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F0859A7-FA74-137A-8673-F84BEBE5D0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2829" y="4588300"/>
                <a:ext cx="6393610" cy="81836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1C161AB-7C83-A86C-C2D8-DC599ACC24CA}"/>
                  </a:ext>
                </a:extLst>
              </p:cNvPr>
              <p:cNvSpPr txBox="1"/>
              <p:nvPr/>
            </p:nvSpPr>
            <p:spPr>
              <a:xfrm>
                <a:off x="9804066" y="2865410"/>
                <a:ext cx="1191673" cy="2993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1C161AB-7C83-A86C-C2D8-DC599ACC24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04066" y="2865410"/>
                <a:ext cx="1191673" cy="299313"/>
              </a:xfrm>
              <a:prstGeom prst="rect">
                <a:avLst/>
              </a:prstGeom>
              <a:blipFill>
                <a:blip r:embed="rId10"/>
                <a:stretch>
                  <a:fillRect r="-3158" b="-2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1295D99-E140-4C57-4D0D-BD119164B3BB}"/>
                  </a:ext>
                </a:extLst>
              </p:cNvPr>
              <p:cNvSpPr txBox="1"/>
              <p:nvPr/>
            </p:nvSpPr>
            <p:spPr>
              <a:xfrm>
                <a:off x="3087333" y="5666424"/>
                <a:ext cx="41197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1295D99-E140-4C57-4D0D-BD119164B3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7333" y="5666424"/>
                <a:ext cx="411972" cy="276999"/>
              </a:xfrm>
              <a:prstGeom prst="rect">
                <a:avLst/>
              </a:prstGeom>
              <a:blipFill>
                <a:blip r:embed="rId11"/>
                <a:stretch>
                  <a:fillRect l="-5882" r="-11765"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776932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773</TotalTime>
  <Words>813</Words>
  <Application>Microsoft Macintosh PowerPoint</Application>
  <PresentationFormat>Widescreen</PresentationFormat>
  <Paragraphs>137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Aptos</vt:lpstr>
      <vt:lpstr>Aptos Display</vt:lpstr>
      <vt:lpstr>Arial</vt:lpstr>
      <vt:lpstr>Cambria Math</vt:lpstr>
      <vt:lpstr>Office Theme</vt:lpstr>
      <vt:lpstr>ECE 60400: Electromagnetic Field Theory Fall 2025 L27 Quantum Theory of EM Wave</vt:lpstr>
      <vt:lpstr>Photon of EM Wave: Wave-Particle Duality</vt:lpstr>
      <vt:lpstr>Single-Mode EM Field vs Photon in a Box V</vt:lpstr>
      <vt:lpstr>Quantization of a Single-Mode EM Field</vt:lpstr>
      <vt:lpstr>Fock State: fixed photon number |├ n⟩</vt:lpstr>
      <vt:lpstr>Photon on a Beam Splitter</vt:lpstr>
      <vt:lpstr>A Single Photon on a Beam Splitter</vt:lpstr>
      <vt:lpstr>Two Photons on a Beam Splitter</vt:lpstr>
      <vt:lpstr>Fock State: fixed photon number |├ n⟩</vt:lpstr>
      <vt:lpstr>Coherent States as Classical EM Wave</vt:lpstr>
      <vt:lpstr>Coherent States as Classical EM Wave</vt:lpstr>
      <vt:lpstr>Coherent States: Statistics</vt:lpstr>
      <vt:lpstr>Coherent States: Statistics</vt:lpstr>
      <vt:lpstr>Coherent States on a Beam Splitter</vt:lpstr>
      <vt:lpstr>Thermal Light: 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Shengwang Du</dc:creator>
  <cp:lastModifiedBy>Shengwang Du</cp:lastModifiedBy>
  <cp:revision>9</cp:revision>
  <dcterms:created xsi:type="dcterms:W3CDTF">2025-11-27T01:31:20Z</dcterms:created>
  <dcterms:modified xsi:type="dcterms:W3CDTF">2025-11-28T02:51:05Z</dcterms:modified>
</cp:coreProperties>
</file>