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98" r:id="rId2"/>
    <p:sldId id="438" r:id="rId3"/>
    <p:sldId id="408" r:id="rId4"/>
    <p:sldId id="257" r:id="rId5"/>
    <p:sldId id="409" r:id="rId6"/>
    <p:sldId id="410" r:id="rId7"/>
    <p:sldId id="411" r:id="rId8"/>
    <p:sldId id="412" r:id="rId9"/>
    <p:sldId id="413" r:id="rId10"/>
    <p:sldId id="432" r:id="rId11"/>
    <p:sldId id="433" r:id="rId12"/>
    <p:sldId id="435" r:id="rId13"/>
    <p:sldId id="434" r:id="rId14"/>
    <p:sldId id="276" r:id="rId15"/>
    <p:sldId id="414" r:id="rId16"/>
    <p:sldId id="436" r:id="rId17"/>
    <p:sldId id="43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73932-F9A6-2547-838A-D95A30752597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E6F8-C2DB-C742-95F7-D25BD70C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2E6F8-C2DB-C742-95F7-D25BD70CF8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48A0-3C71-50EB-CD1B-D98C9A6BC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CD197-E175-53D6-7FE5-2553108AA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19108-30FA-5B30-87D9-1E3A7E22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69E0-8AC9-87F5-FB42-6FD77D3A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491B7-A5B0-776D-1C0D-7080361A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662A-E81E-14A3-3AA9-174C2108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8A461-4F02-DC60-9FA8-E066F2C67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A65AA-4970-54BA-D0EF-B0E65854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65537-DFF1-A953-4ED5-564BF2B4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55D6-55AF-3F5A-26C4-3BC724EE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4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295D5-2699-2762-2E01-7D5EDC46D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E46D3-7DF1-B0B1-D45F-DB1EBE64F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DAA3-36EF-8883-8F17-D99C6116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DCEC5-D008-E5F0-CA5D-A774EB66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FCD4A-58B5-4D2F-9748-F5634872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6A4D-94D2-3D5A-38B1-55FB91B0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5677B-2085-741A-1DA7-19409B8E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2863-8EAB-8456-1AAC-9C43971D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EBCA-7DB9-8E05-E2A1-7937DE27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C6CF-A8C9-924C-9910-8FCBB6E8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F9AD-B775-37AE-4449-6FEB7CA3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7C2F9-F57D-E176-0AFD-77F6C71CD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76901-1139-152B-8E65-0D32F1A1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0D735-0452-AAC4-157A-DA785E57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25EE6-6CCF-F7DE-6DC6-68EA4FF0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7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5E04-BE99-42C9-70B1-6C9CEB60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8187B-C312-952A-F418-93940E7FB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AE1C9-3F15-DFE7-455C-2545BA4C3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62CCF-3FE1-2214-6DAA-C5FD18CC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7EA4B-2505-8E03-4D9B-DEE9A3DA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247D8-551E-EECC-213F-DBDE76F4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ED14-FB0F-96A7-D428-6E4DBE3D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EF450-A0BE-E704-DAB3-5CCA598AE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EBE04-2742-5BA4-4C34-75DA1CC4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1DB06-AC19-B2EF-CF38-AAC49F74C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B0E6A-AA56-3C16-F956-8A53E7785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C34A3-ADAD-472E-8B19-0C94DBB3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9999D-03EE-3A8A-CD49-6DF14DED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FE91F-EE74-A43C-D1FB-25DDAE75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3482-E641-7563-54C4-EC100E84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B5AED-7F04-F2C2-C8DE-1256B593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F1897-10D1-F2DD-A12E-BF51BF0A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7FDFD-73BE-94B8-9ADD-B8DEA480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B77F5-FAD1-2DD2-87E1-9025AC7C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36148-FC17-E181-35EC-BF08D7F6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9BD8E-7F03-BFC5-CFA0-9484EC86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5148-9B5B-3FB3-87D3-0035DDC7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6360-8CED-5327-3E55-2DAC5A2E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64768-FED7-99E4-D80B-B54C96345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2D623-028C-79A1-0F52-40B1F09B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A7E27-519B-47C2-DF7F-A7B22EF3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87218-D8F4-64DF-6E9F-AE08109F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7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CBF6-79D5-E7D6-6718-715DEF07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0A108-0913-6162-5458-335B7D5BF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60217-C25C-F821-E785-F1AE9C469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C8F06-E283-D9A4-2462-A20DA4D6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1DB28-DBBB-588D-4ABC-BFB7C880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E7BAF-D7D5-E38A-9297-50701AA7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C5DEE-FEBC-A59B-5F8E-FAF9A586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9BB5-7DC5-08D6-29C6-66126F11F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F99B5-35CC-7EFB-8FC9-5405B5883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A4DAF-C0C7-9044-BCF4-E3769025EBC8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6E4D5-B21E-9599-F5DB-984EC9D24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FD955-DCC4-E26A-D876-6A3FA02B9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emf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4.png"/><Relationship Id="rId7" Type="http://schemas.openxmlformats.org/officeDocument/2006/relationships/image" Target="../media/image7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4.gif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3.png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4.gif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3.png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3DBF-D69E-E81E-11D1-310FAD224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3617"/>
            <a:ext cx="12075090" cy="2345384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ECE 60400: Electromagnetic Field Theory</a:t>
            </a:r>
            <a:br>
              <a:rPr lang="en-US" b="1" dirty="0">
                <a:solidFill>
                  <a:srgbClr val="0432FF"/>
                </a:solidFill>
              </a:rPr>
            </a:br>
            <a:r>
              <a:rPr lang="en-US" sz="4900" dirty="0"/>
              <a:t>Fall 2025</a:t>
            </a:r>
            <a:br>
              <a:rPr lang="en-US" sz="4900" dirty="0"/>
            </a:br>
            <a:r>
              <a:rPr lang="en-US" sz="4900" b="1" dirty="0">
                <a:solidFill>
                  <a:srgbClr val="C00000"/>
                </a:solidFill>
              </a:rPr>
              <a:t>L26 Fourier Optics</a:t>
            </a:r>
            <a:endParaRPr lang="en-US" b="1" dirty="0">
              <a:solidFill>
                <a:srgbClr val="0432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390ED-6F88-14D8-864E-E5B9880F2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305" y="4007523"/>
            <a:ext cx="9144000" cy="2007056"/>
          </a:xfrm>
        </p:spPr>
        <p:txBody>
          <a:bodyPr>
            <a:normAutofit/>
          </a:bodyPr>
          <a:lstStyle/>
          <a:p>
            <a:r>
              <a:rPr lang="en-US" sz="3600" b="1" dirty="0"/>
              <a:t>Instructor: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432FF"/>
                </a:solidFill>
              </a:rPr>
              <a:t>Dr. Shengwang Du</a:t>
            </a:r>
          </a:p>
          <a:p>
            <a:r>
              <a:rPr lang="en-US" sz="3600" dirty="0"/>
              <a:t>Tuesday &amp; Thursday 4:30pm-5:45pm</a:t>
            </a:r>
          </a:p>
          <a:p>
            <a:r>
              <a:rPr lang="en-US" sz="3600" dirty="0"/>
              <a:t>Hampton Hall of Civil Engineering 2117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28E8475-7B8A-83A4-D6B1-4CA17BE0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30"/>
            <a:ext cx="4225703" cy="7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0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9445" cy="903809"/>
          </a:xfrm>
        </p:spPr>
        <p:txBody>
          <a:bodyPr/>
          <a:lstStyle/>
          <a:p>
            <a:r>
              <a:rPr lang="en-US" dirty="0"/>
              <a:t>Bessel Beam: Nondiffractive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982" y="2537391"/>
                <a:ext cx="7314566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2" y="2537391"/>
                <a:ext cx="7314566" cy="9685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982" y="1391026"/>
                <a:ext cx="3372590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num>
                        <m:den>
                          <m:r>
                            <a:rPr lang="mr-I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2" y="1391026"/>
                <a:ext cx="3372590" cy="751552"/>
              </a:xfrm>
              <a:prstGeom prst="rect">
                <a:avLst/>
              </a:prstGeom>
              <a:blipFill rotWithShape="0">
                <a:blip r:embed="rId3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14382" y="1369789"/>
                <a:ext cx="2799100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82" y="1369789"/>
                <a:ext cx="2799100" cy="7515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4541855" y="1602041"/>
            <a:ext cx="1063845" cy="287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9772" y="3450127"/>
                <a:ext cx="4155881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400" dirty="0"/>
                  <a:t>=constant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72" y="3450127"/>
                <a:ext cx="4155881" cy="751552"/>
              </a:xfrm>
              <a:prstGeom prst="rect">
                <a:avLst/>
              </a:prstGeom>
              <a:blipFill rotWithShape="0">
                <a:blip r:embed="rId5"/>
                <a:stretch>
                  <a:fillRect r="-3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5807" y="3716136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519" y="4348457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67461" y="4323791"/>
                <a:ext cx="4338239" cy="498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0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61" y="4323791"/>
                <a:ext cx="4338239" cy="498278"/>
              </a:xfrm>
              <a:prstGeom prst="rect">
                <a:avLst/>
              </a:prstGeom>
              <a:blipFill rotWithShape="0"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9564138" y="2543297"/>
            <a:ext cx="1396721" cy="14258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011478" y="3256236"/>
            <a:ext cx="29287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262498" y="1889090"/>
            <a:ext cx="0" cy="2300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36023" y="2900632"/>
                <a:ext cx="3041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023" y="2900632"/>
                <a:ext cx="30418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80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307493" y="1847541"/>
                <a:ext cx="311817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493" y="1847541"/>
                <a:ext cx="311817" cy="298928"/>
              </a:xfrm>
              <a:prstGeom prst="rect">
                <a:avLst/>
              </a:prstGeom>
              <a:blipFill rotWithShape="0">
                <a:blip r:embed="rId8"/>
                <a:stretch>
                  <a:fillRect l="-17647" r="-58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9582" y="4944182"/>
                <a:ext cx="7395999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82" y="4944182"/>
                <a:ext cx="7395999" cy="9685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65362" y="6034893"/>
                <a:ext cx="2387898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𝑧</m:t>
                        </m:r>
                        <m:r>
                          <a:rPr lang="en-US" sz="2400" i="1"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62" y="6034893"/>
                <a:ext cx="2387898" cy="384657"/>
              </a:xfrm>
              <a:prstGeom prst="rect">
                <a:avLst/>
              </a:prstGeom>
              <a:blipFill rotWithShape="0">
                <a:blip r:embed="rId10"/>
                <a:stretch>
                  <a:fillRect l="-7653" t="-22222" b="-4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250307" y="6034893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Non-diffracting </a:t>
            </a:r>
          </a:p>
        </p:txBody>
      </p:sp>
    </p:spTree>
    <p:extLst>
      <p:ext uri="{BB962C8B-B14F-4D97-AF65-F5344CB8AC3E}">
        <p14:creationId xmlns:p14="http://schemas.microsoft.com/office/powerpoint/2010/main" val="92980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98F8-44CF-1EE1-23E6-E2B370F8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Bessel Beam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41A31-2CF1-AB3B-6742-137F6AE5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7" y="1507321"/>
            <a:ext cx="5908805" cy="4985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AE88FE-5CD0-B304-B320-905558763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005" y="908137"/>
            <a:ext cx="5104356" cy="51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8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2C4E-0911-0930-4217-6F1ADDF3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Bessel Beam: I, Fourier Lens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03E7B-E058-7218-A8EC-41875164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105"/>
          <a:stretch>
            <a:fillRect/>
          </a:stretch>
        </p:blipFill>
        <p:spPr>
          <a:xfrm>
            <a:off x="2739199" y="1912828"/>
            <a:ext cx="6275909" cy="40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958D-FD96-5C49-0F7A-2B485CC3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Bessel Beam: II, with an Axicon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30E11-4393-90B6-00B8-92AA03D7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26" y="1963802"/>
            <a:ext cx="9704939" cy="319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9238" y="545720"/>
            <a:ext cx="7756263" cy="1054250"/>
          </a:xfrm>
        </p:spPr>
        <p:txBody>
          <a:bodyPr/>
          <a:lstStyle/>
          <a:p>
            <a:r>
              <a:rPr lang="en-US" sz="4800" dirty="0"/>
              <a:t>2D Aperture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81037" y="2112329"/>
                <a:ext cx="3575787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𝑘𝑟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37" y="2112329"/>
                <a:ext cx="3575787" cy="1130181"/>
              </a:xfrm>
              <a:prstGeom prst="rect">
                <a:avLst/>
              </a:prstGeom>
              <a:blipFill>
                <a:blip r:embed="rId2"/>
                <a:stretch>
                  <a:fillRect l="-20213" t="-155556" r="-709" b="-2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29886"/>
            <a:ext cx="4371258" cy="3628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8931" y="4249937"/>
            <a:ext cx="373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6638" y="5278101"/>
            <a:ext cx="373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5677" y="5831892"/>
            <a:ext cx="373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413859" y="2162087"/>
                <a:ext cx="4730526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859" y="2162087"/>
                <a:ext cx="4730526" cy="1061060"/>
              </a:xfrm>
              <a:prstGeom prst="rect">
                <a:avLst/>
              </a:prstGeom>
              <a:blipFill>
                <a:blip r:embed="rId4"/>
                <a:stretch>
                  <a:fillRect t="-140476" b="-19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909237" y="100356"/>
            <a:ext cx="4070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Fraunhofer Diffraction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787368" y="3072477"/>
                <a:ext cx="4612866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𝑘𝑌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368" y="3072477"/>
                <a:ext cx="4612866" cy="1061060"/>
              </a:xfrm>
              <a:prstGeom prst="rect">
                <a:avLst/>
              </a:prstGeom>
              <a:blipFill>
                <a:blip r:embed="rId5"/>
                <a:stretch>
                  <a:fillRect t="-137647" b="-19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895259" y="4812231"/>
                <a:ext cx="3530005" cy="783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59" y="4812231"/>
                <a:ext cx="3530005" cy="783612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213621" y="6016558"/>
                <a:ext cx="1871987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621" y="6016558"/>
                <a:ext cx="1871987" cy="524118"/>
              </a:xfrm>
              <a:prstGeom prst="rect">
                <a:avLst/>
              </a:prstGeom>
              <a:blipFill>
                <a:blip r:embed="rId7"/>
                <a:stretch>
                  <a:fillRect l="-2703" t="-2326" r="-3378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561782" y="6048218"/>
                <a:ext cx="183845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782" y="6048218"/>
                <a:ext cx="1838452" cy="524118"/>
              </a:xfrm>
              <a:prstGeom prst="rect">
                <a:avLst/>
              </a:prstGeom>
              <a:blipFill>
                <a:blip r:embed="rId8"/>
                <a:stretch>
                  <a:fillRect l="-2055" t="-2381" r="-274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841313" y="3876905"/>
                <a:ext cx="4711354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313" y="3876905"/>
                <a:ext cx="4711354" cy="1061060"/>
              </a:xfrm>
              <a:prstGeom prst="rect">
                <a:avLst/>
              </a:prstGeom>
              <a:blipFill>
                <a:blip r:embed="rId9"/>
                <a:stretch>
                  <a:fillRect t="-140476" b="-19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50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C25C-158B-0960-9007-779C52E8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365125"/>
            <a:ext cx="11228540" cy="1325563"/>
          </a:xfrm>
        </p:spPr>
        <p:txBody>
          <a:bodyPr/>
          <a:lstStyle/>
          <a:p>
            <a:r>
              <a:rPr lang="en-US" dirty="0"/>
              <a:t>Fraunhofer Diffraction: Fourier Optics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A89847-B0F7-53DE-3C4A-D5D8B49C66F6}"/>
                  </a:ext>
                </a:extLst>
              </p:cNvPr>
              <p:cNvSpPr txBox="1"/>
              <p:nvPr/>
            </p:nvSpPr>
            <p:spPr>
              <a:xfrm>
                <a:off x="1301663" y="1514271"/>
                <a:ext cx="7126887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A89847-B0F7-53DE-3C4A-D5D8B49C6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63" y="1514271"/>
                <a:ext cx="7126887" cy="807272"/>
              </a:xfrm>
              <a:prstGeom prst="rect">
                <a:avLst/>
              </a:prstGeom>
              <a:blipFill>
                <a:blip r:embed="rId2"/>
                <a:stretch>
                  <a:fillRect l="-890" t="-154688" b="-2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08E93-A524-BCFA-2625-454ACC6C6FFF}"/>
                  </a:ext>
                </a:extLst>
              </p:cNvPr>
              <p:cNvSpPr txBox="1"/>
              <p:nvPr/>
            </p:nvSpPr>
            <p:spPr>
              <a:xfrm>
                <a:off x="1301663" y="2239345"/>
                <a:ext cx="4513415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08E93-A524-BCFA-2625-454ACC6C6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63" y="2239345"/>
                <a:ext cx="4513415" cy="807272"/>
              </a:xfrm>
              <a:prstGeom prst="rect">
                <a:avLst/>
              </a:prstGeom>
              <a:blipFill>
                <a:blip r:embed="rId3"/>
                <a:stretch>
                  <a:fillRect l="-843" t="-153846" r="-1685" b="-2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6DC0C9-3FAB-ED69-03E4-0972F881CD1F}"/>
                  </a:ext>
                </a:extLst>
              </p:cNvPr>
              <p:cNvSpPr txBox="1"/>
              <p:nvPr/>
            </p:nvSpPr>
            <p:spPr>
              <a:xfrm>
                <a:off x="274535" y="2965826"/>
                <a:ext cx="6505948" cy="667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i="1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6DC0C9-3FAB-ED69-03E4-0972F881C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5" y="2965826"/>
                <a:ext cx="6505948" cy="667683"/>
              </a:xfrm>
              <a:prstGeom prst="rect">
                <a:avLst/>
              </a:prstGeom>
              <a:blipFill>
                <a:blip r:embed="rId4"/>
                <a:stretch>
                  <a:fillRect l="-2339" t="-61111" b="-1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A50CC8F-4BD1-9E68-A4C1-0D4D23921EB0}"/>
              </a:ext>
            </a:extLst>
          </p:cNvPr>
          <p:cNvSpPr txBox="1"/>
          <p:nvPr/>
        </p:nvSpPr>
        <p:spPr>
          <a:xfrm>
            <a:off x="274535" y="3692307"/>
            <a:ext cx="9036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Assume: the wave field envelope varies slowly as compared with its wavelength: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9C3D48-C79C-11DE-396E-8D3E84CAC477}"/>
                  </a:ext>
                </a:extLst>
              </p:cNvPr>
              <p:cNvSpPr txBox="1"/>
              <p:nvPr/>
            </p:nvSpPr>
            <p:spPr>
              <a:xfrm>
                <a:off x="691518" y="5430306"/>
                <a:ext cx="4119589" cy="665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9C3D48-C79C-11DE-396E-8D3E84CAC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8" y="5430306"/>
                <a:ext cx="4119589" cy="665054"/>
              </a:xfrm>
              <a:prstGeom prst="rect">
                <a:avLst/>
              </a:prstGeom>
              <a:blipFill>
                <a:blip r:embed="rId5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278CC3-7B3B-6043-EFD3-A24D14E372EA}"/>
                  </a:ext>
                </a:extLst>
              </p:cNvPr>
              <p:cNvSpPr txBox="1"/>
              <p:nvPr/>
            </p:nvSpPr>
            <p:spPr>
              <a:xfrm>
                <a:off x="547536" y="4205136"/>
                <a:ext cx="8527143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278CC3-7B3B-6043-EFD3-A24D14E37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36" y="4205136"/>
                <a:ext cx="8527143" cy="818366"/>
              </a:xfrm>
              <a:prstGeom prst="rect">
                <a:avLst/>
              </a:prstGeom>
              <a:blipFill>
                <a:blip r:embed="rId6"/>
                <a:stretch>
                  <a:fillRect r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39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51430-320F-1622-4664-D9C633E2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3DF5-DEBC-829B-82B9-7984369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365125"/>
            <a:ext cx="11228540" cy="1325563"/>
          </a:xfrm>
        </p:spPr>
        <p:txBody>
          <a:bodyPr/>
          <a:lstStyle/>
          <a:p>
            <a:r>
              <a:rPr lang="en-US" dirty="0"/>
              <a:t>Fraunhofer Diffraction: Fourier Optics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EF3170-F1A0-150C-04FC-3C96BFC92DAC}"/>
                  </a:ext>
                </a:extLst>
              </p:cNvPr>
              <p:cNvSpPr txBox="1"/>
              <p:nvPr/>
            </p:nvSpPr>
            <p:spPr>
              <a:xfrm>
                <a:off x="1301663" y="1138491"/>
                <a:ext cx="7126887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EF3170-F1A0-150C-04FC-3C96BFC92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63" y="1138491"/>
                <a:ext cx="7126887" cy="807272"/>
              </a:xfrm>
              <a:prstGeom prst="rect">
                <a:avLst/>
              </a:prstGeom>
              <a:blipFill>
                <a:blip r:embed="rId2"/>
                <a:stretch>
                  <a:fillRect l="-890" t="-152308" b="-2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F77E11-E8E7-18FE-6873-94DFF76FEAE1}"/>
                  </a:ext>
                </a:extLst>
              </p:cNvPr>
              <p:cNvSpPr txBox="1"/>
              <p:nvPr/>
            </p:nvSpPr>
            <p:spPr>
              <a:xfrm>
                <a:off x="1446890" y="1857919"/>
                <a:ext cx="4513415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F77E11-E8E7-18FE-6873-94DFF76FE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890" y="1857919"/>
                <a:ext cx="4513415" cy="807272"/>
              </a:xfrm>
              <a:prstGeom prst="rect">
                <a:avLst/>
              </a:prstGeom>
              <a:blipFill>
                <a:blip r:embed="rId3"/>
                <a:stretch>
                  <a:fillRect l="-840" t="-154688" r="-1401" b="-2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A3DBCD-FD41-46EA-EAC2-200AD85B2296}"/>
                  </a:ext>
                </a:extLst>
              </p:cNvPr>
              <p:cNvSpPr txBox="1"/>
              <p:nvPr/>
            </p:nvSpPr>
            <p:spPr>
              <a:xfrm>
                <a:off x="274535" y="2590046"/>
                <a:ext cx="6505948" cy="667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i="1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  <m:r>
                              <a:rPr lang="en-US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A3DBCD-FD41-46EA-EAC2-200AD85B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5" y="2590046"/>
                <a:ext cx="6505948" cy="667683"/>
              </a:xfrm>
              <a:prstGeom prst="rect">
                <a:avLst/>
              </a:prstGeom>
              <a:blipFill>
                <a:blip r:embed="rId4"/>
                <a:stretch>
                  <a:fillRect l="-2339" t="-64151" b="-1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D524D5-BD88-D204-57F0-C72E9B44CA83}"/>
                  </a:ext>
                </a:extLst>
              </p:cNvPr>
              <p:cNvSpPr txBox="1"/>
              <p:nvPr/>
            </p:nvSpPr>
            <p:spPr>
              <a:xfrm>
                <a:off x="1157165" y="3397318"/>
                <a:ext cx="6028830" cy="825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𝑖𝑘𝑧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D524D5-BD88-D204-57F0-C72E9B44C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65" y="3397318"/>
                <a:ext cx="6028830" cy="825291"/>
              </a:xfrm>
              <a:prstGeom prst="rect">
                <a:avLst/>
              </a:prstGeom>
              <a:blipFill>
                <a:blip r:embed="rId5"/>
                <a:stretch>
                  <a:fillRect l="-1895" t="-148485" b="-2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FEE399-BEE3-2C10-A0CE-3D6BD69A2761}"/>
                  </a:ext>
                </a:extLst>
              </p:cNvPr>
              <p:cNvSpPr txBox="1"/>
              <p:nvPr/>
            </p:nvSpPr>
            <p:spPr>
              <a:xfrm>
                <a:off x="1059045" y="4362198"/>
                <a:ext cx="5594737" cy="825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𝑖𝑘𝑧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FEE399-BEE3-2C10-A0CE-3D6BD69A2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45" y="4362198"/>
                <a:ext cx="5594737" cy="825291"/>
              </a:xfrm>
              <a:prstGeom prst="rect">
                <a:avLst/>
              </a:prstGeom>
              <a:blipFill>
                <a:blip r:embed="rId6"/>
                <a:stretch>
                  <a:fillRect l="-2041" t="-148485" b="-2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0DDEA3-4ADB-5AFE-1646-E8030920811D}"/>
                  </a:ext>
                </a:extLst>
              </p:cNvPr>
              <p:cNvSpPr txBox="1"/>
              <p:nvPr/>
            </p:nvSpPr>
            <p:spPr>
              <a:xfrm>
                <a:off x="1059044" y="5327078"/>
                <a:ext cx="8082725" cy="825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𝑖𝑘𝑧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0DDEA3-4ADB-5AFE-1646-E80309208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44" y="5327078"/>
                <a:ext cx="8082725" cy="825291"/>
              </a:xfrm>
              <a:prstGeom prst="rect">
                <a:avLst/>
              </a:prstGeom>
              <a:blipFill>
                <a:blip r:embed="rId7"/>
                <a:stretch>
                  <a:fillRect l="-1256" t="-148485" b="-2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961F39-DFB6-F538-0658-9513B57111D9}"/>
                  </a:ext>
                </a:extLst>
              </p:cNvPr>
              <p:cNvSpPr txBox="1"/>
              <p:nvPr/>
            </p:nvSpPr>
            <p:spPr>
              <a:xfrm>
                <a:off x="1157165" y="6152369"/>
                <a:ext cx="7550465" cy="825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𝑖𝑘𝑧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961F39-DFB6-F538-0658-9513B5711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65" y="6152369"/>
                <a:ext cx="7550465" cy="825291"/>
              </a:xfrm>
              <a:prstGeom prst="rect">
                <a:avLst/>
              </a:prstGeom>
              <a:blipFill>
                <a:blip r:embed="rId8"/>
                <a:stretch>
                  <a:fillRect l="-1345" t="-150000" b="-2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4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24889-7819-42FE-205E-8C2C16AE1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2A76-11A1-A563-BA1B-D3971F85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365125"/>
            <a:ext cx="11228540" cy="1325563"/>
          </a:xfrm>
        </p:spPr>
        <p:txBody>
          <a:bodyPr/>
          <a:lstStyle/>
          <a:p>
            <a:r>
              <a:rPr lang="en-US" dirty="0"/>
              <a:t>Fraunhofer Diffraction: Fourier Optics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E3E519-4512-3727-3E6E-7054D30BBEB8}"/>
                  </a:ext>
                </a:extLst>
              </p:cNvPr>
              <p:cNvSpPr txBox="1"/>
              <p:nvPr/>
            </p:nvSpPr>
            <p:spPr>
              <a:xfrm>
                <a:off x="1301663" y="1514271"/>
                <a:ext cx="7126887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E3E519-4512-3727-3E6E-7054D30BB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63" y="1514271"/>
                <a:ext cx="7126887" cy="807272"/>
              </a:xfrm>
              <a:prstGeom prst="rect">
                <a:avLst/>
              </a:prstGeom>
              <a:blipFill>
                <a:blip r:embed="rId2"/>
                <a:stretch>
                  <a:fillRect l="-890" t="-154688" b="-2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ED15F9-8254-2778-FD8B-F6F395F4BD24}"/>
                  </a:ext>
                </a:extLst>
              </p:cNvPr>
              <p:cNvSpPr txBox="1"/>
              <p:nvPr/>
            </p:nvSpPr>
            <p:spPr>
              <a:xfrm>
                <a:off x="1446890" y="2233699"/>
                <a:ext cx="4513415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ED15F9-8254-2778-FD8B-F6F395F4B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890" y="2233699"/>
                <a:ext cx="4513415" cy="807272"/>
              </a:xfrm>
              <a:prstGeom prst="rect">
                <a:avLst/>
              </a:prstGeom>
              <a:blipFill>
                <a:blip r:embed="rId3"/>
                <a:stretch>
                  <a:fillRect l="-840" t="-152308" r="-1401" b="-2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D841A8-9C87-ADF9-7B88-CC33EE86D044}"/>
                  </a:ext>
                </a:extLst>
              </p:cNvPr>
              <p:cNvSpPr txBox="1"/>
              <p:nvPr/>
            </p:nvSpPr>
            <p:spPr>
              <a:xfrm>
                <a:off x="818962" y="2991739"/>
                <a:ext cx="8593635" cy="825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𝑖𝑘𝑧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D841A8-9C87-ADF9-7B88-CC33EE86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2" y="2991739"/>
                <a:ext cx="8593635" cy="825291"/>
              </a:xfrm>
              <a:prstGeom prst="rect">
                <a:avLst/>
              </a:prstGeom>
              <a:blipFill>
                <a:blip r:embed="rId4"/>
                <a:stretch>
                  <a:fillRect l="-590" t="-148485" b="-2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66F59B-3621-42DC-289C-D98C7598106D}"/>
                  </a:ext>
                </a:extLst>
              </p:cNvPr>
              <p:cNvSpPr txBox="1"/>
              <p:nvPr/>
            </p:nvSpPr>
            <p:spPr>
              <a:xfrm>
                <a:off x="346035" y="3711167"/>
                <a:ext cx="11228540" cy="635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𝑥𝑥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66F59B-3621-42DC-289C-D98C7598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35" y="3711167"/>
                <a:ext cx="11228540" cy="635239"/>
              </a:xfrm>
              <a:prstGeom prst="rect">
                <a:avLst/>
              </a:prstGeom>
              <a:blipFill>
                <a:blip r:embed="rId5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432896-152B-7685-1F95-440BB89423EF}"/>
                  </a:ext>
                </a:extLst>
              </p:cNvPr>
              <p:cNvSpPr txBox="1"/>
              <p:nvPr/>
            </p:nvSpPr>
            <p:spPr>
              <a:xfrm>
                <a:off x="10895735" y="3404384"/>
                <a:ext cx="678840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432896-152B-7685-1F95-440BB894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735" y="3404384"/>
                <a:ext cx="678840" cy="276999"/>
              </a:xfrm>
              <a:prstGeom prst="rect">
                <a:avLst/>
              </a:prstGeom>
              <a:blipFill>
                <a:blip r:embed="rId6"/>
                <a:stretch>
                  <a:fillRect l="-3571" r="-7143" b="-83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368C4F-5E2A-854A-6F2C-D32B47EBADC9}"/>
              </a:ext>
            </a:extLst>
          </p:cNvPr>
          <p:cNvCxnSpPr/>
          <p:nvPr/>
        </p:nvCxnSpPr>
        <p:spPr>
          <a:xfrm>
            <a:off x="9830844" y="3773064"/>
            <a:ext cx="475990" cy="6547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3C9A52-71EE-B8AE-BC70-B818E1D1EC1C}"/>
              </a:ext>
            </a:extLst>
          </p:cNvPr>
          <p:cNvCxnSpPr>
            <a:cxnSpLocks/>
          </p:cNvCxnSpPr>
          <p:nvPr/>
        </p:nvCxnSpPr>
        <p:spPr>
          <a:xfrm flipH="1">
            <a:off x="9853810" y="3918885"/>
            <a:ext cx="453024" cy="608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FBC41-A454-2AB0-B3B7-BDA8E93D0BA0}"/>
              </a:ext>
            </a:extLst>
          </p:cNvPr>
          <p:cNvCxnSpPr/>
          <p:nvPr/>
        </p:nvCxnSpPr>
        <p:spPr>
          <a:xfrm>
            <a:off x="5223353" y="3542883"/>
            <a:ext cx="872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8CC6D-BE21-BC60-7D15-76FF1CC6D02B}"/>
              </a:ext>
            </a:extLst>
          </p:cNvPr>
          <p:cNvCxnSpPr/>
          <p:nvPr/>
        </p:nvCxnSpPr>
        <p:spPr>
          <a:xfrm>
            <a:off x="7379917" y="3530462"/>
            <a:ext cx="872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16F88B-FC17-0CE3-9601-628D08D30F50}"/>
                  </a:ext>
                </a:extLst>
              </p:cNvPr>
              <p:cNvSpPr txBox="1"/>
              <p:nvPr/>
            </p:nvSpPr>
            <p:spPr>
              <a:xfrm>
                <a:off x="2317834" y="4701909"/>
                <a:ext cx="3642471" cy="861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16F88B-FC17-0CE3-9601-628D08D30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834" y="4701909"/>
                <a:ext cx="3642471" cy="861454"/>
              </a:xfrm>
              <a:prstGeom prst="rect">
                <a:avLst/>
              </a:prstGeom>
              <a:blipFill>
                <a:blip r:embed="rId7"/>
                <a:stretch>
                  <a:fillRect l="-25694" t="-115942" b="-18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405C11E-B29B-4238-FE7D-66EFC1F6AEDC}"/>
              </a:ext>
            </a:extLst>
          </p:cNvPr>
          <p:cNvSpPr txBox="1"/>
          <p:nvPr/>
        </p:nvSpPr>
        <p:spPr>
          <a:xfrm>
            <a:off x="526093" y="4960307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Making use of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2229BB-4DD0-A702-51FA-019B715D00D6}"/>
                  </a:ext>
                </a:extLst>
              </p:cNvPr>
              <p:cNvSpPr txBox="1"/>
              <p:nvPr/>
            </p:nvSpPr>
            <p:spPr>
              <a:xfrm>
                <a:off x="433833" y="5563363"/>
                <a:ext cx="11140742" cy="745973"/>
              </a:xfrm>
              <a:prstGeom prst="rect">
                <a:avLst/>
              </a:prstGeom>
              <a:noFill/>
              <a:ln>
                <a:solidFill>
                  <a:schemeClr val="dk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′+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2229BB-4DD0-A702-51FA-019B715D0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3" y="5563363"/>
                <a:ext cx="11140742" cy="745973"/>
              </a:xfrm>
              <a:prstGeom prst="rect">
                <a:avLst/>
              </a:prstGeom>
              <a:blipFill>
                <a:blip r:embed="rId8"/>
                <a:stretch>
                  <a:fillRect t="-144262" b="-206557"/>
                </a:stretch>
              </a:blipFill>
              <a:ln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E3D266-31DC-F0EA-DF83-01AB66CA4D60}"/>
                  </a:ext>
                </a:extLst>
              </p:cNvPr>
              <p:cNvSpPr txBox="1"/>
              <p:nvPr/>
            </p:nvSpPr>
            <p:spPr>
              <a:xfrm>
                <a:off x="6184938" y="6309336"/>
                <a:ext cx="861774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E3D266-31DC-F0EA-DF83-01AB66CA4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938" y="6309336"/>
                <a:ext cx="861774" cy="524118"/>
              </a:xfrm>
              <a:prstGeom prst="rect">
                <a:avLst/>
              </a:prstGeom>
              <a:blipFill>
                <a:blip r:embed="rId9"/>
                <a:stretch>
                  <a:fillRect l="-7353" t="-2326" r="-2941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BD9376-1EF8-FF77-EB99-84D46F848C59}"/>
                  </a:ext>
                </a:extLst>
              </p:cNvPr>
              <p:cNvSpPr txBox="1"/>
              <p:nvPr/>
            </p:nvSpPr>
            <p:spPr>
              <a:xfrm>
                <a:off x="7557735" y="6366885"/>
                <a:ext cx="870815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BD9376-1EF8-FF77-EB99-84D46F848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735" y="6366885"/>
                <a:ext cx="870815" cy="524118"/>
              </a:xfrm>
              <a:prstGeom prst="rect">
                <a:avLst/>
              </a:prstGeom>
              <a:blipFill>
                <a:blip r:embed="rId10"/>
                <a:stretch>
                  <a:fillRect l="-7246" t="-2381" r="-5797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02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383-3D6C-EED9-2F4C-8810D13A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 cases using Fourier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96014-6396-25F8-58F8-18E8EFFC1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Beam Propagation</a:t>
            </a:r>
          </a:p>
          <a:p>
            <a:r>
              <a:rPr lang="en-US" dirty="0"/>
              <a:t>Non-Diffractive Bessel Beam</a:t>
            </a:r>
          </a:p>
          <a:p>
            <a:r>
              <a:rPr lang="en-US" dirty="0"/>
              <a:t>Fraunhofer Diffraction </a:t>
            </a:r>
          </a:p>
        </p:txBody>
      </p:sp>
    </p:spTree>
    <p:extLst>
      <p:ext uri="{BB962C8B-B14F-4D97-AF65-F5344CB8AC3E}">
        <p14:creationId xmlns:p14="http://schemas.microsoft.com/office/powerpoint/2010/main" val="256116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9173-3492-D815-65C1-79177A0D2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07E2D-1257-E77B-D755-193610A7EB7C}"/>
                  </a:ext>
                </a:extLst>
              </p:cNvPr>
              <p:cNvSpPr txBox="1"/>
              <p:nvPr/>
            </p:nvSpPr>
            <p:spPr>
              <a:xfrm>
                <a:off x="278840" y="737553"/>
                <a:ext cx="5288884" cy="866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07E2D-1257-E77B-D755-193610A7E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40" y="737553"/>
                <a:ext cx="5288884" cy="866519"/>
              </a:xfrm>
              <a:prstGeom prst="rect">
                <a:avLst/>
              </a:prstGeom>
              <a:blipFill>
                <a:blip r:embed="rId2"/>
                <a:stretch>
                  <a:fillRect l="-1439" r="-1199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C433C3-4782-48FF-30BD-413393E48403}"/>
                  </a:ext>
                </a:extLst>
              </p:cNvPr>
              <p:cNvSpPr txBox="1"/>
              <p:nvPr/>
            </p:nvSpPr>
            <p:spPr>
              <a:xfrm>
                <a:off x="8677284" y="3056266"/>
                <a:ext cx="2115836" cy="588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C433C3-4782-48FF-30BD-413393E48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3056266"/>
                <a:ext cx="2115836" cy="588751"/>
              </a:xfrm>
              <a:prstGeom prst="rect">
                <a:avLst/>
              </a:prstGeom>
              <a:blipFill>
                <a:blip r:embed="rId3"/>
                <a:stretch>
                  <a:fillRect l="-1786" t="-416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DEDDB-C760-754A-5390-BD6F3EBC9F8A}"/>
                  </a:ext>
                </a:extLst>
              </p:cNvPr>
              <p:cNvSpPr txBox="1"/>
              <p:nvPr/>
            </p:nvSpPr>
            <p:spPr>
              <a:xfrm>
                <a:off x="8677284" y="2384251"/>
                <a:ext cx="1857303" cy="558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DEDDB-C760-754A-5390-BD6F3EBC9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2384251"/>
                <a:ext cx="1857303" cy="558358"/>
              </a:xfrm>
              <a:prstGeom prst="rect">
                <a:avLst/>
              </a:prstGeom>
              <a:blipFill>
                <a:blip r:embed="rId4"/>
                <a:stretch>
                  <a:fillRect l="-1361" r="-136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7C4390-C27C-05DF-92B1-D1A6F579C657}"/>
                  </a:ext>
                </a:extLst>
              </p:cNvPr>
              <p:cNvSpPr txBox="1"/>
              <p:nvPr/>
            </p:nvSpPr>
            <p:spPr>
              <a:xfrm>
                <a:off x="8677284" y="1010176"/>
                <a:ext cx="2653482" cy="684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7C4390-C27C-05DF-92B1-D1A6F579C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1010176"/>
                <a:ext cx="2653482" cy="684931"/>
              </a:xfrm>
              <a:prstGeom prst="rect">
                <a:avLst/>
              </a:prstGeom>
              <a:blipFill>
                <a:blip r:embed="rId5"/>
                <a:stretch>
                  <a:fillRect l="-1429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50E92-2B17-29AE-1DC3-AE7CF1651998}"/>
                  </a:ext>
                </a:extLst>
              </p:cNvPr>
              <p:cNvSpPr txBox="1"/>
              <p:nvPr/>
            </p:nvSpPr>
            <p:spPr>
              <a:xfrm>
                <a:off x="8677284" y="1764800"/>
                <a:ext cx="1432572" cy="558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50E92-2B17-29AE-1DC3-AE7CF1651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1764800"/>
                <a:ext cx="1432572" cy="558358"/>
              </a:xfrm>
              <a:prstGeom prst="rect">
                <a:avLst/>
              </a:prstGeom>
              <a:blipFill>
                <a:blip r:embed="rId6"/>
                <a:stretch>
                  <a:fillRect l="-3540" t="-2273" r="-177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3FCE21B8-E6CB-5295-31AD-5AAC1328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100502"/>
            <a:ext cx="8586336" cy="647034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Beam Propagation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C484C3-CAF5-F7B3-B918-4E1A59DE7794}"/>
              </a:ext>
            </a:extLst>
          </p:cNvPr>
          <p:cNvSpPr/>
          <p:nvPr/>
        </p:nvSpPr>
        <p:spPr>
          <a:xfrm>
            <a:off x="8308258" y="217641"/>
            <a:ext cx="3293807" cy="34528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980FD-37D2-9DE7-90C6-0A894F5DF5A4}"/>
                  </a:ext>
                </a:extLst>
              </p:cNvPr>
              <p:cNvSpPr txBox="1"/>
              <p:nvPr/>
            </p:nvSpPr>
            <p:spPr>
              <a:xfrm>
                <a:off x="8677284" y="556666"/>
                <a:ext cx="14944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980FD-37D2-9DE7-90C6-0A894F5D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556666"/>
                <a:ext cx="1494448" cy="307777"/>
              </a:xfrm>
              <a:prstGeom prst="rect">
                <a:avLst/>
              </a:prstGeom>
              <a:blipFill>
                <a:blip r:embed="rId7"/>
                <a:stretch>
                  <a:fillRect l="-2521" r="-84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7D82AE-AE67-7324-CE0E-F2400B640D8B}"/>
                  </a:ext>
                </a:extLst>
              </p:cNvPr>
              <p:cNvSpPr txBox="1"/>
              <p:nvPr/>
            </p:nvSpPr>
            <p:spPr>
              <a:xfrm>
                <a:off x="278840" y="1544014"/>
                <a:ext cx="4593309" cy="866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7D82AE-AE67-7324-CE0E-F2400B640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40" y="1544014"/>
                <a:ext cx="4593309" cy="866519"/>
              </a:xfrm>
              <a:prstGeom prst="rect">
                <a:avLst/>
              </a:prstGeom>
              <a:blipFill>
                <a:blip r:embed="rId8"/>
                <a:stretch>
                  <a:fillRect l="-1381" r="-1105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6083F00-3DB0-DDA3-67B9-D0ECFD50A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342" y="3087172"/>
            <a:ext cx="7772400" cy="3770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6F97F2-0B23-9DAC-0281-5429C4FCCEFC}"/>
                  </a:ext>
                </a:extLst>
              </p:cNvPr>
              <p:cNvSpPr txBox="1"/>
              <p:nvPr/>
            </p:nvSpPr>
            <p:spPr>
              <a:xfrm>
                <a:off x="8545806" y="5932002"/>
                <a:ext cx="3251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w</a:t>
                </a:r>
                <a:r>
                  <a:rPr lang="en-US" dirty="0"/>
                  <a:t>: Beam radius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intensity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6F97F2-0B23-9DAC-0281-5429C4FCC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806" y="5932002"/>
                <a:ext cx="3251852" cy="369332"/>
              </a:xfrm>
              <a:prstGeom prst="rect">
                <a:avLst/>
              </a:prstGeom>
              <a:blipFill>
                <a:blip r:embed="rId10"/>
                <a:stretch>
                  <a:fillRect l="-1556" t="-6667" r="-77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7650F6B-7DAC-315E-C417-3132D3FDF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5987" y="4009502"/>
            <a:ext cx="3098348" cy="1793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30949B-881E-5329-2AF6-F114A0462B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6750" y="663473"/>
            <a:ext cx="2128130" cy="1747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27F3A7-4243-D141-CD37-A8E17A7305FB}"/>
                  </a:ext>
                </a:extLst>
              </p:cNvPr>
              <p:cNvSpPr txBox="1"/>
              <p:nvPr/>
            </p:nvSpPr>
            <p:spPr>
              <a:xfrm>
                <a:off x="3360307" y="5870447"/>
                <a:ext cx="40523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27F3A7-4243-D141-CD37-A8E17A730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307" y="5870447"/>
                <a:ext cx="405239" cy="430887"/>
              </a:xfrm>
              <a:prstGeom prst="rect">
                <a:avLst/>
              </a:prstGeom>
              <a:blipFill>
                <a:blip r:embed="rId13"/>
                <a:stretch>
                  <a:fillRect l="-12121" r="-9091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>
            <a:extLst>
              <a:ext uri="{FF2B5EF4-FFF2-40B4-BE49-F238E27FC236}">
                <a16:creationId xmlns:a16="http://schemas.microsoft.com/office/drawing/2014/main" id="{3F96D13B-59CF-B34D-1837-370DE9DAD843}"/>
              </a:ext>
            </a:extLst>
          </p:cNvPr>
          <p:cNvSpPr/>
          <p:nvPr/>
        </p:nvSpPr>
        <p:spPr>
          <a:xfrm>
            <a:off x="6091707" y="3992451"/>
            <a:ext cx="271192" cy="991673"/>
          </a:xfrm>
          <a:custGeom>
            <a:avLst/>
            <a:gdLst>
              <a:gd name="connsiteX0" fmla="*/ 0 w 271192"/>
              <a:gd name="connsiteY0" fmla="*/ 0 h 991673"/>
              <a:gd name="connsiteX1" fmla="*/ 270456 w 271192"/>
              <a:gd name="connsiteY1" fmla="*/ 437881 h 991673"/>
              <a:gd name="connsiteX2" fmla="*/ 64394 w 271192"/>
              <a:gd name="connsiteY2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192" h="991673">
                <a:moveTo>
                  <a:pt x="0" y="0"/>
                </a:moveTo>
                <a:cubicBezTo>
                  <a:pt x="129862" y="136301"/>
                  <a:pt x="259724" y="272602"/>
                  <a:pt x="270456" y="437881"/>
                </a:cubicBezTo>
                <a:cubicBezTo>
                  <a:pt x="281188" y="603160"/>
                  <a:pt x="172791" y="797416"/>
                  <a:pt x="64394" y="991673"/>
                </a:cubicBezTo>
              </a:path>
            </a:pathLst>
          </a:custGeom>
          <a:noFill/>
          <a:ln>
            <a:solidFill>
              <a:srgbClr val="0432FF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A07A08-4589-E9E2-169B-1C727C90EA3A}"/>
                  </a:ext>
                </a:extLst>
              </p:cNvPr>
              <p:cNvSpPr txBox="1"/>
              <p:nvPr/>
            </p:nvSpPr>
            <p:spPr>
              <a:xfrm>
                <a:off x="6390990" y="4349787"/>
                <a:ext cx="2046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A07A08-4589-E9E2-169B-1C727C90E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90" y="4349787"/>
                <a:ext cx="204671" cy="307777"/>
              </a:xfrm>
              <a:prstGeom prst="rect">
                <a:avLst/>
              </a:prstGeom>
              <a:blipFill>
                <a:blip r:embed="rId14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BCC7F2-19CA-D51E-7F98-D5179CE2DC14}"/>
                  </a:ext>
                </a:extLst>
              </p:cNvPr>
              <p:cNvSpPr txBox="1"/>
              <p:nvPr/>
            </p:nvSpPr>
            <p:spPr>
              <a:xfrm>
                <a:off x="1965149" y="2624348"/>
                <a:ext cx="3600794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arctan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BCC7F2-19CA-D51E-7F98-D5179CE2D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149" y="2624348"/>
                <a:ext cx="3600794" cy="636521"/>
              </a:xfrm>
              <a:prstGeom prst="rect">
                <a:avLst/>
              </a:prstGeom>
              <a:blipFill>
                <a:blip r:embed="rId15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709C666-0687-A4BC-6E02-F1FD60579F7D}"/>
              </a:ext>
            </a:extLst>
          </p:cNvPr>
          <p:cNvSpPr txBox="1"/>
          <p:nvPr/>
        </p:nvSpPr>
        <p:spPr>
          <a:xfrm>
            <a:off x="6200384" y="217641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L11</a:t>
            </a:r>
          </a:p>
        </p:txBody>
      </p:sp>
    </p:spTree>
    <p:extLst>
      <p:ext uri="{BB962C8B-B14F-4D97-AF65-F5344CB8AC3E}">
        <p14:creationId xmlns:p14="http://schemas.microsoft.com/office/powerpoint/2010/main" val="82719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D8FA-CD9F-3C15-A070-039394C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983"/>
            <a:ext cx="10515600" cy="950108"/>
          </a:xfrm>
        </p:spPr>
        <p:txBody>
          <a:bodyPr/>
          <a:lstStyle/>
          <a:p>
            <a:r>
              <a:rPr lang="en-US" dirty="0"/>
              <a:t>Gaussian Beam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942B8C-458F-DEB4-3F78-343D0049A417}"/>
                  </a:ext>
                </a:extLst>
              </p:cNvPr>
              <p:cNvSpPr txBox="1"/>
              <p:nvPr/>
            </p:nvSpPr>
            <p:spPr>
              <a:xfrm>
                <a:off x="1375310" y="3287585"/>
                <a:ext cx="5821465" cy="600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i="1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942B8C-458F-DEB4-3F78-343D0049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310" y="3287585"/>
                <a:ext cx="5821465" cy="600805"/>
              </a:xfrm>
              <a:prstGeom prst="rect">
                <a:avLst/>
              </a:prstGeom>
              <a:blipFill>
                <a:blip r:embed="rId2"/>
                <a:stretch>
                  <a:fillRect l="-2614" t="-55102" b="-1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C3A02C-6515-2C03-5A40-9E7D5D619470}"/>
                  </a:ext>
                </a:extLst>
              </p:cNvPr>
              <p:cNvSpPr/>
              <p:nvPr/>
            </p:nvSpPr>
            <p:spPr>
              <a:xfrm>
                <a:off x="1728469" y="1341538"/>
                <a:ext cx="2816027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C3A02C-6515-2C03-5A40-9E7D5D619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69" y="1341538"/>
                <a:ext cx="2816027" cy="378245"/>
              </a:xfrm>
              <a:prstGeom prst="rect">
                <a:avLst/>
              </a:prstGeom>
              <a:blipFill>
                <a:blip r:embed="rId3"/>
                <a:stretch>
                  <a:fillRect t="-3226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B6E025-0D25-9F26-0D32-52629C27671A}"/>
                  </a:ext>
                </a:extLst>
              </p:cNvPr>
              <p:cNvSpPr txBox="1"/>
              <p:nvPr/>
            </p:nvSpPr>
            <p:spPr>
              <a:xfrm>
                <a:off x="1878550" y="1869025"/>
                <a:ext cx="2472343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B6E025-0D25-9F26-0D32-52629C276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550" y="1869025"/>
                <a:ext cx="2472343" cy="563680"/>
              </a:xfrm>
              <a:prstGeom prst="rect">
                <a:avLst/>
              </a:prstGeom>
              <a:blipFill>
                <a:blip r:embed="rId4"/>
                <a:stretch>
                  <a:fillRect l="-102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4AEE45-4210-C456-CA4E-A6711DF12EDF}"/>
                  </a:ext>
                </a:extLst>
              </p:cNvPr>
              <p:cNvSpPr txBox="1"/>
              <p:nvPr/>
            </p:nvSpPr>
            <p:spPr>
              <a:xfrm>
                <a:off x="1971146" y="2655990"/>
                <a:ext cx="2051524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4AEE45-4210-C456-CA4E-A6711DF12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46" y="2655990"/>
                <a:ext cx="2051524" cy="563680"/>
              </a:xfrm>
              <a:prstGeom prst="rect">
                <a:avLst/>
              </a:prstGeom>
              <a:blipFill>
                <a:blip r:embed="rId5"/>
                <a:stretch>
                  <a:fillRect l="-2469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DE98E7F-06E4-46C7-3A5E-AA20D494B013}"/>
                  </a:ext>
                </a:extLst>
              </p:cNvPr>
              <p:cNvSpPr/>
              <p:nvPr/>
            </p:nvSpPr>
            <p:spPr>
              <a:xfrm>
                <a:off x="2115080" y="3910308"/>
                <a:ext cx="5455211" cy="861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DE98E7F-06E4-46C7-3A5E-AA20D494B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080" y="3910308"/>
                <a:ext cx="5455211" cy="861967"/>
              </a:xfrm>
              <a:prstGeom prst="rect">
                <a:avLst/>
              </a:prstGeom>
              <a:blipFill>
                <a:blip r:embed="rId6"/>
                <a:stretch>
                  <a:fillRect l="-232" t="-118841" b="-17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F8B86AA-C97C-6813-08B3-3664A50D8690}"/>
                  </a:ext>
                </a:extLst>
              </p:cNvPr>
              <p:cNvSpPr/>
              <p:nvPr/>
            </p:nvSpPr>
            <p:spPr>
              <a:xfrm>
                <a:off x="2109701" y="4500929"/>
                <a:ext cx="5332037" cy="81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F8B86AA-C97C-6813-08B3-3664A50D8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701" y="4500929"/>
                <a:ext cx="5332037" cy="818814"/>
              </a:xfrm>
              <a:prstGeom prst="rect">
                <a:avLst/>
              </a:prstGeom>
              <a:blipFill>
                <a:blip r:embed="rId7"/>
                <a:stretch>
                  <a:fillRect l="-475" t="-130303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3343B3-76FD-8619-B8F1-5FDE5401C975}"/>
                  </a:ext>
                </a:extLst>
              </p:cNvPr>
              <p:cNvSpPr txBox="1"/>
              <p:nvPr/>
            </p:nvSpPr>
            <p:spPr>
              <a:xfrm>
                <a:off x="268676" y="5442970"/>
                <a:ext cx="7735387" cy="78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3343B3-76FD-8619-B8F1-5FDE5401C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6" y="5442970"/>
                <a:ext cx="7735387" cy="789062"/>
              </a:xfrm>
              <a:prstGeom prst="rect">
                <a:avLst/>
              </a:prstGeom>
              <a:blipFill>
                <a:blip r:embed="rId8"/>
                <a:stretch>
                  <a:fillRect l="-656" t="-134921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A903BF-D9D1-507C-50BE-9EF837E92CA6}"/>
                  </a:ext>
                </a:extLst>
              </p:cNvPr>
              <p:cNvSpPr txBox="1"/>
              <p:nvPr/>
            </p:nvSpPr>
            <p:spPr>
              <a:xfrm>
                <a:off x="6210789" y="6040494"/>
                <a:ext cx="4279890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A903BF-D9D1-507C-50BE-9EF837E92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789" y="6040494"/>
                <a:ext cx="4279890" cy="572721"/>
              </a:xfrm>
              <a:prstGeom prst="rect">
                <a:avLst/>
              </a:prstGeom>
              <a:blipFill>
                <a:blip r:embed="rId9"/>
                <a:stretch>
                  <a:fillRect l="-1479" r="-59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E8C80D-3647-A02A-2249-CA76C1B2923F}"/>
                  </a:ext>
                </a:extLst>
              </p:cNvPr>
              <p:cNvSpPr txBox="1"/>
              <p:nvPr/>
            </p:nvSpPr>
            <p:spPr>
              <a:xfrm>
                <a:off x="8463468" y="465593"/>
                <a:ext cx="1103572" cy="4308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E8C80D-3647-A02A-2249-CA76C1B29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468" y="465593"/>
                <a:ext cx="1103572" cy="430887"/>
              </a:xfrm>
              <a:prstGeom prst="rect">
                <a:avLst/>
              </a:prstGeom>
              <a:blipFill>
                <a:blip r:embed="rId10"/>
                <a:stretch>
                  <a:fillRect l="-8989" r="-5618" b="-277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75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D0F8-0AE9-18FF-BD59-37993909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Beam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DB7E26-118D-9F59-8FD4-CCC5268A893C}"/>
                  </a:ext>
                </a:extLst>
              </p:cNvPr>
              <p:cNvSpPr txBox="1"/>
              <p:nvPr/>
            </p:nvSpPr>
            <p:spPr>
              <a:xfrm>
                <a:off x="1816110" y="1555580"/>
                <a:ext cx="4279890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DB7E26-118D-9F59-8FD4-CCC5268A8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10" y="1555580"/>
                <a:ext cx="4279890" cy="572721"/>
              </a:xfrm>
              <a:prstGeom prst="rect">
                <a:avLst/>
              </a:prstGeom>
              <a:blipFill>
                <a:blip r:embed="rId2"/>
                <a:stretch>
                  <a:fillRect l="-1479" r="-59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9A2C2F-4A81-D2AD-EC14-AFF9D50E5615}"/>
                  </a:ext>
                </a:extLst>
              </p:cNvPr>
              <p:cNvSpPr/>
              <p:nvPr/>
            </p:nvSpPr>
            <p:spPr>
              <a:xfrm>
                <a:off x="691518" y="2287490"/>
                <a:ext cx="7087389" cy="947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9A2C2F-4A81-D2AD-EC14-AFF9D50E5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8" y="2287490"/>
                <a:ext cx="7087389" cy="947503"/>
              </a:xfrm>
              <a:prstGeom prst="rect">
                <a:avLst/>
              </a:prstGeom>
              <a:blipFill>
                <a:blip r:embed="rId3"/>
                <a:stretch>
                  <a:fillRect t="-12266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A0C49C0-6CC2-9BBC-2E2E-6C0A8143B462}"/>
              </a:ext>
            </a:extLst>
          </p:cNvPr>
          <p:cNvSpPr txBox="1"/>
          <p:nvPr/>
        </p:nvSpPr>
        <p:spPr>
          <a:xfrm>
            <a:off x="173600" y="3438395"/>
            <a:ext cx="9036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Assume: the wave field envelope varies slowly as compared with its wavelength: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BB7B20-02FD-16E0-EF47-7CE004C23B10}"/>
                  </a:ext>
                </a:extLst>
              </p:cNvPr>
              <p:cNvSpPr txBox="1"/>
              <p:nvPr/>
            </p:nvSpPr>
            <p:spPr>
              <a:xfrm>
                <a:off x="9210561" y="3354364"/>
                <a:ext cx="161698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BB7B20-02FD-16E0-EF47-7CE004C2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561" y="3354364"/>
                <a:ext cx="1616981" cy="520463"/>
              </a:xfrm>
              <a:prstGeom prst="rect">
                <a:avLst/>
              </a:prstGeom>
              <a:blipFill>
                <a:blip r:embed="rId4"/>
                <a:stretch>
                  <a:fillRect t="-4762" r="-156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A97873-3BC0-46CB-0872-677681D0AB08}"/>
                  </a:ext>
                </a:extLst>
              </p:cNvPr>
              <p:cNvSpPr txBox="1"/>
              <p:nvPr/>
            </p:nvSpPr>
            <p:spPr>
              <a:xfrm>
                <a:off x="691518" y="5430306"/>
                <a:ext cx="4119589" cy="665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A97873-3BC0-46CB-0872-677681D0A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8" y="5430306"/>
                <a:ext cx="4119589" cy="665054"/>
              </a:xfrm>
              <a:prstGeom prst="rect">
                <a:avLst/>
              </a:prstGeom>
              <a:blipFill>
                <a:blip r:embed="rId5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0407A0-35A9-D0FF-A401-225F8A225D45}"/>
                  </a:ext>
                </a:extLst>
              </p:cNvPr>
              <p:cNvSpPr txBox="1"/>
              <p:nvPr/>
            </p:nvSpPr>
            <p:spPr>
              <a:xfrm>
                <a:off x="547536" y="4205136"/>
                <a:ext cx="8527143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0407A0-35A9-D0FF-A401-225F8A225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36" y="4205136"/>
                <a:ext cx="8527143" cy="818366"/>
              </a:xfrm>
              <a:prstGeom prst="rect">
                <a:avLst/>
              </a:prstGeom>
              <a:blipFill>
                <a:blip r:embed="rId6"/>
                <a:stretch>
                  <a:fillRect r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5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D40-FEFA-8B3A-A3A2-2741E4E4B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169CE-E3F9-6440-5C32-0117245A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Beam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B0FAFA-9DE2-FE2C-4B6C-C0191C21E01D}"/>
                  </a:ext>
                </a:extLst>
              </p:cNvPr>
              <p:cNvSpPr txBox="1"/>
              <p:nvPr/>
            </p:nvSpPr>
            <p:spPr>
              <a:xfrm>
                <a:off x="838200" y="1509413"/>
                <a:ext cx="4279890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B0FAFA-9DE2-FE2C-4B6C-C0191C21E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09413"/>
                <a:ext cx="4279890" cy="572721"/>
              </a:xfrm>
              <a:prstGeom prst="rect">
                <a:avLst/>
              </a:prstGeom>
              <a:blipFill>
                <a:blip r:embed="rId2"/>
                <a:stretch>
                  <a:fillRect l="-1479" r="-88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AE5140-7E3C-D22F-80B3-2454E315A432}"/>
                  </a:ext>
                </a:extLst>
              </p:cNvPr>
              <p:cNvSpPr/>
              <p:nvPr/>
            </p:nvSpPr>
            <p:spPr>
              <a:xfrm>
                <a:off x="677684" y="2117530"/>
                <a:ext cx="7087389" cy="947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AE5140-7E3C-D22F-80B3-2454E315A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4" y="2117530"/>
                <a:ext cx="7087389" cy="947503"/>
              </a:xfrm>
              <a:prstGeom prst="rect">
                <a:avLst/>
              </a:prstGeom>
              <a:blipFill>
                <a:blip r:embed="rId3"/>
                <a:stretch>
                  <a:fillRect t="-121053" b="-17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DCC5C3-91C0-352C-D80E-40635DA46FA8}"/>
                  </a:ext>
                </a:extLst>
              </p:cNvPr>
              <p:cNvSpPr txBox="1"/>
              <p:nvPr/>
            </p:nvSpPr>
            <p:spPr>
              <a:xfrm>
                <a:off x="6921060" y="1417080"/>
                <a:ext cx="4119589" cy="665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DCC5C3-91C0-352C-D80E-40635DA46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060" y="1417080"/>
                <a:ext cx="4119589" cy="665054"/>
              </a:xfrm>
              <a:prstGeom prst="rect">
                <a:avLst/>
              </a:prstGeom>
              <a:blipFill>
                <a:blip r:embed="rId4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B56F4D-05CA-C9D7-5DFC-9D028CC094E8}"/>
              </a:ext>
            </a:extLst>
          </p:cNvPr>
          <p:cNvCxnSpPr/>
          <p:nvPr/>
        </p:nvCxnSpPr>
        <p:spPr>
          <a:xfrm>
            <a:off x="3138978" y="2793305"/>
            <a:ext cx="24551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5E82BC-D83A-5714-B4E5-6F2F20A5153B}"/>
                  </a:ext>
                </a:extLst>
              </p:cNvPr>
              <p:cNvSpPr txBox="1"/>
              <p:nvPr/>
            </p:nvSpPr>
            <p:spPr>
              <a:xfrm>
                <a:off x="677684" y="3174945"/>
                <a:ext cx="6243376" cy="666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5E82BC-D83A-5714-B4E5-6F2F20A51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4" y="3174945"/>
                <a:ext cx="6243376" cy="666464"/>
              </a:xfrm>
              <a:prstGeom prst="rect">
                <a:avLst/>
              </a:prstGeom>
              <a:blipFill>
                <a:blip r:embed="rId5"/>
                <a:stretch>
                  <a:fillRect l="-81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076032-B1D5-131B-7A06-3F328457BF22}"/>
                  </a:ext>
                </a:extLst>
              </p:cNvPr>
              <p:cNvSpPr txBox="1"/>
              <p:nvPr/>
            </p:nvSpPr>
            <p:spPr>
              <a:xfrm>
                <a:off x="2012945" y="3876805"/>
                <a:ext cx="4158446" cy="545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076032-B1D5-131B-7A06-3F328457B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945" y="3876805"/>
                <a:ext cx="4158446" cy="545021"/>
              </a:xfrm>
              <a:prstGeom prst="rect">
                <a:avLst/>
              </a:prstGeom>
              <a:blipFill>
                <a:blip r:embed="rId6"/>
                <a:stretch>
                  <a:fillRect l="-305" t="-2326" r="-1220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D9F9D6-C287-3BE3-7E02-D9EAA81DC758}"/>
                  </a:ext>
                </a:extLst>
              </p:cNvPr>
              <p:cNvSpPr txBox="1"/>
              <p:nvPr/>
            </p:nvSpPr>
            <p:spPr>
              <a:xfrm>
                <a:off x="6384529" y="3678810"/>
                <a:ext cx="4158446" cy="545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D9F9D6-C287-3BE3-7E02-D9EAA81DC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529" y="3678810"/>
                <a:ext cx="4158446" cy="545021"/>
              </a:xfrm>
              <a:prstGeom prst="rect">
                <a:avLst/>
              </a:prstGeom>
              <a:blipFill>
                <a:blip r:embed="rId7"/>
                <a:stretch>
                  <a:fillRect r="-91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>
            <a:extLst>
              <a:ext uri="{FF2B5EF4-FFF2-40B4-BE49-F238E27FC236}">
                <a16:creationId xmlns:a16="http://schemas.microsoft.com/office/drawing/2014/main" id="{01FC28C2-C1FD-BDEE-EF2D-8F0FD9337CD0}"/>
              </a:ext>
            </a:extLst>
          </p:cNvPr>
          <p:cNvSpPr/>
          <p:nvPr/>
        </p:nvSpPr>
        <p:spPr>
          <a:xfrm>
            <a:off x="4092168" y="2793305"/>
            <a:ext cx="417202" cy="3816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2FEE51-F0E2-AB64-A291-606E81B98D65}"/>
                  </a:ext>
                </a:extLst>
              </p:cNvPr>
              <p:cNvSpPr txBox="1"/>
              <p:nvPr/>
            </p:nvSpPr>
            <p:spPr>
              <a:xfrm>
                <a:off x="433075" y="4559525"/>
                <a:ext cx="7735387" cy="78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2FEE51-F0E2-AB64-A291-606E81B98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5" y="4559525"/>
                <a:ext cx="7735387" cy="789062"/>
              </a:xfrm>
              <a:prstGeom prst="rect">
                <a:avLst/>
              </a:prstGeom>
              <a:blipFill>
                <a:blip r:embed="rId8"/>
                <a:stretch>
                  <a:fillRect l="-656" t="-138710" b="-20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061BA8-5658-8802-02BD-44BCCECBC7D1}"/>
                  </a:ext>
                </a:extLst>
              </p:cNvPr>
              <p:cNvSpPr txBox="1"/>
              <p:nvPr/>
            </p:nvSpPr>
            <p:spPr>
              <a:xfrm>
                <a:off x="433075" y="5777818"/>
                <a:ext cx="2726644" cy="615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061BA8-5658-8802-02BD-44BCCECB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5" y="5777818"/>
                <a:ext cx="2726644" cy="615040"/>
              </a:xfrm>
              <a:prstGeom prst="rect">
                <a:avLst/>
              </a:prstGeom>
              <a:blipFill>
                <a:blip r:embed="rId9"/>
                <a:stretch>
                  <a:fillRect l="-2791" t="-2041" r="-46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90D12B-5E11-9401-50A9-12551F909E29}"/>
                  </a:ext>
                </a:extLst>
              </p:cNvPr>
              <p:cNvSpPr txBox="1"/>
              <p:nvPr/>
            </p:nvSpPr>
            <p:spPr>
              <a:xfrm>
                <a:off x="9270752" y="4577408"/>
                <a:ext cx="1590948" cy="520399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90D12B-5E11-9401-50A9-12551F909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752" y="4577408"/>
                <a:ext cx="1590948" cy="520399"/>
              </a:xfrm>
              <a:prstGeom prst="rect">
                <a:avLst/>
              </a:prstGeom>
              <a:blipFill>
                <a:blip r:embed="rId10"/>
                <a:stretch>
                  <a:fillRect l="-787" t="-4762" r="-3150" b="-1428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31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DE457-D617-0FDD-3FF6-39B15CF82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A28E-1F1C-CFF6-1904-241CA157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42" y="-33109"/>
            <a:ext cx="10515600" cy="767973"/>
          </a:xfrm>
        </p:spPr>
        <p:txBody>
          <a:bodyPr/>
          <a:lstStyle/>
          <a:p>
            <a:r>
              <a:rPr lang="en-US" dirty="0"/>
              <a:t>Gaussian Beam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B2DC4E-1F96-52F9-4448-6553588B742A}"/>
                  </a:ext>
                </a:extLst>
              </p:cNvPr>
              <p:cNvSpPr txBox="1"/>
              <p:nvPr/>
            </p:nvSpPr>
            <p:spPr>
              <a:xfrm>
                <a:off x="677684" y="1196312"/>
                <a:ext cx="4279890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B2DC4E-1F96-52F9-4448-6553588B7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4" y="1196312"/>
                <a:ext cx="4279890" cy="572721"/>
              </a:xfrm>
              <a:prstGeom prst="rect">
                <a:avLst/>
              </a:prstGeom>
              <a:blipFill>
                <a:blip r:embed="rId3"/>
                <a:stretch>
                  <a:fillRect l="-1479" r="-888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0B9900-A708-67B7-F662-E98C81BA9339}"/>
                  </a:ext>
                </a:extLst>
              </p:cNvPr>
              <p:cNvSpPr txBox="1"/>
              <p:nvPr/>
            </p:nvSpPr>
            <p:spPr>
              <a:xfrm>
                <a:off x="5982539" y="1099528"/>
                <a:ext cx="5467074" cy="58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0B9900-A708-67B7-F662-E98C81BA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39" y="1099528"/>
                <a:ext cx="5467074" cy="580865"/>
              </a:xfrm>
              <a:prstGeom prst="rect">
                <a:avLst/>
              </a:prstGeom>
              <a:blipFill>
                <a:blip r:embed="rId4"/>
                <a:stretch>
                  <a:fillRect l="-694" r="-694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3E9DE6-5188-7C0C-9068-3F71DAB2860D}"/>
                  </a:ext>
                </a:extLst>
              </p:cNvPr>
              <p:cNvSpPr txBox="1"/>
              <p:nvPr/>
            </p:nvSpPr>
            <p:spPr>
              <a:xfrm>
                <a:off x="789442" y="619288"/>
                <a:ext cx="3714863" cy="518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3E9DE6-5188-7C0C-9068-3F71DAB28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42" y="619288"/>
                <a:ext cx="3714863" cy="518219"/>
              </a:xfrm>
              <a:prstGeom prst="rect">
                <a:avLst/>
              </a:prstGeom>
              <a:blipFill>
                <a:blip r:embed="rId5"/>
                <a:stretch>
                  <a:fillRect l="-204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81DF06-C77D-2635-54A9-FB10E853324D}"/>
                  </a:ext>
                </a:extLst>
              </p:cNvPr>
              <p:cNvSpPr txBox="1"/>
              <p:nvPr/>
            </p:nvSpPr>
            <p:spPr>
              <a:xfrm>
                <a:off x="2788967" y="3817566"/>
                <a:ext cx="3864711" cy="948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81DF06-C77D-2635-54A9-FB10E8533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967" y="3817566"/>
                <a:ext cx="3864711" cy="948978"/>
              </a:xfrm>
              <a:prstGeom prst="rect">
                <a:avLst/>
              </a:prstGeom>
              <a:blipFill>
                <a:blip r:embed="rId6"/>
                <a:stretch>
                  <a:fillRect l="-163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DB1E81-1E9A-9FE6-E08C-8DC8A2FA8ED1}"/>
                  </a:ext>
                </a:extLst>
              </p:cNvPr>
              <p:cNvSpPr txBox="1"/>
              <p:nvPr/>
            </p:nvSpPr>
            <p:spPr>
              <a:xfrm>
                <a:off x="7115230" y="1816002"/>
                <a:ext cx="1590948" cy="520399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DB1E81-1E9A-9FE6-E08C-8DC8A2FA8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230" y="1816002"/>
                <a:ext cx="1590948" cy="520399"/>
              </a:xfrm>
              <a:prstGeom prst="rect">
                <a:avLst/>
              </a:prstGeom>
              <a:blipFill>
                <a:blip r:embed="rId7"/>
                <a:stretch>
                  <a:fillRect l="-787" t="-4651" r="-3150" b="-1162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1B22DB-98A6-E2C2-3817-17A726BF44D4}"/>
                  </a:ext>
                </a:extLst>
              </p:cNvPr>
              <p:cNvSpPr txBox="1"/>
              <p:nvPr/>
            </p:nvSpPr>
            <p:spPr>
              <a:xfrm>
                <a:off x="2855796" y="2710359"/>
                <a:ext cx="8166338" cy="1052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1B22DB-98A6-E2C2-3817-17A726BF4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96" y="2710359"/>
                <a:ext cx="8166338" cy="1052276"/>
              </a:xfrm>
              <a:prstGeom prst="rect">
                <a:avLst/>
              </a:prstGeom>
              <a:blipFill>
                <a:blip r:embed="rId8"/>
                <a:stretch>
                  <a:fillRect l="-311" r="-31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8B9EB2E0-FBE2-D45F-BBE6-7E3F697FF345}"/>
              </a:ext>
            </a:extLst>
          </p:cNvPr>
          <p:cNvSpPr/>
          <p:nvPr/>
        </p:nvSpPr>
        <p:spPr>
          <a:xfrm>
            <a:off x="5132890" y="1381949"/>
            <a:ext cx="739036" cy="1545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B7975802-C581-92BE-4B08-C45F6A639363}"/>
              </a:ext>
            </a:extLst>
          </p:cNvPr>
          <p:cNvSpPr/>
          <p:nvPr/>
        </p:nvSpPr>
        <p:spPr>
          <a:xfrm>
            <a:off x="8823070" y="1680393"/>
            <a:ext cx="338169" cy="1081138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BBAEE-AE3C-F926-DF20-E842843C62A4}"/>
                  </a:ext>
                </a:extLst>
              </p:cNvPr>
              <p:cNvSpPr txBox="1"/>
              <p:nvPr/>
            </p:nvSpPr>
            <p:spPr>
              <a:xfrm>
                <a:off x="1155431" y="5019506"/>
                <a:ext cx="8837740" cy="909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𝑖𝑘𝑧</m:t>
                        </m:r>
                      </m:sup>
                    </m:sSup>
                    <m:func>
                      <m:funcPr>
                        <m:ctrlPr>
                          <a:rPr lang="en-US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432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b="0" i="1" smtClean="0">
                                                    <a:solidFill>
                                                      <a:srgbClr val="0432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0432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solidFill>
                                                          <a:srgbClr val="0432FF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solidFill>
                                                          <a:srgbClr val="0432FF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solidFill>
                                                          <a:srgbClr val="0432FF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432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432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432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000" b="0" i="1" smtClean="0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432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432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432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b="0" i="1" smtClean="0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432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solidFill>
                                                      <a:srgbClr val="0432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sz="2000" b="0" i="1" smtClean="0">
                                                        <a:solidFill>
                                                          <a:srgbClr val="0432FF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sz="2000" b="0" i="1" smtClean="0">
                                                            <a:solidFill>
                                                              <a:srgbClr val="0432FF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2000" b="0" i="1" smtClean="0">
                                                            <a:solidFill>
                                                              <a:srgbClr val="0432FF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𝑧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2000" b="0" i="1" smtClean="0">
                                                            <a:solidFill>
                                                              <a:srgbClr val="0432FF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n-US" sz="2000" b="0" i="1" smtClean="0">
                                                        <a:solidFill>
                                                          <a:srgbClr val="0432FF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432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BBAEE-AE3C-F926-DF20-E842843C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31" y="5019506"/>
                <a:ext cx="8837740" cy="909095"/>
              </a:xfrm>
              <a:prstGeom prst="rect">
                <a:avLst/>
              </a:prstGeom>
              <a:blipFill>
                <a:blip r:embed="rId9"/>
                <a:stretch>
                  <a:fillRect l="-1437" t="-1370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027863-B566-60FD-AD26-891BEF546878}"/>
                  </a:ext>
                </a:extLst>
              </p:cNvPr>
              <p:cNvSpPr txBox="1"/>
              <p:nvPr/>
            </p:nvSpPr>
            <p:spPr>
              <a:xfrm>
                <a:off x="9699256" y="5950392"/>
                <a:ext cx="1857303" cy="558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027863-B566-60FD-AD26-891BEF546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256" y="5950392"/>
                <a:ext cx="1857303" cy="558358"/>
              </a:xfrm>
              <a:prstGeom prst="rect">
                <a:avLst/>
              </a:prstGeom>
              <a:blipFill>
                <a:blip r:embed="rId10"/>
                <a:stretch>
                  <a:fillRect l="-1351" r="-135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6A88017-069B-C30F-882D-1D4BE80DCD8D}"/>
              </a:ext>
            </a:extLst>
          </p:cNvPr>
          <p:cNvSpPr/>
          <p:nvPr/>
        </p:nvSpPr>
        <p:spPr>
          <a:xfrm>
            <a:off x="9561672" y="5868835"/>
            <a:ext cx="1994887" cy="7323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8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40F8C-7261-A686-9530-6EF42A246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D3B6A6-1CA2-BAB6-9EE9-7DEE0687525C}"/>
                  </a:ext>
                </a:extLst>
              </p:cNvPr>
              <p:cNvSpPr txBox="1"/>
              <p:nvPr/>
            </p:nvSpPr>
            <p:spPr>
              <a:xfrm>
                <a:off x="278840" y="737553"/>
                <a:ext cx="5288884" cy="866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D3B6A6-1CA2-BAB6-9EE9-7DEE06875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40" y="737553"/>
                <a:ext cx="5288884" cy="866519"/>
              </a:xfrm>
              <a:prstGeom prst="rect">
                <a:avLst/>
              </a:prstGeom>
              <a:blipFill>
                <a:blip r:embed="rId2"/>
                <a:stretch>
                  <a:fillRect l="-1439" r="-1199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08D7E6-4FCE-86D6-B985-D1D0FD962F72}"/>
                  </a:ext>
                </a:extLst>
              </p:cNvPr>
              <p:cNvSpPr txBox="1"/>
              <p:nvPr/>
            </p:nvSpPr>
            <p:spPr>
              <a:xfrm>
                <a:off x="8677284" y="3056266"/>
                <a:ext cx="2115836" cy="588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C433C3-4782-48FF-30BD-413393E48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3056266"/>
                <a:ext cx="2115836" cy="588751"/>
              </a:xfrm>
              <a:prstGeom prst="rect">
                <a:avLst/>
              </a:prstGeom>
              <a:blipFill>
                <a:blip r:embed="rId3"/>
                <a:stretch>
                  <a:fillRect l="-1786" t="-416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D488E4-168C-9B81-5D83-17C6355CB49A}"/>
                  </a:ext>
                </a:extLst>
              </p:cNvPr>
              <p:cNvSpPr txBox="1"/>
              <p:nvPr/>
            </p:nvSpPr>
            <p:spPr>
              <a:xfrm>
                <a:off x="8677284" y="2384251"/>
                <a:ext cx="1857303" cy="558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DEDDB-C760-754A-5390-BD6F3EBC9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2384251"/>
                <a:ext cx="1857303" cy="558358"/>
              </a:xfrm>
              <a:prstGeom prst="rect">
                <a:avLst/>
              </a:prstGeom>
              <a:blipFill>
                <a:blip r:embed="rId4"/>
                <a:stretch>
                  <a:fillRect l="-1361" r="-136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79CD49-BB95-71FA-FA53-4E1C16E882C2}"/>
                  </a:ext>
                </a:extLst>
              </p:cNvPr>
              <p:cNvSpPr txBox="1"/>
              <p:nvPr/>
            </p:nvSpPr>
            <p:spPr>
              <a:xfrm>
                <a:off x="8677284" y="1010176"/>
                <a:ext cx="2653482" cy="684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7C4390-C27C-05DF-92B1-D1A6F579C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1010176"/>
                <a:ext cx="2653482" cy="684931"/>
              </a:xfrm>
              <a:prstGeom prst="rect">
                <a:avLst/>
              </a:prstGeom>
              <a:blipFill>
                <a:blip r:embed="rId5"/>
                <a:stretch>
                  <a:fillRect l="-1429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0D57F2-C4F2-E741-8C95-539EB55E1099}"/>
                  </a:ext>
                </a:extLst>
              </p:cNvPr>
              <p:cNvSpPr txBox="1"/>
              <p:nvPr/>
            </p:nvSpPr>
            <p:spPr>
              <a:xfrm>
                <a:off x="8677284" y="1764800"/>
                <a:ext cx="1432572" cy="558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50E92-2B17-29AE-1DC3-AE7CF1651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1764800"/>
                <a:ext cx="1432572" cy="558358"/>
              </a:xfrm>
              <a:prstGeom prst="rect">
                <a:avLst/>
              </a:prstGeom>
              <a:blipFill>
                <a:blip r:embed="rId6"/>
                <a:stretch>
                  <a:fillRect l="-3540" t="-2273" r="-177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ED7390AD-B97C-336C-4F48-B21930D2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8" y="100502"/>
            <a:ext cx="8586336" cy="647034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Beam Propagation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30EA39-0480-1D07-34F6-2331D83878E4}"/>
              </a:ext>
            </a:extLst>
          </p:cNvPr>
          <p:cNvSpPr/>
          <p:nvPr/>
        </p:nvSpPr>
        <p:spPr>
          <a:xfrm>
            <a:off x="8308258" y="217641"/>
            <a:ext cx="3293807" cy="34528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5351CC-216A-8813-ED89-466F9AF52EEC}"/>
                  </a:ext>
                </a:extLst>
              </p:cNvPr>
              <p:cNvSpPr txBox="1"/>
              <p:nvPr/>
            </p:nvSpPr>
            <p:spPr>
              <a:xfrm>
                <a:off x="8677284" y="556666"/>
                <a:ext cx="14944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980FD-37D2-9DE7-90C6-0A894F5DF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284" y="556666"/>
                <a:ext cx="1494448" cy="307777"/>
              </a:xfrm>
              <a:prstGeom prst="rect">
                <a:avLst/>
              </a:prstGeom>
              <a:blipFill>
                <a:blip r:embed="rId7"/>
                <a:stretch>
                  <a:fillRect l="-2521" r="-84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6BDE10-C472-471D-58F5-4A2735DE47E0}"/>
                  </a:ext>
                </a:extLst>
              </p:cNvPr>
              <p:cNvSpPr txBox="1"/>
              <p:nvPr/>
            </p:nvSpPr>
            <p:spPr>
              <a:xfrm>
                <a:off x="278840" y="1544014"/>
                <a:ext cx="4593309" cy="866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7D82AE-AE67-7324-CE0E-F2400B640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40" y="1544014"/>
                <a:ext cx="4593309" cy="866519"/>
              </a:xfrm>
              <a:prstGeom prst="rect">
                <a:avLst/>
              </a:prstGeom>
              <a:blipFill>
                <a:blip r:embed="rId8"/>
                <a:stretch>
                  <a:fillRect l="-1381" r="-1105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7C768FC-D1B6-9A5D-AC78-1C0C5E9CB9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342" y="3087172"/>
            <a:ext cx="7772400" cy="3770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00072-0F88-763F-87BA-A2DC39A51DF8}"/>
                  </a:ext>
                </a:extLst>
              </p:cNvPr>
              <p:cNvSpPr txBox="1"/>
              <p:nvPr/>
            </p:nvSpPr>
            <p:spPr>
              <a:xfrm>
                <a:off x="8545806" y="5932002"/>
                <a:ext cx="3251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w</a:t>
                </a:r>
                <a:r>
                  <a:rPr lang="en-US" dirty="0"/>
                  <a:t>: Beam radius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intensity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6F97F2-0B23-9DAC-0281-5429C4FCC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806" y="5932002"/>
                <a:ext cx="3251852" cy="369332"/>
              </a:xfrm>
              <a:prstGeom prst="rect">
                <a:avLst/>
              </a:prstGeom>
              <a:blipFill>
                <a:blip r:embed="rId10"/>
                <a:stretch>
                  <a:fillRect l="-1556" t="-6667" r="-77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645CF26-2BD0-EAE4-7B98-4166B0379D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5987" y="4009502"/>
            <a:ext cx="3098348" cy="1793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3AEB1-6646-BE4E-9F21-3929A6A7F9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6750" y="663473"/>
            <a:ext cx="2128130" cy="1747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6E4C6F-C8A6-DEF5-564C-7FC7DBF47200}"/>
                  </a:ext>
                </a:extLst>
              </p:cNvPr>
              <p:cNvSpPr txBox="1"/>
              <p:nvPr/>
            </p:nvSpPr>
            <p:spPr>
              <a:xfrm>
                <a:off x="3360307" y="5870447"/>
                <a:ext cx="40523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27F3A7-4243-D141-CD37-A8E17A730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307" y="5870447"/>
                <a:ext cx="405239" cy="430887"/>
              </a:xfrm>
              <a:prstGeom prst="rect">
                <a:avLst/>
              </a:prstGeom>
              <a:blipFill>
                <a:blip r:embed="rId13"/>
                <a:stretch>
                  <a:fillRect l="-12121" r="-9091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>
            <a:extLst>
              <a:ext uri="{FF2B5EF4-FFF2-40B4-BE49-F238E27FC236}">
                <a16:creationId xmlns:a16="http://schemas.microsoft.com/office/drawing/2014/main" id="{2F2B7BA9-0508-9158-F258-1FA1F0206C39}"/>
              </a:ext>
            </a:extLst>
          </p:cNvPr>
          <p:cNvSpPr/>
          <p:nvPr/>
        </p:nvSpPr>
        <p:spPr>
          <a:xfrm>
            <a:off x="6091707" y="3992451"/>
            <a:ext cx="271192" cy="991673"/>
          </a:xfrm>
          <a:custGeom>
            <a:avLst/>
            <a:gdLst>
              <a:gd name="connsiteX0" fmla="*/ 0 w 271192"/>
              <a:gd name="connsiteY0" fmla="*/ 0 h 991673"/>
              <a:gd name="connsiteX1" fmla="*/ 270456 w 271192"/>
              <a:gd name="connsiteY1" fmla="*/ 437881 h 991673"/>
              <a:gd name="connsiteX2" fmla="*/ 64394 w 271192"/>
              <a:gd name="connsiteY2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192" h="991673">
                <a:moveTo>
                  <a:pt x="0" y="0"/>
                </a:moveTo>
                <a:cubicBezTo>
                  <a:pt x="129862" y="136301"/>
                  <a:pt x="259724" y="272602"/>
                  <a:pt x="270456" y="437881"/>
                </a:cubicBezTo>
                <a:cubicBezTo>
                  <a:pt x="281188" y="603160"/>
                  <a:pt x="172791" y="797416"/>
                  <a:pt x="64394" y="991673"/>
                </a:cubicBezTo>
              </a:path>
            </a:pathLst>
          </a:custGeom>
          <a:noFill/>
          <a:ln>
            <a:solidFill>
              <a:srgbClr val="0432FF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F7A106-2224-0D3D-A7A3-6161825686BD}"/>
                  </a:ext>
                </a:extLst>
              </p:cNvPr>
              <p:cNvSpPr txBox="1"/>
              <p:nvPr/>
            </p:nvSpPr>
            <p:spPr>
              <a:xfrm>
                <a:off x="6390990" y="4349787"/>
                <a:ext cx="2046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A07A08-4589-E9E2-169B-1C727C90E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90" y="4349787"/>
                <a:ext cx="204671" cy="307777"/>
              </a:xfrm>
              <a:prstGeom prst="rect">
                <a:avLst/>
              </a:prstGeom>
              <a:blipFill>
                <a:blip r:embed="rId14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7EDB31-336E-30C4-C320-A467E30EFCCB}"/>
                  </a:ext>
                </a:extLst>
              </p:cNvPr>
              <p:cNvSpPr txBox="1"/>
              <p:nvPr/>
            </p:nvSpPr>
            <p:spPr>
              <a:xfrm>
                <a:off x="1965149" y="2624348"/>
                <a:ext cx="3600794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arctan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BCC7F2-19CA-D51E-7F98-D5179CE2D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149" y="2624348"/>
                <a:ext cx="3600794" cy="636521"/>
              </a:xfrm>
              <a:prstGeom prst="rect">
                <a:avLst/>
              </a:prstGeom>
              <a:blipFill>
                <a:blip r:embed="rId15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B0EFEAC-87A7-5BDF-DE5F-2C10A9D07395}"/>
              </a:ext>
            </a:extLst>
          </p:cNvPr>
          <p:cNvSpPr txBox="1"/>
          <p:nvPr/>
        </p:nvSpPr>
        <p:spPr>
          <a:xfrm>
            <a:off x="6200384" y="217641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L11</a:t>
            </a:r>
          </a:p>
        </p:txBody>
      </p:sp>
    </p:spTree>
    <p:extLst>
      <p:ext uri="{BB962C8B-B14F-4D97-AF65-F5344CB8AC3E}">
        <p14:creationId xmlns:p14="http://schemas.microsoft.com/office/powerpoint/2010/main" val="60758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1851-1CE5-62A2-3AD6-D220D7E9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Diffraction during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6B9264-0A0B-DD19-650E-13097AF40E29}"/>
                  </a:ext>
                </a:extLst>
              </p:cNvPr>
              <p:cNvSpPr txBox="1"/>
              <p:nvPr/>
            </p:nvSpPr>
            <p:spPr>
              <a:xfrm>
                <a:off x="1375310" y="3287585"/>
                <a:ext cx="5821465" cy="600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i="1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6B9264-0A0B-DD19-650E-13097AF40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310" y="3287585"/>
                <a:ext cx="5821465" cy="600805"/>
              </a:xfrm>
              <a:prstGeom prst="rect">
                <a:avLst/>
              </a:prstGeom>
              <a:blipFill>
                <a:blip r:embed="rId2"/>
                <a:stretch>
                  <a:fillRect l="-2614" t="-55102" b="-1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D849F9-1187-7DAC-5D3D-8BA7562B7F4F}"/>
                  </a:ext>
                </a:extLst>
              </p:cNvPr>
              <p:cNvSpPr/>
              <p:nvPr/>
            </p:nvSpPr>
            <p:spPr>
              <a:xfrm>
                <a:off x="1728469" y="1341538"/>
                <a:ext cx="2816027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D849F9-1187-7DAC-5D3D-8BA7562B7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69" y="1341538"/>
                <a:ext cx="2816027" cy="378245"/>
              </a:xfrm>
              <a:prstGeom prst="rect">
                <a:avLst/>
              </a:prstGeom>
              <a:blipFill>
                <a:blip r:embed="rId3"/>
                <a:stretch>
                  <a:fillRect t="-3226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B885F-3878-6BA1-66E9-1A7C9993BE18}"/>
                  </a:ext>
                </a:extLst>
              </p:cNvPr>
              <p:cNvSpPr txBox="1"/>
              <p:nvPr/>
            </p:nvSpPr>
            <p:spPr>
              <a:xfrm>
                <a:off x="1878550" y="1869025"/>
                <a:ext cx="2472343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B885F-3878-6BA1-66E9-1A7C9993B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550" y="1869025"/>
                <a:ext cx="2472343" cy="563680"/>
              </a:xfrm>
              <a:prstGeom prst="rect">
                <a:avLst/>
              </a:prstGeom>
              <a:blipFill>
                <a:blip r:embed="rId4"/>
                <a:stretch>
                  <a:fillRect l="-102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6BD24A-EB55-D624-5D3B-D8844ADBD30A}"/>
                  </a:ext>
                </a:extLst>
              </p:cNvPr>
              <p:cNvSpPr txBox="1"/>
              <p:nvPr/>
            </p:nvSpPr>
            <p:spPr>
              <a:xfrm>
                <a:off x="1971146" y="2655990"/>
                <a:ext cx="2051524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6BD24A-EB55-D624-5D3B-D8844ADBD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46" y="2655990"/>
                <a:ext cx="2051524" cy="563680"/>
              </a:xfrm>
              <a:prstGeom prst="rect">
                <a:avLst/>
              </a:prstGeom>
              <a:blipFill>
                <a:blip r:embed="rId5"/>
                <a:stretch>
                  <a:fillRect l="-2469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F50235-BE9E-155B-7CE9-7CDB8036CC6C}"/>
                  </a:ext>
                </a:extLst>
              </p:cNvPr>
              <p:cNvSpPr/>
              <p:nvPr/>
            </p:nvSpPr>
            <p:spPr>
              <a:xfrm>
                <a:off x="2115080" y="3910308"/>
                <a:ext cx="5455211" cy="861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F50235-BE9E-155B-7CE9-7CDB8036C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080" y="3910308"/>
                <a:ext cx="5455211" cy="861967"/>
              </a:xfrm>
              <a:prstGeom prst="rect">
                <a:avLst/>
              </a:prstGeom>
              <a:blipFill>
                <a:blip r:embed="rId6"/>
                <a:stretch>
                  <a:fillRect l="-232" t="-118841" b="-17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E2157A-C97B-3899-6C1B-E5C8D1BC6747}"/>
                  </a:ext>
                </a:extLst>
              </p:cNvPr>
              <p:cNvSpPr/>
              <p:nvPr/>
            </p:nvSpPr>
            <p:spPr>
              <a:xfrm>
                <a:off x="2109701" y="4500929"/>
                <a:ext cx="5332037" cy="81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E2157A-C97B-3899-6C1B-E5C8D1BC6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701" y="4500929"/>
                <a:ext cx="5332037" cy="818814"/>
              </a:xfrm>
              <a:prstGeom prst="rect">
                <a:avLst/>
              </a:prstGeom>
              <a:blipFill>
                <a:blip r:embed="rId7"/>
                <a:stretch>
                  <a:fillRect l="-475" t="-130303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849515-34F7-0EC1-7677-90292B1DE3A9}"/>
                  </a:ext>
                </a:extLst>
              </p:cNvPr>
              <p:cNvSpPr txBox="1"/>
              <p:nvPr/>
            </p:nvSpPr>
            <p:spPr>
              <a:xfrm>
                <a:off x="1077632" y="5384814"/>
                <a:ext cx="6416820" cy="726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849515-34F7-0EC1-7677-90292B1DE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32" y="5384814"/>
                <a:ext cx="6416820" cy="726481"/>
              </a:xfrm>
              <a:prstGeom prst="rect">
                <a:avLst/>
              </a:prstGeom>
              <a:blipFill>
                <a:blip r:embed="rId8"/>
                <a:stretch>
                  <a:fillRect l="-791" t="-150847" b="-2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E1B144-C147-2490-4B6F-905B04A7C9A5}"/>
                  </a:ext>
                </a:extLst>
              </p:cNvPr>
              <p:cNvSpPr txBox="1"/>
              <p:nvPr/>
            </p:nvSpPr>
            <p:spPr>
              <a:xfrm>
                <a:off x="3008761" y="6176366"/>
                <a:ext cx="3533916" cy="444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E1B144-C147-2490-4B6F-905B04A7C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761" y="6176366"/>
                <a:ext cx="3533916" cy="444802"/>
              </a:xfrm>
              <a:prstGeom prst="rect">
                <a:avLst/>
              </a:prstGeom>
              <a:blipFill>
                <a:blip r:embed="rId9"/>
                <a:stretch>
                  <a:fillRect l="-3226" t="-2778" r="-358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9DA35F-484D-B350-20A8-958DEFAD5B6C}"/>
                  </a:ext>
                </a:extLst>
              </p:cNvPr>
              <p:cNvSpPr txBox="1"/>
              <p:nvPr/>
            </p:nvSpPr>
            <p:spPr>
              <a:xfrm>
                <a:off x="4544496" y="6190281"/>
                <a:ext cx="2260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9DA35F-484D-B350-20A8-958DEFAD5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496" y="6190281"/>
                <a:ext cx="226023" cy="430887"/>
              </a:xfrm>
              <a:prstGeom prst="rect">
                <a:avLst/>
              </a:prstGeom>
              <a:blipFill>
                <a:blip r:embed="rId10"/>
                <a:stretch>
                  <a:fillRect l="-36842" r="-36842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30ED133-E2C8-D82B-8D38-F98E4F49B3F2}"/>
              </a:ext>
            </a:extLst>
          </p:cNvPr>
          <p:cNvSpPr txBox="1"/>
          <p:nvPr/>
        </p:nvSpPr>
        <p:spPr>
          <a:xfrm>
            <a:off x="6745295" y="6176366"/>
            <a:ext cx="487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Nondiffractive in free space without waveguide?</a:t>
            </a:r>
          </a:p>
        </p:txBody>
      </p:sp>
    </p:spTree>
    <p:extLst>
      <p:ext uri="{BB962C8B-B14F-4D97-AF65-F5344CB8AC3E}">
        <p14:creationId xmlns:p14="http://schemas.microsoft.com/office/powerpoint/2010/main" val="422305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721</Words>
  <Application>Microsoft Macintosh PowerPoint</Application>
  <PresentationFormat>Widescreen</PresentationFormat>
  <Paragraphs>135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Office Theme</vt:lpstr>
      <vt:lpstr>ECE 60400: Electromagnetic Field Theory Fall 2025 L26 Fourier Optics</vt:lpstr>
      <vt:lpstr>Study 3 cases using Fourier Optics</vt:lpstr>
      <vt:lpstr>Gaussian Beam Propagation</vt:lpstr>
      <vt:lpstr>Gaussian Beam Propagation</vt:lpstr>
      <vt:lpstr>Gaussian Beam Propagation</vt:lpstr>
      <vt:lpstr>Gaussian Beam Propagation</vt:lpstr>
      <vt:lpstr>Gaussian Beam Propagation</vt:lpstr>
      <vt:lpstr>Gaussian Beam Propagation</vt:lpstr>
      <vt:lpstr>Beam Diffraction during Propagation</vt:lpstr>
      <vt:lpstr>Bessel Beam: Nondiffractive</vt:lpstr>
      <vt:lpstr>Bessel Beam</vt:lpstr>
      <vt:lpstr>Make a Bessel Beam: I, Fourier Lens</vt:lpstr>
      <vt:lpstr>Make a Bessel Beam: II, with an Axicon</vt:lpstr>
      <vt:lpstr>2D Aperture</vt:lpstr>
      <vt:lpstr>Fraunhofer Diffraction: Fourier Optics Approach</vt:lpstr>
      <vt:lpstr>Fraunhofer Diffraction: Fourier Optics Approach</vt:lpstr>
      <vt:lpstr>Fraunhofer Diffraction: Fourier Optics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Shengwang Du</dc:creator>
  <cp:lastModifiedBy>Shengwang Du</cp:lastModifiedBy>
  <cp:revision>3</cp:revision>
  <dcterms:created xsi:type="dcterms:W3CDTF">2025-11-27T01:31:20Z</dcterms:created>
  <dcterms:modified xsi:type="dcterms:W3CDTF">2025-11-27T04:55:13Z</dcterms:modified>
</cp:coreProperties>
</file>