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398" r:id="rId2"/>
    <p:sldId id="257" r:id="rId3"/>
    <p:sldId id="258" r:id="rId4"/>
    <p:sldId id="262" r:id="rId5"/>
    <p:sldId id="265" r:id="rId6"/>
    <p:sldId id="259" r:id="rId7"/>
    <p:sldId id="260" r:id="rId8"/>
    <p:sldId id="266" r:id="rId9"/>
    <p:sldId id="268" r:id="rId10"/>
    <p:sldId id="267" r:id="rId11"/>
    <p:sldId id="269" r:id="rId12"/>
    <p:sldId id="261" r:id="rId13"/>
    <p:sldId id="263" r:id="rId14"/>
    <p:sldId id="264" r:id="rId15"/>
    <p:sldId id="270" r:id="rId16"/>
    <p:sldId id="271" r:id="rId17"/>
    <p:sldId id="272" r:id="rId18"/>
    <p:sldId id="273" r:id="rId19"/>
    <p:sldId id="275" r:id="rId20"/>
    <p:sldId id="276" r:id="rId21"/>
    <p:sldId id="277" r:id="rId22"/>
    <p:sldId id="278" r:id="rId23"/>
    <p:sldId id="279" r:id="rId24"/>
    <p:sldId id="280" r:id="rId25"/>
    <p:sldId id="399" r:id="rId26"/>
    <p:sldId id="400" r:id="rId27"/>
    <p:sldId id="4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4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5" autoAdjust="0"/>
    <p:restoredTop sz="94660"/>
  </p:normalViewPr>
  <p:slideViewPr>
    <p:cSldViewPr snapToGrid="0" snapToObjects="1">
      <p:cViewPr varScale="1">
        <p:scale>
          <a:sx n="145" d="100"/>
          <a:sy n="145" d="100"/>
        </p:scale>
        <p:origin x="2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83D29-5B07-46E5-81C4-B60F8E668B89}" type="datetimeFigureOut">
              <a:rPr lang="en-US" smtClean="0"/>
              <a:t>11/27/25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399EE-7F81-420E-AC22-32F82B0BB1B4}" type="slidenum">
              <a:rPr lang="en-US" smtClean="0"/>
              <a:t>‹#›</a:t>
            </a:fld>
            <a:endParaRPr lang="en-US"/>
          </a:p>
        </p:txBody>
      </p:sp>
    </p:spTree>
    <p:extLst>
      <p:ext uri="{BB962C8B-B14F-4D97-AF65-F5344CB8AC3E}">
        <p14:creationId xmlns:p14="http://schemas.microsoft.com/office/powerpoint/2010/main" val="424419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5D33-56DC-944E-80F5-FC50F26D4C21}" type="slidenum">
              <a:rPr lang="en-US" smtClean="0"/>
              <a:t>1</a:t>
            </a:fld>
            <a:endParaRPr lang="en-US"/>
          </a:p>
        </p:txBody>
      </p:sp>
    </p:spTree>
    <p:extLst>
      <p:ext uri="{BB962C8B-B14F-4D97-AF65-F5344CB8AC3E}">
        <p14:creationId xmlns:p14="http://schemas.microsoft.com/office/powerpoint/2010/main" val="1558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11/27/25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11/27/25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11/27/25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11/27/25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11/27/25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1.emf"/><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0.emf"/><Relationship Id="rId5" Type="http://schemas.openxmlformats.org/officeDocument/2006/relationships/image" Target="NULL"/><Relationship Id="rId10" Type="http://schemas.openxmlformats.org/officeDocument/2006/relationships/image" Target="../media/image9.emf"/><Relationship Id="rId4" Type="http://schemas.openxmlformats.org/officeDocument/2006/relationships/image" Target="NULL"/><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0.emf"/><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8.emf"/><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3DBF-D69E-E81E-11D1-310FAD2246F7}"/>
              </a:ext>
            </a:extLst>
          </p:cNvPr>
          <p:cNvSpPr>
            <a:spLocks noGrp="1"/>
          </p:cNvSpPr>
          <p:nvPr>
            <p:ph type="ctrTitle"/>
          </p:nvPr>
        </p:nvSpPr>
        <p:spPr>
          <a:xfrm>
            <a:off x="438031" y="876446"/>
            <a:ext cx="8311895" cy="2192930"/>
          </a:xfrm>
        </p:spPr>
        <p:txBody>
          <a:bodyPr>
            <a:noAutofit/>
          </a:bodyPr>
          <a:lstStyle/>
          <a:p>
            <a:r>
              <a:rPr lang="en-US" sz="3200" b="1" dirty="0">
                <a:solidFill>
                  <a:srgbClr val="C00000"/>
                </a:solidFill>
                <a:effectLst>
                  <a:outerShdw blurRad="50800" dist="38100" dir="2700000" algn="tl" rotWithShape="0">
                    <a:prstClr val="black">
                      <a:alpha val="40000"/>
                    </a:prstClr>
                  </a:outerShdw>
                </a:effectLst>
              </a:rPr>
              <a:t>ECE 60400: Electromagnetic Field Theory</a:t>
            </a:r>
            <a:br>
              <a:rPr lang="en-US" sz="4800" b="1" dirty="0">
                <a:solidFill>
                  <a:srgbClr val="0432FF"/>
                </a:solidFill>
              </a:rPr>
            </a:br>
            <a:r>
              <a:rPr lang="en-US" sz="3200" dirty="0"/>
              <a:t>Fall 2025</a:t>
            </a:r>
            <a:br>
              <a:rPr lang="en-US" sz="3200" dirty="0"/>
            </a:br>
            <a:r>
              <a:rPr lang="en-US" sz="3200" b="1" dirty="0">
                <a:solidFill>
                  <a:srgbClr val="C00000"/>
                </a:solidFill>
              </a:rPr>
              <a:t>L25 Fourier Optics</a:t>
            </a:r>
            <a:endParaRPr lang="en-US" sz="4800" b="1" dirty="0">
              <a:solidFill>
                <a:srgbClr val="0432FF"/>
              </a:solidFill>
            </a:endParaRPr>
          </a:p>
        </p:txBody>
      </p:sp>
      <p:sp>
        <p:nvSpPr>
          <p:cNvPr id="3" name="Subtitle 2">
            <a:extLst>
              <a:ext uri="{FF2B5EF4-FFF2-40B4-BE49-F238E27FC236}">
                <a16:creationId xmlns:a16="http://schemas.microsoft.com/office/drawing/2014/main" id="{33C390ED-6F88-14D8-864E-E5B9880F2ABC}"/>
              </a:ext>
            </a:extLst>
          </p:cNvPr>
          <p:cNvSpPr>
            <a:spLocks noGrp="1"/>
          </p:cNvSpPr>
          <p:nvPr>
            <p:ph type="subTitle" idx="1"/>
          </p:nvPr>
        </p:nvSpPr>
        <p:spPr>
          <a:xfrm>
            <a:off x="1164979" y="3862892"/>
            <a:ext cx="6858000" cy="1505292"/>
          </a:xfrm>
        </p:spPr>
        <p:txBody>
          <a:bodyPr>
            <a:normAutofit/>
          </a:bodyPr>
          <a:lstStyle/>
          <a:p>
            <a:r>
              <a:rPr lang="en-US" sz="2700" b="1" dirty="0"/>
              <a:t>Instructor:</a:t>
            </a:r>
            <a:r>
              <a:rPr lang="en-US" sz="2700" dirty="0"/>
              <a:t> </a:t>
            </a:r>
            <a:r>
              <a:rPr lang="en-US" sz="2700" b="1" dirty="0">
                <a:solidFill>
                  <a:srgbClr val="0432FF"/>
                </a:solidFill>
              </a:rPr>
              <a:t>Dr. Shengwang Du</a:t>
            </a:r>
          </a:p>
          <a:p>
            <a:r>
              <a:rPr lang="en-US" sz="2700" dirty="0"/>
              <a:t>Tuesday &amp; Thursday 4:30pm-5:45pm</a:t>
            </a:r>
          </a:p>
          <a:p>
            <a:r>
              <a:rPr lang="en-US" sz="2700" dirty="0"/>
              <a:t>Hampton Hall of Civil Engineering 2117</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28E8475-7B8A-83A4-D6B1-4CA17BE0287F}"/>
              </a:ext>
            </a:extLst>
          </p:cNvPr>
          <p:cNvPicPr>
            <a:picLocks noChangeAspect="1"/>
          </p:cNvPicPr>
          <p:nvPr/>
        </p:nvPicPr>
        <p:blipFill>
          <a:blip r:embed="rId3"/>
          <a:stretch>
            <a:fillRect/>
          </a:stretch>
        </p:blipFill>
        <p:spPr>
          <a:xfrm>
            <a:off x="143839" y="309153"/>
            <a:ext cx="3169277" cy="567293"/>
          </a:xfrm>
          <a:prstGeom prst="rect">
            <a:avLst/>
          </a:prstGeom>
        </p:spPr>
      </p:pic>
    </p:spTree>
    <p:extLst>
      <p:ext uri="{BB962C8B-B14F-4D97-AF65-F5344CB8AC3E}">
        <p14:creationId xmlns:p14="http://schemas.microsoft.com/office/powerpoint/2010/main" val="339720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Sines and </a:t>
            </a:r>
            <a:br>
              <a:rPr lang="en-US" dirty="0"/>
            </a:br>
            <a:r>
              <a:rPr lang="en-US" dirty="0"/>
              <a:t>Cosines</a:t>
            </a:r>
          </a:p>
        </p:txBody>
      </p:sp>
      <mc:AlternateContent xmlns:mc="http://schemas.openxmlformats.org/markup-compatibility/2006" xmlns:a14="http://schemas.microsoft.com/office/drawing/2010/main">
        <mc:Choice Requires="a14">
          <p:sp>
            <p:nvSpPr>
              <p:cNvPr id="4" name="TextBox 3"/>
              <p:cNvSpPr txBox="1"/>
              <p:nvPr/>
            </p:nvSpPr>
            <p:spPr>
              <a:xfrm>
                <a:off x="110318" y="218634"/>
                <a:ext cx="4581575" cy="680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𝛿</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den>
                      </m:f>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𝑖𝑘𝑥</m:t>
                              </m:r>
                            </m:sup>
                          </m:sSup>
                          <m:r>
                            <a:rPr lang="en-US" sz="2000" i="1">
                              <a:latin typeface="Cambria Math" panose="02040503050406030204" pitchFamily="18" charset="0"/>
                            </a:rPr>
                            <m:t>𝑑𝑘</m:t>
                          </m:r>
                        </m:e>
                      </m:nary>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den>
                      </m:f>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b="0" i="1" smtClean="0">
                                  <a:latin typeface="Cambria Math" panose="02040503050406030204" pitchFamily="18" charset="0"/>
                                </a:rPr>
                                <m:t>−</m:t>
                              </m:r>
                              <m:r>
                                <a:rPr lang="en-US" sz="2000" i="1">
                                  <a:latin typeface="Cambria Math" panose="02040503050406030204" pitchFamily="18" charset="0"/>
                                </a:rPr>
                                <m:t>𝑖𝑘𝑥</m:t>
                              </m:r>
                            </m:sup>
                          </m:sSup>
                          <m:r>
                            <a:rPr lang="en-US" sz="2000" i="1">
                              <a:latin typeface="Cambria Math" panose="02040503050406030204" pitchFamily="18" charset="0"/>
                            </a:rPr>
                            <m:t>𝑑𝑘</m:t>
                          </m:r>
                        </m:e>
                      </m:nary>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10318" y="218634"/>
                <a:ext cx="4581575" cy="68037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000" y="988148"/>
                <a:ext cx="1476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6000" y="988148"/>
                <a:ext cx="1476173" cy="369332"/>
              </a:xfrm>
              <a:prstGeom prst="rect">
                <a:avLst/>
              </a:prstGeom>
              <a:blipFill rotWithShape="0">
                <a:blip r:embed="rId3"/>
                <a:stretch>
                  <a:fillRect/>
                </a:stretch>
              </a:blipFill>
            </p:spPr>
            <p:txBody>
              <a:bodyPr/>
              <a:lstStyle/>
              <a:p>
                <a:r>
                  <a:rPr lang="en-US">
                    <a:noFill/>
                  </a:rPr>
                  <a:t> </a:t>
                </a:r>
              </a:p>
            </p:txBody>
          </p:sp>
        </mc:Fallback>
      </mc:AlternateContent>
      <p:sp>
        <p:nvSpPr>
          <p:cNvPr id="6" name="Rectangle 5"/>
          <p:cNvSpPr/>
          <p:nvPr/>
        </p:nvSpPr>
        <p:spPr>
          <a:xfrm>
            <a:off x="137690" y="144751"/>
            <a:ext cx="4582591" cy="1320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19511" y="2974448"/>
                <a:ext cx="288341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𝑥</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𝑖</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0</m:t>
                              </m:r>
                            </m:sub>
                          </m:sSub>
                          <m:r>
                            <a:rPr lang="en-US" i="1">
                              <a:latin typeface="Cambria Math" panose="02040503050406030204" pitchFamily="18" charset="0"/>
                            </a:rPr>
                            <m:t>𝑥</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0</m:t>
                              </m:r>
                            </m:sub>
                          </m:sSub>
                          <m:r>
                            <a:rPr lang="en-US" i="1">
                              <a:latin typeface="Cambria Math" panose="02040503050406030204" pitchFamily="18" charset="0"/>
                            </a:rPr>
                            <m:t>𝑥</m:t>
                          </m:r>
                        </m:sup>
                      </m:sSup>
                      <m:r>
                        <a:rPr lang="en-US" b="0" i="1" smtClean="0">
                          <a:latin typeface="Cambria Math" panose="02040503050406030204" pitchFamily="18" charset="0"/>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19511" y="2974448"/>
                <a:ext cx="2883418" cy="52039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89775" y="1975928"/>
                <a:ext cx="3296095"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𝑖𝑘𝑥</m:t>
                              </m:r>
                            </m:sup>
                          </m:sSup>
                          <m:r>
                            <a:rPr lang="en-US" i="1">
                              <a:latin typeface="Cambria Math" panose="02040503050406030204" pitchFamily="18" charset="0"/>
                            </a:rPr>
                            <m:t>𝑑𝑥</m:t>
                          </m:r>
                        </m:e>
                      </m:nary>
                      <m:r>
                        <a:rPr lang="en-US" b="0" i="0" smtClean="0">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𝜋𝛿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9775" y="1975928"/>
                <a:ext cx="3296095" cy="70455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354899" y="2126385"/>
                <a:ext cx="2621872" cy="403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𝑖</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𝑥</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𝜋𝛿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354899" y="2126385"/>
                <a:ext cx="2621872" cy="403637"/>
              </a:xfrm>
              <a:prstGeom prst="rect">
                <a:avLst/>
              </a:prstGeom>
              <a:blipFill rotWithShape="0">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45926" y="2974447"/>
                <a:ext cx="50497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ℱ</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𝑥</m:t>
                          </m:r>
                        </m:e>
                      </m:func>
                      <m:r>
                        <a:rPr lang="en-US" b="0" i="1" smtClean="0">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ea typeface="Cambria Math" panose="02040503050406030204" pitchFamily="18" charset="0"/>
                        </a:rPr>
                        <m:t>𝜋𝛿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𝜋𝛿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45926" y="2974447"/>
                <a:ext cx="5049794" cy="276999"/>
              </a:xfrm>
              <a:prstGeom prst="rect">
                <a:avLst/>
              </a:prstGeom>
              <a:blipFill rotWithShape="0">
                <a:blip r:embed="rId7"/>
                <a:stretch>
                  <a:fillRect t="-4444"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1267" y="3529513"/>
                <a:ext cx="2832827"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𝑥</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0</m:t>
                              </m:r>
                            </m:sub>
                          </m:sSub>
                          <m:r>
                            <a:rPr lang="en-US" i="1">
                              <a:latin typeface="Cambria Math" panose="02040503050406030204" pitchFamily="18" charset="0"/>
                            </a:rPr>
                            <m:t>𝑥</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0</m:t>
                              </m:r>
                            </m:sub>
                          </m:sSub>
                          <m:r>
                            <a:rPr lang="en-US" i="1">
                              <a:latin typeface="Cambria Math" panose="02040503050406030204" pitchFamily="18" charset="0"/>
                            </a:rPr>
                            <m:t>𝑥</m:t>
                          </m:r>
                        </m:sup>
                      </m:sSup>
                      <m:r>
                        <a:rPr lang="en-US" b="0" i="1" smtClean="0">
                          <a:latin typeface="Cambria Math" panose="02040503050406030204" pitchFamily="18"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91267" y="3529513"/>
                <a:ext cx="2832827" cy="51860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14151" y="3607115"/>
                <a:ext cx="50497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ℱ</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𝑥</m:t>
                          </m:r>
                        </m:e>
                      </m:func>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𝜋𝛿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914151" y="3607115"/>
                <a:ext cx="5049794" cy="276999"/>
              </a:xfrm>
              <a:prstGeom prst="rect">
                <a:avLst/>
              </a:prstGeom>
              <a:blipFill rotWithShape="0">
                <a:blip r:embed="rId9"/>
                <a:stretch>
                  <a:fillRect t="-4444" b="-37778"/>
                </a:stretch>
              </a:blipFill>
            </p:spPr>
            <p:txBody>
              <a:bodyPr/>
              <a:lstStyle/>
              <a:p>
                <a:r>
                  <a:rPr lang="en-US">
                    <a:noFill/>
                  </a:rPr>
                  <a:t> </a:t>
                </a:r>
              </a:p>
            </p:txBody>
          </p:sp>
        </mc:Fallback>
      </mc:AlternateContent>
      <p:sp>
        <p:nvSpPr>
          <p:cNvPr id="16" name="Right Arrow 15"/>
          <p:cNvSpPr/>
          <p:nvPr/>
        </p:nvSpPr>
        <p:spPr>
          <a:xfrm>
            <a:off x="3293958" y="3234646"/>
            <a:ext cx="864973" cy="112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293957" y="3812016"/>
            <a:ext cx="864973" cy="112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10"/>
          <a:stretch>
            <a:fillRect/>
          </a:stretch>
        </p:blipFill>
        <p:spPr>
          <a:xfrm>
            <a:off x="833199" y="5497301"/>
            <a:ext cx="3456981" cy="1282586"/>
          </a:xfrm>
          <a:prstGeom prst="rect">
            <a:avLst/>
          </a:prstGeom>
        </p:spPr>
      </p:pic>
      <p:pic>
        <p:nvPicPr>
          <p:cNvPr id="19" name="Picture 18"/>
          <p:cNvPicPr>
            <a:picLocks noChangeAspect="1"/>
          </p:cNvPicPr>
          <p:nvPr/>
        </p:nvPicPr>
        <p:blipFill>
          <a:blip r:embed="rId11"/>
          <a:stretch>
            <a:fillRect/>
          </a:stretch>
        </p:blipFill>
        <p:spPr>
          <a:xfrm>
            <a:off x="847302" y="4192729"/>
            <a:ext cx="3428774" cy="1206741"/>
          </a:xfrm>
          <a:prstGeom prst="rect">
            <a:avLst/>
          </a:prstGeom>
        </p:spPr>
      </p:pic>
      <p:pic>
        <p:nvPicPr>
          <p:cNvPr id="20" name="Picture 19"/>
          <p:cNvPicPr>
            <a:picLocks noChangeAspect="1"/>
          </p:cNvPicPr>
          <p:nvPr/>
        </p:nvPicPr>
        <p:blipFill>
          <a:blip r:embed="rId12"/>
          <a:stretch>
            <a:fillRect/>
          </a:stretch>
        </p:blipFill>
        <p:spPr>
          <a:xfrm>
            <a:off x="4595805" y="4192729"/>
            <a:ext cx="3354885" cy="1272063"/>
          </a:xfrm>
          <a:prstGeom prst="rect">
            <a:avLst/>
          </a:prstGeom>
        </p:spPr>
      </p:pic>
      <p:sp>
        <p:nvSpPr>
          <p:cNvPr id="28" name="Rectangle 27"/>
          <p:cNvSpPr/>
          <p:nvPr/>
        </p:nvSpPr>
        <p:spPr>
          <a:xfrm>
            <a:off x="3329263" y="5958852"/>
            <a:ext cx="156607" cy="71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3329263" y="5851130"/>
                <a:ext cx="32233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𝜋</m:t>
                      </m:r>
                      <m:r>
                        <a:rPr lang="en-US" sz="1400" b="0" i="1" smtClean="0">
                          <a:latin typeface="Cambria Math" panose="02040503050406030204" pitchFamily="18" charset="0"/>
                          <a:ea typeface="Cambria Math" panose="02040503050406030204" pitchFamily="18" charset="0"/>
                        </a:rPr>
                        <m:t>𝐴</m:t>
                      </m:r>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329263" y="5851130"/>
                <a:ext cx="322331" cy="215444"/>
              </a:xfrm>
              <a:prstGeom prst="rect">
                <a:avLst/>
              </a:prstGeom>
              <a:blipFill rotWithShape="0">
                <a:blip r:embed="rId13"/>
                <a:stretch>
                  <a:fillRect l="-11321" r="-9434" b="-5714"/>
                </a:stretch>
              </a:blipFill>
            </p:spPr>
            <p:txBody>
              <a:bodyPr/>
              <a:lstStyle/>
              <a:p>
                <a:r>
                  <a:rPr lang="en-US">
                    <a:noFill/>
                  </a:rPr>
                  <a:t> </a:t>
                </a:r>
              </a:p>
            </p:txBody>
          </p:sp>
        </mc:Fallback>
      </mc:AlternateContent>
    </p:spTree>
    <p:extLst>
      <p:ext uri="{BB962C8B-B14F-4D97-AF65-F5344CB8AC3E}">
        <p14:creationId xmlns:p14="http://schemas.microsoft.com/office/powerpoint/2010/main" val="222333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Sines and </a:t>
            </a:r>
            <a:br>
              <a:rPr lang="en-US" dirty="0"/>
            </a:br>
            <a:r>
              <a:rPr lang="en-US" dirty="0"/>
              <a:t>Cosines</a:t>
            </a:r>
          </a:p>
        </p:txBody>
      </p:sp>
      <mc:AlternateContent xmlns:mc="http://schemas.openxmlformats.org/markup-compatibility/2006" xmlns:a14="http://schemas.microsoft.com/office/drawing/2010/main">
        <mc:Choice Requires="a14">
          <p:sp>
            <p:nvSpPr>
              <p:cNvPr id="4" name="TextBox 3"/>
              <p:cNvSpPr txBox="1"/>
              <p:nvPr/>
            </p:nvSpPr>
            <p:spPr>
              <a:xfrm>
                <a:off x="110318" y="218634"/>
                <a:ext cx="4581575" cy="680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𝛿</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den>
                      </m:f>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𝑖𝑘𝑥</m:t>
                              </m:r>
                            </m:sup>
                          </m:sSup>
                          <m:r>
                            <a:rPr lang="en-US" sz="2000" i="1">
                              <a:latin typeface="Cambria Math" panose="02040503050406030204" pitchFamily="18" charset="0"/>
                            </a:rPr>
                            <m:t>𝑑𝑘</m:t>
                          </m:r>
                        </m:e>
                      </m:nary>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den>
                      </m:f>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b="0" i="1" smtClean="0">
                                  <a:latin typeface="Cambria Math" panose="02040503050406030204" pitchFamily="18" charset="0"/>
                                </a:rPr>
                                <m:t>−</m:t>
                              </m:r>
                              <m:r>
                                <a:rPr lang="en-US" sz="2000" i="1">
                                  <a:latin typeface="Cambria Math" panose="02040503050406030204" pitchFamily="18" charset="0"/>
                                </a:rPr>
                                <m:t>𝑖𝑘𝑥</m:t>
                              </m:r>
                            </m:sup>
                          </m:sSup>
                          <m:r>
                            <a:rPr lang="en-US" sz="2000" i="1">
                              <a:latin typeface="Cambria Math" panose="02040503050406030204" pitchFamily="18" charset="0"/>
                            </a:rPr>
                            <m:t>𝑑𝑘</m:t>
                          </m:r>
                        </m:e>
                      </m:nary>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10318" y="218634"/>
                <a:ext cx="4581575" cy="68037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000" y="988148"/>
                <a:ext cx="1476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6000" y="988148"/>
                <a:ext cx="1476173" cy="369332"/>
              </a:xfrm>
              <a:prstGeom prst="rect">
                <a:avLst/>
              </a:prstGeom>
              <a:blipFill rotWithShape="0">
                <a:blip r:embed="rId3"/>
                <a:stretch>
                  <a:fillRect/>
                </a:stretch>
              </a:blipFill>
            </p:spPr>
            <p:txBody>
              <a:bodyPr/>
              <a:lstStyle/>
              <a:p>
                <a:r>
                  <a:rPr lang="en-US">
                    <a:noFill/>
                  </a:rPr>
                  <a:t> </a:t>
                </a:r>
              </a:p>
            </p:txBody>
          </p:sp>
        </mc:Fallback>
      </mc:AlternateContent>
      <p:sp>
        <p:nvSpPr>
          <p:cNvPr id="6" name="Rectangle 5"/>
          <p:cNvSpPr/>
          <p:nvPr/>
        </p:nvSpPr>
        <p:spPr>
          <a:xfrm>
            <a:off x="137690" y="144751"/>
            <a:ext cx="4582591" cy="1320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03686" y="3377948"/>
                <a:ext cx="7411700" cy="2859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ℱ</m:t>
                      </m:r>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e>
                          </m:d>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𝑖𝑘</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𝑖𝑘</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up>
                      </m:sSup>
                      <m:r>
                        <a:rPr lang="en-US" b="0" i="0" smtClean="0">
                          <a:latin typeface="Cambria Math" panose="02040503050406030204" pitchFamily="18" charset="0"/>
                        </a:rPr>
                        <m:t>=2</m:t>
                      </m:r>
                      <m:r>
                        <m:rPr>
                          <m:sty m:val="p"/>
                        </m:rPr>
                        <a:rPr lang="en-US" b="0" i="0" smtClean="0">
                          <a:latin typeface="Cambria Math" panose="02040503050406030204" pitchFamily="18" charset="0"/>
                        </a:rPr>
                        <m:t>cos</m:t>
                      </m:r>
                      <m:r>
                        <a:rPr lang="en-US" b="0" i="0" smtClean="0">
                          <a:latin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b="0" i="0" smtClean="0">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03686" y="3377948"/>
                <a:ext cx="7411700" cy="285912"/>
              </a:xfrm>
              <a:prstGeom prst="rect">
                <a:avLst/>
              </a:prstGeom>
              <a:blipFill rotWithShape="0">
                <a:blip r:embed="rId4"/>
                <a:stretch>
                  <a:fillRect t="-4255"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10318" y="2139734"/>
                <a:ext cx="5676875" cy="537135"/>
              </a:xfrm>
              <a:prstGeom prst="rect">
                <a:avLst/>
              </a:prstGeom>
            </p:spPr>
            <p:txBody>
              <a:bodyPr wrap="non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ℱ</m:t>
                    </m:r>
                    <m:d>
                      <m:dPr>
                        <m:begChr m:val="{"/>
                        <m:endChr m:val="}"/>
                        <m:ctrlPr>
                          <a:rPr lang="en-US" sz="2800" i="1">
                            <a:latin typeface="Cambria Math" panose="02040503050406030204" pitchFamily="18" charset="0"/>
                            <a:ea typeface="Cambria Math" panose="02040503050406030204" pitchFamily="18" charset="0"/>
                          </a:rPr>
                        </m:ctrlPr>
                      </m:dPr>
                      <m:e>
                        <m:r>
                          <a:rPr lang="en-US" sz="2800" i="1" smtClean="0">
                            <a:latin typeface="Cambria Math" panose="02040503050406030204" pitchFamily="18" charset="0"/>
                            <a:ea typeface="Cambria Math" panose="02040503050406030204" pitchFamily="18" charset="0"/>
                          </a:rPr>
                          <m:t>𝛿</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e>
                        </m:d>
                      </m:e>
                    </m:d>
                    <m:r>
                      <a:rPr lang="en-US" sz="280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𝑖𝑘</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sup>
                    </m:sSup>
                    <m:r>
                      <a:rPr lang="en-US" sz="2800" i="1">
                        <a:latin typeface="Cambria Math" panose="02040503050406030204" pitchFamily="18" charset="0"/>
                        <a:ea typeface="Cambria Math" panose="02040503050406030204" pitchFamily="18" charset="0"/>
                      </a:rPr>
                      <m:t>ℱ</m:t>
                    </m:r>
                    <m:d>
                      <m:dPr>
                        <m:begChr m:val="{"/>
                        <m:endChr m:val="}"/>
                        <m:ctrlPr>
                          <a:rPr lang="en-US" sz="2800" i="1">
                            <a:latin typeface="Cambria Math" panose="02040503050406030204" pitchFamily="18" charset="0"/>
                            <a:ea typeface="Cambria Math" panose="02040503050406030204" pitchFamily="18" charset="0"/>
                          </a:rPr>
                        </m:ctrlPr>
                      </m:dPr>
                      <m:e>
                        <m:r>
                          <a:rPr lang="en-US" sz="2800" i="1" smtClean="0">
                            <a:latin typeface="Cambria Math" panose="02040503050406030204" pitchFamily="18" charset="0"/>
                            <a:ea typeface="Cambria Math" panose="02040503050406030204" pitchFamily="18" charset="0"/>
                          </a:rPr>
                          <m:t>𝛿</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e>
                        </m:d>
                      </m:e>
                    </m:d>
                  </m:oMath>
                </a14:m>
                <a:r>
                  <a:rPr lang="en-US" sz="2800" dirty="0"/>
                  <a:t>=</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𝑖𝑘</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sup>
                    </m:sSup>
                  </m:oMath>
                </a14:m>
                <a:endParaRPr lang="en-US" sz="2800" dirty="0"/>
              </a:p>
            </p:txBody>
          </p:sp>
        </mc:Choice>
        <mc:Fallback xmlns="">
          <p:sp>
            <p:nvSpPr>
              <p:cNvPr id="21" name="Rectangle 20"/>
              <p:cNvSpPr>
                <a:spLocks noRot="1" noChangeAspect="1" noMove="1" noResize="1" noEditPoints="1" noAdjustHandles="1" noChangeArrowheads="1" noChangeShapeType="1" noTextEdit="1"/>
              </p:cNvSpPr>
              <p:nvPr/>
            </p:nvSpPr>
            <p:spPr>
              <a:xfrm>
                <a:off x="110318" y="2139734"/>
                <a:ext cx="5676875" cy="537135"/>
              </a:xfrm>
              <a:prstGeom prst="rect">
                <a:avLst/>
              </a:prstGeom>
              <a:blipFill rotWithShape="0">
                <a:blip r:embed="rId5"/>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1912" y="4650851"/>
                <a:ext cx="7411700" cy="2859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ℱ</m:t>
                      </m:r>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e>
                          </m:d>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𝑖𝑘</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𝑖𝑘</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up>
                      </m:sSup>
                      <m:r>
                        <a:rPr lang="en-US" b="0" i="0" smtClean="0">
                          <a:latin typeface="Cambria Math" panose="02040503050406030204" pitchFamily="18" charset="0"/>
                        </a:rPr>
                        <m:t>=2</m:t>
                      </m:r>
                      <m:r>
                        <a:rPr lang="en-US" b="0" i="1" smtClean="0">
                          <a:latin typeface="Cambria Math" panose="02040503050406030204" pitchFamily="18" charset="0"/>
                        </a:rPr>
                        <m:t>𝑖</m:t>
                      </m:r>
                      <m:r>
                        <m:rPr>
                          <m:sty m:val="p"/>
                        </m:rPr>
                        <a:rPr lang="en-US" b="0" i="0" smtClean="0">
                          <a:latin typeface="Cambria Math" panose="02040503050406030204" pitchFamily="18" charset="0"/>
                        </a:rPr>
                        <m:t>sin</m:t>
                      </m:r>
                      <m:r>
                        <a:rPr lang="en-US" b="0" i="0" smtClean="0">
                          <a:latin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b="0" i="0" smtClean="0">
                          <a:latin typeface="Cambria Math" panose="02040503050406030204" pitchFamily="18" charset="0"/>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71912" y="4650851"/>
                <a:ext cx="7411700" cy="285912"/>
              </a:xfrm>
              <a:prstGeom prst="rect">
                <a:avLst/>
              </a:prstGeom>
              <a:blipFill rotWithShape="0">
                <a:blip r:embed="rId6"/>
                <a:stretch>
                  <a:fillRect t="-6383" b="-34043"/>
                </a:stretch>
              </a:blipFill>
            </p:spPr>
            <p:txBody>
              <a:bodyPr/>
              <a:lstStyle/>
              <a:p>
                <a:r>
                  <a:rPr lang="en-US">
                    <a:noFill/>
                  </a:rPr>
                  <a:t> </a:t>
                </a:r>
              </a:p>
            </p:txBody>
          </p:sp>
        </mc:Fallback>
      </mc:AlternateContent>
    </p:spTree>
    <p:extLst>
      <p:ext uri="{BB962C8B-B14F-4D97-AF65-F5344CB8AC3E}">
        <p14:creationId xmlns:p14="http://schemas.microsoft.com/office/powerpoint/2010/main" val="340740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2D Fourier Transform</a:t>
            </a:r>
          </a:p>
        </p:txBody>
      </p:sp>
      <mc:AlternateContent xmlns:mc="http://schemas.openxmlformats.org/markup-compatibility/2006" xmlns:a14="http://schemas.microsoft.com/office/drawing/2010/main">
        <mc:Choice Requires="a14">
          <p:sp>
            <p:nvSpPr>
              <p:cNvPr id="4" name="TextBox 3"/>
              <p:cNvSpPr txBox="1"/>
              <p:nvPr/>
            </p:nvSpPr>
            <p:spPr>
              <a:xfrm>
                <a:off x="601884" y="2385623"/>
                <a:ext cx="7647222" cy="1282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den>
                              </m:f>
                            </m:e>
                          </m:d>
                        </m:e>
                        <m:sup>
                          <m:r>
                            <a:rPr lang="en-US" sz="2800" b="0" i="1" smtClean="0">
                              <a:latin typeface="Cambria Math" panose="02040503050406030204" pitchFamily="18" charset="0"/>
                            </a:rPr>
                            <m:t>2</m:t>
                          </m:r>
                        </m:sup>
                      </m:sSup>
                      <m:nary>
                        <m:naryPr>
                          <m:chr m:val="∬"/>
                          <m:limLoc m:val="undOvr"/>
                          <m:ctrlPr>
                            <a:rPr lang="en-US" sz="2800" b="0" i="1" smtClean="0">
                              <a:latin typeface="Cambria Math" panose="02040503050406030204" pitchFamily="18" charset="0"/>
                            </a:rPr>
                          </m:ctrlPr>
                        </m:naryPr>
                        <m:sub>
                          <m:r>
                            <m:rPr>
                              <m:brk m:alnAt="24"/>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𝐹</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𝑦</m:t>
                              </m:r>
                            </m:sub>
                          </m:sSub>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𝑥</m:t>
                                  </m:r>
                                </m:sub>
                              </m:sSub>
                              <m:r>
                                <a:rPr lang="en-US" sz="2800" i="1">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𝑦</m:t>
                                  </m:r>
                                </m:sub>
                              </m:sSub>
                              <m:r>
                                <a:rPr lang="en-US" sz="2800" b="0" i="1" smtClean="0">
                                  <a:latin typeface="Cambria Math" panose="02040503050406030204" pitchFamily="18" charset="0"/>
                                </a:rPr>
                                <m:t>𝑦</m:t>
                              </m:r>
                              <m:r>
                                <a:rPr lang="en-US" sz="2800" b="0" i="1" smtClean="0">
                                  <a:latin typeface="Cambria Math" panose="02040503050406030204" pitchFamily="18" charset="0"/>
                                </a:rPr>
                                <m:t>)</m:t>
                              </m:r>
                            </m:sup>
                          </m:sSup>
                          <m:r>
                            <a:rPr lang="en-US" sz="2800" b="0" i="1" smtClean="0">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𝑥</m:t>
                              </m:r>
                            </m:sub>
                          </m:sSub>
                        </m:e>
                      </m:nary>
                      <m:r>
                        <a:rPr lang="en-US" sz="2800" b="0" i="1" smtClean="0">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𝑦</m:t>
                          </m:r>
                        </m:sub>
                      </m:sSub>
                    </m:oMath>
                  </m:oMathPara>
                </a14:m>
                <a:endParaRPr lang="en-US" sz="2800" b="0" i="1"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1884" y="2385623"/>
                <a:ext cx="7647222" cy="128208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01884" y="4522710"/>
                <a:ext cx="6401816" cy="17129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𝐹</m:t>
                      </m:r>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𝑥</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𝑦</m:t>
                          </m:r>
                        </m:sub>
                      </m:sSub>
                      <m:r>
                        <a:rPr lang="en-US" sz="2800" i="1">
                          <a:latin typeface="Cambria Math" panose="02040503050406030204" pitchFamily="18" charset="0"/>
                        </a:rPr>
                        <m:t>)</m:t>
                      </m:r>
                      <m:r>
                        <a:rPr lang="en-US" sz="2800" b="0" i="1" smtClean="0">
                          <a:latin typeface="Cambria Math" panose="02040503050406030204" pitchFamily="18" charset="0"/>
                        </a:rPr>
                        <m:t>=</m:t>
                      </m:r>
                      <m:nary>
                        <m:naryPr>
                          <m:chr m:val="∬"/>
                          <m:limLoc m:val="undOvr"/>
                          <m:ctrlPr>
                            <a:rPr lang="en-US" sz="2800" i="1">
                              <a:latin typeface="Cambria Math" panose="02040503050406030204" pitchFamily="18" charset="0"/>
                            </a:rPr>
                          </m:ctrlPr>
                        </m:naryPr>
                        <m:sub>
                          <m:r>
                            <m:rPr>
                              <m:brk m:alnAt="24"/>
                            </m:rP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ub>
                        <m:sup>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ea typeface="Cambria Math" panose="02040503050406030204" pitchFamily="18" charset="0"/>
                            </a:rPr>
                            <m:t>𝑓</m:t>
                          </m:r>
                          <m:r>
                            <a:rPr lang="en-US" sz="2800" i="1">
                              <a:latin typeface="Cambria Math" panose="02040503050406030204" pitchFamily="18" charset="0"/>
                            </a:rPr>
                            <m:t>(</m:t>
                          </m:r>
                          <m:r>
                            <a:rPr lang="en-US" sz="2800" b="0" i="1" smtClean="0">
                              <a:latin typeface="Cambria Math" panose="02040503050406030204" pitchFamily="18" charset="0"/>
                            </a:rPr>
                            <m:t>𝑥</m:t>
                          </m:r>
                          <m:r>
                            <a:rPr lang="en-US" sz="2800" i="1">
                              <a:latin typeface="Cambria Math" panose="02040503050406030204" pitchFamily="18" charset="0"/>
                            </a:rPr>
                            <m:t>,</m:t>
                          </m:r>
                          <m:r>
                            <a:rPr lang="en-US" sz="2800" b="0" i="1" smtClean="0">
                              <a:latin typeface="Cambria Math" panose="02040503050406030204" pitchFamily="18" charset="0"/>
                            </a:rPr>
                            <m:t>𝑦</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b="0" i="1" smtClean="0">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𝑥</m:t>
                                  </m:r>
                                </m:sub>
                              </m:sSub>
                              <m:r>
                                <a:rPr lang="en-US" sz="2800" i="1">
                                  <a:latin typeface="Cambria Math" panose="02040503050406030204" pitchFamily="18" charset="0"/>
                                </a:rPr>
                                <m:t>𝑥</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𝑦</m:t>
                                  </m:r>
                                </m:sub>
                              </m:sSub>
                              <m:r>
                                <a:rPr lang="en-US" sz="2800" i="1">
                                  <a:latin typeface="Cambria Math" panose="02040503050406030204" pitchFamily="18" charset="0"/>
                                </a:rPr>
                                <m:t>𝑦</m:t>
                              </m:r>
                              <m:r>
                                <a:rPr lang="en-US" sz="2800" i="1">
                                  <a:latin typeface="Cambria Math" panose="02040503050406030204" pitchFamily="18" charset="0"/>
                                </a:rPr>
                                <m:t>)</m:t>
                              </m:r>
                            </m:sup>
                          </m:sSup>
                          <m:r>
                            <a:rPr lang="en-US" sz="2800" i="1">
                              <a:latin typeface="Cambria Math" panose="02040503050406030204" pitchFamily="18" charset="0"/>
                            </a:rPr>
                            <m:t>𝑑</m:t>
                          </m:r>
                          <m:r>
                            <a:rPr lang="en-US" sz="2800" b="0" i="1" smtClean="0">
                              <a:latin typeface="Cambria Math" panose="02040503050406030204" pitchFamily="18" charset="0"/>
                            </a:rPr>
                            <m:t>𝑥</m:t>
                          </m:r>
                        </m:e>
                      </m:nary>
                      <m:r>
                        <a:rPr lang="en-US" sz="2800" i="1">
                          <a:latin typeface="Cambria Math" panose="02040503050406030204" pitchFamily="18" charset="0"/>
                        </a:rPr>
                        <m:t>𝑑</m:t>
                      </m:r>
                      <m:r>
                        <a:rPr lang="en-US" sz="2800" b="0" i="1" smtClean="0">
                          <a:latin typeface="Cambria Math" panose="02040503050406030204" pitchFamily="18" charset="0"/>
                        </a:rPr>
                        <m:t>𝑦</m:t>
                      </m:r>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ℱ</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01884" y="4522710"/>
                <a:ext cx="6401816" cy="171296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72000" y="3659553"/>
                <a:ext cx="3081485" cy="5649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ℱ</m:t>
                          </m:r>
                        </m:e>
                        <m:sup>
                          <m:r>
                            <a:rPr lang="en-US" sz="2800" i="1">
                              <a:latin typeface="Cambria Math" panose="02040503050406030204" pitchFamily="18" charset="0"/>
                            </a:rPr>
                            <m:t>−1</m:t>
                          </m:r>
                        </m:sup>
                      </m:sSup>
                      <m:r>
                        <a:rPr lang="en-US" sz="2800" i="1">
                          <a:latin typeface="Cambria Math" panose="02040503050406030204" pitchFamily="18" charset="0"/>
                        </a:rPr>
                        <m:t>{</m:t>
                      </m:r>
                      <m:r>
                        <a:rPr lang="en-US" sz="2800" i="1">
                          <a:latin typeface="Cambria Math" panose="02040503050406030204" pitchFamily="18" charset="0"/>
                        </a:rPr>
                        <m:t>𝐹</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𝑥</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𝑦</m:t>
                          </m:r>
                        </m:sub>
                      </m:sSub>
                      <m:r>
                        <a:rPr lang="en-US" sz="2800" i="1">
                          <a:latin typeface="Cambria Math" panose="02040503050406030204" pitchFamily="18" charset="0"/>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4572000" y="3659553"/>
                <a:ext cx="3081485" cy="56496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303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3031"/>
            <a:ext cx="9144000" cy="1054250"/>
          </a:xfrm>
        </p:spPr>
        <p:txBody>
          <a:bodyPr/>
          <a:lstStyle/>
          <a:p>
            <a:r>
              <a:rPr lang="en-US" dirty="0"/>
              <a:t>FT of the Cylinder Function</a:t>
            </a:r>
          </a:p>
        </p:txBody>
      </p:sp>
      <p:pic>
        <p:nvPicPr>
          <p:cNvPr id="4" name="Picture 3"/>
          <p:cNvPicPr>
            <a:picLocks noChangeAspect="1"/>
          </p:cNvPicPr>
          <p:nvPr/>
        </p:nvPicPr>
        <p:blipFill>
          <a:blip r:embed="rId2"/>
          <a:stretch>
            <a:fillRect/>
          </a:stretch>
        </p:blipFill>
        <p:spPr>
          <a:xfrm>
            <a:off x="0" y="1097282"/>
            <a:ext cx="4640457" cy="1533984"/>
          </a:xfrm>
          <a:prstGeom prst="rect">
            <a:avLst/>
          </a:prstGeom>
        </p:spPr>
      </p:pic>
      <p:pic>
        <p:nvPicPr>
          <p:cNvPr id="5" name="Picture 4"/>
          <p:cNvPicPr>
            <a:picLocks noChangeAspect="1"/>
          </p:cNvPicPr>
          <p:nvPr/>
        </p:nvPicPr>
        <p:blipFill>
          <a:blip r:embed="rId3"/>
          <a:stretch>
            <a:fillRect/>
          </a:stretch>
        </p:blipFill>
        <p:spPr>
          <a:xfrm>
            <a:off x="1228086" y="2640785"/>
            <a:ext cx="2184284" cy="2390273"/>
          </a:xfrm>
          <a:prstGeom prst="rect">
            <a:avLst/>
          </a:prstGeom>
        </p:spPr>
      </p:pic>
      <p:pic>
        <p:nvPicPr>
          <p:cNvPr id="6" name="Picture 5"/>
          <p:cNvPicPr>
            <a:picLocks noChangeAspect="1"/>
          </p:cNvPicPr>
          <p:nvPr/>
        </p:nvPicPr>
        <p:blipFill>
          <a:blip r:embed="rId4"/>
          <a:stretch>
            <a:fillRect/>
          </a:stretch>
        </p:blipFill>
        <p:spPr>
          <a:xfrm>
            <a:off x="0" y="5088917"/>
            <a:ext cx="4167943" cy="1712572"/>
          </a:xfrm>
          <a:prstGeom prst="rect">
            <a:avLst/>
          </a:prstGeom>
        </p:spPr>
      </p:pic>
      <p:pic>
        <p:nvPicPr>
          <p:cNvPr id="7" name="Picture 6"/>
          <p:cNvPicPr>
            <a:picLocks noChangeAspect="1"/>
          </p:cNvPicPr>
          <p:nvPr/>
        </p:nvPicPr>
        <p:blipFill>
          <a:blip r:embed="rId5"/>
          <a:stretch>
            <a:fillRect/>
          </a:stretch>
        </p:blipFill>
        <p:spPr>
          <a:xfrm>
            <a:off x="5454316" y="886914"/>
            <a:ext cx="3689684" cy="5971086"/>
          </a:xfrm>
          <a:prstGeom prst="rect">
            <a:avLst/>
          </a:prstGeom>
        </p:spPr>
      </p:pic>
    </p:spTree>
    <p:extLst>
      <p:ext uri="{BB962C8B-B14F-4D97-AF65-F5344CB8AC3E}">
        <p14:creationId xmlns:p14="http://schemas.microsoft.com/office/powerpoint/2010/main" val="326979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224564"/>
            <a:ext cx="7756263" cy="1054250"/>
          </a:xfrm>
        </p:spPr>
        <p:txBody>
          <a:bodyPr/>
          <a:lstStyle/>
          <a:p>
            <a:r>
              <a:rPr lang="en-US" dirty="0"/>
              <a:t>The Lens as a FT</a:t>
            </a:r>
          </a:p>
        </p:txBody>
      </p:sp>
      <p:pic>
        <p:nvPicPr>
          <p:cNvPr id="4" name="Picture 3"/>
          <p:cNvPicPr>
            <a:picLocks noChangeAspect="1"/>
          </p:cNvPicPr>
          <p:nvPr/>
        </p:nvPicPr>
        <p:blipFill>
          <a:blip r:embed="rId2"/>
          <a:stretch>
            <a:fillRect/>
          </a:stretch>
        </p:blipFill>
        <p:spPr>
          <a:xfrm>
            <a:off x="-5379" y="1286882"/>
            <a:ext cx="9144000" cy="5571118"/>
          </a:xfrm>
          <a:prstGeom prst="rect">
            <a:avLst/>
          </a:prstGeom>
        </p:spPr>
      </p:pic>
    </p:spTree>
    <p:extLst>
      <p:ext uri="{BB962C8B-B14F-4D97-AF65-F5344CB8AC3E}">
        <p14:creationId xmlns:p14="http://schemas.microsoft.com/office/powerpoint/2010/main" val="69087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247" y="111852"/>
            <a:ext cx="8324716" cy="1054250"/>
          </a:xfrm>
        </p:spPr>
        <p:txBody>
          <a:bodyPr/>
          <a:lstStyle/>
          <a:p>
            <a:r>
              <a:rPr lang="en-US" dirty="0"/>
              <a:t>Optical Applications of FT</a:t>
            </a:r>
          </a:p>
        </p:txBody>
      </p:sp>
      <p:sp>
        <p:nvSpPr>
          <p:cNvPr id="4" name="Content Placeholder 1"/>
          <p:cNvSpPr>
            <a:spLocks noGrp="1"/>
          </p:cNvSpPr>
          <p:nvPr>
            <p:ph idx="1"/>
          </p:nvPr>
        </p:nvSpPr>
        <p:spPr>
          <a:xfrm>
            <a:off x="568742" y="1037102"/>
            <a:ext cx="7745505" cy="705868"/>
          </a:xfrm>
        </p:spPr>
        <p:txBody>
          <a:bodyPr/>
          <a:lstStyle/>
          <a:p>
            <a:r>
              <a:rPr lang="en-US" dirty="0"/>
              <a:t>Example: Free space –superposition principle</a:t>
            </a:r>
          </a:p>
        </p:txBody>
      </p:sp>
      <mc:AlternateContent xmlns:mc="http://schemas.openxmlformats.org/markup-compatibility/2006" xmlns:a14="http://schemas.microsoft.com/office/drawing/2010/main">
        <mc:Choice Requires="a14">
          <p:sp>
            <p:nvSpPr>
              <p:cNvPr id="6" name="Rectangle 5"/>
              <p:cNvSpPr/>
              <p:nvPr/>
            </p:nvSpPr>
            <p:spPr>
              <a:xfrm>
                <a:off x="380110" y="1487901"/>
                <a:ext cx="2816027" cy="378245"/>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𝑡</m:t>
                        </m:r>
                      </m:e>
                    </m:d>
                  </m:oMath>
                </a14:m>
                <a:r>
                  <a:rPr lang="en-US" dirty="0"/>
                  <a:t>=</a:t>
                </a:r>
                <a14:m>
                  <m:oMath xmlns:m="http://schemas.openxmlformats.org/officeDocument/2006/math">
                    <m:r>
                      <a:rPr lang="en-US" b="0"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80110" y="1487901"/>
                <a:ext cx="2816027" cy="378245"/>
              </a:xfrm>
              <a:prstGeom prst="rect">
                <a:avLst/>
              </a:prstGeom>
              <a:blipFill rotWithShape="0">
                <a:blip r:embed="rId2"/>
                <a:stretch>
                  <a:fillRect t="-3226" b="-27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336941" y="1395183"/>
                <a:ext cx="2472343"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rPr>
                            <m:t>𝑐</m:t>
                          </m:r>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b="0" i="1" smtClean="0">
                                  <a:latin typeface="Cambria Math" panose="02040503050406030204" pitchFamily="18" charset="0"/>
                                </a:rPr>
                                <m:t>𝑦</m:t>
                              </m:r>
                            </m:sub>
                            <m:sup>
                              <m:r>
                                <a:rPr lang="en-US" i="1">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b="0" i="1" smtClean="0">
                                  <a:latin typeface="Cambria Math" panose="02040503050406030204" pitchFamily="18" charset="0"/>
                                </a:rPr>
                                <m:t>𝑧</m:t>
                              </m:r>
                            </m:sub>
                            <m:sup>
                              <m:r>
                                <a:rPr lang="en-US" i="1">
                                  <a:latin typeface="Cambria Math" panose="02040503050406030204" pitchFamily="18" charset="0"/>
                                </a:rPr>
                                <m:t>2</m:t>
                              </m:r>
                            </m:sup>
                          </m:sSubSup>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336941" y="1395183"/>
                <a:ext cx="2472343" cy="563680"/>
              </a:xfrm>
              <a:prstGeom prst="rect">
                <a:avLst/>
              </a:prstGeom>
              <a:blipFill rotWithShape="0">
                <a:blip r:embed="rId3"/>
                <a:stretch>
                  <a:fillRect b="-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168468" y="1349998"/>
                <a:ext cx="2051524"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𝑧</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𝑘</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b="0" i="1" smtClean="0">
                                  <a:latin typeface="Cambria Math" panose="02040503050406030204" pitchFamily="18" charset="0"/>
                                </a:rPr>
                                <m:t>𝑦</m:t>
                              </m:r>
                            </m:sub>
                            <m:sup>
                              <m:r>
                                <a:rPr lang="en-US" i="1">
                                  <a:latin typeface="Cambria Math" panose="02040503050406030204" pitchFamily="18" charset="0"/>
                                </a:rPr>
                                <m:t>2</m:t>
                              </m:r>
                            </m:sup>
                          </m:sSubSup>
                        </m:e>
                      </m:ra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168468" y="1349998"/>
                <a:ext cx="2051524" cy="56368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71272" y="3189827"/>
                <a:ext cx="5935856"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b="0" i="1" smtClean="0">
                          <a:latin typeface="Cambria Math" panose="02040503050406030204" pitchFamily="18" charset="0"/>
                        </a:rPr>
                        <m:t>=</m:t>
                      </m:r>
                      <m:r>
                        <m:rPr>
                          <m:nor/>
                        </m:rPr>
                        <a:rPr lang="en-US" i="1" dirty="0"/>
                        <m:t>f</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b="0" i="1" smtClean="0">
                              <a:latin typeface="Cambria Math" panose="02040503050406030204" pitchFamily="18" charset="0"/>
                            </a:rPr>
                            <m:t>=0</m:t>
                          </m:r>
                        </m:e>
                      </m:d>
                      <m:r>
                        <a:rPr lang="en-US" i="1" smtClean="0">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𝑦</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nary>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71272" y="3189827"/>
                <a:ext cx="5935856" cy="81887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0248" y="2609161"/>
                <a:ext cx="5609036"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i="1" dirty="0"/>
                        <m:t>f</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smtClean="0">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𝑦</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nary>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00248" y="2609161"/>
                <a:ext cx="5609036" cy="81887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91517" y="1978743"/>
                <a:ext cx="3754682" cy="619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𝑧</m:t>
                              </m:r>
                            </m:sub>
                          </m:sSub>
                          <m:r>
                            <a:rPr lang="en-US" i="1">
                              <a:latin typeface="Cambria Math" panose="02040503050406030204" pitchFamily="18" charset="0"/>
                            </a:rPr>
                            <m:t>𝑧</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𝑦</m:t>
                                  </m:r>
                                </m:sub>
                                <m:sup>
                                  <m:r>
                                    <a:rPr lang="en-US" i="1">
                                      <a:latin typeface="Cambria Math" panose="02040503050406030204" pitchFamily="18" charset="0"/>
                                    </a:rPr>
                                    <m:t>2</m:t>
                                  </m:r>
                                </m:sup>
                              </m:sSubSup>
                            </m:e>
                          </m:rad>
                          <m:r>
                            <a:rPr lang="en-US" i="1">
                              <a:latin typeface="Cambria Math" panose="02040503050406030204" pitchFamily="18" charset="0"/>
                            </a:rPr>
                            <m:t>𝑧</m:t>
                          </m:r>
                        </m:sup>
                      </m:sSup>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291517" y="1978743"/>
                <a:ext cx="3754682" cy="61940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00248" y="3963473"/>
                <a:ext cx="2617640" cy="411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ℱ</m:t>
                      </m:r>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00248" y="3963473"/>
                <a:ext cx="2617640" cy="411010"/>
              </a:xfrm>
              <a:prstGeom prst="rect">
                <a:avLst/>
              </a:prstGeom>
              <a:blipFill rotWithShape="0">
                <a:blip r:embed="rId8"/>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0278" y="4544139"/>
                <a:ext cx="3864007" cy="411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d>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ℱ</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90278" y="4544139"/>
                <a:ext cx="3864007" cy="411010"/>
              </a:xfrm>
              <a:prstGeom prst="rect">
                <a:avLst/>
              </a:prstGeom>
              <a:blipFill rotWithShape="0">
                <a:blip r:embed="rId9"/>
                <a:stretch>
                  <a:fillRect b="-8824"/>
                </a:stretch>
              </a:blipFill>
            </p:spPr>
            <p:txBody>
              <a:bodyPr/>
              <a:lstStyle/>
              <a:p>
                <a:r>
                  <a:rPr lang="en-US">
                    <a:noFill/>
                  </a:rPr>
                  <a:t> </a:t>
                </a:r>
              </a:p>
            </p:txBody>
          </p:sp>
        </mc:Fallback>
      </mc:AlternateContent>
      <p:sp>
        <p:nvSpPr>
          <p:cNvPr id="15" name="Explosion 2 14"/>
          <p:cNvSpPr/>
          <p:nvPr/>
        </p:nvSpPr>
        <p:spPr>
          <a:xfrm>
            <a:off x="4313801" y="3963473"/>
            <a:ext cx="1285103" cy="9708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Callout 16"/>
          <p:cNvSpPr/>
          <p:nvPr/>
        </p:nvSpPr>
        <p:spPr>
          <a:xfrm>
            <a:off x="7194230" y="3878034"/>
            <a:ext cx="1627562" cy="9779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a:off x="5910060" y="4374483"/>
            <a:ext cx="1023846" cy="2439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0"/>
          <a:stretch>
            <a:fillRect/>
          </a:stretch>
        </p:blipFill>
        <p:spPr>
          <a:xfrm>
            <a:off x="7804287" y="4096759"/>
            <a:ext cx="435906" cy="544882"/>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343605" y="5002524"/>
                <a:ext cx="9827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343605" y="5002524"/>
                <a:ext cx="982705" cy="369332"/>
              </a:xfrm>
              <a:prstGeom prst="rect">
                <a:avLst/>
              </a:prstGeom>
              <a:blipFill rotWithShape="0">
                <a:blip r:embed="rId11"/>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573834" y="5088633"/>
                <a:ext cx="11208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7573834" y="5088633"/>
                <a:ext cx="1120883" cy="369332"/>
              </a:xfrm>
              <a:prstGeom prst="rect">
                <a:avLst/>
              </a:prstGeom>
              <a:blipFill rotWithShape="0">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703140" y="3940364"/>
                <a:ext cx="1386854"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5703140" y="3940364"/>
                <a:ext cx="1386854" cy="391261"/>
              </a:xfrm>
              <a:prstGeom prst="rect">
                <a:avLst/>
              </a:prstGeom>
              <a:blipFill rotWithShape="0">
                <a:blip r:embed="rId1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734647" y="5758052"/>
                <a:ext cx="3103927" cy="673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ℱ</m:t>
                          </m:r>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ℱ</m:t>
                      </m:r>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dirty="0"/>
              </a:p>
              <a:p>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734647" y="5758052"/>
                <a:ext cx="3103927" cy="673198"/>
              </a:xfrm>
              <a:prstGeom prst="rect">
                <a:avLst/>
              </a:prstGeom>
              <a:blipFill rotWithShape="0">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749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riped Right Arrow 6"/>
          <p:cNvSpPr/>
          <p:nvPr/>
        </p:nvSpPr>
        <p:spPr>
          <a:xfrm>
            <a:off x="3139321" y="3847300"/>
            <a:ext cx="1592427" cy="243988"/>
          </a:xfrm>
          <a:prstGeom prst="stripedRightArrow">
            <a:avLst/>
          </a:prstGeom>
          <a:solidFill>
            <a:srgbClr val="180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3557" y="3543500"/>
            <a:ext cx="1293138" cy="75922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99247" y="2248347"/>
            <a:ext cx="7745505" cy="452487"/>
          </a:xfrm>
        </p:spPr>
        <p:txBody>
          <a:bodyPr>
            <a:normAutofit lnSpcReduction="10000"/>
          </a:bodyPr>
          <a:lstStyle/>
          <a:p>
            <a:r>
              <a:rPr lang="en-US" dirty="0"/>
              <a:t>Transform Function</a:t>
            </a:r>
          </a:p>
        </p:txBody>
      </p:sp>
      <p:sp>
        <p:nvSpPr>
          <p:cNvPr id="3" name="Title 2"/>
          <p:cNvSpPr>
            <a:spLocks noGrp="1"/>
          </p:cNvSpPr>
          <p:nvPr>
            <p:ph type="title"/>
          </p:nvPr>
        </p:nvSpPr>
        <p:spPr/>
        <p:txBody>
          <a:bodyPr/>
          <a:lstStyle/>
          <a:p>
            <a:r>
              <a:rPr lang="en-US" dirty="0"/>
              <a:t>General Linear Systems</a:t>
            </a:r>
          </a:p>
        </p:txBody>
      </p:sp>
      <mc:AlternateContent xmlns:mc="http://schemas.openxmlformats.org/markup-compatibility/2006" xmlns:a14="http://schemas.microsoft.com/office/drawing/2010/main">
        <mc:Choice Requires="a14">
          <p:sp>
            <p:nvSpPr>
              <p:cNvPr id="4" name="Rectangle 3"/>
              <p:cNvSpPr/>
              <p:nvPr/>
            </p:nvSpPr>
            <p:spPr>
              <a:xfrm>
                <a:off x="4280657" y="2203463"/>
                <a:ext cx="1843966" cy="588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𝐻</m:t>
                      </m:r>
                      <m:d>
                        <m:dPr>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𝑥</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𝑦</m:t>
                              </m:r>
                            </m:sub>
                          </m:sSub>
                          <m:r>
                            <a:rPr lang="en-US" sz="2800" i="1" smtClean="0">
                              <a:latin typeface="Cambria Math" panose="02040503050406030204" pitchFamily="18" charset="0"/>
                            </a:rPr>
                            <m:t> </m:t>
                          </m:r>
                        </m:e>
                      </m: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4280657" y="2203463"/>
                <a:ext cx="1843966" cy="588046"/>
              </a:xfrm>
              <a:prstGeom prst="rect">
                <a:avLst/>
              </a:prstGeom>
              <a:blipFill rotWithShape="0">
                <a:blip r:embed="rId2"/>
                <a:stretch>
                  <a:fillRect/>
                </a:stretch>
              </a:blipFill>
            </p:spPr>
            <p:txBody>
              <a:bodyPr/>
              <a:lstStyle/>
              <a:p>
                <a:r>
                  <a:rPr lang="en-US">
                    <a:noFill/>
                  </a:rPr>
                  <a:t> </a:t>
                </a:r>
              </a:p>
            </p:txBody>
          </p:sp>
        </mc:Fallback>
      </mc:AlternateContent>
      <p:sp>
        <p:nvSpPr>
          <p:cNvPr id="5" name="Explosion 2 4"/>
          <p:cNvSpPr/>
          <p:nvPr/>
        </p:nvSpPr>
        <p:spPr>
          <a:xfrm>
            <a:off x="1854218" y="3410214"/>
            <a:ext cx="1285103" cy="9708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4734647" y="3324775"/>
            <a:ext cx="1627562" cy="9779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344704" y="3543500"/>
            <a:ext cx="435906" cy="54488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884022" y="4449265"/>
                <a:ext cx="9181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884022" y="4449265"/>
                <a:ext cx="918135"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114251" y="4535374"/>
                <a:ext cx="929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114251" y="4535374"/>
                <a:ext cx="929806" cy="369332"/>
              </a:xfrm>
              <a:prstGeom prst="rect">
                <a:avLst/>
              </a:prstGeom>
              <a:blipFill rotWithShape="0">
                <a:blip r:embed="rId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243557" y="3727481"/>
                <a:ext cx="1184106"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243557" y="3727481"/>
                <a:ext cx="1184106" cy="391261"/>
              </a:xfrm>
              <a:prstGeom prst="rect">
                <a:avLst/>
              </a:prstGeom>
              <a:blipFill rotWithShape="0">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08632" y="5153791"/>
                <a:ext cx="7373685" cy="7001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𝑔</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e>
                      </m:d>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ℱ</m:t>
                          </m:r>
                        </m:e>
                        <m:sup>
                          <m:r>
                            <a:rPr lang="en-US" sz="3600" b="0" i="1" smtClean="0">
                              <a:latin typeface="Cambria Math" panose="02040503050406030204" pitchFamily="18" charset="0"/>
                              <a:ea typeface="Cambria Math" panose="02040503050406030204" pitchFamily="18" charset="0"/>
                            </a:rPr>
                            <m:t>−1</m:t>
                          </m:r>
                        </m:sup>
                      </m:sSup>
                      <m:r>
                        <a:rPr lang="en-US" sz="3600" b="0" i="1" smtClean="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ℱ</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𝑓</m:t>
                      </m:r>
                      <m:d>
                        <m:dPr>
                          <m:ctrlPr>
                            <a:rPr lang="en-US" sz="3600" i="1">
                              <a:latin typeface="Cambria Math" panose="02040503050406030204" pitchFamily="18" charset="0"/>
                            </a:rPr>
                          </m:ctrlPr>
                        </m:dPr>
                        <m:e>
                          <m:r>
                            <a:rPr lang="en-US" sz="3600" i="1">
                              <a:latin typeface="Cambria Math" panose="02040503050406030204" pitchFamily="18" charset="0"/>
                            </a:rPr>
                            <m:t>𝑥</m:t>
                          </m:r>
                          <m:r>
                            <a:rPr lang="en-US" sz="3600" i="1">
                              <a:latin typeface="Cambria Math" panose="02040503050406030204" pitchFamily="18" charset="0"/>
                            </a:rPr>
                            <m:t>,</m:t>
                          </m:r>
                          <m:r>
                            <a:rPr lang="en-US" sz="3600" i="1">
                              <a:latin typeface="Cambria Math" panose="02040503050406030204" pitchFamily="18" charset="0"/>
                            </a:rPr>
                            <m:t>𝑦</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rPr>
                        <m:t>𝐻</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𝑘</m:t>
                          </m:r>
                        </m:e>
                        <m:sub>
                          <m:r>
                            <a:rPr lang="en-US" sz="3600" i="1">
                              <a:latin typeface="Cambria Math" panose="02040503050406030204" pitchFamily="18" charset="0"/>
                            </a:rPr>
                            <m:t>𝑥</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𝑘</m:t>
                          </m:r>
                        </m:e>
                        <m:sub>
                          <m:r>
                            <a:rPr lang="en-US" sz="3600" i="1">
                              <a:latin typeface="Cambria Math" panose="02040503050406030204" pitchFamily="18" charset="0"/>
                            </a:rPr>
                            <m:t>𝑦</m:t>
                          </m:r>
                        </m:sub>
                      </m:sSub>
                      <m:r>
                        <a:rPr lang="en-US" sz="3600" i="1">
                          <a:latin typeface="Cambria Math" panose="02040503050406030204" pitchFamily="18" charset="0"/>
                        </a:rPr>
                        <m:t>)</m:t>
                      </m:r>
                      <m:r>
                        <a:rPr lang="en-US" sz="3600" b="0" i="1" smtClean="0">
                          <a:latin typeface="Cambria Math" panose="02040503050406030204" pitchFamily="18" charset="0"/>
                        </a:rPr>
                        <m:t>}</m:t>
                      </m:r>
                    </m:oMath>
                  </m:oMathPara>
                </a14:m>
                <a:endParaRPr lang="en-US" sz="3600" dirty="0"/>
              </a:p>
            </p:txBody>
          </p:sp>
        </mc:Choice>
        <mc:Fallback xmlns="">
          <p:sp>
            <p:nvSpPr>
              <p:cNvPr id="12" name="Rectangle 11"/>
              <p:cNvSpPr>
                <a:spLocks noRot="1" noChangeAspect="1" noMove="1" noResize="1" noEditPoints="1" noAdjustHandles="1" noChangeArrowheads="1" noChangeShapeType="1" noTextEdit="1"/>
              </p:cNvSpPr>
              <p:nvPr/>
            </p:nvSpPr>
            <p:spPr>
              <a:xfrm>
                <a:off x="1008632" y="5153791"/>
                <a:ext cx="7373685" cy="700128"/>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086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Lens Imaging System</a:t>
            </a:r>
          </a:p>
        </p:txBody>
      </p:sp>
      <p:pic>
        <p:nvPicPr>
          <p:cNvPr id="4" name="Picture 3"/>
          <p:cNvPicPr>
            <a:picLocks noChangeAspect="1"/>
          </p:cNvPicPr>
          <p:nvPr/>
        </p:nvPicPr>
        <p:blipFill>
          <a:blip r:embed="rId2"/>
          <a:stretch>
            <a:fillRect/>
          </a:stretch>
        </p:blipFill>
        <p:spPr>
          <a:xfrm>
            <a:off x="1051057" y="1566596"/>
            <a:ext cx="6804309" cy="4480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788699" y="5109469"/>
                <a:ext cx="9181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788699" y="5109469"/>
                <a:ext cx="918135" cy="369332"/>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925560" y="5294135"/>
                <a:ext cx="929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925560" y="5294135"/>
                <a:ext cx="929806" cy="369332"/>
              </a:xfrm>
              <a:prstGeom prst="rect">
                <a:avLst/>
              </a:prstGeom>
              <a:blipFill rotWithShape="0">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40305" y="2029310"/>
                <a:ext cx="1184106"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140305" y="2029310"/>
                <a:ext cx="1184106" cy="391261"/>
              </a:xfrm>
              <a:prstGeom prst="rect">
                <a:avLst/>
              </a:prstGeom>
              <a:blipFill rotWithShape="0">
                <a:blip r:embed="rId5"/>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79778" y="6047311"/>
                <a:ext cx="7373685" cy="7001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𝑔</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e>
                      </m:d>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ℱ</m:t>
                          </m:r>
                        </m:e>
                        <m:sup>
                          <m:r>
                            <a:rPr lang="en-US" sz="3600" b="0" i="1" smtClean="0">
                              <a:latin typeface="Cambria Math" panose="02040503050406030204" pitchFamily="18" charset="0"/>
                              <a:ea typeface="Cambria Math" panose="02040503050406030204" pitchFamily="18" charset="0"/>
                            </a:rPr>
                            <m:t>−1</m:t>
                          </m:r>
                        </m:sup>
                      </m:sSup>
                      <m:r>
                        <a:rPr lang="en-US" sz="3600" b="0" i="1" smtClean="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ℱ</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𝑓</m:t>
                      </m:r>
                      <m:d>
                        <m:dPr>
                          <m:ctrlPr>
                            <a:rPr lang="en-US" sz="3600" i="1">
                              <a:latin typeface="Cambria Math" panose="02040503050406030204" pitchFamily="18" charset="0"/>
                            </a:rPr>
                          </m:ctrlPr>
                        </m:dPr>
                        <m:e>
                          <m:r>
                            <a:rPr lang="en-US" sz="3600" i="1">
                              <a:latin typeface="Cambria Math" panose="02040503050406030204" pitchFamily="18" charset="0"/>
                            </a:rPr>
                            <m:t>𝑥</m:t>
                          </m:r>
                          <m:r>
                            <a:rPr lang="en-US" sz="3600" i="1">
                              <a:latin typeface="Cambria Math" panose="02040503050406030204" pitchFamily="18" charset="0"/>
                            </a:rPr>
                            <m:t>,</m:t>
                          </m:r>
                          <m:r>
                            <a:rPr lang="en-US" sz="3600" i="1">
                              <a:latin typeface="Cambria Math" panose="02040503050406030204" pitchFamily="18" charset="0"/>
                            </a:rPr>
                            <m:t>𝑦</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rPr>
                        <m:t>𝐻</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𝑘</m:t>
                          </m:r>
                        </m:e>
                        <m:sub>
                          <m:r>
                            <a:rPr lang="en-US" sz="3600" i="1">
                              <a:latin typeface="Cambria Math" panose="02040503050406030204" pitchFamily="18" charset="0"/>
                            </a:rPr>
                            <m:t>𝑥</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𝑘</m:t>
                          </m:r>
                        </m:e>
                        <m:sub>
                          <m:r>
                            <a:rPr lang="en-US" sz="3600" i="1">
                              <a:latin typeface="Cambria Math" panose="02040503050406030204" pitchFamily="18" charset="0"/>
                            </a:rPr>
                            <m:t>𝑦</m:t>
                          </m:r>
                        </m:sub>
                      </m:sSub>
                      <m:r>
                        <a:rPr lang="en-US" sz="3600" i="1">
                          <a:latin typeface="Cambria Math" panose="02040503050406030204" pitchFamily="18" charset="0"/>
                        </a:rPr>
                        <m:t>)</m:t>
                      </m:r>
                      <m:r>
                        <a:rPr lang="en-US" sz="3600" b="0" i="1" smtClean="0">
                          <a:latin typeface="Cambria Math" panose="02040503050406030204" pitchFamily="18" charset="0"/>
                        </a:rPr>
                        <m:t>}</m:t>
                      </m:r>
                    </m:oMath>
                  </m:oMathPara>
                </a14:m>
                <a:endParaRPr lang="en-US" sz="3600" dirty="0"/>
              </a:p>
            </p:txBody>
          </p:sp>
        </mc:Choice>
        <mc:Fallback xmlns="">
          <p:sp>
            <p:nvSpPr>
              <p:cNvPr id="8" name="Rectangle 7"/>
              <p:cNvSpPr>
                <a:spLocks noRot="1" noChangeAspect="1" noMove="1" noResize="1" noEditPoints="1" noAdjustHandles="1" noChangeArrowheads="1" noChangeShapeType="1" noTextEdit="1"/>
              </p:cNvSpPr>
              <p:nvPr/>
            </p:nvSpPr>
            <p:spPr>
              <a:xfrm>
                <a:off x="879778" y="6047311"/>
                <a:ext cx="7373685" cy="70012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977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Point Spread Function</a:t>
            </a:r>
          </a:p>
        </p:txBody>
      </p:sp>
      <p:pic>
        <p:nvPicPr>
          <p:cNvPr id="4" name="Picture 3"/>
          <p:cNvPicPr>
            <a:picLocks noChangeAspect="1"/>
          </p:cNvPicPr>
          <p:nvPr/>
        </p:nvPicPr>
        <p:blipFill>
          <a:blip r:embed="rId2"/>
          <a:stretch>
            <a:fillRect/>
          </a:stretch>
        </p:blipFill>
        <p:spPr>
          <a:xfrm>
            <a:off x="70718" y="1624406"/>
            <a:ext cx="4759344" cy="34881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57357" y="5341211"/>
                <a:ext cx="8196218" cy="7001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𝑃𝑆𝐹</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e>
                      </m:d>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ℱ</m:t>
                          </m:r>
                        </m:e>
                        <m:sup>
                          <m:r>
                            <a:rPr lang="en-US" sz="3600" b="0" i="1" smtClean="0">
                              <a:latin typeface="Cambria Math" panose="02040503050406030204" pitchFamily="18" charset="0"/>
                              <a:ea typeface="Cambria Math" panose="02040503050406030204" pitchFamily="18" charset="0"/>
                            </a:rPr>
                            <m:t>−1</m:t>
                          </m:r>
                        </m:sup>
                      </m:sSup>
                      <m:r>
                        <a:rPr lang="en-US" sz="3600" b="0" i="1" smtClean="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ℱ</m:t>
                      </m:r>
                      <m:r>
                        <a:rPr lang="en-US" sz="3600" i="1">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𝛿</m:t>
                      </m:r>
                      <m:d>
                        <m:dPr>
                          <m:ctrlPr>
                            <a:rPr lang="en-US" sz="3600" i="1">
                              <a:latin typeface="Cambria Math" panose="02040503050406030204" pitchFamily="18" charset="0"/>
                            </a:rPr>
                          </m:ctrlPr>
                        </m:dPr>
                        <m:e>
                          <m:r>
                            <a:rPr lang="en-US" sz="3600" i="1">
                              <a:latin typeface="Cambria Math" panose="02040503050406030204" pitchFamily="18" charset="0"/>
                            </a:rPr>
                            <m:t>𝑥</m:t>
                          </m:r>
                          <m:r>
                            <a:rPr lang="en-US" sz="3600" i="1">
                              <a:latin typeface="Cambria Math" panose="02040503050406030204" pitchFamily="18" charset="0"/>
                            </a:rPr>
                            <m:t>,</m:t>
                          </m:r>
                          <m:r>
                            <a:rPr lang="en-US" sz="3600" i="1">
                              <a:latin typeface="Cambria Math" panose="02040503050406030204" pitchFamily="18" charset="0"/>
                            </a:rPr>
                            <m:t>𝑦</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rPr>
                        <m:t>𝐻</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𝑘</m:t>
                          </m:r>
                        </m:e>
                        <m:sub>
                          <m:r>
                            <a:rPr lang="en-US" sz="3600" i="1">
                              <a:latin typeface="Cambria Math" panose="02040503050406030204" pitchFamily="18" charset="0"/>
                            </a:rPr>
                            <m:t>𝑥</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𝑘</m:t>
                          </m:r>
                        </m:e>
                        <m:sub>
                          <m:r>
                            <a:rPr lang="en-US" sz="3600" i="1">
                              <a:latin typeface="Cambria Math" panose="02040503050406030204" pitchFamily="18" charset="0"/>
                            </a:rPr>
                            <m:t>𝑦</m:t>
                          </m:r>
                        </m:sub>
                      </m:sSub>
                      <m:r>
                        <a:rPr lang="en-US" sz="3600" i="1">
                          <a:latin typeface="Cambria Math" panose="02040503050406030204" pitchFamily="18" charset="0"/>
                        </a:rPr>
                        <m:t>)</m:t>
                      </m:r>
                      <m:r>
                        <a:rPr lang="en-US" sz="3600" b="0" i="1" smtClean="0">
                          <a:latin typeface="Cambria Math" panose="02040503050406030204" pitchFamily="18" charset="0"/>
                        </a:rPr>
                        <m:t>}</m:t>
                      </m:r>
                    </m:oMath>
                  </m:oMathPara>
                </a14:m>
                <a:endParaRPr lang="en-US" sz="3600" dirty="0"/>
              </a:p>
            </p:txBody>
          </p:sp>
        </mc:Choice>
        <mc:Fallback xmlns="">
          <p:sp>
            <p:nvSpPr>
              <p:cNvPr id="5" name="Rectangle 4"/>
              <p:cNvSpPr>
                <a:spLocks noRot="1" noChangeAspect="1" noMove="1" noResize="1" noEditPoints="1" noAdjustHandles="1" noChangeArrowheads="1" noChangeShapeType="1" noTextEdit="1"/>
              </p:cNvSpPr>
              <p:nvPr/>
            </p:nvSpPr>
            <p:spPr>
              <a:xfrm>
                <a:off x="657357" y="5341211"/>
                <a:ext cx="8196218" cy="70012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01081" y="6088127"/>
                <a:ext cx="3418436" cy="6325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ℱ</m:t>
                          </m:r>
                        </m:e>
                        <m:sup>
                          <m:r>
                            <a:rPr lang="en-US" sz="3200" i="1">
                              <a:latin typeface="Cambria Math" panose="02040503050406030204" pitchFamily="18" charset="0"/>
                              <a:ea typeface="Cambria Math" panose="02040503050406030204" pitchFamily="18" charset="0"/>
                            </a:rPr>
                            <m:t>−1</m:t>
                          </m:r>
                        </m:sup>
                      </m:sSup>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𝑥</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𝑦</m:t>
                          </m:r>
                        </m:sub>
                      </m:sSub>
                      <m:r>
                        <a:rPr lang="en-US" sz="3200" i="1">
                          <a:latin typeface="Cambria Math" panose="02040503050406030204" pitchFamily="18" charset="0"/>
                        </a:rPr>
                        <m:t>)}</m:t>
                      </m:r>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2201081" y="6088127"/>
                <a:ext cx="3418436" cy="63254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683362" y="3134888"/>
                <a:ext cx="4606646" cy="5649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𝑃𝑆𝐹</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e>
                      </m:d>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ℱ</m:t>
                          </m:r>
                        </m:e>
                        <m:sup>
                          <m:r>
                            <a:rPr lang="en-US" sz="2800" i="1">
                              <a:latin typeface="Cambria Math" panose="02040503050406030204" pitchFamily="18" charset="0"/>
                              <a:ea typeface="Cambria Math" panose="02040503050406030204" pitchFamily="18" charset="0"/>
                            </a:rPr>
                            <m:t>−1</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𝑥</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𝑦</m:t>
                          </m:r>
                        </m:sub>
                      </m:sSub>
                      <m:r>
                        <a:rPr lang="en-US" sz="2800" i="1">
                          <a:latin typeface="Cambria Math" panose="02040503050406030204" pitchFamily="18" charset="0"/>
                        </a:rPr>
                        <m:t>)}</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4683362" y="3134888"/>
                <a:ext cx="4606646" cy="564963"/>
              </a:xfrm>
              <a:prstGeom prst="rect">
                <a:avLst/>
              </a:prstGeom>
              <a:blipFill rotWithShape="0">
                <a:blip r:embed="rId5"/>
                <a:stretch>
                  <a:fillRect/>
                </a:stretch>
              </a:blipFill>
            </p:spPr>
            <p:txBody>
              <a:bodyPr/>
              <a:lstStyle/>
              <a:p>
                <a:r>
                  <a:rPr lang="en-US">
                    <a:noFill/>
                  </a:rPr>
                  <a:t> </a:t>
                </a:r>
              </a:p>
            </p:txBody>
          </p:sp>
        </mc:Fallback>
      </mc:AlternateContent>
      <p:sp>
        <p:nvSpPr>
          <p:cNvPr id="8" name="TextBox 7"/>
          <p:cNvSpPr txBox="1"/>
          <p:nvPr/>
        </p:nvSpPr>
        <p:spPr>
          <a:xfrm>
            <a:off x="5313406" y="4027773"/>
            <a:ext cx="2363147" cy="523220"/>
          </a:xfrm>
          <a:prstGeom prst="rect">
            <a:avLst/>
          </a:prstGeom>
          <a:noFill/>
        </p:spPr>
        <p:txBody>
          <a:bodyPr wrap="none" rtlCol="0">
            <a:spAutoFit/>
          </a:bodyPr>
          <a:lstStyle/>
          <a:p>
            <a:r>
              <a:rPr lang="en-US" sz="2800" dirty="0">
                <a:sym typeface="Wingdings" panose="05000000000000000000" pitchFamily="2" charset="2"/>
              </a:rPr>
              <a:t> Resolution</a:t>
            </a:r>
            <a:endParaRPr lang="en-US" sz="2800" dirty="0"/>
          </a:p>
        </p:txBody>
      </p:sp>
    </p:spTree>
    <p:extLst>
      <p:ext uri="{BB962C8B-B14F-4D97-AF65-F5344CB8AC3E}">
        <p14:creationId xmlns:p14="http://schemas.microsoft.com/office/powerpoint/2010/main" val="2059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3031"/>
            <a:ext cx="9144000" cy="1054250"/>
          </a:xfrm>
        </p:spPr>
        <p:txBody>
          <a:bodyPr/>
          <a:lstStyle/>
          <a:p>
            <a:r>
              <a:rPr lang="en-US" sz="3200" dirty="0"/>
              <a:t>Fourier Methods in Diffraction Theory</a:t>
            </a:r>
          </a:p>
        </p:txBody>
      </p:sp>
      <mc:AlternateContent xmlns:mc="http://schemas.openxmlformats.org/markup-compatibility/2006" xmlns:a14="http://schemas.microsoft.com/office/drawing/2010/main">
        <mc:Choice Requires="a14">
          <p:sp>
            <p:nvSpPr>
              <p:cNvPr id="5" name="Rectangle 4"/>
              <p:cNvSpPr/>
              <p:nvPr/>
            </p:nvSpPr>
            <p:spPr>
              <a:xfrm>
                <a:off x="110854" y="3109811"/>
                <a:ext cx="5935856"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b="0" i="1" smtClean="0">
                          <a:latin typeface="Cambria Math" panose="02040503050406030204" pitchFamily="18" charset="0"/>
                        </a:rPr>
                        <m:t>=</m:t>
                      </m:r>
                      <m:r>
                        <m:rPr>
                          <m:nor/>
                        </m:rPr>
                        <a:rPr lang="en-US" i="1" dirty="0"/>
                        <m:t>f</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b="0" i="1" smtClean="0">
                              <a:latin typeface="Cambria Math" panose="02040503050406030204" pitchFamily="18" charset="0"/>
                            </a:rPr>
                            <m:t>=0</m:t>
                          </m:r>
                        </m:e>
                      </m:d>
                      <m:r>
                        <a:rPr lang="en-US" i="1" smtClean="0">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𝑦</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nary>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10854" y="3109811"/>
                <a:ext cx="5935856" cy="81887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71272" y="2286120"/>
                <a:ext cx="5609036"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i="1" dirty="0"/>
                        <m:t>f</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smtClean="0">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𝑦</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71272" y="2286120"/>
                <a:ext cx="5609036" cy="81887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52758" y="1093386"/>
                <a:ext cx="3754682" cy="619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𝑧</m:t>
                              </m:r>
                            </m:sub>
                          </m:sSub>
                          <m:r>
                            <a:rPr lang="en-US" i="1">
                              <a:latin typeface="Cambria Math" panose="02040503050406030204" pitchFamily="18" charset="0"/>
                            </a:rPr>
                            <m:t>𝑧</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𝑦</m:t>
                                  </m:r>
                                </m:sub>
                                <m:sup>
                                  <m:r>
                                    <a:rPr lang="en-US" i="1">
                                      <a:latin typeface="Cambria Math" panose="02040503050406030204" pitchFamily="18" charset="0"/>
                                    </a:rPr>
                                    <m:t>2</m:t>
                                  </m:r>
                                </m:sup>
                              </m:sSubSup>
                            </m:e>
                          </m:rad>
                          <m:r>
                            <a:rPr lang="en-US" i="1">
                              <a:latin typeface="Cambria Math" panose="02040503050406030204" pitchFamily="18" charset="0"/>
                            </a:rPr>
                            <m:t>𝑧</m:t>
                          </m:r>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52758" y="1093386"/>
                <a:ext cx="3754682" cy="6194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0248" y="4030909"/>
                <a:ext cx="2617640" cy="411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ℱ</m:t>
                      </m:r>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00248" y="4030909"/>
                <a:ext cx="2617640" cy="411010"/>
              </a:xfrm>
              <a:prstGeom prst="rect">
                <a:avLst/>
              </a:prstGeom>
              <a:blipFill rotWithShape="0">
                <a:blip r:embed="rId5"/>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0278" y="4706519"/>
                <a:ext cx="3864007" cy="411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d>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ℱ</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90278" y="4706519"/>
                <a:ext cx="3864007" cy="411010"/>
              </a:xfrm>
              <a:prstGeom prst="rect">
                <a:avLst/>
              </a:prstGeom>
              <a:blipFill rotWithShape="0">
                <a:blip r:embed="rId6"/>
                <a:stretch>
                  <a:fillRect b="-10448"/>
                </a:stretch>
              </a:blipFill>
            </p:spPr>
            <p:txBody>
              <a:bodyPr/>
              <a:lstStyle/>
              <a:p>
                <a:r>
                  <a:rPr lang="en-US">
                    <a:noFill/>
                  </a:rPr>
                  <a:t> </a:t>
                </a:r>
              </a:p>
            </p:txBody>
          </p:sp>
        </mc:Fallback>
      </mc:AlternateContent>
      <p:sp>
        <p:nvSpPr>
          <p:cNvPr id="10" name="Explosion 2 9"/>
          <p:cNvSpPr/>
          <p:nvPr/>
        </p:nvSpPr>
        <p:spPr>
          <a:xfrm>
            <a:off x="4313801" y="3963473"/>
            <a:ext cx="1285103" cy="9708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Callout 10"/>
          <p:cNvSpPr/>
          <p:nvPr/>
        </p:nvSpPr>
        <p:spPr>
          <a:xfrm>
            <a:off x="7194230" y="3878034"/>
            <a:ext cx="1627562" cy="9779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a:off x="5910060" y="4374483"/>
            <a:ext cx="1023846" cy="2439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7804287" y="4096759"/>
            <a:ext cx="435906" cy="544882"/>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4343605" y="5002524"/>
                <a:ext cx="9827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343605" y="5002524"/>
                <a:ext cx="982705" cy="369332"/>
              </a:xfrm>
              <a:prstGeom prst="rect">
                <a:avLst/>
              </a:prstGeom>
              <a:blipFill rotWithShape="0">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573834" y="5088633"/>
                <a:ext cx="11208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7573834" y="5088633"/>
                <a:ext cx="1120883" cy="369332"/>
              </a:xfrm>
              <a:prstGeom prst="rect">
                <a:avLst/>
              </a:prstGeom>
              <a:blipFill rotWithShape="0">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703140" y="3940364"/>
                <a:ext cx="1386854"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703140" y="3940364"/>
                <a:ext cx="1386854" cy="391261"/>
              </a:xfrm>
              <a:prstGeom prst="rect">
                <a:avLst/>
              </a:prstGeom>
              <a:blipFill rotWithShape="0">
                <a:blip r:embed="rId10"/>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734647" y="5758052"/>
                <a:ext cx="3103927" cy="673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ℱ</m:t>
                          </m:r>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ℱ</m:t>
                      </m:r>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dirty="0"/>
              </a:p>
              <a:p>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34647" y="5758052"/>
                <a:ext cx="3103927" cy="673198"/>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175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654" y="2096188"/>
            <a:ext cx="7745505" cy="705868"/>
          </a:xfrm>
        </p:spPr>
        <p:txBody>
          <a:bodyPr/>
          <a:lstStyle/>
          <a:p>
            <a:r>
              <a:rPr lang="en-US" dirty="0"/>
              <a:t>Example: Free space –superposition principle</a:t>
            </a:r>
          </a:p>
        </p:txBody>
      </p:sp>
      <p:sp>
        <p:nvSpPr>
          <p:cNvPr id="3" name="Title 2"/>
          <p:cNvSpPr>
            <a:spLocks noGrp="1"/>
          </p:cNvSpPr>
          <p:nvPr>
            <p:ph type="title"/>
          </p:nvPr>
        </p:nvSpPr>
        <p:spPr>
          <a:xfrm>
            <a:off x="0" y="570156"/>
            <a:ext cx="9144000" cy="1054250"/>
          </a:xfrm>
        </p:spPr>
        <p:txBody>
          <a:bodyPr/>
          <a:lstStyle/>
          <a:p>
            <a:r>
              <a:rPr lang="en-US" sz="3200" dirty="0"/>
              <a:t>Introduction: Why Fourier Optics</a:t>
            </a:r>
          </a:p>
        </p:txBody>
      </p:sp>
      <mc:AlternateContent xmlns:mc="http://schemas.openxmlformats.org/markup-compatibility/2006" xmlns:a14="http://schemas.microsoft.com/office/drawing/2010/main">
        <mc:Choice Requires="a14">
          <p:sp>
            <p:nvSpPr>
              <p:cNvPr id="4" name="TextBox 3"/>
              <p:cNvSpPr txBox="1"/>
              <p:nvPr/>
            </p:nvSpPr>
            <p:spPr>
              <a:xfrm>
                <a:off x="1516824" y="4866014"/>
                <a:ext cx="5294719" cy="542713"/>
              </a:xfrm>
              <a:prstGeom prst="rect">
                <a:avLst/>
              </a:prstGeom>
              <a:noFill/>
            </p:spPr>
            <p:txBody>
              <a:bodyPr wrap="none" lIns="0" tIns="0" rIns="0" bIns="0" rtlCol="0">
                <a:spAutoFit/>
              </a:bodyPr>
              <a:lstStyle/>
              <a:p>
                <a:r>
                  <a:rPr lang="en-US" b="0" i="1" dirty="0"/>
                  <a:t>f</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𝑥</m:t>
                                </m:r>
                              </m:sub>
                            </m:sSub>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m:t>
                                </m:r>
                              </m:sub>
                            </m:sSub>
                            <m:r>
                              <a:rPr lang="en-US" b="0" i="1" smtClean="0">
                                <a:latin typeface="Cambria Math" panose="02040503050406030204" pitchFamily="18" charset="0"/>
                              </a:rPr>
                              <m:t>𝑦</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𝑦</m:t>
                                    </m:r>
                                  </m:sub>
                                  <m:sup>
                                    <m:r>
                                      <a:rPr lang="en-US" i="1">
                                        <a:latin typeface="Cambria Math" panose="02040503050406030204" pitchFamily="18" charset="0"/>
                                      </a:rPr>
                                      <m:t>2</m:t>
                                    </m:r>
                                  </m:sup>
                                </m:sSubSup>
                              </m:e>
                            </m:rad>
                            <m:r>
                              <a:rPr lang="en-US" b="0" i="1" smtClean="0">
                                <a:latin typeface="Cambria Math" panose="02040503050406030204" pitchFamily="18" charset="0"/>
                              </a:rPr>
                              <m:t>𝑧</m:t>
                            </m:r>
                            <m:r>
                              <a:rPr lang="en-US" b="0" i="1" smtClean="0">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nary>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16824" y="4866014"/>
                <a:ext cx="5294719" cy="542713"/>
              </a:xfrm>
              <a:prstGeom prst="rect">
                <a:avLst/>
              </a:prstGeom>
              <a:blipFill rotWithShape="0">
                <a:blip r:embed="rId2"/>
                <a:stretch>
                  <a:fillRect l="-2765"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69983" y="2919967"/>
                <a:ext cx="2816027" cy="378245"/>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𝑡</m:t>
                        </m:r>
                      </m:e>
                    </m:d>
                  </m:oMath>
                </a14:m>
                <a:r>
                  <a:rPr lang="en-US" dirty="0"/>
                  <a:t>=</a:t>
                </a:r>
                <a14:m>
                  <m:oMath xmlns:m="http://schemas.openxmlformats.org/officeDocument/2006/math">
                    <m:r>
                      <a:rPr lang="en-US" b="0"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869983" y="2919967"/>
                <a:ext cx="2816027" cy="378245"/>
              </a:xfrm>
              <a:prstGeom prst="rect">
                <a:avLst/>
              </a:prstGeom>
              <a:blipFill rotWithShape="0">
                <a:blip r:embed="rId3"/>
                <a:stretch>
                  <a:fillRect t="-4839" b="-27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20064" y="3447454"/>
                <a:ext cx="2472343"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rPr>
                            <m:t>𝑐</m:t>
                          </m:r>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b="0" i="1" smtClean="0">
                                  <a:latin typeface="Cambria Math" panose="02040503050406030204" pitchFamily="18" charset="0"/>
                                </a:rPr>
                                <m:t>𝑦</m:t>
                              </m:r>
                            </m:sub>
                            <m:sup>
                              <m:r>
                                <a:rPr lang="en-US" i="1">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b="0" i="1" smtClean="0">
                                  <a:latin typeface="Cambria Math" panose="02040503050406030204" pitchFamily="18" charset="0"/>
                                </a:rPr>
                                <m:t>𝑧</m:t>
                              </m:r>
                            </m:sub>
                            <m:sup>
                              <m:r>
                                <a:rPr lang="en-US" i="1">
                                  <a:latin typeface="Cambria Math" panose="02040503050406030204" pitchFamily="18" charset="0"/>
                                </a:rPr>
                                <m:t>2</m:t>
                              </m:r>
                            </m:sup>
                          </m:sSubSup>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20064" y="3447454"/>
                <a:ext cx="2472343" cy="56368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12660" y="4234419"/>
                <a:ext cx="2051524"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𝑧</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𝑘</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b="0" i="1" smtClean="0">
                                  <a:latin typeface="Cambria Math" panose="02040503050406030204" pitchFamily="18" charset="0"/>
                                </a:rPr>
                                <m:t>𝑦</m:t>
                              </m:r>
                            </m:sub>
                            <m:sup>
                              <m:r>
                                <a:rPr lang="en-US" i="1">
                                  <a:latin typeface="Cambria Math" panose="02040503050406030204" pitchFamily="18" charset="0"/>
                                </a:rPr>
                                <m:t>2</m:t>
                              </m:r>
                            </m:sup>
                          </m:sSubSup>
                        </m:e>
                      </m:ra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112660" y="4234419"/>
                <a:ext cx="2051524" cy="56368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56594" y="5488737"/>
                <a:ext cx="4858831" cy="8620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𝑦</m:t>
                                      </m:r>
                                    </m:sub>
                                    <m:sup>
                                      <m:r>
                                        <a:rPr lang="en-US" i="1">
                                          <a:latin typeface="Cambria Math" panose="02040503050406030204" pitchFamily="18" charset="0"/>
                                        </a:rPr>
                                        <m:t>2</m:t>
                                      </m:r>
                                    </m:sup>
                                  </m:sSubSup>
                                </m:e>
                              </m:rad>
                              <m:r>
                                <a:rPr lang="en-US" i="1">
                                  <a:latin typeface="Cambria Math" panose="02040503050406030204" pitchFamily="18" charset="0"/>
                                </a:rPr>
                                <m:t>𝑧</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𝑦</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nary>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256594" y="5488737"/>
                <a:ext cx="4858831" cy="8620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51215" y="6079358"/>
                <a:ext cx="4735655"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r>
                                <a:rPr lang="en-US" i="1">
                                  <a:latin typeface="Cambria Math" panose="02040503050406030204" pitchFamily="18" charset="0"/>
                                </a:rPr>
                                <m:t>𝑦</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𝑥</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𝑦</m:t>
                              </m:r>
                            </m:sub>
                          </m:sSub>
                        </m:e>
                      </m:nary>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251215" y="6079358"/>
                <a:ext cx="4735655" cy="81887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0A6093-0FDC-304C-F2DB-A1C4D73D2400}"/>
                  </a:ext>
                </a:extLst>
              </p:cNvPr>
              <p:cNvSpPr txBox="1"/>
              <p:nvPr/>
            </p:nvSpPr>
            <p:spPr>
              <a:xfrm>
                <a:off x="6891521" y="1467918"/>
                <a:ext cx="1103572" cy="430887"/>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𝑖</m:t>
                      </m:r>
                    </m:oMath>
                  </m:oMathPara>
                </a14:m>
                <a:endParaRPr lang="en-US" sz="2800" dirty="0"/>
              </a:p>
            </p:txBody>
          </p:sp>
        </mc:Choice>
        <mc:Fallback xmlns="">
          <p:sp>
            <p:nvSpPr>
              <p:cNvPr id="6" name="TextBox 5">
                <a:extLst>
                  <a:ext uri="{FF2B5EF4-FFF2-40B4-BE49-F238E27FC236}">
                    <a16:creationId xmlns:a16="http://schemas.microsoft.com/office/drawing/2014/main" id="{5D0A6093-0FDC-304C-F2DB-A1C4D73D2400}"/>
                  </a:ext>
                </a:extLst>
              </p:cNvPr>
              <p:cNvSpPr txBox="1">
                <a:spLocks noRot="1" noChangeAspect="1" noMove="1" noResize="1" noEditPoints="1" noAdjustHandles="1" noChangeArrowheads="1" noChangeShapeType="1" noTextEdit="1"/>
              </p:cNvSpPr>
              <p:nvPr/>
            </p:nvSpPr>
            <p:spPr>
              <a:xfrm>
                <a:off x="6891521" y="1467918"/>
                <a:ext cx="1103572" cy="430887"/>
              </a:xfrm>
              <a:prstGeom prst="rect">
                <a:avLst/>
              </a:prstGeom>
              <a:blipFill>
                <a:blip r:embed="rId8"/>
                <a:stretch>
                  <a:fillRect l="-8889" r="-4444" b="-28571"/>
                </a:stretch>
              </a:blipFill>
              <a:ln>
                <a:solidFill>
                  <a:srgbClr val="FF0000"/>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F40C7D26-6035-319D-4DAA-5EB64C2ED297}"/>
              </a:ext>
            </a:extLst>
          </p:cNvPr>
          <p:cNvSpPr txBox="1"/>
          <p:nvPr/>
        </p:nvSpPr>
        <p:spPr>
          <a:xfrm>
            <a:off x="7274017" y="2641981"/>
            <a:ext cx="1797630" cy="1200329"/>
          </a:xfrm>
          <a:prstGeom prst="rect">
            <a:avLst/>
          </a:prstGeom>
          <a:noFill/>
        </p:spPr>
        <p:txBody>
          <a:bodyPr wrap="square" rtlCol="0">
            <a:spAutoFit/>
          </a:bodyPr>
          <a:lstStyle/>
          <a:p>
            <a:r>
              <a:rPr lang="en-US" dirty="0">
                <a:solidFill>
                  <a:srgbClr val="18048E"/>
                </a:solidFill>
              </a:rPr>
              <a:t>To be consistent with most literatures.</a:t>
            </a:r>
          </a:p>
        </p:txBody>
      </p:sp>
      <p:cxnSp>
        <p:nvCxnSpPr>
          <p:cNvPr id="13" name="Straight Arrow Connector 12">
            <a:extLst>
              <a:ext uri="{FF2B5EF4-FFF2-40B4-BE49-F238E27FC236}">
                <a16:creationId xmlns:a16="http://schemas.microsoft.com/office/drawing/2014/main" id="{8A7949C9-4A2F-65E0-E859-7B5DF4CA3D6F}"/>
              </a:ext>
            </a:extLst>
          </p:cNvPr>
          <p:cNvCxnSpPr/>
          <p:nvPr/>
        </p:nvCxnSpPr>
        <p:spPr>
          <a:xfrm flipV="1">
            <a:off x="7685070" y="1898805"/>
            <a:ext cx="0" cy="743176"/>
          </a:xfrm>
          <a:prstGeom prst="straightConnector1">
            <a:avLst/>
          </a:prstGeom>
          <a:ln w="34925">
            <a:solidFill>
              <a:srgbClr val="18048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06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237" y="545720"/>
            <a:ext cx="7756263" cy="1054250"/>
          </a:xfrm>
        </p:spPr>
        <p:txBody>
          <a:bodyPr/>
          <a:lstStyle/>
          <a:p>
            <a:r>
              <a:rPr lang="en-US" sz="4800" dirty="0"/>
              <a:t>2D Aperture</a:t>
            </a:r>
          </a:p>
        </p:txBody>
      </p:sp>
      <mc:AlternateContent xmlns:mc="http://schemas.openxmlformats.org/markup-compatibility/2006" xmlns:a14="http://schemas.microsoft.com/office/drawing/2010/main">
        <mc:Choice Requires="a14">
          <p:sp>
            <p:nvSpPr>
              <p:cNvPr id="4" name="TextBox 3"/>
              <p:cNvSpPr txBox="1"/>
              <p:nvPr/>
            </p:nvSpPr>
            <p:spPr>
              <a:xfrm>
                <a:off x="157036" y="2112328"/>
                <a:ext cx="3575787" cy="1130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nary>
                        <m:naryPr>
                          <m:chr m:val="∬"/>
                          <m:limLoc m:val="undOvr"/>
                          <m:subHide m:val="on"/>
                          <m:supHide m:val="on"/>
                          <m:ctrlPr>
                            <a:rPr lang="en-US" sz="2800" b="0" i="1" smtClean="0">
                              <a:latin typeface="Cambria Math" panose="02040503050406030204" pitchFamily="18" charset="0"/>
                            </a:rPr>
                          </m:ctrlPr>
                        </m:naryPr>
                        <m:sub/>
                        <m:sup/>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ℇ</m:t>
                                  </m:r>
                                </m:e>
                                <m:sub>
                                  <m:r>
                                    <a:rPr lang="en-US" sz="2800" b="0" i="1" smtClean="0">
                                      <a:latin typeface="Cambria Math" panose="02040503050406030204" pitchFamily="18" charset="0"/>
                                      <a:ea typeface="Cambria Math" panose="02040503050406030204" pitchFamily="18" charset="0"/>
                                    </a:rPr>
                                    <m:t>𝐴</m:t>
                                  </m:r>
                                </m:sub>
                              </m:sSub>
                            </m:num>
                            <m:den>
                              <m:r>
                                <a:rPr lang="en-US" sz="2800" i="1">
                                  <a:latin typeface="Cambria Math" panose="02040503050406030204" pitchFamily="18" charset="0"/>
                                </a:rPr>
                                <m:t>𝑟</m:t>
                              </m:r>
                            </m:den>
                          </m:f>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𝑘𝑟</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𝜔</m:t>
                              </m:r>
                              <m: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rPr>
                                <m:t>)</m:t>
                              </m:r>
                            </m:sup>
                          </m:sSup>
                          <m:r>
                            <a:rPr lang="en-US" sz="2800" b="0" i="1" smtClean="0">
                              <a:latin typeface="Cambria Math" panose="02040503050406030204" pitchFamily="18" charset="0"/>
                            </a:rPr>
                            <m:t>𝑑𝑆</m:t>
                          </m:r>
                        </m:e>
                      </m:nary>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57036" y="2112328"/>
                <a:ext cx="3575787" cy="1130181"/>
              </a:xfrm>
              <a:prstGeom prst="rect">
                <a:avLst/>
              </a:prstGeom>
              <a:blipFill rotWithShape="0">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0" y="3229885"/>
            <a:ext cx="4371258" cy="3628115"/>
          </a:xfrm>
          <a:prstGeom prst="rect">
            <a:avLst/>
          </a:prstGeom>
        </p:spPr>
      </p:pic>
      <p:sp>
        <p:nvSpPr>
          <p:cNvPr id="6" name="TextBox 5"/>
          <p:cNvSpPr txBox="1"/>
          <p:nvPr/>
        </p:nvSpPr>
        <p:spPr>
          <a:xfrm>
            <a:off x="1944930" y="4249937"/>
            <a:ext cx="373625" cy="369332"/>
          </a:xfrm>
          <a:prstGeom prst="rect">
            <a:avLst/>
          </a:prstGeom>
          <a:solidFill>
            <a:schemeClr val="bg1"/>
          </a:solidFill>
        </p:spPr>
        <p:txBody>
          <a:bodyPr wrap="square" rtlCol="0">
            <a:spAutoFit/>
          </a:bodyPr>
          <a:lstStyle/>
          <a:p>
            <a:r>
              <a:rPr lang="en-US" dirty="0"/>
              <a:t>x</a:t>
            </a:r>
          </a:p>
        </p:txBody>
      </p:sp>
      <p:sp>
        <p:nvSpPr>
          <p:cNvPr id="7" name="TextBox 6"/>
          <p:cNvSpPr txBox="1"/>
          <p:nvPr/>
        </p:nvSpPr>
        <p:spPr>
          <a:xfrm>
            <a:off x="2702637" y="5278101"/>
            <a:ext cx="373625" cy="369332"/>
          </a:xfrm>
          <a:prstGeom prst="rect">
            <a:avLst/>
          </a:prstGeom>
          <a:solidFill>
            <a:schemeClr val="bg1"/>
          </a:solidFill>
        </p:spPr>
        <p:txBody>
          <a:bodyPr wrap="square" rtlCol="0">
            <a:spAutoFit/>
          </a:bodyPr>
          <a:lstStyle/>
          <a:p>
            <a:r>
              <a:rPr lang="en-US" dirty="0"/>
              <a:t>z</a:t>
            </a:r>
          </a:p>
        </p:txBody>
      </p:sp>
      <p:sp>
        <p:nvSpPr>
          <p:cNvPr id="8" name="TextBox 7"/>
          <p:cNvSpPr txBox="1"/>
          <p:nvPr/>
        </p:nvSpPr>
        <p:spPr>
          <a:xfrm>
            <a:off x="501676" y="5831892"/>
            <a:ext cx="373625" cy="369332"/>
          </a:xfrm>
          <a:prstGeom prst="rect">
            <a:avLst/>
          </a:prstGeom>
          <a:solidFill>
            <a:schemeClr val="bg1"/>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9" name="Rectangle 8"/>
              <p:cNvSpPr/>
              <p:nvPr/>
            </p:nvSpPr>
            <p:spPr>
              <a:xfrm>
                <a:off x="3889859" y="2162087"/>
                <a:ext cx="4730526" cy="10610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ℇ</m:t>
                              </m:r>
                            </m:e>
                            <m:sub>
                              <m:r>
                                <a:rPr lang="en-US" sz="2400" b="0" i="1" smtClean="0">
                                  <a:latin typeface="Cambria Math" panose="02040503050406030204" pitchFamily="18" charset="0"/>
                                  <a:ea typeface="Cambria Math" panose="02040503050406030204" pitchFamily="18" charset="0"/>
                                </a:rPr>
                                <m:t>𝐴</m:t>
                              </m:r>
                            </m:sub>
                          </m:sSub>
                        </m:num>
                        <m:den>
                          <m:r>
                            <a:rPr lang="en-US" sz="2400" b="0" i="1" smtClean="0">
                              <a:latin typeface="Cambria Math" panose="02040503050406030204" pitchFamily="18" charset="0"/>
                            </a:rPr>
                            <m:t>𝑅</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𝑘𝑅</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rPr>
                            <m:t>)</m:t>
                          </m:r>
                        </m:sup>
                      </m:sSup>
                      <m:nary>
                        <m:naryPr>
                          <m:chr m:val="∬"/>
                          <m:limLoc m:val="undOvr"/>
                          <m:subHide m:val="on"/>
                          <m:supHide m:val="on"/>
                          <m:ctrlPr>
                            <a:rPr lang="en-US" sz="2400" i="1">
                              <a:latin typeface="Cambria Math" panose="02040503050406030204" pitchFamily="18" charset="0"/>
                            </a:rPr>
                          </m:ctrlPr>
                        </m:naryPr>
                        <m:sub/>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a:latin typeface="Cambria Math" panose="02040503050406030204" pitchFamily="18" charset="0"/>
                                </a:rPr>
                                <m:t>𝑖𝑘</m:t>
                              </m:r>
                              <m:r>
                                <a:rPr lang="en-US" sz="2400" b="0" i="1" smtClean="0">
                                  <a:latin typeface="Cambria Math" panose="02040503050406030204" pitchFamily="18" charset="0"/>
                                </a:rPr>
                                <m:t>(</m:t>
                              </m:r>
                              <m:r>
                                <a:rPr lang="en-US" sz="2400" b="0" i="1" smtClean="0">
                                  <a:latin typeface="Cambria Math" panose="02040503050406030204" pitchFamily="18" charset="0"/>
                                </a:rPr>
                                <m:t>𝑋𝑥</m:t>
                              </m:r>
                              <m:r>
                                <a:rPr lang="en-US" sz="2400" b="0" i="1" smtClean="0">
                                  <a:latin typeface="Cambria Math" panose="02040503050406030204" pitchFamily="18" charset="0"/>
                                </a:rPr>
                                <m:t>+</m:t>
                              </m:r>
                              <m:r>
                                <a:rPr lang="en-US" sz="2400" b="0" i="1" smtClean="0">
                                  <a:latin typeface="Cambria Math" panose="02040503050406030204" pitchFamily="18" charset="0"/>
                                </a:rPr>
                                <m:t>𝑌𝑦</m:t>
                              </m:r>
                              <m:r>
                                <a:rPr lang="en-US" sz="2400" i="1">
                                  <a:latin typeface="Cambria Math" panose="02040503050406030204" pitchFamily="18" charset="0"/>
                                </a:rPr>
                                <m:t>)</m:t>
                              </m:r>
                              <m:r>
                                <a:rPr lang="en-US" sz="2400" b="0" i="1" smtClean="0">
                                  <a:latin typeface="Cambria Math" panose="02040503050406030204" pitchFamily="18" charset="0"/>
                                </a:rPr>
                                <m:t>/</m:t>
                              </m:r>
                              <m:r>
                                <a:rPr lang="en-US" sz="2400" b="0" i="1" smtClean="0">
                                  <a:latin typeface="Cambria Math" panose="02040503050406030204" pitchFamily="18" charset="0"/>
                                </a:rPr>
                                <m:t>𝑅</m:t>
                              </m:r>
                            </m:sup>
                          </m:sSup>
                          <m:r>
                            <a:rPr lang="en-US" sz="2400" i="1">
                              <a:latin typeface="Cambria Math" panose="02040503050406030204" pitchFamily="18" charset="0"/>
                            </a:rPr>
                            <m:t>𝑑𝑆</m:t>
                          </m:r>
                        </m:e>
                      </m:nary>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889859" y="2162087"/>
                <a:ext cx="4730526" cy="1061060"/>
              </a:xfrm>
              <a:prstGeom prst="rect">
                <a:avLst/>
              </a:prstGeom>
              <a:blipFill rotWithShape="0">
                <a:blip r:embed="rId4"/>
                <a:stretch>
                  <a:fillRect/>
                </a:stretch>
              </a:blipFill>
            </p:spPr>
            <p:txBody>
              <a:bodyPr/>
              <a:lstStyle/>
              <a:p>
                <a:r>
                  <a:rPr lang="en-US">
                    <a:noFill/>
                  </a:rPr>
                  <a:t> </a:t>
                </a:r>
              </a:p>
            </p:txBody>
          </p:sp>
        </mc:Fallback>
      </mc:AlternateContent>
      <p:sp>
        <p:nvSpPr>
          <p:cNvPr id="2" name="Rectangle 1"/>
          <p:cNvSpPr/>
          <p:nvPr/>
        </p:nvSpPr>
        <p:spPr>
          <a:xfrm>
            <a:off x="385237" y="100355"/>
            <a:ext cx="4304383" cy="584775"/>
          </a:xfrm>
          <a:prstGeom prst="rect">
            <a:avLst/>
          </a:prstGeom>
        </p:spPr>
        <p:txBody>
          <a:bodyPr wrap="none">
            <a:spAutoFit/>
          </a:bodyPr>
          <a:lstStyle/>
          <a:p>
            <a:r>
              <a:rPr lang="en-US" sz="3200" dirty="0" err="1"/>
              <a:t>Fraunhofer</a:t>
            </a:r>
            <a:r>
              <a:rPr lang="en-US" sz="3200" dirty="0"/>
              <a:t> Diffraction</a:t>
            </a:r>
          </a:p>
        </p:txBody>
      </p:sp>
      <mc:AlternateContent xmlns:mc="http://schemas.openxmlformats.org/markup-compatibility/2006" xmlns:a14="http://schemas.microsoft.com/office/drawing/2010/main">
        <mc:Choice Requires="a14">
          <p:sp>
            <p:nvSpPr>
              <p:cNvPr id="10" name="Rectangle 9"/>
              <p:cNvSpPr/>
              <p:nvPr/>
            </p:nvSpPr>
            <p:spPr>
              <a:xfrm>
                <a:off x="4263368" y="3072477"/>
                <a:ext cx="4612866" cy="10610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ℇ</m:t>
                              </m:r>
                            </m:e>
                            <m:sub>
                              <m:r>
                                <a:rPr lang="en-US" sz="2400" b="0" i="1" smtClean="0">
                                  <a:latin typeface="Cambria Math" panose="02040503050406030204" pitchFamily="18" charset="0"/>
                                  <a:ea typeface="Cambria Math" panose="02040503050406030204" pitchFamily="18" charset="0"/>
                                </a:rPr>
                                <m:t>𝐴</m:t>
                              </m:r>
                            </m:sub>
                          </m:sSub>
                        </m:num>
                        <m:den>
                          <m:r>
                            <a:rPr lang="en-US" sz="2400" b="0" i="1" smtClean="0">
                              <a:latin typeface="Cambria Math" panose="02040503050406030204" pitchFamily="18" charset="0"/>
                            </a:rPr>
                            <m:t>𝑅</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𝑘𝑅</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rPr>
                            <m:t>)</m:t>
                          </m:r>
                        </m:sup>
                      </m:sSup>
                      <m:nary>
                        <m:naryPr>
                          <m:chr m:val="∬"/>
                          <m:limLoc m:val="undOvr"/>
                          <m:subHide m:val="on"/>
                          <m:supHide m:val="on"/>
                          <m:ctrlPr>
                            <a:rPr lang="en-US" sz="2400" i="1">
                              <a:latin typeface="Cambria Math" panose="02040503050406030204" pitchFamily="18" charset="0"/>
                            </a:rPr>
                          </m:ctrlPr>
                        </m:naryPr>
                        <m:sub/>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a:latin typeface="Cambria Math" panose="02040503050406030204" pitchFamily="18" charset="0"/>
                                </a:rPr>
                                <m:t>𝑖</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𝑘</m:t>
                                  </m:r>
                                  <m:r>
                                    <a:rPr lang="en-US" sz="2400" b="0" i="1" smtClean="0">
                                      <a:latin typeface="Cambria Math" panose="02040503050406030204" pitchFamily="18" charset="0"/>
                                    </a:rPr>
                                    <m:t>𝑋</m:t>
                                  </m:r>
                                </m:num>
                                <m:den>
                                  <m:r>
                                    <a:rPr lang="en-US" sz="2400" b="0" i="1" smtClean="0">
                                      <a:latin typeface="Cambria Math" panose="02040503050406030204" pitchFamily="18" charset="0"/>
                                    </a:rPr>
                                    <m:t>𝑅</m:t>
                                  </m:r>
                                </m:den>
                              </m:f>
                              <m:r>
                                <a:rPr lang="en-US" sz="2400" b="0" i="1" smtClean="0">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𝑘𝑌</m:t>
                                  </m:r>
                                </m:num>
                                <m:den>
                                  <m:r>
                                    <a:rPr lang="en-US" sz="2400" b="0" i="1" smtClean="0">
                                      <a:latin typeface="Cambria Math" panose="02040503050406030204" pitchFamily="18" charset="0"/>
                                    </a:rPr>
                                    <m:t>𝑅</m:t>
                                  </m:r>
                                </m:den>
                              </m:f>
                              <m:r>
                                <a:rPr lang="en-US" sz="2400" b="0" i="1" smtClean="0">
                                  <a:latin typeface="Cambria Math" panose="02040503050406030204" pitchFamily="18" charset="0"/>
                                </a:rPr>
                                <m:t>𝑦</m:t>
                              </m:r>
                              <m:r>
                                <a:rPr lang="en-US" sz="2400" i="1">
                                  <a:latin typeface="Cambria Math" panose="02040503050406030204" pitchFamily="18" charset="0"/>
                                </a:rPr>
                                <m:t>)</m:t>
                              </m:r>
                            </m:sup>
                          </m:sSup>
                          <m:r>
                            <a:rPr lang="en-US" sz="2400" i="1">
                              <a:latin typeface="Cambria Math" panose="02040503050406030204" pitchFamily="18" charset="0"/>
                            </a:rPr>
                            <m:t>𝑑𝑆</m:t>
                          </m:r>
                        </m:e>
                      </m:nary>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4263368" y="3072477"/>
                <a:ext cx="4612866" cy="10610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371258" y="4812231"/>
                <a:ext cx="3530005" cy="783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ℇ</m:t>
                              </m:r>
                            </m:e>
                            <m:sub>
                              <m:r>
                                <a:rPr lang="en-US" sz="2400" b="0" i="1" smtClean="0">
                                  <a:latin typeface="Cambria Math" panose="02040503050406030204" pitchFamily="18" charset="0"/>
                                  <a:ea typeface="Cambria Math" panose="02040503050406030204" pitchFamily="18" charset="0"/>
                                </a:rPr>
                                <m:t>𝐴</m:t>
                              </m:r>
                            </m:sub>
                          </m:sSub>
                        </m:num>
                        <m:den>
                          <m:r>
                            <a:rPr lang="en-US" sz="2400" b="0" i="1" smtClean="0">
                              <a:latin typeface="Cambria Math" panose="02040503050406030204" pitchFamily="18" charset="0"/>
                            </a:rPr>
                            <m:t>𝑅</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d>
                            <m:dPr>
                              <m:ctrlPr>
                                <a:rPr lang="en-US" sz="2400" i="1">
                                  <a:latin typeface="Cambria Math" panose="02040503050406030204" pitchFamily="18" charset="0"/>
                                </a:rPr>
                              </m:ctrlPr>
                            </m:dPr>
                            <m:e>
                              <m:r>
                                <a:rPr lang="en-US" sz="2400" i="1">
                                  <a:latin typeface="Cambria Math" panose="02040503050406030204" pitchFamily="18" charset="0"/>
                                </a:rPr>
                                <m:t>𝑘𝑅</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d>
                        </m:sup>
                      </m:sSup>
                      <m:r>
                        <a:rPr lang="en-US" sz="2400" i="1" smtClean="0">
                          <a:latin typeface="Cambria Math" panose="02040503050406030204" pitchFamily="18" charset="0"/>
                          <a:ea typeface="Cambria Math" panose="02040503050406030204" pitchFamily="18" charset="0"/>
                        </a:rPr>
                        <m:t>ℱ</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4371258" y="4812231"/>
                <a:ext cx="3530005" cy="78361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89620" y="6016558"/>
                <a:ext cx="1871987"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𝑋</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𝑘𝑋</m:t>
                          </m:r>
                        </m:num>
                        <m:den>
                          <m:r>
                            <a:rPr lang="en-US" i="1">
                              <a:latin typeface="Cambria Math" panose="02040503050406030204" pitchFamily="18" charset="0"/>
                            </a:rPr>
                            <m:t>𝑅</m:t>
                          </m:r>
                        </m:den>
                      </m:f>
                      <m:r>
                        <a:rPr lang="en-US" b="0" i="1" smtClean="0">
                          <a:latin typeface="Cambria Math" panose="02040503050406030204" pitchFamily="18" charset="0"/>
                        </a:rPr>
                        <m:t>=</m:t>
                      </m:r>
                      <m:r>
                        <a:rPr lang="en-US" b="0" i="1" smtClean="0">
                          <a:latin typeface="Cambria Math" panose="02040503050406030204" pitchFamily="18" charset="0"/>
                        </a:rPr>
                        <m:t>𝑘</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689620" y="6016558"/>
                <a:ext cx="1871987" cy="52411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37782" y="6048218"/>
                <a:ext cx="1838452"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𝑌</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m:t>
                          </m:r>
                          <m:r>
                            <a:rPr lang="en-US" b="0" i="1" smtClean="0">
                              <a:latin typeface="Cambria Math" panose="02040503050406030204" pitchFamily="18" charset="0"/>
                            </a:rPr>
                            <m:t>𝑌</m:t>
                          </m:r>
                        </m:num>
                        <m:den>
                          <m:r>
                            <a:rPr lang="en-US" i="1">
                              <a:latin typeface="Cambria Math" panose="02040503050406030204" pitchFamily="18" charset="0"/>
                            </a:rPr>
                            <m:t>𝑅</m:t>
                          </m:r>
                        </m:den>
                      </m:f>
                      <m:r>
                        <a:rPr lang="en-US" b="0" i="1" smtClean="0">
                          <a:latin typeface="Cambria Math" panose="02040503050406030204" pitchFamily="18" charset="0"/>
                        </a:rPr>
                        <m:t>=</m:t>
                      </m:r>
                      <m:r>
                        <a:rPr lang="en-US" b="0" i="1" smtClean="0">
                          <a:latin typeface="Cambria Math" panose="02040503050406030204" pitchFamily="18" charset="0"/>
                        </a:rPr>
                        <m:t>𝑘</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𝛾</m:t>
                          </m:r>
                        </m:e>
                      </m:func>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037782" y="6048218"/>
                <a:ext cx="1838452" cy="52411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317313" y="3876905"/>
                <a:ext cx="4711354" cy="10610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ℇ</m:t>
                              </m:r>
                            </m:e>
                            <m:sub>
                              <m:r>
                                <a:rPr lang="en-US" sz="2400" b="0" i="1" smtClean="0">
                                  <a:latin typeface="Cambria Math" panose="02040503050406030204" pitchFamily="18" charset="0"/>
                                  <a:ea typeface="Cambria Math" panose="02040503050406030204" pitchFamily="18" charset="0"/>
                                </a:rPr>
                                <m:t>𝐴</m:t>
                              </m:r>
                            </m:sub>
                          </m:sSub>
                        </m:num>
                        <m:den>
                          <m:r>
                            <a:rPr lang="en-US" sz="2400" b="0" i="1" smtClean="0">
                              <a:latin typeface="Cambria Math" panose="02040503050406030204" pitchFamily="18" charset="0"/>
                            </a:rPr>
                            <m:t>𝑅</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𝑘𝑅</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rPr>
                            <m:t>)</m:t>
                          </m:r>
                        </m:sup>
                      </m:sSup>
                      <m:nary>
                        <m:naryPr>
                          <m:chr m:val="∬"/>
                          <m:limLoc m:val="undOvr"/>
                          <m:subHide m:val="on"/>
                          <m:supHide m:val="on"/>
                          <m:ctrlPr>
                            <a:rPr lang="en-US" sz="2400" i="1">
                              <a:latin typeface="Cambria Math" panose="02040503050406030204" pitchFamily="18" charset="0"/>
                            </a:rPr>
                          </m:ctrlPr>
                        </m:naryPr>
                        <m:sub/>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smtClean="0">
                                  <a:latin typeface="Cambria Math" panose="02040503050406030204" pitchFamily="18" charset="0"/>
                                </a:rPr>
                                <m:t>𝑖</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𝑌</m:t>
                                  </m:r>
                                </m:sub>
                              </m:sSub>
                              <m:r>
                                <a:rPr lang="en-US" sz="2400" b="0" i="1" smtClean="0">
                                  <a:latin typeface="Cambria Math" panose="02040503050406030204" pitchFamily="18" charset="0"/>
                                </a:rPr>
                                <m:t>𝑦</m:t>
                              </m:r>
                              <m:r>
                                <a:rPr lang="en-US" sz="2400" i="1">
                                  <a:latin typeface="Cambria Math" panose="02040503050406030204" pitchFamily="18" charset="0"/>
                                </a:rPr>
                                <m:t>)</m:t>
                              </m:r>
                            </m:sup>
                          </m:sSup>
                          <m:r>
                            <a:rPr lang="en-US" sz="2400" i="1">
                              <a:latin typeface="Cambria Math" panose="02040503050406030204" pitchFamily="18" charset="0"/>
                            </a:rPr>
                            <m:t>𝑑𝑆</m:t>
                          </m:r>
                        </m:e>
                      </m:nary>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4317313" y="3876905"/>
                <a:ext cx="4711354" cy="1061060"/>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050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1717" y="4527106"/>
            <a:ext cx="4632283" cy="2330894"/>
          </a:xfrm>
          <a:prstGeom prst="rect">
            <a:avLst/>
          </a:prstGeom>
        </p:spPr>
      </p:pic>
      <p:sp>
        <p:nvSpPr>
          <p:cNvPr id="3" name="Title 2"/>
          <p:cNvSpPr>
            <a:spLocks noGrp="1"/>
          </p:cNvSpPr>
          <p:nvPr>
            <p:ph type="title"/>
          </p:nvPr>
        </p:nvSpPr>
        <p:spPr/>
        <p:txBody>
          <a:bodyPr/>
          <a:lstStyle/>
          <a:p>
            <a:r>
              <a:rPr lang="en-US" dirty="0"/>
              <a:t>The Single Slit</a:t>
            </a:r>
          </a:p>
        </p:txBody>
      </p:sp>
      <mc:AlternateContent xmlns:mc="http://schemas.openxmlformats.org/markup-compatibility/2006" xmlns:a14="http://schemas.microsoft.com/office/drawing/2010/main">
        <mc:Choice Requires="a14">
          <p:sp>
            <p:nvSpPr>
              <p:cNvPr id="4" name="TextBox 3"/>
              <p:cNvSpPr txBox="1"/>
              <p:nvPr/>
            </p:nvSpPr>
            <p:spPr>
              <a:xfrm>
                <a:off x="688490" y="2201779"/>
                <a:ext cx="2459391"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/2</m:t>
                                </m:r>
                              </m:e>
                            </m:mr>
                            <m:mr>
                              <m:e>
                                <m:r>
                                  <a:rPr lang="en-US" b="0" i="1" smtClean="0">
                                    <a:latin typeface="Cambria Math" panose="02040503050406030204" pitchFamily="18" charset="0"/>
                                  </a:rPr>
                                  <m:t>0</m:t>
                                </m:r>
                              </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m:t>
                                </m:r>
                                <m:r>
                                  <a:rPr lang="en-US" b="0" i="1" smtClean="0">
                                    <a:latin typeface="Cambria Math" panose="02040503050406030204" pitchFamily="18" charset="0"/>
                                  </a:rPr>
                                  <m:t>𝑎</m:t>
                                </m:r>
                                <m:r>
                                  <a:rPr lang="en-US" b="0" i="1" smtClean="0">
                                    <a:latin typeface="Cambria Math" panose="02040503050406030204" pitchFamily="18" charset="0"/>
                                  </a:rPr>
                                  <m:t>/2</m:t>
                                </m:r>
                              </m:e>
                            </m:mr>
                          </m:m>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88490" y="2201779"/>
                <a:ext cx="2459391" cy="61786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88490" y="3258513"/>
                <a:ext cx="3496214"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𝑋</m:t>
                            </m:r>
                          </m:sub>
                        </m:sSub>
                      </m:e>
                    </m:d>
                    <m:r>
                      <a:rPr lang="en-US" b="0" i="1" smtClean="0">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ℱ</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r>
                      <a:rPr lang="en-US" b="0" i="1" smtClean="0">
                        <a:latin typeface="Cambria Math" panose="02040503050406030204" pitchFamily="18" charset="0"/>
                      </a:rPr>
                      <m:t>𝑎</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r>
                          <m:rPr>
                            <m:sty m:val="p"/>
                          </m:rPr>
                          <a:rPr lang="en-US" b="0" i="0" smtClean="0">
                            <a:latin typeface="Cambria Math" panose="02040503050406030204" pitchFamily="18" charset="0"/>
                          </a:rPr>
                          <m:t>c</m:t>
                        </m:r>
                      </m:fName>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𝑋</m:t>
                            </m:r>
                          </m:sub>
                        </m:sSub>
                        <m:r>
                          <a:rPr lang="en-US" b="0" i="1" smtClean="0">
                            <a:latin typeface="Cambria Math" panose="02040503050406030204" pitchFamily="18" charset="0"/>
                          </a:rPr>
                          <m:t>𝑎</m:t>
                        </m:r>
                        <m:r>
                          <a:rPr lang="en-US" b="0" i="1" smtClean="0">
                            <a:latin typeface="Cambria Math" panose="02040503050406030204" pitchFamily="18" charset="0"/>
                          </a:rPr>
                          <m:t>/2</m:t>
                        </m:r>
                      </m:e>
                    </m:func>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88490" y="3258513"/>
                <a:ext cx="3496214" cy="276999"/>
              </a:xfrm>
              <a:prstGeom prst="rect">
                <a:avLst/>
              </a:prstGeom>
              <a:blipFill rotWithShape="0">
                <a:blip r:embed="rId4"/>
                <a:stretch>
                  <a:fillRect l="-2443" t="-4444" r="-1396"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219009" y="2248650"/>
                <a:ext cx="1871987"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𝑋</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𝑘𝑋</m:t>
                          </m:r>
                        </m:num>
                        <m:den>
                          <m:r>
                            <a:rPr lang="en-US" i="1">
                              <a:latin typeface="Cambria Math" panose="02040503050406030204" pitchFamily="18" charset="0"/>
                            </a:rPr>
                            <m:t>𝑅</m:t>
                          </m:r>
                        </m:den>
                      </m:f>
                      <m:r>
                        <a:rPr lang="en-US" b="0" i="1" smtClean="0">
                          <a:latin typeface="Cambria Math" panose="02040503050406030204" pitchFamily="18" charset="0"/>
                        </a:rPr>
                        <m:t>=</m:t>
                      </m:r>
                      <m:r>
                        <a:rPr lang="en-US" b="0" i="1" smtClean="0">
                          <a:latin typeface="Cambria Math" panose="02040503050406030204" pitchFamily="18" charset="0"/>
                        </a:rPr>
                        <m:t>𝑘</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219009" y="2248650"/>
                <a:ext cx="1871987" cy="524118"/>
              </a:xfrm>
              <a:prstGeom prst="rect">
                <a:avLst/>
              </a:prstGeom>
              <a:blipFill rotWithShape="0">
                <a:blip r:embed="rId5"/>
                <a:stretch>
                  <a:fillRect/>
                </a:stretch>
              </a:blipFill>
            </p:spPr>
            <p:txBody>
              <a:bodyPr/>
              <a:lstStyle/>
              <a:p>
                <a:r>
                  <a:rPr lang="en-US">
                    <a:noFill/>
                  </a:rPr>
                  <a:t> </a:t>
                </a:r>
              </a:p>
            </p:txBody>
          </p:sp>
        </mc:Fallback>
      </mc:AlternateContent>
      <p:sp>
        <p:nvSpPr>
          <p:cNvPr id="7" name="TextBox 6"/>
          <p:cNvSpPr txBox="1"/>
          <p:nvPr/>
        </p:nvSpPr>
        <p:spPr>
          <a:xfrm>
            <a:off x="574349" y="4269081"/>
            <a:ext cx="535724" cy="369332"/>
          </a:xfrm>
          <a:prstGeom prst="rect">
            <a:avLst/>
          </a:prstGeom>
          <a:noFill/>
        </p:spPr>
        <p:txBody>
          <a:bodyPr wrap="none" rtlCol="0">
            <a:spAutoFit/>
          </a:bodyPr>
          <a:lstStyle/>
          <a:p>
            <a:r>
              <a:rPr lang="en-US" dirty="0"/>
              <a:t>2D:</a:t>
            </a:r>
          </a:p>
        </p:txBody>
      </p:sp>
      <mc:AlternateContent xmlns:mc="http://schemas.openxmlformats.org/markup-compatibility/2006" xmlns:a14="http://schemas.microsoft.com/office/drawing/2010/main">
        <mc:Choice Requires="a14">
          <p:sp>
            <p:nvSpPr>
              <p:cNvPr id="8" name="TextBox 7"/>
              <p:cNvSpPr txBox="1"/>
              <p:nvPr/>
            </p:nvSpPr>
            <p:spPr>
              <a:xfrm>
                <a:off x="497843" y="4971423"/>
                <a:ext cx="3950440" cy="801117"/>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𝑋</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𝑌</m:t>
                            </m:r>
                          </m:sub>
                        </m:sSub>
                      </m:e>
                    </m:d>
                    <m:r>
                      <a:rPr lang="en-US" b="0" i="1" smtClean="0">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ℱ</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e>
                    </m:d>
                  </m:oMath>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r>
                        <a:rPr lang="en-US" b="0" i="1" smtClean="0">
                          <a:latin typeface="Cambria Math" panose="02040503050406030204" pitchFamily="18" charset="0"/>
                        </a:rPr>
                        <m:t>𝑎𝑏</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r>
                            <m:rPr>
                              <m:sty m:val="p"/>
                            </m:rPr>
                            <a:rPr lang="en-US" b="0" i="0" smtClean="0">
                              <a:latin typeface="Cambria Math" panose="02040503050406030204" pitchFamily="18" charset="0"/>
                            </a:rPr>
                            <m:t>c</m:t>
                          </m:r>
                        </m:fName>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𝑋</m:t>
                                  </m:r>
                                </m:sub>
                              </m:sSub>
                              <m:r>
                                <a:rPr lang="en-US" b="0" i="1" smtClean="0">
                                  <a:latin typeface="Cambria Math" panose="02040503050406030204" pitchFamily="18" charset="0"/>
                                </a:rPr>
                                <m:t>𝑎</m:t>
                              </m:r>
                            </m:num>
                            <m:den>
                              <m:r>
                                <a:rPr lang="en-US" b="0" i="1" smtClean="0">
                                  <a:latin typeface="Cambria Math" panose="02040503050406030204" pitchFamily="18" charset="0"/>
                                </a:rPr>
                                <m:t>2</m:t>
                              </m:r>
                            </m:den>
                          </m:f>
                          <m:r>
                            <a:rPr lang="en-US" b="0" i="1" smtClean="0">
                              <a:latin typeface="Cambria Math" panose="02040503050406030204" pitchFamily="18" charset="0"/>
                            </a:rPr>
                            <m:t>)</m:t>
                          </m:r>
                        </m:e>
                      </m:func>
                      <m:func>
                        <m:funcPr>
                          <m:ctrlPr>
                            <a:rPr lang="en-US" i="1">
                              <a:latin typeface="Cambria Math" panose="02040503050406030204" pitchFamily="18" charset="0"/>
                            </a:rPr>
                          </m:ctrlPr>
                        </m:funcPr>
                        <m:fName>
                          <m:r>
                            <m:rPr>
                              <m:sty m:val="p"/>
                            </m:rPr>
                            <a:rPr lang="en-US">
                              <a:latin typeface="Cambria Math" panose="02040503050406030204" pitchFamily="18" charset="0"/>
                            </a:rPr>
                            <m:t>sinc</m:t>
                          </m:r>
                        </m:fName>
                        <m:e>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𝑌</m:t>
                                  </m:r>
                                </m:sub>
                              </m:sSub>
                              <m:r>
                                <a:rPr lang="en-US" b="0" i="1" smtClean="0">
                                  <a:latin typeface="Cambria Math" panose="02040503050406030204" pitchFamily="18" charset="0"/>
                                </a:rPr>
                                <m:t>𝑏</m:t>
                              </m:r>
                            </m:num>
                            <m:den>
                              <m:r>
                                <a:rPr lang="en-US" i="1">
                                  <a:latin typeface="Cambria Math" panose="02040503050406030204" pitchFamily="18" charset="0"/>
                                </a:rPr>
                                <m:t>2</m:t>
                              </m:r>
                            </m:den>
                          </m:f>
                          <m:r>
                            <a:rPr lang="en-US" i="1">
                              <a:latin typeface="Cambria Math" panose="02040503050406030204" pitchFamily="18" charset="0"/>
                            </a:rPr>
                            <m:t>)</m:t>
                          </m:r>
                        </m:e>
                      </m:func>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97843" y="4971423"/>
                <a:ext cx="3950440" cy="801117"/>
              </a:xfrm>
              <a:prstGeom prst="rect">
                <a:avLst/>
              </a:prstGeom>
              <a:blipFill rotWithShape="0">
                <a:blip r:embed="rId6"/>
                <a:stretch>
                  <a:fillRect l="-2160"/>
                </a:stretch>
              </a:blipFill>
            </p:spPr>
            <p:txBody>
              <a:bodyPr/>
              <a:lstStyle/>
              <a:p>
                <a:r>
                  <a:rPr lang="en-US">
                    <a:noFill/>
                  </a:rPr>
                  <a:t> </a:t>
                </a:r>
              </a:p>
            </p:txBody>
          </p:sp>
        </mc:Fallback>
      </mc:AlternateContent>
    </p:spTree>
    <p:extLst>
      <p:ext uri="{BB962C8B-B14F-4D97-AF65-F5344CB8AC3E}">
        <p14:creationId xmlns:p14="http://schemas.microsoft.com/office/powerpoint/2010/main" val="44297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Young’s Double Slit</a:t>
            </a:r>
          </a:p>
        </p:txBody>
      </p:sp>
      <p:pic>
        <p:nvPicPr>
          <p:cNvPr id="4" name="Picture 3"/>
          <p:cNvPicPr>
            <a:picLocks noChangeAspect="1"/>
          </p:cNvPicPr>
          <p:nvPr/>
        </p:nvPicPr>
        <p:blipFill>
          <a:blip r:embed="rId2"/>
          <a:stretch>
            <a:fillRect/>
          </a:stretch>
        </p:blipFill>
        <p:spPr>
          <a:xfrm>
            <a:off x="860292" y="1547665"/>
            <a:ext cx="7256332" cy="5310335"/>
          </a:xfrm>
          <a:prstGeom prst="rect">
            <a:avLst/>
          </a:prstGeom>
        </p:spPr>
      </p:pic>
    </p:spTree>
    <p:extLst>
      <p:ext uri="{BB962C8B-B14F-4D97-AF65-F5344CB8AC3E}">
        <p14:creationId xmlns:p14="http://schemas.microsoft.com/office/powerpoint/2010/main" val="243562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Slits</a:t>
            </a:r>
          </a:p>
        </p:txBody>
      </p:sp>
      <p:pic>
        <p:nvPicPr>
          <p:cNvPr id="4" name="Picture 3"/>
          <p:cNvPicPr>
            <a:picLocks noChangeAspect="1"/>
          </p:cNvPicPr>
          <p:nvPr/>
        </p:nvPicPr>
        <p:blipFill>
          <a:blip r:embed="rId2"/>
          <a:stretch>
            <a:fillRect/>
          </a:stretch>
        </p:blipFill>
        <p:spPr>
          <a:xfrm>
            <a:off x="0" y="1931185"/>
            <a:ext cx="9145996" cy="2900307"/>
          </a:xfrm>
          <a:prstGeom prst="rect">
            <a:avLst/>
          </a:prstGeom>
        </p:spPr>
      </p:pic>
    </p:spTree>
    <p:extLst>
      <p:ext uri="{BB962C8B-B14F-4D97-AF65-F5344CB8AC3E}">
        <p14:creationId xmlns:p14="http://schemas.microsoft.com/office/powerpoint/2010/main" val="394840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a:t>Transfer </a:t>
            </a:r>
            <a:r>
              <a:rPr lang="en-US" sz="4800" dirty="0"/>
              <a:t>Functions</a:t>
            </a:r>
          </a:p>
        </p:txBody>
      </p:sp>
      <p:pic>
        <p:nvPicPr>
          <p:cNvPr id="4" name="Picture 3"/>
          <p:cNvPicPr>
            <a:picLocks noChangeAspect="1"/>
          </p:cNvPicPr>
          <p:nvPr/>
        </p:nvPicPr>
        <p:blipFill>
          <a:blip r:embed="rId2"/>
          <a:stretch>
            <a:fillRect/>
          </a:stretch>
        </p:blipFill>
        <p:spPr>
          <a:xfrm>
            <a:off x="5332302" y="2033370"/>
            <a:ext cx="3419812" cy="4824630"/>
          </a:xfrm>
          <a:prstGeom prst="rect">
            <a:avLst/>
          </a:prstGeom>
        </p:spPr>
      </p:pic>
      <p:pic>
        <p:nvPicPr>
          <p:cNvPr id="5" name="Picture 4"/>
          <p:cNvPicPr>
            <a:picLocks noChangeAspect="1"/>
          </p:cNvPicPr>
          <p:nvPr/>
        </p:nvPicPr>
        <p:blipFill>
          <a:blip r:embed="rId3"/>
          <a:stretch>
            <a:fillRect/>
          </a:stretch>
        </p:blipFill>
        <p:spPr>
          <a:xfrm>
            <a:off x="91847" y="2382225"/>
            <a:ext cx="5080338" cy="3728762"/>
          </a:xfrm>
          <a:prstGeom prst="rect">
            <a:avLst/>
          </a:prstGeom>
        </p:spPr>
      </p:pic>
    </p:spTree>
    <p:extLst>
      <p:ext uri="{BB962C8B-B14F-4D97-AF65-F5344CB8AC3E}">
        <p14:creationId xmlns:p14="http://schemas.microsoft.com/office/powerpoint/2010/main" val="363045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BC41F-081E-AE0B-E3ED-7C993FF7F589}"/>
              </a:ext>
            </a:extLst>
          </p:cNvPr>
          <p:cNvSpPr>
            <a:spLocks noGrp="1"/>
          </p:cNvSpPr>
          <p:nvPr>
            <p:ph idx="1"/>
          </p:nvPr>
        </p:nvSpPr>
        <p:spPr/>
        <p:txBody>
          <a:bodyPr/>
          <a:lstStyle/>
          <a:p>
            <a:pPr marL="0" indent="0">
              <a:buNone/>
            </a:pPr>
            <a:r>
              <a:rPr lang="en-US" dirty="0"/>
              <a:t>The ECE 60400-003 Electromagnetic Field Theory </a:t>
            </a:r>
            <a:r>
              <a:rPr lang="en-US" b="1" dirty="0"/>
              <a:t>Final Exam</a:t>
            </a:r>
            <a:r>
              <a:rPr lang="en-US" dirty="0"/>
              <a:t> is scheduled </a:t>
            </a:r>
            <a:r>
              <a:rPr lang="en-US" b="1" dirty="0">
                <a:solidFill>
                  <a:srgbClr val="18048E"/>
                </a:solidFill>
              </a:rPr>
              <a:t>8:00am-10:00am</a:t>
            </a:r>
            <a:r>
              <a:rPr lang="en-US" dirty="0"/>
              <a:t> on </a:t>
            </a:r>
            <a:r>
              <a:rPr lang="en-US" b="1" dirty="0">
                <a:solidFill>
                  <a:srgbClr val="18048E"/>
                </a:solidFill>
              </a:rPr>
              <a:t>December 16 </a:t>
            </a:r>
            <a:r>
              <a:rPr lang="en-US" dirty="0"/>
              <a:t>(Tuesday), 2026 at </a:t>
            </a:r>
            <a:r>
              <a:rPr lang="en-US" b="1" dirty="0">
                <a:solidFill>
                  <a:srgbClr val="18048E"/>
                </a:solidFill>
              </a:rPr>
              <a:t>BHEE 117</a:t>
            </a:r>
            <a:r>
              <a:rPr lang="en-US" dirty="0"/>
              <a:t>. The Final Exam covers entire course materials, from Lecture 1 to 23 and 25-27 (excluding L24). It will be a closed-book examination. </a:t>
            </a:r>
            <a:r>
              <a:rPr lang="en-US" dirty="0">
                <a:solidFill>
                  <a:srgbClr val="18048E"/>
                </a:solidFill>
              </a:rPr>
              <a:t>You are allowed to bring </a:t>
            </a:r>
            <a:r>
              <a:rPr lang="en-US" b="1" dirty="0">
                <a:solidFill>
                  <a:srgbClr val="18048E"/>
                </a:solidFill>
              </a:rPr>
              <a:t>Three sheets of letter-size papers</a:t>
            </a:r>
            <a:r>
              <a:rPr lang="en-US" dirty="0">
                <a:solidFill>
                  <a:srgbClr val="18048E"/>
                </a:solidFill>
              </a:rPr>
              <a:t> to the exam on which you can write equations, notes, figures </a:t>
            </a:r>
            <a:r>
              <a:rPr lang="en-US" dirty="0" err="1">
                <a:solidFill>
                  <a:srgbClr val="18048E"/>
                </a:solidFill>
              </a:rPr>
              <a:t>etc</a:t>
            </a:r>
            <a:r>
              <a:rPr lang="en-US" dirty="0">
                <a:solidFill>
                  <a:srgbClr val="18048E"/>
                </a:solidFill>
              </a:rPr>
              <a:t> on both sides of the paper for your reference. </a:t>
            </a:r>
            <a:r>
              <a:rPr lang="en-US" dirty="0"/>
              <a:t>Please attend the exam on time as there will be no make-up exams. </a:t>
            </a:r>
          </a:p>
          <a:p>
            <a:pPr marL="0" indent="0">
              <a:buNone/>
            </a:pPr>
            <a:endParaRPr lang="en-US" dirty="0"/>
          </a:p>
        </p:txBody>
      </p:sp>
      <p:sp>
        <p:nvSpPr>
          <p:cNvPr id="3" name="Title 2">
            <a:extLst>
              <a:ext uri="{FF2B5EF4-FFF2-40B4-BE49-F238E27FC236}">
                <a16:creationId xmlns:a16="http://schemas.microsoft.com/office/drawing/2014/main" id="{F85E5106-A75F-1F90-2675-9F55BB42768F}"/>
              </a:ext>
            </a:extLst>
          </p:cNvPr>
          <p:cNvSpPr>
            <a:spLocks noGrp="1"/>
          </p:cNvSpPr>
          <p:nvPr>
            <p:ph type="title"/>
          </p:nvPr>
        </p:nvSpPr>
        <p:spPr/>
        <p:txBody>
          <a:bodyPr/>
          <a:lstStyle/>
          <a:p>
            <a:r>
              <a:rPr lang="en-US" dirty="0"/>
              <a:t>Final Exam</a:t>
            </a:r>
          </a:p>
        </p:txBody>
      </p:sp>
    </p:spTree>
    <p:extLst>
      <p:ext uri="{BB962C8B-B14F-4D97-AF65-F5344CB8AC3E}">
        <p14:creationId xmlns:p14="http://schemas.microsoft.com/office/powerpoint/2010/main" val="250012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11285-9B02-2B57-9024-BFA082F3D3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8790B8-9008-C17A-1D26-978E98B2B6BE}"/>
              </a:ext>
            </a:extLst>
          </p:cNvPr>
          <p:cNvSpPr>
            <a:spLocks noGrp="1"/>
          </p:cNvSpPr>
          <p:nvPr>
            <p:ph idx="1"/>
          </p:nvPr>
        </p:nvSpPr>
        <p:spPr>
          <a:xfrm>
            <a:off x="0" y="2091226"/>
            <a:ext cx="9144000" cy="4766774"/>
          </a:xfrm>
        </p:spPr>
        <p:txBody>
          <a:bodyPr>
            <a:normAutofit fontScale="70000" lnSpcReduction="20000"/>
          </a:bodyPr>
          <a:lstStyle/>
          <a:p>
            <a:pPr lvl="0"/>
            <a:r>
              <a:rPr lang="en-US" dirty="0"/>
              <a:t>Bring your own electronic calculator and drafting papers (</a:t>
            </a:r>
            <a:r>
              <a:rPr lang="en-US" dirty="0">
                <a:solidFill>
                  <a:srgbClr val="FF0000"/>
                </a:solidFill>
              </a:rPr>
              <a:t>but no graphing calculator is allowed</a:t>
            </a:r>
            <a:r>
              <a:rPr lang="en-US" dirty="0"/>
              <a:t>).</a:t>
            </a:r>
          </a:p>
          <a:p>
            <a:pPr lvl="0"/>
            <a:r>
              <a:rPr lang="en-US" dirty="0"/>
              <a:t>Please make your student ID available for checking. </a:t>
            </a:r>
          </a:p>
          <a:p>
            <a:pPr lvl="0"/>
            <a:r>
              <a:rPr lang="en-US" dirty="0"/>
              <a:t>Please write your name and PU ID at the top of every page in the space provided.</a:t>
            </a:r>
          </a:p>
          <a:p>
            <a:pPr lvl="0"/>
            <a:r>
              <a:rPr lang="en-US" dirty="0"/>
              <a:t>The examination papers are single-sided. Please write your answers and solutions only on the </a:t>
            </a:r>
            <a:r>
              <a:rPr lang="en-US" b="1" dirty="0"/>
              <a:t>front pages</a:t>
            </a:r>
            <a:r>
              <a:rPr lang="en-US" dirty="0"/>
              <a:t> of the examination papers labeled with page numbers.</a:t>
            </a:r>
          </a:p>
          <a:p>
            <a:pPr lvl="0"/>
            <a:r>
              <a:rPr lang="en-US" dirty="0"/>
              <a:t>This is a close book examination, </a:t>
            </a:r>
            <a:r>
              <a:rPr lang="en-US" b="1" dirty="0">
                <a:solidFill>
                  <a:srgbClr val="18048E"/>
                </a:solidFill>
              </a:rPr>
              <a:t>but you are allowed to bring three sheets of letter-size papers on which you can write equations, notes, figures </a:t>
            </a:r>
            <a:r>
              <a:rPr lang="en-US" b="1" dirty="0" err="1">
                <a:solidFill>
                  <a:srgbClr val="18048E"/>
                </a:solidFill>
              </a:rPr>
              <a:t>etc</a:t>
            </a:r>
            <a:r>
              <a:rPr lang="en-US" b="1" dirty="0">
                <a:solidFill>
                  <a:srgbClr val="18048E"/>
                </a:solidFill>
              </a:rPr>
              <a:t> on both sides for your reference.</a:t>
            </a:r>
            <a:endParaRPr lang="en-US" dirty="0">
              <a:solidFill>
                <a:srgbClr val="18048E"/>
              </a:solidFill>
            </a:endParaRPr>
          </a:p>
          <a:p>
            <a:pPr lvl="0"/>
            <a:r>
              <a:rPr lang="en-US" dirty="0"/>
              <a:t>You must explain your solutions sufficiently to get full credit.</a:t>
            </a:r>
          </a:p>
          <a:p>
            <a:pPr lvl="0"/>
            <a:r>
              <a:rPr lang="en-US" dirty="0"/>
              <a:t>No mobile and telecommunication devices are allowed in the examination room. Please turn off all paging and telecommunication devices. You will be deducted 10 points if your device beeps or vibrates. You will be disqualified if you use your device any time during the course of the examination. </a:t>
            </a:r>
          </a:p>
          <a:p>
            <a:pPr lvl="0"/>
            <a:r>
              <a:rPr lang="en-US" dirty="0"/>
              <a:t>Please use pen only to write your solutions unless it is specified. (For the schematic plots and sketches, you can use either pen or pencil.)</a:t>
            </a:r>
          </a:p>
          <a:p>
            <a:pPr lvl="0"/>
            <a:r>
              <a:rPr lang="en-US" b="1" i="1" dirty="0"/>
              <a:t>The last page is Appendix. You may find the Appendix helpful, but some of the information may not be relevant to the examination.</a:t>
            </a:r>
            <a:endParaRPr lang="en-US" b="1" dirty="0"/>
          </a:p>
          <a:p>
            <a:pPr lvl="0"/>
            <a:r>
              <a:rPr lang="en-US" dirty="0"/>
              <a:t>Any violation of the above rules may be considered as cheating.</a:t>
            </a:r>
          </a:p>
          <a:p>
            <a:pPr lvl="0"/>
            <a:r>
              <a:rPr lang="en-US" dirty="0"/>
              <a:t>Anyone caught cheating in this exam will fail this course. </a:t>
            </a:r>
          </a:p>
        </p:txBody>
      </p:sp>
      <p:sp>
        <p:nvSpPr>
          <p:cNvPr id="3" name="Title 2">
            <a:extLst>
              <a:ext uri="{FF2B5EF4-FFF2-40B4-BE49-F238E27FC236}">
                <a16:creationId xmlns:a16="http://schemas.microsoft.com/office/drawing/2014/main" id="{C15299E7-BDE4-82B3-A972-D0CD3E234B36}"/>
              </a:ext>
            </a:extLst>
          </p:cNvPr>
          <p:cNvSpPr>
            <a:spLocks noGrp="1"/>
          </p:cNvSpPr>
          <p:nvPr>
            <p:ph type="title"/>
          </p:nvPr>
        </p:nvSpPr>
        <p:spPr/>
        <p:txBody>
          <a:bodyPr/>
          <a:lstStyle/>
          <a:p>
            <a:r>
              <a:rPr lang="en-US" dirty="0"/>
              <a:t>Final Exam</a:t>
            </a:r>
          </a:p>
        </p:txBody>
      </p:sp>
    </p:spTree>
    <p:extLst>
      <p:ext uri="{BB962C8B-B14F-4D97-AF65-F5344CB8AC3E}">
        <p14:creationId xmlns:p14="http://schemas.microsoft.com/office/powerpoint/2010/main" val="391388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EF95B-9BA3-43D0-C5EA-935824C5270C}"/>
              </a:ext>
            </a:extLst>
          </p:cNvPr>
          <p:cNvSpPr>
            <a:spLocks noGrp="1"/>
          </p:cNvSpPr>
          <p:nvPr>
            <p:ph type="title"/>
          </p:nvPr>
        </p:nvSpPr>
        <p:spPr>
          <a:xfrm>
            <a:off x="0" y="570156"/>
            <a:ext cx="9003323" cy="1054250"/>
          </a:xfrm>
        </p:spPr>
        <p:txBody>
          <a:bodyPr/>
          <a:lstStyle/>
          <a:p>
            <a:r>
              <a:rPr lang="en-US" dirty="0"/>
              <a:t>Course Evaluation Survey</a:t>
            </a:r>
          </a:p>
        </p:txBody>
      </p:sp>
      <p:graphicFrame>
        <p:nvGraphicFramePr>
          <p:cNvPr id="6" name="Table 5">
            <a:extLst>
              <a:ext uri="{FF2B5EF4-FFF2-40B4-BE49-F238E27FC236}">
                <a16:creationId xmlns:a16="http://schemas.microsoft.com/office/drawing/2014/main" id="{E14181A5-3140-326F-D091-94EA3C77C79E}"/>
              </a:ext>
            </a:extLst>
          </p:cNvPr>
          <p:cNvGraphicFramePr>
            <a:graphicFrameLocks noGrp="1"/>
          </p:cNvGraphicFramePr>
          <p:nvPr>
            <p:extLst>
              <p:ext uri="{D42A27DB-BD31-4B8C-83A1-F6EECF244321}">
                <p14:modId xmlns:p14="http://schemas.microsoft.com/office/powerpoint/2010/main" val="22562631"/>
              </p:ext>
            </p:extLst>
          </p:nvPr>
        </p:nvGraphicFramePr>
        <p:xfrm>
          <a:off x="184639" y="2373392"/>
          <a:ext cx="8818684" cy="2111216"/>
        </p:xfrm>
        <a:graphic>
          <a:graphicData uri="http://schemas.openxmlformats.org/drawingml/2006/table">
            <a:tbl>
              <a:tblPr firstRow="1" bandRow="1">
                <a:tableStyleId>{5C22544A-7EE6-4342-B048-85BDC9FD1C3A}</a:tableStyleId>
              </a:tblPr>
              <a:tblGrid>
                <a:gridCol w="2204671">
                  <a:extLst>
                    <a:ext uri="{9D8B030D-6E8A-4147-A177-3AD203B41FA5}">
                      <a16:colId xmlns:a16="http://schemas.microsoft.com/office/drawing/2014/main" val="3490995141"/>
                    </a:ext>
                  </a:extLst>
                </a:gridCol>
                <a:gridCol w="2204671">
                  <a:extLst>
                    <a:ext uri="{9D8B030D-6E8A-4147-A177-3AD203B41FA5}">
                      <a16:colId xmlns:a16="http://schemas.microsoft.com/office/drawing/2014/main" val="3780833186"/>
                    </a:ext>
                  </a:extLst>
                </a:gridCol>
                <a:gridCol w="2176098">
                  <a:extLst>
                    <a:ext uri="{9D8B030D-6E8A-4147-A177-3AD203B41FA5}">
                      <a16:colId xmlns:a16="http://schemas.microsoft.com/office/drawing/2014/main" val="3471168257"/>
                    </a:ext>
                  </a:extLst>
                </a:gridCol>
                <a:gridCol w="2233244">
                  <a:extLst>
                    <a:ext uri="{9D8B030D-6E8A-4147-A177-3AD203B41FA5}">
                      <a16:colId xmlns:a16="http://schemas.microsoft.com/office/drawing/2014/main" val="2479288616"/>
                    </a:ext>
                  </a:extLst>
                </a:gridCol>
              </a:tblGrid>
              <a:tr h="966787">
                <a:tc>
                  <a:txBody>
                    <a:bodyPr/>
                    <a:lstStyle/>
                    <a:p>
                      <a:r>
                        <a:rPr lang="en-US" dirty="0"/>
                        <a:t>Course Code</a:t>
                      </a:r>
                    </a:p>
                  </a:txBody>
                  <a:tcPr/>
                </a:tc>
                <a:tc>
                  <a:txBody>
                    <a:bodyPr/>
                    <a:lstStyle/>
                    <a:p>
                      <a:r>
                        <a:rPr lang="en-US" dirty="0"/>
                        <a:t>Course Title</a:t>
                      </a:r>
                    </a:p>
                  </a:txBody>
                  <a:tcPr/>
                </a:tc>
                <a:tc>
                  <a:txBody>
                    <a:bodyPr/>
                    <a:lstStyle/>
                    <a:p>
                      <a:r>
                        <a:rPr lang="en-US" dirty="0"/>
                        <a:t>Survey Start date</a:t>
                      </a:r>
                    </a:p>
                  </a:txBody>
                  <a:tcPr/>
                </a:tc>
                <a:tc>
                  <a:txBody>
                    <a:bodyPr/>
                    <a:lstStyle/>
                    <a:p>
                      <a:r>
                        <a:rPr lang="en-US" dirty="0"/>
                        <a:t>Survey End Date</a:t>
                      </a:r>
                    </a:p>
                  </a:txBody>
                  <a:tcPr/>
                </a:tc>
                <a:extLst>
                  <a:ext uri="{0D108BD9-81ED-4DB2-BD59-A6C34878D82A}">
                    <a16:rowId xmlns:a16="http://schemas.microsoft.com/office/drawing/2014/main" val="4158626135"/>
                  </a:ext>
                </a:extLst>
              </a:tr>
              <a:tr h="1144429">
                <a:tc>
                  <a:txBody>
                    <a:bodyPr/>
                    <a:lstStyle/>
                    <a:p>
                      <a:r>
                        <a:rPr lang="en-US" dirty="0"/>
                        <a:t>ECE 60400.003</a:t>
                      </a:r>
                    </a:p>
                  </a:txBody>
                  <a:tcPr/>
                </a:tc>
                <a:tc>
                  <a:txBody>
                    <a:bodyPr/>
                    <a:lstStyle/>
                    <a:p>
                      <a:r>
                        <a:rPr lang="en-US" dirty="0"/>
                        <a:t>Electromagnetic Field Theory</a:t>
                      </a:r>
                    </a:p>
                  </a:txBody>
                  <a:tcPr/>
                </a:tc>
                <a:tc>
                  <a:txBody>
                    <a:bodyPr/>
                    <a:lstStyle/>
                    <a:p>
                      <a:r>
                        <a:rPr lang="en-US" dirty="0"/>
                        <a:t>12/01/2025 9:00AM</a:t>
                      </a:r>
                    </a:p>
                  </a:txBody>
                  <a:tcPr/>
                </a:tc>
                <a:tc>
                  <a:txBody>
                    <a:bodyPr/>
                    <a:lstStyle/>
                    <a:p>
                      <a:r>
                        <a:rPr lang="en-US" dirty="0"/>
                        <a:t>12/14/2025 11:59PM</a:t>
                      </a:r>
                    </a:p>
                  </a:txBody>
                  <a:tcPr/>
                </a:tc>
                <a:extLst>
                  <a:ext uri="{0D108BD9-81ED-4DB2-BD59-A6C34878D82A}">
                    <a16:rowId xmlns:a16="http://schemas.microsoft.com/office/drawing/2014/main" val="2352302832"/>
                  </a:ext>
                </a:extLst>
              </a:tr>
            </a:tbl>
          </a:graphicData>
        </a:graphic>
      </p:graphicFrame>
    </p:spTree>
    <p:extLst>
      <p:ext uri="{BB962C8B-B14F-4D97-AF65-F5344CB8AC3E}">
        <p14:creationId xmlns:p14="http://schemas.microsoft.com/office/powerpoint/2010/main" val="156973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1D Fourier Transform</a:t>
            </a:r>
          </a:p>
        </p:txBody>
      </p:sp>
      <mc:AlternateContent xmlns:mc="http://schemas.openxmlformats.org/markup-compatibility/2006" xmlns:a14="http://schemas.microsoft.com/office/drawing/2010/main">
        <mc:Choice Requires="a14">
          <p:sp>
            <p:nvSpPr>
              <p:cNvPr id="6" name="TextBox 5"/>
              <p:cNvSpPr txBox="1"/>
              <p:nvPr/>
            </p:nvSpPr>
            <p:spPr>
              <a:xfrm>
                <a:off x="0" y="2385623"/>
                <a:ext cx="6369501" cy="952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den>
                      </m:f>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𝑖𝑘𝑥</m:t>
                              </m:r>
                            </m:sup>
                          </m:sSup>
                          <m:r>
                            <a:rPr lang="en-US" sz="2800" b="0" i="1" smtClean="0">
                              <a:latin typeface="Cambria Math" panose="02040503050406030204" pitchFamily="18" charset="0"/>
                            </a:rPr>
                            <m:t>𝑑𝑘</m:t>
                          </m:r>
                        </m:e>
                      </m:nary>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ℱ</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0" y="2385623"/>
                <a:ext cx="6369501" cy="95237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4395388"/>
                <a:ext cx="5671104" cy="952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𝑖𝑘𝑥</m:t>
                              </m:r>
                            </m:sup>
                          </m:sSup>
                          <m:r>
                            <a:rPr lang="en-US" sz="2800" b="0" i="1" smtClean="0">
                              <a:latin typeface="Cambria Math" panose="02040503050406030204" pitchFamily="18" charset="0"/>
                            </a:rPr>
                            <m:t>𝑑𝑥</m:t>
                          </m:r>
                        </m:e>
                      </m:nary>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ℱ</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4395388"/>
                <a:ext cx="5671104" cy="95237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646" y="5588269"/>
                <a:ext cx="4115486" cy="612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𝑖𝑘𝑥</m:t>
                              </m:r>
                            </m:sup>
                          </m:sSup>
                          <m:r>
                            <a:rPr lang="en-US" i="1">
                              <a:latin typeface="Cambria Math" panose="02040503050406030204" pitchFamily="18" charset="0"/>
                            </a:rPr>
                            <m:t>𝑑𝑘</m:t>
                          </m:r>
                        </m:e>
                      </m:nary>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𝑖𝑘𝑥</m:t>
                              </m:r>
                            </m:sup>
                          </m:sSup>
                          <m:r>
                            <a:rPr lang="en-US" i="1">
                              <a:latin typeface="Cambria Math" panose="02040503050406030204" pitchFamily="18" charset="0"/>
                            </a:rPr>
                            <m:t>𝑑𝑘</m:t>
                          </m:r>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2646" y="5588269"/>
                <a:ext cx="4115486" cy="61221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093147" y="3477881"/>
                <a:ext cx="280390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ℱ</m:t>
                          </m:r>
                        </m:e>
                        <m:sup>
                          <m:r>
                            <a:rPr lang="en-US" sz="2800" i="1">
                              <a:latin typeface="Cambria Math" panose="02040503050406030204" pitchFamily="18" charset="0"/>
                            </a:rPr>
                            <m:t>−1</m:t>
                          </m:r>
                        </m:sup>
                      </m:sSup>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ℱ</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𝑓</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4093147" y="3477881"/>
                <a:ext cx="2803909"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1672" y="6357783"/>
                <a:ext cx="1476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1672" y="6357783"/>
                <a:ext cx="1476173" cy="369332"/>
              </a:xfrm>
              <a:prstGeom prst="rect">
                <a:avLst/>
              </a:prstGeom>
              <a:blipFill rotWithShape="0">
                <a:blip r:embed="rId6"/>
                <a:stretch>
                  <a:fillRect/>
                </a:stretch>
              </a:blipFill>
            </p:spPr>
            <p:txBody>
              <a:bodyPr/>
              <a:lstStyle/>
              <a:p>
                <a:r>
                  <a:rPr lang="en-US">
                    <a:noFill/>
                  </a:rPr>
                  <a:t> </a:t>
                </a:r>
              </a:p>
            </p:txBody>
          </p:sp>
        </mc:Fallback>
      </mc:AlternateContent>
      <p:sp>
        <p:nvSpPr>
          <p:cNvPr id="4" name="Rectangle 3"/>
          <p:cNvSpPr/>
          <p:nvPr/>
        </p:nvSpPr>
        <p:spPr>
          <a:xfrm>
            <a:off x="60019" y="5514386"/>
            <a:ext cx="4328396" cy="1320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4553305" y="5827008"/>
                <a:ext cx="104708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1</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53305" y="5827008"/>
                <a:ext cx="1047082" cy="307777"/>
              </a:xfrm>
              <a:prstGeom prst="rect">
                <a:avLst/>
              </a:prstGeom>
              <a:blipFill rotWithShape="0">
                <a:blip r:embed="rId7"/>
                <a:stretch>
                  <a:fillRect l="-8140" r="-4070" b="-3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444029" y="6124581"/>
                <a:ext cx="3296095"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𝑖𝑘𝑥</m:t>
                              </m:r>
                            </m:sup>
                          </m:sSup>
                          <m:r>
                            <a:rPr lang="en-US" i="1">
                              <a:latin typeface="Cambria Math" panose="02040503050406030204" pitchFamily="18" charset="0"/>
                            </a:rPr>
                            <m:t>𝑑𝑥</m:t>
                          </m:r>
                        </m:e>
                      </m:nary>
                      <m:r>
                        <a:rPr lang="en-US" b="0" i="0" smtClean="0">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𝜋𝛿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444029" y="6124581"/>
                <a:ext cx="3296095" cy="704552"/>
              </a:xfrm>
              <a:prstGeom prst="rect">
                <a:avLst/>
              </a:prstGeom>
              <a:blipFill rotWithShape="0">
                <a:blip r:embed="rId8"/>
                <a:stretch>
                  <a:fillRect/>
                </a:stretch>
              </a:blipFill>
            </p:spPr>
            <p:txBody>
              <a:bodyPr/>
              <a:lstStyle/>
              <a:p>
                <a:r>
                  <a:rPr lang="en-US">
                    <a:noFill/>
                  </a:rPr>
                  <a:t> </a:t>
                </a:r>
              </a:p>
            </p:txBody>
          </p:sp>
        </mc:Fallback>
      </mc:AlternateContent>
      <p:sp>
        <p:nvSpPr>
          <p:cNvPr id="12" name="Rectangle 11"/>
          <p:cNvSpPr/>
          <p:nvPr/>
        </p:nvSpPr>
        <p:spPr>
          <a:xfrm>
            <a:off x="4444029" y="5508725"/>
            <a:ext cx="4582591" cy="1320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08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65043"/>
            <a:ext cx="9144000" cy="1054250"/>
          </a:xfrm>
        </p:spPr>
        <p:txBody>
          <a:bodyPr/>
          <a:lstStyle/>
          <a:p>
            <a:r>
              <a:rPr lang="en-US" dirty="0"/>
              <a:t>FT of a rectangular function</a:t>
            </a:r>
          </a:p>
        </p:txBody>
      </p:sp>
      <p:pic>
        <p:nvPicPr>
          <p:cNvPr id="4" name="Picture 3"/>
          <p:cNvPicPr>
            <a:picLocks noChangeAspect="1"/>
          </p:cNvPicPr>
          <p:nvPr/>
        </p:nvPicPr>
        <p:blipFill>
          <a:blip r:embed="rId2"/>
          <a:stretch>
            <a:fillRect/>
          </a:stretch>
        </p:blipFill>
        <p:spPr>
          <a:xfrm>
            <a:off x="113703" y="1219293"/>
            <a:ext cx="4981201" cy="19536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848429" y="2204579"/>
                <a:ext cx="2311722" cy="8842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2</m:t>
                                    </m:r>
                                  </m:den>
                                </m:f>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2</m:t>
                                    </m:r>
                                  </m:den>
                                </m:f>
                              </m:e>
                            </m:mr>
                            <m:mr>
                              <m:e>
                                <m:r>
                                  <a:rPr lang="en-US" b="0" i="1" smtClean="0">
                                    <a:latin typeface="Cambria Math" panose="02040503050406030204" pitchFamily="18" charset="0"/>
                                  </a:rPr>
                                  <m:t>0</m:t>
                                </m:r>
                              </m:e>
                              <m:e>
                                <m:r>
                                  <a:rPr lang="en-US" b="0" i="1" smtClean="0">
                                    <a:latin typeface="Cambria Math" panose="02040503050406030204" pitchFamily="18" charset="0"/>
                                  </a:rPr>
                                  <m:t>𝑜𝑡h𝑒𝑟𝑠</m:t>
                                </m:r>
                              </m:e>
                            </m:mr>
                          </m:m>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848429" y="2204579"/>
                <a:ext cx="2311722" cy="88428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2581" y="3689333"/>
                <a:ext cx="8136395" cy="13783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𝑎</m:t>
                              </m:r>
                            </m:num>
                            <m:den>
                              <m:r>
                                <a:rPr lang="en-US" sz="2800" b="0" i="1" smtClean="0">
                                  <a:latin typeface="Cambria Math" panose="02040503050406030204" pitchFamily="18" charset="0"/>
                                  <a:ea typeface="Cambria Math" panose="02040503050406030204" pitchFamily="18" charset="0"/>
                                </a:rPr>
                                <m:t>2</m:t>
                              </m:r>
                            </m:den>
                          </m:f>
                        </m:sub>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2</m:t>
                              </m:r>
                            </m:den>
                          </m:f>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𝑖𝑘𝑥</m:t>
                              </m:r>
                            </m:sup>
                          </m:sSup>
                          <m:r>
                            <a:rPr lang="en-US" sz="2800" b="0" i="1" smtClean="0">
                              <a:latin typeface="Cambria Math" panose="02040503050406030204" pitchFamily="18" charset="0"/>
                            </a:rPr>
                            <m:t>𝑑𝑥</m:t>
                          </m:r>
                        </m:e>
                      </m:nary>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d>
                            <m:dPr>
                              <m:begChr m:val="["/>
                              <m:endChr m:val="]"/>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𝑖𝑘𝑥</m:t>
                                      </m:r>
                                    </m:sup>
                                  </m:sSup>
                                </m:num>
                                <m:den>
                                  <m:r>
                                    <a:rPr lang="en-US" sz="2800" i="1">
                                      <a:latin typeface="Cambria Math" panose="02040503050406030204" pitchFamily="18" charset="0"/>
                                    </a:rPr>
                                    <m:t>−</m:t>
                                  </m:r>
                                  <m:r>
                                    <a:rPr lang="en-US" sz="2800" i="1">
                                      <a:latin typeface="Cambria Math" panose="02040503050406030204" pitchFamily="18" charset="0"/>
                                    </a:rPr>
                                    <m:t>𝑖𝑘</m:t>
                                  </m:r>
                                </m:den>
                              </m:f>
                            </m:e>
                          </m:d>
                        </m:e>
                        <m: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2</m:t>
                              </m:r>
                            </m:den>
                          </m:f>
                        </m:sub>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2</m:t>
                              </m:r>
                            </m:den>
                          </m:f>
                        </m:sup>
                      </m:sSubSup>
                      <m:r>
                        <a:rPr lang="en-US" sz="2800" b="0" i="1" smtClean="0">
                          <a:latin typeface="Cambria Math" panose="02040503050406030204" pitchFamily="18" charset="0"/>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𝑖𝑘𝑎</m:t>
                              </m:r>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𝑖𝑘𝑎</m:t>
                              </m:r>
                              <m:r>
                                <a:rPr lang="en-US" sz="2800" i="1">
                                  <a:latin typeface="Cambria Math" panose="02040503050406030204" pitchFamily="18" charset="0"/>
                                </a:rPr>
                                <m:t>/2</m:t>
                              </m:r>
                            </m:sup>
                          </m:sSup>
                        </m:num>
                        <m:den>
                          <m:r>
                            <a:rPr lang="en-US" sz="2800" i="1">
                              <a:latin typeface="Cambria Math" panose="02040503050406030204" pitchFamily="18" charset="0"/>
                            </a:rPr>
                            <m:t>−</m:t>
                          </m:r>
                          <m:r>
                            <a:rPr lang="en-US" sz="2800" i="1">
                              <a:latin typeface="Cambria Math" panose="02040503050406030204" pitchFamily="18" charset="0"/>
                            </a:rPr>
                            <m:t>𝑖𝑘</m:t>
                          </m:r>
                        </m:den>
                      </m:f>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92581" y="3689333"/>
                <a:ext cx="8136395" cy="137832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4947" y="5276003"/>
                <a:ext cx="6130253" cy="1088118"/>
              </a:xfrm>
              <a:prstGeom prst="rect">
                <a:avLst/>
              </a:prstGeom>
            </p:spPr>
            <p:txBody>
              <a:bodyPr wrap="square">
                <a:spAutoFit/>
              </a:bodyPr>
              <a:lstStyle/>
              <a:p>
                <a14:m>
                  <m:oMath xmlns:m="http://schemas.openxmlformats.org/officeDocument/2006/math">
                    <m:r>
                      <a:rPr lang="en-US" sz="280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𝑖</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𝑘𝑎</m:t>
                                </m:r>
                              </m:num>
                              <m:den>
                                <m:r>
                                  <a:rPr lang="en-US" sz="2800" b="0" i="1" smtClean="0">
                                    <a:latin typeface="Cambria Math" panose="02040503050406030204" pitchFamily="18" charset="0"/>
                                  </a:rPr>
                                  <m:t>2</m:t>
                                </m:r>
                              </m:den>
                            </m:f>
                          </m:e>
                        </m:func>
                      </m:num>
                      <m:den>
                        <m:r>
                          <a:rPr lang="en-US" sz="2800" i="1">
                            <a:latin typeface="Cambria Math" panose="02040503050406030204" pitchFamily="18" charset="0"/>
                          </a:rPr>
                          <m:t>−</m:t>
                        </m:r>
                        <m:r>
                          <a:rPr lang="en-US" sz="2800" i="1">
                            <a:latin typeface="Cambria Math" panose="02040503050406030204" pitchFamily="18" charset="0"/>
                          </a:rPr>
                          <m:t>𝑖𝑘</m:t>
                        </m:r>
                      </m:den>
                    </m:f>
                  </m:oMath>
                </a14:m>
                <a:r>
                  <a:rPr lang="en-US" sz="2800" dirty="0"/>
                  <a:t>=</a:t>
                </a:r>
                <a14:m>
                  <m:oMath xmlns:m="http://schemas.openxmlformats.org/officeDocument/2006/math">
                    <m:r>
                      <a:rPr lang="en-US" sz="2800" b="0" i="1" smtClean="0">
                        <a:latin typeface="Cambria Math" panose="02040503050406030204" pitchFamily="18" charset="0"/>
                      </a:rPr>
                      <m:t>𝑎</m:t>
                    </m:r>
                    <m:f>
                      <m:fPr>
                        <m:ctrlPr>
                          <a:rPr lang="en-US" sz="2800" i="1">
                            <a:latin typeface="Cambria Math" panose="02040503050406030204" pitchFamily="18" charset="0"/>
                          </a:rPr>
                        </m:ctrlPr>
                      </m:fPr>
                      <m:num>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f>
                              <m:fPr>
                                <m:ctrlPr>
                                  <a:rPr lang="en-US" sz="2800" i="1">
                                    <a:latin typeface="Cambria Math" panose="02040503050406030204" pitchFamily="18" charset="0"/>
                                  </a:rPr>
                                </m:ctrlPr>
                              </m:fPr>
                              <m:num>
                                <m:r>
                                  <a:rPr lang="en-US" sz="2800" i="1">
                                    <a:latin typeface="Cambria Math" panose="02040503050406030204" pitchFamily="18" charset="0"/>
                                  </a:rPr>
                                  <m:t>𝑘𝑎</m:t>
                                </m:r>
                              </m:num>
                              <m:den>
                                <m:r>
                                  <a:rPr lang="en-US" sz="2800" i="1">
                                    <a:latin typeface="Cambria Math" panose="02040503050406030204" pitchFamily="18" charset="0"/>
                                  </a:rPr>
                                  <m:t>2</m:t>
                                </m:r>
                              </m:den>
                            </m:f>
                          </m:e>
                        </m:func>
                      </m:num>
                      <m:den>
                        <m:f>
                          <m:fPr>
                            <m:ctrlPr>
                              <a:rPr lang="en-US" sz="2800" b="0" i="1" smtClean="0">
                                <a:latin typeface="Cambria Math" panose="02040503050406030204" pitchFamily="18" charset="0"/>
                              </a:rPr>
                            </m:ctrlPr>
                          </m:fPr>
                          <m:num>
                            <m:r>
                              <a:rPr lang="en-US" sz="2800" i="1">
                                <a:latin typeface="Cambria Math" panose="02040503050406030204" pitchFamily="18" charset="0"/>
                              </a:rPr>
                              <m:t>𝑘</m:t>
                            </m:r>
                            <m:r>
                              <a:rPr lang="en-US" sz="2800" b="0" i="1" smtClean="0">
                                <a:latin typeface="Cambria Math" panose="02040503050406030204" pitchFamily="18" charset="0"/>
                              </a:rPr>
                              <m:t>𝑎</m:t>
                            </m:r>
                          </m:num>
                          <m:den>
                            <m:r>
                              <a:rPr lang="en-US" sz="2800" b="0" i="1" smtClean="0">
                                <a:latin typeface="Cambria Math" panose="02040503050406030204" pitchFamily="18" charset="0"/>
                              </a:rPr>
                              <m:t>2</m:t>
                            </m:r>
                          </m:den>
                        </m:f>
                      </m:den>
                    </m:f>
                    <m:r>
                      <a:rPr lang="en-US" sz="2800" b="0" i="1" smtClean="0">
                        <a:latin typeface="Cambria Math" panose="02040503050406030204" pitchFamily="18" charset="0"/>
                      </a:rPr>
                      <m:t>=</m:t>
                    </m:r>
                    <m:r>
                      <a:rPr lang="en-US" sz="2800" b="0" i="1" smtClean="0">
                        <a:latin typeface="Cambria Math" panose="02040503050406030204" pitchFamily="18" charset="0"/>
                      </a:rPr>
                      <m:t>𝑎</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sinc</m:t>
                        </m:r>
                      </m:fName>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𝑘𝑎</m:t>
                            </m:r>
                          </m:num>
                          <m:den>
                            <m:r>
                              <a:rPr lang="en-US" sz="2800" b="0" i="1" smtClean="0">
                                <a:latin typeface="Cambria Math" panose="02040503050406030204" pitchFamily="18" charset="0"/>
                              </a:rPr>
                              <m:t>2</m:t>
                            </m:r>
                          </m:den>
                        </m:f>
                      </m:e>
                    </m:func>
                  </m:oMath>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184947" y="5276003"/>
                <a:ext cx="6130253" cy="108811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6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t>FT of a Triangle Function</a:t>
            </a:r>
          </a:p>
        </p:txBody>
      </p:sp>
      <p:pic>
        <p:nvPicPr>
          <p:cNvPr id="4" name="Picture 3"/>
          <p:cNvPicPr>
            <a:picLocks noChangeAspect="1"/>
          </p:cNvPicPr>
          <p:nvPr/>
        </p:nvPicPr>
        <p:blipFill>
          <a:blip r:embed="rId2"/>
          <a:stretch>
            <a:fillRect/>
          </a:stretch>
        </p:blipFill>
        <p:spPr>
          <a:xfrm>
            <a:off x="-1" y="2839453"/>
            <a:ext cx="9155663" cy="4018547"/>
          </a:xfrm>
          <a:prstGeom prst="rect">
            <a:avLst/>
          </a:prstGeom>
        </p:spPr>
      </p:pic>
    </p:spTree>
    <p:extLst>
      <p:ext uri="{BB962C8B-B14F-4D97-AF65-F5344CB8AC3E}">
        <p14:creationId xmlns:p14="http://schemas.microsoft.com/office/powerpoint/2010/main" val="101141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4547" y="0"/>
            <a:ext cx="4750492" cy="6858000"/>
          </a:xfrm>
          <a:prstGeom prst="rect">
            <a:avLst/>
          </a:prstGeom>
        </p:spPr>
      </p:pic>
    </p:spTree>
    <p:extLst>
      <p:ext uri="{BB962C8B-B14F-4D97-AF65-F5344CB8AC3E}">
        <p14:creationId xmlns:p14="http://schemas.microsoft.com/office/powerpoint/2010/main" val="349669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FT of the Gaussian Function</a:t>
            </a:r>
          </a:p>
        </p:txBody>
      </p:sp>
      <mc:AlternateContent xmlns:mc="http://schemas.openxmlformats.org/markup-compatibility/2006" xmlns:a14="http://schemas.microsoft.com/office/drawing/2010/main">
        <mc:Choice Requires="a14">
          <p:sp>
            <p:nvSpPr>
              <p:cNvPr id="4" name="TextBox 3"/>
              <p:cNvSpPr txBox="1"/>
              <p:nvPr/>
            </p:nvSpPr>
            <p:spPr>
              <a:xfrm>
                <a:off x="312516" y="2131517"/>
                <a:ext cx="2374496" cy="4898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𝐶</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sup>
                      </m:sSup>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12516" y="2131517"/>
                <a:ext cx="2374496" cy="48987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6770" y="2743422"/>
                <a:ext cx="7967246" cy="952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p>
                        <m:e>
                          <m:r>
                            <a:rPr lang="en-US" sz="2800" i="1">
                              <a:latin typeface="Cambria Math" panose="02040503050406030204" pitchFamily="18" charset="0"/>
                            </a:rPr>
                            <m:t>𝐶</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𝑎</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𝑖𝑘𝑥</m:t>
                              </m:r>
                            </m:sup>
                          </m:sSup>
                          <m:r>
                            <a:rPr lang="en-US" sz="2800" b="0" i="1" smtClean="0">
                              <a:latin typeface="Cambria Math" panose="02040503050406030204" pitchFamily="18" charset="0"/>
                            </a:rPr>
                            <m:t>𝑑𝑥</m:t>
                          </m:r>
                        </m:e>
                      </m:nary>
                      <m:r>
                        <a:rPr lang="en-US" sz="2800" b="0" i="1" smtClean="0">
                          <a:latin typeface="Cambria Math" panose="02040503050406030204" pitchFamily="18" charset="0"/>
                        </a:rPr>
                        <m:t>=</m:t>
                      </m:r>
                      <m:nary>
                        <m:naryPr>
                          <m:ctrlPr>
                            <a:rPr lang="en-US" sz="2800" i="1">
                              <a:latin typeface="Cambria Math" panose="02040503050406030204" pitchFamily="18" charset="0"/>
                            </a:rPr>
                          </m:ctrlPr>
                        </m:naryPr>
                        <m:sub>
                          <m:r>
                            <m:rPr>
                              <m:brk m:alnAt="23"/>
                            </m:rP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ub>
                        <m:sup>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up>
                        <m:e>
                          <m:r>
                            <a:rPr lang="en-US" sz="2800" i="1">
                              <a:latin typeface="Cambria Math" panose="02040503050406030204" pitchFamily="18" charset="0"/>
                            </a:rPr>
                            <m:t>𝐶</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𝑎</m:t>
                              </m:r>
                              <m:sSup>
                                <m:sSupPr>
                                  <m:ctrlPr>
                                    <a:rPr lang="en-US" sz="2800" i="1">
                                      <a:latin typeface="Cambria Math" panose="02040503050406030204" pitchFamily="18" charset="0"/>
                                    </a:rPr>
                                  </m:ctrlPr>
                                </m:sSupPr>
                                <m:e>
                                  <m:r>
                                    <a:rPr lang="en-US" sz="2800" b="0" i="1" smtClean="0">
                                      <a:latin typeface="Cambria Math" panose="02040503050406030204" pitchFamily="18" charset="0"/>
                                    </a:rPr>
                                    <m:t>(</m:t>
                                  </m:r>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b="0" i="1" smtClean="0">
                                  <a:latin typeface="Cambria Math" panose="02040503050406030204" pitchFamily="18" charset="0"/>
                                </a:rPr>
                                <m:t>+</m:t>
                              </m:r>
                              <m:r>
                                <a:rPr lang="en-US" sz="2800" i="1">
                                  <a:latin typeface="Cambria Math" panose="02040503050406030204" pitchFamily="18" charset="0"/>
                                </a:rPr>
                                <m:t>𝑖</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𝑘</m:t>
                                  </m:r>
                                </m:num>
                                <m:den>
                                  <m:r>
                                    <a:rPr lang="en-US" sz="2800" b="0" i="1" smtClean="0">
                                      <a:latin typeface="Cambria Math" panose="02040503050406030204" pitchFamily="18" charset="0"/>
                                    </a:rPr>
                                    <m:t>𝑎</m:t>
                                  </m:r>
                                </m:den>
                              </m:f>
                              <m:r>
                                <a:rPr lang="en-US" sz="2800" i="1">
                                  <a:latin typeface="Cambria Math" panose="02040503050406030204" pitchFamily="18" charset="0"/>
                                </a:rPr>
                                <m:t>𝑥</m:t>
                              </m:r>
                              <m:r>
                                <a:rPr lang="en-US" sz="2800" b="0" i="1" smtClean="0">
                                  <a:latin typeface="Cambria Math" panose="02040503050406030204" pitchFamily="18" charset="0"/>
                                </a:rPr>
                                <m:t>)</m:t>
                              </m:r>
                            </m:sup>
                          </m:sSup>
                          <m:r>
                            <a:rPr lang="en-US" sz="2800" i="1">
                              <a:latin typeface="Cambria Math" panose="02040503050406030204" pitchFamily="18" charset="0"/>
                            </a:rPr>
                            <m:t>𝑑𝑥</m:t>
                          </m:r>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96770" y="2743422"/>
                <a:ext cx="7967246" cy="95237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6675" y="3817826"/>
                <a:ext cx="8257325" cy="928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𝐶</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𝑘</m:t>
                                  </m:r>
                                </m:e>
                                <m:sup>
                                  <m:r>
                                    <a:rPr lang="en-US" sz="2400" i="1">
                                      <a:latin typeface="Cambria Math" panose="02040503050406030204" pitchFamily="18" charset="0"/>
                                    </a:rPr>
                                    <m:t>2</m:t>
                                  </m:r>
                                </m:sup>
                              </m:sSup>
                            </m:num>
                            <m:den>
                              <m:r>
                                <a:rPr lang="en-US" sz="2400" i="1">
                                  <a:latin typeface="Cambria Math" panose="02040503050406030204" pitchFamily="18" charset="0"/>
                                </a:rPr>
                                <m:t>4</m:t>
                              </m:r>
                              <m:r>
                                <a:rPr lang="en-US" sz="2400" i="1">
                                  <a:latin typeface="Cambria Math" panose="02040503050406030204" pitchFamily="18" charset="0"/>
                                </a:rPr>
                                <m:t>𝑎</m:t>
                              </m:r>
                            </m:den>
                          </m:f>
                        </m:sup>
                      </m:sSup>
                      <m:nary>
                        <m:naryPr>
                          <m:ctrlPr>
                            <a:rPr lang="en-US" sz="2400" i="1">
                              <a:latin typeface="Cambria Math" panose="02040503050406030204" pitchFamily="18" charset="0"/>
                            </a:rPr>
                          </m:ctrlPr>
                        </m:naryPr>
                        <m:sub>
                          <m:r>
                            <m:rPr>
                              <m:brk m:alnAt="23"/>
                            </m:rP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ub>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𝑎</m:t>
                              </m:r>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𝑖</m:t>
                              </m:r>
                              <m:f>
                                <m:fPr>
                                  <m:ctrlPr>
                                    <a:rPr lang="en-US" sz="2400" i="1">
                                      <a:latin typeface="Cambria Math" panose="02040503050406030204" pitchFamily="18" charset="0"/>
                                    </a:rPr>
                                  </m:ctrlPr>
                                </m:fPr>
                                <m:num>
                                  <m:r>
                                    <a:rPr lang="en-US" sz="2400" i="1">
                                      <a:latin typeface="Cambria Math" panose="02040503050406030204" pitchFamily="18" charset="0"/>
                                    </a:rPr>
                                    <m:t>𝑘</m:t>
                                  </m:r>
                                </m:num>
                                <m:den>
                                  <m:r>
                                    <a:rPr lang="en-US" sz="2400" i="1">
                                      <a:latin typeface="Cambria Math" panose="02040503050406030204" pitchFamily="18" charset="0"/>
                                    </a:rPr>
                                    <m:t>𝑎</m:t>
                                  </m:r>
                                </m:den>
                              </m:f>
                              <m:r>
                                <a:rPr lang="en-US" sz="2400" i="1">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4</m:t>
                                      </m:r>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den>
                              </m:f>
                              <m:r>
                                <a:rPr lang="en-US" sz="2400" i="1">
                                  <a:latin typeface="Cambria Math" panose="02040503050406030204" pitchFamily="18" charset="0"/>
                                </a:rPr>
                                <m:t>)</m:t>
                              </m:r>
                            </m:sup>
                          </m:sSup>
                          <m:r>
                            <a:rPr lang="en-US" sz="2400" i="1">
                              <a:latin typeface="Cambria Math" panose="02040503050406030204" pitchFamily="18" charset="0"/>
                            </a:rPr>
                            <m:t>𝑑𝑥</m:t>
                          </m:r>
                        </m:e>
                      </m:nary>
                      <m:r>
                        <a:rPr lang="en-US" sz="2400" b="0" i="1" smtClean="0">
                          <a:latin typeface="Cambria Math" panose="02040503050406030204" pitchFamily="18" charset="0"/>
                        </a:rPr>
                        <m:t>=</m:t>
                      </m:r>
                      <m:r>
                        <a:rPr lang="en-US" sz="2400" i="1">
                          <a:latin typeface="Cambria Math" panose="02040503050406030204" pitchFamily="18" charset="0"/>
                        </a:rPr>
                        <m:t>𝐶</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𝑘</m:t>
                                  </m:r>
                                </m:e>
                                <m:sup>
                                  <m:r>
                                    <a:rPr lang="en-US" sz="2400" i="1">
                                      <a:latin typeface="Cambria Math" panose="02040503050406030204" pitchFamily="18" charset="0"/>
                                    </a:rPr>
                                    <m:t>2</m:t>
                                  </m:r>
                                </m:sup>
                              </m:sSup>
                            </m:num>
                            <m:den>
                              <m:r>
                                <a:rPr lang="en-US" sz="2400" i="1">
                                  <a:latin typeface="Cambria Math" panose="02040503050406030204" pitchFamily="18" charset="0"/>
                                </a:rPr>
                                <m:t>4</m:t>
                              </m:r>
                              <m:r>
                                <a:rPr lang="en-US" sz="2400" i="1">
                                  <a:latin typeface="Cambria Math" panose="02040503050406030204" pitchFamily="18" charset="0"/>
                                </a:rPr>
                                <m:t>𝑎</m:t>
                              </m:r>
                            </m:den>
                          </m:f>
                        </m:sup>
                      </m:sSup>
                      <m:nary>
                        <m:naryPr>
                          <m:ctrlPr>
                            <a:rPr lang="en-US" sz="2400" i="1">
                              <a:latin typeface="Cambria Math" panose="02040503050406030204" pitchFamily="18" charset="0"/>
                            </a:rPr>
                          </m:ctrlPr>
                        </m:naryPr>
                        <m:sub>
                          <m:r>
                            <m:rPr>
                              <m:brk m:alnAt="23"/>
                            </m:rP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ub>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𝑎</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𝑖</m:t>
                                  </m:r>
                                  <m:f>
                                    <m:fPr>
                                      <m:ctrlPr>
                                        <a:rPr lang="en-US" sz="2400" i="1">
                                          <a:latin typeface="Cambria Math" panose="02040503050406030204" pitchFamily="18" charset="0"/>
                                        </a:rPr>
                                      </m:ctrlPr>
                                    </m:fPr>
                                    <m:num>
                                      <m:r>
                                        <a:rPr lang="en-US" sz="2400" i="1">
                                          <a:latin typeface="Cambria Math" panose="02040503050406030204" pitchFamily="18" charset="0"/>
                                        </a:rPr>
                                        <m:t>𝑘</m:t>
                                      </m:r>
                                    </m:num>
                                    <m:den>
                                      <m:r>
                                        <a:rPr lang="en-US" sz="2400" b="0" i="1" smtClean="0">
                                          <a:latin typeface="Cambria Math" panose="02040503050406030204" pitchFamily="18" charset="0"/>
                                        </a:rPr>
                                        <m:t>2</m:t>
                                      </m:r>
                                      <m:r>
                                        <a:rPr lang="en-US" sz="2400" i="1">
                                          <a:latin typeface="Cambria Math" panose="02040503050406030204" pitchFamily="18" charset="0"/>
                                        </a:rPr>
                                        <m:t>𝑎</m:t>
                                      </m:r>
                                    </m:den>
                                  </m:f>
                                  <m:r>
                                    <a:rPr lang="en-US" sz="2400" b="0" i="1" smtClean="0">
                                      <a:latin typeface="Cambria Math" panose="02040503050406030204" pitchFamily="18" charset="0"/>
                                    </a:rPr>
                                    <m:t>)</m:t>
                                  </m:r>
                                </m:e>
                                <m:sup>
                                  <m:r>
                                    <a:rPr lang="en-US" sz="2400" b="0" i="1" smtClean="0">
                                      <a:latin typeface="Cambria Math" panose="02040503050406030204" pitchFamily="18" charset="0"/>
                                    </a:rPr>
                                    <m:t>2</m:t>
                                  </m:r>
                                </m:sup>
                              </m:sSup>
                            </m:sup>
                          </m:sSup>
                          <m:r>
                            <a:rPr lang="en-US" sz="2400" i="1">
                              <a:latin typeface="Cambria Math" panose="02040503050406030204" pitchFamily="18" charset="0"/>
                            </a:rPr>
                            <m:t>𝑑𝑥</m:t>
                          </m:r>
                        </m:e>
                      </m:nary>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886675" y="3817826"/>
                <a:ext cx="8257325" cy="92858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30696" y="1384734"/>
                <a:ext cx="2621615" cy="816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𝑎</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sup>
                          </m:sSup>
                          <m:r>
                            <a:rPr lang="en-US" sz="2400" b="0" i="1" smtClean="0">
                              <a:latin typeface="Cambria Math" panose="02040503050406030204" pitchFamily="18" charset="0"/>
                            </a:rPr>
                            <m:t>𝑑𝑥</m:t>
                          </m:r>
                        </m:e>
                      </m:nary>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𝑎</m:t>
                              </m:r>
                            </m:den>
                          </m:f>
                        </m:e>
                      </m:ra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130696" y="1384734"/>
                <a:ext cx="2621615" cy="8163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05748" y="4934396"/>
                <a:ext cx="1867178" cy="8514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𝐶</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𝑎</m:t>
                              </m:r>
                            </m:den>
                          </m:f>
                        </m:e>
                      </m:rad>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𝑘</m:t>
                                  </m:r>
                                </m:e>
                                <m:sup>
                                  <m:r>
                                    <a:rPr lang="en-US" sz="2400" i="1">
                                      <a:latin typeface="Cambria Math" panose="02040503050406030204" pitchFamily="18" charset="0"/>
                                    </a:rPr>
                                    <m:t>2</m:t>
                                  </m:r>
                                </m:sup>
                              </m:sSup>
                            </m:num>
                            <m:den>
                              <m:r>
                                <a:rPr lang="en-US" sz="2400" i="1">
                                  <a:latin typeface="Cambria Math" panose="02040503050406030204" pitchFamily="18" charset="0"/>
                                </a:rPr>
                                <m:t>4</m:t>
                              </m:r>
                              <m:r>
                                <a:rPr lang="en-US" sz="2400" i="1">
                                  <a:latin typeface="Cambria Math" panose="02040503050406030204" pitchFamily="18" charset="0"/>
                                </a:rPr>
                                <m:t>𝑎</m:t>
                              </m:r>
                            </m:den>
                          </m:f>
                        </m:sup>
                      </m:sSup>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905748" y="4934396"/>
                <a:ext cx="1867178" cy="851452"/>
              </a:xfrm>
              <a:prstGeom prst="rect">
                <a:avLst/>
              </a:prstGeom>
              <a:blipFill rotWithShape="0">
                <a:blip r:embed="rId6"/>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7"/>
          <a:stretch>
            <a:fillRect/>
          </a:stretch>
        </p:blipFill>
        <p:spPr>
          <a:xfrm>
            <a:off x="4300345" y="4510249"/>
            <a:ext cx="4843655" cy="2359060"/>
          </a:xfrm>
          <a:prstGeom prst="rect">
            <a:avLst/>
          </a:prstGeom>
        </p:spPr>
      </p:pic>
    </p:spTree>
    <p:extLst>
      <p:ext uri="{BB962C8B-B14F-4D97-AF65-F5344CB8AC3E}">
        <p14:creationId xmlns:p14="http://schemas.microsoft.com/office/powerpoint/2010/main" val="335321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sz="4400" dirty="0"/>
              <a:t>Displacements</a:t>
            </a:r>
            <a:br>
              <a:rPr lang="en-US" sz="4400" dirty="0"/>
            </a:br>
            <a:r>
              <a:rPr lang="en-US" sz="4400" dirty="0"/>
              <a:t>&amp; Phase Shifts</a:t>
            </a:r>
          </a:p>
        </p:txBody>
      </p:sp>
      <mc:AlternateContent xmlns:mc="http://schemas.openxmlformats.org/markup-compatibility/2006" xmlns:a14="http://schemas.microsoft.com/office/drawing/2010/main">
        <mc:Choice Requires="a14">
          <p:sp>
            <p:nvSpPr>
              <p:cNvPr id="4" name="TextBox 3"/>
              <p:cNvSpPr txBox="1"/>
              <p:nvPr/>
            </p:nvSpPr>
            <p:spPr>
              <a:xfrm>
                <a:off x="72998" y="148343"/>
                <a:ext cx="3647858" cy="612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𝑖𝑘𝑥</m:t>
                              </m:r>
                            </m:sup>
                          </m:sSup>
                          <m:r>
                            <a:rPr lang="en-US" b="0" i="1" smtClean="0">
                              <a:latin typeface="Cambria Math" panose="02040503050406030204" pitchFamily="18" charset="0"/>
                            </a:rPr>
                            <m:t>𝑑𝑥</m:t>
                          </m:r>
                        </m:e>
                      </m:nary>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ℱ</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2998" y="148343"/>
                <a:ext cx="3647858" cy="61221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9762" y="2302236"/>
                <a:ext cx="5163337" cy="816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ℱ</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e>
                          </m:d>
                        </m:e>
                      </m:d>
                      <m:r>
                        <a:rPr lang="en-US" sz="2400" b="0" i="0" smtClean="0">
                          <a:latin typeface="Cambria Math" panose="02040503050406030204" pitchFamily="18" charset="0"/>
                          <a:ea typeface="Cambria Math" panose="02040503050406030204" pitchFamily="18" charset="0"/>
                        </a:rPr>
                        <m:t>=</m:t>
                      </m:r>
                      <m:nary>
                        <m:naryPr>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0</m:t>
                                  </m:r>
                                </m:sub>
                              </m:sSub>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𝑖𝑘𝑥</m:t>
                              </m:r>
                            </m:sup>
                          </m:sSup>
                          <m:r>
                            <a:rPr lang="en-US" sz="2400" b="0" i="1" smtClean="0">
                              <a:latin typeface="Cambria Math" panose="02040503050406030204" pitchFamily="18" charset="0"/>
                            </a:rPr>
                            <m:t>𝑑𝑥</m:t>
                          </m:r>
                        </m:e>
                      </m:nary>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59762" y="2302236"/>
                <a:ext cx="5163337" cy="81637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47894" y="3336379"/>
                <a:ext cx="7462556" cy="498663"/>
              </a:xfrm>
              <a:prstGeom prst="rect">
                <a:avLst/>
              </a:prstGeom>
            </p:spPr>
            <p:txBody>
              <a:bodyPr wrap="none">
                <a:spAutoFit/>
              </a:bodyPr>
              <a:lstStyle/>
              <a:p>
                <a:r>
                  <a:rPr lang="en-US" sz="2000" dirty="0"/>
                  <a:t>=</a:t>
                </a:r>
                <a14:m>
                  <m:oMath xmlns:m="http://schemas.openxmlformats.org/officeDocument/2006/math">
                    <m:nary>
                      <m:naryPr>
                        <m:ctrlPr>
                          <a:rPr lang="en-US" sz="2000" i="1" smtClean="0">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p>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0" i="1" smtClean="0">
                                <a:latin typeface="Cambria Math" panose="02040503050406030204" pitchFamily="18" charset="0"/>
                              </a:rPr>
                              <m:t>𝑢</m:t>
                            </m:r>
                          </m:e>
                        </m:d>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𝑖𝑘</m:t>
                            </m:r>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r>
                              <a:rPr lang="en-US" sz="2000" b="0" i="1" smtClean="0">
                                <a:latin typeface="Cambria Math" panose="02040503050406030204" pitchFamily="18" charset="0"/>
                              </a:rPr>
                              <m:t>)</m:t>
                            </m:r>
                          </m:sup>
                        </m:sSup>
                        <m:r>
                          <a:rPr lang="en-US" sz="2000" i="1">
                            <a:latin typeface="Cambria Math" panose="02040503050406030204" pitchFamily="18" charset="0"/>
                          </a:rPr>
                          <m:t>𝑑</m:t>
                        </m:r>
                        <m:r>
                          <a:rPr lang="en-US" sz="2000" b="0" i="1" smtClean="0">
                            <a:latin typeface="Cambria Math" panose="02040503050406030204" pitchFamily="18" charset="0"/>
                          </a:rPr>
                          <m:t>𝑢</m:t>
                        </m:r>
                      </m:e>
                    </m:nary>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𝑖𝑘</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sup>
                    </m:sSup>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p>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𝑢</m:t>
                            </m:r>
                          </m:e>
                        </m:d>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𝑖𝑘𝑢</m:t>
                            </m:r>
                          </m:sup>
                        </m:sSup>
                        <m:r>
                          <a:rPr lang="en-US" sz="2000" i="1">
                            <a:latin typeface="Cambria Math" panose="02040503050406030204" pitchFamily="18" charset="0"/>
                          </a:rPr>
                          <m:t>𝑑𝑢</m:t>
                        </m:r>
                      </m:e>
                    </m:nary>
                  </m:oMath>
                </a14:m>
                <a:r>
                  <a:rPr lang="en-US" sz="2000" dirty="0"/>
                  <a:t>=</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𝑖𝑘</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sup>
                    </m:sSup>
                    <m:r>
                      <a:rPr lang="en-US" sz="2000" i="1">
                        <a:latin typeface="Cambria Math" panose="02040503050406030204" pitchFamily="18" charset="0"/>
                        <a:ea typeface="Cambria Math" panose="02040503050406030204" pitchFamily="18" charset="0"/>
                      </a:rPr>
                      <m:t>ℱ</m:t>
                    </m:r>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𝑓</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e>
                    </m:d>
                  </m:oMath>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1647894" y="3336379"/>
                <a:ext cx="7462556" cy="498663"/>
              </a:xfrm>
              <a:prstGeom prst="rect">
                <a:avLst/>
              </a:prstGeom>
              <a:blipFill rotWithShape="0">
                <a:blip r:embed="rId4"/>
                <a:stretch>
                  <a:fillRect l="-4248" t="-115854" b="-178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9538" y="3100496"/>
                <a:ext cx="1098249"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𝑥</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oMath>
                </a14:m>
                <a:r>
                  <a:rPr lang="en-US" dirty="0"/>
                  <a:t>=u</a:t>
                </a:r>
              </a:p>
            </p:txBody>
          </p:sp>
        </mc:Choice>
        <mc:Fallback xmlns="">
          <p:sp>
            <p:nvSpPr>
              <p:cNvPr id="7" name="Rectangle 6"/>
              <p:cNvSpPr>
                <a:spLocks noRot="1" noChangeAspect="1" noMove="1" noResize="1" noEditPoints="1" noAdjustHandles="1" noChangeArrowheads="1" noChangeShapeType="1" noTextEdit="1"/>
              </p:cNvSpPr>
              <p:nvPr/>
            </p:nvSpPr>
            <p:spPr>
              <a:xfrm>
                <a:off x="409538" y="3100496"/>
                <a:ext cx="1098249" cy="369332"/>
              </a:xfrm>
              <a:prstGeom prst="rect">
                <a:avLst/>
              </a:prstGeom>
              <a:blipFill rotWithShape="0">
                <a:blip r:embed="rId5"/>
                <a:stretch>
                  <a:fillRect t="-8333" r="-4444"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74537" y="4046692"/>
                <a:ext cx="4786759" cy="537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ℱ</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e>
                          </m:d>
                        </m:e>
                      </m:d>
                      <m:r>
                        <a:rPr lang="en-US" sz="280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𝑖𝑘</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sup>
                      </m:sSup>
                      <m:r>
                        <a:rPr lang="en-US" sz="2800" i="1">
                          <a:latin typeface="Cambria Math" panose="02040503050406030204" pitchFamily="18" charset="0"/>
                          <a:ea typeface="Cambria Math" panose="02040503050406030204" pitchFamily="18" charset="0"/>
                        </a:rPr>
                        <m:t>ℱ</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e>
                          </m:d>
                        </m:e>
                      </m:d>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374537" y="4046692"/>
                <a:ext cx="4786759" cy="53713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736" y="791171"/>
                <a:ext cx="4092467" cy="612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𝑖𝑘𝑥</m:t>
                              </m:r>
                            </m:sup>
                          </m:sSup>
                          <m:r>
                            <a:rPr lang="en-US" b="0" i="1" smtClean="0">
                              <a:latin typeface="Cambria Math" panose="02040503050406030204" pitchFamily="18" charset="0"/>
                            </a:rPr>
                            <m:t>𝑑𝑘</m:t>
                          </m:r>
                        </m:e>
                      </m:nary>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ℱ</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0736" y="791171"/>
                <a:ext cx="4092467" cy="612219"/>
              </a:xfrm>
              <a:prstGeom prst="rect">
                <a:avLst/>
              </a:prstGeom>
              <a:blipFill rotWithShape="0">
                <a:blip r:embed="rId7"/>
                <a:stretch>
                  <a:fillRect/>
                </a:stretch>
              </a:blipFill>
            </p:spPr>
            <p:txBody>
              <a:bodyPr/>
              <a:lstStyle/>
              <a:p>
                <a:r>
                  <a:rPr lang="en-US">
                    <a:noFill/>
                  </a:rPr>
                  <a:t> </a:t>
                </a:r>
              </a:p>
            </p:txBody>
          </p:sp>
        </mc:Fallback>
      </mc:AlternateContent>
      <p:sp>
        <p:nvSpPr>
          <p:cNvPr id="10" name="Right Arrow 9"/>
          <p:cNvSpPr/>
          <p:nvPr/>
        </p:nvSpPr>
        <p:spPr>
          <a:xfrm>
            <a:off x="465973" y="3524709"/>
            <a:ext cx="1181921" cy="162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09538" y="4046692"/>
            <a:ext cx="4861501" cy="5371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248028" y="5094234"/>
                <a:ext cx="5676875" cy="537135"/>
              </a:xfrm>
              <a:prstGeom prst="rect">
                <a:avLst/>
              </a:prstGeom>
            </p:spPr>
            <p:txBody>
              <a:bodyPr wrap="non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ℱ</m:t>
                    </m:r>
                    <m:d>
                      <m:dPr>
                        <m:begChr m:val="{"/>
                        <m:endChr m:val="}"/>
                        <m:ctrlPr>
                          <a:rPr lang="en-US" sz="2800" i="1">
                            <a:latin typeface="Cambria Math" panose="02040503050406030204" pitchFamily="18" charset="0"/>
                            <a:ea typeface="Cambria Math" panose="02040503050406030204" pitchFamily="18" charset="0"/>
                          </a:rPr>
                        </m:ctrlPr>
                      </m:dPr>
                      <m:e>
                        <m:r>
                          <a:rPr lang="en-US" sz="2800" i="1" smtClean="0">
                            <a:latin typeface="Cambria Math" panose="02040503050406030204" pitchFamily="18" charset="0"/>
                            <a:ea typeface="Cambria Math" panose="02040503050406030204" pitchFamily="18" charset="0"/>
                          </a:rPr>
                          <m:t>𝛿</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e>
                        </m:d>
                      </m:e>
                    </m:d>
                    <m:r>
                      <a:rPr lang="en-US" sz="280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𝑖𝑘</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sup>
                    </m:sSup>
                    <m:r>
                      <a:rPr lang="en-US" sz="2800" i="1">
                        <a:latin typeface="Cambria Math" panose="02040503050406030204" pitchFamily="18" charset="0"/>
                        <a:ea typeface="Cambria Math" panose="02040503050406030204" pitchFamily="18" charset="0"/>
                      </a:rPr>
                      <m:t>ℱ</m:t>
                    </m:r>
                    <m:d>
                      <m:dPr>
                        <m:begChr m:val="{"/>
                        <m:endChr m:val="}"/>
                        <m:ctrlPr>
                          <a:rPr lang="en-US" sz="2800" i="1">
                            <a:latin typeface="Cambria Math" panose="02040503050406030204" pitchFamily="18" charset="0"/>
                            <a:ea typeface="Cambria Math" panose="02040503050406030204" pitchFamily="18" charset="0"/>
                          </a:rPr>
                        </m:ctrlPr>
                      </m:dPr>
                      <m:e>
                        <m:r>
                          <a:rPr lang="en-US" sz="2800" i="1" smtClean="0">
                            <a:latin typeface="Cambria Math" panose="02040503050406030204" pitchFamily="18" charset="0"/>
                            <a:ea typeface="Cambria Math" panose="02040503050406030204" pitchFamily="18" charset="0"/>
                          </a:rPr>
                          <m:t>𝛿</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e>
                        </m:d>
                      </m:e>
                    </m:d>
                  </m:oMath>
                </a14:m>
                <a:r>
                  <a:rPr lang="en-US" sz="2800" dirty="0"/>
                  <a:t>=</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𝑖𝑘</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sup>
                    </m:sSup>
                  </m:oMath>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248028" y="5094234"/>
                <a:ext cx="5676875" cy="537135"/>
              </a:xfrm>
              <a:prstGeom prst="rect">
                <a:avLst/>
              </a:prstGeom>
              <a:blipFill rotWithShape="0">
                <a:blip r:embed="rId8"/>
                <a:stretch>
                  <a:fillRect t="-9091" b="-31818"/>
                </a:stretch>
              </a:blipFill>
            </p:spPr>
            <p:txBody>
              <a:bodyPr/>
              <a:lstStyle/>
              <a:p>
                <a:r>
                  <a:rPr lang="en-US">
                    <a:noFill/>
                  </a:rPr>
                  <a:t> </a:t>
                </a:r>
              </a:p>
            </p:txBody>
          </p:sp>
        </mc:Fallback>
      </mc:AlternateContent>
      <p:sp>
        <p:nvSpPr>
          <p:cNvPr id="14" name="Freeform 13"/>
          <p:cNvSpPr/>
          <p:nvPr/>
        </p:nvSpPr>
        <p:spPr>
          <a:xfrm>
            <a:off x="7195163" y="4899140"/>
            <a:ext cx="882625" cy="1119226"/>
          </a:xfrm>
          <a:custGeom>
            <a:avLst/>
            <a:gdLst>
              <a:gd name="connsiteX0" fmla="*/ 0 w 882625"/>
              <a:gd name="connsiteY0" fmla="*/ 1119226 h 1119226"/>
              <a:gd name="connsiteX1" fmla="*/ 501331 w 882625"/>
              <a:gd name="connsiteY1" fmla="*/ 57 h 1119226"/>
              <a:gd name="connsiteX2" fmla="*/ 882625 w 882625"/>
              <a:gd name="connsiteY2" fmla="*/ 1080391 h 1119226"/>
            </a:gdLst>
            <a:ahLst/>
            <a:cxnLst>
              <a:cxn ang="0">
                <a:pos x="connsiteX0" y="connsiteY0"/>
              </a:cxn>
              <a:cxn ang="0">
                <a:pos x="connsiteX1" y="connsiteY1"/>
              </a:cxn>
              <a:cxn ang="0">
                <a:pos x="connsiteX2" y="connsiteY2"/>
              </a:cxn>
            </a:cxnLst>
            <a:rect l="l" t="t" r="r" b="b"/>
            <a:pathLst>
              <a:path w="882625" h="1119226">
                <a:moveTo>
                  <a:pt x="0" y="1119226"/>
                </a:moveTo>
                <a:cubicBezTo>
                  <a:pt x="177113" y="562877"/>
                  <a:pt x="354227" y="6529"/>
                  <a:pt x="501331" y="57"/>
                </a:cubicBezTo>
                <a:cubicBezTo>
                  <a:pt x="648435" y="-6415"/>
                  <a:pt x="765530" y="536988"/>
                  <a:pt x="882625" y="1080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5323997" y="6100707"/>
            <a:ext cx="3477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6753850" y="4899140"/>
            <a:ext cx="882625" cy="1119226"/>
          </a:xfrm>
          <a:custGeom>
            <a:avLst/>
            <a:gdLst>
              <a:gd name="connsiteX0" fmla="*/ 0 w 882625"/>
              <a:gd name="connsiteY0" fmla="*/ 1119226 h 1119226"/>
              <a:gd name="connsiteX1" fmla="*/ 501331 w 882625"/>
              <a:gd name="connsiteY1" fmla="*/ 57 h 1119226"/>
              <a:gd name="connsiteX2" fmla="*/ 882625 w 882625"/>
              <a:gd name="connsiteY2" fmla="*/ 1080391 h 1119226"/>
            </a:gdLst>
            <a:ahLst/>
            <a:cxnLst>
              <a:cxn ang="0">
                <a:pos x="connsiteX0" y="connsiteY0"/>
              </a:cxn>
              <a:cxn ang="0">
                <a:pos x="connsiteX1" y="connsiteY1"/>
              </a:cxn>
              <a:cxn ang="0">
                <a:pos x="connsiteX2" y="connsiteY2"/>
              </a:cxn>
            </a:cxnLst>
            <a:rect l="l" t="t" r="r" b="b"/>
            <a:pathLst>
              <a:path w="882625" h="1119226">
                <a:moveTo>
                  <a:pt x="0" y="1119226"/>
                </a:moveTo>
                <a:cubicBezTo>
                  <a:pt x="177113" y="562877"/>
                  <a:pt x="354227" y="6529"/>
                  <a:pt x="501331" y="57"/>
                </a:cubicBezTo>
                <a:cubicBezTo>
                  <a:pt x="648435" y="-6415"/>
                  <a:pt x="765530" y="536988"/>
                  <a:pt x="882625" y="1080391"/>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752114" y="5775901"/>
            <a:ext cx="303288" cy="369332"/>
          </a:xfrm>
          <a:prstGeom prst="rect">
            <a:avLst/>
          </a:prstGeom>
          <a:noFill/>
        </p:spPr>
        <p:txBody>
          <a:bodyPr wrap="none" rtlCol="0">
            <a:spAutoFit/>
          </a:bodyPr>
          <a:lstStyle/>
          <a:p>
            <a:r>
              <a:rPr lang="en-US" dirty="0"/>
              <a:t>x</a:t>
            </a:r>
          </a:p>
        </p:txBody>
      </p:sp>
      <p:sp>
        <p:nvSpPr>
          <p:cNvPr id="19" name="TextBox 18"/>
          <p:cNvSpPr txBox="1"/>
          <p:nvPr/>
        </p:nvSpPr>
        <p:spPr>
          <a:xfrm>
            <a:off x="7873607" y="4783208"/>
            <a:ext cx="534121" cy="369332"/>
          </a:xfrm>
          <a:prstGeom prst="rect">
            <a:avLst/>
          </a:prstGeom>
          <a:noFill/>
        </p:spPr>
        <p:txBody>
          <a:bodyPr wrap="none" rtlCol="0">
            <a:spAutoFit/>
          </a:bodyPr>
          <a:lstStyle/>
          <a:p>
            <a:r>
              <a:rPr lang="en-US" dirty="0"/>
              <a:t>f(x)</a:t>
            </a:r>
          </a:p>
        </p:txBody>
      </p:sp>
      <p:sp>
        <p:nvSpPr>
          <p:cNvPr id="20" name="TextBox 19"/>
          <p:cNvSpPr txBox="1"/>
          <p:nvPr/>
        </p:nvSpPr>
        <p:spPr>
          <a:xfrm>
            <a:off x="6783801" y="4579674"/>
            <a:ext cx="869149" cy="369332"/>
          </a:xfrm>
          <a:prstGeom prst="rect">
            <a:avLst/>
          </a:prstGeom>
          <a:noFill/>
        </p:spPr>
        <p:txBody>
          <a:bodyPr wrap="none" rtlCol="0">
            <a:spAutoFit/>
          </a:bodyPr>
          <a:lstStyle/>
          <a:p>
            <a:r>
              <a:rPr lang="en-US" dirty="0"/>
              <a:t>f(x+x</a:t>
            </a:r>
            <a:r>
              <a:rPr lang="en-US" baseline="-25000" dirty="0"/>
              <a:t>0</a:t>
            </a:r>
            <a:r>
              <a:rPr lang="en-US" dirty="0"/>
              <a:t>)</a:t>
            </a:r>
          </a:p>
        </p:txBody>
      </p:sp>
    </p:spTree>
    <p:extLst>
      <p:ext uri="{BB962C8B-B14F-4D97-AF65-F5344CB8AC3E}">
        <p14:creationId xmlns:p14="http://schemas.microsoft.com/office/powerpoint/2010/main" val="96989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sz="4400" dirty="0"/>
              <a:t>Phase Shift &amp;</a:t>
            </a:r>
            <a:br>
              <a:rPr lang="en-US" sz="4400" dirty="0"/>
            </a:br>
            <a:r>
              <a:rPr lang="en-US" sz="4400" dirty="0"/>
              <a:t>Displacements</a:t>
            </a:r>
          </a:p>
        </p:txBody>
      </p:sp>
      <mc:AlternateContent xmlns:mc="http://schemas.openxmlformats.org/markup-compatibility/2006" xmlns:a14="http://schemas.microsoft.com/office/drawing/2010/main">
        <mc:Choice Requires="a14">
          <p:sp>
            <p:nvSpPr>
              <p:cNvPr id="4" name="TextBox 3"/>
              <p:cNvSpPr txBox="1"/>
              <p:nvPr/>
            </p:nvSpPr>
            <p:spPr>
              <a:xfrm>
                <a:off x="72998" y="148343"/>
                <a:ext cx="3647858" cy="612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𝑖𝑘𝑥</m:t>
                              </m:r>
                            </m:sup>
                          </m:sSup>
                          <m:r>
                            <a:rPr lang="en-US" b="0" i="1" smtClean="0">
                              <a:latin typeface="Cambria Math" panose="02040503050406030204" pitchFamily="18" charset="0"/>
                            </a:rPr>
                            <m:t>𝑑𝑥</m:t>
                          </m:r>
                        </m:e>
                      </m:nary>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ℱ</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2998" y="148343"/>
                <a:ext cx="3647858" cy="61221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9762" y="2302236"/>
                <a:ext cx="8446543" cy="816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ℱ</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sSup>
                            <m:sSupPr>
                              <m:ctrlPr>
                                <a:rPr lang="en-US" sz="240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𝑖</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𝑥</m:t>
                              </m:r>
                            </m:sup>
                          </m:sSup>
                        </m:e>
                      </m:d>
                      <m:r>
                        <a:rPr lang="en-US" sz="2400" b="0" i="0" smtClean="0">
                          <a:latin typeface="Cambria Math" panose="02040503050406030204" pitchFamily="18" charset="0"/>
                          <a:ea typeface="Cambria Math" panose="02040503050406030204" pitchFamily="18" charset="0"/>
                        </a:rPr>
                        <m:t>=</m:t>
                      </m:r>
                      <m:nary>
                        <m:naryPr>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sSup>
                            <m:sSupPr>
                              <m:ctrlPr>
                                <a:rPr lang="en-US" sz="2400" b="0" i="1" smtClean="0">
                                  <a:latin typeface="Cambria Math" panose="02040503050406030204" pitchFamily="18" charset="0"/>
                                </a:rPr>
                              </m:ctrlPr>
                            </m:sSup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𝑖</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𝑘</m:t>
                                      </m:r>
                                    </m:e>
                                    <m:sub>
                                      <m:r>
                                        <a:rPr lang="en-US" sz="2400" i="1">
                                          <a:latin typeface="Cambria Math" panose="02040503050406030204" pitchFamily="18" charset="0"/>
                                          <a:ea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𝑥</m:t>
                                  </m:r>
                                </m:sup>
                              </m:sSup>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𝑖𝑘𝑥</m:t>
                              </m:r>
                            </m:sup>
                          </m:sSup>
                          <m:r>
                            <a:rPr lang="en-US" sz="2400" b="0" i="1" smtClean="0">
                              <a:latin typeface="Cambria Math" panose="02040503050406030204" pitchFamily="18" charset="0"/>
                            </a:rPr>
                            <m:t>𝑑𝑥</m:t>
                          </m:r>
                        </m:e>
                      </m:nary>
                      <m:r>
                        <a:rPr lang="en-US" sz="2400" b="0" i="1" smtClean="0">
                          <a:latin typeface="Cambria Math" panose="02040503050406030204" pitchFamily="18" charset="0"/>
                        </a:rPr>
                        <m:t>=</m:t>
                      </m:r>
                      <m:nary>
                        <m:naryPr>
                          <m:ctrlPr>
                            <a:rPr lang="en-US" sz="2400" i="1">
                              <a:latin typeface="Cambria Math" panose="02040503050406030204" pitchFamily="18" charset="0"/>
                            </a:rPr>
                          </m:ctrlPr>
                        </m:naryPr>
                        <m:sub>
                          <m:r>
                            <m:rPr>
                              <m:brk m:alnAt="23"/>
                            </m:rP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ub>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up>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𝑖</m:t>
                              </m:r>
                              <m:r>
                                <a:rPr lang="en-US" sz="2400" b="0" i="1" smtClean="0">
                                  <a:latin typeface="Cambria Math" panose="02040503050406030204" pitchFamily="18" charset="0"/>
                                </a:rPr>
                                <m:t>(</m:t>
                              </m:r>
                              <m:r>
                                <a:rPr lang="en-US" sz="2400" i="1">
                                  <a:latin typeface="Cambria Math" panose="02040503050406030204" pitchFamily="18" charset="0"/>
                                </a:rPr>
                                <m:t>𝑘</m:t>
                              </m:r>
                              <m:r>
                                <a:rPr lang="en-US" sz="2400" b="0" i="1" smtClean="0">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𝑘</m:t>
                                  </m:r>
                                </m:e>
                                <m:sub>
                                  <m:r>
                                    <a:rPr lang="en-US" sz="2400" i="1">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rPr>
                                <m:t>)</m:t>
                              </m:r>
                              <m:r>
                                <a:rPr lang="en-US" sz="2400" i="1">
                                  <a:latin typeface="Cambria Math" panose="02040503050406030204" pitchFamily="18" charset="0"/>
                                </a:rPr>
                                <m:t>𝑥</m:t>
                              </m:r>
                            </m:sup>
                          </m:sSup>
                          <m:r>
                            <a:rPr lang="en-US" sz="2400" i="1">
                              <a:latin typeface="Cambria Math" panose="02040503050406030204" pitchFamily="18" charset="0"/>
                            </a:rPr>
                            <m:t>𝑑𝑥</m:t>
                          </m:r>
                        </m:e>
                      </m:nary>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59762" y="2302236"/>
                <a:ext cx="8446543" cy="81637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6829" y="3936224"/>
                <a:ext cx="5503622" cy="701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ℱ</m:t>
                      </m:r>
                      <m:d>
                        <m:dPr>
                          <m:begChr m:val="{"/>
                          <m:endChr m:val="}"/>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𝑥</m:t>
                              </m:r>
                            </m:e>
                          </m:d>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𝑒</m:t>
                              </m:r>
                            </m:e>
                            <m:sup>
                              <m:r>
                                <a:rPr lang="en-US" sz="3600" i="1">
                                  <a:latin typeface="Cambria Math" panose="02040503050406030204" pitchFamily="18" charset="0"/>
                                  <a:ea typeface="Cambria Math" panose="02040503050406030204" pitchFamily="18" charset="0"/>
                                </a:rPr>
                                <m:t>𝑖</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𝑘</m:t>
                                  </m:r>
                                </m:e>
                                <m:sub>
                                  <m:r>
                                    <a:rPr lang="en-US" sz="3600" i="1">
                                      <a:latin typeface="Cambria Math" panose="02040503050406030204" pitchFamily="18" charset="0"/>
                                      <a:ea typeface="Cambria Math" panose="02040503050406030204" pitchFamily="18" charset="0"/>
                                    </a:rPr>
                                    <m:t>0</m:t>
                                  </m:r>
                                </m:sub>
                              </m:sSub>
                              <m:r>
                                <a:rPr lang="en-US" sz="3600" i="1">
                                  <a:latin typeface="Cambria Math" panose="02040503050406030204" pitchFamily="18" charset="0"/>
                                  <a:ea typeface="Cambria Math" panose="02040503050406030204" pitchFamily="18" charset="0"/>
                                </a:rPr>
                                <m:t>𝑥</m:t>
                              </m:r>
                            </m:sup>
                          </m:sSup>
                        </m:e>
                      </m:d>
                      <m:r>
                        <a:rPr lang="en-US" sz="400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𝐹</m:t>
                      </m:r>
                      <m:r>
                        <a:rPr lang="en-US" sz="3200" i="1">
                          <a:latin typeface="Cambria Math" panose="02040503050406030204" pitchFamily="18" charset="0"/>
                        </a:rPr>
                        <m:t>(</m:t>
                      </m:r>
                      <m:r>
                        <a:rPr lang="en-US" sz="3200" i="1">
                          <a:latin typeface="Cambria Math" panose="02040503050406030204" pitchFamily="18" charset="0"/>
                        </a:rPr>
                        <m:t>𝑘</m:t>
                      </m:r>
                      <m:r>
                        <a:rPr lang="en-US" sz="3200" i="1">
                          <a:latin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𝑘</m:t>
                          </m:r>
                        </m:e>
                        <m:sub>
                          <m:r>
                            <a:rPr lang="en-US" sz="3200" i="1">
                              <a:latin typeface="Cambria Math" panose="02040503050406030204" pitchFamily="18" charset="0"/>
                              <a:ea typeface="Cambria Math" panose="02040503050406030204" pitchFamily="18" charset="0"/>
                            </a:rPr>
                            <m:t>0</m:t>
                          </m:r>
                        </m:sub>
                      </m:sSub>
                      <m:r>
                        <a:rPr lang="en-US" sz="3200" i="1">
                          <a:latin typeface="Cambria Math" panose="02040503050406030204" pitchFamily="18" charset="0"/>
                        </a:rPr>
                        <m:t>)</m:t>
                      </m:r>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176829" y="3936224"/>
                <a:ext cx="5503622" cy="7019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736" y="791171"/>
                <a:ext cx="4092467" cy="612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𝑖𝑘𝑥</m:t>
                              </m:r>
                            </m:sup>
                          </m:sSup>
                          <m:r>
                            <a:rPr lang="en-US" b="0" i="1" smtClean="0">
                              <a:latin typeface="Cambria Math" panose="02040503050406030204" pitchFamily="18" charset="0"/>
                            </a:rPr>
                            <m:t>𝑑𝑘</m:t>
                          </m:r>
                        </m:e>
                      </m:nary>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ℱ</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0736" y="791171"/>
                <a:ext cx="4092467" cy="612219"/>
              </a:xfrm>
              <a:prstGeom prst="rect">
                <a:avLst/>
              </a:prstGeom>
              <a:blipFill rotWithShape="0">
                <a:blip r:embed="rId5"/>
                <a:stretch>
                  <a:fillRect/>
                </a:stretch>
              </a:blipFill>
            </p:spPr>
            <p:txBody>
              <a:bodyPr/>
              <a:lstStyle/>
              <a:p>
                <a:r>
                  <a:rPr lang="en-US">
                    <a:noFill/>
                  </a:rPr>
                  <a:t> </a:t>
                </a:r>
              </a:p>
            </p:txBody>
          </p:sp>
        </mc:Fallback>
      </mc:AlternateContent>
      <p:sp>
        <p:nvSpPr>
          <p:cNvPr id="11" name="Rounded Rectangle 10"/>
          <p:cNvSpPr/>
          <p:nvPr/>
        </p:nvSpPr>
        <p:spPr>
          <a:xfrm>
            <a:off x="116507" y="3969678"/>
            <a:ext cx="5521705" cy="852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195163" y="4899140"/>
            <a:ext cx="882625" cy="1119226"/>
          </a:xfrm>
          <a:custGeom>
            <a:avLst/>
            <a:gdLst>
              <a:gd name="connsiteX0" fmla="*/ 0 w 882625"/>
              <a:gd name="connsiteY0" fmla="*/ 1119226 h 1119226"/>
              <a:gd name="connsiteX1" fmla="*/ 501331 w 882625"/>
              <a:gd name="connsiteY1" fmla="*/ 57 h 1119226"/>
              <a:gd name="connsiteX2" fmla="*/ 882625 w 882625"/>
              <a:gd name="connsiteY2" fmla="*/ 1080391 h 1119226"/>
            </a:gdLst>
            <a:ahLst/>
            <a:cxnLst>
              <a:cxn ang="0">
                <a:pos x="connsiteX0" y="connsiteY0"/>
              </a:cxn>
              <a:cxn ang="0">
                <a:pos x="connsiteX1" y="connsiteY1"/>
              </a:cxn>
              <a:cxn ang="0">
                <a:pos x="connsiteX2" y="connsiteY2"/>
              </a:cxn>
            </a:cxnLst>
            <a:rect l="l" t="t" r="r" b="b"/>
            <a:pathLst>
              <a:path w="882625" h="1119226">
                <a:moveTo>
                  <a:pt x="0" y="1119226"/>
                </a:moveTo>
                <a:cubicBezTo>
                  <a:pt x="177113" y="562877"/>
                  <a:pt x="354227" y="6529"/>
                  <a:pt x="501331" y="57"/>
                </a:cubicBezTo>
                <a:cubicBezTo>
                  <a:pt x="648435" y="-6415"/>
                  <a:pt x="765530" y="536988"/>
                  <a:pt x="882625" y="1080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5323997" y="6100707"/>
            <a:ext cx="3477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6753850" y="4899140"/>
            <a:ext cx="882625" cy="1119226"/>
          </a:xfrm>
          <a:custGeom>
            <a:avLst/>
            <a:gdLst>
              <a:gd name="connsiteX0" fmla="*/ 0 w 882625"/>
              <a:gd name="connsiteY0" fmla="*/ 1119226 h 1119226"/>
              <a:gd name="connsiteX1" fmla="*/ 501331 w 882625"/>
              <a:gd name="connsiteY1" fmla="*/ 57 h 1119226"/>
              <a:gd name="connsiteX2" fmla="*/ 882625 w 882625"/>
              <a:gd name="connsiteY2" fmla="*/ 1080391 h 1119226"/>
            </a:gdLst>
            <a:ahLst/>
            <a:cxnLst>
              <a:cxn ang="0">
                <a:pos x="connsiteX0" y="connsiteY0"/>
              </a:cxn>
              <a:cxn ang="0">
                <a:pos x="connsiteX1" y="connsiteY1"/>
              </a:cxn>
              <a:cxn ang="0">
                <a:pos x="connsiteX2" y="connsiteY2"/>
              </a:cxn>
            </a:cxnLst>
            <a:rect l="l" t="t" r="r" b="b"/>
            <a:pathLst>
              <a:path w="882625" h="1119226">
                <a:moveTo>
                  <a:pt x="0" y="1119226"/>
                </a:moveTo>
                <a:cubicBezTo>
                  <a:pt x="177113" y="562877"/>
                  <a:pt x="354227" y="6529"/>
                  <a:pt x="501331" y="57"/>
                </a:cubicBezTo>
                <a:cubicBezTo>
                  <a:pt x="648435" y="-6415"/>
                  <a:pt x="765530" y="536988"/>
                  <a:pt x="882625" y="1080391"/>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752114" y="5775901"/>
            <a:ext cx="303288" cy="369332"/>
          </a:xfrm>
          <a:prstGeom prst="rect">
            <a:avLst/>
          </a:prstGeom>
          <a:noFill/>
        </p:spPr>
        <p:txBody>
          <a:bodyPr wrap="none" rtlCol="0">
            <a:spAutoFit/>
          </a:bodyPr>
          <a:lstStyle/>
          <a:p>
            <a:r>
              <a:rPr lang="en-US" dirty="0"/>
              <a:t>x</a:t>
            </a:r>
          </a:p>
        </p:txBody>
      </p:sp>
      <p:sp>
        <p:nvSpPr>
          <p:cNvPr id="19" name="TextBox 18"/>
          <p:cNvSpPr txBox="1"/>
          <p:nvPr/>
        </p:nvSpPr>
        <p:spPr>
          <a:xfrm>
            <a:off x="7873607" y="4783208"/>
            <a:ext cx="534121" cy="369332"/>
          </a:xfrm>
          <a:prstGeom prst="rect">
            <a:avLst/>
          </a:prstGeom>
          <a:noFill/>
        </p:spPr>
        <p:txBody>
          <a:bodyPr wrap="none" rtlCol="0">
            <a:spAutoFit/>
          </a:bodyPr>
          <a:lstStyle/>
          <a:p>
            <a:r>
              <a:rPr lang="en-US" dirty="0"/>
              <a:t>f(x)</a:t>
            </a:r>
          </a:p>
        </p:txBody>
      </p:sp>
      <p:sp>
        <p:nvSpPr>
          <p:cNvPr id="20" name="TextBox 19"/>
          <p:cNvSpPr txBox="1"/>
          <p:nvPr/>
        </p:nvSpPr>
        <p:spPr>
          <a:xfrm>
            <a:off x="6783801" y="4579674"/>
            <a:ext cx="869149" cy="369332"/>
          </a:xfrm>
          <a:prstGeom prst="rect">
            <a:avLst/>
          </a:prstGeom>
          <a:noFill/>
        </p:spPr>
        <p:txBody>
          <a:bodyPr wrap="none" rtlCol="0">
            <a:spAutoFit/>
          </a:bodyPr>
          <a:lstStyle/>
          <a:p>
            <a:r>
              <a:rPr lang="en-US" dirty="0"/>
              <a:t>f(x+x</a:t>
            </a:r>
            <a:r>
              <a:rPr lang="en-US" baseline="-25000" dirty="0"/>
              <a:t>0</a:t>
            </a:r>
            <a:r>
              <a:rPr lang="en-US" dirty="0"/>
              <a:t>)</a:t>
            </a:r>
          </a:p>
        </p:txBody>
      </p:sp>
      <mc:AlternateContent xmlns:mc="http://schemas.openxmlformats.org/markup-compatibility/2006" xmlns:a14="http://schemas.microsoft.com/office/drawing/2010/main">
        <mc:Choice Requires="a14">
          <p:sp>
            <p:nvSpPr>
              <p:cNvPr id="2" name="TextBox 1"/>
              <p:cNvSpPr txBox="1"/>
              <p:nvPr/>
            </p:nvSpPr>
            <p:spPr>
              <a:xfrm>
                <a:off x="5592286" y="3295145"/>
                <a:ext cx="17052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𝑘</m:t>
                          </m:r>
                        </m:e>
                        <m:sub>
                          <m:r>
                            <a:rPr lang="en-US" sz="2400" i="1">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rPr>
                        <m:t>)</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592286" y="3295145"/>
                <a:ext cx="1705275" cy="369332"/>
              </a:xfrm>
              <a:prstGeom prst="rect">
                <a:avLst/>
              </a:prstGeom>
              <a:blipFill rotWithShape="0">
                <a:blip r:embed="rId6"/>
                <a:stretch>
                  <a:fillRect l="-1071" r="-607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62769" y="5066979"/>
                <a:ext cx="3296095"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𝑖𝑘𝑥</m:t>
                              </m:r>
                            </m:sup>
                          </m:sSup>
                          <m:r>
                            <a:rPr lang="en-US" i="1">
                              <a:latin typeface="Cambria Math" panose="02040503050406030204" pitchFamily="18" charset="0"/>
                            </a:rPr>
                            <m:t>𝑑𝑥</m:t>
                          </m:r>
                        </m:e>
                      </m:nary>
                      <m:r>
                        <a:rPr lang="en-US" b="0" i="0" smtClean="0">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𝜋𝛿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62769" y="5066979"/>
                <a:ext cx="3296095" cy="70455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2769" y="5958334"/>
                <a:ext cx="2621872" cy="403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ℱ</m:t>
                      </m:r>
                      <m:d>
                        <m:dPr>
                          <m:begChr m:val="{"/>
                          <m:endChr m:val="}"/>
                          <m:ctrlPr>
                            <a:rPr lang="en-US"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𝑖</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𝑥</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𝜋𝛿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62769" y="5958334"/>
                <a:ext cx="2621872" cy="403637"/>
              </a:xfrm>
              <a:prstGeom prst="rect">
                <a:avLst/>
              </a:prstGeom>
              <a:blipFill rotWithShape="0">
                <a:blip r:embed="rId8"/>
                <a:stretch>
                  <a:fillRect b="-8955"/>
                </a:stretch>
              </a:blipFill>
            </p:spPr>
            <p:txBody>
              <a:bodyPr/>
              <a:lstStyle/>
              <a:p>
                <a:r>
                  <a:rPr lang="en-US">
                    <a:noFill/>
                  </a:rPr>
                  <a:t> </a:t>
                </a:r>
              </a:p>
            </p:txBody>
          </p:sp>
        </mc:Fallback>
      </mc:AlternateContent>
    </p:spTree>
    <p:extLst>
      <p:ext uri="{BB962C8B-B14F-4D97-AF65-F5344CB8AC3E}">
        <p14:creationId xmlns:p14="http://schemas.microsoft.com/office/powerpoint/2010/main" val="34802317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Hardcover.thmx</Template>
  <TotalTime>3730</TotalTime>
  <Words>1234</Words>
  <Application>Microsoft Macintosh PowerPoint</Application>
  <PresentationFormat>On-screen Show (4:3)</PresentationFormat>
  <Paragraphs>164</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Book Antiqua</vt:lpstr>
      <vt:lpstr>Calibri</vt:lpstr>
      <vt:lpstr>Cambria Math</vt:lpstr>
      <vt:lpstr>Wingdings</vt:lpstr>
      <vt:lpstr>Hardcover</vt:lpstr>
      <vt:lpstr>ECE 60400: Electromagnetic Field Theory Fall 2025 L25 Fourier Optics</vt:lpstr>
      <vt:lpstr>Introduction: Why Fourier Optics</vt:lpstr>
      <vt:lpstr>1D Fourier Transform</vt:lpstr>
      <vt:lpstr>FT of a rectangular function</vt:lpstr>
      <vt:lpstr>FT of a Triangle Function</vt:lpstr>
      <vt:lpstr>PowerPoint Presentation</vt:lpstr>
      <vt:lpstr>FT of the Gaussian Function</vt:lpstr>
      <vt:lpstr>Displacements &amp; Phase Shifts</vt:lpstr>
      <vt:lpstr>Phase Shift &amp; Displacements</vt:lpstr>
      <vt:lpstr>Sines and  Cosines</vt:lpstr>
      <vt:lpstr>Sines and  Cosines</vt:lpstr>
      <vt:lpstr>2D Fourier Transform</vt:lpstr>
      <vt:lpstr>FT of the Cylinder Function</vt:lpstr>
      <vt:lpstr>The Lens as a FT</vt:lpstr>
      <vt:lpstr>Optical Applications of FT</vt:lpstr>
      <vt:lpstr>General Linear Systems</vt:lpstr>
      <vt:lpstr>A Lens Imaging System</vt:lpstr>
      <vt:lpstr>Point Spread Function</vt:lpstr>
      <vt:lpstr>Fourier Methods in Diffraction Theory</vt:lpstr>
      <vt:lpstr>2D Aperture</vt:lpstr>
      <vt:lpstr>The Single Slit</vt:lpstr>
      <vt:lpstr>Young’s Double Slit</vt:lpstr>
      <vt:lpstr>Three Slits</vt:lpstr>
      <vt:lpstr>Transfer Functions</vt:lpstr>
      <vt:lpstr>Final Exam</vt:lpstr>
      <vt:lpstr>Final Exam</vt:lpstr>
      <vt:lpstr>Course Evaluation Survey</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3038 Optics Lecture 1 Introduction</dc:title>
  <dc:creator>Shengwang Du</dc:creator>
  <cp:lastModifiedBy>Shengwang Du</cp:lastModifiedBy>
  <cp:revision>418</cp:revision>
  <dcterms:created xsi:type="dcterms:W3CDTF">2015-07-29T08:53:18Z</dcterms:created>
  <dcterms:modified xsi:type="dcterms:W3CDTF">2025-11-28T03:21:51Z</dcterms:modified>
</cp:coreProperties>
</file>