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398" r:id="rId2"/>
    <p:sldId id="316" r:id="rId3"/>
    <p:sldId id="259" r:id="rId4"/>
    <p:sldId id="260" r:id="rId5"/>
    <p:sldId id="262" r:id="rId6"/>
    <p:sldId id="426" r:id="rId7"/>
    <p:sldId id="327" r:id="rId8"/>
    <p:sldId id="427" r:id="rId9"/>
    <p:sldId id="266" r:id="rId10"/>
    <p:sldId id="268" r:id="rId11"/>
    <p:sldId id="425" r:id="rId12"/>
    <p:sldId id="269" r:id="rId13"/>
    <p:sldId id="324" r:id="rId14"/>
    <p:sldId id="329" r:id="rId15"/>
    <p:sldId id="330" r:id="rId16"/>
    <p:sldId id="331" r:id="rId17"/>
    <p:sldId id="350" r:id="rId18"/>
    <p:sldId id="333" r:id="rId19"/>
    <p:sldId id="428" r:id="rId20"/>
    <p:sldId id="429" r:id="rId21"/>
    <p:sldId id="351" r:id="rId22"/>
    <p:sldId id="334" r:id="rId23"/>
    <p:sldId id="335" r:id="rId24"/>
    <p:sldId id="336" r:id="rId25"/>
    <p:sldId id="352" r:id="rId26"/>
    <p:sldId id="337" r:id="rId27"/>
    <p:sldId id="367" r:id="rId28"/>
    <p:sldId id="368" r:id="rId29"/>
    <p:sldId id="369" r:id="rId30"/>
    <p:sldId id="370" r:id="rId31"/>
    <p:sldId id="342" r:id="rId32"/>
    <p:sldId id="343" r:id="rId33"/>
    <p:sldId id="344" r:id="rId34"/>
    <p:sldId id="345" r:id="rId35"/>
    <p:sldId id="357" r:id="rId36"/>
    <p:sldId id="359" r:id="rId37"/>
    <p:sldId id="346" r:id="rId38"/>
    <p:sldId id="347" r:id="rId39"/>
    <p:sldId id="360" r:id="rId40"/>
    <p:sldId id="361" r:id="rId41"/>
    <p:sldId id="362" r:id="rId42"/>
    <p:sldId id="363" r:id="rId43"/>
    <p:sldId id="364" r:id="rId44"/>
    <p:sldId id="36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  <a:srgbClr val="AB7F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10"/>
    <p:restoredTop sz="94626"/>
  </p:normalViewPr>
  <p:slideViewPr>
    <p:cSldViewPr snapToGrid="0">
      <p:cViewPr varScale="1">
        <p:scale>
          <a:sx n="110" d="100"/>
          <a:sy n="110" d="100"/>
        </p:scale>
        <p:origin x="2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3F9DB-620C-B44F-9051-EBEF33ED0F83}" type="datetimeFigureOut">
              <a:rPr lang="en-US" smtClean="0"/>
              <a:t>11/4/25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C5D33-56DC-944E-80F5-FC50F26D4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9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C5D33-56DC-944E-80F5-FC50F26D4C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11561-6392-4B13-451F-A29D047AD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5721C6-17C5-181A-F8F3-0570C05BE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1251-0D69-7604-F186-4CF8E58C2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B089-4B59-CC4A-8245-BC679A570AED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EF045-A187-66F5-1CA3-402A776A8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BA369-8BCB-7A8F-33D1-AA92DB11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2FC4-2C39-8A49-8371-EE4656CB5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47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C7152-085C-A910-4128-1800A5B44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46E3B-85E8-F052-D400-2742833D8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11CAD-3500-2095-B91B-E188873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B089-4B59-CC4A-8245-BC679A570AED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10768-4271-8062-8EE0-86EACB58B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C6066-604A-6D07-57B9-FD685C80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2FC4-2C39-8A49-8371-EE4656CB5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07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A87F80-363B-5C5D-6741-C3B1BF6CE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B8106-C4C7-80FB-6D2A-53BB303CA6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C4C79-6A67-6702-513B-EAD8437C2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B089-4B59-CC4A-8245-BC679A570AED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998B0-9086-32A1-7068-15F5EAD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4C774-9DB0-80AD-86B2-7059AA028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2FC4-2C39-8A49-8371-EE4656CB5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98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E9DE4-F198-818D-D520-946F3D61F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D5E56-A2F8-26FA-86BA-82487C4D9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1EB-6DE9-6645-1E1B-4452A46F0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B089-4B59-CC4A-8245-BC679A570AED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4BDD-5ABD-859D-0BA8-E464B4D9A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AF979-1951-2506-95F8-6004CC9C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2FC4-2C39-8A49-8371-EE4656CB5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51A95-BF50-125B-A20C-9407FF26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C2A68-DDD5-A502-37C0-EBC7F1BBD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D8BDF-080D-80F2-5DCB-5582EAFD5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B089-4B59-CC4A-8245-BC679A570AED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EBC23-CEB6-74F6-7787-B297F5E4C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0330C-5EBD-43C6-AA27-F27461A01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2FC4-2C39-8A49-8371-EE4656CB5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8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C4A89-031B-3F00-7C95-E1AE975C0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5297F-DDC3-8C1C-412D-8E683ECE03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6C3A1-BDDC-44DE-5B09-DAEE95896A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BD654-C8AC-A843-508B-C88BAD9FB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B089-4B59-CC4A-8245-BC679A570AED}" type="datetimeFigureOut">
              <a:rPr lang="en-US" smtClean="0"/>
              <a:t>11/4/25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76667-8DC4-DF0D-6A07-8DCEE7D5A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904C9-71D6-8547-7D45-A3D6D7FD6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2FC4-2C39-8A49-8371-EE4656CB5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1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89490-A0B0-5040-D27B-D9E3C6B3F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E093A-5A22-07B9-E97E-AEBF20123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2EF1DD-D2A4-5973-CA16-D357484F3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07BBA6-8058-807E-E157-EF9905743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AE9853-2508-7334-84BE-AFCA089F6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695ACE-9F07-902E-17F3-17D423A1A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B089-4B59-CC4A-8245-BC679A570AED}" type="datetimeFigureOut">
              <a:rPr lang="en-US" smtClean="0"/>
              <a:t>11/4/25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FB8EC6-D2A9-1C10-BE18-F7E083BC0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3DC200-B2D7-4D51-7D94-70FB29D0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2FC4-2C39-8A49-8371-EE4656CB5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5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E248D-28C9-ADF2-B6DE-F28A190B8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768E58-707A-59D3-6E8A-AAEF73221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B089-4B59-CC4A-8245-BC679A570AED}" type="datetimeFigureOut">
              <a:rPr lang="en-US" smtClean="0"/>
              <a:t>11/4/25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449E4-EB42-011A-7843-DEC5B14BD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5A281-EF29-E7CE-D2CA-889BD67A7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2FC4-2C39-8A49-8371-EE4656CB5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6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367DDB-0F8E-D130-2431-D0070BB2D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B089-4B59-CC4A-8245-BC679A570AED}" type="datetimeFigureOut">
              <a:rPr lang="en-US" smtClean="0"/>
              <a:t>11/4/25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68407-DEB0-7C64-C063-6B1442980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DC1B3-C084-5911-67C8-122E92079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2FC4-2C39-8A49-8371-EE4656CB5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5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CEEEC-1333-CFE0-C2DF-9507416D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E6391-D9B2-9475-0E0D-FD4750C76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DF4BED-1249-FDBD-B972-A0D144122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3F2BB-95D3-4823-D600-424E96404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B089-4B59-CC4A-8245-BC679A570AED}" type="datetimeFigureOut">
              <a:rPr lang="en-US" smtClean="0"/>
              <a:t>11/4/25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FA688-A319-A7E5-B21C-BDB3DB0E9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C0C79-99F3-0C89-DB39-015439F7D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2FC4-2C39-8A49-8371-EE4656CB5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31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27B9B-1EEA-0864-E79A-3DB1AB271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5F1F5D-C313-FD0C-8534-934C71070C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E9931-37CD-8987-CA34-3CA0F755E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307CC-AEB6-1CF0-BB8C-15DC4D869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B089-4B59-CC4A-8245-BC679A570AED}" type="datetimeFigureOut">
              <a:rPr lang="en-US" smtClean="0"/>
              <a:t>11/4/25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FA82C-BD4F-3A65-34F6-E79F9E7AC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3CBE4-65DC-F4DE-F202-E4BD6997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2FC4-2C39-8A49-8371-EE4656CB5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15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AB53F1-9CB7-535F-6FC2-6A1D2FF10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0A0E5-B35A-96A1-F3F5-C18D28862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27A97-BEDC-BB61-874D-A221688F7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16B089-4B59-CC4A-8245-BC679A570AED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9416B-1093-CB65-9A87-31F38EE6A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5B48D-6ADD-85C6-EE61-1D35B168C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12FC4-2C39-8A49-8371-EE4656CB5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4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0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3.wmf"/><Relationship Id="rId3" Type="http://schemas.openxmlformats.org/officeDocument/2006/relationships/oleObject" Target="../embeddings/oleObject4.bin"/><Relationship Id="rId7" Type="http://schemas.openxmlformats.org/officeDocument/2006/relationships/image" Target="../media/image20.wmf"/><Relationship Id="rId12" Type="http://schemas.openxmlformats.org/officeDocument/2006/relationships/oleObject" Target="../embeddings/oleObject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2.wmf"/><Relationship Id="rId5" Type="http://schemas.openxmlformats.org/officeDocument/2006/relationships/image" Target="../media/image19.png"/><Relationship Id="rId15" Type="http://schemas.openxmlformats.org/officeDocument/2006/relationships/image" Target="../media/image24.wmf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1.wmf"/><Relationship Id="rId9" Type="http://schemas.openxmlformats.org/officeDocument/2006/relationships/image" Target="../media/image21.wmf"/><Relationship Id="rId1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33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5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42.wmf"/><Relationship Id="rId3" Type="http://schemas.openxmlformats.org/officeDocument/2006/relationships/image" Target="../media/image37.png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21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41.wmf"/><Relationship Id="rId5" Type="http://schemas.openxmlformats.org/officeDocument/2006/relationships/image" Target="../media/image38.wmf"/><Relationship Id="rId15" Type="http://schemas.openxmlformats.org/officeDocument/2006/relationships/image" Target="../media/image43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0.wmf"/><Relationship Id="rId14" Type="http://schemas.openxmlformats.org/officeDocument/2006/relationships/oleObject" Target="../embeddings/oleObject2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16.bin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44.wmf"/><Relationship Id="rId4" Type="http://schemas.openxmlformats.org/officeDocument/2006/relationships/image" Target="../media/image42.wmf"/><Relationship Id="rId9" Type="http://schemas.openxmlformats.org/officeDocument/2006/relationships/oleObject" Target="../embeddings/oleObject2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2tchltLm3c" TargetMode="External"/><Relationship Id="rId2" Type="http://schemas.openxmlformats.org/officeDocument/2006/relationships/hyperlink" Target="https://www.youtube.com/watch?v=HHRK6ojWdtU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image" Target="../media/image54.wmf"/><Relationship Id="rId3" Type="http://schemas.openxmlformats.org/officeDocument/2006/relationships/image" Target="../media/image47.wmf"/><Relationship Id="rId7" Type="http://schemas.openxmlformats.org/officeDocument/2006/relationships/oleObject" Target="../embeddings/oleObject27.bin"/><Relationship Id="rId12" Type="http://schemas.openxmlformats.org/officeDocument/2006/relationships/oleObject" Target="../embeddings/oleObject29.bin"/><Relationship Id="rId17" Type="http://schemas.openxmlformats.org/officeDocument/2006/relationships/image" Target="../media/image56.wmf"/><Relationship Id="rId2" Type="http://schemas.openxmlformats.org/officeDocument/2006/relationships/oleObject" Target="../embeddings/oleObject25.bin"/><Relationship Id="rId16" Type="http://schemas.openxmlformats.org/officeDocument/2006/relationships/oleObject" Target="../embeddings/oleObject3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wmf"/><Relationship Id="rId11" Type="http://schemas.openxmlformats.org/officeDocument/2006/relationships/image" Target="../media/image53.png"/><Relationship Id="rId5" Type="http://schemas.openxmlformats.org/officeDocument/2006/relationships/oleObject" Target="../embeddings/oleObject26.bin"/><Relationship Id="rId15" Type="http://schemas.openxmlformats.org/officeDocument/2006/relationships/image" Target="../media/image55.wmf"/><Relationship Id="rId10" Type="http://schemas.openxmlformats.org/officeDocument/2006/relationships/image" Target="../media/image51.wmf"/><Relationship Id="rId4" Type="http://schemas.openxmlformats.org/officeDocument/2006/relationships/image" Target="../media/image48.png"/><Relationship Id="rId9" Type="http://schemas.openxmlformats.org/officeDocument/2006/relationships/oleObject" Target="../embeddings/oleObject28.bin"/><Relationship Id="rId14" Type="http://schemas.openxmlformats.org/officeDocument/2006/relationships/oleObject" Target="../embeddings/oleObject30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57.wmf"/><Relationship Id="rId7" Type="http://schemas.openxmlformats.org/officeDocument/2006/relationships/oleObject" Target="../embeddings/oleObject34.bin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60.wmf"/><Relationship Id="rId4" Type="http://schemas.openxmlformats.org/officeDocument/2006/relationships/image" Target="../media/image58.png"/><Relationship Id="rId9" Type="http://schemas.openxmlformats.org/officeDocument/2006/relationships/oleObject" Target="../embeddings/oleObject3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oleObject" Target="../embeddings/oleObject42.bin"/><Relationship Id="rId18" Type="http://schemas.openxmlformats.org/officeDocument/2006/relationships/image" Target="../media/image69.w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66.wmf"/><Relationship Id="rId17" Type="http://schemas.openxmlformats.org/officeDocument/2006/relationships/oleObject" Target="../embeddings/oleObject44.bin"/><Relationship Id="rId2" Type="http://schemas.openxmlformats.org/officeDocument/2006/relationships/image" Target="../media/image64.png"/><Relationship Id="rId16" Type="http://schemas.openxmlformats.org/officeDocument/2006/relationships/image" Target="../media/image68.wmf"/><Relationship Id="rId20" Type="http://schemas.openxmlformats.org/officeDocument/2006/relationships/image" Target="../media/image7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8.bin"/><Relationship Id="rId15" Type="http://schemas.openxmlformats.org/officeDocument/2006/relationships/oleObject" Target="../embeddings/oleObject43.bin"/><Relationship Id="rId10" Type="http://schemas.openxmlformats.org/officeDocument/2006/relationships/image" Target="../media/image65.wmf"/><Relationship Id="rId19" Type="http://schemas.openxmlformats.org/officeDocument/2006/relationships/oleObject" Target="../embeddings/oleObject45.bin"/><Relationship Id="rId4" Type="http://schemas.openxmlformats.org/officeDocument/2006/relationships/image" Target="../media/image62.wmf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67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64.wmf"/><Relationship Id="rId18" Type="http://schemas.openxmlformats.org/officeDocument/2006/relationships/oleObject" Target="../embeddings/oleObject42.bin"/><Relationship Id="rId3" Type="http://schemas.openxmlformats.org/officeDocument/2006/relationships/oleObject" Target="../embeddings/oleObject46.bin"/><Relationship Id="rId21" Type="http://schemas.openxmlformats.org/officeDocument/2006/relationships/image" Target="../media/image68.wmf"/><Relationship Id="rId7" Type="http://schemas.openxmlformats.org/officeDocument/2006/relationships/image" Target="../media/image77.png"/><Relationship Id="rId12" Type="http://schemas.openxmlformats.org/officeDocument/2006/relationships/oleObject" Target="../embeddings/oleObject39.bin"/><Relationship Id="rId17" Type="http://schemas.openxmlformats.org/officeDocument/2006/relationships/image" Target="../media/image66.wmf"/><Relationship Id="rId25" Type="http://schemas.openxmlformats.org/officeDocument/2006/relationships/image" Target="../media/image70.wmf"/><Relationship Id="rId2" Type="http://schemas.openxmlformats.org/officeDocument/2006/relationships/image" Target="../media/image74.png"/><Relationship Id="rId16" Type="http://schemas.openxmlformats.org/officeDocument/2006/relationships/oleObject" Target="../embeddings/oleObject41.bin"/><Relationship Id="rId20" Type="http://schemas.openxmlformats.org/officeDocument/2006/relationships/oleObject" Target="../embeddings/oleObject43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wmf"/><Relationship Id="rId11" Type="http://schemas.openxmlformats.org/officeDocument/2006/relationships/image" Target="../media/image63.wmf"/><Relationship Id="rId24" Type="http://schemas.openxmlformats.org/officeDocument/2006/relationships/oleObject" Target="../embeddings/oleObject45.bin"/><Relationship Id="rId5" Type="http://schemas.openxmlformats.org/officeDocument/2006/relationships/oleObject" Target="../embeddings/oleObject47.bin"/><Relationship Id="rId15" Type="http://schemas.openxmlformats.org/officeDocument/2006/relationships/image" Target="../media/image65.wmf"/><Relationship Id="rId23" Type="http://schemas.openxmlformats.org/officeDocument/2006/relationships/image" Target="../media/image69.wmf"/><Relationship Id="rId10" Type="http://schemas.openxmlformats.org/officeDocument/2006/relationships/oleObject" Target="../embeddings/oleObject38.bin"/><Relationship Id="rId19" Type="http://schemas.openxmlformats.org/officeDocument/2006/relationships/image" Target="../media/image67.wmf"/><Relationship Id="rId4" Type="http://schemas.openxmlformats.org/officeDocument/2006/relationships/image" Target="../media/image71.wmf"/><Relationship Id="rId9" Type="http://schemas.openxmlformats.org/officeDocument/2006/relationships/image" Target="../media/image62.wmf"/><Relationship Id="rId14" Type="http://schemas.openxmlformats.org/officeDocument/2006/relationships/oleObject" Target="../embeddings/oleObject40.bin"/><Relationship Id="rId22" Type="http://schemas.openxmlformats.org/officeDocument/2006/relationships/oleObject" Target="../embeddings/oleObject44.bin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wmf"/><Relationship Id="rId18" Type="http://schemas.openxmlformats.org/officeDocument/2006/relationships/oleObject" Target="../embeddings/oleObject45.bin"/><Relationship Id="rId26" Type="http://schemas.openxmlformats.org/officeDocument/2006/relationships/image" Target="../media/image84.png"/><Relationship Id="rId21" Type="http://schemas.openxmlformats.org/officeDocument/2006/relationships/image" Target="../media/image79.png"/><Relationship Id="rId34" Type="http://schemas.openxmlformats.org/officeDocument/2006/relationships/image" Target="../media/image92.png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42.bin"/><Relationship Id="rId17" Type="http://schemas.openxmlformats.org/officeDocument/2006/relationships/image" Target="../media/image69.wmf"/><Relationship Id="rId25" Type="http://schemas.openxmlformats.org/officeDocument/2006/relationships/image" Target="../media/image83.png"/><Relationship Id="rId33" Type="http://schemas.openxmlformats.org/officeDocument/2006/relationships/image" Target="../media/image91.png"/><Relationship Id="rId38" Type="http://schemas.openxmlformats.org/officeDocument/2006/relationships/image" Target="../media/image96.png"/><Relationship Id="rId2" Type="http://schemas.openxmlformats.org/officeDocument/2006/relationships/oleObject" Target="../embeddings/oleObject37.bin"/><Relationship Id="rId16" Type="http://schemas.openxmlformats.org/officeDocument/2006/relationships/oleObject" Target="../embeddings/oleObject44.bin"/><Relationship Id="rId20" Type="http://schemas.openxmlformats.org/officeDocument/2006/relationships/image" Target="../media/image78.png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66.wmf"/><Relationship Id="rId24" Type="http://schemas.openxmlformats.org/officeDocument/2006/relationships/image" Target="../media/image82.png"/><Relationship Id="rId32" Type="http://schemas.openxmlformats.org/officeDocument/2006/relationships/image" Target="../media/image90.png"/><Relationship Id="rId37" Type="http://schemas.openxmlformats.org/officeDocument/2006/relationships/image" Target="../media/image95.png"/><Relationship Id="rId5" Type="http://schemas.openxmlformats.org/officeDocument/2006/relationships/image" Target="../media/image63.wmf"/><Relationship Id="rId15" Type="http://schemas.openxmlformats.org/officeDocument/2006/relationships/image" Target="../media/image68.wmf"/><Relationship Id="rId23" Type="http://schemas.openxmlformats.org/officeDocument/2006/relationships/image" Target="../media/image81.png"/><Relationship Id="rId28" Type="http://schemas.openxmlformats.org/officeDocument/2006/relationships/image" Target="../media/image86.png"/><Relationship Id="rId36" Type="http://schemas.openxmlformats.org/officeDocument/2006/relationships/image" Target="../media/image94.png"/><Relationship Id="rId10" Type="http://schemas.openxmlformats.org/officeDocument/2006/relationships/oleObject" Target="../embeddings/oleObject41.bin"/><Relationship Id="rId19" Type="http://schemas.openxmlformats.org/officeDocument/2006/relationships/image" Target="../media/image70.wmf"/><Relationship Id="rId31" Type="http://schemas.openxmlformats.org/officeDocument/2006/relationships/image" Target="../media/image89.png"/><Relationship Id="rId4" Type="http://schemas.openxmlformats.org/officeDocument/2006/relationships/oleObject" Target="../embeddings/oleObject38.bin"/><Relationship Id="rId9" Type="http://schemas.openxmlformats.org/officeDocument/2006/relationships/image" Target="../media/image65.wmf"/><Relationship Id="rId14" Type="http://schemas.openxmlformats.org/officeDocument/2006/relationships/oleObject" Target="../embeddings/oleObject43.bin"/><Relationship Id="rId22" Type="http://schemas.openxmlformats.org/officeDocument/2006/relationships/image" Target="../media/image80.png"/><Relationship Id="rId27" Type="http://schemas.openxmlformats.org/officeDocument/2006/relationships/image" Target="../media/image85.png"/><Relationship Id="rId30" Type="http://schemas.openxmlformats.org/officeDocument/2006/relationships/image" Target="../media/image88.png"/><Relationship Id="rId35" Type="http://schemas.openxmlformats.org/officeDocument/2006/relationships/image" Target="../media/image93.png"/><Relationship Id="rId8" Type="http://schemas.openxmlformats.org/officeDocument/2006/relationships/oleObject" Target="../embeddings/oleObject40.bin"/><Relationship Id="rId3" Type="http://schemas.openxmlformats.org/officeDocument/2006/relationships/image" Target="../media/image62.wmf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wmf"/><Relationship Id="rId18" Type="http://schemas.openxmlformats.org/officeDocument/2006/relationships/oleObject" Target="../embeddings/oleObject45.bin"/><Relationship Id="rId26" Type="http://schemas.openxmlformats.org/officeDocument/2006/relationships/image" Target="../media/image98.png"/><Relationship Id="rId3" Type="http://schemas.openxmlformats.org/officeDocument/2006/relationships/image" Target="../media/image62.wmf"/><Relationship Id="rId21" Type="http://schemas.openxmlformats.org/officeDocument/2006/relationships/image" Target="../media/image81.png"/><Relationship Id="rId34" Type="http://schemas.openxmlformats.org/officeDocument/2006/relationships/image" Target="../media/image106.png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42.bin"/><Relationship Id="rId17" Type="http://schemas.openxmlformats.org/officeDocument/2006/relationships/image" Target="../media/image69.wmf"/><Relationship Id="rId25" Type="http://schemas.openxmlformats.org/officeDocument/2006/relationships/image" Target="../media/image97.png"/><Relationship Id="rId33" Type="http://schemas.openxmlformats.org/officeDocument/2006/relationships/image" Target="../media/image105.png"/><Relationship Id="rId2" Type="http://schemas.openxmlformats.org/officeDocument/2006/relationships/oleObject" Target="../embeddings/oleObject37.bin"/><Relationship Id="rId16" Type="http://schemas.openxmlformats.org/officeDocument/2006/relationships/oleObject" Target="../embeddings/oleObject44.bin"/><Relationship Id="rId20" Type="http://schemas.openxmlformats.org/officeDocument/2006/relationships/image" Target="../media/image78.png"/><Relationship Id="rId29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66.wmf"/><Relationship Id="rId24" Type="http://schemas.openxmlformats.org/officeDocument/2006/relationships/image" Target="../media/image86.png"/><Relationship Id="rId32" Type="http://schemas.openxmlformats.org/officeDocument/2006/relationships/image" Target="../media/image104.png"/><Relationship Id="rId5" Type="http://schemas.openxmlformats.org/officeDocument/2006/relationships/image" Target="../media/image63.wmf"/><Relationship Id="rId15" Type="http://schemas.openxmlformats.org/officeDocument/2006/relationships/image" Target="../media/image68.wmf"/><Relationship Id="rId23" Type="http://schemas.openxmlformats.org/officeDocument/2006/relationships/image" Target="../media/image85.png"/><Relationship Id="rId28" Type="http://schemas.openxmlformats.org/officeDocument/2006/relationships/image" Target="../media/image100.png"/><Relationship Id="rId10" Type="http://schemas.openxmlformats.org/officeDocument/2006/relationships/oleObject" Target="../embeddings/oleObject41.bin"/><Relationship Id="rId19" Type="http://schemas.openxmlformats.org/officeDocument/2006/relationships/image" Target="../media/image70.wmf"/><Relationship Id="rId31" Type="http://schemas.openxmlformats.org/officeDocument/2006/relationships/image" Target="../media/image103.png"/><Relationship Id="rId4" Type="http://schemas.openxmlformats.org/officeDocument/2006/relationships/oleObject" Target="../embeddings/oleObject38.bin"/><Relationship Id="rId9" Type="http://schemas.openxmlformats.org/officeDocument/2006/relationships/image" Target="../media/image65.wmf"/><Relationship Id="rId14" Type="http://schemas.openxmlformats.org/officeDocument/2006/relationships/oleObject" Target="../embeddings/oleObject43.bin"/><Relationship Id="rId22" Type="http://schemas.openxmlformats.org/officeDocument/2006/relationships/image" Target="../media/image82.png"/><Relationship Id="rId27" Type="http://schemas.openxmlformats.org/officeDocument/2006/relationships/image" Target="../media/image99.png"/><Relationship Id="rId30" Type="http://schemas.openxmlformats.org/officeDocument/2006/relationships/image" Target="../media/image102.png"/><Relationship Id="rId8" Type="http://schemas.openxmlformats.org/officeDocument/2006/relationships/oleObject" Target="../embeddings/oleObject40.bin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wmf"/><Relationship Id="rId18" Type="http://schemas.openxmlformats.org/officeDocument/2006/relationships/oleObject" Target="../embeddings/oleObject45.bin"/><Relationship Id="rId26" Type="http://schemas.openxmlformats.org/officeDocument/2006/relationships/image" Target="../media/image98.png"/><Relationship Id="rId3" Type="http://schemas.openxmlformats.org/officeDocument/2006/relationships/image" Target="../media/image62.wmf"/><Relationship Id="rId21" Type="http://schemas.openxmlformats.org/officeDocument/2006/relationships/image" Target="../media/image81.png"/><Relationship Id="rId34" Type="http://schemas.openxmlformats.org/officeDocument/2006/relationships/image" Target="../media/image114.png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42.bin"/><Relationship Id="rId17" Type="http://schemas.openxmlformats.org/officeDocument/2006/relationships/image" Target="../media/image69.wmf"/><Relationship Id="rId25" Type="http://schemas.openxmlformats.org/officeDocument/2006/relationships/image" Target="../media/image97.png"/><Relationship Id="rId33" Type="http://schemas.openxmlformats.org/officeDocument/2006/relationships/image" Target="../media/image113.png"/><Relationship Id="rId2" Type="http://schemas.openxmlformats.org/officeDocument/2006/relationships/oleObject" Target="../embeddings/oleObject37.bin"/><Relationship Id="rId16" Type="http://schemas.openxmlformats.org/officeDocument/2006/relationships/oleObject" Target="../embeddings/oleObject44.bin"/><Relationship Id="rId20" Type="http://schemas.openxmlformats.org/officeDocument/2006/relationships/image" Target="../media/image78.png"/><Relationship Id="rId29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66.wmf"/><Relationship Id="rId24" Type="http://schemas.openxmlformats.org/officeDocument/2006/relationships/image" Target="../media/image86.png"/><Relationship Id="rId32" Type="http://schemas.openxmlformats.org/officeDocument/2006/relationships/image" Target="../media/image112.png"/><Relationship Id="rId5" Type="http://schemas.openxmlformats.org/officeDocument/2006/relationships/image" Target="../media/image63.wmf"/><Relationship Id="rId15" Type="http://schemas.openxmlformats.org/officeDocument/2006/relationships/image" Target="../media/image68.wmf"/><Relationship Id="rId23" Type="http://schemas.openxmlformats.org/officeDocument/2006/relationships/image" Target="../media/image85.png"/><Relationship Id="rId28" Type="http://schemas.openxmlformats.org/officeDocument/2006/relationships/image" Target="../media/image108.png"/><Relationship Id="rId10" Type="http://schemas.openxmlformats.org/officeDocument/2006/relationships/oleObject" Target="../embeddings/oleObject41.bin"/><Relationship Id="rId19" Type="http://schemas.openxmlformats.org/officeDocument/2006/relationships/image" Target="../media/image70.wmf"/><Relationship Id="rId31" Type="http://schemas.openxmlformats.org/officeDocument/2006/relationships/image" Target="../media/image111.png"/><Relationship Id="rId4" Type="http://schemas.openxmlformats.org/officeDocument/2006/relationships/oleObject" Target="../embeddings/oleObject38.bin"/><Relationship Id="rId9" Type="http://schemas.openxmlformats.org/officeDocument/2006/relationships/image" Target="../media/image65.wmf"/><Relationship Id="rId14" Type="http://schemas.openxmlformats.org/officeDocument/2006/relationships/oleObject" Target="../embeddings/oleObject43.bin"/><Relationship Id="rId22" Type="http://schemas.openxmlformats.org/officeDocument/2006/relationships/image" Target="../media/image82.png"/><Relationship Id="rId27" Type="http://schemas.openxmlformats.org/officeDocument/2006/relationships/image" Target="../media/image107.png"/><Relationship Id="rId30" Type="http://schemas.openxmlformats.org/officeDocument/2006/relationships/image" Target="../media/image110.png"/><Relationship Id="rId35" Type="http://schemas.openxmlformats.org/officeDocument/2006/relationships/image" Target="../media/image115.png"/><Relationship Id="rId8" Type="http://schemas.openxmlformats.org/officeDocument/2006/relationships/oleObject" Target="../embeddings/oleObject40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67.wmf"/><Relationship Id="rId18" Type="http://schemas.openxmlformats.org/officeDocument/2006/relationships/oleObject" Target="../embeddings/oleObject45.bin"/><Relationship Id="rId26" Type="http://schemas.openxmlformats.org/officeDocument/2006/relationships/image" Target="../media/image119.png"/><Relationship Id="rId3" Type="http://schemas.openxmlformats.org/officeDocument/2006/relationships/image" Target="../media/image62.wmf"/><Relationship Id="rId21" Type="http://schemas.openxmlformats.org/officeDocument/2006/relationships/image" Target="../media/image116.png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42.bin"/><Relationship Id="rId17" Type="http://schemas.openxmlformats.org/officeDocument/2006/relationships/image" Target="../media/image69.wmf"/><Relationship Id="rId25" Type="http://schemas.openxmlformats.org/officeDocument/2006/relationships/image" Target="../media/image118.png"/><Relationship Id="rId2" Type="http://schemas.openxmlformats.org/officeDocument/2006/relationships/oleObject" Target="../embeddings/oleObject37.bin"/><Relationship Id="rId16" Type="http://schemas.openxmlformats.org/officeDocument/2006/relationships/oleObject" Target="../embeddings/oleObject44.bin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66.wmf"/><Relationship Id="rId24" Type="http://schemas.openxmlformats.org/officeDocument/2006/relationships/image" Target="../media/image86.png"/><Relationship Id="rId5" Type="http://schemas.openxmlformats.org/officeDocument/2006/relationships/image" Target="../media/image63.wmf"/><Relationship Id="rId15" Type="http://schemas.openxmlformats.org/officeDocument/2006/relationships/image" Target="../media/image68.wmf"/><Relationship Id="rId23" Type="http://schemas.openxmlformats.org/officeDocument/2006/relationships/image" Target="../media/image85.png"/><Relationship Id="rId28" Type="http://schemas.openxmlformats.org/officeDocument/2006/relationships/image" Target="../media/image121.png"/><Relationship Id="rId10" Type="http://schemas.openxmlformats.org/officeDocument/2006/relationships/oleObject" Target="../embeddings/oleObject41.bin"/><Relationship Id="rId19" Type="http://schemas.openxmlformats.org/officeDocument/2006/relationships/image" Target="../media/image70.w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65.wmf"/><Relationship Id="rId14" Type="http://schemas.openxmlformats.org/officeDocument/2006/relationships/oleObject" Target="../embeddings/oleObject43.bin"/><Relationship Id="rId22" Type="http://schemas.openxmlformats.org/officeDocument/2006/relationships/image" Target="../media/image117.png"/><Relationship Id="rId27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7" Type="http://schemas.openxmlformats.org/officeDocument/2006/relationships/image" Target="../media/image127.png"/><Relationship Id="rId2" Type="http://schemas.openxmlformats.org/officeDocument/2006/relationships/oleObject" Target="../embeddings/oleObject49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76.wmf"/><Relationship Id="rId7" Type="http://schemas.openxmlformats.org/officeDocument/2006/relationships/image" Target="../media/image78.wmf"/><Relationship Id="rId2" Type="http://schemas.openxmlformats.org/officeDocument/2006/relationships/oleObject" Target="../embeddings/oleObject5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134.png"/><Relationship Id="rId5" Type="http://schemas.openxmlformats.org/officeDocument/2006/relationships/image" Target="../media/image77.wmf"/><Relationship Id="rId10" Type="http://schemas.openxmlformats.org/officeDocument/2006/relationships/image" Target="../media/image133.png"/><Relationship Id="rId4" Type="http://schemas.openxmlformats.org/officeDocument/2006/relationships/oleObject" Target="../embeddings/oleObject52.bin"/><Relationship Id="rId9" Type="http://schemas.openxmlformats.org/officeDocument/2006/relationships/image" Target="../media/image1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60.wmf"/><Relationship Id="rId3" Type="http://schemas.openxmlformats.org/officeDocument/2006/relationships/oleObject" Target="../embeddings/oleObject55.bin"/><Relationship Id="rId7" Type="http://schemas.openxmlformats.org/officeDocument/2006/relationships/image" Target="../media/image141.png"/><Relationship Id="rId12" Type="http://schemas.openxmlformats.org/officeDocument/2006/relationships/oleObject" Target="../embeddings/oleObject35.bin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80.wmf"/><Relationship Id="rId9" Type="http://schemas.openxmlformats.org/officeDocument/2006/relationships/image" Target="../media/image14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Relationship Id="rId14" Type="http://schemas.openxmlformats.org/officeDocument/2006/relationships/image" Target="../media/image1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81.wmf"/><Relationship Id="rId7" Type="http://schemas.openxmlformats.org/officeDocument/2006/relationships/image" Target="../media/image166.png"/><Relationship Id="rId2" Type="http://schemas.openxmlformats.org/officeDocument/2006/relationships/oleObject" Target="../embeddings/oleObject56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82.wmf"/><Relationship Id="rId4" Type="http://schemas.openxmlformats.org/officeDocument/2006/relationships/oleObject" Target="../embeddings/oleObject57.bin"/><Relationship Id="rId9" Type="http://schemas.openxmlformats.org/officeDocument/2006/relationships/image" Target="../media/image1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Relationship Id="rId14" Type="http://schemas.openxmlformats.org/officeDocument/2006/relationships/image" Target="../media/image15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10" Type="http://schemas.openxmlformats.org/officeDocument/2006/relationships/image" Target="../media/image184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5" Type="http://schemas.openxmlformats.org/officeDocument/2006/relationships/image" Target="../media/image188.png"/><Relationship Id="rId10" Type="http://schemas.openxmlformats.org/officeDocument/2006/relationships/image" Target="../media/image193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43DBF-D69E-E81E-11D1-310FAD224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736" y="1100772"/>
            <a:ext cx="11082527" cy="2923907"/>
          </a:xfrm>
        </p:spPr>
        <p:txBody>
          <a:bodyPr>
            <a:normAutofit fontScale="90000"/>
          </a:bodyPr>
          <a:lstStyle/>
          <a:p>
            <a:r>
              <a:rPr lang="en-US" sz="53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ECE 60400: Electromagnetic Field Theory</a:t>
            </a:r>
            <a:br>
              <a:rPr lang="en-US" b="1" dirty="0">
                <a:solidFill>
                  <a:srgbClr val="0432FF"/>
                </a:solidFill>
              </a:rPr>
            </a:br>
            <a:r>
              <a:rPr lang="en-US" sz="4900" dirty="0"/>
              <a:t>Fall 2025</a:t>
            </a:r>
            <a:br>
              <a:rPr lang="en-US" sz="4900" dirty="0"/>
            </a:br>
            <a:r>
              <a:rPr lang="en-US" sz="4900" b="1" dirty="0">
                <a:solidFill>
                  <a:srgbClr val="C00000"/>
                </a:solidFill>
              </a:rPr>
              <a:t>L21 Special Relativity</a:t>
            </a:r>
            <a:br>
              <a:rPr lang="en-US" sz="4900" dirty="0"/>
            </a:br>
            <a:r>
              <a:rPr lang="en-US" sz="4900" dirty="0"/>
              <a:t>Reading: 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C390ED-6F88-14D8-864E-E5B9880F2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3305" y="4007523"/>
            <a:ext cx="9144000" cy="2007056"/>
          </a:xfrm>
        </p:spPr>
        <p:txBody>
          <a:bodyPr>
            <a:normAutofit/>
          </a:bodyPr>
          <a:lstStyle/>
          <a:p>
            <a:r>
              <a:rPr lang="en-US" sz="3600" b="1" dirty="0"/>
              <a:t>Instructor:</a:t>
            </a:r>
            <a:r>
              <a:rPr lang="en-US" sz="3600" dirty="0"/>
              <a:t> </a:t>
            </a:r>
            <a:r>
              <a:rPr lang="en-US" sz="3600" b="1" dirty="0">
                <a:solidFill>
                  <a:srgbClr val="0432FF"/>
                </a:solidFill>
              </a:rPr>
              <a:t>Dr. Shengwang Du</a:t>
            </a:r>
          </a:p>
          <a:p>
            <a:r>
              <a:rPr lang="en-US" sz="3600" dirty="0"/>
              <a:t>Tuesday &amp; Thursday 4:30pm-5:45pm</a:t>
            </a:r>
          </a:p>
          <a:p>
            <a:r>
              <a:rPr lang="en-US" sz="3600" dirty="0"/>
              <a:t>Hampton Hall of Civil Engineering 2117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28E8475-7B8A-83A4-D6B1-4CA17BE02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030"/>
            <a:ext cx="4225703" cy="7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09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9576" y="274638"/>
            <a:ext cx="853122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The Michelson-Morley </a:t>
            </a:r>
            <a:br>
              <a:rPr lang="en-US" dirty="0"/>
            </a:br>
            <a:r>
              <a:rPr lang="en-US" dirty="0"/>
              <a:t>experiment  (1887)</a:t>
            </a:r>
          </a:p>
        </p:txBody>
      </p:sp>
      <p:sp>
        <p:nvSpPr>
          <p:cNvPr id="2" name="AutoShape 2" descr="data:image/jpeg;base64,/9j/4AAQSkZJRgABAQAAAQABAAD/2wCEAAkGBhQSERQUExQVFRQWGBoYFxcXGBoaFhcYFxcXFxgYGBgaHCYeGBojGRcdHy8gIycpLCwsFx4xNTAqNSYrLCkBCQoKBQUFDQUFDSkYEhgpKSkpKSkpKSkpKSkpKSkpKSkpKSkpKSkpKSkpKSkpKSkpKSkpKSkpKSkpKSkpKSkpKf/AABEIAKsBJgMBIgACEQEDEQH/xAAcAAAABwEBAAAAAAAAAAAAAAAAAQIDBAUGBwj/xABFEAACAQMDAQYDBQcCAwUJAAABAhEAAyEEEjFBBQYTIlFhcYGRBzKhsfAUI0JSwdHxYuEVJDM0U5KishYlQ1RydIKjs//EABQBAQAAAAAAAAAAAAAAAAAAAAD/xAAUEQEAAAAAAAAAAAAAAAAAAAAA/9oADAMBAAIRAxEAPwDX3ewEYgMjQWz5yOemP1mqtdJsuN4ennDAbrkyDIP8UAZ/CrlLDFgpXTrzjxLjPJIUcNjj8qQwG6UOnJA5LvgwQ0iY46mgymvsAWkLWlBctC+KACo27W3TmST/AOGq/Xo7lptIh2Lt/e+UBQoUCWzuB56zWn1XZGnRA7jT+cjwyPFIgNDfdzgVBazaa8d3g7AACB45bYEm0JKg4lZzxPWgoLHZtzbHhptDTKvMkr0hsY96kHsm4Bci2kbSpPjfwMY6Hg459KutRc8O3bUHTopaLhZbkBzAJQQfLtGCx5PHFNPZNxrqW7luArbotzKFlgSywI8s/OgrbVgG6rhbT3yPKDeP3lBUrIIDEAcmZk0za0KEBitvex8w8Xg4jPU8/SrfR9m7WtqjgFht3CwsbsicDGDz+FGbJ2QqvvVt246a3tKkDy888kH39qCrteAu5mayHB48UlRJYtJUnIj8atjp5Zj+6UQIO9p8wBz1+7U5OymXxbbruffu8RdKsNIEqZMNPPHU5NSbPZt1GuE+NdDRtPg2vKYQARIJgCI4yaDD3ig1DkvaAKhh9+MgQV9cfnRXntruG+xMCQA+YIIJkcRkYq61txl1CwNQDtO4Gyu4qNvKjAA9RUbXpcDOS11iQu1vAUAGAfXMDyn/AGoKe4wlwxszAiN4MKPKZAmNp6UncqA7jZ5D/ecck7s8z/vUnULckjxLxads+CpC5An73BA+hqEiuwg+JJ5JRRHOeTP+1ANO9uBbDLIJKqbhIIOfQGOOp6mnSiyv7xYMjcWk4zAPpEE//UagW0IB2ltwjBRQT1xOf0OpqT2ejjzHdGSZRcT+MfKgt/FTcSNvPW5C48rYB4zFO3r6wI6iJD8EzBHqc803ptAzerSOCiLIk+/qZqX2f2S24hhukgDyrheOBQIva+W/l8gltw5BPp8vrUixrZgFveARPmA59ueaX2jogHVeP3ckR/qYEkZH19qVpdGJmDIODEx6DMev0oJ2hZtygu0E8bhiZ4xnp9Peo3ee/Os0ydQAYxiVc+nWKsOzrH75B6ddqw2OmTwD6Vnu1r4PbIX+XynplbU5Ec+bpQWep0gZTGOSPhj2rIa+6o4kkTzyWJnJ+ddHbQSMRn3nP9R8Zrl3eAeFfKkeucTBJjP9KBF2/wBW44HWPXFRPGCkmScgj0xyPh/ak39cYxjOc1X3znnH50G17OvC9btgfdhWmeHF2DjrgHFb/sm3ZLORsMKPNDT7BsxOenvXI+7+tKIBONoMGJJ8XaIkH+b8/SutdhJcJvWySq+RlKqA211LfDBEUFmdu5sW43ejTP0g4qJeuJuZg1ksF5hpwoEccVafstwggOVk+gJFQbnZbmM2zAO47FlskjEQCKCv1GvtgL+8sb4OCp5wVMx0OZpu1eJRijaUMxONpIZuswo61ajsVpZjs3eWDtWfKIz5fhQTSeYEn7uCoAgkRJiB7UEDSujalNvgAwcLycHdmPiPlUrvfZjRatseXT3Pb+E9aX2Vph+1MZEbW2gIASpPU88mkd/229ma49fAbnjJA+uaCv7o6Cez9GhBA8NX+M+bkfGoHfu54Vu0ImWckD0CiJ+tansG3t0mm4hbFsf/AK04rIfak8Lp/fxQT7DwsUGY7P7wtb+fWfX4fChWVu6gbycxAjMcUKD0VcDKsqLFuDEiIA4mY53RUddMcJvtiU+8FXc0GCQwWNw5+PSplkuVO42SCOimMnk+vT0ojbYY3IBtAhLfX+ImcEH0EUEK++5T5p2MFxblpZoBAjOQcj0NQ/EA1SIHctsMnwhE7WyzxKnA+kVZPYuMCvj3DnG1VBHtJjGfwqENDc3BvF1bcgrEAyCJE/GflQQe1LL27KMXvXjJWLdlXAIDGWBI2rA5yeKRd0TXNTsnUW9wEkBQi/ugxWQciR68mph07hSxXUtIhkVrYLSwBaTtAwCTBpQ1103oa0UQ7i2+/bO0qBt2oBOWAnMCZoI2p7PuW7aKBqbxBaSLgDGQnMggjHOIoXezSPEVgVWcNc1O0PDNjAG0xn6A07ecEqbgsjgf9ePKTBgdc8fCnXto6NK2SAxKAtgwCFxPpn50ETT6Ii2fKp8oH/aTHq2S2CGAHWQelONplBlltztJYeMeZI/9MGfc05qbxafAXT4abhcMfLAAMATu3gD5Ux2hfAnY1lSEBJ8HfJMDBjIkj4UGZ7WtzetgFDttwNuoCFmlZIkk/ekUL2gO50BHghZZm1CzO0iAP4fO0TNNtqUuagf9JVCjaz6c+YkKd+1eAeM9R71e+EgVmHhEEBYFkiTAYzPIx+NBj9X2aCsrsGFCjx8FoAA9c4z/AHpldIyCCycCIctMH1noOK0WrRV5BiSV2WRAMgdTMwIqp1uoW2i/elgreVUVlO7IMHBgRHtQU1pRvkXFIklfeCcnOMj86tdDpw0Dekc/If096RaCGOR5sRt+8cbcDnP4GrTsK8m8AXNwDc7wuBEjAmP7igmgFNoVWfzAHYZ2hsboHIB6elX+m0Qt8K6xEwJPUcGTUe3qLRE7125gm4SScyMHjp8jVrb2GADJMeUFiJxx6UFN2xoQ15Z4NuIKN/M2ZXMzSdGkyRu24EMjZJ+IxkevWrvta0Nuc+QD+KAJYxjNVNnVLwzBQQpEM8cBR/5OvwoJeitEXrRbbEkLAO7ggYiPr61idFp2Pbl0kH/qXsxjAgAR6CJrfK4DGCoctkbj1E8fTFVr9kt/xQagBtrW3DkQVV4VYEeYSF/DmguWs5BJjp+vp+Fcq+1FdmrWMbrYMx6MR/SutsykDn2JB5rnP2j939RqNRZa1auXV8MhtizB3kgZzxHFBzrxHYwemJx8PxqLcJ3/ANeOuK1F3urfQ50upGODab2xgRGJ59apb2jgbhIzwwIJj0oNH2F2Xvt23LL9yyApkFmbVFfKI80AGcjmu1aO0Noj+UA5n8Qa5P3Q05ZLEfd22m+7Of2m6OenxrpouqFCkrAIAlDAPK/Hrmgsy+cfrrNJdsH9TTLXABgqIA+AHAgD8qQdQGgAqx9MiM/4+lA8Z3QfXoOBHE0Cg69RxA/z/iqy7qtPaLNcZELgiSzZWSxz8ZqSjw4gqAogec9RK8mMiKCXpLYDY9M4g1n/ALUnI7L1kZm0oj0m4vm+h/CrDs22VbcFPAUM1wNIgT1iad7Z7GS+rByxm2VKgyjCd2U4Yz/SgO1eCWkEgRbUe2FAFUfehL720WwdPO193iIHPSNsgx71I0Xdy14W24ii4VyS27YTJG0zI9iPcVLtdkJbBgFhyckmdoPEzJ/tQcB7W3i6Qxtz12AAc+woV3gdytKyqt63bvEFjLKAfMxbpGADAoUGnb2iPhTNx5Y7WYZjiRmPenmugEwwwcgD9e9GW6eY+8fP/agrb77gAPH+9MqCOMRJ/h9vaiu2ASDsYmIy4XkEHcB+s+1TmBI4J+J/CorWlBnaJ926/CaCu1GiUqw8O3I6NcJWTnMH1AxUO72dpwxd00wZhuYmcmME5yJq0Fy2rEHwgzGTg/y7pOIJhfwqt/8AaSw9o3UcXVAKjwrJJlU3QAygnBHFA6LtoKCTa2DywEkescf6pHxpw6i0+5Qgx5iPCnrtnIg8Vzjv53l1puWv2O7dKo3mXYiE3FJKgJ9512gziI5itn2ZZvPZRrr6su9tbhUXEVFubWY2x/LnEcZX0oLuCN20EDnCRiJjH3s1DfUMz7Qt9ABO6QoO2f4TmSRH0qP/AMWVgjN4Y3Ntu7rynwuMHbgt7f5qD253h06LL3NPuFospYXXAMwCSo+5uABjNBG163H1Frc2oVfCyVvIpEFgN3qT6j0p/W6hjAYN90RN9YMRyTzIMz7VS/tlktYgWAptkrssXArDdcyJ8whg2OtWmtuMLa+S3wCAbUgIQBESPMACegOKCh7d1zKrBzbVz5lB1MggCMwMj+orNXLLAHebJLEeZfEcDAM+nX9RV3rBbuM0MjF1xtS2sRu4O5iMSInrxVL2jI2WgHfcBgXUgNBAWAOYP40EJWZXMEgyPu2zPM8nrVv2Wj79qtcWWALhF5JgCMQCeaz9u6BjdychixyBJyI9ea1Hd9VJXCETIEXWbnJABB9enQUGp7F07Bwjh5Xc27dbWRECARkE9fU1sbRA4MiRJNzkRHAH6NVnZ+gCnyAgfd/6agEElsM0GAT6elXNpDuGSPaV56CAODQQO27q+vmCA/eYHaGeYIHIyapbcFW2OXETJv4AETErHWKuO23U3B5yri2D96IHiGTMEev0qLbtTADkziN1uNs5MbZ6fnQO2dzQMjzCH3Iw6iD+umKkWbjExBUzltozzn6j8aj6UksJR1BliDbSF2z5SVnMe+Zpvtx79u2o0yWXuG4seILioEIYksUPI2x8+KCzsuZic55SMzg0q0+Bld0kCFb1wI9YrF3u2u1ibdsWtIl3ZeuMGLlCivbVCD4mNxfEnoeMU0veDtsEM2ksunJ8Nisggx5/EYLH3jjig2sqwhdsk5yw44riv2t6sDW7VI+6JCuTBz0OB8BXcNBfNyzauQQbltXjBjegbbMCYmJ9q4z9t6Rq7J282+SkDkcEfej8KC37j6n/AJSx5jJGmG3eIj9svZKR5oiJnE11O2zF2BDgACCGEH4DkRXKPs+0qNpLLGPEB0wWRLBTr74baYxOOvrXXFBn+GY9TzQIvITEFgQD7g9cimSfKYMNyCUEiTxFTHWeRHwNIg+hPwYUEfwow5QiP+7/ANo+8JpOotrknwz6lkyfSYGP9qmtj1NNXCcGT9KBhLasnlFsqciMDI9KftWVVQECgDELgD4ULZkmDH/49RzmlBl6bZn0+tAjaCcqPQk8xyJpTCMhJPsYOB+hQvW+ICnOZxj+9GxMMBB9ADBOfWcfGgcVeDszHUjHt+FCm7ejBBlIlpI3HmOefehQTVck4bHsKauO0YW4cj0GI5z0oxdliNtz0kqQvXgn8xVb2i5AhbKMqt5Xe8EXKQWEAmQTt9efmFgLoKDdA8ssCwO2MmSPT1qtvdqWPMFu2iw2yB5vvEBZAmASywfem00aIFNldNadgQ25WfeBMhWkFsA5zNUmt72WhbAtC+7AqD+z6NwfIPMPOoAAkYmR0oLhtQVJl5jcPLb5MEAKfUVV9ttcWxeYDWlVtFjsKKB95Sg8wJIjeY4WInis9253v1VjXizbsau8oV1LMRaR98KHHlKFVBjcYy3sKxnbC6oOl5blsWkthmteObiW/Mbfm2klslWkYk/UNx3Hs2rui0O5V4Ewq5aWB3NltxIHx46xT/afeJ7dp/2dLCurlbe8vBVCykkA4IIGPjU/uToLmn0lm0dOzjw0Pircsuj8sNu1iSsmQYzunpTfa/dvTu259JrA1wsWawWJBaZLQ3WegI+FBQXb1pdFbZEZ3tOlxb8eQXXiZBOVAbAI9Jg1W9sd4LzqA964Uurt2qLcN0cfcJCsCcZj510fXd3Eu2Ws7D4bEbhvKA7QvoCY8oOIkiap7f2XaaQW3kAEbRcYRJBw33v80GLsa8lkXxr8qu4ubpICg5RYCwBM9aX2jZW8uyX27wQm9pzIneZPWfSt0Ps60U7ilwmI8124ZHoc8U8ncvRqSRZGeZe4ZzPV6DlV3TolqBJYAjqRIgCcdP6U1qBLzb8o2qVAtAlGCjcwaf5pPWuxL3V0fXTWyIjIJx8zT9nu/o4EafTkKNoOxDA5jIoOSaTujqnFq8mnvOj+dQpQLAIBnPkmOsTmr6z2LftbPFUoruSfEumMeYgC2CDjPyrpHZVtVtBVChQ10KABtA8a5AAGAPhUvrwP1FBnuxUO0MdhxA8NWJiTAJbqDV8uP0KdL0e6gqu1j5sruATkFZ5YQAR8/lVGezX3lmFy4pgBWsKSMAzvQjHlIz6itLb/AO0Xc/8AwbP/APTVVLY0Ga1ot2pu3AloLBa4+9EmYEsMDj8az3ervHOmX9mvlLi3C4uW52AQ2P3oAad7Db7DOK6OaIoPQfQUHF7feRn8ItevXLiKyC7MNtc7iP3ZjkdZjavpNROyu+GotI1m9fckeQAotwqogALIn7siCZrtt/RW3EPbtsPdFP5imtJ2VZtT4Vq3bnnYoH5UEbR3wmn0/ATw7QG7cIG1QAcYbgRXIvtruzqLA3AlbbAwTtBkTAPE8121rdZrvT9num15DXfEW4BtD23jHurAqfoKDL/ZvYJ0NnmGSwQQYWV7QuMVj+b3966cAQ2S0ARwIPWcfT5Vl+xe5A0tq3aR96oUy6gPCahr+GXiS0RxitQBz0+dA4w/RFNvZWJwJ+PPSlE/l60B86Bs2oyBmCOYxFIvWTBI3zBPlIkkDAg4k06ev9qwPfzvTdsrrFtbE8KxbO6G3F9QxTDBvLt5BAyR6UG3uowuIZugMI2hQUUkcueRH505buHZJM8ZKQYz0/XFcn7C7yag6HR2/Eug3EvXHdCPEbbchQXMkcy3ByM811XSbzbt7pDQJK5Ekf6s/WgcS5lfMCCPTJ6fnRoOZ2wJn85/ChZcgZLGCR5lAPWja7HUZ9R9fzoFwGEgKR0IaioNgQAnORxn5fKhQFrNqqzNuhF3EloETkkyOI/Csh3k7yBUw1ogXQim2RdBNxd2VUzuIiJB5npVz3qBOnuGxsu+DbYOm4ud22EBUSCZkktxE9K4p3z1et0+oe3fUWrhhi9tQu4zuV1uLAJ24keh4oN5c+0vS2AoDHLSot2gMFshmJAWfn781TdtfaMmoC7H1CMu7E/eIiCRbdSPiDwD7zzzWdotcRAxJ2kkExiQogQOhX8frFs3irbgSD0IORz6UFl2j29qLg8ruHI23PMZKjIBLGSJzn2q57PR9Vp78AW1tWxvuADazPHkAgkk7CQFz5cVmtdr2chzLNIYsSd2OJJ5EU9e7ddwFjAbd6ZgrMdMEj50G47oajtPTeEyM9zTLcFrwT4m1tzZRFZPI8kwSVg8450vff7TL+jA8OzpgrvdRHuXXZv3TbSxtqqxyDgsPc1i73eS8lnS6g68Xb3jm69o7mZF27VJEgRG4bQR99YOJp/RfbALOG0SXthIsvduFrqLJIDO6OSeJgjgD3oNZ9mveDU6zSu9y6zP4rW2cliDAVwVUFfCw22FAGAfWtB2Tp/DvXL37TeuIy7Cly6z2gyGGdd5O0yrA9BkdKyf2IX/APk9QSCZ1BJIzkonImR8fj6Vv1u27ik+UoQZ3AbSudxM424MzQSBcnmBIkQZn8P1NIaoHeDSI9glrl23sUsDZbYYEmQQIjHwqv7L7Qa3o1d/Fdoxul3YkwJCLEQZn0oLFu1iuoSzsPnDEPPllBJWB1jOY+dQu9PcXT65CWHh3ogXreDP+pQQLg6ZzBwRUi4Q12y8MAhaQQQT4luBA9jz86sbWqJbbDEDBYrtWfYlpb4qCPegjd2eym0mks2GZWNpSu5ZCmXZgQDkYb61aNbmMsIzhiPrHI9jQml0AIqu7Y0N90/5a/4NwcbkW4jezBhK/EH5GrKhFBlu6H7cH1H7ckvttBGGwWyF8RmCsg82XnInNaUs8GFUGDEsSJ6TC8U5QigRaLQN23d12zHynNLmioGgE0KKgRQHNCiAowKA6KgT7/jRFx6j6igrO2Gu2lNxWs7Fy/ik24XrFwYB+INZ+/3zbZvspfcg5TwRcTAnDK6OfYwfgau+1e7ljUXUu3HeVEBPEm18fDYFQw/mEGo93unYP8X/AJR9fKBmgzPZ/wBt2mLFNRZvWWGMQwn4NtZfhmqfvpq01FnX37e4Wr1nTsCwAYkXCIjoSUHBgZ9a02s+zLR3NxMkkYJBMEn72GE0/wBk9xbdlGtvcN60yonhshACoSwA/eGMnpQY3uho/wDlNJtKkm3qZBJkEXEkAekAYGPN9etLa8lsNBhVyTB+6BJ2wOOnFU2i7p6ayVNtNu0tABaAHmQoZiFnqQJOOIq7Lj0HEe1AtAAABuA9jPNOLb/1E4wD0PrUZRIgbSOu08H+hp8IV6GOkNM/ERigWJHVfpFChvzyR8VoUHLu8na1xNTfFu42ntsTbdbVtZIySz7iA77mIn0msP3v723Nb4a3kG60oAYHJMBWPON0AkZzMGtf3j1Jd2nb53UEsAQCREge4OZrA9pv5wDtlRtkRxJIwM/OgqkSJ6dP18qDDqOlPATMEcU2mJoGbucn6+5pVrMUkjkTUnTJP65oFXFqObP48fWp1+0Rg01pdOS0dKDsX2Ndlvb0V1jBF26CpQgmFTaQw/hYN0IHIOQRW5jJ5nMyPlmsH9kVh7dvVKSwG+2QMxJVwSPc7RPwHpW7Zj6n6mgqe9HdFNfZRGuXbezdtZGj7wAIdYhwQuQY61Y2tOwRdxTdC7vDG1SViYnMGOPTFBhRKtBJWPaiFxR1/qfmetMxRbaCR+0D1/ClDVL7/SosUoLQSDq196H7WPQ0zspQSgcOr9vx/wBqT+1H0FEbdJigM6lvaiOqb2+lERSWWgM329fy/tSPFb+Y/WhFHQJLH1P1NDZSwtK20DQt0YSngtFFA3FHFKAo6BuKOaMrRbaAUoGkxQmgmWAIkDnmlPe2xMSeBIBPrE80uOPlTOp024CQjD/Us/Sgb1GhFxdp8QAEkbXIOfcdKFM3bWntMfEFi1MQWuBS3M4YjAx9aKg8+X9c7rLyzkkkkjgx6cHFVyHOf0Ks2tYMkZ6CJqBf08GZEe/4UCLdriD+WKUwB4xj/FRlveYiIgc0ndnmfnQINnzc1LRYBqGCd0zT1y7QSjeB+VWPY9oFon68R/nrVHZvQ3FaDsIguBnof7+tB13uPpgqXI6hD/681o2FUndBfK0x91ePiavitBHYUQFLcUQoBFFS2FJigTS1oAUpRQGKUBQAoTQA02acpomgBNJJo5oNQJo4oUYoCpU0maUKBQOKE0QoyaAgaBoTRGgE0KTuoTQGRSZpdIoJGoVjbIUw0HbkcgYkkcHj51X2O0dWSQ+kjyjzW79tlLHnbJBET1HSpjMQelOOm4ESVnG5CVYe4PQ0HMe1vshe9da49+9LZm6m8yScBgTxQrpfYfYS2GuOHvXXeP3l+4bjhf5FkAKs5gDM+wo6DkfafZK2d2whRBmZPQiAementWO1v3vX88V0LtvRz/EevQ8joT/WsJ2hpNpz1jnnj8qCm1tuQTNI0lsRz7/hTl4iCKJXA44oGwkdaQ4py4P9uuPSk/nQBOR0/wA1quwjF2AZAzM+vEjrWYt/eznOau+wtYEuKHGB5RM9TwwBBwRzQdv7q8HHKAz7BoGf96viKoO6ibfL6Jkeh3LIq/NAw4pK0q5TamgcikxS6EUCYpUUIoxQCkmlUg0Bg0kihRTQAigBRzRTQJo4o9vxoeGfQ/lQJoCkswGCR/mkC4ZMKxj0A/qRQPmkzSZP8p+oHr8aPSBn3SoUDqW/2EUCgaI08bG7CSP9TD8YPM+8VMGkX0mgrDRA1aiwo4UfQUuI4oKXU6lLS7rjLbXjc5Cj6sQKhafvFpXYBdRZYniLi5+cxWlu2wwIYBgeQwBB+IOKzGr+zbQvO20bRzm2xAk4PkaV+gFBfXdICOTnriKV4DCBzUXu32EujsCyrFwGZgzCD5jMY9OKs5igTY3SZEQBk9efwoU8DQoMD2t2Xg84Bkx+P0rA95ez1AJgyOfQ/qa3HfnSarwHbTHdckQvUicgTjisE/Z2oawGvyHPIjPJyf10oMfebn2446f0qOT+ulS9VZKkz6nmowWaBLGMzRh5midOfjRoMUD1m3n5/wBa03Zuj8R5MN+EdD8ePxrO2ZGentWu7v6hFMs0AkDj8Ynig6b3NkAAz/0zzyYKAE+/1+NaVqznd++BcAmW2ADmIYrJj4Crg3yWI3DB/l/v7GgcekKKUEPXPwx+FKGnH+ZP+1ADjn8aZfW2wYNxAfQsv96O72RacyVz0IJ/vS7XZiLkAT7gHpHp6UDX/Ebckb1JHIBkjrwKU2qEx5v/AAn+sUg9hqc7mk9cf2p8dmxgER8M0Bij2/GlDSYiaWLGaBK6ceppf7Mvp+NLRSBR0CRbX0H0omb5Uoiktamgr7u4Gd3TiJPXiOKa024ydpJDeUn5QY/pVqbQ/QFDwhxJ+v8AagjGzA6Sfz/vRQZgBuPTGI/iMAc+vr6VMt2gOgpZoIa6NiOQD05Oc5jH6FSNPowuZLNAEk9BnCiFXPoBTtKFAdA0VCaAUJoqKaAyaFFRzQFNETQoiKBwNQpNHQR7tmcc1Sdrdkh1K7ZnjHp7/ritJ4VR71ig8+98Ow2tuzR5ZPvHtisoG6f3runfzs0NbMgkZJ4MH864qbQlowR6n5fM0EVqIsTT5b6f49fhSwJA4jp/mg2Hc37Mb2vseML9u0m5kG5WZyVifKCABnmflVkfs4v6W4bW7xJUNZceVbhxuWCTtZf5ScggjqBsPsect2aRny33A9xstn8JrbASIaD/AHoOad29bcZU3eVvMJaRgHoDkHMZPT6ae1q2DbHyR1POT1J6/jVvq+yUuoUYtDAgkHzZxJP8Rjqc4EzUBeyrqDkOSPMQIBM+kzwB60Em255HFSkPvVbJUAbSucYI6/COalWb00E2gKJaKaBxRSwKbVqcU0AihR0YoEmiNLNJNAmKEUqhQJowKOjFAk0qhQoBNGKKjFADRTRmiJoCmgDQmgKA6BoUW6gOKJhRzQIoBR0TLQoHjSWWlURoKTtzs3xEYcSOa8+d7eyjZvsM7c5M+p5Hw/Wa9Lak4rjn2q2QYaMxzQcxa5HvTj3/ANc+lQblLBxQd++xN57Oef8A5i5HH/d2q3s1zz7DD/7tf/7h/wAbdqugoaArqkq20wxBg+hjHymk3WO2QIOMDMSRMevWnDSQcn5UCS2TIwODzOM46ZpltOvMU8wptqBapRFaVbOKMUBKtOKKJaWKAooUo0QoBQNAGhQEaFED+dHNABR0KFAKBoUKAjSgKImjoBRMKUKJ6Boiik0o0RFAe6jFJNBTQLilCm5xQoHSKFFNCg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QSERQUExQVFRQWGBoYFxcXGBoaFhcYFxcXFxgYGBgaHCYeGBojGRcdHy8gIycpLCwsFx4xNTAqNSYrLCkBCQoKBQUFDQUFDSkYEhgpKSkpKSkpKSkpKSkpKSkpKSkpKSkpKSkpKSkpKSkpKSkpKSkpKSkpKSkpKSkpKSkpKf/AABEIAKsBJgMBIgACEQEDEQH/xAAcAAAABwEBAAAAAAAAAAAAAAAAAQIDBAUGBwj/xABFEAACAQMDAQYDBQcCAwUJAAABAhEAAyEEEjFBBQYTIlFhcYGRBzKhsfAUI0JSwdHxYuEVJDM0U5KishYlQ1RydIKjs//EABQBAQAAAAAAAAAAAAAAAAAAAAD/xAAUEQEAAAAAAAAAAAAAAAAAAAAA/9oADAMBAAIRAxEAPwDX3ewEYgMjQWz5yOemP1mqtdJsuN4ennDAbrkyDIP8UAZ/CrlLDFgpXTrzjxLjPJIUcNjj8qQwG6UOnJA5LvgwQ0iY46mgymvsAWkLWlBctC+KACo27W3TmST/AOGq/Xo7lptIh2Lt/e+UBQoUCWzuB56zWn1XZGnRA7jT+cjwyPFIgNDfdzgVBazaa8d3g7AACB45bYEm0JKg4lZzxPWgoLHZtzbHhptDTKvMkr0hsY96kHsm4Bci2kbSpPjfwMY6Hg459KutRc8O3bUHTopaLhZbkBzAJQQfLtGCx5PHFNPZNxrqW7luArbotzKFlgSywI8s/OgrbVgG6rhbT3yPKDeP3lBUrIIDEAcmZk0za0KEBitvex8w8Xg4jPU8/SrfR9m7WtqjgFht3CwsbsicDGDz+FGbJ2QqvvVt246a3tKkDy888kH39qCrteAu5mayHB48UlRJYtJUnIj8atjp5Zj+6UQIO9p8wBz1+7U5OymXxbbruffu8RdKsNIEqZMNPPHU5NSbPZt1GuE+NdDRtPg2vKYQARIJgCI4yaDD3ig1DkvaAKhh9+MgQV9cfnRXntruG+xMCQA+YIIJkcRkYq61txl1CwNQDtO4Gyu4qNvKjAA9RUbXpcDOS11iQu1vAUAGAfXMDyn/AGoKe4wlwxszAiN4MKPKZAmNp6UncqA7jZ5D/ecck7s8z/vUnULckjxLxads+CpC5An73BA+hqEiuwg+JJ5JRRHOeTP+1ANO9uBbDLIJKqbhIIOfQGOOp6mnSiyv7xYMjcWk4zAPpEE//UagW0IB2ltwjBRQT1xOf0OpqT2ejjzHdGSZRcT+MfKgt/FTcSNvPW5C48rYB4zFO3r6wI6iJD8EzBHqc803ptAzerSOCiLIk+/qZqX2f2S24hhukgDyrheOBQIva+W/l8gltw5BPp8vrUixrZgFveARPmA59ueaX2jogHVeP3ckR/qYEkZH19qVpdGJmDIODEx6DMev0oJ2hZtygu0E8bhiZ4xnp9Peo3ee/Os0ydQAYxiVc+nWKsOzrH75B6ddqw2OmTwD6Vnu1r4PbIX+XynplbU5Ec+bpQWep0gZTGOSPhj2rIa+6o4kkTzyWJnJ+ddHbQSMRn3nP9R8Zrl3eAeFfKkeucTBJjP9KBF2/wBW44HWPXFRPGCkmScgj0xyPh/ak39cYxjOc1X3znnH50G17OvC9btgfdhWmeHF2DjrgHFb/sm3ZLORsMKPNDT7BsxOenvXI+7+tKIBONoMGJJ8XaIkH+b8/SutdhJcJvWySq+RlKqA211LfDBEUFmdu5sW43ejTP0g4qJeuJuZg1ksF5hpwoEccVafstwggOVk+gJFQbnZbmM2zAO47FlskjEQCKCv1GvtgL+8sb4OCp5wVMx0OZpu1eJRijaUMxONpIZuswo61ajsVpZjs3eWDtWfKIz5fhQTSeYEn7uCoAgkRJiB7UEDSujalNvgAwcLycHdmPiPlUrvfZjRatseXT3Pb+E9aX2Vph+1MZEbW2gIASpPU88mkd/229ma49fAbnjJA+uaCv7o6Cez9GhBA8NX+M+bkfGoHfu54Vu0ImWckD0CiJ+tansG3t0mm4hbFsf/AK04rIfak8Lp/fxQT7DwsUGY7P7wtb+fWfX4fChWVu6gbycxAjMcUKD0VcDKsqLFuDEiIA4mY53RUddMcJvtiU+8FXc0GCQwWNw5+PSplkuVO42SCOimMnk+vT0ojbYY3IBtAhLfX+ImcEH0EUEK++5T5p2MFxblpZoBAjOQcj0NQ/EA1SIHctsMnwhE7WyzxKnA+kVZPYuMCvj3DnG1VBHtJjGfwqENDc3BvF1bcgrEAyCJE/GflQQe1LL27KMXvXjJWLdlXAIDGWBI2rA5yeKRd0TXNTsnUW9wEkBQi/ugxWQciR68mph07hSxXUtIhkVrYLSwBaTtAwCTBpQ1103oa0UQ7i2+/bO0qBt2oBOWAnMCZoI2p7PuW7aKBqbxBaSLgDGQnMggjHOIoXezSPEVgVWcNc1O0PDNjAG0xn6A07ecEqbgsjgf9ePKTBgdc8fCnXto6NK2SAxKAtgwCFxPpn50ETT6Ii2fKp8oH/aTHq2S2CGAHWQelONplBlltztJYeMeZI/9MGfc05qbxafAXT4abhcMfLAAMATu3gD5Ux2hfAnY1lSEBJ8HfJMDBjIkj4UGZ7WtzetgFDttwNuoCFmlZIkk/ekUL2gO50BHghZZm1CzO0iAP4fO0TNNtqUuagf9JVCjaz6c+YkKd+1eAeM9R71e+EgVmHhEEBYFkiTAYzPIx+NBj9X2aCsrsGFCjx8FoAA9c4z/AHpldIyCCycCIctMH1noOK0WrRV5BiSV2WRAMgdTMwIqp1uoW2i/elgreVUVlO7IMHBgRHtQU1pRvkXFIklfeCcnOMj86tdDpw0Dekc/If096RaCGOR5sRt+8cbcDnP4GrTsK8m8AXNwDc7wuBEjAmP7igmgFNoVWfzAHYZ2hsboHIB6elX+m0Qt8K6xEwJPUcGTUe3qLRE7125gm4SScyMHjp8jVrb2GADJMeUFiJxx6UFN2xoQ15Z4NuIKN/M2ZXMzSdGkyRu24EMjZJ+IxkevWrvta0Nuc+QD+KAJYxjNVNnVLwzBQQpEM8cBR/5OvwoJeitEXrRbbEkLAO7ggYiPr61idFp2Pbl0kH/qXsxjAgAR6CJrfK4DGCoctkbj1E8fTFVr9kt/xQagBtrW3DkQVV4VYEeYSF/DmguWs5BJjp+vp+Fcq+1FdmrWMbrYMx6MR/SutsykDn2JB5rnP2j939RqNRZa1auXV8MhtizB3kgZzxHFBzrxHYwemJx8PxqLcJ3/ANeOuK1F3urfQ50upGODab2xgRGJ59apb2jgbhIzwwIJj0oNH2F2Xvt23LL9yyApkFmbVFfKI80AGcjmu1aO0Noj+UA5n8Qa5P3Q05ZLEfd22m+7Of2m6OenxrpouqFCkrAIAlDAPK/Hrmgsy+cfrrNJdsH9TTLXABgqIA+AHAgD8qQdQGgAqx9MiM/4+lA8Z3QfXoOBHE0Cg69RxA/z/iqy7qtPaLNcZELgiSzZWSxz8ZqSjw4gqAogec9RK8mMiKCXpLYDY9M4g1n/ALUnI7L1kZm0oj0m4vm+h/CrDs22VbcFPAUM1wNIgT1iad7Z7GS+rByxm2VKgyjCd2U4Yz/SgO1eCWkEgRbUe2FAFUfehL720WwdPO193iIHPSNsgx71I0Xdy14W24ii4VyS27YTJG0zI9iPcVLtdkJbBgFhyckmdoPEzJ/tQcB7W3i6Qxtz12AAc+woV3gdytKyqt63bvEFjLKAfMxbpGADAoUGnb2iPhTNx5Y7WYZjiRmPenmugEwwwcgD9e9GW6eY+8fP/agrb77gAPH+9MqCOMRJ/h9vaiu2ASDsYmIy4XkEHcB+s+1TmBI4J+J/CorWlBnaJ926/CaCu1GiUqw8O3I6NcJWTnMH1AxUO72dpwxd00wZhuYmcmME5yJq0Fy2rEHwgzGTg/y7pOIJhfwqt/8AaSw9o3UcXVAKjwrJJlU3QAygnBHFA6LtoKCTa2DywEkescf6pHxpw6i0+5Qgx5iPCnrtnIg8Vzjv53l1puWv2O7dKo3mXYiE3FJKgJ9512gziI5itn2ZZvPZRrr6su9tbhUXEVFubWY2x/LnEcZX0oLuCN20EDnCRiJjH3s1DfUMz7Qt9ABO6QoO2f4TmSRH0qP/AMWVgjN4Y3Ntu7rynwuMHbgt7f5qD253h06LL3NPuFospYXXAMwCSo+5uABjNBG163H1Frc2oVfCyVvIpEFgN3qT6j0p/W6hjAYN90RN9YMRyTzIMz7VS/tlktYgWAptkrssXArDdcyJ8whg2OtWmtuMLa+S3wCAbUgIQBESPMACegOKCh7d1zKrBzbVz5lB1MggCMwMj+orNXLLAHebJLEeZfEcDAM+nX9RV3rBbuM0MjF1xtS2sRu4O5iMSInrxVL2jI2WgHfcBgXUgNBAWAOYP40EJWZXMEgyPu2zPM8nrVv2Wj79qtcWWALhF5JgCMQCeaz9u6BjdychixyBJyI9ea1Hd9VJXCETIEXWbnJABB9enQUGp7F07Bwjh5Xc27dbWRECARkE9fU1sbRA4MiRJNzkRHAH6NVnZ+gCnyAgfd/6agEElsM0GAT6elXNpDuGSPaV56CAODQQO27q+vmCA/eYHaGeYIHIyapbcFW2OXETJv4AETErHWKuO23U3B5yri2D96IHiGTMEev0qLbtTADkziN1uNs5MbZ6fnQO2dzQMjzCH3Iw6iD+umKkWbjExBUzltozzn6j8aj6UksJR1BliDbSF2z5SVnMe+Zpvtx79u2o0yWXuG4seILioEIYksUPI2x8+KCzsuZic55SMzg0q0+Bld0kCFb1wI9YrF3u2u1ibdsWtIl3ZeuMGLlCivbVCD4mNxfEnoeMU0veDtsEM2ksunJ8Nisggx5/EYLH3jjig2sqwhdsk5yw44riv2t6sDW7VI+6JCuTBz0OB8BXcNBfNyzauQQbltXjBjegbbMCYmJ9q4z9t6Rq7J282+SkDkcEfej8KC37j6n/AJSx5jJGmG3eIj9svZKR5oiJnE11O2zF2BDgACCGEH4DkRXKPs+0qNpLLGPEB0wWRLBTr74baYxOOvrXXFBn+GY9TzQIvITEFgQD7g9cimSfKYMNyCUEiTxFTHWeRHwNIg+hPwYUEfwow5QiP+7/ANo+8JpOotrknwz6lkyfSYGP9qmtj1NNXCcGT9KBhLasnlFsqciMDI9KftWVVQECgDELgD4ULZkmDH/49RzmlBl6bZn0+tAjaCcqPQk8xyJpTCMhJPsYOB+hQvW+ICnOZxj+9GxMMBB9ADBOfWcfGgcVeDszHUjHt+FCm7ejBBlIlpI3HmOefehQTVck4bHsKauO0YW4cj0GI5z0oxdliNtz0kqQvXgn8xVb2i5AhbKMqt5Xe8EXKQWEAmQTt9efmFgLoKDdA8ssCwO2MmSPT1qtvdqWPMFu2iw2yB5vvEBZAmASywfem00aIFNldNadgQ25WfeBMhWkFsA5zNUmt72WhbAtC+7AqD+z6NwfIPMPOoAAkYmR0oLhtQVJl5jcPLb5MEAKfUVV9ttcWxeYDWlVtFjsKKB95Sg8wJIjeY4WInis9253v1VjXizbsau8oV1LMRaR98KHHlKFVBjcYy3sKxnbC6oOl5blsWkthmteObiW/Mbfm2klslWkYk/UNx3Hs2rui0O5V4Ewq5aWB3NltxIHx46xT/afeJ7dp/2dLCurlbe8vBVCykkA4IIGPjU/uToLmn0lm0dOzjw0Pircsuj8sNu1iSsmQYzunpTfa/dvTu259JrA1wsWawWJBaZLQ3WegI+FBQXb1pdFbZEZ3tOlxb8eQXXiZBOVAbAI9Jg1W9sd4LzqA964Uurt2qLcN0cfcJCsCcZj510fXd3Eu2Ws7D4bEbhvKA7QvoCY8oOIkiap7f2XaaQW3kAEbRcYRJBw33v80GLsa8lkXxr8qu4ubpICg5RYCwBM9aX2jZW8uyX27wQm9pzIneZPWfSt0Ps60U7ilwmI8124ZHoc8U8ncvRqSRZGeZe4ZzPV6DlV3TolqBJYAjqRIgCcdP6U1qBLzb8o2qVAtAlGCjcwaf5pPWuxL3V0fXTWyIjIJx8zT9nu/o4EafTkKNoOxDA5jIoOSaTujqnFq8mnvOj+dQpQLAIBnPkmOsTmr6z2LftbPFUoruSfEumMeYgC2CDjPyrpHZVtVtBVChQ10KABtA8a5AAGAPhUvrwP1FBnuxUO0MdhxA8NWJiTAJbqDV8uP0KdL0e6gqu1j5sruATkFZ5YQAR8/lVGezX3lmFy4pgBWsKSMAzvQjHlIz6itLb/AO0Xc/8AwbP/APTVVLY0Ga1ot2pu3AloLBa4+9EmYEsMDj8az3ervHOmX9mvlLi3C4uW52AQ2P3oAad7Db7DOK6OaIoPQfQUHF7feRn8ItevXLiKyC7MNtc7iP3ZjkdZjavpNROyu+GotI1m9fckeQAotwqogALIn7siCZrtt/RW3EPbtsPdFP5imtJ2VZtT4Vq3bnnYoH5UEbR3wmn0/ATw7QG7cIG1QAcYbgRXIvtruzqLA3AlbbAwTtBkTAPE8121rdZrvT9num15DXfEW4BtD23jHurAqfoKDL/ZvYJ0NnmGSwQQYWV7QuMVj+b3966cAQ2S0ARwIPWcfT5Vl+xe5A0tq3aR96oUy6gPCahr+GXiS0RxitQBz0+dA4w/RFNvZWJwJ+PPSlE/l60B86Bs2oyBmCOYxFIvWTBI3zBPlIkkDAg4k06ev9qwPfzvTdsrrFtbE8KxbO6G3F9QxTDBvLt5BAyR6UG3uowuIZugMI2hQUUkcueRH505buHZJM8ZKQYz0/XFcn7C7yag6HR2/Eug3EvXHdCPEbbchQXMkcy3ByM811XSbzbt7pDQJK5Ekf6s/WgcS5lfMCCPTJ6fnRoOZ2wJn85/ChZcgZLGCR5lAPWja7HUZ9R9fzoFwGEgKR0IaioNgQAnORxn5fKhQFrNqqzNuhF3EloETkkyOI/Csh3k7yBUw1ogXQim2RdBNxd2VUzuIiJB5npVz3qBOnuGxsu+DbYOm4ud22EBUSCZkktxE9K4p3z1et0+oe3fUWrhhi9tQu4zuV1uLAJ24keh4oN5c+0vS2AoDHLSot2gMFshmJAWfn781TdtfaMmoC7H1CMu7E/eIiCRbdSPiDwD7zzzWdotcRAxJ2kkExiQogQOhX8frFs3irbgSD0IORz6UFl2j29qLg8ruHI23PMZKjIBLGSJzn2q57PR9Vp78AW1tWxvuADazPHkAgkk7CQFz5cVmtdr2chzLNIYsSd2OJJ5EU9e7ddwFjAbd6ZgrMdMEj50G47oajtPTeEyM9zTLcFrwT4m1tzZRFZPI8kwSVg8450vff7TL+jA8OzpgrvdRHuXXZv3TbSxtqqxyDgsPc1i73eS8lnS6g68Xb3jm69o7mZF27VJEgRG4bQR99YOJp/RfbALOG0SXthIsvduFrqLJIDO6OSeJgjgD3oNZ9mveDU6zSu9y6zP4rW2cliDAVwVUFfCw22FAGAfWtB2Tp/DvXL37TeuIy7Cly6z2gyGGdd5O0yrA9BkdKyf2IX/APk9QSCZ1BJIzkonImR8fj6Vv1u27ik+UoQZ3AbSudxM424MzQSBcnmBIkQZn8P1NIaoHeDSI9glrl23sUsDZbYYEmQQIjHwqv7L7Qa3o1d/Fdoxul3YkwJCLEQZn0oLFu1iuoSzsPnDEPPllBJWB1jOY+dQu9PcXT65CWHh3ogXreDP+pQQLg6ZzBwRUi4Q12y8MAhaQQQT4luBA9jz86sbWqJbbDEDBYrtWfYlpb4qCPegjd2eym0mks2GZWNpSu5ZCmXZgQDkYb61aNbmMsIzhiPrHI9jQml0AIqu7Y0N90/5a/4NwcbkW4jezBhK/EH5GrKhFBlu6H7cH1H7ckvttBGGwWyF8RmCsg82XnInNaUs8GFUGDEsSJ6TC8U5QigRaLQN23d12zHynNLmioGgE0KKgRQHNCiAowKA6KgT7/jRFx6j6igrO2Gu2lNxWs7Fy/ik24XrFwYB+INZ+/3zbZvspfcg5TwRcTAnDK6OfYwfgau+1e7ljUXUu3HeVEBPEm18fDYFQw/mEGo93unYP8X/AJR9fKBmgzPZ/wBt2mLFNRZvWWGMQwn4NtZfhmqfvpq01FnX37e4Wr1nTsCwAYkXCIjoSUHBgZ9a02s+zLR3NxMkkYJBMEn72GE0/wBk9xbdlGtvcN60yonhshACoSwA/eGMnpQY3uho/wDlNJtKkm3qZBJkEXEkAekAYGPN9etLa8lsNBhVyTB+6BJ2wOOnFU2i7p6ayVNtNu0tABaAHmQoZiFnqQJOOIq7Lj0HEe1AtAAABuA9jPNOLb/1E4wD0PrUZRIgbSOu08H+hp8IV6GOkNM/ERigWJHVfpFChvzyR8VoUHLu8na1xNTfFu42ntsTbdbVtZIySz7iA77mIn0msP3v723Nb4a3kG60oAYHJMBWPON0AkZzMGtf3j1Jd2nb53UEsAQCREge4OZrA9pv5wDtlRtkRxJIwM/OgqkSJ6dP18qDDqOlPATMEcU2mJoGbucn6+5pVrMUkjkTUnTJP65oFXFqObP48fWp1+0Rg01pdOS0dKDsX2Ndlvb0V1jBF26CpQgmFTaQw/hYN0IHIOQRW5jJ5nMyPlmsH9kVh7dvVKSwG+2QMxJVwSPc7RPwHpW7Zj6n6mgqe9HdFNfZRGuXbezdtZGj7wAIdYhwQuQY61Y2tOwRdxTdC7vDG1SViYnMGOPTFBhRKtBJWPaiFxR1/qfmetMxRbaCR+0D1/ClDVL7/SosUoLQSDq196H7WPQ0zspQSgcOr9vx/wBqT+1H0FEbdJigM6lvaiOqb2+lERSWWgM329fy/tSPFb+Y/WhFHQJLH1P1NDZSwtK20DQt0YSngtFFA3FHFKAo6BuKOaMrRbaAUoGkxQmgmWAIkDnmlPe2xMSeBIBPrE80uOPlTOp024CQjD/Us/Sgb1GhFxdp8QAEkbXIOfcdKFM3bWntMfEFi1MQWuBS3M4YjAx9aKg8+X9c7rLyzkkkkjgx6cHFVyHOf0Ks2tYMkZ6CJqBf08GZEe/4UCLdriD+WKUwB4xj/FRlveYiIgc0ndnmfnQINnzc1LRYBqGCd0zT1y7QSjeB+VWPY9oFon68R/nrVHZvQ3FaDsIguBnof7+tB13uPpgqXI6hD/681o2FUndBfK0x91ePiavitBHYUQFLcUQoBFFS2FJigTS1oAUpRQGKUBQAoTQA02acpomgBNJJo5oNQJo4oUYoCpU0maUKBQOKE0QoyaAgaBoTRGgE0KTuoTQGRSZpdIoJGoVjbIUw0HbkcgYkkcHj51X2O0dWSQ+kjyjzW79tlLHnbJBET1HSpjMQelOOm4ESVnG5CVYe4PQ0HMe1vshe9da49+9LZm6m8yScBgTxQrpfYfYS2GuOHvXXeP3l+4bjhf5FkAKs5gDM+wo6DkfafZK2d2whRBmZPQiAementWO1v3vX88V0LtvRz/EevQ8joT/WsJ2hpNpz1jnnj8qCm1tuQTNI0lsRz7/hTl4iCKJXA44oGwkdaQ4py4P9uuPSk/nQBOR0/wA1quwjF2AZAzM+vEjrWYt/eznOau+wtYEuKHGB5RM9TwwBBwRzQdv7q8HHKAz7BoGf96viKoO6ibfL6Jkeh3LIq/NAw4pK0q5TamgcikxS6EUCYpUUIoxQCkmlUg0Bg0kihRTQAigBRzRTQJo4o9vxoeGfQ/lQJoCkswGCR/mkC4ZMKxj0A/qRQPmkzSZP8p+oHr8aPSBn3SoUDqW/2EUCgaI08bG7CSP9TD8YPM+8VMGkX0mgrDRA1aiwo4UfQUuI4oKXU6lLS7rjLbXjc5Cj6sQKhafvFpXYBdRZYniLi5+cxWlu2wwIYBgeQwBB+IOKzGr+zbQvO20bRzm2xAk4PkaV+gFBfXdICOTnriKV4DCBzUXu32EujsCyrFwGZgzCD5jMY9OKs5igTY3SZEQBk9efwoU8DQoMD2t2Xg84Bkx+P0rA95ez1AJgyOfQ/qa3HfnSarwHbTHdckQvUicgTjisE/Z2oawGvyHPIjPJyf10oMfebn2446f0qOT+ulS9VZKkz6nmowWaBLGMzRh5midOfjRoMUD1m3n5/wBa03Zuj8R5MN+EdD8ePxrO2ZGentWu7v6hFMs0AkDj8Ynig6b3NkAAz/0zzyYKAE+/1+NaVqznd++BcAmW2ADmIYrJj4Crg3yWI3DB/l/v7GgcekKKUEPXPwx+FKGnH+ZP+1ADjn8aZfW2wYNxAfQsv96O72RacyVz0IJ/vS7XZiLkAT7gHpHp6UDX/Ebckb1JHIBkjrwKU2qEx5v/AAn+sUg9hqc7mk9cf2p8dmxgER8M0Bij2/GlDSYiaWLGaBK6ceppf7Mvp+NLRSBR0CRbX0H0omb5Uoiktamgr7u4Gd3TiJPXiOKa024ydpJDeUn5QY/pVqbQ/QFDwhxJ+v8AagjGzA6Sfz/vRQZgBuPTGI/iMAc+vr6VMt2gOgpZoIa6NiOQD05Oc5jH6FSNPowuZLNAEk9BnCiFXPoBTtKFAdA0VCaAUJoqKaAyaFFRzQFNETQoiKBwNQpNHQR7tmcc1Sdrdkh1K7ZnjHp7/ritJ4VR71ig8+98Ow2tuzR5ZPvHtisoG6f3runfzs0NbMgkZJ4MH864qbQlowR6n5fM0EVqIsTT5b6f49fhSwJA4jp/mg2Hc37Mb2vseML9u0m5kG5WZyVifKCABnmflVkfs4v6W4bW7xJUNZceVbhxuWCTtZf5ScggjqBsPsect2aRny33A9xstn8JrbASIaD/AHoOad29bcZU3eVvMJaRgHoDkHMZPT6ae1q2DbHyR1POT1J6/jVvq+yUuoUYtDAgkHzZxJP8Rjqc4EzUBeyrqDkOSPMQIBM+kzwB60Em255HFSkPvVbJUAbSucYI6/COalWb00E2gKJaKaBxRSwKbVqcU0AihR0YoEmiNLNJNAmKEUqhQJowKOjFAk0qhQoBNGKKjFADRTRmiJoCmgDQmgKA6BoUW6gOKJhRzQIoBR0TLQoHjSWWlURoKTtzs3xEYcSOa8+d7eyjZvsM7c5M+p5Hw/Wa9Lak4rjn2q2QYaMxzQcxa5HvTj3/ANc+lQblLBxQd++xN57Oef8A5i5HH/d2q3s1zz7DD/7tf/7h/wAbdqugoaArqkq20wxBg+hjHymk3WO2QIOMDMSRMevWnDSQcn5UCS2TIwODzOM46ZpltOvMU8wptqBapRFaVbOKMUBKtOKKJaWKAooUo0QoBQNAGhQEaFED+dHNABR0KFAKBoUKAjSgKImjoBRMKUKJ6Boiik0o0RFAe6jFJNBTQLilCm5xQoHSKFFNCg//2Q=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http://www.epola.co.uk/epola_org/michelson_morley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6" y="-9395"/>
            <a:ext cx="2371725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2151063"/>
            <a:ext cx="41560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1"/>
          <p:cNvGraphicFramePr>
            <a:graphicFrameLocks noChangeAspect="1"/>
          </p:cNvGraphicFramePr>
          <p:nvPr/>
        </p:nvGraphicFramePr>
        <p:xfrm>
          <a:off x="6194211" y="3581400"/>
          <a:ext cx="4383087" cy="209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66600" imgH="888840" progId="Equation.DSMT4">
                  <p:embed/>
                </p:oleObj>
              </mc:Choice>
              <mc:Fallback>
                <p:oleObj name="Equation" r:id="rId4" imgW="1866600" imgH="888840" progId="Equation.DSMT4">
                  <p:embed/>
                  <p:pic>
                    <p:nvPicPr>
                      <p:cNvPr id="1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4211" y="3581400"/>
                        <a:ext cx="4383087" cy="209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5262564" y="2057400"/>
          <a:ext cx="5405437" cy="957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71520" imgH="393480" progId="Equation.DSMT4">
                  <p:embed/>
                </p:oleObj>
              </mc:Choice>
              <mc:Fallback>
                <p:oleObj name="Equation" r:id="rId6" imgW="2171520" imgH="393480" progId="Equation.DSMT4">
                  <p:embed/>
                  <p:pic>
                    <p:nvPicPr>
                      <p:cNvPr id="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2564" y="2057400"/>
                        <a:ext cx="5405437" cy="9570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24400" y="2959406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With “ether” at rest </a:t>
            </a:r>
            <a:r>
              <a:rPr lang="en-US" sz="2400" dirty="0">
                <a:solidFill>
                  <a:srgbClr val="FF0000"/>
                </a:solidFill>
              </a:rPr>
              <a:t>in lab frame</a:t>
            </a:r>
            <a:r>
              <a:rPr lang="en-US" sz="2400" dirty="0"/>
              <a:t>, we expect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14600" y="6096000"/>
                <a:ext cx="2971800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 = velocity of Earth rotation around Sun = 3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𝑚</m:t>
                    </m:r>
                    <m:r>
                      <a:rPr lang="en-US" i="1">
                        <a:latin typeface="Cambria Math"/>
                      </a:rPr>
                      <m:t>/</m:t>
                    </m:r>
                    <m:r>
                      <a:rPr lang="en-US" i="1">
                        <a:latin typeface="Cambria Math"/>
                      </a:rPr>
                      <m:t>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6096000"/>
                <a:ext cx="2971800" cy="669992"/>
              </a:xfrm>
              <a:prstGeom prst="rect">
                <a:avLst/>
              </a:prstGeom>
              <a:blipFill>
                <a:blip r:embed="rId8"/>
                <a:stretch>
                  <a:fillRect l="-2128" t="-3774" r="-1277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19800" y="5867401"/>
                <a:ext cx="4114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Length difference of the two beams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∆=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5867401"/>
                <a:ext cx="4114800" cy="646331"/>
              </a:xfrm>
              <a:prstGeom prst="rect">
                <a:avLst/>
              </a:prstGeom>
              <a:blipFill>
                <a:blip r:embed="rId9"/>
                <a:stretch>
                  <a:fillRect l="-1538" t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62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>
              <a:xfrm>
                <a:off x="1685925" y="352426"/>
                <a:ext cx="7772400" cy="3867150"/>
              </a:xfrm>
            </p:spPr>
            <p:txBody>
              <a:bodyPr>
                <a:normAutofit fontScale="90000"/>
              </a:bodyPr>
              <a:lstStyle/>
              <a:p>
                <a:br>
                  <a:rPr lang="en-US" sz="3100" dirty="0">
                    <a:solidFill>
                      <a:srgbClr val="FF0000"/>
                    </a:solidFill>
                  </a:rPr>
                </a:br>
                <a:br>
                  <a:rPr lang="en-US" sz="3100" dirty="0">
                    <a:solidFill>
                      <a:srgbClr val="FF0000"/>
                    </a:solidFill>
                  </a:rPr>
                </a:br>
                <a:br>
                  <a:rPr lang="en-US" sz="3100" dirty="0">
                    <a:solidFill>
                      <a:srgbClr val="FF0000"/>
                    </a:solidFill>
                  </a:rPr>
                </a:br>
                <a:br>
                  <a:rPr lang="en-US" sz="3100" dirty="0">
                    <a:solidFill>
                      <a:srgbClr val="FF0000"/>
                    </a:solidFill>
                  </a:rPr>
                </a:br>
                <a:r>
                  <a:rPr lang="en-US" sz="3100" dirty="0">
                    <a:solidFill>
                      <a:srgbClr val="FF0000"/>
                    </a:solidFill>
                  </a:rPr>
                  <a:t>A fringe shift, n, </a:t>
                </a:r>
                <a:r>
                  <a:rPr lang="en-US" sz="3100" dirty="0"/>
                  <a:t>due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1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3100" i="1">
                            <a:latin typeface="Cambria Math"/>
                          </a:rPr>
                          <m:t>𝑙</m:t>
                        </m:r>
                      </m:sub>
                    </m:sSub>
                    <m:r>
                      <a:rPr lang="en-US" sz="3100" i="1">
                        <a:latin typeface="Cambria Math"/>
                        <a:ea typeface="Cambria Math"/>
                      </a:rPr>
                      <m:t>≠</m:t>
                    </m:r>
                    <m:sSub>
                      <m:sSubPr>
                        <m:ctrlPr>
                          <a:rPr lang="en-US" sz="31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3100" i="1">
                            <a:latin typeface="Cambria Math"/>
                            <a:ea typeface="Cambria Math"/>
                          </a:rPr>
                          <m:t>𝑇</m:t>
                        </m:r>
                      </m:e>
                      <m:sub>
                        <m:r>
                          <a:rPr lang="en-US" sz="3100" i="1">
                            <a:latin typeface="Cambria Math"/>
                            <a:ea typeface="Cambria Math"/>
                          </a:rPr>
                          <m:t>𝑡</m:t>
                        </m:r>
                      </m:sub>
                    </m:sSub>
                    <m:r>
                      <a:rPr lang="en-US" sz="31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3100" dirty="0"/>
                  <a:t>was expected when the system was rotated by 90 degrees with</a:t>
                </a:r>
                <a:br>
                  <a:rPr lang="en-US" sz="3100" dirty="0"/>
                </a:br>
                <a:r>
                  <a:rPr lang="en-US" sz="3100" dirty="0"/>
                  <a:t>n=2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1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3100" i="1">
                            <a:latin typeface="Cambria Math"/>
                            <a:ea typeface="Cambria Math"/>
                          </a:rPr>
                          <m:t>∆</m:t>
                        </m:r>
                      </m:num>
                      <m:den>
                        <m:r>
                          <a:rPr lang="en-US" sz="3100" i="1">
                            <a:latin typeface="Cambria Math"/>
                            <a:ea typeface="Cambria Math"/>
                          </a:rPr>
                          <m:t>𝜆</m:t>
                        </m:r>
                      </m:den>
                    </m:f>
                    <m:r>
                      <a:rPr lang="en-US" sz="31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31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3100" i="1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sz="3100" i="1">
                            <a:latin typeface="Cambria Math"/>
                            <a:ea typeface="Cambria Math"/>
                          </a:rPr>
                          <m:t>𝐿</m:t>
                        </m:r>
                        <m:sSup>
                          <m:sSupPr>
                            <m:ctrlPr>
                              <a:rPr lang="en-US" sz="31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3100" i="1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p>
                            <m:r>
                              <a:rPr lang="en-US" sz="31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100" i="1">
                            <a:latin typeface="Cambria Math"/>
                            <a:ea typeface="Cambria Math"/>
                          </a:rPr>
                          <m:t>𝜆</m:t>
                        </m:r>
                        <m:sSup>
                          <m:sSupPr>
                            <m:ctrlPr>
                              <a:rPr lang="en-US" sz="31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3100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US" sz="31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100" dirty="0"/>
                  <a:t> =0.44 (L=11m, </a:t>
                </a:r>
                <a14:m>
                  <m:oMath xmlns:m="http://schemas.openxmlformats.org/officeDocument/2006/math">
                    <m:r>
                      <a:rPr lang="en-US" sz="3100" i="1">
                        <a:latin typeface="Cambria Math"/>
                        <a:ea typeface="Cambria Math"/>
                      </a:rPr>
                      <m:t>𝜆</m:t>
                    </m:r>
                  </m:oMath>
                </a14:m>
                <a:r>
                  <a:rPr lang="en-US" sz="3100" dirty="0"/>
                  <a:t>=500nm), </a:t>
                </a:r>
                <a:br>
                  <a:rPr lang="en-US" sz="3100" dirty="0"/>
                </a:br>
                <a:r>
                  <a:rPr lang="en-US" sz="3100" dirty="0">
                    <a:solidFill>
                      <a:srgbClr val="FF0000"/>
                    </a:solidFill>
                  </a:rPr>
                  <a:t>but NOT observed</a:t>
                </a:r>
                <a:r>
                  <a:rPr lang="en-US" sz="3100" dirty="0"/>
                  <a:t>.</a:t>
                </a:r>
                <a:br>
                  <a:rPr lang="en-US" sz="3100" dirty="0"/>
                </a:br>
                <a:br>
                  <a:rPr lang="en-US" sz="3100" dirty="0"/>
                </a:br>
                <a:r>
                  <a:rPr lang="en-US" sz="3100" dirty="0"/>
                  <a:t>The null result indicates that the light speed c remains unchanged in the moving frame. </a:t>
                </a:r>
                <a:br>
                  <a:rPr lang="en-US" dirty="0"/>
                </a:b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685925" y="352426"/>
                <a:ext cx="7772400" cy="386715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133600" y="3886200"/>
                <a:ext cx="7162800" cy="1676400"/>
              </a:xfrm>
            </p:spPr>
            <p:txBody>
              <a:bodyPr>
                <a:normAutofit fontScale="25000" lnSpcReduction="20000"/>
              </a:bodyPr>
              <a:lstStyle/>
              <a:p>
                <a:r>
                  <a:rPr lang="en-US" sz="8600" dirty="0">
                    <a:solidFill>
                      <a:srgbClr val="7030A0"/>
                    </a:solidFill>
                  </a:rPr>
                  <a:t>Alternatively</a:t>
                </a:r>
                <a:r>
                  <a:rPr lang="en-US" sz="8600" dirty="0">
                    <a:solidFill>
                      <a:srgbClr val="FF0000"/>
                    </a:solidFill>
                  </a:rPr>
                  <a:t>, if the observer is </a:t>
                </a:r>
                <a:r>
                  <a:rPr lang="en-US" sz="8600" dirty="0">
                    <a:solidFill>
                      <a:srgbClr val="0070C0"/>
                    </a:solidFill>
                  </a:rPr>
                  <a:t>in a moving frame with a speed v relative to the lab frame in which the “ether” is fixed, like swimmer swims in water (ether), </a:t>
                </a:r>
              </a:p>
              <a:p>
                <a:r>
                  <a:rPr lang="en-US" sz="8600" dirty="0">
                    <a:solidFill>
                      <a:srgbClr val="FF0000"/>
                    </a:solidFill>
                  </a:rPr>
                  <a:t>same results are obtained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8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8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𝑙</m:t>
                        </m:r>
                      </m:sub>
                    </m:sSub>
                    <m:r>
                      <a:rPr lang="en-US" sz="86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en-US" sz="8600" i="1">
                        <a:solidFill>
                          <a:srgbClr val="FF0000"/>
                        </a:solidFill>
                        <a:latin typeface="Cambria Math"/>
                      </a:rPr>
                      <m:t>𝑎𝑛𝑑</m:t>
                    </m:r>
                    <m:r>
                      <a:rPr lang="en-US" sz="86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8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8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endParaRPr lang="en-US" sz="8600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600">
                          <a:solidFill>
                            <a:srgbClr val="FF0000"/>
                          </a:solidFill>
                          <a:latin typeface="Cambria Math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8600">
                          <a:latin typeface="Cambria Math"/>
                        </a:rPr>
                        <m:t>as</m:t>
                      </m:r>
                      <m:r>
                        <a:rPr lang="en-US" sz="86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8600">
                          <a:latin typeface="Cambria Math"/>
                        </a:rPr>
                        <m:t>the</m:t>
                      </m:r>
                      <m:r>
                        <a:rPr lang="en-US" sz="86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8600">
                          <a:latin typeface="Cambria Math"/>
                        </a:rPr>
                        <m:t>swimmer</m:t>
                      </m:r>
                      <m:r>
                        <a:rPr lang="en-US" sz="86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8600">
                          <a:latin typeface="Cambria Math"/>
                        </a:rPr>
                        <m:t>needs</m:t>
                      </m:r>
                      <m:r>
                        <a:rPr lang="en-US" sz="86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8600">
                          <a:latin typeface="Cambria Math"/>
                        </a:rPr>
                        <m:t>to</m:t>
                      </m:r>
                      <m:r>
                        <a:rPr lang="en-US" sz="86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8600">
                          <a:latin typeface="Cambria Math"/>
                        </a:rPr>
                        <m:t>swim</m:t>
                      </m:r>
                      <m:r>
                        <a:rPr lang="en-US" sz="86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8600">
                          <a:latin typeface="Cambria Math"/>
                        </a:rPr>
                        <m:t>at</m:t>
                      </m:r>
                      <m:r>
                        <a:rPr lang="en-US" sz="86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8600">
                          <a:latin typeface="Cambria Math"/>
                        </a:rPr>
                        <m:t>an</m:t>
                      </m:r>
                      <m:r>
                        <a:rPr lang="en-US" sz="86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8600">
                          <a:latin typeface="Cambria Math"/>
                        </a:rPr>
                        <m:t>angle</m:t>
                      </m:r>
                      <m:r>
                        <a:rPr lang="en-US" sz="86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8600">
                          <a:latin typeface="Cambria Math"/>
                        </a:rPr>
                        <m:t>with</m:t>
                      </m:r>
                      <m:r>
                        <a:rPr lang="en-US" sz="86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8600">
                          <a:latin typeface="Cambria Math"/>
                        </a:rPr>
                        <m:t>speed</m:t>
                      </m:r>
                      <m:r>
                        <a:rPr lang="en-US" sz="860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8600">
                          <a:latin typeface="Cambria Math"/>
                        </a:rPr>
                        <m:t>c</m:t>
                      </m:r>
                      <m:r>
                        <a:rPr lang="en-US" sz="8600">
                          <a:latin typeface="Cambria Math"/>
                        </a:rPr>
                        <m:t>. </m:t>
                      </m:r>
                    </m:oMath>
                  </m:oMathPara>
                </a14:m>
                <a:endParaRPr lang="en-US" sz="8600" dirty="0"/>
              </a:p>
              <a:p>
                <a:endParaRPr lang="en-US" sz="8600" dirty="0"/>
              </a:p>
              <a:p>
                <a:r>
                  <a:rPr lang="en-US" sz="8600" dirty="0">
                    <a:solidFill>
                      <a:srgbClr val="7030A0"/>
                    </a:solidFill>
                  </a:rPr>
                  <a:t>The Null result also suggests that the absence of “ether” and the </a:t>
                </a:r>
                <a:r>
                  <a:rPr lang="en-US" sz="8600" dirty="0">
                    <a:solidFill>
                      <a:srgbClr val="FF0000"/>
                    </a:solidFill>
                  </a:rPr>
                  <a:t>same light speed c for all inertial frames</a:t>
                </a:r>
                <a:r>
                  <a:rPr lang="en-US" sz="8600" dirty="0">
                    <a:solidFill>
                      <a:srgbClr val="7030A0"/>
                    </a:solidFill>
                  </a:rPr>
                  <a:t>.</a:t>
                </a:r>
              </a:p>
              <a:p>
                <a:endParaRPr lang="en-US" dirty="0">
                  <a:solidFill>
                    <a:srgbClr val="FF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133600" y="3886200"/>
                <a:ext cx="7162800" cy="1676400"/>
              </a:xfrm>
              <a:blipFill>
                <a:blip r:embed="rId3"/>
                <a:stretch>
                  <a:fillRect l="-177" t="-7519" r="-177" b="-51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437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Einstein’s postulates of the special theory of relativity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8288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1. All laws of physics are the same in all uniformly moving (inertial) frames of reference</a:t>
            </a:r>
            <a:r>
              <a:rPr lang="en-US" dirty="0">
                <a:solidFill>
                  <a:srgbClr val="0070C0"/>
                </a:solidFill>
              </a:rPr>
              <a:t>.(the same Maxwell Equations.)</a:t>
            </a:r>
          </a:p>
          <a:p>
            <a:pPr>
              <a:buFontTx/>
              <a:buNone/>
            </a:pPr>
            <a:r>
              <a:rPr lang="en-US" dirty="0"/>
              <a:t>2. The speed of light in free space has the same measured value regardless of the motion of the source or the motion of the observer;  that is, </a:t>
            </a:r>
            <a:r>
              <a:rPr lang="en-US" dirty="0">
                <a:solidFill>
                  <a:srgbClr val="0070C0"/>
                </a:solidFill>
              </a:rPr>
              <a:t>the speed of light is invariant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865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28601"/>
            <a:ext cx="8229600" cy="1066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we accept Einstein’s postulates, we have to re-examine our understanding of time.</a:t>
            </a:r>
          </a:p>
        </p:txBody>
      </p:sp>
      <p:sp>
        <p:nvSpPr>
          <p:cNvPr id="5" name="矩形 4"/>
          <p:cNvSpPr/>
          <p:nvPr/>
        </p:nvSpPr>
        <p:spPr>
          <a:xfrm>
            <a:off x="1905000" y="4191001"/>
            <a:ext cx="82673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/>
              <a:t>Einstein’s theory: </a:t>
            </a:r>
            <a:r>
              <a:rPr lang="en-US" altLang="zh-CN" sz="2800" dirty="0">
                <a:solidFill>
                  <a:srgbClr val="0070C0"/>
                </a:solidFill>
              </a:rPr>
              <a:t>Time is “entangled” with space…</a:t>
            </a:r>
            <a:endParaRPr lang="zh-CN" alt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981200" y="1447801"/>
            <a:ext cx="8447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Time is “definite”: </a:t>
            </a:r>
            <a:r>
              <a:rPr lang="en-US" altLang="zh-CN" sz="2800" dirty="0">
                <a:solidFill>
                  <a:srgbClr val="0070C0"/>
                </a:solidFill>
              </a:rPr>
              <a:t>independent of observer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18930" y="203334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DA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The sequence of events that have cause-effect relationships (causality)</a:t>
            </a:r>
            <a:r>
              <a:rPr lang="en-US" sz="2800" dirty="0"/>
              <a:t>: some events must happen before others.</a:t>
            </a:r>
          </a:p>
          <a:p>
            <a:pPr lvl="1"/>
            <a:r>
              <a:rPr lang="en-US" sz="2400" dirty="0"/>
              <a:t>For example, you mother must be born before you.</a:t>
            </a:r>
          </a:p>
        </p:txBody>
      </p:sp>
    </p:spTree>
    <p:extLst>
      <p:ext uri="{BB962C8B-B14F-4D97-AF65-F5344CB8AC3E}">
        <p14:creationId xmlns:p14="http://schemas.microsoft.com/office/powerpoint/2010/main" val="47399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1837138" y="763779"/>
                <a:ext cx="8600303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/>
                  <a:t>Consider a railroad car moving at constant velocity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</a:rPr>
                      <m:t>𝜐</m:t>
                    </m:r>
                  </m:oMath>
                </a14:m>
                <a:r>
                  <a:rPr lang="en-US" altLang="zh-CN" sz="2800" dirty="0"/>
                  <a:t> relative to the ground.</a:t>
                </a:r>
              </a:p>
              <a:p>
                <a:r>
                  <a:rPr lang="en-US" altLang="zh-CN" sz="2800" dirty="0"/>
                  <a:t>If a light bulb at the center of the car is turned on, the light reach the ends of the car at the same time in the reference system of the car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7138" y="763779"/>
                <a:ext cx="8600303" cy="2246769"/>
              </a:xfrm>
              <a:prstGeom prst="rect">
                <a:avLst/>
              </a:prstGeom>
              <a:blipFill>
                <a:blip r:embed="rId2"/>
                <a:stretch>
                  <a:fillRect l="-1475" t="-2809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组合 23"/>
          <p:cNvGrpSpPr/>
          <p:nvPr/>
        </p:nvGrpSpPr>
        <p:grpSpPr>
          <a:xfrm>
            <a:off x="3465107" y="2955552"/>
            <a:ext cx="4413679" cy="2454649"/>
            <a:chOff x="2048197" y="2555088"/>
            <a:chExt cx="4413679" cy="2454649"/>
          </a:xfrm>
        </p:grpSpPr>
        <p:graphicFrame>
          <p:nvGraphicFramePr>
            <p:cNvPr id="18" name="对象 17"/>
            <p:cNvGraphicFramePr>
              <a:graphicFrameLocks noChangeAspect="1"/>
            </p:cNvGraphicFramePr>
            <p:nvPr/>
          </p:nvGraphicFramePr>
          <p:xfrm>
            <a:off x="4941089" y="2555088"/>
            <a:ext cx="244631" cy="583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64880" imgH="393480" progId="Equation.DSMT4">
                    <p:embed/>
                  </p:oleObj>
                </mc:Choice>
                <mc:Fallback>
                  <p:oleObj name="Equation" r:id="rId3" imgW="164880" imgH="393480" progId="Equation.DSMT4">
                    <p:embed/>
                    <p:pic>
                      <p:nvPicPr>
                        <p:cNvPr id="18" name="对象 1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941089" y="2555088"/>
                          <a:ext cx="244631" cy="583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3" name="组合 22"/>
            <p:cNvGrpSpPr/>
            <p:nvPr/>
          </p:nvGrpSpPr>
          <p:grpSpPr>
            <a:xfrm>
              <a:off x="2048197" y="2558410"/>
              <a:ext cx="4413679" cy="2451327"/>
              <a:chOff x="1965818" y="2294799"/>
              <a:chExt cx="4413679" cy="2451327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25748" y="2850651"/>
                <a:ext cx="4200525" cy="1895475"/>
              </a:xfrm>
              <a:prstGeom prst="rect">
                <a:avLst/>
              </a:prstGeom>
            </p:spPr>
          </p:pic>
          <p:cxnSp>
            <p:nvCxnSpPr>
              <p:cNvPr id="5" name="直接连接符 4"/>
              <p:cNvCxnSpPr/>
              <p:nvPr/>
            </p:nvCxnSpPr>
            <p:spPr>
              <a:xfrm>
                <a:off x="4283676" y="2776151"/>
                <a:ext cx="0" cy="32127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>
                <a:off x="2611395" y="2767914"/>
                <a:ext cx="0" cy="2965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5947719" y="2776151"/>
                <a:ext cx="16476" cy="32127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箭头连接符 10"/>
              <p:cNvCxnSpPr/>
              <p:nvPr/>
            </p:nvCxnSpPr>
            <p:spPr>
              <a:xfrm>
                <a:off x="2611395" y="2916195"/>
                <a:ext cx="1672281" cy="1719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箭头连接符 14"/>
              <p:cNvCxnSpPr/>
              <p:nvPr/>
            </p:nvCxnSpPr>
            <p:spPr>
              <a:xfrm>
                <a:off x="4242487" y="2916195"/>
                <a:ext cx="172170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7" name="对象 16"/>
              <p:cNvGraphicFramePr>
                <a:graphicFrameLocks noChangeAspect="1"/>
              </p:cNvGraphicFramePr>
              <p:nvPr/>
            </p:nvGraphicFramePr>
            <p:xfrm>
              <a:off x="3274254" y="2294799"/>
              <a:ext cx="264190" cy="6299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164880" imgH="393480" progId="Equation.DSMT4">
                      <p:embed/>
                    </p:oleObj>
                  </mc:Choice>
                  <mc:Fallback>
                    <p:oleObj name="Equation" r:id="rId6" imgW="164880" imgH="393480" progId="Equation.DSMT4">
                      <p:embed/>
                      <p:pic>
                        <p:nvPicPr>
                          <p:cNvPr id="17" name="对象 16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3274254" y="2294799"/>
                            <a:ext cx="264190" cy="62999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对象 18"/>
              <p:cNvGraphicFramePr>
                <a:graphicFrameLocks noChangeAspect="1"/>
              </p:cNvGraphicFramePr>
              <p:nvPr/>
            </p:nvGraphicFramePr>
            <p:xfrm>
              <a:off x="1965818" y="3556745"/>
              <a:ext cx="319860" cy="2843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228600" imgH="203040" progId="Equation.DSMT4">
                      <p:embed/>
                    </p:oleObj>
                  </mc:Choice>
                  <mc:Fallback>
                    <p:oleObj name="Equation" r:id="rId8" imgW="228600" imgH="203040" progId="Equation.DSMT4">
                      <p:embed/>
                      <p:pic>
                        <p:nvPicPr>
                          <p:cNvPr id="19" name="对象 18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1965818" y="3556745"/>
                            <a:ext cx="319860" cy="28432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对象 19"/>
              <p:cNvGraphicFramePr>
                <a:graphicFrameLocks noChangeAspect="1"/>
              </p:cNvGraphicFramePr>
              <p:nvPr/>
            </p:nvGraphicFramePr>
            <p:xfrm>
              <a:off x="6059637" y="3559336"/>
              <a:ext cx="319860" cy="2843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228600" imgH="203040" progId="Equation.DSMT4">
                      <p:embed/>
                    </p:oleObj>
                  </mc:Choice>
                  <mc:Fallback>
                    <p:oleObj name="Equation" r:id="rId10" imgW="228600" imgH="203040" progId="Equation.DSMT4">
                      <p:embed/>
                      <p:pic>
                        <p:nvPicPr>
                          <p:cNvPr id="20" name="对象 19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6059637" y="3559336"/>
                            <a:ext cx="319860" cy="28432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对象 20"/>
              <p:cNvGraphicFramePr>
                <a:graphicFrameLocks noChangeAspect="1"/>
              </p:cNvGraphicFramePr>
              <p:nvPr/>
            </p:nvGraphicFramePr>
            <p:xfrm>
              <a:off x="3176330" y="3473470"/>
              <a:ext cx="265842" cy="3249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114120" imgH="139680" progId="Equation.DSMT4">
                      <p:embed/>
                    </p:oleObj>
                  </mc:Choice>
                  <mc:Fallback>
                    <p:oleObj name="Equation" r:id="rId12" imgW="114120" imgH="139680" progId="Equation.DSMT4">
                      <p:embed/>
                      <p:pic>
                        <p:nvPicPr>
                          <p:cNvPr id="21" name="对象 20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3176330" y="3473470"/>
                            <a:ext cx="265842" cy="32491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" name="对象 21"/>
              <p:cNvGraphicFramePr>
                <a:graphicFrameLocks noChangeAspect="1"/>
              </p:cNvGraphicFramePr>
              <p:nvPr/>
            </p:nvGraphicFramePr>
            <p:xfrm>
              <a:off x="5111751" y="3440698"/>
              <a:ext cx="265842" cy="3249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4" imgW="114120" imgH="139680" progId="Equation.DSMT4">
                      <p:embed/>
                    </p:oleObj>
                  </mc:Choice>
                  <mc:Fallback>
                    <p:oleObj name="Equation" r:id="rId14" imgW="114120" imgH="139680" progId="Equation.DSMT4">
                      <p:embed/>
                      <p:pic>
                        <p:nvPicPr>
                          <p:cNvPr id="22" name="对象 21"/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5111751" y="3440698"/>
                            <a:ext cx="265842" cy="32491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5" name="文本框 24"/>
          <p:cNvSpPr txBox="1"/>
          <p:nvPr/>
        </p:nvSpPr>
        <p:spPr>
          <a:xfrm>
            <a:off x="1754759" y="5638801"/>
            <a:ext cx="8765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Events (a) and (b) are simultaneous in the reference frame of the train.</a:t>
            </a: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2133600" y="152401"/>
            <a:ext cx="7467600" cy="593623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Simultaneity</a:t>
            </a:r>
          </a:p>
        </p:txBody>
      </p:sp>
    </p:spTree>
    <p:extLst>
      <p:ext uri="{BB962C8B-B14F-4D97-AF65-F5344CB8AC3E}">
        <p14:creationId xmlns:p14="http://schemas.microsoft.com/office/powerpoint/2010/main" val="77968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296809" y="1162050"/>
            <a:ext cx="4249051" cy="2038350"/>
            <a:chOff x="1772808" y="98855"/>
            <a:chExt cx="4249051" cy="203835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2808" y="98855"/>
              <a:ext cx="4181475" cy="2038350"/>
            </a:xfrm>
            <a:prstGeom prst="rect">
              <a:avLst/>
            </a:prstGeom>
          </p:spPr>
        </p:pic>
        <p:cxnSp>
          <p:nvCxnSpPr>
            <p:cNvPr id="4" name="直接箭头连接符 3"/>
            <p:cNvCxnSpPr/>
            <p:nvPr/>
          </p:nvCxnSpPr>
          <p:spPr>
            <a:xfrm>
              <a:off x="5379308" y="189470"/>
              <a:ext cx="64255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5072491" y="98855"/>
            <a:ext cx="239241" cy="263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26720" imgH="139680" progId="Equation.DSMT4">
                    <p:embed/>
                  </p:oleObj>
                </mc:Choice>
                <mc:Fallback>
                  <p:oleObj name="Equation" r:id="rId3" imgW="126720" imgH="139680" progId="Equation.DSMT4">
                    <p:embed/>
                    <p:pic>
                      <p:nvPicPr>
                        <p:cNvPr id="5" name="对象 4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072491" y="98855"/>
                          <a:ext cx="239241" cy="2631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对象 5"/>
            <p:cNvGraphicFramePr>
              <a:graphicFrameLocks noChangeAspect="1"/>
            </p:cNvGraphicFramePr>
            <p:nvPr/>
          </p:nvGraphicFramePr>
          <p:xfrm>
            <a:off x="3103432" y="745266"/>
            <a:ext cx="208177" cy="2544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14120" imgH="139680" progId="Equation.DSMT4">
                    <p:embed/>
                  </p:oleObj>
                </mc:Choice>
                <mc:Fallback>
                  <p:oleObj name="Equation" r:id="rId5" imgW="114120" imgH="139680" progId="Equation.DSMT4">
                    <p:embed/>
                    <p:pic>
                      <p:nvPicPr>
                        <p:cNvPr id="6" name="对象 5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103432" y="745266"/>
                          <a:ext cx="208177" cy="2544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对象 6"/>
            <p:cNvGraphicFramePr>
              <a:graphicFrameLocks noChangeAspect="1"/>
            </p:cNvGraphicFramePr>
            <p:nvPr/>
          </p:nvGraphicFramePr>
          <p:xfrm>
            <a:off x="4178470" y="745265"/>
            <a:ext cx="208177" cy="2544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14120" imgH="139680" progId="Equation.DSMT4">
                    <p:embed/>
                  </p:oleObj>
                </mc:Choice>
                <mc:Fallback>
                  <p:oleObj name="Equation" r:id="rId7" imgW="114120" imgH="139680" progId="Equation.DSMT4">
                    <p:embed/>
                    <p:pic>
                      <p:nvPicPr>
                        <p:cNvPr id="7" name="对象 6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178470" y="745265"/>
                          <a:ext cx="208177" cy="2544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对象 7"/>
            <p:cNvGraphicFramePr>
              <a:graphicFrameLocks noChangeAspect="1"/>
            </p:cNvGraphicFramePr>
            <p:nvPr/>
          </p:nvGraphicFramePr>
          <p:xfrm>
            <a:off x="2609678" y="1703645"/>
            <a:ext cx="322992" cy="287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228600" imgH="203040" progId="Equation.DSMT4">
                    <p:embed/>
                  </p:oleObj>
                </mc:Choice>
                <mc:Fallback>
                  <p:oleObj name="Equation" r:id="rId9" imgW="228600" imgH="203040" progId="Equation.DSMT4">
                    <p:embed/>
                    <p:pic>
                      <p:nvPicPr>
                        <p:cNvPr id="8" name="对象 7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609678" y="1703645"/>
                          <a:ext cx="322992" cy="2871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对象 8"/>
            <p:cNvGraphicFramePr>
              <a:graphicFrameLocks noChangeAspect="1"/>
            </p:cNvGraphicFramePr>
            <p:nvPr/>
          </p:nvGraphicFramePr>
          <p:xfrm>
            <a:off x="5503583" y="1709075"/>
            <a:ext cx="322992" cy="287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28600" imgH="203040" progId="Equation.DSMT4">
                    <p:embed/>
                  </p:oleObj>
                </mc:Choice>
                <mc:Fallback>
                  <p:oleObj name="Equation" r:id="rId11" imgW="228600" imgH="203040" progId="Equation.DSMT4">
                    <p:embed/>
                    <p:pic>
                      <p:nvPicPr>
                        <p:cNvPr id="9" name="对象 8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503583" y="1709075"/>
                          <a:ext cx="322992" cy="2871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文本框 10"/>
          <p:cNvSpPr txBox="1"/>
          <p:nvPr/>
        </p:nvSpPr>
        <p:spPr>
          <a:xfrm>
            <a:off x="1560990" y="3286218"/>
            <a:ext cx="9030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Therefore, in this reference frame , event (b) happens </a:t>
            </a:r>
            <a:r>
              <a:rPr lang="en-US" altLang="zh-CN" sz="2400" b="1" dirty="0">
                <a:solidFill>
                  <a:srgbClr val="FF0000"/>
                </a:solidFill>
              </a:rPr>
              <a:t>before</a:t>
            </a:r>
            <a:r>
              <a:rPr lang="en-US" altLang="zh-CN" sz="2400" dirty="0"/>
              <a:t> event (a)!</a:t>
            </a:r>
          </a:p>
        </p:txBody>
      </p:sp>
      <p:sp>
        <p:nvSpPr>
          <p:cNvPr id="3" name="矩形 2"/>
          <p:cNvSpPr/>
          <p:nvPr/>
        </p:nvSpPr>
        <p:spPr>
          <a:xfrm>
            <a:off x="1828800" y="83472"/>
            <a:ext cx="7848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But to an observer on the ground , the light travels a shorter distance to reach (b) than it does to reach (a):</a:t>
            </a:r>
          </a:p>
        </p:txBody>
      </p:sp>
      <p:sp>
        <p:nvSpPr>
          <p:cNvPr id="12" name="矩形 11"/>
          <p:cNvSpPr/>
          <p:nvPr/>
        </p:nvSpPr>
        <p:spPr>
          <a:xfrm>
            <a:off x="1676400" y="4451291"/>
            <a:ext cx="8915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Conclusion : </a:t>
            </a:r>
            <a:r>
              <a:rPr lang="en-US" altLang="zh-CN" sz="2800" dirty="0">
                <a:solidFill>
                  <a:srgbClr val="0070C0"/>
                </a:solidFill>
              </a:rPr>
              <a:t>Two events that are simultaneous in one inertial system are not (in general) simultaneous in another.</a:t>
            </a:r>
          </a:p>
        </p:txBody>
      </p:sp>
    </p:spTree>
    <p:extLst>
      <p:ext uri="{BB962C8B-B14F-4D97-AF65-F5344CB8AC3E}">
        <p14:creationId xmlns:p14="http://schemas.microsoft.com/office/powerpoint/2010/main" val="238051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733800" y="2362201"/>
            <a:ext cx="3962400" cy="1781175"/>
            <a:chOff x="1791729" y="0"/>
            <a:chExt cx="3962400" cy="17811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1729" y="0"/>
              <a:ext cx="3962400" cy="1781175"/>
            </a:xfrm>
            <a:prstGeom prst="rect">
              <a:avLst/>
            </a:prstGeom>
          </p:spPr>
        </p:pic>
        <p:graphicFrame>
          <p:nvGraphicFramePr>
            <p:cNvPr id="3" name="对象 2"/>
            <p:cNvGraphicFramePr>
              <a:graphicFrameLocks noChangeAspect="1"/>
            </p:cNvGraphicFramePr>
            <p:nvPr/>
          </p:nvGraphicFramePr>
          <p:xfrm>
            <a:off x="3772929" y="890587"/>
            <a:ext cx="214527" cy="300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26720" imgH="177480" progId="Equation.DSMT4">
                    <p:embed/>
                  </p:oleObj>
                </mc:Choice>
                <mc:Fallback>
                  <p:oleObj name="Equation" r:id="rId3" imgW="126720" imgH="177480" progId="Equation.DSMT4">
                    <p:embed/>
                    <p:pic>
                      <p:nvPicPr>
                        <p:cNvPr id="3" name="对象 2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772929" y="890587"/>
                          <a:ext cx="214527" cy="3003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组合 15"/>
          <p:cNvGrpSpPr/>
          <p:nvPr/>
        </p:nvGrpSpPr>
        <p:grpSpPr>
          <a:xfrm>
            <a:off x="1905000" y="4314840"/>
            <a:ext cx="8979244" cy="885141"/>
            <a:chOff x="381000" y="4314839"/>
            <a:chExt cx="8979244" cy="885141"/>
          </a:xfrm>
        </p:grpSpPr>
        <p:sp>
          <p:nvSpPr>
            <p:cNvPr id="4" name="文本框 3"/>
            <p:cNvSpPr txBox="1"/>
            <p:nvPr/>
          </p:nvSpPr>
          <p:spPr>
            <a:xfrm>
              <a:off x="381000" y="4495800"/>
              <a:ext cx="89792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/>
                <a:t>In the reference frame of the train , this is </a:t>
              </a:r>
              <a:endParaRPr lang="zh-CN" altLang="en-US" sz="2800" dirty="0"/>
            </a:p>
          </p:txBody>
        </p:sp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6705600" y="4314839"/>
            <a:ext cx="999353" cy="885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444240" imgH="393480" progId="Equation.DSMT4">
                    <p:embed/>
                  </p:oleObj>
                </mc:Choice>
                <mc:Fallback>
                  <p:oleObj name="Equation" r:id="rId5" imgW="444240" imgH="393480" progId="Equation.DSMT4">
                    <p:embed/>
                    <p:pic>
                      <p:nvPicPr>
                        <p:cNvPr id="5" name="对象 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705600" y="4314839"/>
                          <a:ext cx="999353" cy="8851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矩形 8"/>
          <p:cNvSpPr/>
          <p:nvPr/>
        </p:nvSpPr>
        <p:spPr>
          <a:xfrm>
            <a:off x="2133600" y="1066801"/>
            <a:ext cx="8077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How long does it take light from the bulb to strike the floor a distance </a:t>
            </a:r>
            <a:r>
              <a:rPr lang="en-US" altLang="zh-CN" sz="2800" i="1" dirty="0"/>
              <a:t>h</a:t>
            </a:r>
            <a:r>
              <a:rPr lang="en-US" altLang="zh-CN" sz="2800" dirty="0"/>
              <a:t> directly below it?</a:t>
            </a:r>
            <a:endParaRPr lang="zh-CN" altLang="en-US" sz="2800" dirty="0"/>
          </a:p>
        </p:txBody>
      </p:sp>
      <p:sp>
        <p:nvSpPr>
          <p:cNvPr id="15" name="矩形 14"/>
          <p:cNvSpPr/>
          <p:nvPr/>
        </p:nvSpPr>
        <p:spPr>
          <a:xfrm>
            <a:off x="4191001" y="76200"/>
            <a:ext cx="30271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</a:rPr>
              <a:t>Time dilation</a:t>
            </a:r>
          </a:p>
        </p:txBody>
      </p:sp>
      <p:sp>
        <p:nvSpPr>
          <p:cNvPr id="17" name="矩形 16"/>
          <p:cNvSpPr/>
          <p:nvPr/>
        </p:nvSpPr>
        <p:spPr>
          <a:xfrm>
            <a:off x="2133600" y="5486401"/>
            <a:ext cx="7010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We use a bar to denote the time and space coordinates in this reference system.</a:t>
            </a:r>
          </a:p>
        </p:txBody>
      </p:sp>
    </p:spTree>
    <p:extLst>
      <p:ext uri="{BB962C8B-B14F-4D97-AF65-F5344CB8AC3E}">
        <p14:creationId xmlns:p14="http://schemas.microsoft.com/office/powerpoint/2010/main" val="26309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5"/>
              <p:cNvSpPr txBox="1"/>
              <p:nvPr/>
            </p:nvSpPr>
            <p:spPr>
              <a:xfrm>
                <a:off x="1723586" y="152401"/>
                <a:ext cx="870739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/>
                  <a:t>But to an observer on the ground, the train moves a distance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</a:rPr>
                      <m:t>𝜐</m:t>
                    </m:r>
                    <m:r>
                      <a:rPr lang="zh-CN" altLang="en-US" sz="28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during the time interval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CN" sz="2800" dirty="0"/>
                  <a:t>: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2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586" y="152401"/>
                <a:ext cx="8707395" cy="954107"/>
              </a:xfrm>
              <a:prstGeom prst="rect">
                <a:avLst/>
              </a:prstGeom>
              <a:blipFill>
                <a:blip r:embed="rId2"/>
                <a:stretch>
                  <a:fillRect l="-1456" t="-7895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/>
          <p:cNvGrpSpPr/>
          <p:nvPr/>
        </p:nvGrpSpPr>
        <p:grpSpPr>
          <a:xfrm>
            <a:off x="3185689" y="1233440"/>
            <a:ext cx="4831106" cy="1890232"/>
            <a:chOff x="1652072" y="4477617"/>
            <a:chExt cx="4831106" cy="189023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2072" y="4477617"/>
              <a:ext cx="4494796" cy="1890232"/>
            </a:xfrm>
            <a:prstGeom prst="rect">
              <a:avLst/>
            </a:prstGeom>
          </p:spPr>
        </p:pic>
        <p:cxnSp>
          <p:nvCxnSpPr>
            <p:cNvPr id="5" name="直接箭头连接符 4"/>
            <p:cNvCxnSpPr/>
            <p:nvPr/>
          </p:nvCxnSpPr>
          <p:spPr>
            <a:xfrm>
              <a:off x="6071286" y="5132173"/>
              <a:ext cx="41189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" name="对象 5"/>
            <p:cNvGraphicFramePr>
              <a:graphicFrameLocks noChangeAspect="1"/>
            </p:cNvGraphicFramePr>
            <p:nvPr/>
          </p:nvGraphicFramePr>
          <p:xfrm>
            <a:off x="3273252" y="5422733"/>
            <a:ext cx="214527" cy="300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26720" imgH="177480" progId="Equation.DSMT4">
                    <p:embed/>
                  </p:oleObj>
                </mc:Choice>
                <mc:Fallback>
                  <p:oleObj name="Equation" r:id="rId4" imgW="126720" imgH="177480" progId="Equation.DSMT4">
                    <p:embed/>
                    <p:pic>
                      <p:nvPicPr>
                        <p:cNvPr id="6" name="对象 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273252" y="5422733"/>
                          <a:ext cx="214527" cy="3003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对象 6"/>
            <p:cNvGraphicFramePr>
              <a:graphicFrameLocks noChangeAspect="1"/>
            </p:cNvGraphicFramePr>
            <p:nvPr/>
          </p:nvGraphicFramePr>
          <p:xfrm>
            <a:off x="3545294" y="5998197"/>
            <a:ext cx="455270" cy="303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66400" imgH="177480" progId="Equation.DSMT4">
                    <p:embed/>
                  </p:oleObj>
                </mc:Choice>
                <mc:Fallback>
                  <p:oleObj name="Equation" r:id="rId6" imgW="266400" imgH="177480" progId="Equation.DSMT4">
                    <p:embed/>
                    <p:pic>
                      <p:nvPicPr>
                        <p:cNvPr id="7" name="对象 6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545294" y="5998197"/>
                          <a:ext cx="455270" cy="303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对象 7"/>
            <p:cNvGraphicFramePr>
              <a:graphicFrameLocks noChangeAspect="1"/>
            </p:cNvGraphicFramePr>
            <p:nvPr/>
          </p:nvGraphicFramePr>
          <p:xfrm>
            <a:off x="6146868" y="5177487"/>
            <a:ext cx="264146" cy="290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26720" imgH="139680" progId="Equation.DSMT4">
                    <p:embed/>
                  </p:oleObj>
                </mc:Choice>
                <mc:Fallback>
                  <p:oleObj name="Equation" r:id="rId8" imgW="126720" imgH="139680" progId="Equation.DSMT4">
                    <p:embed/>
                    <p:pic>
                      <p:nvPicPr>
                        <p:cNvPr id="8" name="对象 7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146868" y="5177487"/>
                          <a:ext cx="264146" cy="2905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" name="对象 8"/>
          <p:cNvGraphicFramePr>
            <a:graphicFrameLocks noChangeAspect="1"/>
          </p:cNvGraphicFramePr>
          <p:nvPr/>
        </p:nvGraphicFramePr>
        <p:xfrm>
          <a:off x="3124201" y="3104438"/>
          <a:ext cx="5197395" cy="2195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374560" imgH="1002960" progId="Equation.DSMT4">
                  <p:embed/>
                </p:oleObj>
              </mc:Choice>
              <mc:Fallback>
                <p:oleObj name="Equation" r:id="rId10" imgW="2374560" imgH="1002960" progId="Equation.DSMT4">
                  <p:embed/>
                  <p:pic>
                    <p:nvPicPr>
                      <p:cNvPr id="9" name="对象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1" y="3104438"/>
                        <a:ext cx="5197395" cy="2195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3"/>
          <p:cNvSpPr txBox="1"/>
          <p:nvPr/>
        </p:nvSpPr>
        <p:spPr>
          <a:xfrm>
            <a:off x="1905000" y="5858961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or</a:t>
            </a:r>
            <a:endParaRPr lang="zh-CN" altLang="en-US" sz="2400" dirty="0"/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2819401" y="5239848"/>
          <a:ext cx="1405409" cy="1548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22080" imgH="685800" progId="Equation.DSMT4">
                  <p:embed/>
                </p:oleObj>
              </mc:Choice>
              <mc:Fallback>
                <p:oleObj name="Equation" r:id="rId12" imgW="622080" imgH="685800" progId="Equation.DSMT4">
                  <p:embed/>
                  <p:pic>
                    <p:nvPicPr>
                      <p:cNvPr id="11" name="对象 1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19401" y="5239848"/>
                        <a:ext cx="1405409" cy="15488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5"/>
          <p:cNvSpPr txBox="1"/>
          <p:nvPr/>
        </p:nvSpPr>
        <p:spPr>
          <a:xfrm>
            <a:off x="4697444" y="5867400"/>
            <a:ext cx="124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where</a:t>
            </a:r>
            <a:endParaRPr lang="zh-CN" altLang="en-US" sz="2400" dirty="0"/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/>
        </p:nvGraphicFramePr>
        <p:xfrm>
          <a:off x="6046211" y="5638800"/>
          <a:ext cx="4537895" cy="997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831760" imgH="622080" progId="Equation.DSMT4">
                  <p:embed/>
                </p:oleObj>
              </mc:Choice>
              <mc:Fallback>
                <p:oleObj name="Equation" r:id="rId14" imgW="2831760" imgH="622080" progId="Equation.DSMT4">
                  <p:embed/>
                  <p:pic>
                    <p:nvPicPr>
                      <p:cNvPr id="13" name="对象 12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46211" y="5638800"/>
                        <a:ext cx="4537895" cy="997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31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1677960" y="1752600"/>
                <a:ext cx="8888627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/>
                  <a:t>The interval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altLang="zh-CN" sz="2800" dirty="0"/>
                  <a:t>  measured on the train is shorter than the interval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measured</m:t>
                    </m:r>
                    <m:r>
                      <a:rPr lang="en-US" altLang="zh-C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on</m:t>
                    </m:r>
                    <m:r>
                      <a:rPr lang="en-US" altLang="zh-C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the</m:t>
                    </m:r>
                    <m:r>
                      <a:rPr lang="en-US" altLang="zh-C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ground</m:t>
                    </m:r>
                    <m:r>
                      <a:rPr lang="en-US" altLang="zh-CN" sz="2800">
                        <a:latin typeface="Cambria Math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800" dirty="0">
                  <a:ea typeface="Cambria Math" panose="02040503050406030204" pitchFamily="18" charset="0"/>
                </a:endParaRPr>
              </a:p>
              <a:p>
                <a:r>
                  <a:rPr lang="en-US" altLang="zh-CN" sz="2800" dirty="0"/>
                  <a:t>This is known as </a:t>
                </a:r>
                <a:r>
                  <a:rPr lang="en-US" altLang="zh-CN" sz="2800" dirty="0">
                    <a:solidFill>
                      <a:srgbClr val="FF0000"/>
                    </a:solidFill>
                  </a:rPr>
                  <a:t>time dilation</a:t>
                </a:r>
                <a:r>
                  <a:rPr lang="en-US" altLang="zh-CN" sz="2800" dirty="0"/>
                  <a:t>, which may be summarized as the phase “moving clocks run slower”</a:t>
                </a: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960" y="1752600"/>
                <a:ext cx="8888627" cy="1815882"/>
              </a:xfrm>
              <a:prstGeom prst="rect">
                <a:avLst/>
              </a:prstGeom>
              <a:blipFill>
                <a:blip r:embed="rId2"/>
                <a:stretch>
                  <a:fillRect l="-1571" t="-4196" r="-571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对象 14"/>
          <p:cNvGraphicFramePr>
            <a:graphicFrameLocks noChangeAspect="1"/>
          </p:cNvGraphicFramePr>
          <p:nvPr/>
        </p:nvGraphicFramePr>
        <p:xfrm>
          <a:off x="4675156" y="3733800"/>
          <a:ext cx="1649444" cy="1817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22080" imgH="685800" progId="Equation.DSMT4">
                  <p:embed/>
                </p:oleObj>
              </mc:Choice>
              <mc:Fallback>
                <p:oleObj name="Equation" r:id="rId3" imgW="622080" imgH="685800" progId="Equation.DSMT4">
                  <p:embed/>
                  <p:pic>
                    <p:nvPicPr>
                      <p:cNvPr id="15" name="对象 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156" y="3733800"/>
                        <a:ext cx="1649444" cy="1817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本框 5"/>
          <p:cNvSpPr txBox="1"/>
          <p:nvPr/>
        </p:nvSpPr>
        <p:spPr>
          <a:xfrm>
            <a:off x="3505200" y="5867401"/>
            <a:ext cx="124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where</a:t>
            </a:r>
            <a:endParaRPr lang="zh-CN" altLang="en-US" sz="2400" dirty="0"/>
          </a:p>
        </p:txBody>
      </p:sp>
      <p:graphicFrame>
        <p:nvGraphicFramePr>
          <p:cNvPr id="17" name="对象 16"/>
          <p:cNvGraphicFramePr>
            <a:graphicFrameLocks noChangeAspect="1"/>
          </p:cNvGraphicFramePr>
          <p:nvPr/>
        </p:nvGraphicFramePr>
        <p:xfrm>
          <a:off x="4953001" y="5715000"/>
          <a:ext cx="4537895" cy="997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31760" imgH="622080" progId="Equation.DSMT4">
                  <p:embed/>
                </p:oleObj>
              </mc:Choice>
              <mc:Fallback>
                <p:oleObj name="Equation" r:id="rId5" imgW="2831760" imgH="622080" progId="Equation.DSMT4">
                  <p:embed/>
                  <p:pic>
                    <p:nvPicPr>
                      <p:cNvPr id="17" name="对象 1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53001" y="5715000"/>
                        <a:ext cx="4537895" cy="997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/>
          <p:cNvGraphicFramePr>
            <a:graphicFrameLocks noChangeAspect="1"/>
          </p:cNvGraphicFramePr>
          <p:nvPr/>
        </p:nvGraphicFramePr>
        <p:xfrm>
          <a:off x="3048001" y="381001"/>
          <a:ext cx="999353" cy="885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44240" imgH="393480" progId="Equation.DSMT4">
                  <p:embed/>
                </p:oleObj>
              </mc:Choice>
              <mc:Fallback>
                <p:oleObj name="Equation" r:id="rId7" imgW="444240" imgH="393480" progId="Equation.DSMT4">
                  <p:embed/>
                  <p:pic>
                    <p:nvPicPr>
                      <p:cNvPr id="18" name="对象 1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001" y="381001"/>
                        <a:ext cx="999353" cy="885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6145206" y="381001"/>
          <a:ext cx="1828800" cy="87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440" imgH="431640" progId="Equation.DSMT4">
                  <p:embed/>
                </p:oleObj>
              </mc:Choice>
              <mc:Fallback>
                <p:oleObj name="Equation" r:id="rId9" imgW="901440" imgH="431640" progId="Equation.DSMT4">
                  <p:embed/>
                  <p:pic>
                    <p:nvPicPr>
                      <p:cNvPr id="4" name="对象 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45206" y="381001"/>
                        <a:ext cx="1828800" cy="875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86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92426D-CDBB-9645-8175-3C1EE5B7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C5E8-6C76-D34D-8628-9CADF25503E4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54E991-13A6-F246-ACA1-93118344BEEC}"/>
              </a:ext>
            </a:extLst>
          </p:cNvPr>
          <p:cNvSpPr txBox="1"/>
          <p:nvPr/>
        </p:nvSpPr>
        <p:spPr>
          <a:xfrm>
            <a:off x="3466216" y="340241"/>
            <a:ext cx="5359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Einstein’s Relativity: Time Dilation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A2FAB3-DF49-9048-9CD1-05F66A26C778}"/>
              </a:ext>
            </a:extLst>
          </p:cNvPr>
          <p:cNvSpPr/>
          <p:nvPr/>
        </p:nvSpPr>
        <p:spPr>
          <a:xfrm>
            <a:off x="3257107" y="2404086"/>
            <a:ext cx="5872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https://www.youtube.com/watch?v=HHRK6ojWdtU</a:t>
            </a:r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22A67F-0E6B-4E4C-858B-894F17FB871C}"/>
              </a:ext>
            </a:extLst>
          </p:cNvPr>
          <p:cNvSpPr/>
          <p:nvPr/>
        </p:nvSpPr>
        <p:spPr>
          <a:xfrm>
            <a:off x="3257107" y="4261728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https://www.youtube.com/watch?v=02tchltLm3c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7217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Albert Einstein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668343"/>
            <a:ext cx="5791200" cy="4525963"/>
          </a:xfrm>
        </p:spPr>
        <p:txBody>
          <a:bodyPr/>
          <a:lstStyle/>
          <a:p>
            <a:r>
              <a:rPr lang="en-US" dirty="0"/>
              <a:t>In 1905, Einstein was 26</a:t>
            </a:r>
          </a:p>
          <a:p>
            <a:r>
              <a:rPr lang="en-US" dirty="0"/>
              <a:t>In one year, he published 3 papers that shocked the world</a:t>
            </a:r>
          </a:p>
          <a:p>
            <a:pPr lvl="1"/>
            <a:r>
              <a:rPr lang="en-US" dirty="0"/>
              <a:t>Photoelectric effect (quantum nature of light)</a:t>
            </a:r>
          </a:p>
          <a:p>
            <a:pPr lvl="1"/>
            <a:r>
              <a:rPr lang="en-US" dirty="0"/>
              <a:t>Explanation of Brownian motion</a:t>
            </a:r>
          </a:p>
          <a:p>
            <a:pPr lvl="1"/>
            <a:r>
              <a:rPr lang="en-US" dirty="0"/>
              <a:t>Special Relativity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863" y="76200"/>
            <a:ext cx="239313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5000" y="5486400"/>
            <a:ext cx="7772400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The Nobel Prize in Physics 1921 was awarded to Albert Einstein </a:t>
            </a:r>
            <a:r>
              <a:rPr lang="en-US" sz="2400" i="1" dirty="0"/>
              <a:t>"for his services to Theoretical Physics, and especially for his discovery of the </a:t>
            </a:r>
            <a:r>
              <a:rPr lang="en-US" sz="2400" i="1" dirty="0">
                <a:solidFill>
                  <a:srgbClr val="FF0000"/>
                </a:solidFill>
              </a:rPr>
              <a:t>law of the photoelectric effect</a:t>
            </a:r>
            <a:r>
              <a:rPr lang="en-US" sz="2400" i="1" dirty="0"/>
              <a:t>"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650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53A35-057B-CBED-5EE7-3C98D5645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33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14801" y="127247"/>
            <a:ext cx="44886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</a:rPr>
              <a:t>Lorentz contraction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44715" y="844012"/>
            <a:ext cx="9067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How long does it take light to move from one end of the train to the other and back again after reflecting off of a mirror?</a:t>
            </a:r>
            <a:endParaRPr lang="zh-CN" altLang="en-US" sz="2800" dirty="0"/>
          </a:p>
        </p:txBody>
      </p:sp>
      <p:sp>
        <p:nvSpPr>
          <p:cNvPr id="10" name="文本框 11"/>
          <p:cNvSpPr txBox="1"/>
          <p:nvPr/>
        </p:nvSpPr>
        <p:spPr>
          <a:xfrm>
            <a:off x="1729037" y="4267200"/>
            <a:ext cx="8699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In the reference frame of the train, this is just </a:t>
            </a:r>
            <a:endParaRPr lang="zh-CN" altLang="en-US" sz="2800" dirty="0"/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4812026" y="5029200"/>
          <a:ext cx="1908920" cy="128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2080" imgH="419040" progId="Equation.DSMT4">
                  <p:embed/>
                </p:oleObj>
              </mc:Choice>
              <mc:Fallback>
                <p:oleObj name="Equation" r:id="rId2" imgW="622080" imgH="419040" progId="Equation.DSMT4">
                  <p:embed/>
                  <p:pic>
                    <p:nvPicPr>
                      <p:cNvPr id="11" name="对象 1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12026" y="5029200"/>
                        <a:ext cx="1908920" cy="128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E8F712EF-9B09-9849-9216-B4A52DCCF6B3}"/>
              </a:ext>
            </a:extLst>
          </p:cNvPr>
          <p:cNvSpPr/>
          <p:nvPr/>
        </p:nvSpPr>
        <p:spPr>
          <a:xfrm>
            <a:off x="4251960" y="2334121"/>
            <a:ext cx="2567940" cy="97009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CE7FBC-E116-F346-B806-38A70D8C2218}"/>
              </a:ext>
            </a:extLst>
          </p:cNvPr>
          <p:cNvSpPr/>
          <p:nvPr/>
        </p:nvSpPr>
        <p:spPr>
          <a:xfrm>
            <a:off x="4251960" y="2727821"/>
            <a:ext cx="269240" cy="26416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D5BEE9-6007-3241-A042-EACE38A5CDD6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4251960" y="2859901"/>
            <a:ext cx="256794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85BD58-2C0E-C748-A77D-C9254E6F6FCF}"/>
              </a:ext>
            </a:extLst>
          </p:cNvPr>
          <p:cNvCxnSpPr>
            <a:cxnSpLocks/>
          </p:cNvCxnSpPr>
          <p:nvPr/>
        </p:nvCxnSpPr>
        <p:spPr>
          <a:xfrm flipH="1">
            <a:off x="4251960" y="2971661"/>
            <a:ext cx="256794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AE6BECC-9DF5-364E-812D-AE5CC7E8623A}"/>
              </a:ext>
            </a:extLst>
          </p:cNvPr>
          <p:cNvCxnSpPr/>
          <p:nvPr/>
        </p:nvCxnSpPr>
        <p:spPr>
          <a:xfrm>
            <a:off x="4251960" y="3462674"/>
            <a:ext cx="25679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505C74-F786-124F-9630-1F89980077EF}"/>
                  </a:ext>
                </a:extLst>
              </p:cNvPr>
              <p:cNvSpPr txBox="1"/>
              <p:nvPr/>
            </p:nvSpPr>
            <p:spPr>
              <a:xfrm>
                <a:off x="5555610" y="3482635"/>
                <a:ext cx="3211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505C74-F786-124F-9630-1F8998007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610" y="3482635"/>
                <a:ext cx="321178" cy="276999"/>
              </a:xfrm>
              <a:prstGeom prst="rect">
                <a:avLst/>
              </a:prstGeom>
              <a:blipFill>
                <a:blip r:embed="rId4"/>
                <a:stretch>
                  <a:fillRect l="-15385" r="-7692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1933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47569" y="107092"/>
            <a:ext cx="894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but to a ground observer the interval is </a:t>
            </a:r>
            <a:endParaRPr lang="zh-CN" altLang="en-US" sz="2800" dirty="0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3936219" y="838200"/>
          <a:ext cx="2291586" cy="61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50680" imgH="228600" progId="Equation.DSMT4">
                  <p:embed/>
                </p:oleObj>
              </mc:Choice>
              <mc:Fallback>
                <p:oleObj name="Equation" r:id="rId2" imgW="850680" imgH="228600" progId="Equation.DSMT4">
                  <p:embed/>
                  <p:pic>
                    <p:nvPicPr>
                      <p:cNvPr id="3" name="对象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36219" y="838200"/>
                        <a:ext cx="2291586" cy="61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828801" y="1359244"/>
            <a:ext cx="2397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where</a:t>
            </a:r>
            <a:endParaRPr lang="zh-CN" altLang="en-US" sz="24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2535452" y="1768432"/>
            <a:ext cx="6217076" cy="1901683"/>
            <a:chOff x="1011452" y="1768431"/>
            <a:chExt cx="6217076" cy="190168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1452" y="1768431"/>
              <a:ext cx="4171950" cy="1685925"/>
            </a:xfrm>
            <a:prstGeom prst="rect">
              <a:avLst/>
            </a:prstGeom>
          </p:spPr>
        </p:pic>
        <p:cxnSp>
          <p:nvCxnSpPr>
            <p:cNvPr id="7" name="直接连接符 6"/>
            <p:cNvCxnSpPr/>
            <p:nvPr/>
          </p:nvCxnSpPr>
          <p:spPr>
            <a:xfrm>
              <a:off x="1503405" y="3020582"/>
              <a:ext cx="8238" cy="4337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4077730" y="3105665"/>
              <a:ext cx="8238" cy="3486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703805" y="3097427"/>
              <a:ext cx="24714" cy="3569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>
              <a:off x="1511643" y="3275891"/>
              <a:ext cx="256608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>
              <a:off x="4085968" y="3262183"/>
              <a:ext cx="61783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7" name="对象 16"/>
            <p:cNvGraphicFramePr>
              <a:graphicFrameLocks noChangeAspect="1"/>
            </p:cNvGraphicFramePr>
            <p:nvPr/>
          </p:nvGraphicFramePr>
          <p:xfrm>
            <a:off x="5486914" y="2100434"/>
            <a:ext cx="1741614" cy="10958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130040" imgH="711000" progId="Equation.DSMT4">
                    <p:embed/>
                  </p:oleObj>
                </mc:Choice>
                <mc:Fallback>
                  <p:oleObj name="Equation" r:id="rId5" imgW="1130040" imgH="711000" progId="Equation.DSMT4">
                    <p:embed/>
                    <p:pic>
                      <p:nvPicPr>
                        <p:cNvPr id="17" name="对象 16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486914" y="2100434"/>
                          <a:ext cx="1741614" cy="10958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对象 17"/>
            <p:cNvGraphicFramePr>
              <a:graphicFrameLocks noChangeAspect="1"/>
            </p:cNvGraphicFramePr>
            <p:nvPr/>
          </p:nvGraphicFramePr>
          <p:xfrm>
            <a:off x="2373473" y="3273027"/>
            <a:ext cx="328538" cy="2705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15640" imgH="177480" progId="Equation.DSMT4">
                    <p:embed/>
                  </p:oleObj>
                </mc:Choice>
                <mc:Fallback>
                  <p:oleObj name="Equation" r:id="rId7" imgW="215640" imgH="177480" progId="Equation.DSMT4">
                    <p:embed/>
                    <p:pic>
                      <p:nvPicPr>
                        <p:cNvPr id="18" name="对象 17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373473" y="3273027"/>
                          <a:ext cx="328538" cy="2705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对象 18"/>
            <p:cNvGraphicFramePr>
              <a:graphicFrameLocks noChangeAspect="1"/>
            </p:cNvGraphicFramePr>
            <p:nvPr/>
          </p:nvGraphicFramePr>
          <p:xfrm>
            <a:off x="4201551" y="3367503"/>
            <a:ext cx="386670" cy="3026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291960" imgH="228600" progId="Equation.DSMT4">
                    <p:embed/>
                  </p:oleObj>
                </mc:Choice>
                <mc:Fallback>
                  <p:oleObj name="Equation" r:id="rId9" imgW="291960" imgH="228600" progId="Equation.DSMT4">
                    <p:embed/>
                    <p:pic>
                      <p:nvPicPr>
                        <p:cNvPr id="19" name="对象 18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201551" y="3367503"/>
                          <a:ext cx="386670" cy="30261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文本框 20"/>
          <p:cNvSpPr txBox="1"/>
          <p:nvPr/>
        </p:nvSpPr>
        <p:spPr>
          <a:xfrm>
            <a:off x="1828800" y="3670115"/>
            <a:ext cx="223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and</a:t>
            </a:r>
            <a:endParaRPr lang="zh-CN" altLang="en-US" sz="2400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9290" y="4495085"/>
            <a:ext cx="3724275" cy="1485900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 flipH="1">
            <a:off x="3049028" y="4361971"/>
            <a:ext cx="8238" cy="3569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3657600" y="4361971"/>
            <a:ext cx="0" cy="3569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3049029" y="4526726"/>
            <a:ext cx="617837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对象 25"/>
          <p:cNvGraphicFramePr>
            <a:graphicFrameLocks noChangeAspect="1"/>
          </p:cNvGraphicFramePr>
          <p:nvPr/>
        </p:nvGraphicFramePr>
        <p:xfrm>
          <a:off x="3159126" y="4213226"/>
          <a:ext cx="404813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04560" imgH="228600" progId="Equation.DSMT4">
                  <p:embed/>
                </p:oleObj>
              </mc:Choice>
              <mc:Fallback>
                <p:oleObj name="Equation" r:id="rId12" imgW="304560" imgH="228600" progId="Equation.DSMT4">
                  <p:embed/>
                  <p:pic>
                    <p:nvPicPr>
                      <p:cNvPr id="26" name="对象 2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159126" y="4213226"/>
                        <a:ext cx="404813" cy="303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直接连接符 30"/>
          <p:cNvCxnSpPr/>
          <p:nvPr/>
        </p:nvCxnSpPr>
        <p:spPr>
          <a:xfrm>
            <a:off x="3057266" y="5564207"/>
            <a:ext cx="0" cy="4337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H="1">
            <a:off x="5605849" y="5649291"/>
            <a:ext cx="17504" cy="3486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>
            <a:off x="3057267" y="5819516"/>
            <a:ext cx="2566087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对象 33"/>
          <p:cNvGraphicFramePr>
            <a:graphicFrameLocks noChangeAspect="1"/>
          </p:cNvGraphicFramePr>
          <p:nvPr/>
        </p:nvGraphicFramePr>
        <p:xfrm>
          <a:off x="3919096" y="5816653"/>
          <a:ext cx="328538" cy="270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15640" imgH="177480" progId="Equation.DSMT4">
                  <p:embed/>
                </p:oleObj>
              </mc:Choice>
              <mc:Fallback>
                <p:oleObj name="Equation" r:id="rId14" imgW="215640" imgH="177480" progId="Equation.DSMT4">
                  <p:embed/>
                  <p:pic>
                    <p:nvPicPr>
                      <p:cNvPr id="34" name="对象 3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919096" y="5816653"/>
                        <a:ext cx="328538" cy="270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对象 34"/>
          <p:cNvGraphicFramePr>
            <a:graphicFrameLocks noChangeAspect="1"/>
          </p:cNvGraphicFramePr>
          <p:nvPr/>
        </p:nvGraphicFramePr>
        <p:xfrm>
          <a:off x="6969126" y="4552951"/>
          <a:ext cx="1781175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155600" imgH="711000" progId="Equation.DSMT4">
                  <p:embed/>
                </p:oleObj>
              </mc:Choice>
              <mc:Fallback>
                <p:oleObj name="Equation" r:id="rId16" imgW="1155600" imgH="711000" progId="Equation.DSMT4">
                  <p:embed/>
                  <p:pic>
                    <p:nvPicPr>
                      <p:cNvPr id="35" name="对象 34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969126" y="4552951"/>
                        <a:ext cx="1781175" cy="1096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1147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28801" y="90617"/>
            <a:ext cx="2067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Thus</a:t>
            </a:r>
            <a:endParaRPr lang="zh-CN" altLang="en-US" sz="2400" dirty="0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2133600" y="1066800"/>
          <a:ext cx="5257800" cy="290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73040" imgH="1257120" progId="Equation.DSMT4">
                  <p:embed/>
                </p:oleObj>
              </mc:Choice>
              <mc:Fallback>
                <p:oleObj name="Equation" r:id="rId2" imgW="2273040" imgH="1257120" progId="Equation.DSMT4">
                  <p:embed/>
                  <p:pic>
                    <p:nvPicPr>
                      <p:cNvPr id="3" name="对象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33600" y="1066800"/>
                        <a:ext cx="5257800" cy="2907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1905000" y="4267200"/>
                <a:ext cx="7834184" cy="751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/>
                  <a:t>But since 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zh-CN" alt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,we have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4267200"/>
                <a:ext cx="7834184" cy="751488"/>
              </a:xfrm>
              <a:prstGeom prst="rect">
                <a:avLst/>
              </a:prstGeom>
              <a:blipFill>
                <a:blip r:embed="rId4"/>
                <a:stretch>
                  <a:fillRect l="-1618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3590926" y="5181601"/>
          <a:ext cx="3984625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3880" imgH="419040" progId="Equation.DSMT4">
                  <p:embed/>
                </p:oleObj>
              </mc:Choice>
              <mc:Fallback>
                <p:oleObj name="Equation" r:id="rId5" imgW="1523880" imgH="419040" progId="Equation.DSMT4">
                  <p:embed/>
                  <p:pic>
                    <p:nvPicPr>
                      <p:cNvPr id="6" name="对象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90926" y="5181601"/>
                        <a:ext cx="3984625" cy="1096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3124201" y="119468"/>
          <a:ext cx="4627715" cy="631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76160" imgH="228600" progId="Equation.DSMT4">
                  <p:embed/>
                </p:oleObj>
              </mc:Choice>
              <mc:Fallback>
                <p:oleObj name="Equation" r:id="rId7" imgW="1676160" imgH="228600" progId="Equation.DSMT4">
                  <p:embed/>
                  <p:pic>
                    <p:nvPicPr>
                      <p:cNvPr id="5" name="对象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24201" y="119468"/>
                        <a:ext cx="4627715" cy="631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696200" y="2819400"/>
          <a:ext cx="2624138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38000" imgH="622080" progId="Equation.DSMT4">
                  <p:embed/>
                </p:oleObj>
              </mc:Choice>
              <mc:Fallback>
                <p:oleObj name="Equation" r:id="rId9" imgW="1638000" imgH="6220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2819400"/>
                        <a:ext cx="2624138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595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96996" y="131806"/>
            <a:ext cx="8847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This shows that the observer on the ground measures the length of the car to be </a:t>
            </a:r>
            <a:endParaRPr lang="zh-CN" altLang="en-US" sz="2800" dirty="0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5378874" y="838200"/>
          <a:ext cx="1483679" cy="92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72840" imgH="419040" progId="Equation.DSMT4">
                  <p:embed/>
                </p:oleObj>
              </mc:Choice>
              <mc:Fallback>
                <p:oleObj name="Equation" r:id="rId2" imgW="672840" imgH="419040" progId="Equation.DSMT4">
                  <p:embed/>
                  <p:pic>
                    <p:nvPicPr>
                      <p:cNvPr id="3" name="对象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78874" y="838200"/>
                        <a:ext cx="1483679" cy="92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1845276" y="2286000"/>
                <a:ext cx="8699156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/>
                  <a:t>which is </a:t>
                </a:r>
                <a:r>
                  <a:rPr lang="en-US" altLang="zh-CN" sz="2800" u="sng" dirty="0"/>
                  <a:t>shorter</a:t>
                </a:r>
                <a:r>
                  <a:rPr lang="en-US" altLang="zh-CN" sz="2800" dirty="0"/>
                  <a:t> than the length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800" dirty="0"/>
                  <a:t>measured on the train.</a:t>
                </a:r>
              </a:p>
              <a:p>
                <a:r>
                  <a:rPr lang="en-US" altLang="zh-CN" sz="2800" dirty="0"/>
                  <a:t>Thus, moving objects are shorter, which is known as </a:t>
                </a:r>
                <a:r>
                  <a:rPr lang="en-US" altLang="zh-CN" sz="2800" dirty="0">
                    <a:solidFill>
                      <a:srgbClr val="FF0000"/>
                    </a:solidFill>
                  </a:rPr>
                  <a:t>Lorentz contraction</a:t>
                </a:r>
                <a:r>
                  <a:rPr lang="en-US" altLang="zh-CN" sz="2800" dirty="0"/>
                  <a:t>.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276" y="2286000"/>
                <a:ext cx="8699156" cy="1815882"/>
              </a:xfrm>
              <a:prstGeom prst="rect">
                <a:avLst/>
              </a:prstGeom>
              <a:blipFill>
                <a:blip r:embed="rId4"/>
                <a:stretch>
                  <a:fillRect l="-1458" t="-41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1889364" y="4258323"/>
            <a:ext cx="85941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800" dirty="0">
                <a:solidFill>
                  <a:srgbClr val="005DA2"/>
                </a:solidFill>
              </a:rPr>
              <a:t>The contraction occurs only in the direction of motion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800" dirty="0">
                <a:solidFill>
                  <a:srgbClr val="005DA2"/>
                </a:solidFill>
              </a:rPr>
              <a:t>Dimensions perpendicular to the velocity are not contracted.</a:t>
            </a:r>
          </a:p>
        </p:txBody>
      </p:sp>
    </p:spTree>
    <p:extLst>
      <p:ext uri="{BB962C8B-B14F-4D97-AF65-F5344CB8AC3E}">
        <p14:creationId xmlns:p14="http://schemas.microsoft.com/office/powerpoint/2010/main" val="334773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33600" y="860286"/>
            <a:ext cx="7772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800" dirty="0"/>
          </a:p>
          <a:p>
            <a:r>
              <a:rPr lang="en-US" altLang="zh-CN" sz="2800" dirty="0"/>
              <a:t>We can combine all of these conclusions into what is called a Lorentz transformation of the time and space coordinates.</a:t>
            </a:r>
            <a:endParaRPr lang="zh-CN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3505675" y="152400"/>
            <a:ext cx="54714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</a:rPr>
              <a:t>Lorentz transformations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116273" y="2670700"/>
                <a:ext cx="7744287" cy="18167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/>
                  <a:t>Suppose that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altLang="zh-CN" sz="2800" dirty="0"/>
                  <a:t> is an inertial reference frame with coordinates </a:t>
                </a:r>
                <a:r>
                  <a:rPr lang="en-US" altLang="zh-CN" sz="2800" i="1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CN" sz="2800" dirty="0"/>
                  <a:t> </a:t>
                </a:r>
                <a:r>
                  <a:rPr lang="en-US" altLang="zh-CN" sz="2800" i="1" dirty="0"/>
                  <a:t>,</a:t>
                </a:r>
                <a:r>
                  <a:rPr lang="en-US" altLang="zh-CN" sz="2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altLang="zh-CN" sz="2800" dirty="0"/>
                  <a:t> </a:t>
                </a:r>
                <a:r>
                  <a:rPr lang="en-US" altLang="zh-CN" sz="2800" i="1" dirty="0"/>
                  <a:t>,</a:t>
                </a:r>
                <a:r>
                  <a:rPr lang="en-US" altLang="zh-CN" sz="2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altLang="zh-CN" sz="2800" dirty="0"/>
                  <a:t> </a:t>
                </a:r>
                <a:r>
                  <a:rPr lang="en-US" altLang="zh-CN" sz="2800" i="1" dirty="0"/>
                  <a:t>,</a:t>
                </a:r>
                <a:r>
                  <a:rPr lang="en-US" altLang="zh-CN" sz="2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altLang="zh-CN" sz="2800" dirty="0"/>
                  <a:t> </a:t>
                </a:r>
                <a:r>
                  <a:rPr lang="en-US" altLang="zh-CN" sz="2800" i="1" dirty="0"/>
                  <a:t>) </a:t>
                </a:r>
                <a:r>
                  <a:rPr lang="en-US" altLang="zh-CN" sz="2800" dirty="0"/>
                  <a:t>, moves at velocity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</a:rPr>
                      <m:t>𝜐</m:t>
                    </m:r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(along the x axis) relative to S</a:t>
                </a:r>
                <a:r>
                  <a:rPr lang="en-US" altLang="zh-CN" sz="2800" i="1" dirty="0"/>
                  <a:t> </a:t>
                </a:r>
                <a:r>
                  <a:rPr lang="en-US" altLang="zh-CN" sz="2800" dirty="0"/>
                  <a:t>with coordinates (</a:t>
                </a:r>
                <a:r>
                  <a:rPr lang="en-US" altLang="zh-CN" sz="2800" dirty="0" err="1"/>
                  <a:t>x,y,z,t</a:t>
                </a:r>
                <a:r>
                  <a:rPr lang="en-US" altLang="zh-CN" sz="2800" dirty="0"/>
                  <a:t>):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273" y="2670700"/>
                <a:ext cx="7744287" cy="1816779"/>
              </a:xfrm>
              <a:prstGeom prst="rect">
                <a:avLst/>
              </a:prstGeom>
              <a:blipFill>
                <a:blip r:embed="rId2"/>
                <a:stretch>
                  <a:fillRect l="-1637" t="-4167" r="-1309" b="-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"/>
          <p:cNvGrpSpPr/>
          <p:nvPr/>
        </p:nvGrpSpPr>
        <p:grpSpPr>
          <a:xfrm>
            <a:off x="4040106" y="4223832"/>
            <a:ext cx="4111787" cy="2209800"/>
            <a:chOff x="1475065" y="-70021"/>
            <a:chExt cx="3436403" cy="1841156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2133600" y="1169773"/>
              <a:ext cx="20265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2125362" y="107092"/>
              <a:ext cx="8238" cy="10626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H="1">
              <a:off x="1672281" y="1169773"/>
              <a:ext cx="461319" cy="6013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2821460" y="992660"/>
              <a:ext cx="20265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813222" y="-70021"/>
              <a:ext cx="8238" cy="10626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2360141" y="992660"/>
              <a:ext cx="461319" cy="6013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" name="对象 11"/>
            <p:cNvGraphicFramePr>
              <a:graphicFrameLocks noChangeAspect="1"/>
            </p:cNvGraphicFramePr>
            <p:nvPr/>
          </p:nvGraphicFramePr>
          <p:xfrm>
            <a:off x="1898821" y="238297"/>
            <a:ext cx="1397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39680" imgH="164880" progId="Equation.DSMT4">
                    <p:embed/>
                  </p:oleObj>
                </mc:Choice>
                <mc:Fallback>
                  <p:oleObj name="Equation" r:id="rId3" imgW="139680" imgH="164880" progId="Equation.DSMT4">
                    <p:embed/>
                    <p:pic>
                      <p:nvPicPr>
                        <p:cNvPr id="12" name="对象 11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898821" y="238297"/>
                          <a:ext cx="1397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对象 12"/>
            <p:cNvGraphicFramePr>
              <a:graphicFrameLocks noChangeAspect="1"/>
            </p:cNvGraphicFramePr>
            <p:nvPr/>
          </p:nvGraphicFramePr>
          <p:xfrm>
            <a:off x="2586681" y="200197"/>
            <a:ext cx="1397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39680" imgH="241200" progId="Equation.DSMT4">
                    <p:embed/>
                  </p:oleObj>
                </mc:Choice>
                <mc:Fallback>
                  <p:oleObj name="Equation" r:id="rId5" imgW="139680" imgH="241200" progId="Equation.DSMT4">
                    <p:embed/>
                    <p:pic>
                      <p:nvPicPr>
                        <p:cNvPr id="13" name="对象 1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586681" y="200197"/>
                          <a:ext cx="1397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13"/>
            <p:cNvGraphicFramePr>
              <a:graphicFrameLocks noChangeAspect="1"/>
            </p:cNvGraphicFramePr>
            <p:nvPr/>
          </p:nvGraphicFramePr>
          <p:xfrm>
            <a:off x="1907059" y="1030072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26720" imgH="139680" progId="Equation.DSMT4">
                    <p:embed/>
                  </p:oleObj>
                </mc:Choice>
                <mc:Fallback>
                  <p:oleObj name="Equation" r:id="rId7" imgW="126720" imgH="139680" progId="Equation.DSMT4">
                    <p:embed/>
                    <p:pic>
                      <p:nvPicPr>
                        <p:cNvPr id="14" name="对象 1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907059" y="1030072"/>
                          <a:ext cx="127000" cy="139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对象 14"/>
            <p:cNvGraphicFramePr>
              <a:graphicFrameLocks noChangeAspect="1"/>
            </p:cNvGraphicFramePr>
            <p:nvPr/>
          </p:nvGraphicFramePr>
          <p:xfrm>
            <a:off x="2612424" y="786242"/>
            <a:ext cx="1270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26720" imgH="215640" progId="Equation.DSMT4">
                    <p:embed/>
                  </p:oleObj>
                </mc:Choice>
                <mc:Fallback>
                  <p:oleObj name="Equation" r:id="rId9" imgW="126720" imgH="215640" progId="Equation.DSMT4">
                    <p:embed/>
                    <p:pic>
                      <p:nvPicPr>
                        <p:cNvPr id="15" name="对象 14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612424" y="786242"/>
                          <a:ext cx="1270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对象 15"/>
            <p:cNvGraphicFramePr>
              <a:graphicFrameLocks noChangeAspect="1"/>
            </p:cNvGraphicFramePr>
            <p:nvPr/>
          </p:nvGraphicFramePr>
          <p:xfrm>
            <a:off x="1475065" y="1478692"/>
            <a:ext cx="176128" cy="176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26720" imgH="126720" progId="Equation.DSMT4">
                    <p:embed/>
                  </p:oleObj>
                </mc:Choice>
                <mc:Fallback>
                  <p:oleObj name="Equation" r:id="rId11" imgW="126720" imgH="126720" progId="Equation.DSMT4">
                    <p:embed/>
                    <p:pic>
                      <p:nvPicPr>
                        <p:cNvPr id="16" name="对象 15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475065" y="1478692"/>
                          <a:ext cx="176128" cy="1761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对象 16"/>
            <p:cNvGraphicFramePr>
              <a:graphicFrameLocks noChangeAspect="1"/>
            </p:cNvGraphicFramePr>
            <p:nvPr/>
          </p:nvGraphicFramePr>
          <p:xfrm>
            <a:off x="2233141" y="1346886"/>
            <a:ext cx="1270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26720" imgH="203040" progId="Equation.DSMT4">
                    <p:embed/>
                  </p:oleObj>
                </mc:Choice>
                <mc:Fallback>
                  <p:oleObj name="Equation" r:id="rId13" imgW="126720" imgH="203040" progId="Equation.DSMT4">
                    <p:embed/>
                    <p:pic>
                      <p:nvPicPr>
                        <p:cNvPr id="17" name="对象 16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233141" y="1346886"/>
                          <a:ext cx="1270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对象 17"/>
            <p:cNvGraphicFramePr>
              <a:graphicFrameLocks noChangeAspect="1"/>
            </p:cNvGraphicFramePr>
            <p:nvPr/>
          </p:nvGraphicFramePr>
          <p:xfrm>
            <a:off x="3834714" y="1277036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26720" imgH="139680" progId="Equation.DSMT4">
                    <p:embed/>
                  </p:oleObj>
                </mc:Choice>
                <mc:Fallback>
                  <p:oleObj name="Equation" r:id="rId15" imgW="126720" imgH="139680" progId="Equation.DSMT4">
                    <p:embed/>
                    <p:pic>
                      <p:nvPicPr>
                        <p:cNvPr id="18" name="对象 17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834714" y="1277036"/>
                          <a:ext cx="127000" cy="139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对象 18"/>
            <p:cNvGraphicFramePr>
              <a:graphicFrameLocks noChangeAspect="1"/>
            </p:cNvGraphicFramePr>
            <p:nvPr/>
          </p:nvGraphicFramePr>
          <p:xfrm>
            <a:off x="4784468" y="707598"/>
            <a:ext cx="1270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126720" imgH="215640" progId="Equation.DSMT4">
                    <p:embed/>
                  </p:oleObj>
                </mc:Choice>
                <mc:Fallback>
                  <p:oleObj name="Equation" r:id="rId17" imgW="126720" imgH="215640" progId="Equation.DSMT4">
                    <p:embed/>
                    <p:pic>
                      <p:nvPicPr>
                        <p:cNvPr id="19" name="对象 18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784468" y="707598"/>
                          <a:ext cx="1270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对象 19"/>
            <p:cNvGraphicFramePr>
              <a:graphicFrameLocks noChangeAspect="1"/>
            </p:cNvGraphicFramePr>
            <p:nvPr/>
          </p:nvGraphicFramePr>
          <p:xfrm>
            <a:off x="3146854" y="486033"/>
            <a:ext cx="3175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317160" imgH="152280" progId="Equation.DSMT4">
                    <p:embed/>
                  </p:oleObj>
                </mc:Choice>
                <mc:Fallback>
                  <p:oleObj name="Equation" r:id="rId19" imgW="317160" imgH="152280" progId="Equation.DSMT4">
                    <p:embed/>
                    <p:pic>
                      <p:nvPicPr>
                        <p:cNvPr id="20" name="对象 19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3146854" y="486033"/>
                          <a:ext cx="317500" cy="152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1760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1616936" y="152400"/>
                <a:ext cx="9036908" cy="138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/>
                  <a:t>For convenience , we assume that the origin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</m:acc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altLang="zh-CN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800" dirty="0"/>
                  <a:t>coincides with the origin o of </a:t>
                </a:r>
                <a:r>
                  <a:rPr lang="en-US" altLang="zh-CN" sz="2800" i="1" dirty="0"/>
                  <a:t>S</a:t>
                </a:r>
                <a:r>
                  <a:rPr lang="en-US" altLang="zh-CN" sz="2800" dirty="0"/>
                  <a:t> at time </a:t>
                </a:r>
                <a:r>
                  <a:rPr lang="en-US" altLang="zh-CN" sz="2800" i="1" dirty="0"/>
                  <a:t>t</a:t>
                </a:r>
                <a:r>
                  <a:rPr lang="en-US" altLang="zh-CN" sz="2800" dirty="0"/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altLang="zh-CN" sz="2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sz="2800" dirty="0"/>
                  <a:t>, and that the coordinate axis of the two frames are parallel.</a:t>
                </a:r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6936" y="152400"/>
                <a:ext cx="9036908" cy="1385892"/>
              </a:xfrm>
              <a:prstGeom prst="rect">
                <a:avLst/>
              </a:prstGeom>
              <a:blipFill>
                <a:blip r:embed="rId2"/>
                <a:stretch>
                  <a:fillRect l="-1403" t="-5505" r="-140" b="-11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2" name="对象 21"/>
          <p:cNvGraphicFramePr>
            <a:graphicFrameLocks noChangeAspect="1"/>
          </p:cNvGraphicFramePr>
          <p:nvPr/>
        </p:nvGraphicFramePr>
        <p:xfrm>
          <a:off x="3917798" y="3657600"/>
          <a:ext cx="1860884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36560" imgH="241200" progId="Equation.DSMT4">
                  <p:embed/>
                </p:oleObj>
              </mc:Choice>
              <mc:Fallback>
                <p:oleObj name="Equation" r:id="rId3" imgW="736560" imgH="241200" progId="Equation.DSMT4">
                  <p:embed/>
                  <p:pic>
                    <p:nvPicPr>
                      <p:cNvPr id="22" name="对象 2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7798" y="3657600"/>
                        <a:ext cx="1860884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文本框 22"/>
          <p:cNvSpPr txBox="1"/>
          <p:nvPr/>
        </p:nvSpPr>
        <p:spPr>
          <a:xfrm>
            <a:off x="1778183" y="4568311"/>
            <a:ext cx="5435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Under Galilean relativity we would also have</a:t>
            </a:r>
            <a:endParaRPr lang="zh-CN" altLang="en-US" sz="2800" dirty="0"/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3610966" y="5240095"/>
          <a:ext cx="1770064" cy="1300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22080" imgH="457200" progId="Equation.DSMT4">
                  <p:embed/>
                </p:oleObj>
              </mc:Choice>
              <mc:Fallback>
                <p:oleObj name="Equation" r:id="rId5" imgW="622080" imgH="457200" progId="Equation.DSMT4">
                  <p:embed/>
                  <p:pic>
                    <p:nvPicPr>
                      <p:cNvPr id="24" name="对象 2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10966" y="5240095"/>
                        <a:ext cx="1770064" cy="1300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778182" y="2136560"/>
                <a:ext cx="800100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/>
                  <a:t>Now let us find the relationship between (</a:t>
                </a:r>
                <a:r>
                  <a:rPr lang="en-US" altLang="zh-CN" sz="2800" dirty="0" err="1"/>
                  <a:t>x,y,z,t</a:t>
                </a:r>
                <a:r>
                  <a:rPr lang="en-US" altLang="zh-CN" sz="2800" dirty="0"/>
                  <a:t>) and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CN" sz="28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altLang="zh-CN" sz="28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altLang="zh-CN" sz="28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altLang="zh-CN" sz="2800" dirty="0"/>
                  <a:t>).</a:t>
                </a:r>
                <a:r>
                  <a:rPr lang="zh-CN" altLang="en-US" sz="2800" dirty="0"/>
                  <a:t> </a:t>
                </a:r>
                <a:endParaRPr lang="en-US" altLang="zh-CN" sz="2800" dirty="0"/>
              </a:p>
              <a:p>
                <a:r>
                  <a:rPr lang="en-US" altLang="zh-CN" sz="2800" dirty="0"/>
                  <a:t>since the motion is along the x axis , we have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182" y="2136560"/>
                <a:ext cx="8001000" cy="1384995"/>
              </a:xfrm>
              <a:prstGeom prst="rect">
                <a:avLst/>
              </a:prstGeom>
              <a:blipFill>
                <a:blip r:embed="rId7"/>
                <a:stretch>
                  <a:fillRect l="-1587" t="-454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组合 40"/>
          <p:cNvGrpSpPr/>
          <p:nvPr/>
        </p:nvGrpSpPr>
        <p:grpSpPr>
          <a:xfrm>
            <a:off x="7431278" y="3276600"/>
            <a:ext cx="3198892" cy="2242632"/>
            <a:chOff x="1475065" y="-70021"/>
            <a:chExt cx="3436403" cy="1841156"/>
          </a:xfrm>
        </p:grpSpPr>
        <p:cxnSp>
          <p:nvCxnSpPr>
            <p:cNvPr id="42" name="直接连接符 41"/>
            <p:cNvCxnSpPr/>
            <p:nvPr/>
          </p:nvCxnSpPr>
          <p:spPr>
            <a:xfrm>
              <a:off x="2133600" y="1169773"/>
              <a:ext cx="20265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2125362" y="107092"/>
              <a:ext cx="8238" cy="10626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>
              <a:off x="1672281" y="1169773"/>
              <a:ext cx="461319" cy="6013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2821460" y="992660"/>
              <a:ext cx="20265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2813222" y="-70021"/>
              <a:ext cx="8238" cy="10626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>
              <a:off x="2360141" y="992660"/>
              <a:ext cx="461319" cy="6013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8" name="对象 47"/>
            <p:cNvGraphicFramePr>
              <a:graphicFrameLocks noChangeAspect="1"/>
            </p:cNvGraphicFramePr>
            <p:nvPr/>
          </p:nvGraphicFramePr>
          <p:xfrm>
            <a:off x="1898821" y="238297"/>
            <a:ext cx="1397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39680" imgH="164880" progId="Equation.DSMT4">
                    <p:embed/>
                  </p:oleObj>
                </mc:Choice>
                <mc:Fallback>
                  <p:oleObj name="Equation" r:id="rId8" imgW="139680" imgH="164880" progId="Equation.DSMT4">
                    <p:embed/>
                    <p:pic>
                      <p:nvPicPr>
                        <p:cNvPr id="48" name="对象 47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898821" y="238297"/>
                          <a:ext cx="1397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对象 48"/>
            <p:cNvGraphicFramePr>
              <a:graphicFrameLocks noChangeAspect="1"/>
            </p:cNvGraphicFramePr>
            <p:nvPr/>
          </p:nvGraphicFramePr>
          <p:xfrm>
            <a:off x="2586681" y="200197"/>
            <a:ext cx="1397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39680" imgH="241200" progId="Equation.DSMT4">
                    <p:embed/>
                  </p:oleObj>
                </mc:Choice>
                <mc:Fallback>
                  <p:oleObj name="Equation" r:id="rId10" imgW="139680" imgH="241200" progId="Equation.DSMT4">
                    <p:embed/>
                    <p:pic>
                      <p:nvPicPr>
                        <p:cNvPr id="49" name="对象 48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586681" y="200197"/>
                          <a:ext cx="1397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对象 49"/>
            <p:cNvGraphicFramePr>
              <a:graphicFrameLocks noChangeAspect="1"/>
            </p:cNvGraphicFramePr>
            <p:nvPr/>
          </p:nvGraphicFramePr>
          <p:xfrm>
            <a:off x="1907059" y="1030072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26720" imgH="139680" progId="Equation.DSMT4">
                    <p:embed/>
                  </p:oleObj>
                </mc:Choice>
                <mc:Fallback>
                  <p:oleObj name="Equation" r:id="rId12" imgW="126720" imgH="139680" progId="Equation.DSMT4">
                    <p:embed/>
                    <p:pic>
                      <p:nvPicPr>
                        <p:cNvPr id="50" name="对象 49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907059" y="1030072"/>
                          <a:ext cx="127000" cy="139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对象 50"/>
            <p:cNvGraphicFramePr>
              <a:graphicFrameLocks noChangeAspect="1"/>
            </p:cNvGraphicFramePr>
            <p:nvPr/>
          </p:nvGraphicFramePr>
          <p:xfrm>
            <a:off x="2612424" y="786242"/>
            <a:ext cx="1270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26720" imgH="215640" progId="Equation.DSMT4">
                    <p:embed/>
                  </p:oleObj>
                </mc:Choice>
                <mc:Fallback>
                  <p:oleObj name="Equation" r:id="rId14" imgW="126720" imgH="215640" progId="Equation.DSMT4">
                    <p:embed/>
                    <p:pic>
                      <p:nvPicPr>
                        <p:cNvPr id="51" name="对象 50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612424" y="786242"/>
                          <a:ext cx="1270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对象 51"/>
            <p:cNvGraphicFramePr>
              <a:graphicFrameLocks noChangeAspect="1"/>
            </p:cNvGraphicFramePr>
            <p:nvPr/>
          </p:nvGraphicFramePr>
          <p:xfrm>
            <a:off x="1475065" y="1478692"/>
            <a:ext cx="176128" cy="176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26720" imgH="126720" progId="Equation.DSMT4">
                    <p:embed/>
                  </p:oleObj>
                </mc:Choice>
                <mc:Fallback>
                  <p:oleObj name="Equation" r:id="rId16" imgW="126720" imgH="126720" progId="Equation.DSMT4">
                    <p:embed/>
                    <p:pic>
                      <p:nvPicPr>
                        <p:cNvPr id="52" name="对象 51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1475065" y="1478692"/>
                          <a:ext cx="176128" cy="1761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对象 52"/>
            <p:cNvGraphicFramePr>
              <a:graphicFrameLocks noChangeAspect="1"/>
            </p:cNvGraphicFramePr>
            <p:nvPr/>
          </p:nvGraphicFramePr>
          <p:xfrm>
            <a:off x="2233141" y="1346886"/>
            <a:ext cx="1270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126720" imgH="203040" progId="Equation.DSMT4">
                    <p:embed/>
                  </p:oleObj>
                </mc:Choice>
                <mc:Fallback>
                  <p:oleObj name="Equation" r:id="rId18" imgW="126720" imgH="203040" progId="Equation.DSMT4">
                    <p:embed/>
                    <p:pic>
                      <p:nvPicPr>
                        <p:cNvPr id="53" name="对象 52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2233141" y="1346886"/>
                          <a:ext cx="1270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对象 53"/>
            <p:cNvGraphicFramePr>
              <a:graphicFrameLocks noChangeAspect="1"/>
            </p:cNvGraphicFramePr>
            <p:nvPr/>
          </p:nvGraphicFramePr>
          <p:xfrm>
            <a:off x="3834714" y="1277036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126720" imgH="139680" progId="Equation.DSMT4">
                    <p:embed/>
                  </p:oleObj>
                </mc:Choice>
                <mc:Fallback>
                  <p:oleObj name="Equation" r:id="rId20" imgW="126720" imgH="139680" progId="Equation.DSMT4">
                    <p:embed/>
                    <p:pic>
                      <p:nvPicPr>
                        <p:cNvPr id="54" name="对象 53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3834714" y="1277036"/>
                          <a:ext cx="127000" cy="139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对象 54"/>
            <p:cNvGraphicFramePr>
              <a:graphicFrameLocks noChangeAspect="1"/>
            </p:cNvGraphicFramePr>
            <p:nvPr/>
          </p:nvGraphicFramePr>
          <p:xfrm>
            <a:off x="4784468" y="707598"/>
            <a:ext cx="1270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26720" imgH="215640" progId="Equation.DSMT4">
                    <p:embed/>
                  </p:oleObj>
                </mc:Choice>
                <mc:Fallback>
                  <p:oleObj name="Equation" r:id="rId22" imgW="126720" imgH="215640" progId="Equation.DSMT4">
                    <p:embed/>
                    <p:pic>
                      <p:nvPicPr>
                        <p:cNvPr id="55" name="对象 54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784468" y="707598"/>
                          <a:ext cx="1270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对象 55"/>
            <p:cNvGraphicFramePr>
              <a:graphicFrameLocks noChangeAspect="1"/>
            </p:cNvGraphicFramePr>
            <p:nvPr/>
          </p:nvGraphicFramePr>
          <p:xfrm>
            <a:off x="3146854" y="486033"/>
            <a:ext cx="3175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317160" imgH="152280" progId="Equation.DSMT4">
                    <p:embed/>
                  </p:oleObj>
                </mc:Choice>
                <mc:Fallback>
                  <p:oleObj name="Equation" r:id="rId24" imgW="317160" imgH="152280" progId="Equation.DSMT4">
                    <p:embed/>
                    <p:pic>
                      <p:nvPicPr>
                        <p:cNvPr id="56" name="对象 55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3146854" y="486033"/>
                          <a:ext cx="317500" cy="152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5415571" y="5359831"/>
            <a:ext cx="5646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NOT true in special relativity !</a:t>
            </a:r>
          </a:p>
          <a:p>
            <a:r>
              <a:rPr lang="en-US" sz="1600" dirty="0">
                <a:solidFill>
                  <a:srgbClr val="0070C0"/>
                </a:solidFill>
              </a:rPr>
              <a:t>Derivations of Lorentz transformation see next slides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019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52F303-6D42-8F4E-B927-682411EC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C5E8-6C76-D34D-8628-9CADF25503E4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17DDFD-0330-3E4E-848B-50377B3C59C0}"/>
              </a:ext>
            </a:extLst>
          </p:cNvPr>
          <p:cNvSpPr txBox="1"/>
          <p:nvPr/>
        </p:nvSpPr>
        <p:spPr>
          <a:xfrm>
            <a:off x="4679795" y="111513"/>
            <a:ext cx="3366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Lorentz Transform</a:t>
            </a:r>
          </a:p>
        </p:txBody>
      </p:sp>
      <p:grpSp>
        <p:nvGrpSpPr>
          <p:cNvPr id="4" name="组合 40">
            <a:extLst>
              <a:ext uri="{FF2B5EF4-FFF2-40B4-BE49-F238E27FC236}">
                <a16:creationId xmlns:a16="http://schemas.microsoft.com/office/drawing/2014/main" id="{9D48827A-7024-C146-8837-47D6FF388396}"/>
              </a:ext>
            </a:extLst>
          </p:cNvPr>
          <p:cNvGrpSpPr/>
          <p:nvPr/>
        </p:nvGrpSpPr>
        <p:grpSpPr>
          <a:xfrm>
            <a:off x="2000634" y="1258229"/>
            <a:ext cx="3198892" cy="2242632"/>
            <a:chOff x="1475065" y="-70021"/>
            <a:chExt cx="3436403" cy="1841156"/>
          </a:xfrm>
        </p:grpSpPr>
        <p:cxnSp>
          <p:nvCxnSpPr>
            <p:cNvPr id="5" name="直接连接符 41">
              <a:extLst>
                <a:ext uri="{FF2B5EF4-FFF2-40B4-BE49-F238E27FC236}">
                  <a16:creationId xmlns:a16="http://schemas.microsoft.com/office/drawing/2014/main" id="{CA1AF722-CDD3-F940-80ED-40BD8ED001FF}"/>
                </a:ext>
              </a:extLst>
            </p:cNvPr>
            <p:cNvCxnSpPr/>
            <p:nvPr/>
          </p:nvCxnSpPr>
          <p:spPr>
            <a:xfrm>
              <a:off x="2133600" y="1169773"/>
              <a:ext cx="20265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42">
              <a:extLst>
                <a:ext uri="{FF2B5EF4-FFF2-40B4-BE49-F238E27FC236}">
                  <a16:creationId xmlns:a16="http://schemas.microsoft.com/office/drawing/2014/main" id="{64446831-E0DE-504C-BD50-1E0ADE2B24D7}"/>
                </a:ext>
              </a:extLst>
            </p:cNvPr>
            <p:cNvCxnSpPr/>
            <p:nvPr/>
          </p:nvCxnSpPr>
          <p:spPr>
            <a:xfrm>
              <a:off x="2125362" y="107092"/>
              <a:ext cx="8238" cy="10626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43">
              <a:extLst>
                <a:ext uri="{FF2B5EF4-FFF2-40B4-BE49-F238E27FC236}">
                  <a16:creationId xmlns:a16="http://schemas.microsoft.com/office/drawing/2014/main" id="{CE046FF3-7B77-5242-88D8-BC1887BF52DF}"/>
                </a:ext>
              </a:extLst>
            </p:cNvPr>
            <p:cNvCxnSpPr/>
            <p:nvPr/>
          </p:nvCxnSpPr>
          <p:spPr>
            <a:xfrm flipH="1">
              <a:off x="1672281" y="1169773"/>
              <a:ext cx="461319" cy="6013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44">
              <a:extLst>
                <a:ext uri="{FF2B5EF4-FFF2-40B4-BE49-F238E27FC236}">
                  <a16:creationId xmlns:a16="http://schemas.microsoft.com/office/drawing/2014/main" id="{5C1FEF5E-B896-1B47-8E15-9E9DEE21768C}"/>
                </a:ext>
              </a:extLst>
            </p:cNvPr>
            <p:cNvCxnSpPr/>
            <p:nvPr/>
          </p:nvCxnSpPr>
          <p:spPr>
            <a:xfrm>
              <a:off x="2821460" y="992660"/>
              <a:ext cx="20265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45">
              <a:extLst>
                <a:ext uri="{FF2B5EF4-FFF2-40B4-BE49-F238E27FC236}">
                  <a16:creationId xmlns:a16="http://schemas.microsoft.com/office/drawing/2014/main" id="{13467B5C-3292-1240-B438-4F6C1E5B4BA9}"/>
                </a:ext>
              </a:extLst>
            </p:cNvPr>
            <p:cNvCxnSpPr/>
            <p:nvPr/>
          </p:nvCxnSpPr>
          <p:spPr>
            <a:xfrm>
              <a:off x="2813222" y="-70021"/>
              <a:ext cx="8238" cy="10626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46">
              <a:extLst>
                <a:ext uri="{FF2B5EF4-FFF2-40B4-BE49-F238E27FC236}">
                  <a16:creationId xmlns:a16="http://schemas.microsoft.com/office/drawing/2014/main" id="{999CDB4D-B7EA-2D42-843E-6545302DA88A}"/>
                </a:ext>
              </a:extLst>
            </p:cNvPr>
            <p:cNvCxnSpPr/>
            <p:nvPr/>
          </p:nvCxnSpPr>
          <p:spPr>
            <a:xfrm flipH="1">
              <a:off x="2360141" y="992660"/>
              <a:ext cx="461319" cy="6013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" name="对象 47">
              <a:extLst>
                <a:ext uri="{FF2B5EF4-FFF2-40B4-BE49-F238E27FC236}">
                  <a16:creationId xmlns:a16="http://schemas.microsoft.com/office/drawing/2014/main" id="{C6E349B1-7EC0-D947-B31D-270EF7FD180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98821" y="238297"/>
            <a:ext cx="1397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39680" imgH="164880" progId="Equation.DSMT4">
                    <p:embed/>
                  </p:oleObj>
                </mc:Choice>
                <mc:Fallback>
                  <p:oleObj name="Equation" r:id="rId2" imgW="139680" imgH="164880" progId="Equation.DSMT4">
                    <p:embed/>
                    <p:pic>
                      <p:nvPicPr>
                        <p:cNvPr id="11" name="对象 47">
                          <a:extLst>
                            <a:ext uri="{FF2B5EF4-FFF2-40B4-BE49-F238E27FC236}">
                              <a16:creationId xmlns:a16="http://schemas.microsoft.com/office/drawing/2014/main" id="{C6E349B1-7EC0-D947-B31D-270EF7FD180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898821" y="238297"/>
                          <a:ext cx="1397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对象 48">
              <a:extLst>
                <a:ext uri="{FF2B5EF4-FFF2-40B4-BE49-F238E27FC236}">
                  <a16:creationId xmlns:a16="http://schemas.microsoft.com/office/drawing/2014/main" id="{AAC7C21E-2887-EC41-8C51-7512DF5E8EB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86681" y="200197"/>
            <a:ext cx="1397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9680" imgH="241200" progId="Equation.DSMT4">
                    <p:embed/>
                  </p:oleObj>
                </mc:Choice>
                <mc:Fallback>
                  <p:oleObj name="Equation" r:id="rId4" imgW="139680" imgH="241200" progId="Equation.DSMT4">
                    <p:embed/>
                    <p:pic>
                      <p:nvPicPr>
                        <p:cNvPr id="12" name="对象 48">
                          <a:extLst>
                            <a:ext uri="{FF2B5EF4-FFF2-40B4-BE49-F238E27FC236}">
                              <a16:creationId xmlns:a16="http://schemas.microsoft.com/office/drawing/2014/main" id="{AAC7C21E-2887-EC41-8C51-7512DF5E8EB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586681" y="200197"/>
                          <a:ext cx="1397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对象 49">
              <a:extLst>
                <a:ext uri="{FF2B5EF4-FFF2-40B4-BE49-F238E27FC236}">
                  <a16:creationId xmlns:a16="http://schemas.microsoft.com/office/drawing/2014/main" id="{5BEEDC54-2DF1-D14F-932E-6F66AF0F8F5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07059" y="1030072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26720" imgH="139680" progId="Equation.DSMT4">
                    <p:embed/>
                  </p:oleObj>
                </mc:Choice>
                <mc:Fallback>
                  <p:oleObj name="Equation" r:id="rId6" imgW="126720" imgH="139680" progId="Equation.DSMT4">
                    <p:embed/>
                    <p:pic>
                      <p:nvPicPr>
                        <p:cNvPr id="13" name="对象 49">
                          <a:extLst>
                            <a:ext uri="{FF2B5EF4-FFF2-40B4-BE49-F238E27FC236}">
                              <a16:creationId xmlns:a16="http://schemas.microsoft.com/office/drawing/2014/main" id="{5BEEDC54-2DF1-D14F-932E-6F66AF0F8F5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907059" y="1030072"/>
                          <a:ext cx="127000" cy="139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50">
              <a:extLst>
                <a:ext uri="{FF2B5EF4-FFF2-40B4-BE49-F238E27FC236}">
                  <a16:creationId xmlns:a16="http://schemas.microsoft.com/office/drawing/2014/main" id="{2C366810-F9B3-D64F-A578-730B383A09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12424" y="786242"/>
            <a:ext cx="1270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26720" imgH="215640" progId="Equation.DSMT4">
                    <p:embed/>
                  </p:oleObj>
                </mc:Choice>
                <mc:Fallback>
                  <p:oleObj name="Equation" r:id="rId8" imgW="126720" imgH="215640" progId="Equation.DSMT4">
                    <p:embed/>
                    <p:pic>
                      <p:nvPicPr>
                        <p:cNvPr id="14" name="对象 50">
                          <a:extLst>
                            <a:ext uri="{FF2B5EF4-FFF2-40B4-BE49-F238E27FC236}">
                              <a16:creationId xmlns:a16="http://schemas.microsoft.com/office/drawing/2014/main" id="{2C366810-F9B3-D64F-A578-730B383A09C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612424" y="786242"/>
                          <a:ext cx="1270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对象 51">
              <a:extLst>
                <a:ext uri="{FF2B5EF4-FFF2-40B4-BE49-F238E27FC236}">
                  <a16:creationId xmlns:a16="http://schemas.microsoft.com/office/drawing/2014/main" id="{4AB840CB-07AA-F14D-9441-38AD8BD92F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75065" y="1478692"/>
            <a:ext cx="176128" cy="176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26720" imgH="126720" progId="Equation.DSMT4">
                    <p:embed/>
                  </p:oleObj>
                </mc:Choice>
                <mc:Fallback>
                  <p:oleObj name="Equation" r:id="rId10" imgW="126720" imgH="126720" progId="Equation.DSMT4">
                    <p:embed/>
                    <p:pic>
                      <p:nvPicPr>
                        <p:cNvPr id="15" name="对象 51">
                          <a:extLst>
                            <a:ext uri="{FF2B5EF4-FFF2-40B4-BE49-F238E27FC236}">
                              <a16:creationId xmlns:a16="http://schemas.microsoft.com/office/drawing/2014/main" id="{4AB840CB-07AA-F14D-9441-38AD8BD92FC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475065" y="1478692"/>
                          <a:ext cx="176128" cy="1761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对象 52">
              <a:extLst>
                <a:ext uri="{FF2B5EF4-FFF2-40B4-BE49-F238E27FC236}">
                  <a16:creationId xmlns:a16="http://schemas.microsoft.com/office/drawing/2014/main" id="{3DA7E39C-B277-B14A-8974-29D6AB7FB7E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33141" y="1346886"/>
            <a:ext cx="1270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26720" imgH="203040" progId="Equation.DSMT4">
                    <p:embed/>
                  </p:oleObj>
                </mc:Choice>
                <mc:Fallback>
                  <p:oleObj name="Equation" r:id="rId12" imgW="126720" imgH="203040" progId="Equation.DSMT4">
                    <p:embed/>
                    <p:pic>
                      <p:nvPicPr>
                        <p:cNvPr id="16" name="对象 52">
                          <a:extLst>
                            <a:ext uri="{FF2B5EF4-FFF2-40B4-BE49-F238E27FC236}">
                              <a16:creationId xmlns:a16="http://schemas.microsoft.com/office/drawing/2014/main" id="{3DA7E39C-B277-B14A-8974-29D6AB7FB7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233141" y="1346886"/>
                          <a:ext cx="1270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对象 53">
              <a:extLst>
                <a:ext uri="{FF2B5EF4-FFF2-40B4-BE49-F238E27FC236}">
                  <a16:creationId xmlns:a16="http://schemas.microsoft.com/office/drawing/2014/main" id="{9E64E1AD-F6CA-BE47-BC33-17FEE1B6FC6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34714" y="1277036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26720" imgH="139680" progId="Equation.DSMT4">
                    <p:embed/>
                  </p:oleObj>
                </mc:Choice>
                <mc:Fallback>
                  <p:oleObj name="Equation" r:id="rId14" imgW="126720" imgH="139680" progId="Equation.DSMT4">
                    <p:embed/>
                    <p:pic>
                      <p:nvPicPr>
                        <p:cNvPr id="17" name="对象 53">
                          <a:extLst>
                            <a:ext uri="{FF2B5EF4-FFF2-40B4-BE49-F238E27FC236}">
                              <a16:creationId xmlns:a16="http://schemas.microsoft.com/office/drawing/2014/main" id="{9E64E1AD-F6CA-BE47-BC33-17FEE1B6FC6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834714" y="1277036"/>
                          <a:ext cx="127000" cy="139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对象 54">
              <a:extLst>
                <a:ext uri="{FF2B5EF4-FFF2-40B4-BE49-F238E27FC236}">
                  <a16:creationId xmlns:a16="http://schemas.microsoft.com/office/drawing/2014/main" id="{066EA7EC-B096-3343-88B5-3936F4E69C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84468" y="707598"/>
            <a:ext cx="1270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26720" imgH="215640" progId="Equation.DSMT4">
                    <p:embed/>
                  </p:oleObj>
                </mc:Choice>
                <mc:Fallback>
                  <p:oleObj name="Equation" r:id="rId16" imgW="126720" imgH="215640" progId="Equation.DSMT4">
                    <p:embed/>
                    <p:pic>
                      <p:nvPicPr>
                        <p:cNvPr id="18" name="对象 54">
                          <a:extLst>
                            <a:ext uri="{FF2B5EF4-FFF2-40B4-BE49-F238E27FC236}">
                              <a16:creationId xmlns:a16="http://schemas.microsoft.com/office/drawing/2014/main" id="{066EA7EC-B096-3343-88B5-3936F4E69CD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4784468" y="707598"/>
                          <a:ext cx="1270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对象 55">
              <a:extLst>
                <a:ext uri="{FF2B5EF4-FFF2-40B4-BE49-F238E27FC236}">
                  <a16:creationId xmlns:a16="http://schemas.microsoft.com/office/drawing/2014/main" id="{0416C730-F1BD-E14D-85C0-58B84E71F46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46854" y="486033"/>
            <a:ext cx="3175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317160" imgH="152280" progId="Equation.DSMT4">
                    <p:embed/>
                  </p:oleObj>
                </mc:Choice>
                <mc:Fallback>
                  <p:oleObj name="Equation" r:id="rId18" imgW="317160" imgH="152280" progId="Equation.DSMT4">
                    <p:embed/>
                    <p:pic>
                      <p:nvPicPr>
                        <p:cNvPr id="19" name="对象 55">
                          <a:extLst>
                            <a:ext uri="{FF2B5EF4-FFF2-40B4-BE49-F238E27FC236}">
                              <a16:creationId xmlns:a16="http://schemas.microsoft.com/office/drawing/2014/main" id="{0416C730-F1BD-E14D-85C0-58B84E71F46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3146854" y="486033"/>
                          <a:ext cx="317500" cy="152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2BB977-7607-F74E-AF4B-AE75438EE15D}"/>
                  </a:ext>
                </a:extLst>
              </p:cNvPr>
              <p:cNvSpPr txBox="1"/>
              <p:nvPr/>
            </p:nvSpPr>
            <p:spPr>
              <a:xfrm>
                <a:off x="5363631" y="827056"/>
                <a:ext cx="4434575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For convenience: The original positions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</m:oMath>
                </a14:m>
                <a:r>
                  <a:rPr lang="en-US" dirty="0"/>
                  <a:t> of the two coordinate systems overlap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2BB977-7607-F74E-AF4B-AE75438EE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631" y="827056"/>
                <a:ext cx="4434575" cy="923907"/>
              </a:xfrm>
              <a:prstGeom prst="rect">
                <a:avLst/>
              </a:prstGeom>
              <a:blipFill>
                <a:blip r:embed="rId20"/>
                <a:stretch>
                  <a:fillRect l="-1143" t="-411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B885E4-886A-DE41-9750-065BE292A2BF}"/>
                  </a:ext>
                </a:extLst>
              </p:cNvPr>
              <p:cNvSpPr txBox="1"/>
              <p:nvPr/>
            </p:nvSpPr>
            <p:spPr>
              <a:xfrm>
                <a:off x="5806069" y="1876862"/>
                <a:ext cx="193123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B885E4-886A-DE41-9750-065BE292A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069" y="1876862"/>
                <a:ext cx="1931234" cy="369332"/>
              </a:xfrm>
              <a:prstGeom prst="rect">
                <a:avLst/>
              </a:prstGeom>
              <a:blipFill>
                <a:blip r:embed="rId21"/>
                <a:stretch>
                  <a:fillRect l="-649" r="-194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BA96F5B-4E8E-DB41-A501-377D529830BA}"/>
                  </a:ext>
                </a:extLst>
              </p:cNvPr>
              <p:cNvSpPr txBox="1"/>
              <p:nvPr/>
            </p:nvSpPr>
            <p:spPr>
              <a:xfrm>
                <a:off x="5813949" y="2483597"/>
                <a:ext cx="18554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BA96F5B-4E8E-DB41-A501-377D52983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3949" y="2483597"/>
                <a:ext cx="1855444" cy="369332"/>
              </a:xfrm>
              <a:prstGeom prst="rect">
                <a:avLst/>
              </a:prstGeom>
              <a:blipFill>
                <a:blip r:embed="rId22"/>
                <a:stretch>
                  <a:fillRect l="-2721" r="-1361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DC4AB9-644E-CB42-BE59-4A526846B717}"/>
                  </a:ext>
                </a:extLst>
              </p:cNvPr>
              <p:cNvSpPr txBox="1"/>
              <p:nvPr/>
            </p:nvSpPr>
            <p:spPr>
              <a:xfrm>
                <a:off x="8283817" y="1874213"/>
                <a:ext cx="8226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DC4AB9-644E-CB42-BE59-4A526846B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3817" y="1874213"/>
                <a:ext cx="822661" cy="369332"/>
              </a:xfrm>
              <a:prstGeom prst="rect">
                <a:avLst/>
              </a:prstGeom>
              <a:blipFill>
                <a:blip r:embed="rId23"/>
                <a:stretch>
                  <a:fillRect l="-7576" r="-606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430D96-849C-9E47-BA2D-B9C020C2D2BD}"/>
                  </a:ext>
                </a:extLst>
              </p:cNvPr>
              <p:cNvSpPr txBox="1"/>
              <p:nvPr/>
            </p:nvSpPr>
            <p:spPr>
              <a:xfrm>
                <a:off x="8283817" y="2413538"/>
                <a:ext cx="7777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430D96-849C-9E47-BA2D-B9C020C2D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3817" y="2413538"/>
                <a:ext cx="777777" cy="369332"/>
              </a:xfrm>
              <a:prstGeom prst="rect">
                <a:avLst/>
              </a:prstGeom>
              <a:blipFill>
                <a:blip r:embed="rId24"/>
                <a:stretch>
                  <a:fillRect l="-4839" r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A619DD6-BDD7-DB45-8032-395F95F1A9F6}"/>
                  </a:ext>
                </a:extLst>
              </p:cNvPr>
              <p:cNvSpPr txBox="1"/>
              <p:nvPr/>
            </p:nvSpPr>
            <p:spPr>
              <a:xfrm>
                <a:off x="2752281" y="3355243"/>
                <a:ext cx="7331879" cy="369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Let’s look at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</m:oMath>
                </a14:m>
                <a:r>
                  <a:rPr lang="en-US" dirty="0"/>
                  <a:t> which moves with a velocity </a:t>
                </a:r>
                <a:r>
                  <a:rPr lang="en-US" i="1" dirty="0"/>
                  <a:t>v</a:t>
                </a:r>
                <a:r>
                  <a:rPr lang="en-US" dirty="0"/>
                  <a:t> along x axis in Reference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: 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A619DD6-BDD7-DB45-8032-395F95F1A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281" y="3355243"/>
                <a:ext cx="7331879" cy="369909"/>
              </a:xfrm>
              <a:prstGeom prst="rect">
                <a:avLst/>
              </a:prstGeom>
              <a:blipFill>
                <a:blip r:embed="rId25"/>
                <a:stretch>
                  <a:fillRect l="-69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FBCD767-B3B8-6943-BDCA-7BCC73F73EE7}"/>
                  </a:ext>
                </a:extLst>
              </p:cNvPr>
              <p:cNvSpPr/>
              <p:nvPr/>
            </p:nvSpPr>
            <p:spPr>
              <a:xfrm>
                <a:off x="2098194" y="3965939"/>
                <a:ext cx="461217" cy="369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</m:oMath>
                </a14:m>
                <a:r>
                  <a:rPr lang="en-US" dirty="0"/>
                  <a:t>: 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FBCD767-B3B8-6943-BDCA-7BCC73F73E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8194" y="3965939"/>
                <a:ext cx="461217" cy="369909"/>
              </a:xfrm>
              <a:prstGeom prst="rect">
                <a:avLst/>
              </a:prstGeom>
              <a:blipFill>
                <a:blip r:embed="rId26"/>
                <a:stretch>
                  <a:fillRect t="-6667" r="-810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D54B836-3D77-BE4A-8D7B-1247E1E314A0}"/>
                  </a:ext>
                </a:extLst>
              </p:cNvPr>
              <p:cNvSpPr txBox="1"/>
              <p:nvPr/>
            </p:nvSpPr>
            <p:spPr>
              <a:xfrm>
                <a:off x="2379232" y="1048713"/>
                <a:ext cx="363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D54B836-3D77-BE4A-8D7B-1247E1E31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232" y="1048713"/>
                <a:ext cx="363881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5867BFB-ABE9-9049-BC69-A525EA481E2B}"/>
                  </a:ext>
                </a:extLst>
              </p:cNvPr>
              <p:cNvSpPr txBox="1"/>
              <p:nvPr/>
            </p:nvSpPr>
            <p:spPr>
              <a:xfrm>
                <a:off x="3166122" y="942912"/>
                <a:ext cx="363882" cy="369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5867BFB-ABE9-9049-BC69-A525EA481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122" y="942912"/>
                <a:ext cx="363882" cy="36990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D68B3C9-405C-F340-887B-FE36CAEA1266}"/>
                  </a:ext>
                </a:extLst>
              </p:cNvPr>
              <p:cNvSpPr txBox="1"/>
              <p:nvPr/>
            </p:nvSpPr>
            <p:spPr>
              <a:xfrm>
                <a:off x="2706315" y="3843597"/>
                <a:ext cx="6950108" cy="6074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0=</m:t>
                      </m:r>
                      <m:acc>
                        <m:accPr>
                          <m:chr m:val="̅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𝑡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𝑣𝑡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𝑣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D68B3C9-405C-F340-887B-FE36CAEA1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315" y="3843597"/>
                <a:ext cx="6950108" cy="607474"/>
              </a:xfrm>
              <a:prstGeom prst="rect">
                <a:avLst/>
              </a:prstGeom>
              <a:blipFill>
                <a:blip r:embed="rId29"/>
                <a:stretch>
                  <a:fillRect t="-12245" b="-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DF82624-1737-E742-8D1A-7AD8BFDE84C7}"/>
                  </a:ext>
                </a:extLst>
              </p:cNvPr>
              <p:cNvSpPr txBox="1"/>
              <p:nvPr/>
            </p:nvSpPr>
            <p:spPr>
              <a:xfrm>
                <a:off x="2050417" y="4573270"/>
                <a:ext cx="20908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𝑣𝑡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DF82624-1737-E742-8D1A-7AD8BFDE8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417" y="4573270"/>
                <a:ext cx="2090829" cy="369332"/>
              </a:xfrm>
              <a:prstGeom prst="rect">
                <a:avLst/>
              </a:prstGeom>
              <a:blipFill>
                <a:blip r:embed="rId30"/>
                <a:stretch>
                  <a:fillRect l="-1212" r="-242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C488E3E-AE35-A446-B918-DE0EF59CA6FF}"/>
                  </a:ext>
                </a:extLst>
              </p:cNvPr>
              <p:cNvSpPr txBox="1"/>
              <p:nvPr/>
            </p:nvSpPr>
            <p:spPr>
              <a:xfrm>
                <a:off x="2058297" y="5180005"/>
                <a:ext cx="185544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C488E3E-AE35-A446-B918-DE0EF59CA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297" y="5180005"/>
                <a:ext cx="1855443" cy="369332"/>
              </a:xfrm>
              <a:prstGeom prst="rect">
                <a:avLst/>
              </a:prstGeom>
              <a:blipFill>
                <a:blip r:embed="rId31"/>
                <a:stretch>
                  <a:fillRect l="-3401" r="-2041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ight Brace 32">
            <a:extLst>
              <a:ext uri="{FF2B5EF4-FFF2-40B4-BE49-F238E27FC236}">
                <a16:creationId xmlns:a16="http://schemas.microsoft.com/office/drawing/2014/main" id="{F812F29F-A223-414F-9868-2E38FA7F136F}"/>
              </a:ext>
            </a:extLst>
          </p:cNvPr>
          <p:cNvSpPr/>
          <p:nvPr/>
        </p:nvSpPr>
        <p:spPr>
          <a:xfrm>
            <a:off x="4197194" y="4828479"/>
            <a:ext cx="302905" cy="7208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2D0A5CBA-6472-AD49-93B1-6C022A0859F0}"/>
              </a:ext>
            </a:extLst>
          </p:cNvPr>
          <p:cNvSpPr/>
          <p:nvPr/>
        </p:nvSpPr>
        <p:spPr>
          <a:xfrm>
            <a:off x="4679795" y="5073805"/>
            <a:ext cx="825190" cy="200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9A55735-1E44-7944-A0AB-99103B96E152}"/>
                  </a:ext>
                </a:extLst>
              </p:cNvPr>
              <p:cNvSpPr txBox="1"/>
              <p:nvPr/>
            </p:nvSpPr>
            <p:spPr>
              <a:xfrm>
                <a:off x="6092875" y="4889459"/>
                <a:ext cx="1790747" cy="582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9A55735-1E44-7944-A0AB-99103B96E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875" y="4889459"/>
                <a:ext cx="1790747" cy="582467"/>
              </a:xfrm>
              <a:prstGeom prst="rect">
                <a:avLst/>
              </a:prstGeom>
              <a:blipFill>
                <a:blip r:embed="rId32"/>
                <a:stretch>
                  <a:fillRect l="-1408" r="-704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94D7A29-6A2B-654B-81E4-7B164FE9ABCA}"/>
                  </a:ext>
                </a:extLst>
              </p:cNvPr>
              <p:cNvSpPr txBox="1"/>
              <p:nvPr/>
            </p:nvSpPr>
            <p:spPr>
              <a:xfrm>
                <a:off x="1834202" y="5677857"/>
                <a:ext cx="7445436" cy="369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Let’s look at </a:t>
                </a:r>
                <a:r>
                  <a:rPr lang="en-US" i="1" dirty="0"/>
                  <a:t>O</a:t>
                </a:r>
                <a:r>
                  <a:rPr lang="en-US" dirty="0"/>
                  <a:t> which moves with a velocity -</a:t>
                </a:r>
                <a:r>
                  <a:rPr lang="en-US" i="1" dirty="0"/>
                  <a:t>v</a:t>
                </a:r>
                <a:r>
                  <a:rPr lang="en-US" dirty="0"/>
                  <a:t> along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 axis in Reference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dirty="0"/>
                  <a:t>: 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94D7A29-6A2B-654B-81E4-7B164FE9A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202" y="5677857"/>
                <a:ext cx="7445436" cy="369909"/>
              </a:xfrm>
              <a:prstGeom prst="rect">
                <a:avLst/>
              </a:prstGeom>
              <a:blipFill>
                <a:blip r:embed="rId33"/>
                <a:stretch>
                  <a:fillRect l="-681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8E39BA76-B8D7-BE4C-83E6-198E1B141376}"/>
              </a:ext>
            </a:extLst>
          </p:cNvPr>
          <p:cNvSpPr/>
          <p:nvPr/>
        </p:nvSpPr>
        <p:spPr>
          <a:xfrm>
            <a:off x="1867902" y="6138114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O</a:t>
            </a:r>
            <a:r>
              <a:rPr lang="en-US" dirty="0"/>
              <a:t> 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B45DB6E-6CD7-A042-BE01-54F087986FB8}"/>
                  </a:ext>
                </a:extLst>
              </p:cNvPr>
              <p:cNvSpPr txBox="1"/>
              <p:nvPr/>
            </p:nvSpPr>
            <p:spPr>
              <a:xfrm>
                <a:off x="2413815" y="6043825"/>
                <a:ext cx="2220351" cy="582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0=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B45DB6E-6CD7-A042-BE01-54F087986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815" y="6043825"/>
                <a:ext cx="2220351" cy="582467"/>
              </a:xfrm>
              <a:prstGeom prst="rect">
                <a:avLst/>
              </a:prstGeom>
              <a:blipFill>
                <a:blip r:embed="rId34"/>
                <a:stretch>
                  <a:fillRect l="-2286" r="-571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7E9E3BF-C974-AB40-A900-FB6BAC3A5D72}"/>
                  </a:ext>
                </a:extLst>
              </p:cNvPr>
              <p:cNvSpPr/>
              <p:nvPr/>
            </p:nvSpPr>
            <p:spPr>
              <a:xfrm>
                <a:off x="5007990" y="6138115"/>
                <a:ext cx="2013115" cy="495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7E9E3BF-C974-AB40-A900-FB6BAC3A5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990" y="6138115"/>
                <a:ext cx="2013115" cy="4957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964C669-0624-5C4E-85C8-1DA050ABCACA}"/>
                  </a:ext>
                </a:extLst>
              </p:cNvPr>
              <p:cNvSpPr txBox="1"/>
              <p:nvPr/>
            </p:nvSpPr>
            <p:spPr>
              <a:xfrm>
                <a:off x="7394930" y="6222149"/>
                <a:ext cx="8042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964C669-0624-5C4E-85C8-1DA050ABC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4930" y="6222149"/>
                <a:ext cx="804259" cy="276999"/>
              </a:xfrm>
              <a:prstGeom prst="rect">
                <a:avLst/>
              </a:prstGeom>
              <a:blipFill>
                <a:blip r:embed="rId36"/>
                <a:stretch>
                  <a:fillRect l="-7813" r="-156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ight Arrow 40">
            <a:extLst>
              <a:ext uri="{FF2B5EF4-FFF2-40B4-BE49-F238E27FC236}">
                <a16:creationId xmlns:a16="http://schemas.microsoft.com/office/drawing/2014/main" id="{84994453-5506-2045-8FA7-7B215C9A3AA2}"/>
              </a:ext>
            </a:extLst>
          </p:cNvPr>
          <p:cNvSpPr/>
          <p:nvPr/>
        </p:nvSpPr>
        <p:spPr>
          <a:xfrm>
            <a:off x="4654682" y="6232532"/>
            <a:ext cx="408556" cy="1951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0FDD8412-084E-DD48-A84B-0C44200E138D}"/>
              </a:ext>
            </a:extLst>
          </p:cNvPr>
          <p:cNvSpPr/>
          <p:nvPr/>
        </p:nvSpPr>
        <p:spPr>
          <a:xfrm>
            <a:off x="6985481" y="6286039"/>
            <a:ext cx="328478" cy="1740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B9C7E42-E427-474A-8AAE-7EFE16F7A7A4}"/>
                  </a:ext>
                </a:extLst>
              </p:cNvPr>
              <p:cNvSpPr txBox="1"/>
              <p:nvPr/>
            </p:nvSpPr>
            <p:spPr>
              <a:xfrm>
                <a:off x="8508111" y="5938792"/>
                <a:ext cx="20908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𝑣𝑡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B9C7E42-E427-474A-8AAE-7EFE16F7A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11" y="5938792"/>
                <a:ext cx="2090829" cy="369332"/>
              </a:xfrm>
              <a:prstGeom prst="rect">
                <a:avLst/>
              </a:prstGeom>
              <a:blipFill>
                <a:blip r:embed="rId37"/>
                <a:stretch>
                  <a:fillRect l="-1818" r="-181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F7FCD85-0D6C-4944-9E77-9DC102F0505F}"/>
                  </a:ext>
                </a:extLst>
              </p:cNvPr>
              <p:cNvSpPr txBox="1"/>
              <p:nvPr/>
            </p:nvSpPr>
            <p:spPr>
              <a:xfrm>
                <a:off x="8577197" y="6460087"/>
                <a:ext cx="18716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F7FCD85-0D6C-4944-9E77-9DC102F05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7197" y="6460087"/>
                <a:ext cx="1871603" cy="369332"/>
              </a:xfrm>
              <a:prstGeom prst="rect">
                <a:avLst/>
              </a:prstGeom>
              <a:blipFill>
                <a:blip r:embed="rId38"/>
                <a:stretch>
                  <a:fillRect l="-2703" r="-270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3CE67CDA-465A-C74A-B412-E63A63D22A73}"/>
              </a:ext>
            </a:extLst>
          </p:cNvPr>
          <p:cNvSpPr/>
          <p:nvPr/>
        </p:nvSpPr>
        <p:spPr>
          <a:xfrm>
            <a:off x="8429751" y="5938793"/>
            <a:ext cx="2169188" cy="8906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240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52F303-6D42-8F4E-B927-682411EC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C5E8-6C76-D34D-8628-9CADF25503E4}" type="slidenum">
              <a:rPr lang="en-US" smtClean="0"/>
              <a:t>28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17DDFD-0330-3E4E-848B-50377B3C59C0}"/>
              </a:ext>
            </a:extLst>
          </p:cNvPr>
          <p:cNvSpPr txBox="1"/>
          <p:nvPr/>
        </p:nvSpPr>
        <p:spPr>
          <a:xfrm>
            <a:off x="4679795" y="111513"/>
            <a:ext cx="3366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Lorentz Transform</a:t>
            </a:r>
          </a:p>
        </p:txBody>
      </p:sp>
      <p:grpSp>
        <p:nvGrpSpPr>
          <p:cNvPr id="4" name="组合 40">
            <a:extLst>
              <a:ext uri="{FF2B5EF4-FFF2-40B4-BE49-F238E27FC236}">
                <a16:creationId xmlns:a16="http://schemas.microsoft.com/office/drawing/2014/main" id="{9D48827A-7024-C146-8837-47D6FF388396}"/>
              </a:ext>
            </a:extLst>
          </p:cNvPr>
          <p:cNvGrpSpPr/>
          <p:nvPr/>
        </p:nvGrpSpPr>
        <p:grpSpPr>
          <a:xfrm>
            <a:off x="2000634" y="1258229"/>
            <a:ext cx="3198892" cy="2242632"/>
            <a:chOff x="1475065" y="-70021"/>
            <a:chExt cx="3436403" cy="1841156"/>
          </a:xfrm>
        </p:grpSpPr>
        <p:cxnSp>
          <p:nvCxnSpPr>
            <p:cNvPr id="5" name="直接连接符 41">
              <a:extLst>
                <a:ext uri="{FF2B5EF4-FFF2-40B4-BE49-F238E27FC236}">
                  <a16:creationId xmlns:a16="http://schemas.microsoft.com/office/drawing/2014/main" id="{CA1AF722-CDD3-F940-80ED-40BD8ED001FF}"/>
                </a:ext>
              </a:extLst>
            </p:cNvPr>
            <p:cNvCxnSpPr/>
            <p:nvPr/>
          </p:nvCxnSpPr>
          <p:spPr>
            <a:xfrm>
              <a:off x="2133600" y="1169773"/>
              <a:ext cx="20265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42">
              <a:extLst>
                <a:ext uri="{FF2B5EF4-FFF2-40B4-BE49-F238E27FC236}">
                  <a16:creationId xmlns:a16="http://schemas.microsoft.com/office/drawing/2014/main" id="{64446831-E0DE-504C-BD50-1E0ADE2B24D7}"/>
                </a:ext>
              </a:extLst>
            </p:cNvPr>
            <p:cNvCxnSpPr/>
            <p:nvPr/>
          </p:nvCxnSpPr>
          <p:spPr>
            <a:xfrm>
              <a:off x="2125362" y="107092"/>
              <a:ext cx="8238" cy="10626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43">
              <a:extLst>
                <a:ext uri="{FF2B5EF4-FFF2-40B4-BE49-F238E27FC236}">
                  <a16:creationId xmlns:a16="http://schemas.microsoft.com/office/drawing/2014/main" id="{CE046FF3-7B77-5242-88D8-BC1887BF52DF}"/>
                </a:ext>
              </a:extLst>
            </p:cNvPr>
            <p:cNvCxnSpPr/>
            <p:nvPr/>
          </p:nvCxnSpPr>
          <p:spPr>
            <a:xfrm flipH="1">
              <a:off x="1672281" y="1169773"/>
              <a:ext cx="461319" cy="6013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44">
              <a:extLst>
                <a:ext uri="{FF2B5EF4-FFF2-40B4-BE49-F238E27FC236}">
                  <a16:creationId xmlns:a16="http://schemas.microsoft.com/office/drawing/2014/main" id="{5C1FEF5E-B896-1B47-8E15-9E9DEE21768C}"/>
                </a:ext>
              </a:extLst>
            </p:cNvPr>
            <p:cNvCxnSpPr/>
            <p:nvPr/>
          </p:nvCxnSpPr>
          <p:spPr>
            <a:xfrm>
              <a:off x="2821460" y="992660"/>
              <a:ext cx="20265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45">
              <a:extLst>
                <a:ext uri="{FF2B5EF4-FFF2-40B4-BE49-F238E27FC236}">
                  <a16:creationId xmlns:a16="http://schemas.microsoft.com/office/drawing/2014/main" id="{13467B5C-3292-1240-B438-4F6C1E5B4BA9}"/>
                </a:ext>
              </a:extLst>
            </p:cNvPr>
            <p:cNvCxnSpPr/>
            <p:nvPr/>
          </p:nvCxnSpPr>
          <p:spPr>
            <a:xfrm>
              <a:off x="2813222" y="-70021"/>
              <a:ext cx="8238" cy="10626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46">
              <a:extLst>
                <a:ext uri="{FF2B5EF4-FFF2-40B4-BE49-F238E27FC236}">
                  <a16:creationId xmlns:a16="http://schemas.microsoft.com/office/drawing/2014/main" id="{999CDB4D-B7EA-2D42-843E-6545302DA88A}"/>
                </a:ext>
              </a:extLst>
            </p:cNvPr>
            <p:cNvCxnSpPr/>
            <p:nvPr/>
          </p:nvCxnSpPr>
          <p:spPr>
            <a:xfrm flipH="1">
              <a:off x="2360141" y="992660"/>
              <a:ext cx="461319" cy="6013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" name="对象 47">
              <a:extLst>
                <a:ext uri="{FF2B5EF4-FFF2-40B4-BE49-F238E27FC236}">
                  <a16:creationId xmlns:a16="http://schemas.microsoft.com/office/drawing/2014/main" id="{C6E349B1-7EC0-D947-B31D-270EF7FD180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98821" y="238297"/>
            <a:ext cx="1397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39680" imgH="164880" progId="Equation.DSMT4">
                    <p:embed/>
                  </p:oleObj>
                </mc:Choice>
                <mc:Fallback>
                  <p:oleObj name="Equation" r:id="rId2" imgW="139680" imgH="164880" progId="Equation.DSMT4">
                    <p:embed/>
                    <p:pic>
                      <p:nvPicPr>
                        <p:cNvPr id="11" name="对象 47">
                          <a:extLst>
                            <a:ext uri="{FF2B5EF4-FFF2-40B4-BE49-F238E27FC236}">
                              <a16:creationId xmlns:a16="http://schemas.microsoft.com/office/drawing/2014/main" id="{C6E349B1-7EC0-D947-B31D-270EF7FD180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898821" y="238297"/>
                          <a:ext cx="1397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对象 48">
              <a:extLst>
                <a:ext uri="{FF2B5EF4-FFF2-40B4-BE49-F238E27FC236}">
                  <a16:creationId xmlns:a16="http://schemas.microsoft.com/office/drawing/2014/main" id="{AAC7C21E-2887-EC41-8C51-7512DF5E8EB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86681" y="200197"/>
            <a:ext cx="1397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9680" imgH="241200" progId="Equation.DSMT4">
                    <p:embed/>
                  </p:oleObj>
                </mc:Choice>
                <mc:Fallback>
                  <p:oleObj name="Equation" r:id="rId4" imgW="139680" imgH="241200" progId="Equation.DSMT4">
                    <p:embed/>
                    <p:pic>
                      <p:nvPicPr>
                        <p:cNvPr id="12" name="对象 48">
                          <a:extLst>
                            <a:ext uri="{FF2B5EF4-FFF2-40B4-BE49-F238E27FC236}">
                              <a16:creationId xmlns:a16="http://schemas.microsoft.com/office/drawing/2014/main" id="{AAC7C21E-2887-EC41-8C51-7512DF5E8EB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586681" y="200197"/>
                          <a:ext cx="1397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对象 49">
              <a:extLst>
                <a:ext uri="{FF2B5EF4-FFF2-40B4-BE49-F238E27FC236}">
                  <a16:creationId xmlns:a16="http://schemas.microsoft.com/office/drawing/2014/main" id="{5BEEDC54-2DF1-D14F-932E-6F66AF0F8F5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07059" y="1030072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26720" imgH="139680" progId="Equation.DSMT4">
                    <p:embed/>
                  </p:oleObj>
                </mc:Choice>
                <mc:Fallback>
                  <p:oleObj name="Equation" r:id="rId6" imgW="126720" imgH="139680" progId="Equation.DSMT4">
                    <p:embed/>
                    <p:pic>
                      <p:nvPicPr>
                        <p:cNvPr id="13" name="对象 49">
                          <a:extLst>
                            <a:ext uri="{FF2B5EF4-FFF2-40B4-BE49-F238E27FC236}">
                              <a16:creationId xmlns:a16="http://schemas.microsoft.com/office/drawing/2014/main" id="{5BEEDC54-2DF1-D14F-932E-6F66AF0F8F5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907059" y="1030072"/>
                          <a:ext cx="127000" cy="139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50">
              <a:extLst>
                <a:ext uri="{FF2B5EF4-FFF2-40B4-BE49-F238E27FC236}">
                  <a16:creationId xmlns:a16="http://schemas.microsoft.com/office/drawing/2014/main" id="{2C366810-F9B3-D64F-A578-730B383A09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12424" y="786242"/>
            <a:ext cx="1270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26720" imgH="215640" progId="Equation.DSMT4">
                    <p:embed/>
                  </p:oleObj>
                </mc:Choice>
                <mc:Fallback>
                  <p:oleObj name="Equation" r:id="rId8" imgW="126720" imgH="215640" progId="Equation.DSMT4">
                    <p:embed/>
                    <p:pic>
                      <p:nvPicPr>
                        <p:cNvPr id="14" name="对象 50">
                          <a:extLst>
                            <a:ext uri="{FF2B5EF4-FFF2-40B4-BE49-F238E27FC236}">
                              <a16:creationId xmlns:a16="http://schemas.microsoft.com/office/drawing/2014/main" id="{2C366810-F9B3-D64F-A578-730B383A09C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612424" y="786242"/>
                          <a:ext cx="1270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对象 51">
              <a:extLst>
                <a:ext uri="{FF2B5EF4-FFF2-40B4-BE49-F238E27FC236}">
                  <a16:creationId xmlns:a16="http://schemas.microsoft.com/office/drawing/2014/main" id="{4AB840CB-07AA-F14D-9441-38AD8BD92F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75065" y="1478692"/>
            <a:ext cx="176128" cy="176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26720" imgH="126720" progId="Equation.DSMT4">
                    <p:embed/>
                  </p:oleObj>
                </mc:Choice>
                <mc:Fallback>
                  <p:oleObj name="Equation" r:id="rId10" imgW="126720" imgH="126720" progId="Equation.DSMT4">
                    <p:embed/>
                    <p:pic>
                      <p:nvPicPr>
                        <p:cNvPr id="15" name="对象 51">
                          <a:extLst>
                            <a:ext uri="{FF2B5EF4-FFF2-40B4-BE49-F238E27FC236}">
                              <a16:creationId xmlns:a16="http://schemas.microsoft.com/office/drawing/2014/main" id="{4AB840CB-07AA-F14D-9441-38AD8BD92FC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475065" y="1478692"/>
                          <a:ext cx="176128" cy="1761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对象 52">
              <a:extLst>
                <a:ext uri="{FF2B5EF4-FFF2-40B4-BE49-F238E27FC236}">
                  <a16:creationId xmlns:a16="http://schemas.microsoft.com/office/drawing/2014/main" id="{3DA7E39C-B277-B14A-8974-29D6AB7FB7E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33141" y="1346886"/>
            <a:ext cx="1270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26720" imgH="203040" progId="Equation.DSMT4">
                    <p:embed/>
                  </p:oleObj>
                </mc:Choice>
                <mc:Fallback>
                  <p:oleObj name="Equation" r:id="rId12" imgW="126720" imgH="203040" progId="Equation.DSMT4">
                    <p:embed/>
                    <p:pic>
                      <p:nvPicPr>
                        <p:cNvPr id="16" name="对象 52">
                          <a:extLst>
                            <a:ext uri="{FF2B5EF4-FFF2-40B4-BE49-F238E27FC236}">
                              <a16:creationId xmlns:a16="http://schemas.microsoft.com/office/drawing/2014/main" id="{3DA7E39C-B277-B14A-8974-29D6AB7FB7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233141" y="1346886"/>
                          <a:ext cx="1270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对象 53">
              <a:extLst>
                <a:ext uri="{FF2B5EF4-FFF2-40B4-BE49-F238E27FC236}">
                  <a16:creationId xmlns:a16="http://schemas.microsoft.com/office/drawing/2014/main" id="{9E64E1AD-F6CA-BE47-BC33-17FEE1B6FC6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34714" y="1277036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26720" imgH="139680" progId="Equation.DSMT4">
                    <p:embed/>
                  </p:oleObj>
                </mc:Choice>
                <mc:Fallback>
                  <p:oleObj name="Equation" r:id="rId14" imgW="126720" imgH="139680" progId="Equation.DSMT4">
                    <p:embed/>
                    <p:pic>
                      <p:nvPicPr>
                        <p:cNvPr id="17" name="对象 53">
                          <a:extLst>
                            <a:ext uri="{FF2B5EF4-FFF2-40B4-BE49-F238E27FC236}">
                              <a16:creationId xmlns:a16="http://schemas.microsoft.com/office/drawing/2014/main" id="{9E64E1AD-F6CA-BE47-BC33-17FEE1B6FC6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834714" y="1277036"/>
                          <a:ext cx="127000" cy="139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对象 54">
              <a:extLst>
                <a:ext uri="{FF2B5EF4-FFF2-40B4-BE49-F238E27FC236}">
                  <a16:creationId xmlns:a16="http://schemas.microsoft.com/office/drawing/2014/main" id="{066EA7EC-B096-3343-88B5-3936F4E69C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84468" y="707598"/>
            <a:ext cx="1270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26720" imgH="215640" progId="Equation.DSMT4">
                    <p:embed/>
                  </p:oleObj>
                </mc:Choice>
                <mc:Fallback>
                  <p:oleObj name="Equation" r:id="rId16" imgW="126720" imgH="215640" progId="Equation.DSMT4">
                    <p:embed/>
                    <p:pic>
                      <p:nvPicPr>
                        <p:cNvPr id="18" name="对象 54">
                          <a:extLst>
                            <a:ext uri="{FF2B5EF4-FFF2-40B4-BE49-F238E27FC236}">
                              <a16:creationId xmlns:a16="http://schemas.microsoft.com/office/drawing/2014/main" id="{066EA7EC-B096-3343-88B5-3936F4E69CD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4784468" y="707598"/>
                          <a:ext cx="1270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对象 55">
              <a:extLst>
                <a:ext uri="{FF2B5EF4-FFF2-40B4-BE49-F238E27FC236}">
                  <a16:creationId xmlns:a16="http://schemas.microsoft.com/office/drawing/2014/main" id="{0416C730-F1BD-E14D-85C0-58B84E71F46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46854" y="486033"/>
            <a:ext cx="3175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317160" imgH="152280" progId="Equation.DSMT4">
                    <p:embed/>
                  </p:oleObj>
                </mc:Choice>
                <mc:Fallback>
                  <p:oleObj name="Equation" r:id="rId18" imgW="317160" imgH="152280" progId="Equation.DSMT4">
                    <p:embed/>
                    <p:pic>
                      <p:nvPicPr>
                        <p:cNvPr id="19" name="对象 55">
                          <a:extLst>
                            <a:ext uri="{FF2B5EF4-FFF2-40B4-BE49-F238E27FC236}">
                              <a16:creationId xmlns:a16="http://schemas.microsoft.com/office/drawing/2014/main" id="{0416C730-F1BD-E14D-85C0-58B84E71F46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3146854" y="486033"/>
                          <a:ext cx="317500" cy="152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2BB977-7607-F74E-AF4B-AE75438EE15D}"/>
                  </a:ext>
                </a:extLst>
              </p:cNvPr>
              <p:cNvSpPr txBox="1"/>
              <p:nvPr/>
            </p:nvSpPr>
            <p:spPr>
              <a:xfrm>
                <a:off x="5363631" y="827056"/>
                <a:ext cx="4434575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For convenience: The original positions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</m:oMath>
                </a14:m>
                <a:r>
                  <a:rPr lang="en-US" dirty="0"/>
                  <a:t> of the two coordinate systems overlap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2BB977-7607-F74E-AF4B-AE75438EE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631" y="827056"/>
                <a:ext cx="4434575" cy="923907"/>
              </a:xfrm>
              <a:prstGeom prst="rect">
                <a:avLst/>
              </a:prstGeom>
              <a:blipFill>
                <a:blip r:embed="rId20"/>
                <a:stretch>
                  <a:fillRect l="-1143" t="-411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DC4AB9-644E-CB42-BE59-4A526846B717}"/>
                  </a:ext>
                </a:extLst>
              </p:cNvPr>
              <p:cNvSpPr txBox="1"/>
              <p:nvPr/>
            </p:nvSpPr>
            <p:spPr>
              <a:xfrm>
                <a:off x="8283817" y="1874213"/>
                <a:ext cx="8226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DC4AB9-644E-CB42-BE59-4A526846B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3817" y="1874213"/>
                <a:ext cx="822661" cy="369332"/>
              </a:xfrm>
              <a:prstGeom prst="rect">
                <a:avLst/>
              </a:prstGeom>
              <a:blipFill>
                <a:blip r:embed="rId21"/>
                <a:stretch>
                  <a:fillRect l="-7576" r="-606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430D96-849C-9E47-BA2D-B9C020C2D2BD}"/>
                  </a:ext>
                </a:extLst>
              </p:cNvPr>
              <p:cNvSpPr txBox="1"/>
              <p:nvPr/>
            </p:nvSpPr>
            <p:spPr>
              <a:xfrm>
                <a:off x="8283817" y="2413538"/>
                <a:ext cx="7777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430D96-849C-9E47-BA2D-B9C020C2D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3817" y="2413538"/>
                <a:ext cx="777777" cy="369332"/>
              </a:xfrm>
              <a:prstGeom prst="rect">
                <a:avLst/>
              </a:prstGeom>
              <a:blipFill>
                <a:blip r:embed="rId22"/>
                <a:stretch>
                  <a:fillRect l="-4839" r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D54B836-3D77-BE4A-8D7B-1247E1E314A0}"/>
                  </a:ext>
                </a:extLst>
              </p:cNvPr>
              <p:cNvSpPr txBox="1"/>
              <p:nvPr/>
            </p:nvSpPr>
            <p:spPr>
              <a:xfrm>
                <a:off x="2379232" y="1048713"/>
                <a:ext cx="363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D54B836-3D77-BE4A-8D7B-1247E1E31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232" y="1048713"/>
                <a:ext cx="36388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5867BFB-ABE9-9049-BC69-A525EA481E2B}"/>
                  </a:ext>
                </a:extLst>
              </p:cNvPr>
              <p:cNvSpPr txBox="1"/>
              <p:nvPr/>
            </p:nvSpPr>
            <p:spPr>
              <a:xfrm>
                <a:off x="3166122" y="942912"/>
                <a:ext cx="363882" cy="369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5867BFB-ABE9-9049-BC69-A525EA481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122" y="942912"/>
                <a:ext cx="363882" cy="36990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B9C7E42-E427-474A-8AAE-7EFE16F7A7A4}"/>
                  </a:ext>
                </a:extLst>
              </p:cNvPr>
              <p:cNvSpPr txBox="1"/>
              <p:nvPr/>
            </p:nvSpPr>
            <p:spPr>
              <a:xfrm>
                <a:off x="5819343" y="1849577"/>
                <a:ext cx="20908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𝑣𝑡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B9C7E42-E427-474A-8AAE-7EFE16F7A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343" y="1849577"/>
                <a:ext cx="2090829" cy="369332"/>
              </a:xfrm>
              <a:prstGeom prst="rect">
                <a:avLst/>
              </a:prstGeom>
              <a:blipFill>
                <a:blip r:embed="rId25"/>
                <a:stretch>
                  <a:fillRect l="-1205" r="-120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F7FCD85-0D6C-4944-9E77-9DC102F0505F}"/>
                  </a:ext>
                </a:extLst>
              </p:cNvPr>
              <p:cNvSpPr txBox="1"/>
              <p:nvPr/>
            </p:nvSpPr>
            <p:spPr>
              <a:xfrm>
                <a:off x="5805871" y="2472630"/>
                <a:ext cx="18716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F7FCD85-0D6C-4944-9E77-9DC102F05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871" y="2472630"/>
                <a:ext cx="1871603" cy="369332"/>
              </a:xfrm>
              <a:prstGeom prst="rect">
                <a:avLst/>
              </a:prstGeom>
              <a:blipFill>
                <a:blip r:embed="rId26"/>
                <a:stretch>
                  <a:fillRect l="-2013" r="-201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3CE67CDA-465A-C74A-B412-E63A63D22A73}"/>
              </a:ext>
            </a:extLst>
          </p:cNvPr>
          <p:cNvSpPr/>
          <p:nvPr/>
        </p:nvSpPr>
        <p:spPr>
          <a:xfrm>
            <a:off x="5657077" y="1876273"/>
            <a:ext cx="3449400" cy="1011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749DCA5-5B2A-B743-AC65-12842B58811F}"/>
                  </a:ext>
                </a:extLst>
              </p:cNvPr>
              <p:cNvSpPr txBox="1"/>
              <p:nvPr/>
            </p:nvSpPr>
            <p:spPr>
              <a:xfrm>
                <a:off x="3100441" y="3121102"/>
                <a:ext cx="7055032" cy="647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</m:oMath>
                </a14:m>
                <a:r>
                  <a:rPr lang="en-US" dirty="0"/>
                  <a:t> overlap, we produce a point (electric dipole) EM radiation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749DCA5-5B2A-B743-AC65-12842B588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441" y="3121102"/>
                <a:ext cx="7055032" cy="647485"/>
              </a:xfrm>
              <a:prstGeom prst="rect">
                <a:avLst/>
              </a:prstGeom>
              <a:blipFill>
                <a:blip r:embed="rId27"/>
                <a:stretch>
                  <a:fillRect l="-719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>
            <a:extLst>
              <a:ext uri="{FF2B5EF4-FFF2-40B4-BE49-F238E27FC236}">
                <a16:creationId xmlns:a16="http://schemas.microsoft.com/office/drawing/2014/main" id="{A6EB6A32-7050-C743-8DEE-670243AE4764}"/>
              </a:ext>
            </a:extLst>
          </p:cNvPr>
          <p:cNvSpPr/>
          <p:nvPr/>
        </p:nvSpPr>
        <p:spPr>
          <a:xfrm>
            <a:off x="2328482" y="2448392"/>
            <a:ext cx="554469" cy="5804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E172FD1-4460-2742-A876-5B19DAFEF37B}"/>
              </a:ext>
            </a:extLst>
          </p:cNvPr>
          <p:cNvSpPr/>
          <p:nvPr/>
        </p:nvSpPr>
        <p:spPr>
          <a:xfrm>
            <a:off x="2976736" y="2256394"/>
            <a:ext cx="554469" cy="58046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60C3160-E686-FA4B-A821-23EA2A3D6F22}"/>
                  </a:ext>
                </a:extLst>
              </p:cNvPr>
              <p:cNvSpPr txBox="1"/>
              <p:nvPr/>
            </p:nvSpPr>
            <p:spPr>
              <a:xfrm>
                <a:off x="1871132" y="3923817"/>
                <a:ext cx="75144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Reference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speed of light is constant in all directions </a:t>
                </a:r>
                <a:r>
                  <a:rPr lang="en-US" dirty="0">
                    <a:sym typeface="Wingdings" pitchFamily="2" charset="2"/>
                  </a:rPr>
                  <a:t> spherical EM wave</a:t>
                </a:r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60C3160-E686-FA4B-A821-23EA2A3D6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132" y="3923817"/>
                <a:ext cx="7514493" cy="276999"/>
              </a:xfrm>
              <a:prstGeom prst="rect">
                <a:avLst/>
              </a:prstGeom>
              <a:blipFill>
                <a:blip r:embed="rId28"/>
                <a:stretch>
                  <a:fillRect l="-1855" t="-27273" r="-843" b="-5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21341F6-04FC-1C4D-A195-A00E1D77A32C}"/>
                  </a:ext>
                </a:extLst>
              </p:cNvPr>
              <p:cNvSpPr txBox="1"/>
              <p:nvPr/>
            </p:nvSpPr>
            <p:spPr>
              <a:xfrm>
                <a:off x="2068203" y="4460792"/>
                <a:ext cx="229306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21341F6-04FC-1C4D-A195-A00E1D77A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203" y="4460792"/>
                <a:ext cx="2293064" cy="307777"/>
              </a:xfrm>
              <a:prstGeom prst="rect">
                <a:avLst/>
              </a:prstGeom>
              <a:blipFill>
                <a:blip r:embed="rId29"/>
                <a:stretch>
                  <a:fillRect l="-1099" r="-549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9A0160C-A451-6243-A652-C1038BA85AEF}"/>
                  </a:ext>
                </a:extLst>
              </p:cNvPr>
              <p:cNvSpPr txBox="1"/>
              <p:nvPr/>
            </p:nvSpPr>
            <p:spPr>
              <a:xfrm>
                <a:off x="5363630" y="4457672"/>
                <a:ext cx="229306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9A0160C-A451-6243-A652-C1038BA85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630" y="4457672"/>
                <a:ext cx="2293064" cy="307777"/>
              </a:xfrm>
              <a:prstGeom prst="rect">
                <a:avLst/>
              </a:prstGeom>
              <a:blipFill>
                <a:blip r:embed="rId30"/>
                <a:stretch>
                  <a:fillRect l="-2210" r="-552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7B68003-AF18-F04F-A39B-DD7BFFD91667}"/>
                  </a:ext>
                </a:extLst>
              </p:cNvPr>
              <p:cNvSpPr txBox="1"/>
              <p:nvPr/>
            </p:nvSpPr>
            <p:spPr>
              <a:xfrm>
                <a:off x="1871132" y="4938406"/>
                <a:ext cx="7514493" cy="2775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Reference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speed of light is constant in all directions </a:t>
                </a:r>
                <a:r>
                  <a:rPr lang="en-US" dirty="0">
                    <a:sym typeface="Wingdings" pitchFamily="2" charset="2"/>
                  </a:rPr>
                  <a:t> spherical EM wave</a:t>
                </a:r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7B68003-AF18-F04F-A39B-DD7BFFD91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132" y="4938406"/>
                <a:ext cx="7514493" cy="277576"/>
              </a:xfrm>
              <a:prstGeom prst="rect">
                <a:avLst/>
              </a:prstGeom>
              <a:blipFill>
                <a:blip r:embed="rId31"/>
                <a:stretch>
                  <a:fillRect l="-1855" t="-21739" r="-843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F956C8D-A945-664A-A030-90134A19C4B1}"/>
                  </a:ext>
                </a:extLst>
              </p:cNvPr>
              <p:cNvSpPr txBox="1"/>
              <p:nvPr/>
            </p:nvSpPr>
            <p:spPr>
              <a:xfrm>
                <a:off x="2068203" y="5475382"/>
                <a:ext cx="229306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F956C8D-A945-664A-A030-90134A19C4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203" y="5475382"/>
                <a:ext cx="2293064" cy="307777"/>
              </a:xfrm>
              <a:prstGeom prst="rect">
                <a:avLst/>
              </a:prstGeom>
              <a:blipFill>
                <a:blip r:embed="rId32"/>
                <a:stretch>
                  <a:fillRect l="-1099" r="-54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CE0972D-196D-BD42-8BBD-C1AC2EA9BF3C}"/>
                  </a:ext>
                </a:extLst>
              </p:cNvPr>
              <p:cNvSpPr txBox="1"/>
              <p:nvPr/>
            </p:nvSpPr>
            <p:spPr>
              <a:xfrm>
                <a:off x="5363630" y="5472262"/>
                <a:ext cx="229306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CE0972D-196D-BD42-8BBD-C1AC2EA9B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630" y="5472262"/>
                <a:ext cx="2293064" cy="307777"/>
              </a:xfrm>
              <a:prstGeom prst="rect">
                <a:avLst/>
              </a:prstGeom>
              <a:blipFill>
                <a:blip r:embed="rId33"/>
                <a:stretch>
                  <a:fillRect l="-2210" r="-55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640FF5D-533F-DC46-89C4-B239231E79AF}"/>
                  </a:ext>
                </a:extLst>
              </p:cNvPr>
              <p:cNvSpPr txBox="1"/>
              <p:nvPr/>
            </p:nvSpPr>
            <p:spPr>
              <a:xfrm>
                <a:off x="4328334" y="6165357"/>
                <a:ext cx="3007746" cy="369332"/>
              </a:xfrm>
              <a:prstGeom prst="rect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640FF5D-533F-DC46-89C4-B239231E7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334" y="6165357"/>
                <a:ext cx="3007746" cy="369332"/>
              </a:xfrm>
              <a:prstGeom prst="rect">
                <a:avLst/>
              </a:prstGeom>
              <a:blipFill>
                <a:blip r:embed="rId34"/>
                <a:stretch>
                  <a:fillRect l="-840" r="-420"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686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52F303-6D42-8F4E-B927-682411EC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C5E8-6C76-D34D-8628-9CADF25503E4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17DDFD-0330-3E4E-848B-50377B3C59C0}"/>
              </a:ext>
            </a:extLst>
          </p:cNvPr>
          <p:cNvSpPr txBox="1"/>
          <p:nvPr/>
        </p:nvSpPr>
        <p:spPr>
          <a:xfrm>
            <a:off x="4679795" y="111513"/>
            <a:ext cx="3366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Lorentz Transform</a:t>
            </a:r>
          </a:p>
        </p:txBody>
      </p:sp>
      <p:grpSp>
        <p:nvGrpSpPr>
          <p:cNvPr id="4" name="组合 40">
            <a:extLst>
              <a:ext uri="{FF2B5EF4-FFF2-40B4-BE49-F238E27FC236}">
                <a16:creationId xmlns:a16="http://schemas.microsoft.com/office/drawing/2014/main" id="{9D48827A-7024-C146-8837-47D6FF388396}"/>
              </a:ext>
            </a:extLst>
          </p:cNvPr>
          <p:cNvGrpSpPr/>
          <p:nvPr/>
        </p:nvGrpSpPr>
        <p:grpSpPr>
          <a:xfrm>
            <a:off x="2000634" y="1258229"/>
            <a:ext cx="3198892" cy="2242632"/>
            <a:chOff x="1475065" y="-70021"/>
            <a:chExt cx="3436403" cy="1841156"/>
          </a:xfrm>
        </p:grpSpPr>
        <p:cxnSp>
          <p:nvCxnSpPr>
            <p:cNvPr id="5" name="直接连接符 41">
              <a:extLst>
                <a:ext uri="{FF2B5EF4-FFF2-40B4-BE49-F238E27FC236}">
                  <a16:creationId xmlns:a16="http://schemas.microsoft.com/office/drawing/2014/main" id="{CA1AF722-CDD3-F940-80ED-40BD8ED001FF}"/>
                </a:ext>
              </a:extLst>
            </p:cNvPr>
            <p:cNvCxnSpPr/>
            <p:nvPr/>
          </p:nvCxnSpPr>
          <p:spPr>
            <a:xfrm>
              <a:off x="2133600" y="1169773"/>
              <a:ext cx="20265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42">
              <a:extLst>
                <a:ext uri="{FF2B5EF4-FFF2-40B4-BE49-F238E27FC236}">
                  <a16:creationId xmlns:a16="http://schemas.microsoft.com/office/drawing/2014/main" id="{64446831-E0DE-504C-BD50-1E0ADE2B24D7}"/>
                </a:ext>
              </a:extLst>
            </p:cNvPr>
            <p:cNvCxnSpPr/>
            <p:nvPr/>
          </p:nvCxnSpPr>
          <p:spPr>
            <a:xfrm>
              <a:off x="2125362" y="107092"/>
              <a:ext cx="8238" cy="10626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43">
              <a:extLst>
                <a:ext uri="{FF2B5EF4-FFF2-40B4-BE49-F238E27FC236}">
                  <a16:creationId xmlns:a16="http://schemas.microsoft.com/office/drawing/2014/main" id="{CE046FF3-7B77-5242-88D8-BC1887BF52DF}"/>
                </a:ext>
              </a:extLst>
            </p:cNvPr>
            <p:cNvCxnSpPr/>
            <p:nvPr/>
          </p:nvCxnSpPr>
          <p:spPr>
            <a:xfrm flipH="1">
              <a:off x="1672281" y="1169773"/>
              <a:ext cx="461319" cy="6013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44">
              <a:extLst>
                <a:ext uri="{FF2B5EF4-FFF2-40B4-BE49-F238E27FC236}">
                  <a16:creationId xmlns:a16="http://schemas.microsoft.com/office/drawing/2014/main" id="{5C1FEF5E-B896-1B47-8E15-9E9DEE21768C}"/>
                </a:ext>
              </a:extLst>
            </p:cNvPr>
            <p:cNvCxnSpPr/>
            <p:nvPr/>
          </p:nvCxnSpPr>
          <p:spPr>
            <a:xfrm>
              <a:off x="2821460" y="992660"/>
              <a:ext cx="20265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45">
              <a:extLst>
                <a:ext uri="{FF2B5EF4-FFF2-40B4-BE49-F238E27FC236}">
                  <a16:creationId xmlns:a16="http://schemas.microsoft.com/office/drawing/2014/main" id="{13467B5C-3292-1240-B438-4F6C1E5B4BA9}"/>
                </a:ext>
              </a:extLst>
            </p:cNvPr>
            <p:cNvCxnSpPr/>
            <p:nvPr/>
          </p:nvCxnSpPr>
          <p:spPr>
            <a:xfrm>
              <a:off x="2813222" y="-70021"/>
              <a:ext cx="8238" cy="10626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46">
              <a:extLst>
                <a:ext uri="{FF2B5EF4-FFF2-40B4-BE49-F238E27FC236}">
                  <a16:creationId xmlns:a16="http://schemas.microsoft.com/office/drawing/2014/main" id="{999CDB4D-B7EA-2D42-843E-6545302DA88A}"/>
                </a:ext>
              </a:extLst>
            </p:cNvPr>
            <p:cNvCxnSpPr/>
            <p:nvPr/>
          </p:nvCxnSpPr>
          <p:spPr>
            <a:xfrm flipH="1">
              <a:off x="2360141" y="992660"/>
              <a:ext cx="461319" cy="6013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" name="对象 47">
              <a:extLst>
                <a:ext uri="{FF2B5EF4-FFF2-40B4-BE49-F238E27FC236}">
                  <a16:creationId xmlns:a16="http://schemas.microsoft.com/office/drawing/2014/main" id="{C6E349B1-7EC0-D947-B31D-270EF7FD180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98821" y="238297"/>
            <a:ext cx="1397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39680" imgH="164880" progId="Equation.DSMT4">
                    <p:embed/>
                  </p:oleObj>
                </mc:Choice>
                <mc:Fallback>
                  <p:oleObj name="Equation" r:id="rId2" imgW="139680" imgH="164880" progId="Equation.DSMT4">
                    <p:embed/>
                    <p:pic>
                      <p:nvPicPr>
                        <p:cNvPr id="11" name="对象 47">
                          <a:extLst>
                            <a:ext uri="{FF2B5EF4-FFF2-40B4-BE49-F238E27FC236}">
                              <a16:creationId xmlns:a16="http://schemas.microsoft.com/office/drawing/2014/main" id="{C6E349B1-7EC0-D947-B31D-270EF7FD180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898821" y="238297"/>
                          <a:ext cx="1397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对象 48">
              <a:extLst>
                <a:ext uri="{FF2B5EF4-FFF2-40B4-BE49-F238E27FC236}">
                  <a16:creationId xmlns:a16="http://schemas.microsoft.com/office/drawing/2014/main" id="{AAC7C21E-2887-EC41-8C51-7512DF5E8EB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86681" y="200197"/>
            <a:ext cx="1397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9680" imgH="241200" progId="Equation.DSMT4">
                    <p:embed/>
                  </p:oleObj>
                </mc:Choice>
                <mc:Fallback>
                  <p:oleObj name="Equation" r:id="rId4" imgW="139680" imgH="241200" progId="Equation.DSMT4">
                    <p:embed/>
                    <p:pic>
                      <p:nvPicPr>
                        <p:cNvPr id="12" name="对象 48">
                          <a:extLst>
                            <a:ext uri="{FF2B5EF4-FFF2-40B4-BE49-F238E27FC236}">
                              <a16:creationId xmlns:a16="http://schemas.microsoft.com/office/drawing/2014/main" id="{AAC7C21E-2887-EC41-8C51-7512DF5E8EB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586681" y="200197"/>
                          <a:ext cx="1397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对象 49">
              <a:extLst>
                <a:ext uri="{FF2B5EF4-FFF2-40B4-BE49-F238E27FC236}">
                  <a16:creationId xmlns:a16="http://schemas.microsoft.com/office/drawing/2014/main" id="{5BEEDC54-2DF1-D14F-932E-6F66AF0F8F5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07059" y="1030072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26720" imgH="139680" progId="Equation.DSMT4">
                    <p:embed/>
                  </p:oleObj>
                </mc:Choice>
                <mc:Fallback>
                  <p:oleObj name="Equation" r:id="rId6" imgW="126720" imgH="139680" progId="Equation.DSMT4">
                    <p:embed/>
                    <p:pic>
                      <p:nvPicPr>
                        <p:cNvPr id="13" name="对象 49">
                          <a:extLst>
                            <a:ext uri="{FF2B5EF4-FFF2-40B4-BE49-F238E27FC236}">
                              <a16:creationId xmlns:a16="http://schemas.microsoft.com/office/drawing/2014/main" id="{5BEEDC54-2DF1-D14F-932E-6F66AF0F8F5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907059" y="1030072"/>
                          <a:ext cx="127000" cy="139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50">
              <a:extLst>
                <a:ext uri="{FF2B5EF4-FFF2-40B4-BE49-F238E27FC236}">
                  <a16:creationId xmlns:a16="http://schemas.microsoft.com/office/drawing/2014/main" id="{2C366810-F9B3-D64F-A578-730B383A09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12424" y="786242"/>
            <a:ext cx="1270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26720" imgH="215640" progId="Equation.DSMT4">
                    <p:embed/>
                  </p:oleObj>
                </mc:Choice>
                <mc:Fallback>
                  <p:oleObj name="Equation" r:id="rId8" imgW="126720" imgH="215640" progId="Equation.DSMT4">
                    <p:embed/>
                    <p:pic>
                      <p:nvPicPr>
                        <p:cNvPr id="14" name="对象 50">
                          <a:extLst>
                            <a:ext uri="{FF2B5EF4-FFF2-40B4-BE49-F238E27FC236}">
                              <a16:creationId xmlns:a16="http://schemas.microsoft.com/office/drawing/2014/main" id="{2C366810-F9B3-D64F-A578-730B383A09C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612424" y="786242"/>
                          <a:ext cx="1270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对象 51">
              <a:extLst>
                <a:ext uri="{FF2B5EF4-FFF2-40B4-BE49-F238E27FC236}">
                  <a16:creationId xmlns:a16="http://schemas.microsoft.com/office/drawing/2014/main" id="{4AB840CB-07AA-F14D-9441-38AD8BD92F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75065" y="1478692"/>
            <a:ext cx="176128" cy="176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26720" imgH="126720" progId="Equation.DSMT4">
                    <p:embed/>
                  </p:oleObj>
                </mc:Choice>
                <mc:Fallback>
                  <p:oleObj name="Equation" r:id="rId10" imgW="126720" imgH="126720" progId="Equation.DSMT4">
                    <p:embed/>
                    <p:pic>
                      <p:nvPicPr>
                        <p:cNvPr id="15" name="对象 51">
                          <a:extLst>
                            <a:ext uri="{FF2B5EF4-FFF2-40B4-BE49-F238E27FC236}">
                              <a16:creationId xmlns:a16="http://schemas.microsoft.com/office/drawing/2014/main" id="{4AB840CB-07AA-F14D-9441-38AD8BD92FC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475065" y="1478692"/>
                          <a:ext cx="176128" cy="1761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对象 52">
              <a:extLst>
                <a:ext uri="{FF2B5EF4-FFF2-40B4-BE49-F238E27FC236}">
                  <a16:creationId xmlns:a16="http://schemas.microsoft.com/office/drawing/2014/main" id="{3DA7E39C-B277-B14A-8974-29D6AB7FB7E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33141" y="1346886"/>
            <a:ext cx="1270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26720" imgH="203040" progId="Equation.DSMT4">
                    <p:embed/>
                  </p:oleObj>
                </mc:Choice>
                <mc:Fallback>
                  <p:oleObj name="Equation" r:id="rId12" imgW="126720" imgH="203040" progId="Equation.DSMT4">
                    <p:embed/>
                    <p:pic>
                      <p:nvPicPr>
                        <p:cNvPr id="16" name="对象 52">
                          <a:extLst>
                            <a:ext uri="{FF2B5EF4-FFF2-40B4-BE49-F238E27FC236}">
                              <a16:creationId xmlns:a16="http://schemas.microsoft.com/office/drawing/2014/main" id="{3DA7E39C-B277-B14A-8974-29D6AB7FB7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233141" y="1346886"/>
                          <a:ext cx="1270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对象 53">
              <a:extLst>
                <a:ext uri="{FF2B5EF4-FFF2-40B4-BE49-F238E27FC236}">
                  <a16:creationId xmlns:a16="http://schemas.microsoft.com/office/drawing/2014/main" id="{9E64E1AD-F6CA-BE47-BC33-17FEE1B6FC6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34714" y="1277036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26720" imgH="139680" progId="Equation.DSMT4">
                    <p:embed/>
                  </p:oleObj>
                </mc:Choice>
                <mc:Fallback>
                  <p:oleObj name="Equation" r:id="rId14" imgW="126720" imgH="139680" progId="Equation.DSMT4">
                    <p:embed/>
                    <p:pic>
                      <p:nvPicPr>
                        <p:cNvPr id="17" name="对象 53">
                          <a:extLst>
                            <a:ext uri="{FF2B5EF4-FFF2-40B4-BE49-F238E27FC236}">
                              <a16:creationId xmlns:a16="http://schemas.microsoft.com/office/drawing/2014/main" id="{9E64E1AD-F6CA-BE47-BC33-17FEE1B6FC6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834714" y="1277036"/>
                          <a:ext cx="127000" cy="139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对象 54">
              <a:extLst>
                <a:ext uri="{FF2B5EF4-FFF2-40B4-BE49-F238E27FC236}">
                  <a16:creationId xmlns:a16="http://schemas.microsoft.com/office/drawing/2014/main" id="{066EA7EC-B096-3343-88B5-3936F4E69C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84468" y="707598"/>
            <a:ext cx="1270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26720" imgH="215640" progId="Equation.DSMT4">
                    <p:embed/>
                  </p:oleObj>
                </mc:Choice>
                <mc:Fallback>
                  <p:oleObj name="Equation" r:id="rId16" imgW="126720" imgH="215640" progId="Equation.DSMT4">
                    <p:embed/>
                    <p:pic>
                      <p:nvPicPr>
                        <p:cNvPr id="18" name="对象 54">
                          <a:extLst>
                            <a:ext uri="{FF2B5EF4-FFF2-40B4-BE49-F238E27FC236}">
                              <a16:creationId xmlns:a16="http://schemas.microsoft.com/office/drawing/2014/main" id="{066EA7EC-B096-3343-88B5-3936F4E69CD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4784468" y="707598"/>
                          <a:ext cx="1270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对象 55">
              <a:extLst>
                <a:ext uri="{FF2B5EF4-FFF2-40B4-BE49-F238E27FC236}">
                  <a16:creationId xmlns:a16="http://schemas.microsoft.com/office/drawing/2014/main" id="{0416C730-F1BD-E14D-85C0-58B84E71F46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46854" y="486033"/>
            <a:ext cx="3175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317160" imgH="152280" progId="Equation.DSMT4">
                    <p:embed/>
                  </p:oleObj>
                </mc:Choice>
                <mc:Fallback>
                  <p:oleObj name="Equation" r:id="rId18" imgW="317160" imgH="152280" progId="Equation.DSMT4">
                    <p:embed/>
                    <p:pic>
                      <p:nvPicPr>
                        <p:cNvPr id="19" name="对象 55">
                          <a:extLst>
                            <a:ext uri="{FF2B5EF4-FFF2-40B4-BE49-F238E27FC236}">
                              <a16:creationId xmlns:a16="http://schemas.microsoft.com/office/drawing/2014/main" id="{0416C730-F1BD-E14D-85C0-58B84E71F46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3146854" y="486033"/>
                          <a:ext cx="317500" cy="152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2BB977-7607-F74E-AF4B-AE75438EE15D}"/>
                  </a:ext>
                </a:extLst>
              </p:cNvPr>
              <p:cNvSpPr txBox="1"/>
              <p:nvPr/>
            </p:nvSpPr>
            <p:spPr>
              <a:xfrm>
                <a:off x="5363631" y="827056"/>
                <a:ext cx="4434575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For convenience: The original positions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</m:oMath>
                </a14:m>
                <a:r>
                  <a:rPr lang="en-US" dirty="0"/>
                  <a:t> of the two coordinate systems overlap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2BB977-7607-F74E-AF4B-AE75438EE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631" y="827056"/>
                <a:ext cx="4434575" cy="923907"/>
              </a:xfrm>
              <a:prstGeom prst="rect">
                <a:avLst/>
              </a:prstGeom>
              <a:blipFill>
                <a:blip r:embed="rId20"/>
                <a:stretch>
                  <a:fillRect l="-1143" t="-411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DC4AB9-644E-CB42-BE59-4A526846B717}"/>
                  </a:ext>
                </a:extLst>
              </p:cNvPr>
              <p:cNvSpPr txBox="1"/>
              <p:nvPr/>
            </p:nvSpPr>
            <p:spPr>
              <a:xfrm>
                <a:off x="8283817" y="1874213"/>
                <a:ext cx="8226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DC4AB9-644E-CB42-BE59-4A526846B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3817" y="1874213"/>
                <a:ext cx="822661" cy="369332"/>
              </a:xfrm>
              <a:prstGeom prst="rect">
                <a:avLst/>
              </a:prstGeom>
              <a:blipFill>
                <a:blip r:embed="rId21"/>
                <a:stretch>
                  <a:fillRect l="-7576" r="-606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430D96-849C-9E47-BA2D-B9C020C2D2BD}"/>
                  </a:ext>
                </a:extLst>
              </p:cNvPr>
              <p:cNvSpPr txBox="1"/>
              <p:nvPr/>
            </p:nvSpPr>
            <p:spPr>
              <a:xfrm>
                <a:off x="8283817" y="2413538"/>
                <a:ext cx="7777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430D96-849C-9E47-BA2D-B9C020C2D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3817" y="2413538"/>
                <a:ext cx="777777" cy="369332"/>
              </a:xfrm>
              <a:prstGeom prst="rect">
                <a:avLst/>
              </a:prstGeom>
              <a:blipFill>
                <a:blip r:embed="rId22"/>
                <a:stretch>
                  <a:fillRect l="-4839" r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D54B836-3D77-BE4A-8D7B-1247E1E314A0}"/>
                  </a:ext>
                </a:extLst>
              </p:cNvPr>
              <p:cNvSpPr txBox="1"/>
              <p:nvPr/>
            </p:nvSpPr>
            <p:spPr>
              <a:xfrm>
                <a:off x="2379232" y="1048713"/>
                <a:ext cx="363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D54B836-3D77-BE4A-8D7B-1247E1E31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232" y="1048713"/>
                <a:ext cx="36388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5867BFB-ABE9-9049-BC69-A525EA481E2B}"/>
                  </a:ext>
                </a:extLst>
              </p:cNvPr>
              <p:cNvSpPr txBox="1"/>
              <p:nvPr/>
            </p:nvSpPr>
            <p:spPr>
              <a:xfrm>
                <a:off x="3166122" y="942912"/>
                <a:ext cx="363882" cy="369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5867BFB-ABE9-9049-BC69-A525EA481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122" y="942912"/>
                <a:ext cx="363882" cy="36990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B9C7E42-E427-474A-8AAE-7EFE16F7A7A4}"/>
                  </a:ext>
                </a:extLst>
              </p:cNvPr>
              <p:cNvSpPr txBox="1"/>
              <p:nvPr/>
            </p:nvSpPr>
            <p:spPr>
              <a:xfrm>
                <a:off x="5819343" y="1849577"/>
                <a:ext cx="20908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𝑣𝑡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B9C7E42-E427-474A-8AAE-7EFE16F7A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343" y="1849577"/>
                <a:ext cx="2090829" cy="369332"/>
              </a:xfrm>
              <a:prstGeom prst="rect">
                <a:avLst/>
              </a:prstGeom>
              <a:blipFill>
                <a:blip r:embed="rId25"/>
                <a:stretch>
                  <a:fillRect l="-1205" r="-120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F7FCD85-0D6C-4944-9E77-9DC102F0505F}"/>
                  </a:ext>
                </a:extLst>
              </p:cNvPr>
              <p:cNvSpPr txBox="1"/>
              <p:nvPr/>
            </p:nvSpPr>
            <p:spPr>
              <a:xfrm>
                <a:off x="5805871" y="2472630"/>
                <a:ext cx="18716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F7FCD85-0D6C-4944-9E77-9DC102F05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871" y="2472630"/>
                <a:ext cx="1871603" cy="369332"/>
              </a:xfrm>
              <a:prstGeom prst="rect">
                <a:avLst/>
              </a:prstGeom>
              <a:blipFill>
                <a:blip r:embed="rId26"/>
                <a:stretch>
                  <a:fillRect l="-2013" r="-201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3CE67CDA-465A-C74A-B412-E63A63D22A73}"/>
              </a:ext>
            </a:extLst>
          </p:cNvPr>
          <p:cNvSpPr/>
          <p:nvPr/>
        </p:nvSpPr>
        <p:spPr>
          <a:xfrm>
            <a:off x="5657077" y="1876273"/>
            <a:ext cx="3449400" cy="1011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6EB6A32-7050-C743-8DEE-670243AE4764}"/>
              </a:ext>
            </a:extLst>
          </p:cNvPr>
          <p:cNvSpPr/>
          <p:nvPr/>
        </p:nvSpPr>
        <p:spPr>
          <a:xfrm>
            <a:off x="2328482" y="2448392"/>
            <a:ext cx="554469" cy="5804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E172FD1-4460-2742-A876-5B19DAFEF37B}"/>
              </a:ext>
            </a:extLst>
          </p:cNvPr>
          <p:cNvSpPr/>
          <p:nvPr/>
        </p:nvSpPr>
        <p:spPr>
          <a:xfrm>
            <a:off x="2976736" y="2256394"/>
            <a:ext cx="554469" cy="58046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640FF5D-533F-DC46-89C4-B239231E79AF}"/>
                  </a:ext>
                </a:extLst>
              </p:cNvPr>
              <p:cNvSpPr txBox="1"/>
              <p:nvPr/>
            </p:nvSpPr>
            <p:spPr>
              <a:xfrm>
                <a:off x="4527468" y="3089391"/>
                <a:ext cx="3007746" cy="369332"/>
              </a:xfrm>
              <a:prstGeom prst="rect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640FF5D-533F-DC46-89C4-B239231E7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468" y="3089391"/>
                <a:ext cx="3007746" cy="369332"/>
              </a:xfrm>
              <a:prstGeom prst="rect">
                <a:avLst/>
              </a:prstGeom>
              <a:blipFill>
                <a:blip r:embed="rId27"/>
                <a:stretch>
                  <a:fillRect l="-840" r="-420"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09ABB9A-BE95-A24E-AFF6-B425C37546E0}"/>
                  </a:ext>
                </a:extLst>
              </p:cNvPr>
              <p:cNvSpPr txBox="1"/>
              <p:nvPr/>
            </p:nvSpPr>
            <p:spPr>
              <a:xfrm>
                <a:off x="1752016" y="3705924"/>
                <a:ext cx="759188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09ABB9A-BE95-A24E-AFF6-B425C3754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016" y="3705924"/>
                <a:ext cx="7591887" cy="369332"/>
              </a:xfrm>
              <a:prstGeom prst="rect">
                <a:avLst/>
              </a:prstGeom>
              <a:blipFill>
                <a:blip r:embed="rId28"/>
                <a:stretch>
                  <a:fillRect t="-3226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3C148EA-0869-374D-9E49-BFC98FFFFE84}"/>
                  </a:ext>
                </a:extLst>
              </p:cNvPr>
              <p:cNvSpPr/>
              <p:nvPr/>
            </p:nvSpPr>
            <p:spPr>
              <a:xfrm>
                <a:off x="2395102" y="4245331"/>
                <a:ext cx="8132354" cy="466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𝑥𝑡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+2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𝑣𝑥𝑡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3C148EA-0869-374D-9E49-BFC98FFFFE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102" y="4245331"/>
                <a:ext cx="8132354" cy="466666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47CC78-8856-2D44-A972-A58BD9D17EC0}"/>
              </a:ext>
            </a:extLst>
          </p:cNvPr>
          <p:cNvCxnSpPr>
            <a:cxnSpLocks/>
          </p:cNvCxnSpPr>
          <p:nvPr/>
        </p:nvCxnSpPr>
        <p:spPr>
          <a:xfrm>
            <a:off x="1842993" y="4075256"/>
            <a:ext cx="4854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BA8393C-343C-6743-9598-22C796D93605}"/>
              </a:ext>
            </a:extLst>
          </p:cNvPr>
          <p:cNvCxnSpPr>
            <a:cxnSpLocks/>
          </p:cNvCxnSpPr>
          <p:nvPr/>
        </p:nvCxnSpPr>
        <p:spPr>
          <a:xfrm>
            <a:off x="2790187" y="4711997"/>
            <a:ext cx="85669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E0692D8-2AB0-0745-A94B-A3F3384424CA}"/>
              </a:ext>
            </a:extLst>
          </p:cNvPr>
          <p:cNvCxnSpPr>
            <a:cxnSpLocks/>
          </p:cNvCxnSpPr>
          <p:nvPr/>
        </p:nvCxnSpPr>
        <p:spPr>
          <a:xfrm>
            <a:off x="6864756" y="4733890"/>
            <a:ext cx="111719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134049-6729-1249-9517-65522DB9C638}"/>
              </a:ext>
            </a:extLst>
          </p:cNvPr>
          <p:cNvCxnSpPr>
            <a:cxnSpLocks/>
          </p:cNvCxnSpPr>
          <p:nvPr/>
        </p:nvCxnSpPr>
        <p:spPr>
          <a:xfrm>
            <a:off x="2520993" y="4075256"/>
            <a:ext cx="5383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279AE3B-5FE9-784D-A352-551C9115A2C0}"/>
              </a:ext>
            </a:extLst>
          </p:cNvPr>
          <p:cNvCxnSpPr>
            <a:cxnSpLocks/>
          </p:cNvCxnSpPr>
          <p:nvPr/>
        </p:nvCxnSpPr>
        <p:spPr>
          <a:xfrm>
            <a:off x="5742460" y="4733374"/>
            <a:ext cx="90038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E724620-3714-8E44-9CE5-B435BF60C842}"/>
              </a:ext>
            </a:extLst>
          </p:cNvPr>
          <p:cNvCxnSpPr>
            <a:cxnSpLocks/>
          </p:cNvCxnSpPr>
          <p:nvPr/>
        </p:nvCxnSpPr>
        <p:spPr>
          <a:xfrm>
            <a:off x="9348011" y="4733374"/>
            <a:ext cx="90038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C1CB239-709A-4942-AB4C-9189F2348270}"/>
              </a:ext>
            </a:extLst>
          </p:cNvPr>
          <p:cNvCxnSpPr/>
          <p:nvPr/>
        </p:nvCxnSpPr>
        <p:spPr>
          <a:xfrm>
            <a:off x="3934569" y="4713764"/>
            <a:ext cx="1490455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26CFF34-8B48-4342-9FF6-D587FCCF0864}"/>
              </a:ext>
            </a:extLst>
          </p:cNvPr>
          <p:cNvCxnSpPr/>
          <p:nvPr/>
        </p:nvCxnSpPr>
        <p:spPr>
          <a:xfrm>
            <a:off x="3934568" y="4840764"/>
            <a:ext cx="1490455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F1B6636-E5C2-3F4F-9BA7-AA438406A3F4}"/>
              </a:ext>
            </a:extLst>
          </p:cNvPr>
          <p:cNvCxnSpPr>
            <a:cxnSpLocks/>
          </p:cNvCxnSpPr>
          <p:nvPr/>
        </p:nvCxnSpPr>
        <p:spPr>
          <a:xfrm>
            <a:off x="8410754" y="4701064"/>
            <a:ext cx="71259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B60760C-7B33-6F49-9504-80B8C43709A1}"/>
              </a:ext>
            </a:extLst>
          </p:cNvPr>
          <p:cNvCxnSpPr>
            <a:cxnSpLocks/>
          </p:cNvCxnSpPr>
          <p:nvPr/>
        </p:nvCxnSpPr>
        <p:spPr>
          <a:xfrm>
            <a:off x="8390923" y="4840764"/>
            <a:ext cx="715554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1129026-95E2-014A-ACA9-F1776970637A}"/>
                  </a:ext>
                </a:extLst>
              </p:cNvPr>
              <p:cNvSpPr txBox="1"/>
              <p:nvPr/>
            </p:nvSpPr>
            <p:spPr>
              <a:xfrm>
                <a:off x="2027492" y="5233617"/>
                <a:ext cx="2011769" cy="3113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1129026-95E2-014A-ACA9-F17769706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492" y="5233617"/>
                <a:ext cx="2011769" cy="311367"/>
              </a:xfrm>
              <a:prstGeom prst="rect">
                <a:avLst/>
              </a:prstGeom>
              <a:blipFill>
                <a:blip r:embed="rId30"/>
                <a:stretch>
                  <a:fillRect l="-1250" t="-8000" r="-625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897D447-1900-234B-917C-3E072E55EE83}"/>
                  </a:ext>
                </a:extLst>
              </p:cNvPr>
              <p:cNvSpPr txBox="1"/>
              <p:nvPr/>
            </p:nvSpPr>
            <p:spPr>
              <a:xfrm>
                <a:off x="2031940" y="5715271"/>
                <a:ext cx="1818959" cy="3118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−1=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897D447-1900-234B-917C-3E072E55E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940" y="5715271"/>
                <a:ext cx="1818959" cy="311880"/>
              </a:xfrm>
              <a:prstGeom prst="rect">
                <a:avLst/>
              </a:prstGeom>
              <a:blipFill>
                <a:blip r:embed="rId31"/>
                <a:stretch>
                  <a:fillRect t="-8000" r="-69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D035F39-CAC0-D640-9501-8E287F99EB6E}"/>
                  </a:ext>
                </a:extLst>
              </p:cNvPr>
              <p:cNvSpPr/>
              <p:nvPr/>
            </p:nvSpPr>
            <p:spPr>
              <a:xfrm>
                <a:off x="1989877" y="6201228"/>
                <a:ext cx="2305503" cy="403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0=2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+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2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D035F39-CAC0-D640-9501-8E287F99EB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9877" y="6201228"/>
                <a:ext cx="2305503" cy="403700"/>
              </a:xfrm>
              <a:prstGeom prst="rect">
                <a:avLst/>
              </a:prstGeom>
              <a:blipFill>
                <a:blip r:embed="rId32"/>
                <a:stretch>
                  <a:fillRect t="-6250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548A515-3540-E543-B661-C28E2EC475AD}"/>
                  </a:ext>
                </a:extLst>
              </p:cNvPr>
              <p:cNvSpPr txBox="1"/>
              <p:nvPr/>
            </p:nvSpPr>
            <p:spPr>
              <a:xfrm>
                <a:off x="4792505" y="5033123"/>
                <a:ext cx="2630848" cy="602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548A515-3540-E543-B661-C28E2EC47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505" y="5033123"/>
                <a:ext cx="2630848" cy="602473"/>
              </a:xfrm>
              <a:prstGeom prst="rect">
                <a:avLst/>
              </a:prstGeom>
              <a:blipFill>
                <a:blip r:embed="rId33"/>
                <a:stretch>
                  <a:fillRect l="-962" r="-481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0ABA03D-CE81-C44D-B613-3DD9A996F3B4}"/>
                  </a:ext>
                </a:extLst>
              </p:cNvPr>
              <p:cNvSpPr txBox="1"/>
              <p:nvPr/>
            </p:nvSpPr>
            <p:spPr>
              <a:xfrm>
                <a:off x="7961300" y="5058294"/>
                <a:ext cx="2414700" cy="70737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0ABA03D-CE81-C44D-B613-3DD9A996F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1300" y="5058294"/>
                <a:ext cx="2414700" cy="707373"/>
              </a:xfrm>
              <a:prstGeom prst="rect">
                <a:avLst/>
              </a:prstGeom>
              <a:blipFill>
                <a:blip r:embed="rId34"/>
                <a:stretch>
                  <a:fillRect l="-1563" b="-1206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25B3FC3-0D60-0543-A096-4058B4341175}"/>
                  </a:ext>
                </a:extLst>
              </p:cNvPr>
              <p:cNvSpPr txBox="1"/>
              <p:nvPr/>
            </p:nvSpPr>
            <p:spPr>
              <a:xfrm>
                <a:off x="5292612" y="6133832"/>
                <a:ext cx="2242602" cy="52777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25B3FC3-0D60-0543-A096-4058B4341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612" y="6133832"/>
                <a:ext cx="2242602" cy="527773"/>
              </a:xfrm>
              <a:prstGeom prst="rect">
                <a:avLst/>
              </a:prstGeom>
              <a:blipFill>
                <a:blip r:embed="rId35"/>
                <a:stretch>
                  <a:fillRect l="-2247" r="-562" b="-909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Right Arrow 74">
            <a:extLst>
              <a:ext uri="{FF2B5EF4-FFF2-40B4-BE49-F238E27FC236}">
                <a16:creationId xmlns:a16="http://schemas.microsoft.com/office/drawing/2014/main" id="{09939CFA-D063-6841-B20C-9AAC450F4E54}"/>
              </a:ext>
            </a:extLst>
          </p:cNvPr>
          <p:cNvSpPr/>
          <p:nvPr/>
        </p:nvSpPr>
        <p:spPr>
          <a:xfrm>
            <a:off x="4295380" y="5334359"/>
            <a:ext cx="384415" cy="776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Arrow 75">
            <a:extLst>
              <a:ext uri="{FF2B5EF4-FFF2-40B4-BE49-F238E27FC236}">
                <a16:creationId xmlns:a16="http://schemas.microsoft.com/office/drawing/2014/main" id="{16CBF915-2175-B641-A0BD-278972AE5A55}"/>
              </a:ext>
            </a:extLst>
          </p:cNvPr>
          <p:cNvSpPr/>
          <p:nvPr/>
        </p:nvSpPr>
        <p:spPr>
          <a:xfrm>
            <a:off x="7423353" y="5334359"/>
            <a:ext cx="486818" cy="776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ight Arrow 76">
            <a:extLst>
              <a:ext uri="{FF2B5EF4-FFF2-40B4-BE49-F238E27FC236}">
                <a16:creationId xmlns:a16="http://schemas.microsoft.com/office/drawing/2014/main" id="{CBA55E82-0086-4E47-A363-158A05CF6603}"/>
              </a:ext>
            </a:extLst>
          </p:cNvPr>
          <p:cNvSpPr/>
          <p:nvPr/>
        </p:nvSpPr>
        <p:spPr>
          <a:xfrm>
            <a:off x="4428475" y="6306436"/>
            <a:ext cx="711940" cy="182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61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Relativity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Albert Einstein</a:t>
            </a:r>
          </a:p>
          <a:p>
            <a:r>
              <a:rPr lang="en-US"/>
              <a:t>Special Theory of Relativity (1905): </a:t>
            </a:r>
          </a:p>
          <a:p>
            <a:pPr lvl="1"/>
            <a:r>
              <a:rPr lang="en-US"/>
              <a:t>Space, time, relative motion at constant speed...</a:t>
            </a:r>
          </a:p>
          <a:p>
            <a:r>
              <a:rPr lang="en-US"/>
              <a:t>General Theory of Relativity (1915):</a:t>
            </a:r>
          </a:p>
          <a:p>
            <a:pPr lvl="1"/>
            <a:r>
              <a:rPr lang="en-US"/>
              <a:t>Geometric theory of gravity, accelerated motions...</a:t>
            </a:r>
          </a:p>
        </p:txBody>
      </p:sp>
    </p:spTree>
    <p:extLst>
      <p:ext uri="{BB962C8B-B14F-4D97-AF65-F5344CB8AC3E}">
        <p14:creationId xmlns:p14="http://schemas.microsoft.com/office/powerpoint/2010/main" val="974408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17DDFD-0330-3E4E-848B-50377B3C59C0}"/>
              </a:ext>
            </a:extLst>
          </p:cNvPr>
          <p:cNvSpPr txBox="1"/>
          <p:nvPr/>
        </p:nvSpPr>
        <p:spPr>
          <a:xfrm>
            <a:off x="4679795" y="111513"/>
            <a:ext cx="3366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Lorentz Transform</a:t>
            </a:r>
          </a:p>
        </p:txBody>
      </p:sp>
      <p:grpSp>
        <p:nvGrpSpPr>
          <p:cNvPr id="4" name="组合 40">
            <a:extLst>
              <a:ext uri="{FF2B5EF4-FFF2-40B4-BE49-F238E27FC236}">
                <a16:creationId xmlns:a16="http://schemas.microsoft.com/office/drawing/2014/main" id="{9D48827A-7024-C146-8837-47D6FF388396}"/>
              </a:ext>
            </a:extLst>
          </p:cNvPr>
          <p:cNvGrpSpPr/>
          <p:nvPr/>
        </p:nvGrpSpPr>
        <p:grpSpPr>
          <a:xfrm>
            <a:off x="2000634" y="1258229"/>
            <a:ext cx="3198892" cy="2242632"/>
            <a:chOff x="1475065" y="-70021"/>
            <a:chExt cx="3436403" cy="1841156"/>
          </a:xfrm>
        </p:grpSpPr>
        <p:cxnSp>
          <p:nvCxnSpPr>
            <p:cNvPr id="5" name="直接连接符 41">
              <a:extLst>
                <a:ext uri="{FF2B5EF4-FFF2-40B4-BE49-F238E27FC236}">
                  <a16:creationId xmlns:a16="http://schemas.microsoft.com/office/drawing/2014/main" id="{CA1AF722-CDD3-F940-80ED-40BD8ED001FF}"/>
                </a:ext>
              </a:extLst>
            </p:cNvPr>
            <p:cNvCxnSpPr/>
            <p:nvPr/>
          </p:nvCxnSpPr>
          <p:spPr>
            <a:xfrm>
              <a:off x="2133600" y="1169773"/>
              <a:ext cx="20265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42">
              <a:extLst>
                <a:ext uri="{FF2B5EF4-FFF2-40B4-BE49-F238E27FC236}">
                  <a16:creationId xmlns:a16="http://schemas.microsoft.com/office/drawing/2014/main" id="{64446831-E0DE-504C-BD50-1E0ADE2B24D7}"/>
                </a:ext>
              </a:extLst>
            </p:cNvPr>
            <p:cNvCxnSpPr/>
            <p:nvPr/>
          </p:nvCxnSpPr>
          <p:spPr>
            <a:xfrm>
              <a:off x="2125362" y="107092"/>
              <a:ext cx="8238" cy="10626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43">
              <a:extLst>
                <a:ext uri="{FF2B5EF4-FFF2-40B4-BE49-F238E27FC236}">
                  <a16:creationId xmlns:a16="http://schemas.microsoft.com/office/drawing/2014/main" id="{CE046FF3-7B77-5242-88D8-BC1887BF52DF}"/>
                </a:ext>
              </a:extLst>
            </p:cNvPr>
            <p:cNvCxnSpPr/>
            <p:nvPr/>
          </p:nvCxnSpPr>
          <p:spPr>
            <a:xfrm flipH="1">
              <a:off x="1672281" y="1169773"/>
              <a:ext cx="461319" cy="6013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44">
              <a:extLst>
                <a:ext uri="{FF2B5EF4-FFF2-40B4-BE49-F238E27FC236}">
                  <a16:creationId xmlns:a16="http://schemas.microsoft.com/office/drawing/2014/main" id="{5C1FEF5E-B896-1B47-8E15-9E9DEE21768C}"/>
                </a:ext>
              </a:extLst>
            </p:cNvPr>
            <p:cNvCxnSpPr/>
            <p:nvPr/>
          </p:nvCxnSpPr>
          <p:spPr>
            <a:xfrm>
              <a:off x="2821460" y="992660"/>
              <a:ext cx="20265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45">
              <a:extLst>
                <a:ext uri="{FF2B5EF4-FFF2-40B4-BE49-F238E27FC236}">
                  <a16:creationId xmlns:a16="http://schemas.microsoft.com/office/drawing/2014/main" id="{13467B5C-3292-1240-B438-4F6C1E5B4BA9}"/>
                </a:ext>
              </a:extLst>
            </p:cNvPr>
            <p:cNvCxnSpPr/>
            <p:nvPr/>
          </p:nvCxnSpPr>
          <p:spPr>
            <a:xfrm>
              <a:off x="2813222" y="-70021"/>
              <a:ext cx="8238" cy="10626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46">
              <a:extLst>
                <a:ext uri="{FF2B5EF4-FFF2-40B4-BE49-F238E27FC236}">
                  <a16:creationId xmlns:a16="http://schemas.microsoft.com/office/drawing/2014/main" id="{999CDB4D-B7EA-2D42-843E-6545302DA88A}"/>
                </a:ext>
              </a:extLst>
            </p:cNvPr>
            <p:cNvCxnSpPr/>
            <p:nvPr/>
          </p:nvCxnSpPr>
          <p:spPr>
            <a:xfrm flipH="1">
              <a:off x="2360141" y="992660"/>
              <a:ext cx="461319" cy="6013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" name="对象 47">
              <a:extLst>
                <a:ext uri="{FF2B5EF4-FFF2-40B4-BE49-F238E27FC236}">
                  <a16:creationId xmlns:a16="http://schemas.microsoft.com/office/drawing/2014/main" id="{C6E349B1-7EC0-D947-B31D-270EF7FD180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98821" y="238297"/>
            <a:ext cx="1397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39680" imgH="164880" progId="Equation.DSMT4">
                    <p:embed/>
                  </p:oleObj>
                </mc:Choice>
                <mc:Fallback>
                  <p:oleObj name="Equation" r:id="rId2" imgW="139680" imgH="164880" progId="Equation.DSMT4">
                    <p:embed/>
                    <p:pic>
                      <p:nvPicPr>
                        <p:cNvPr id="11" name="对象 47">
                          <a:extLst>
                            <a:ext uri="{FF2B5EF4-FFF2-40B4-BE49-F238E27FC236}">
                              <a16:creationId xmlns:a16="http://schemas.microsoft.com/office/drawing/2014/main" id="{C6E349B1-7EC0-D947-B31D-270EF7FD180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898821" y="238297"/>
                          <a:ext cx="1397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对象 48">
              <a:extLst>
                <a:ext uri="{FF2B5EF4-FFF2-40B4-BE49-F238E27FC236}">
                  <a16:creationId xmlns:a16="http://schemas.microsoft.com/office/drawing/2014/main" id="{AAC7C21E-2887-EC41-8C51-7512DF5E8EB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86681" y="200197"/>
            <a:ext cx="1397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9680" imgH="241200" progId="Equation.DSMT4">
                    <p:embed/>
                  </p:oleObj>
                </mc:Choice>
                <mc:Fallback>
                  <p:oleObj name="Equation" r:id="rId4" imgW="139680" imgH="241200" progId="Equation.DSMT4">
                    <p:embed/>
                    <p:pic>
                      <p:nvPicPr>
                        <p:cNvPr id="12" name="对象 48">
                          <a:extLst>
                            <a:ext uri="{FF2B5EF4-FFF2-40B4-BE49-F238E27FC236}">
                              <a16:creationId xmlns:a16="http://schemas.microsoft.com/office/drawing/2014/main" id="{AAC7C21E-2887-EC41-8C51-7512DF5E8EB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586681" y="200197"/>
                          <a:ext cx="1397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对象 49">
              <a:extLst>
                <a:ext uri="{FF2B5EF4-FFF2-40B4-BE49-F238E27FC236}">
                  <a16:creationId xmlns:a16="http://schemas.microsoft.com/office/drawing/2014/main" id="{5BEEDC54-2DF1-D14F-932E-6F66AF0F8F5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07059" y="1030072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26720" imgH="139680" progId="Equation.DSMT4">
                    <p:embed/>
                  </p:oleObj>
                </mc:Choice>
                <mc:Fallback>
                  <p:oleObj name="Equation" r:id="rId6" imgW="126720" imgH="139680" progId="Equation.DSMT4">
                    <p:embed/>
                    <p:pic>
                      <p:nvPicPr>
                        <p:cNvPr id="13" name="对象 49">
                          <a:extLst>
                            <a:ext uri="{FF2B5EF4-FFF2-40B4-BE49-F238E27FC236}">
                              <a16:creationId xmlns:a16="http://schemas.microsoft.com/office/drawing/2014/main" id="{5BEEDC54-2DF1-D14F-932E-6F66AF0F8F5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907059" y="1030072"/>
                          <a:ext cx="127000" cy="139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50">
              <a:extLst>
                <a:ext uri="{FF2B5EF4-FFF2-40B4-BE49-F238E27FC236}">
                  <a16:creationId xmlns:a16="http://schemas.microsoft.com/office/drawing/2014/main" id="{2C366810-F9B3-D64F-A578-730B383A09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12424" y="786242"/>
            <a:ext cx="1270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26720" imgH="215640" progId="Equation.DSMT4">
                    <p:embed/>
                  </p:oleObj>
                </mc:Choice>
                <mc:Fallback>
                  <p:oleObj name="Equation" r:id="rId8" imgW="126720" imgH="215640" progId="Equation.DSMT4">
                    <p:embed/>
                    <p:pic>
                      <p:nvPicPr>
                        <p:cNvPr id="14" name="对象 50">
                          <a:extLst>
                            <a:ext uri="{FF2B5EF4-FFF2-40B4-BE49-F238E27FC236}">
                              <a16:creationId xmlns:a16="http://schemas.microsoft.com/office/drawing/2014/main" id="{2C366810-F9B3-D64F-A578-730B383A09C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612424" y="786242"/>
                          <a:ext cx="1270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对象 51">
              <a:extLst>
                <a:ext uri="{FF2B5EF4-FFF2-40B4-BE49-F238E27FC236}">
                  <a16:creationId xmlns:a16="http://schemas.microsoft.com/office/drawing/2014/main" id="{4AB840CB-07AA-F14D-9441-38AD8BD92F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75065" y="1478692"/>
            <a:ext cx="176128" cy="176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26720" imgH="126720" progId="Equation.DSMT4">
                    <p:embed/>
                  </p:oleObj>
                </mc:Choice>
                <mc:Fallback>
                  <p:oleObj name="Equation" r:id="rId10" imgW="126720" imgH="126720" progId="Equation.DSMT4">
                    <p:embed/>
                    <p:pic>
                      <p:nvPicPr>
                        <p:cNvPr id="15" name="对象 51">
                          <a:extLst>
                            <a:ext uri="{FF2B5EF4-FFF2-40B4-BE49-F238E27FC236}">
                              <a16:creationId xmlns:a16="http://schemas.microsoft.com/office/drawing/2014/main" id="{4AB840CB-07AA-F14D-9441-38AD8BD92FC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475065" y="1478692"/>
                          <a:ext cx="176128" cy="1761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对象 52">
              <a:extLst>
                <a:ext uri="{FF2B5EF4-FFF2-40B4-BE49-F238E27FC236}">
                  <a16:creationId xmlns:a16="http://schemas.microsoft.com/office/drawing/2014/main" id="{3DA7E39C-B277-B14A-8974-29D6AB7FB7E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33141" y="1346886"/>
            <a:ext cx="1270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26720" imgH="203040" progId="Equation.DSMT4">
                    <p:embed/>
                  </p:oleObj>
                </mc:Choice>
                <mc:Fallback>
                  <p:oleObj name="Equation" r:id="rId12" imgW="126720" imgH="203040" progId="Equation.DSMT4">
                    <p:embed/>
                    <p:pic>
                      <p:nvPicPr>
                        <p:cNvPr id="16" name="对象 52">
                          <a:extLst>
                            <a:ext uri="{FF2B5EF4-FFF2-40B4-BE49-F238E27FC236}">
                              <a16:creationId xmlns:a16="http://schemas.microsoft.com/office/drawing/2014/main" id="{3DA7E39C-B277-B14A-8974-29D6AB7FB7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233141" y="1346886"/>
                          <a:ext cx="1270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对象 53">
              <a:extLst>
                <a:ext uri="{FF2B5EF4-FFF2-40B4-BE49-F238E27FC236}">
                  <a16:creationId xmlns:a16="http://schemas.microsoft.com/office/drawing/2014/main" id="{9E64E1AD-F6CA-BE47-BC33-17FEE1B6FC6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34714" y="1277036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26720" imgH="139680" progId="Equation.DSMT4">
                    <p:embed/>
                  </p:oleObj>
                </mc:Choice>
                <mc:Fallback>
                  <p:oleObj name="Equation" r:id="rId14" imgW="126720" imgH="139680" progId="Equation.DSMT4">
                    <p:embed/>
                    <p:pic>
                      <p:nvPicPr>
                        <p:cNvPr id="17" name="对象 53">
                          <a:extLst>
                            <a:ext uri="{FF2B5EF4-FFF2-40B4-BE49-F238E27FC236}">
                              <a16:creationId xmlns:a16="http://schemas.microsoft.com/office/drawing/2014/main" id="{9E64E1AD-F6CA-BE47-BC33-17FEE1B6FC6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834714" y="1277036"/>
                          <a:ext cx="127000" cy="139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对象 54">
              <a:extLst>
                <a:ext uri="{FF2B5EF4-FFF2-40B4-BE49-F238E27FC236}">
                  <a16:creationId xmlns:a16="http://schemas.microsoft.com/office/drawing/2014/main" id="{066EA7EC-B096-3343-88B5-3936F4E69C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84468" y="707598"/>
            <a:ext cx="1270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26720" imgH="215640" progId="Equation.DSMT4">
                    <p:embed/>
                  </p:oleObj>
                </mc:Choice>
                <mc:Fallback>
                  <p:oleObj name="Equation" r:id="rId16" imgW="126720" imgH="215640" progId="Equation.DSMT4">
                    <p:embed/>
                    <p:pic>
                      <p:nvPicPr>
                        <p:cNvPr id="18" name="对象 54">
                          <a:extLst>
                            <a:ext uri="{FF2B5EF4-FFF2-40B4-BE49-F238E27FC236}">
                              <a16:creationId xmlns:a16="http://schemas.microsoft.com/office/drawing/2014/main" id="{066EA7EC-B096-3343-88B5-3936F4E69CD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4784468" y="707598"/>
                          <a:ext cx="1270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对象 55">
              <a:extLst>
                <a:ext uri="{FF2B5EF4-FFF2-40B4-BE49-F238E27FC236}">
                  <a16:creationId xmlns:a16="http://schemas.microsoft.com/office/drawing/2014/main" id="{0416C730-F1BD-E14D-85C0-58B84E71F46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46854" y="486033"/>
            <a:ext cx="3175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317160" imgH="152280" progId="Equation.DSMT4">
                    <p:embed/>
                  </p:oleObj>
                </mc:Choice>
                <mc:Fallback>
                  <p:oleObj name="Equation" r:id="rId18" imgW="317160" imgH="152280" progId="Equation.DSMT4">
                    <p:embed/>
                    <p:pic>
                      <p:nvPicPr>
                        <p:cNvPr id="19" name="对象 55">
                          <a:extLst>
                            <a:ext uri="{FF2B5EF4-FFF2-40B4-BE49-F238E27FC236}">
                              <a16:creationId xmlns:a16="http://schemas.microsoft.com/office/drawing/2014/main" id="{0416C730-F1BD-E14D-85C0-58B84E71F46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3146854" y="486033"/>
                          <a:ext cx="317500" cy="152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2BB977-7607-F74E-AF4B-AE75438EE15D}"/>
                  </a:ext>
                </a:extLst>
              </p:cNvPr>
              <p:cNvSpPr txBox="1"/>
              <p:nvPr/>
            </p:nvSpPr>
            <p:spPr>
              <a:xfrm>
                <a:off x="5363631" y="827056"/>
                <a:ext cx="4434575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For convenience: The original positions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</m:oMath>
                </a14:m>
                <a:r>
                  <a:rPr lang="en-US" dirty="0"/>
                  <a:t> of the two coordinate systems overlap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2BB977-7607-F74E-AF4B-AE75438EE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631" y="827056"/>
                <a:ext cx="4434575" cy="923907"/>
              </a:xfrm>
              <a:prstGeom prst="rect">
                <a:avLst/>
              </a:prstGeom>
              <a:blipFill>
                <a:blip r:embed="rId20"/>
                <a:stretch>
                  <a:fillRect l="-1143" t="-411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DC4AB9-644E-CB42-BE59-4A526846B717}"/>
                  </a:ext>
                </a:extLst>
              </p:cNvPr>
              <p:cNvSpPr txBox="1"/>
              <p:nvPr/>
            </p:nvSpPr>
            <p:spPr>
              <a:xfrm>
                <a:off x="5819343" y="3368554"/>
                <a:ext cx="8226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DC4AB9-644E-CB42-BE59-4A526846B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343" y="3368554"/>
                <a:ext cx="822661" cy="369332"/>
              </a:xfrm>
              <a:prstGeom prst="rect">
                <a:avLst/>
              </a:prstGeom>
              <a:blipFill>
                <a:blip r:embed="rId21"/>
                <a:stretch>
                  <a:fillRect l="-7576" r="-606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430D96-849C-9E47-BA2D-B9C020C2D2BD}"/>
                  </a:ext>
                </a:extLst>
              </p:cNvPr>
              <p:cNvSpPr txBox="1"/>
              <p:nvPr/>
            </p:nvSpPr>
            <p:spPr>
              <a:xfrm>
                <a:off x="5841784" y="4032890"/>
                <a:ext cx="7777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430D96-849C-9E47-BA2D-B9C020C2D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784" y="4032890"/>
                <a:ext cx="777777" cy="369332"/>
              </a:xfrm>
              <a:prstGeom prst="rect">
                <a:avLst/>
              </a:prstGeom>
              <a:blipFill>
                <a:blip r:embed="rId22"/>
                <a:stretch>
                  <a:fillRect l="-4762" r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D54B836-3D77-BE4A-8D7B-1247E1E314A0}"/>
                  </a:ext>
                </a:extLst>
              </p:cNvPr>
              <p:cNvSpPr txBox="1"/>
              <p:nvPr/>
            </p:nvSpPr>
            <p:spPr>
              <a:xfrm>
                <a:off x="2379232" y="1048713"/>
                <a:ext cx="363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D54B836-3D77-BE4A-8D7B-1247E1E31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232" y="1048713"/>
                <a:ext cx="36388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5867BFB-ABE9-9049-BC69-A525EA481E2B}"/>
                  </a:ext>
                </a:extLst>
              </p:cNvPr>
              <p:cNvSpPr txBox="1"/>
              <p:nvPr/>
            </p:nvSpPr>
            <p:spPr>
              <a:xfrm>
                <a:off x="3166122" y="942912"/>
                <a:ext cx="363882" cy="369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5867BFB-ABE9-9049-BC69-A525EA481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122" y="942912"/>
                <a:ext cx="363882" cy="36990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B9C7E42-E427-474A-8AAE-7EFE16F7A7A4}"/>
                  </a:ext>
                </a:extLst>
              </p:cNvPr>
              <p:cNvSpPr txBox="1"/>
              <p:nvPr/>
            </p:nvSpPr>
            <p:spPr>
              <a:xfrm>
                <a:off x="5819342" y="1849577"/>
                <a:ext cx="1970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𝑣𝑡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B9C7E42-E427-474A-8AAE-7EFE16F7A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342" y="1849577"/>
                <a:ext cx="1970796" cy="369332"/>
              </a:xfrm>
              <a:prstGeom prst="rect">
                <a:avLst/>
              </a:prstGeom>
              <a:blipFill>
                <a:blip r:embed="rId25"/>
                <a:stretch>
                  <a:fillRect l="-1282" t="-10000" r="-512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F7FCD85-0D6C-4944-9E77-9DC102F0505F}"/>
                  </a:ext>
                </a:extLst>
              </p:cNvPr>
              <p:cNvSpPr txBox="1"/>
              <p:nvPr/>
            </p:nvSpPr>
            <p:spPr>
              <a:xfrm>
                <a:off x="5805870" y="2472631"/>
                <a:ext cx="2110578" cy="633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F7FCD85-0D6C-4944-9E77-9DC102F05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870" y="2472631"/>
                <a:ext cx="2110578" cy="633315"/>
              </a:xfrm>
              <a:prstGeom prst="rect">
                <a:avLst/>
              </a:prstGeom>
              <a:blipFill>
                <a:blip r:embed="rId26"/>
                <a:stretch>
                  <a:fillRect l="-1786" r="-476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3CE67CDA-465A-C74A-B412-E63A63D22A73}"/>
              </a:ext>
            </a:extLst>
          </p:cNvPr>
          <p:cNvSpPr/>
          <p:nvPr/>
        </p:nvSpPr>
        <p:spPr>
          <a:xfrm>
            <a:off x="5657076" y="1876272"/>
            <a:ext cx="3944124" cy="31241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6EB6A32-7050-C743-8DEE-670243AE4764}"/>
              </a:ext>
            </a:extLst>
          </p:cNvPr>
          <p:cNvSpPr/>
          <p:nvPr/>
        </p:nvSpPr>
        <p:spPr>
          <a:xfrm>
            <a:off x="2328482" y="2448392"/>
            <a:ext cx="554469" cy="5804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E172FD1-4460-2742-A876-5B19DAFEF37B}"/>
              </a:ext>
            </a:extLst>
          </p:cNvPr>
          <p:cNvSpPr/>
          <p:nvPr/>
        </p:nvSpPr>
        <p:spPr>
          <a:xfrm>
            <a:off x="2976736" y="2256394"/>
            <a:ext cx="554469" cy="58046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640FF5D-533F-DC46-89C4-B239231E79AF}"/>
                  </a:ext>
                </a:extLst>
              </p:cNvPr>
              <p:cNvSpPr txBox="1"/>
              <p:nvPr/>
            </p:nvSpPr>
            <p:spPr>
              <a:xfrm>
                <a:off x="2762691" y="5431860"/>
                <a:ext cx="300774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640FF5D-533F-DC46-89C4-B239231E7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691" y="5431860"/>
                <a:ext cx="3007746" cy="369332"/>
              </a:xfrm>
              <a:prstGeom prst="rect">
                <a:avLst/>
              </a:prstGeom>
              <a:blipFill>
                <a:blip r:embed="rId27"/>
                <a:stretch>
                  <a:fillRect l="-840" t="-3333" r="-4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F4D9E59-B55D-E14A-8277-E6D6FBF3E1A8}"/>
                  </a:ext>
                </a:extLst>
              </p:cNvPr>
              <p:cNvSpPr txBox="1"/>
              <p:nvPr/>
            </p:nvSpPr>
            <p:spPr>
              <a:xfrm>
                <a:off x="3582275" y="6117203"/>
                <a:ext cx="5743624" cy="369332"/>
              </a:xfrm>
              <a:prstGeom prst="rect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F4D9E59-B55D-E14A-8277-E6D6FBF3E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275" y="6117203"/>
                <a:ext cx="5743624" cy="369332"/>
              </a:xfrm>
              <a:prstGeom prst="rect">
                <a:avLst/>
              </a:prstGeom>
              <a:blipFill>
                <a:blip r:embed="rId28"/>
                <a:stretch>
                  <a:fillRect b="-15625"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3036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1729947" y="131806"/>
                <a:ext cx="8567351" cy="955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C00000"/>
                    </a:solidFill>
                  </a:rPr>
                  <a:t>Lorentz transformation</a:t>
                </a:r>
                <a:r>
                  <a:rPr lang="en-US" altLang="zh-CN" sz="2800" dirty="0"/>
                  <a:t>:   Events in the two inertial reference frames S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are related by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947" y="131806"/>
                <a:ext cx="8567351" cy="955005"/>
              </a:xfrm>
              <a:prstGeom prst="rect">
                <a:avLst/>
              </a:prstGeom>
              <a:blipFill>
                <a:blip r:embed="rId2"/>
                <a:stretch>
                  <a:fillRect l="-1481" t="-657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2971800" y="1295400"/>
          <a:ext cx="5329858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95200" imgH="1168200" progId="Equation.DSMT4">
                  <p:embed/>
                </p:oleObj>
              </mc:Choice>
              <mc:Fallback>
                <p:oleObj name="Equation" r:id="rId3" imgW="2095200" imgH="1168200" progId="Equation.DSMT4">
                  <p:embed/>
                  <p:pic>
                    <p:nvPicPr>
                      <p:cNvPr id="3" name="对象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71800" y="1295400"/>
                        <a:ext cx="5329858" cy="297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705533" y="4419601"/>
            <a:ext cx="86826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Note that all of our previous concepts(simultaneity, time dilation , and Lorentz contraction) are contained in the Lorentz transformation formulae.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67543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29947" y="164758"/>
            <a:ext cx="8723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For example  , suppose two events (A and B) are simultaneous in S:</a:t>
            </a:r>
            <a:endParaRPr lang="zh-CN" altLang="en-US" sz="2800" dirty="0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3413382" y="1094389"/>
          <a:ext cx="4434387" cy="1146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66600" imgH="482400" progId="Equation.DSMT4">
                  <p:embed/>
                </p:oleObj>
              </mc:Choice>
              <mc:Fallback>
                <p:oleObj name="Equation" r:id="rId2" imgW="1866600" imgH="482400" progId="Equation.DSMT4">
                  <p:embed/>
                  <p:pic>
                    <p:nvPicPr>
                      <p:cNvPr id="3" name="对象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13382" y="1094389"/>
                        <a:ext cx="4434387" cy="1146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1804087" y="2364260"/>
                <a:ext cx="8723871" cy="955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/>
                  <a:t>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,the same two events are described by the coordinates 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087" y="2364260"/>
                <a:ext cx="8723871" cy="955005"/>
              </a:xfrm>
              <a:prstGeom prst="rect">
                <a:avLst/>
              </a:prstGeom>
              <a:blipFill>
                <a:blip r:embed="rId4"/>
                <a:stretch>
                  <a:fillRect l="-1456" t="-7895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2473755" y="2950259"/>
          <a:ext cx="4132263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39880" imgH="660240" progId="Equation.DSMT4">
                  <p:embed/>
                </p:oleObj>
              </mc:Choice>
              <mc:Fallback>
                <p:oleObj name="Equation" r:id="rId5" imgW="1739880" imgH="660240" progId="Equation.DSMT4">
                  <p:embed/>
                  <p:pic>
                    <p:nvPicPr>
                      <p:cNvPr id="5" name="对象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3755" y="2950259"/>
                        <a:ext cx="4132263" cy="156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1788451" y="4876801"/>
                <a:ext cx="8732108" cy="955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/>
                  <a:t>Hence these events are </a:t>
                </a:r>
                <a:r>
                  <a:rPr lang="en-US" altLang="zh-CN" sz="2800" b="1" dirty="0">
                    <a:solidFill>
                      <a:srgbClr val="0070C0"/>
                    </a:solidFill>
                  </a:rPr>
                  <a:t>not simultaneous </a:t>
                </a:r>
                <a:r>
                  <a:rPr lang="en-US" altLang="zh-CN" sz="2800" dirty="0"/>
                  <a:t>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altLang="zh-CN" sz="2800" dirty="0"/>
                  <a:t> , since B happens before A.</a:t>
                </a: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451" y="4876801"/>
                <a:ext cx="8732108" cy="955005"/>
              </a:xfrm>
              <a:prstGeom prst="rect">
                <a:avLst/>
              </a:prstGeom>
              <a:blipFill>
                <a:blip r:embed="rId7"/>
                <a:stretch>
                  <a:fillRect l="-1451" t="-7895" r="-1597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3586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676400" y="1676401"/>
            <a:ext cx="8740346" cy="1053855"/>
            <a:chOff x="0" y="725282"/>
            <a:chExt cx="8740346" cy="1053855"/>
          </a:xfrm>
        </p:grpSpPr>
        <p:sp>
          <p:nvSpPr>
            <p:cNvPr id="2" name="文本框 1"/>
            <p:cNvSpPr txBox="1"/>
            <p:nvPr/>
          </p:nvSpPr>
          <p:spPr>
            <a:xfrm>
              <a:off x="0" y="990600"/>
              <a:ext cx="87403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/>
                <a:t>Two events at this location are </a:t>
              </a:r>
              <a:endParaRPr lang="zh-CN" altLang="en-US" sz="2800" dirty="0"/>
            </a:p>
          </p:txBody>
        </p:sp>
        <p:graphicFrame>
          <p:nvGraphicFramePr>
            <p:cNvPr id="3" name="对象 2"/>
            <p:cNvGraphicFramePr>
              <a:graphicFrameLocks noChangeAspect="1"/>
            </p:cNvGraphicFramePr>
            <p:nvPr/>
          </p:nvGraphicFramePr>
          <p:xfrm>
            <a:off x="4909751" y="725282"/>
            <a:ext cx="2292135" cy="10538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104840" imgH="507960" progId="Equation.DSMT4">
                    <p:embed/>
                  </p:oleObj>
                </mc:Choice>
                <mc:Fallback>
                  <p:oleObj name="Equation" r:id="rId2" imgW="1104840" imgH="507960" progId="Equation.DSMT4">
                    <p:embed/>
                    <p:pic>
                      <p:nvPicPr>
                        <p:cNvPr id="3" name="对象 2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909751" y="725282"/>
                          <a:ext cx="2292135" cy="10538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组合 11"/>
          <p:cNvGrpSpPr/>
          <p:nvPr/>
        </p:nvGrpSpPr>
        <p:grpSpPr>
          <a:xfrm>
            <a:off x="1611298" y="3200401"/>
            <a:ext cx="8294687" cy="1000125"/>
            <a:chOff x="152400" y="2060250"/>
            <a:chExt cx="8294687" cy="1000125"/>
          </a:xfrm>
        </p:grpSpPr>
        <p:sp>
          <p:nvSpPr>
            <p:cNvPr id="4" name="文本框 3"/>
            <p:cNvSpPr txBox="1"/>
            <p:nvPr/>
          </p:nvSpPr>
          <p:spPr>
            <a:xfrm>
              <a:off x="152400" y="2298703"/>
              <a:ext cx="76117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/>
                <a:t>The same two events in frame S are</a:t>
              </a:r>
              <a:endParaRPr lang="zh-CN" altLang="en-US" sz="2800" dirty="0"/>
            </a:p>
          </p:txBody>
        </p:sp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5181600" y="2060250"/>
            <a:ext cx="3265487" cy="1000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74640" imgH="482400" progId="Equation.DSMT4">
                    <p:embed/>
                  </p:oleObj>
                </mc:Choice>
                <mc:Fallback>
                  <p:oleObj name="Equation" r:id="rId4" imgW="1574640" imgH="482400" progId="Equation.DSMT4">
                    <p:embed/>
                    <p:pic>
                      <p:nvPicPr>
                        <p:cNvPr id="5" name="对象 4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181600" y="2060250"/>
                          <a:ext cx="3265487" cy="1000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组合 8"/>
          <p:cNvGrpSpPr/>
          <p:nvPr/>
        </p:nvGrpSpPr>
        <p:grpSpPr>
          <a:xfrm>
            <a:off x="1645329" y="4401802"/>
            <a:ext cx="8674443" cy="1277324"/>
            <a:chOff x="362465" y="3406166"/>
            <a:chExt cx="8674443" cy="1277324"/>
          </a:xfrm>
        </p:grpSpPr>
        <p:sp>
          <p:nvSpPr>
            <p:cNvPr id="6" name="文本框 5"/>
            <p:cNvSpPr txBox="1"/>
            <p:nvPr/>
          </p:nvSpPr>
          <p:spPr>
            <a:xfrm>
              <a:off x="362465" y="3406166"/>
              <a:ext cx="8674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/>
                <a:t>Hence in frame S, the two events are separated by a time interval</a:t>
              </a:r>
              <a:endParaRPr lang="zh-CN" altLang="en-US" sz="2800" dirty="0"/>
            </a:p>
          </p:txBody>
        </p:sp>
        <p:graphicFrame>
          <p:nvGraphicFramePr>
            <p:cNvPr id="7" name="对象 6"/>
            <p:cNvGraphicFramePr>
              <a:graphicFrameLocks noChangeAspect="1"/>
            </p:cNvGraphicFramePr>
            <p:nvPr/>
          </p:nvGraphicFramePr>
          <p:xfrm>
            <a:off x="2667000" y="3921114"/>
            <a:ext cx="3201979" cy="7623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066680" imgH="253800" progId="Equation.DSMT4">
                    <p:embed/>
                  </p:oleObj>
                </mc:Choice>
                <mc:Fallback>
                  <p:oleObj name="Equation" r:id="rId6" imgW="1066680" imgH="253800" progId="Equation.DSMT4">
                    <p:embed/>
                    <p:pic>
                      <p:nvPicPr>
                        <p:cNvPr id="7" name="对象 6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667000" y="3921114"/>
                          <a:ext cx="3201979" cy="7623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1911918" y="5791200"/>
                <a:ext cx="86497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0070C0"/>
                    </a:solidFill>
                  </a:rPr>
                  <a:t>moving clocks run slow (since </a:t>
                </a:r>
                <a14:m>
                  <m:oMath xmlns:m="http://schemas.openxmlformats.org/officeDocument/2006/math">
                    <m:r>
                      <a:rPr lang="zh-CN" altLang="en-US" sz="2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zh-CN" altLang="en-US" sz="2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zh-CN" altLang="en-US" sz="2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zh-CN" sz="2800" b="1" dirty="0">
                    <a:solidFill>
                      <a:srgbClr val="0070C0"/>
                    </a:solidFill>
                  </a:rPr>
                  <a:t>)</a:t>
                </a:r>
                <a:endParaRPr lang="zh-CN" alt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918" y="5791200"/>
                <a:ext cx="8649730" cy="523220"/>
              </a:xfrm>
              <a:prstGeom prst="rect">
                <a:avLst/>
              </a:prstGeom>
              <a:blipFill>
                <a:blip r:embed="rId8"/>
                <a:stretch>
                  <a:fillRect l="-1466" t="-1428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5"/>
              <p:cNvSpPr txBox="1"/>
              <p:nvPr/>
            </p:nvSpPr>
            <p:spPr>
              <a:xfrm>
                <a:off x="1752600" y="152401"/>
                <a:ext cx="8732108" cy="955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/>
                  <a:t>To demonstrate time dilation, we observe a single clock with a fixed location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altLang="zh-CN" sz="2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sz="2800" dirty="0"/>
                  <a:t>) in frame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zh-CN" altLang="en-US" sz="2800" dirty="0"/>
                  <a:t> </a:t>
                </a:r>
              </a:p>
            </p:txBody>
          </p:sp>
        </mc:Choice>
        <mc:Fallback xmlns="">
          <p:sp>
            <p:nvSpPr>
              <p:cNvPr id="14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52401"/>
                <a:ext cx="8732108" cy="955005"/>
              </a:xfrm>
              <a:prstGeom prst="rect">
                <a:avLst/>
              </a:prstGeom>
              <a:blipFill>
                <a:blip r:embed="rId9"/>
                <a:stretch>
                  <a:fillRect l="-1453" t="-7895" r="-87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B9ED09-0406-B249-8636-437B35B0A462}"/>
                  </a:ext>
                </a:extLst>
              </p:cNvPr>
              <p:cNvSpPr txBox="1"/>
              <p:nvPr/>
            </p:nvSpPr>
            <p:spPr>
              <a:xfrm>
                <a:off x="3383836" y="2495167"/>
                <a:ext cx="14392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B9ED09-0406-B249-8636-437B35B0A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836" y="2495167"/>
                <a:ext cx="1439240" cy="276999"/>
              </a:xfrm>
              <a:prstGeom prst="rect">
                <a:avLst/>
              </a:prstGeom>
              <a:blipFill>
                <a:blip r:embed="rId10"/>
                <a:stretch>
                  <a:fillRect l="-1754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724487-74B1-8349-B4B3-926FCDC7ECE0}"/>
                  </a:ext>
                </a:extLst>
              </p:cNvPr>
              <p:cNvSpPr txBox="1"/>
              <p:nvPr/>
            </p:nvSpPr>
            <p:spPr>
              <a:xfrm>
                <a:off x="3320805" y="2980755"/>
                <a:ext cx="1610184" cy="4748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724487-74B1-8349-B4B3-926FCDC7E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805" y="2980755"/>
                <a:ext cx="1610184" cy="474874"/>
              </a:xfrm>
              <a:prstGeom prst="rect">
                <a:avLst/>
              </a:prstGeom>
              <a:blipFill>
                <a:blip r:embed="rId11"/>
                <a:stretch>
                  <a:fillRect l="-2344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4432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1688758" y="123569"/>
                <a:ext cx="8798011" cy="3110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/>
                  <a:t>Finally, let us demonstrate Lorentz contraction</a:t>
                </a:r>
              </a:p>
              <a:p>
                <a:r>
                  <a:rPr lang="en-US" altLang="zh-CN" sz="2800" dirty="0"/>
                  <a:t> </a:t>
                </a:r>
              </a:p>
              <a:p>
                <a:r>
                  <a:rPr lang="en-US" altLang="zh-CN" sz="2800" dirty="0"/>
                  <a:t>Suppose we wish to measure the length of a stick that is at rest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. To measure the length , </a:t>
                </a:r>
                <a:r>
                  <a:rPr lang="en-US" altLang="zh-CN" sz="2800" b="1" dirty="0">
                    <a:solidFill>
                      <a:srgbClr val="002060"/>
                    </a:solidFill>
                  </a:rPr>
                  <a:t>we must measure the position of both ends at the same time.</a:t>
                </a:r>
              </a:p>
              <a:p>
                <a:r>
                  <a:rPr lang="en-US" altLang="zh-CN" sz="2800" dirty="0"/>
                  <a:t> </a:t>
                </a:r>
              </a:p>
              <a:p>
                <a:r>
                  <a:rPr lang="en-US" altLang="zh-CN" sz="2800" dirty="0"/>
                  <a:t>Thus the two events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are 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758" y="123569"/>
                <a:ext cx="8798011" cy="3110339"/>
              </a:xfrm>
              <a:prstGeom prst="rect">
                <a:avLst/>
              </a:prstGeom>
              <a:blipFill>
                <a:blip r:embed="rId2"/>
                <a:stretch>
                  <a:fillRect l="-1441" t="-2033" r="-1153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2895600" y="4038601"/>
          <a:ext cx="5338762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47840" imgH="533160" progId="Equation.DSMT4">
                  <p:embed/>
                </p:oleObj>
              </mc:Choice>
              <mc:Fallback>
                <p:oleObj name="Equation" r:id="rId3" imgW="2247840" imgH="533160" progId="Equation.DSMT4">
                  <p:embed/>
                  <p:pic>
                    <p:nvPicPr>
                      <p:cNvPr id="3" name="对象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5600" y="4038601"/>
                        <a:ext cx="5338762" cy="1266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1858662" y="5541147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Measure means: we must measure the two ends</a:t>
            </a:r>
            <a:r>
              <a:rPr lang="en-US" altLang="zh-CN" sz="2400" b="1" dirty="0">
                <a:solidFill>
                  <a:srgbClr val="0070C0"/>
                </a:solidFill>
              </a:rPr>
              <a:t> at the same time </a:t>
            </a:r>
            <a:r>
              <a:rPr lang="en-US" altLang="zh-CN" sz="2400" dirty="0">
                <a:solidFill>
                  <a:schemeClr val="accent1"/>
                </a:solidFill>
              </a:rPr>
              <a:t>t </a:t>
            </a:r>
            <a:r>
              <a:rPr lang="en-US" altLang="zh-CN" sz="2400" b="1" dirty="0">
                <a:solidFill>
                  <a:schemeClr val="accent1"/>
                </a:solidFill>
              </a:rPr>
              <a:t>in frame</a:t>
            </a:r>
            <a:r>
              <a:rPr lang="en-US" altLang="zh-CN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282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3"/>
              <p:cNvSpPr txBox="1"/>
              <p:nvPr/>
            </p:nvSpPr>
            <p:spPr>
              <a:xfrm>
                <a:off x="1633152" y="54222"/>
                <a:ext cx="10115152" cy="138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/>
                  <a:t>Hence we are measuring a different set of events , since events that are simultaneous in S are not simultaneous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altLang="zh-CN" sz="2800" dirty="0"/>
                  <a:t>.</a:t>
                </a:r>
              </a:p>
              <a:p>
                <a:r>
                  <a:rPr lang="en-US" altLang="zh-CN" sz="2800" dirty="0"/>
                  <a:t>To determine the length change we use 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2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3152" y="54222"/>
                <a:ext cx="10115152" cy="1385892"/>
              </a:xfrm>
              <a:prstGeom prst="rect">
                <a:avLst/>
              </a:prstGeom>
              <a:blipFill>
                <a:blip r:embed="rId2"/>
                <a:stretch>
                  <a:fillRect l="-1255" t="-4545" b="-1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2559041" y="4960976"/>
          <a:ext cx="5341938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34880" imgH="507960" progId="Equation.DSMT4">
                  <p:embed/>
                </p:oleObj>
              </mc:Choice>
              <mc:Fallback>
                <p:oleObj name="Equation" r:id="rId3" imgW="2234880" imgH="507960" progId="Equation.DSMT4">
                  <p:embed/>
                  <p:pic>
                    <p:nvPicPr>
                      <p:cNvPr id="7" name="对象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59041" y="4960976"/>
                        <a:ext cx="5341938" cy="121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/>
          <p:cNvSpPr/>
          <p:nvPr/>
        </p:nvSpPr>
        <p:spPr>
          <a:xfrm>
            <a:off x="3678265" y="6173826"/>
            <a:ext cx="4610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moving objects are shorter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D75BDF5-A9D0-D847-A55E-FA48FA8BAC5A}"/>
                  </a:ext>
                </a:extLst>
              </p:cNvPr>
              <p:cNvSpPr txBox="1"/>
              <p:nvPr/>
            </p:nvSpPr>
            <p:spPr>
              <a:xfrm>
                <a:off x="2962681" y="2533323"/>
                <a:ext cx="22649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D75BDF5-A9D0-D847-A55E-FA48FA8BA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681" y="2533323"/>
                <a:ext cx="2264915" cy="369332"/>
              </a:xfrm>
              <a:prstGeom prst="rect">
                <a:avLst/>
              </a:prstGeom>
              <a:blipFill>
                <a:blip r:embed="rId5"/>
                <a:stretch>
                  <a:fillRect l="-279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FEF818-D56C-5340-A857-75F60E1E4BE5}"/>
                  </a:ext>
                </a:extLst>
              </p:cNvPr>
              <p:cNvSpPr txBox="1"/>
              <p:nvPr/>
            </p:nvSpPr>
            <p:spPr>
              <a:xfrm>
                <a:off x="2798692" y="3230269"/>
                <a:ext cx="3072380" cy="633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FEF818-D56C-5340-A857-75F60E1E4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692" y="3230269"/>
                <a:ext cx="3072380" cy="633315"/>
              </a:xfrm>
              <a:prstGeom prst="rect">
                <a:avLst/>
              </a:prstGeom>
              <a:blipFill>
                <a:blip r:embed="rId6"/>
                <a:stretch>
                  <a:fillRect l="-1646" r="-1646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7F81BA-DE10-CD4D-B6F5-88F038F98088}"/>
                  </a:ext>
                </a:extLst>
              </p:cNvPr>
              <p:cNvSpPr txBox="1"/>
              <p:nvPr/>
            </p:nvSpPr>
            <p:spPr>
              <a:xfrm>
                <a:off x="3757251" y="1557566"/>
                <a:ext cx="15695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7F81BA-DE10-CD4D-B6F5-88F038F98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251" y="1557566"/>
                <a:ext cx="1569532" cy="369332"/>
              </a:xfrm>
              <a:prstGeom prst="rect">
                <a:avLst/>
              </a:prstGeom>
              <a:blipFill>
                <a:blip r:embed="rId7"/>
                <a:stretch>
                  <a:fillRect l="-11200" t="-23333" r="-1040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58DBDD7-C531-7B44-9524-E4E77B562286}"/>
              </a:ext>
            </a:extLst>
          </p:cNvPr>
          <p:cNvSpPr txBox="1"/>
          <p:nvPr/>
        </p:nvSpPr>
        <p:spPr>
          <a:xfrm>
            <a:off x="2137697" y="1504921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2BA7AB-B489-CB4A-AAF0-AB3FF8C2FC74}"/>
                  </a:ext>
                </a:extLst>
              </p:cNvPr>
              <p:cNvSpPr txBox="1"/>
              <p:nvPr/>
            </p:nvSpPr>
            <p:spPr>
              <a:xfrm>
                <a:off x="3757251" y="1949901"/>
                <a:ext cx="21394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acc>
                      <m:accPr>
                        <m:chr m:val="̅"/>
                        <m:ctrl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acc>
                      <m:accPr>
                        <m:chr m:val="̅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2BA7AB-B489-CB4A-AAF0-AB3FF8C2F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251" y="1949901"/>
                <a:ext cx="2139496" cy="369332"/>
              </a:xfrm>
              <a:prstGeom prst="rect">
                <a:avLst/>
              </a:prstGeom>
              <a:blipFill>
                <a:blip r:embed="rId8"/>
                <a:stretch>
                  <a:fillRect l="-8235" t="-26667" r="-764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398B3E-B207-C647-8ABC-9738CED0A0FE}"/>
                  </a:ext>
                </a:extLst>
              </p:cNvPr>
              <p:cNvSpPr txBox="1"/>
              <p:nvPr/>
            </p:nvSpPr>
            <p:spPr>
              <a:xfrm>
                <a:off x="2137698" y="1947370"/>
                <a:ext cx="1513299" cy="462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sz="2400" dirty="0"/>
                  <a:t>: (at rest)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398B3E-B207-C647-8ABC-9738CED0A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7698" y="1947370"/>
                <a:ext cx="1513299" cy="462434"/>
              </a:xfrm>
              <a:prstGeom prst="rect">
                <a:avLst/>
              </a:prstGeom>
              <a:blipFill>
                <a:blip r:embed="rId9"/>
                <a:stretch>
                  <a:fillRect l="-833" t="-8108" r="-5000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DEC4F7-D10E-C841-8479-70EFC5F1C5E9}"/>
                  </a:ext>
                </a:extLst>
              </p:cNvPr>
              <p:cNvSpPr txBox="1"/>
              <p:nvPr/>
            </p:nvSpPr>
            <p:spPr>
              <a:xfrm>
                <a:off x="6879736" y="3261734"/>
                <a:ext cx="1581459" cy="633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DEC4F7-D10E-C841-8479-70EFC5F1C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736" y="3261734"/>
                <a:ext cx="1581459" cy="633315"/>
              </a:xfrm>
              <a:prstGeom prst="rect">
                <a:avLst/>
              </a:prstGeom>
              <a:blipFill>
                <a:blip r:embed="rId10"/>
                <a:stretch>
                  <a:fillRect l="-3968" r="-3175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5F117D15-4B96-C946-B2A9-B80B0F7F478D}"/>
              </a:ext>
            </a:extLst>
          </p:cNvPr>
          <p:cNvSpPr/>
          <p:nvPr/>
        </p:nvSpPr>
        <p:spPr>
          <a:xfrm>
            <a:off x="6018483" y="3459672"/>
            <a:ext cx="650514" cy="237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241F08F-1EEF-7247-A8EF-5253650E9B37}"/>
              </a:ext>
            </a:extLst>
          </p:cNvPr>
          <p:cNvSpPr/>
          <p:nvPr/>
        </p:nvSpPr>
        <p:spPr>
          <a:xfrm>
            <a:off x="5567680" y="2815665"/>
            <a:ext cx="3584394" cy="599440"/>
          </a:xfrm>
          <a:custGeom>
            <a:avLst/>
            <a:gdLst>
              <a:gd name="connsiteX0" fmla="*/ 2987040 w 3584394"/>
              <a:gd name="connsiteY0" fmla="*/ 599440 h 599440"/>
              <a:gd name="connsiteX1" fmla="*/ 3362960 w 3584394"/>
              <a:gd name="connsiteY1" fmla="*/ 447040 h 599440"/>
              <a:gd name="connsiteX2" fmla="*/ 0 w 3584394"/>
              <a:gd name="connsiteY2" fmla="*/ 0 h 599440"/>
              <a:gd name="connsiteX3" fmla="*/ 0 w 3584394"/>
              <a:gd name="connsiteY3" fmla="*/ 0 h 59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4394" h="599440">
                <a:moveTo>
                  <a:pt x="2987040" y="599440"/>
                </a:moveTo>
                <a:cubicBezTo>
                  <a:pt x="3423920" y="573193"/>
                  <a:pt x="3860800" y="546947"/>
                  <a:pt x="3362960" y="447040"/>
                </a:cubicBezTo>
                <a:cubicBezTo>
                  <a:pt x="2865120" y="34713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72860CE-0C79-8046-B27D-DDB561B94859}"/>
                  </a:ext>
                </a:extLst>
              </p:cNvPr>
              <p:cNvSpPr txBox="1"/>
              <p:nvPr/>
            </p:nvSpPr>
            <p:spPr>
              <a:xfrm>
                <a:off x="2081125" y="3930483"/>
                <a:ext cx="7999819" cy="837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72860CE-0C79-8046-B27D-DDB561B94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125" y="3930483"/>
                <a:ext cx="7999819" cy="837345"/>
              </a:xfrm>
              <a:prstGeom prst="rect">
                <a:avLst/>
              </a:prstGeom>
              <a:blipFill>
                <a:blip r:embed="rId11"/>
                <a:stretch>
                  <a:fillRect l="-317" r="-317"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11AE4C16-7057-E848-BC35-92317AC45C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4440" y="1722141"/>
          <a:ext cx="2624138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38000" imgH="622080" progId="Equation.DSMT4">
                  <p:embed/>
                </p:oleObj>
              </mc:Choice>
              <mc:Fallback>
                <p:oleObj name="Equation" r:id="rId12" imgW="1638000" imgH="6220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11AE4C16-7057-E848-BC35-92317AC45C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4440" y="1722141"/>
                        <a:ext cx="2624138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524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7D0E11-976D-5541-8DA4-466932C01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C5E8-6C76-D34D-8628-9CADF25503E4}" type="slidenum">
              <a:rPr lang="en-US" smtClean="0"/>
              <a:t>36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83E193-9697-EF44-96C0-3EFB0AB5FA48}"/>
              </a:ext>
            </a:extLst>
          </p:cNvPr>
          <p:cNvSpPr txBox="1"/>
          <p:nvPr/>
        </p:nvSpPr>
        <p:spPr>
          <a:xfrm>
            <a:off x="3799840" y="467361"/>
            <a:ext cx="531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Tips for Lorentz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E0C0F-1BBF-5C4A-A3AA-1541091667D4}"/>
              </a:ext>
            </a:extLst>
          </p:cNvPr>
          <p:cNvSpPr txBox="1"/>
          <p:nvPr/>
        </p:nvSpPr>
        <p:spPr>
          <a:xfrm>
            <a:off x="2235200" y="1676400"/>
            <a:ext cx="122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Event: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0D6C3D-F658-1E4E-9B6E-486C345345C6}"/>
                  </a:ext>
                </a:extLst>
              </p:cNvPr>
              <p:cNvSpPr txBox="1"/>
              <p:nvPr/>
            </p:nvSpPr>
            <p:spPr>
              <a:xfrm>
                <a:off x="3835469" y="1676401"/>
                <a:ext cx="15179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0D6C3D-F658-1E4E-9B6E-486C34534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469" y="1676401"/>
                <a:ext cx="1517916" cy="430887"/>
              </a:xfrm>
              <a:prstGeom prst="rect">
                <a:avLst/>
              </a:prstGeom>
              <a:blipFill>
                <a:blip r:embed="rId2"/>
                <a:stretch>
                  <a:fillRect l="-7438" t="-2857" r="-8264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881595-B3D9-FE42-9042-EA06FFBDC976}"/>
                  </a:ext>
                </a:extLst>
              </p:cNvPr>
              <p:cNvSpPr txBox="1"/>
              <p:nvPr/>
            </p:nvSpPr>
            <p:spPr>
              <a:xfrm>
                <a:off x="6645979" y="1722567"/>
                <a:ext cx="15179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881595-B3D9-FE42-9042-EA06FFBDC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979" y="1722567"/>
                <a:ext cx="1517916" cy="430887"/>
              </a:xfrm>
              <a:prstGeom prst="rect">
                <a:avLst/>
              </a:prstGeom>
              <a:blipFill>
                <a:blip r:embed="rId3"/>
                <a:stretch>
                  <a:fillRect l="-8333" t="-2857" r="-8333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7608DC0-2C10-2F48-B225-2DA78F7AC6A0}"/>
              </a:ext>
            </a:extLst>
          </p:cNvPr>
          <p:cNvSpPr txBox="1"/>
          <p:nvPr/>
        </p:nvSpPr>
        <p:spPr>
          <a:xfrm>
            <a:off x="4390685" y="118729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5780C1-3747-1B48-AEB1-257F9B3FAD1E}"/>
                  </a:ext>
                </a:extLst>
              </p:cNvPr>
              <p:cNvSpPr txBox="1"/>
              <p:nvPr/>
            </p:nvSpPr>
            <p:spPr>
              <a:xfrm>
                <a:off x="7186960" y="1222317"/>
                <a:ext cx="416716" cy="462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5780C1-3747-1B48-AEB1-257F9B3FA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960" y="1222317"/>
                <a:ext cx="416716" cy="4624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6BD0EC-C7D4-4D47-BC63-C52AB78C1838}"/>
                  </a:ext>
                </a:extLst>
              </p:cNvPr>
              <p:cNvSpPr txBox="1"/>
              <p:nvPr/>
            </p:nvSpPr>
            <p:spPr>
              <a:xfrm>
                <a:off x="3996795" y="2531497"/>
                <a:ext cx="14392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6BD0EC-C7D4-4D47-BC63-C52AB78C1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795" y="2531497"/>
                <a:ext cx="1439240" cy="276999"/>
              </a:xfrm>
              <a:prstGeom prst="rect">
                <a:avLst/>
              </a:prstGeom>
              <a:blipFill>
                <a:blip r:embed="rId5"/>
                <a:stretch>
                  <a:fillRect l="-1739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32437E-D5E7-D244-96B9-BB581223624E}"/>
                  </a:ext>
                </a:extLst>
              </p:cNvPr>
              <p:cNvSpPr txBox="1"/>
              <p:nvPr/>
            </p:nvSpPr>
            <p:spPr>
              <a:xfrm>
                <a:off x="3933764" y="3017085"/>
                <a:ext cx="1610184" cy="4748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32437E-D5E7-D244-96B9-BB5812236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764" y="3017085"/>
                <a:ext cx="1610184" cy="474874"/>
              </a:xfrm>
              <a:prstGeom prst="rect">
                <a:avLst/>
              </a:prstGeom>
              <a:blipFill>
                <a:blip r:embed="rId6"/>
                <a:stretch>
                  <a:fillRect l="-2344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3BCD46-FFAA-8641-8C47-3731F08F87A4}"/>
                  </a:ext>
                </a:extLst>
              </p:cNvPr>
              <p:cNvSpPr txBox="1"/>
              <p:nvPr/>
            </p:nvSpPr>
            <p:spPr>
              <a:xfrm>
                <a:off x="6868068" y="2531496"/>
                <a:ext cx="144822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3BCD46-FFAA-8641-8C47-3731F08F8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068" y="2531496"/>
                <a:ext cx="1448227" cy="276999"/>
              </a:xfrm>
              <a:prstGeom prst="rect">
                <a:avLst/>
              </a:prstGeom>
              <a:blipFill>
                <a:blip r:embed="rId7"/>
                <a:stretch>
                  <a:fillRect l="-87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13AD1F-5F30-A54F-89FB-940EBE16B71C}"/>
                  </a:ext>
                </a:extLst>
              </p:cNvPr>
              <p:cNvSpPr txBox="1"/>
              <p:nvPr/>
            </p:nvSpPr>
            <p:spPr>
              <a:xfrm>
                <a:off x="6868067" y="3067450"/>
                <a:ext cx="1610184" cy="4748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13AD1F-5F30-A54F-89FB-940EBE16B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067" y="3067450"/>
                <a:ext cx="1610184" cy="474874"/>
              </a:xfrm>
              <a:prstGeom prst="rect">
                <a:avLst/>
              </a:prstGeom>
              <a:blipFill>
                <a:blip r:embed="rId8"/>
                <a:stretch>
                  <a:fillRect l="-2344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7107A30-431E-CC48-9D91-08033A9228CF}"/>
              </a:ext>
            </a:extLst>
          </p:cNvPr>
          <p:cNvSpPr txBox="1"/>
          <p:nvPr/>
        </p:nvSpPr>
        <p:spPr>
          <a:xfrm>
            <a:off x="1920239" y="4450279"/>
            <a:ext cx="2451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Event interval: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89C843-AA9A-094B-843E-FFA05FB4447A}"/>
                  </a:ext>
                </a:extLst>
              </p:cNvPr>
              <p:cNvSpPr txBox="1"/>
              <p:nvPr/>
            </p:nvSpPr>
            <p:spPr>
              <a:xfrm>
                <a:off x="4273447" y="4536594"/>
                <a:ext cx="23707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,∆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,∆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,∆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89C843-AA9A-094B-843E-FFA05FB44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447" y="4536594"/>
                <a:ext cx="2370714" cy="430887"/>
              </a:xfrm>
              <a:prstGeom prst="rect">
                <a:avLst/>
              </a:prstGeom>
              <a:blipFill>
                <a:blip r:embed="rId9"/>
                <a:stretch>
                  <a:fillRect l="-4787" t="-2857" r="-4787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DA6737-4FF1-A146-8970-D7B8CB627A8E}"/>
                  </a:ext>
                </a:extLst>
              </p:cNvPr>
              <p:cNvSpPr txBox="1"/>
              <p:nvPr/>
            </p:nvSpPr>
            <p:spPr>
              <a:xfrm>
                <a:off x="7083957" y="4582760"/>
                <a:ext cx="23707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̅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,∆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,∆</m:t>
                      </m:r>
                      <m:acc>
                        <m:accPr>
                          <m:chr m:val="̅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DA6737-4FF1-A146-8970-D7B8CB627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957" y="4582760"/>
                <a:ext cx="2370714" cy="430887"/>
              </a:xfrm>
              <a:prstGeom prst="rect">
                <a:avLst/>
              </a:prstGeom>
              <a:blipFill>
                <a:blip r:embed="rId10"/>
                <a:stretch>
                  <a:fillRect l="-4787" r="-4787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A3F030-90DC-654E-B75A-FE5929B1BC40}"/>
                  </a:ext>
                </a:extLst>
              </p:cNvPr>
              <p:cNvSpPr txBox="1"/>
              <p:nvPr/>
            </p:nvSpPr>
            <p:spPr>
              <a:xfrm>
                <a:off x="4434774" y="5391690"/>
                <a:ext cx="18460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A3F030-90DC-654E-B75A-FE5929B1B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4774" y="5391690"/>
                <a:ext cx="1846083" cy="276999"/>
              </a:xfrm>
              <a:prstGeom prst="rect">
                <a:avLst/>
              </a:prstGeom>
              <a:blipFill>
                <a:blip r:embed="rId11"/>
                <a:stretch>
                  <a:fillRect l="-2041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512403-4B53-7E42-AD40-FF59F5530A04}"/>
                  </a:ext>
                </a:extLst>
              </p:cNvPr>
              <p:cNvSpPr txBox="1"/>
              <p:nvPr/>
            </p:nvSpPr>
            <p:spPr>
              <a:xfrm>
                <a:off x="4371743" y="5877278"/>
                <a:ext cx="2023759" cy="4748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512403-4B53-7E42-AD40-FF59F5530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743" y="5877278"/>
                <a:ext cx="2023759" cy="474874"/>
              </a:xfrm>
              <a:prstGeom prst="rect">
                <a:avLst/>
              </a:prstGeom>
              <a:blipFill>
                <a:blip r:embed="rId12"/>
                <a:stretch>
                  <a:fillRect l="-2500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98930B7-187B-824A-AAE5-4842E1858262}"/>
                  </a:ext>
                </a:extLst>
              </p:cNvPr>
              <p:cNvSpPr txBox="1"/>
              <p:nvPr/>
            </p:nvSpPr>
            <p:spPr>
              <a:xfrm>
                <a:off x="7306045" y="5391689"/>
                <a:ext cx="214862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98930B7-187B-824A-AAE5-4842E1858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045" y="5391689"/>
                <a:ext cx="2148626" cy="276999"/>
              </a:xfrm>
              <a:prstGeom prst="rect">
                <a:avLst/>
              </a:prstGeom>
              <a:blipFill>
                <a:blip r:embed="rId13"/>
                <a:stretch>
                  <a:fillRect t="-8696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3D34B5-D5AC-8344-884F-FEF01938EC8C}"/>
                  </a:ext>
                </a:extLst>
              </p:cNvPr>
              <p:cNvSpPr txBox="1"/>
              <p:nvPr/>
            </p:nvSpPr>
            <p:spPr>
              <a:xfrm>
                <a:off x="7306045" y="5927643"/>
                <a:ext cx="2071635" cy="4748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3D34B5-D5AC-8344-884F-FEF01938E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045" y="5927643"/>
                <a:ext cx="2071635" cy="474874"/>
              </a:xfrm>
              <a:prstGeom prst="rect">
                <a:avLst/>
              </a:prstGeom>
              <a:blipFill>
                <a:blip r:embed="rId14"/>
                <a:stretch>
                  <a:fillRect l="-1220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850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09800" y="127247"/>
            <a:ext cx="7187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70C0"/>
                </a:solidFill>
              </a:rPr>
              <a:t>what is the relation between </a:t>
            </a:r>
            <a:r>
              <a:rPr lang="en-US" altLang="zh-CN" sz="3200" dirty="0">
                <a:solidFill>
                  <a:srgbClr val="FF0000"/>
                </a:solidFill>
              </a:rPr>
              <a:t>velocities</a:t>
            </a:r>
            <a:r>
              <a:rPr lang="en-US" altLang="zh-CN" sz="3200" dirty="0">
                <a:solidFill>
                  <a:srgbClr val="0070C0"/>
                </a:solidFill>
              </a:rPr>
              <a:t> in the two inertial frames?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2509520" y="5831840"/>
                <a:ext cx="6023646" cy="462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/>
                  <a:t>what is its velocity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sz="2400" dirty="0"/>
                  <a:t>is thus</a:t>
                </a: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520" y="5831840"/>
                <a:ext cx="6023646" cy="462434"/>
              </a:xfrm>
              <a:prstGeom prst="rect">
                <a:avLst/>
              </a:prstGeom>
              <a:blipFill>
                <a:blip r:embed="rId2"/>
                <a:stretch>
                  <a:fillRect l="-1474" t="-8108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2362200" y="1600201"/>
            <a:ext cx="769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Suppose a particle in </a:t>
            </a:r>
            <a:r>
              <a:rPr lang="en-US" altLang="zh-CN" sz="2800" i="1" dirty="0"/>
              <a:t>S</a:t>
            </a:r>
            <a:r>
              <a:rPr lang="en-US" altLang="zh-CN" sz="2800" dirty="0"/>
              <a:t> moves a distance </a:t>
            </a:r>
            <a:r>
              <a:rPr lang="en-US" altLang="zh-CN" sz="2800" i="1" dirty="0"/>
              <a:t>dx</a:t>
            </a:r>
            <a:r>
              <a:rPr lang="en-US" altLang="zh-CN" sz="2800" dirty="0"/>
              <a:t> in a time interval </a:t>
            </a:r>
            <a:r>
              <a:rPr lang="en-US" altLang="zh-CN" sz="2800" i="1" dirty="0" err="1"/>
              <a:t>dt</a:t>
            </a:r>
            <a:r>
              <a:rPr lang="en-US" altLang="zh-CN" sz="2800" dirty="0"/>
              <a:t> , so that it has velocity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F0C96E9-3401-1C4F-B92A-7DF890A8D547}"/>
                  </a:ext>
                </a:extLst>
              </p:cNvPr>
              <p:cNvSpPr txBox="1"/>
              <p:nvPr/>
            </p:nvSpPr>
            <p:spPr>
              <a:xfrm>
                <a:off x="4179695" y="2777322"/>
                <a:ext cx="1341649" cy="818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F0C96E9-3401-1C4F-B92A-7DF890A8D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695" y="2777322"/>
                <a:ext cx="1341649" cy="818044"/>
              </a:xfrm>
              <a:prstGeom prst="rect">
                <a:avLst/>
              </a:prstGeom>
              <a:blipFill>
                <a:blip r:embed="rId3"/>
                <a:stretch>
                  <a:fillRect l="-3774" r="-5660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B4976F-219A-B541-A8CA-E9D5B39A417C}"/>
                  </a:ext>
                </a:extLst>
              </p:cNvPr>
              <p:cNvSpPr txBox="1"/>
              <p:nvPr/>
            </p:nvSpPr>
            <p:spPr>
              <a:xfrm>
                <a:off x="4129421" y="3784051"/>
                <a:ext cx="1352230" cy="818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B4976F-219A-B541-A8CA-E9D5B39A4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421" y="3784051"/>
                <a:ext cx="1352230" cy="818044"/>
              </a:xfrm>
              <a:prstGeom prst="rect">
                <a:avLst/>
              </a:prstGeom>
              <a:blipFill>
                <a:blip r:embed="rId4"/>
                <a:stretch>
                  <a:fillRect l="-2778" t="-3077" r="-8333" b="-1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F5BB8D-875D-A846-BBD7-E8DCE110043F}"/>
                  </a:ext>
                </a:extLst>
              </p:cNvPr>
              <p:cNvSpPr txBox="1"/>
              <p:nvPr/>
            </p:nvSpPr>
            <p:spPr>
              <a:xfrm>
                <a:off x="4129421" y="4825110"/>
                <a:ext cx="1301958" cy="818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𝑑𝑧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F5BB8D-875D-A846-BBD7-E8DCE1100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421" y="4825110"/>
                <a:ext cx="1301958" cy="818044"/>
              </a:xfrm>
              <a:prstGeom prst="rect">
                <a:avLst/>
              </a:prstGeom>
              <a:blipFill>
                <a:blip r:embed="rId5"/>
                <a:stretch>
                  <a:fillRect l="-1923" t="-1538" r="-5769" b="-1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327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8070850" y="33623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20" imgH="177480" progId="Equation.DSMT4">
                  <p:embed/>
                </p:oleObj>
              </mc:Choice>
              <mc:Fallback>
                <p:oleObj name="Equation" r:id="rId2" imgW="114120" imgH="177480" progId="Equation.DSMT4">
                  <p:embed/>
                  <p:pic>
                    <p:nvPicPr>
                      <p:cNvPr id="2" name="对象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070850" y="33623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4026758" y="744387"/>
          <a:ext cx="3059842" cy="1803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17440" imgH="660240" progId="Equation.DSMT4">
                  <p:embed/>
                </p:oleObj>
              </mc:Choice>
              <mc:Fallback>
                <p:oleObj name="Equation" r:id="rId4" imgW="1117440" imgH="660240" progId="Equation.DSMT4">
                  <p:embed/>
                  <p:pic>
                    <p:nvPicPr>
                      <p:cNvPr id="3" name="对象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26758" y="744387"/>
                        <a:ext cx="3059842" cy="1803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2057401" y="2743200"/>
                <a:ext cx="4036037" cy="524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/>
                  <a:t>The velocity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zh-CN" altLang="en-US" sz="2800" dirty="0"/>
                  <a:t>  </a:t>
                </a:r>
                <a:r>
                  <a:rPr lang="en-US" altLang="zh-CN" sz="2800" dirty="0"/>
                  <a:t>is thus 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1" y="2743200"/>
                <a:ext cx="4036037" cy="524118"/>
              </a:xfrm>
              <a:prstGeom prst="rect">
                <a:avLst/>
              </a:prstGeom>
              <a:blipFill>
                <a:blip r:embed="rId6"/>
                <a:stretch>
                  <a:fillRect l="-3135" t="-1428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514601" y="152400"/>
                <a:ext cx="6708503" cy="5241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/>
                  <a:t>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, the intervals </a:t>
                </a:r>
                <a:r>
                  <a:rPr lang="en-US" altLang="zh-CN" sz="2800" i="1" dirty="0"/>
                  <a:t>dx</a:t>
                </a:r>
                <a:r>
                  <a:rPr lang="en-US" altLang="zh-CN" sz="2800" dirty="0"/>
                  <a:t> and </a:t>
                </a:r>
                <a:r>
                  <a:rPr lang="en-US" altLang="zh-CN" sz="2800" i="1" dirty="0" err="1"/>
                  <a:t>dt</a:t>
                </a:r>
                <a:r>
                  <a:rPr lang="en-US" altLang="zh-CN" sz="2800" dirty="0"/>
                  <a:t> correspond to 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1" y="152400"/>
                <a:ext cx="6708503" cy="524118"/>
              </a:xfrm>
              <a:prstGeom prst="rect">
                <a:avLst/>
              </a:prstGeom>
              <a:blipFill>
                <a:blip r:embed="rId7"/>
                <a:stretch>
                  <a:fillRect l="-1890" t="-14286" r="-94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00739D-C57C-9B40-ACB0-8E64EC5DA966}"/>
                  </a:ext>
                </a:extLst>
              </p:cNvPr>
              <p:cNvSpPr txBox="1"/>
              <p:nvPr/>
            </p:nvSpPr>
            <p:spPr>
              <a:xfrm>
                <a:off x="2139534" y="3322785"/>
                <a:ext cx="7907806" cy="14869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𝑣𝑑𝑡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𝑣𝑑𝑡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00739D-C57C-9B40-ACB0-8E64EC5DA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534" y="3322785"/>
                <a:ext cx="7907806" cy="1486946"/>
              </a:xfrm>
              <a:prstGeom prst="rect">
                <a:avLst/>
              </a:prstGeom>
              <a:blipFill>
                <a:blip r:embed="rId8"/>
                <a:stretch>
                  <a:fillRect r="-481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E2DF2B5-6DB1-8D4B-A907-16FC46427523}"/>
                  </a:ext>
                </a:extLst>
              </p:cNvPr>
              <p:cNvSpPr/>
              <p:nvPr/>
            </p:nvSpPr>
            <p:spPr>
              <a:xfrm>
                <a:off x="2595881" y="4865199"/>
                <a:ext cx="1848583" cy="1136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E2DF2B5-6DB1-8D4B-A907-16FC464275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881" y="4865199"/>
                <a:ext cx="1848583" cy="1136017"/>
              </a:xfrm>
              <a:prstGeom prst="rect">
                <a:avLst/>
              </a:prstGeom>
              <a:blipFill>
                <a:blip r:embed="rId9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7611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86D21A-B7B8-7741-8B75-6747B55B1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C5E8-6C76-D34D-8628-9CADF25503E4}" type="slidenum">
              <a:rPr lang="en-US" smtClean="0"/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EBDF0D-EC7B-DD44-90F6-A4EEA3269ABD}"/>
                  </a:ext>
                </a:extLst>
              </p:cNvPr>
              <p:cNvSpPr/>
              <p:nvPr/>
            </p:nvSpPr>
            <p:spPr>
              <a:xfrm>
                <a:off x="2261910" y="2820210"/>
                <a:ext cx="7176901" cy="12521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acc>
                          <m:accPr>
                            <m:chr m:val="̅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̅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̅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𝑑𝑦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𝑑𝑥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EBDF0D-EC7B-DD44-90F6-A4EEA3269A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910" y="2820210"/>
                <a:ext cx="7176901" cy="1252138"/>
              </a:xfrm>
              <a:prstGeom prst="rect">
                <a:avLst/>
              </a:prstGeom>
              <a:blipFill>
                <a:blip r:embed="rId2"/>
                <a:stretch>
                  <a:fillRect l="-177"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78914A0-75AA-DF4F-9146-6DBF5EE8C0A1}"/>
                  </a:ext>
                </a:extLst>
              </p:cNvPr>
              <p:cNvSpPr/>
              <p:nvPr/>
            </p:nvSpPr>
            <p:spPr>
              <a:xfrm>
                <a:off x="2261909" y="4416303"/>
                <a:ext cx="7256154" cy="12521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acc>
                          <m:accPr>
                            <m:chr m:val="̅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̅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̅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𝑑𝑧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𝑑𝑥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78914A0-75AA-DF4F-9146-6DBF5EE8C0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909" y="4416303"/>
                <a:ext cx="7256154" cy="1252138"/>
              </a:xfrm>
              <a:prstGeom prst="rect">
                <a:avLst/>
              </a:prstGeom>
              <a:blipFill>
                <a:blip r:embed="rId3"/>
                <a:stretch>
                  <a:fillRect l="-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D08F10B-953D-EC40-9FCF-2A0A9E0BBB7C}"/>
                  </a:ext>
                </a:extLst>
              </p:cNvPr>
              <p:cNvSpPr/>
              <p:nvPr/>
            </p:nvSpPr>
            <p:spPr>
              <a:xfrm>
                <a:off x="2261909" y="1534922"/>
                <a:ext cx="2636940" cy="1285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D08F10B-953D-EC40-9FCF-2A0A9E0BBB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909" y="1534922"/>
                <a:ext cx="2636940" cy="1285288"/>
              </a:xfrm>
              <a:prstGeom prst="rect">
                <a:avLst/>
              </a:prstGeom>
              <a:blipFill>
                <a:blip r:embed="rId4"/>
                <a:stretch>
                  <a:fillRect b="-3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B02BDA7-A9F0-CE4A-A466-05480F0D340E}"/>
                  </a:ext>
                </a:extLst>
              </p:cNvPr>
              <p:cNvSpPr txBox="1"/>
              <p:nvPr/>
            </p:nvSpPr>
            <p:spPr>
              <a:xfrm>
                <a:off x="5029201" y="426720"/>
                <a:ext cx="1438599" cy="5859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acc>
                        <m:accPr>
                          <m:chr m:val="̅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B02BDA7-A9F0-CE4A-A466-05480F0D3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1" y="426720"/>
                <a:ext cx="1438599" cy="5859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1384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Some impact of the theory of relativity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5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Special theory of relativity: </a:t>
                </a:r>
              </a:p>
              <a:p>
                <a:pPr lvl="1"/>
                <a:r>
                  <a:rPr lang="en-US" dirty="0"/>
                  <a:t>Changed our view about space, time, motion.</a:t>
                </a:r>
              </a:p>
              <a:p>
                <a:pPr lvl="1"/>
                <a:r>
                  <a:rPr lang="en-US" dirty="0"/>
                  <a:t>Max. speed = velocity of light </a:t>
                </a:r>
              </a:p>
              <a:p>
                <a:pPr lvl="2"/>
                <a:r>
                  <a:rPr lang="en-US" dirty="0"/>
                  <a:t>Many consequences…we will learn today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𝐸</m:t>
                    </m:r>
                    <m:r>
                      <a:rPr lang="en-US" i="1" dirty="0" smtClean="0">
                        <a:latin typeface="Cambria Math"/>
                      </a:rPr>
                      <m:t>=</m:t>
                    </m:r>
                    <m:r>
                      <a:rPr lang="en-US" b="0" i="1" dirty="0" smtClean="0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	</a:t>
                </a:r>
              </a:p>
              <a:p>
                <a:pPr lvl="2"/>
                <a:r>
                  <a:rPr lang="en-US" dirty="0"/>
                  <a:t>nuclear power, atomic bomb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General theory of relativity</a:t>
                </a:r>
              </a:p>
              <a:p>
                <a:pPr lvl="1"/>
                <a:r>
                  <a:rPr lang="en-US" dirty="0"/>
                  <a:t>space can be “distorted” by mass </a:t>
                </a:r>
              </a:p>
              <a:p>
                <a:pPr lvl="1"/>
                <a:r>
                  <a:rPr lang="en-US" dirty="0"/>
                  <a:t>“Geometric” theory of gravity</a:t>
                </a:r>
              </a:p>
              <a:p>
                <a:pPr lvl="1"/>
                <a:r>
                  <a:rPr lang="en-US" dirty="0"/>
                  <a:t>Cosmology, Black Holes...</a:t>
                </a:r>
              </a:p>
              <a:p>
                <a:pPr lvl="1"/>
                <a:r>
                  <a:rPr lang="en-US" dirty="0"/>
                  <a:t>Gravitational wave (</a:t>
                </a:r>
                <a:r>
                  <a:rPr lang="en-US" b="1" dirty="0">
                    <a:solidFill>
                      <a:schemeClr val="accent1"/>
                    </a:solidFill>
                  </a:rPr>
                  <a:t>2017 Nobel Prize in Physics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07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286" t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659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86D21A-B7B8-7741-8B75-6747B55B1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C5E8-6C76-D34D-8628-9CADF25503E4}" type="slidenum">
              <a:rPr lang="en-US" smtClean="0"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EBDF0D-EC7B-DD44-90F6-A4EEA3269ABD}"/>
                  </a:ext>
                </a:extLst>
              </p:cNvPr>
              <p:cNvSpPr/>
              <p:nvPr/>
            </p:nvSpPr>
            <p:spPr>
              <a:xfrm>
                <a:off x="4386955" y="3407609"/>
                <a:ext cx="2945102" cy="143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EBDF0D-EC7B-DD44-90F6-A4EEA3269A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955" y="3407609"/>
                <a:ext cx="2945102" cy="1431610"/>
              </a:xfrm>
              <a:prstGeom prst="rect">
                <a:avLst/>
              </a:prstGeom>
              <a:blipFill>
                <a:blip r:embed="rId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D08F10B-953D-EC40-9FCF-2A0A9E0BBB7C}"/>
                  </a:ext>
                </a:extLst>
              </p:cNvPr>
              <p:cNvSpPr/>
              <p:nvPr/>
            </p:nvSpPr>
            <p:spPr>
              <a:xfrm>
                <a:off x="4404360" y="1540998"/>
                <a:ext cx="2636940" cy="14159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D08F10B-953D-EC40-9FCF-2A0A9E0BBB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360" y="1540998"/>
                <a:ext cx="2636940" cy="1415965"/>
              </a:xfrm>
              <a:prstGeom prst="rect">
                <a:avLst/>
              </a:prstGeom>
              <a:blipFill>
                <a:blip r:embed="rId3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F0B58C5-550B-6F45-A789-5BD8C7B35871}"/>
                  </a:ext>
                </a:extLst>
              </p:cNvPr>
              <p:cNvSpPr/>
              <p:nvPr/>
            </p:nvSpPr>
            <p:spPr>
              <a:xfrm>
                <a:off x="4404361" y="5289866"/>
                <a:ext cx="2913939" cy="143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F0B58C5-550B-6F45-A789-5BD8C7B35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361" y="5289866"/>
                <a:ext cx="2913939" cy="1431610"/>
              </a:xfrm>
              <a:prstGeom prst="rect">
                <a:avLst/>
              </a:prstGeom>
              <a:blipFill>
                <a:blip r:embed="rId4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9AFC72-A0A6-E949-A4AC-549FEFD9DC22}"/>
                  </a:ext>
                </a:extLst>
              </p:cNvPr>
              <p:cNvSpPr txBox="1"/>
              <p:nvPr/>
            </p:nvSpPr>
            <p:spPr>
              <a:xfrm>
                <a:off x="4229857" y="436779"/>
                <a:ext cx="2985946" cy="5859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→−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9AFC72-A0A6-E949-A4AC-549FEFD9D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857" y="436779"/>
                <a:ext cx="2985946" cy="585930"/>
              </a:xfrm>
              <a:prstGeom prst="rect">
                <a:avLst/>
              </a:prstGeom>
              <a:blipFill>
                <a:blip r:embed="rId5"/>
                <a:stretch>
                  <a:fillRect l="-2119" t="-12766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5335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40DEB6-E2AB-764E-89BF-311CEBE79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C5E8-6C76-D34D-8628-9CADF25503E4}" type="slidenum">
              <a:rPr lang="en-US" smtClean="0"/>
              <a:t>41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6E40B5-9772-854D-A0F3-EDF23460B597}"/>
              </a:ext>
            </a:extLst>
          </p:cNvPr>
          <p:cNvSpPr txBox="1"/>
          <p:nvPr/>
        </p:nvSpPr>
        <p:spPr>
          <a:xfrm>
            <a:off x="4043681" y="233680"/>
            <a:ext cx="4501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Lorentz Transform 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20E0C70-4B1D-D646-B0DA-E7F0F12527C3}"/>
              </a:ext>
            </a:extLst>
          </p:cNvPr>
          <p:cNvSpPr txBox="1">
            <a:spLocks/>
          </p:cNvSpPr>
          <p:nvPr/>
        </p:nvSpPr>
        <p:spPr>
          <a:xfrm>
            <a:off x="7981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54C5E8-6C76-D34D-8628-9CADF25503E4}" type="slidenum">
              <a:rPr lang="en-US"/>
              <a:pPr/>
              <a:t>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F4B36F-AE13-004F-9CFD-D981832E5B5E}"/>
              </a:ext>
            </a:extLst>
          </p:cNvPr>
          <p:cNvSpPr txBox="1"/>
          <p:nvPr/>
        </p:nvSpPr>
        <p:spPr>
          <a:xfrm>
            <a:off x="2235200" y="1676400"/>
            <a:ext cx="122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Event: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F8D455-E15A-B548-B0EC-343A47BDEBE8}"/>
                  </a:ext>
                </a:extLst>
              </p:cNvPr>
              <p:cNvSpPr txBox="1"/>
              <p:nvPr/>
            </p:nvSpPr>
            <p:spPr>
              <a:xfrm>
                <a:off x="3835469" y="1676401"/>
                <a:ext cx="15179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F8D455-E15A-B548-B0EC-343A47BDE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469" y="1676401"/>
                <a:ext cx="1517916" cy="430887"/>
              </a:xfrm>
              <a:prstGeom prst="rect">
                <a:avLst/>
              </a:prstGeom>
              <a:blipFill>
                <a:blip r:embed="rId2"/>
                <a:stretch>
                  <a:fillRect l="-7438" t="-2857" r="-8264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F39C5C-CDD2-2546-9682-3F0258E2A8FF}"/>
                  </a:ext>
                </a:extLst>
              </p:cNvPr>
              <p:cNvSpPr txBox="1"/>
              <p:nvPr/>
            </p:nvSpPr>
            <p:spPr>
              <a:xfrm>
                <a:off x="6645979" y="1722567"/>
                <a:ext cx="15179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F39C5C-CDD2-2546-9682-3F0258E2A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979" y="1722567"/>
                <a:ext cx="1517916" cy="430887"/>
              </a:xfrm>
              <a:prstGeom prst="rect">
                <a:avLst/>
              </a:prstGeom>
              <a:blipFill>
                <a:blip r:embed="rId3"/>
                <a:stretch>
                  <a:fillRect l="-8333" t="-2857" r="-8333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0E23D34-2A32-D741-9701-6643443A9D01}"/>
              </a:ext>
            </a:extLst>
          </p:cNvPr>
          <p:cNvSpPr txBox="1"/>
          <p:nvPr/>
        </p:nvSpPr>
        <p:spPr>
          <a:xfrm>
            <a:off x="4390685" y="118729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5F090A-AA5F-B34B-BA4D-B9FCE4161570}"/>
                  </a:ext>
                </a:extLst>
              </p:cNvPr>
              <p:cNvSpPr txBox="1"/>
              <p:nvPr/>
            </p:nvSpPr>
            <p:spPr>
              <a:xfrm>
                <a:off x="7186960" y="1222317"/>
                <a:ext cx="416716" cy="462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5F090A-AA5F-B34B-BA4D-B9FCE4161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960" y="1222317"/>
                <a:ext cx="416716" cy="4624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9C27DC-B132-F543-9FB9-B92347DF3181}"/>
                  </a:ext>
                </a:extLst>
              </p:cNvPr>
              <p:cNvSpPr txBox="1"/>
              <p:nvPr/>
            </p:nvSpPr>
            <p:spPr>
              <a:xfrm>
                <a:off x="3996795" y="2531497"/>
                <a:ext cx="14392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9C27DC-B132-F543-9FB9-B92347DF3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795" y="2531497"/>
                <a:ext cx="1439240" cy="276999"/>
              </a:xfrm>
              <a:prstGeom prst="rect">
                <a:avLst/>
              </a:prstGeom>
              <a:blipFill>
                <a:blip r:embed="rId5"/>
                <a:stretch>
                  <a:fillRect l="-1739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BFE68E-FE1F-1448-9D72-51EE9D7910D6}"/>
                  </a:ext>
                </a:extLst>
              </p:cNvPr>
              <p:cNvSpPr txBox="1"/>
              <p:nvPr/>
            </p:nvSpPr>
            <p:spPr>
              <a:xfrm>
                <a:off x="3933764" y="3017085"/>
                <a:ext cx="1610184" cy="4748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BFE68E-FE1F-1448-9D72-51EE9D791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764" y="3017085"/>
                <a:ext cx="1610184" cy="474874"/>
              </a:xfrm>
              <a:prstGeom prst="rect">
                <a:avLst/>
              </a:prstGeom>
              <a:blipFill>
                <a:blip r:embed="rId6"/>
                <a:stretch>
                  <a:fillRect l="-2344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EB0478-3ED7-E54F-B248-FAB9F6E6E891}"/>
                  </a:ext>
                </a:extLst>
              </p:cNvPr>
              <p:cNvSpPr txBox="1"/>
              <p:nvPr/>
            </p:nvSpPr>
            <p:spPr>
              <a:xfrm>
                <a:off x="6868068" y="2531496"/>
                <a:ext cx="144822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EB0478-3ED7-E54F-B248-FAB9F6E6E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068" y="2531496"/>
                <a:ext cx="1448227" cy="276999"/>
              </a:xfrm>
              <a:prstGeom prst="rect">
                <a:avLst/>
              </a:prstGeom>
              <a:blipFill>
                <a:blip r:embed="rId7"/>
                <a:stretch>
                  <a:fillRect l="-87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5057B0-FB6D-6F4C-A51F-45B859B0E47B}"/>
                  </a:ext>
                </a:extLst>
              </p:cNvPr>
              <p:cNvSpPr txBox="1"/>
              <p:nvPr/>
            </p:nvSpPr>
            <p:spPr>
              <a:xfrm>
                <a:off x="6868067" y="3067450"/>
                <a:ext cx="1610184" cy="4748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5057B0-FB6D-6F4C-A51F-45B859B0E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067" y="3067450"/>
                <a:ext cx="1610184" cy="474874"/>
              </a:xfrm>
              <a:prstGeom prst="rect">
                <a:avLst/>
              </a:prstGeom>
              <a:blipFill>
                <a:blip r:embed="rId8"/>
                <a:stretch>
                  <a:fillRect l="-2344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B37500C-AB8C-A34D-8A1E-B7F723EC78AA}"/>
              </a:ext>
            </a:extLst>
          </p:cNvPr>
          <p:cNvSpPr txBox="1"/>
          <p:nvPr/>
        </p:nvSpPr>
        <p:spPr>
          <a:xfrm>
            <a:off x="1920239" y="4450279"/>
            <a:ext cx="2451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Event interval: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8A45A0-08B3-7C42-A731-B46CAAFF990F}"/>
                  </a:ext>
                </a:extLst>
              </p:cNvPr>
              <p:cNvSpPr txBox="1"/>
              <p:nvPr/>
            </p:nvSpPr>
            <p:spPr>
              <a:xfrm>
                <a:off x="4273447" y="4536594"/>
                <a:ext cx="23707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,∆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,∆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,∆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8A45A0-08B3-7C42-A731-B46CAAFF9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447" y="4536594"/>
                <a:ext cx="2370714" cy="430887"/>
              </a:xfrm>
              <a:prstGeom prst="rect">
                <a:avLst/>
              </a:prstGeom>
              <a:blipFill>
                <a:blip r:embed="rId9"/>
                <a:stretch>
                  <a:fillRect l="-4787" t="-2857" r="-4787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4A73169-2C0C-554D-91F5-F560055766F0}"/>
                  </a:ext>
                </a:extLst>
              </p:cNvPr>
              <p:cNvSpPr txBox="1"/>
              <p:nvPr/>
            </p:nvSpPr>
            <p:spPr>
              <a:xfrm>
                <a:off x="7083957" y="4582760"/>
                <a:ext cx="23707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̅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,∆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,∆</m:t>
                      </m:r>
                      <m:acc>
                        <m:accPr>
                          <m:chr m:val="̅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4A73169-2C0C-554D-91F5-F56005576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957" y="4582760"/>
                <a:ext cx="2370714" cy="430887"/>
              </a:xfrm>
              <a:prstGeom prst="rect">
                <a:avLst/>
              </a:prstGeom>
              <a:blipFill>
                <a:blip r:embed="rId10"/>
                <a:stretch>
                  <a:fillRect l="-4787" r="-4787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AED7C9-E4EC-D341-8164-82E9C4E08E1D}"/>
                  </a:ext>
                </a:extLst>
              </p:cNvPr>
              <p:cNvSpPr txBox="1"/>
              <p:nvPr/>
            </p:nvSpPr>
            <p:spPr>
              <a:xfrm>
                <a:off x="4434774" y="5391690"/>
                <a:ext cx="18460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AED7C9-E4EC-D341-8164-82E9C4E08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4774" y="5391690"/>
                <a:ext cx="1846083" cy="276999"/>
              </a:xfrm>
              <a:prstGeom prst="rect">
                <a:avLst/>
              </a:prstGeom>
              <a:blipFill>
                <a:blip r:embed="rId11"/>
                <a:stretch>
                  <a:fillRect l="-2041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0C5948-3989-2649-8C38-43E81D9B6B99}"/>
                  </a:ext>
                </a:extLst>
              </p:cNvPr>
              <p:cNvSpPr txBox="1"/>
              <p:nvPr/>
            </p:nvSpPr>
            <p:spPr>
              <a:xfrm>
                <a:off x="4371743" y="5877278"/>
                <a:ext cx="2023759" cy="4748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0C5948-3989-2649-8C38-43E81D9B6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743" y="5877278"/>
                <a:ext cx="2023759" cy="474874"/>
              </a:xfrm>
              <a:prstGeom prst="rect">
                <a:avLst/>
              </a:prstGeom>
              <a:blipFill>
                <a:blip r:embed="rId12"/>
                <a:stretch>
                  <a:fillRect l="-2500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1CC560-A4F8-B048-A776-66F63929C02E}"/>
                  </a:ext>
                </a:extLst>
              </p:cNvPr>
              <p:cNvSpPr txBox="1"/>
              <p:nvPr/>
            </p:nvSpPr>
            <p:spPr>
              <a:xfrm>
                <a:off x="7306045" y="5391689"/>
                <a:ext cx="214862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1CC560-A4F8-B048-A776-66F63929C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045" y="5391689"/>
                <a:ext cx="2148626" cy="276999"/>
              </a:xfrm>
              <a:prstGeom prst="rect">
                <a:avLst/>
              </a:prstGeom>
              <a:blipFill>
                <a:blip r:embed="rId13"/>
                <a:stretch>
                  <a:fillRect t="-8696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68CE49-CC30-424E-A31C-CF0E83AF5A21}"/>
                  </a:ext>
                </a:extLst>
              </p:cNvPr>
              <p:cNvSpPr txBox="1"/>
              <p:nvPr/>
            </p:nvSpPr>
            <p:spPr>
              <a:xfrm>
                <a:off x="7306045" y="5927643"/>
                <a:ext cx="2071635" cy="4748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68CE49-CC30-424E-A31C-CF0E83AF5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045" y="5927643"/>
                <a:ext cx="2071635" cy="474874"/>
              </a:xfrm>
              <a:prstGeom prst="rect">
                <a:avLst/>
              </a:prstGeom>
              <a:blipFill>
                <a:blip r:embed="rId14"/>
                <a:stretch>
                  <a:fillRect l="-1220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35911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40DEB6-E2AB-764E-89BF-311CEBE79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C5E8-6C76-D34D-8628-9CADF25503E4}" type="slidenum">
              <a:rPr lang="en-US" smtClean="0"/>
              <a:t>42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6E40B5-9772-854D-A0F3-EDF23460B597}"/>
              </a:ext>
            </a:extLst>
          </p:cNvPr>
          <p:cNvSpPr txBox="1"/>
          <p:nvPr/>
        </p:nvSpPr>
        <p:spPr>
          <a:xfrm>
            <a:off x="4043681" y="233680"/>
            <a:ext cx="4501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Lorentz Transform 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20E0C70-4B1D-D646-B0DA-E7F0F12527C3}"/>
              </a:ext>
            </a:extLst>
          </p:cNvPr>
          <p:cNvSpPr txBox="1">
            <a:spLocks/>
          </p:cNvSpPr>
          <p:nvPr/>
        </p:nvSpPr>
        <p:spPr>
          <a:xfrm>
            <a:off x="7981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54C5E8-6C76-D34D-8628-9CADF25503E4}" type="slidenum">
              <a:rPr lang="en-US"/>
              <a:pPr/>
              <a:t>42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23D34-2A32-D741-9701-6643443A9D01}"/>
              </a:ext>
            </a:extLst>
          </p:cNvPr>
          <p:cNvSpPr txBox="1"/>
          <p:nvPr/>
        </p:nvSpPr>
        <p:spPr>
          <a:xfrm>
            <a:off x="4390685" y="118729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5F090A-AA5F-B34B-BA4D-B9FCE4161570}"/>
                  </a:ext>
                </a:extLst>
              </p:cNvPr>
              <p:cNvSpPr txBox="1"/>
              <p:nvPr/>
            </p:nvSpPr>
            <p:spPr>
              <a:xfrm>
                <a:off x="7186960" y="1222317"/>
                <a:ext cx="416716" cy="462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5F090A-AA5F-B34B-BA4D-B9FCE4161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960" y="1222317"/>
                <a:ext cx="416716" cy="4624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5209AD4-688D-D549-B216-362327492FF5}"/>
                  </a:ext>
                </a:extLst>
              </p:cNvPr>
              <p:cNvSpPr/>
              <p:nvPr/>
            </p:nvSpPr>
            <p:spPr>
              <a:xfrm>
                <a:off x="6878142" y="3975395"/>
                <a:ext cx="2945102" cy="13662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5209AD4-688D-D549-B216-362327492F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142" y="3975395"/>
                <a:ext cx="2945102" cy="1366271"/>
              </a:xfrm>
              <a:prstGeom prst="rect">
                <a:avLst/>
              </a:prstGeom>
              <a:blipFill>
                <a:blip r:embed="rId3"/>
                <a:stretch>
                  <a:fillRect b="-3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20D79C9-94DF-034F-B470-7A28ACEB4841}"/>
                  </a:ext>
                </a:extLst>
              </p:cNvPr>
              <p:cNvSpPr/>
              <p:nvPr/>
            </p:nvSpPr>
            <p:spPr>
              <a:xfrm>
                <a:off x="6878143" y="5260683"/>
                <a:ext cx="2913939" cy="13662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20D79C9-94DF-034F-B470-7A28ACEB48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143" y="5260683"/>
                <a:ext cx="2913939" cy="1366271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14F9800-DD94-6648-AB4F-6255D03B6729}"/>
                  </a:ext>
                </a:extLst>
              </p:cNvPr>
              <p:cNvSpPr/>
              <p:nvPr/>
            </p:nvSpPr>
            <p:spPr>
              <a:xfrm>
                <a:off x="6878142" y="2780420"/>
                <a:ext cx="2636940" cy="1285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14F9800-DD94-6648-AB4F-6255D03B67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142" y="2780420"/>
                <a:ext cx="2636940" cy="1285288"/>
              </a:xfrm>
              <a:prstGeom prst="rect">
                <a:avLst/>
              </a:prstGeom>
              <a:blipFill>
                <a:blip r:embed="rId5"/>
                <a:stretch>
                  <a:fillRect b="-3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09B1A9-37C4-264C-A3B6-3123C8ECDF33}"/>
                  </a:ext>
                </a:extLst>
              </p:cNvPr>
              <p:cNvSpPr txBox="1"/>
              <p:nvPr/>
            </p:nvSpPr>
            <p:spPr>
              <a:xfrm>
                <a:off x="4202073" y="1622374"/>
                <a:ext cx="993542" cy="7285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09B1A9-37C4-264C-A3B6-3123C8ECD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073" y="1622374"/>
                <a:ext cx="993542" cy="728533"/>
              </a:xfrm>
              <a:prstGeom prst="rect">
                <a:avLst/>
              </a:prstGeom>
              <a:blipFill>
                <a:blip r:embed="rId6"/>
                <a:stretch>
                  <a:fillRect l="-2532" t="-18644" r="-5063"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25DA8C8-DDF9-F047-A5E2-E57DBFCA664D}"/>
                  </a:ext>
                </a:extLst>
              </p:cNvPr>
              <p:cNvSpPr txBox="1"/>
              <p:nvPr/>
            </p:nvSpPr>
            <p:spPr>
              <a:xfrm>
                <a:off x="7031148" y="1612545"/>
                <a:ext cx="993542" cy="7776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acc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25DA8C8-DDF9-F047-A5E2-E57DBFCA6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148" y="1612545"/>
                <a:ext cx="993542" cy="777649"/>
              </a:xfrm>
              <a:prstGeom prst="rect">
                <a:avLst/>
              </a:prstGeom>
              <a:blipFill>
                <a:blip r:embed="rId7"/>
                <a:stretch>
                  <a:fillRect l="-2532" t="-20968" r="-5063"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976D4FF-8C1E-3F44-A4D6-DC7FE321ED0C}"/>
                  </a:ext>
                </a:extLst>
              </p:cNvPr>
              <p:cNvSpPr/>
              <p:nvPr/>
            </p:nvSpPr>
            <p:spPr>
              <a:xfrm>
                <a:off x="3320555" y="4058647"/>
                <a:ext cx="2945102" cy="143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976D4FF-8C1E-3F44-A4D6-DC7FE321E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555" y="4058647"/>
                <a:ext cx="2945102" cy="1431610"/>
              </a:xfrm>
              <a:prstGeom prst="rect">
                <a:avLst/>
              </a:prstGeom>
              <a:blipFill>
                <a:blip r:embed="rId8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5FD0C5B-C26F-5A4B-AAA3-0BE78377BBE8}"/>
                  </a:ext>
                </a:extLst>
              </p:cNvPr>
              <p:cNvSpPr/>
              <p:nvPr/>
            </p:nvSpPr>
            <p:spPr>
              <a:xfrm>
                <a:off x="3320555" y="2780421"/>
                <a:ext cx="2636940" cy="14159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5FD0C5B-C26F-5A4B-AAA3-0BE78377BB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555" y="2780421"/>
                <a:ext cx="2636940" cy="1415965"/>
              </a:xfrm>
              <a:prstGeom prst="rect">
                <a:avLst/>
              </a:prstGeom>
              <a:blipFill>
                <a:blip r:embed="rId9"/>
                <a:stretch>
                  <a:fillRect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DC8BB35-A49C-0542-A03A-9B133CE0BF64}"/>
                  </a:ext>
                </a:extLst>
              </p:cNvPr>
              <p:cNvSpPr/>
              <p:nvPr/>
            </p:nvSpPr>
            <p:spPr>
              <a:xfrm>
                <a:off x="3351719" y="5195343"/>
                <a:ext cx="2913939" cy="143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DC8BB35-A49C-0542-A03A-9B133CE0BF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719" y="5195343"/>
                <a:ext cx="2913939" cy="1431610"/>
              </a:xfrm>
              <a:prstGeom prst="rect">
                <a:avLst/>
              </a:prstGeom>
              <a:blipFill>
                <a:blip r:embed="rId10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1644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BAFDDC-0FF3-1348-8C78-FAB1E6622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C5E8-6C76-D34D-8628-9CADF25503E4}" type="slidenum">
              <a:rPr lang="en-US" smtClean="0"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A68EFF-F3AE-0C4E-BD05-B597D9821B4F}"/>
                  </a:ext>
                </a:extLst>
              </p:cNvPr>
              <p:cNvSpPr txBox="1"/>
              <p:nvPr/>
            </p:nvSpPr>
            <p:spPr>
              <a:xfrm>
                <a:off x="2307485" y="158572"/>
                <a:ext cx="82673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/>
                  <a:t>Example: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𝐮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3600" b="1" dirty="0"/>
                  <a:t>, (Classical Mechanics)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A68EFF-F3AE-0C4E-BD05-B597D9821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485" y="158572"/>
                <a:ext cx="8267328" cy="646331"/>
              </a:xfrm>
              <a:prstGeom prst="rect">
                <a:avLst/>
              </a:prstGeom>
              <a:blipFill>
                <a:blip r:embed="rId2"/>
                <a:stretch>
                  <a:fillRect l="-2147" t="-13462" r="-1227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24C115E-B5CF-7749-9B4B-66482D76AE01}"/>
              </a:ext>
            </a:extLst>
          </p:cNvPr>
          <p:cNvSpPr txBox="1"/>
          <p:nvPr/>
        </p:nvSpPr>
        <p:spPr>
          <a:xfrm>
            <a:off x="2641600" y="1430670"/>
            <a:ext cx="122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Event: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18ECEA-2EBF-F94D-9DBD-A55F38C44742}"/>
                  </a:ext>
                </a:extLst>
              </p:cNvPr>
              <p:cNvSpPr txBox="1"/>
              <p:nvPr/>
            </p:nvSpPr>
            <p:spPr>
              <a:xfrm>
                <a:off x="4241869" y="1430671"/>
                <a:ext cx="15179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18ECEA-2EBF-F94D-9DBD-A55F38C44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869" y="1430671"/>
                <a:ext cx="1517916" cy="430887"/>
              </a:xfrm>
              <a:prstGeom prst="rect">
                <a:avLst/>
              </a:prstGeom>
              <a:blipFill>
                <a:blip r:embed="rId3"/>
                <a:stretch>
                  <a:fillRect l="-8333" t="-2857" r="-8333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546557F-6F00-BA4D-9947-7125FE0E8D07}"/>
                  </a:ext>
                </a:extLst>
              </p:cNvPr>
              <p:cNvSpPr txBox="1"/>
              <p:nvPr/>
            </p:nvSpPr>
            <p:spPr>
              <a:xfrm>
                <a:off x="7052379" y="1476837"/>
                <a:ext cx="15179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546557F-6F00-BA4D-9947-7125FE0E8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379" y="1476837"/>
                <a:ext cx="1517916" cy="430887"/>
              </a:xfrm>
              <a:prstGeom prst="rect">
                <a:avLst/>
              </a:prstGeom>
              <a:blipFill>
                <a:blip r:embed="rId4"/>
                <a:stretch>
                  <a:fillRect l="-8333" t="-2857" r="-8333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4A94E74-E916-DD4D-9582-79D1874BC2F9}"/>
              </a:ext>
            </a:extLst>
          </p:cNvPr>
          <p:cNvSpPr txBox="1"/>
          <p:nvPr/>
        </p:nvSpPr>
        <p:spPr>
          <a:xfrm>
            <a:off x="4797085" y="94156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1310CC-0719-964D-BC55-947DCFBD6C1C}"/>
                  </a:ext>
                </a:extLst>
              </p:cNvPr>
              <p:cNvSpPr txBox="1"/>
              <p:nvPr/>
            </p:nvSpPr>
            <p:spPr>
              <a:xfrm>
                <a:off x="7593360" y="976587"/>
                <a:ext cx="416716" cy="462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1310CC-0719-964D-BC55-947DCFBD6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360" y="976587"/>
                <a:ext cx="416716" cy="4624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C121D4F-4716-0744-84DE-1BAC5E4B86BF}"/>
                  </a:ext>
                </a:extLst>
              </p:cNvPr>
              <p:cNvSpPr/>
              <p:nvPr/>
            </p:nvSpPr>
            <p:spPr>
              <a:xfrm>
                <a:off x="6865716" y="3580798"/>
                <a:ext cx="2515817" cy="7543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C121D4F-4716-0744-84DE-1BAC5E4B86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716" y="3580798"/>
                <a:ext cx="2515817" cy="7543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61073B9-63D4-0A4F-87BF-D118A4AB726C}"/>
                  </a:ext>
                </a:extLst>
              </p:cNvPr>
              <p:cNvSpPr/>
              <p:nvPr/>
            </p:nvSpPr>
            <p:spPr>
              <a:xfrm>
                <a:off x="6740490" y="4738133"/>
                <a:ext cx="2969467" cy="10477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61073B9-63D4-0A4F-87BF-D118A4AB72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490" y="4738133"/>
                <a:ext cx="2969467" cy="1047787"/>
              </a:xfrm>
              <a:prstGeom prst="rect">
                <a:avLst/>
              </a:prstGeom>
              <a:blipFill>
                <a:blip r:embed="rId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0D79A45-4908-414C-B5DB-27EEE63A92CC}"/>
                  </a:ext>
                </a:extLst>
              </p:cNvPr>
              <p:cNvSpPr/>
              <p:nvPr/>
            </p:nvSpPr>
            <p:spPr>
              <a:xfrm>
                <a:off x="6865716" y="2385824"/>
                <a:ext cx="3320845" cy="987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0D79A45-4908-414C-B5DB-27EEE63A9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716" y="2385824"/>
                <a:ext cx="3320845" cy="987065"/>
              </a:xfrm>
              <a:prstGeom prst="rect">
                <a:avLst/>
              </a:prstGeom>
              <a:blipFill>
                <a:blip r:embed="rId8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87215AC-3491-394C-BB77-7E9309B1A680}"/>
                  </a:ext>
                </a:extLst>
              </p:cNvPr>
              <p:cNvSpPr/>
              <p:nvPr/>
            </p:nvSpPr>
            <p:spPr>
              <a:xfrm>
                <a:off x="3104077" y="3664387"/>
                <a:ext cx="2515817" cy="8248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</m:e>
                              <m:sub>
                                <m:acc>
                                  <m:accPr>
                                    <m:chr m:val="̅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87215AC-3491-394C-BB77-7E9309B1A6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077" y="3664387"/>
                <a:ext cx="2515817" cy="8248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2AFC938-978B-F84B-9E91-2E5505528806}"/>
                  </a:ext>
                </a:extLst>
              </p:cNvPr>
              <p:cNvSpPr/>
              <p:nvPr/>
            </p:nvSpPr>
            <p:spPr>
              <a:xfrm>
                <a:off x="3104077" y="2405409"/>
                <a:ext cx="3320845" cy="10850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2AFC938-978B-F84B-9E91-2E55055288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077" y="2405409"/>
                <a:ext cx="3320845" cy="1085041"/>
              </a:xfrm>
              <a:prstGeom prst="rect">
                <a:avLst/>
              </a:prstGeom>
              <a:blipFill>
                <a:blip r:embed="rId10"/>
                <a:stretch>
                  <a:fillRect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825209D-D2AB-304B-AA40-AD2A3659D74A}"/>
                  </a:ext>
                </a:extLst>
              </p:cNvPr>
              <p:cNvSpPr/>
              <p:nvPr/>
            </p:nvSpPr>
            <p:spPr>
              <a:xfrm>
                <a:off x="3018679" y="4815632"/>
                <a:ext cx="2466701" cy="802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</m:e>
                              <m:sub>
                                <m:acc>
                                  <m:accPr>
                                    <m:chr m:val="̅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825209D-D2AB-304B-AA40-AD2A3659D7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8679" y="4815632"/>
                <a:ext cx="2466701" cy="8024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2594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BAFDDC-0FF3-1348-8C78-FAB1E6622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C5E8-6C76-D34D-8628-9CADF25503E4}" type="slidenum">
              <a:rPr lang="en-US" smtClean="0"/>
              <a:t>44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A68EFF-F3AE-0C4E-BD05-B597D9821B4F}"/>
                  </a:ext>
                </a:extLst>
              </p:cNvPr>
              <p:cNvSpPr txBox="1"/>
              <p:nvPr/>
            </p:nvSpPr>
            <p:spPr>
              <a:xfrm>
                <a:off x="2462490" y="121747"/>
                <a:ext cx="7103548" cy="736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/>
                  <a:t>Example: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  <m:r>
                          <a:rPr lang="en-US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sub>
                        </m:sSub>
                        <m:r>
                          <a:rPr lang="en-US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A68EFF-F3AE-0C4E-BD05-B597D9821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490" y="121747"/>
                <a:ext cx="7103548" cy="736868"/>
              </a:xfrm>
              <a:prstGeom prst="rect">
                <a:avLst/>
              </a:prstGeom>
              <a:blipFill>
                <a:blip r:embed="rId2"/>
                <a:stretch>
                  <a:fillRect l="-2496" t="-5085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C121D4F-4716-0744-84DE-1BAC5E4B86BF}"/>
                  </a:ext>
                </a:extLst>
              </p:cNvPr>
              <p:cNvSpPr/>
              <p:nvPr/>
            </p:nvSpPr>
            <p:spPr>
              <a:xfrm>
                <a:off x="3317241" y="2772329"/>
                <a:ext cx="1488613" cy="623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C121D4F-4716-0744-84DE-1BAC5E4B86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241" y="2772329"/>
                <a:ext cx="1488613" cy="623632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61073B9-63D4-0A4F-87BF-D118A4AB726C}"/>
                  </a:ext>
                </a:extLst>
              </p:cNvPr>
              <p:cNvSpPr/>
              <p:nvPr/>
            </p:nvSpPr>
            <p:spPr>
              <a:xfrm>
                <a:off x="3317240" y="3705281"/>
                <a:ext cx="145745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61073B9-63D4-0A4F-87BF-D118A4AB72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240" y="3705281"/>
                <a:ext cx="1457450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0D79A45-4908-414C-B5DB-27EEE63A92CC}"/>
                  </a:ext>
                </a:extLst>
              </p:cNvPr>
              <p:cNvSpPr/>
              <p:nvPr/>
            </p:nvSpPr>
            <p:spPr>
              <a:xfrm>
                <a:off x="3330036" y="1710908"/>
                <a:ext cx="5780557" cy="9358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̅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acc>
                          <m:accPr>
                            <m:chr m:val="̅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0D79A45-4908-414C-B5DB-27EEE63A9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036" y="1710908"/>
                <a:ext cx="5780557" cy="935897"/>
              </a:xfrm>
              <a:prstGeom prst="rect">
                <a:avLst/>
              </a:prstGeom>
              <a:blipFill>
                <a:blip r:embed="rId5"/>
                <a:stretch>
                  <a:fillRect l="-219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8BF5F834-50FB-EC44-A395-A7A744882709}"/>
              </a:ext>
            </a:extLst>
          </p:cNvPr>
          <p:cNvSpPr/>
          <p:nvPr/>
        </p:nvSpPr>
        <p:spPr>
          <a:xfrm>
            <a:off x="2387600" y="5293360"/>
            <a:ext cx="18592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2E0540-3EE0-9C4F-902F-45CBCCF25804}"/>
              </a:ext>
            </a:extLst>
          </p:cNvPr>
          <p:cNvSpPr txBox="1"/>
          <p:nvPr/>
        </p:nvSpPr>
        <p:spPr>
          <a:xfrm>
            <a:off x="4511040" y="5184150"/>
            <a:ext cx="5905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c</a:t>
            </a:r>
            <a:r>
              <a:rPr lang="en-US" sz="2800" dirty="0"/>
              <a:t> is invariant in any inertial reference!</a:t>
            </a:r>
          </a:p>
        </p:txBody>
      </p:sp>
    </p:spTree>
    <p:extLst>
      <p:ext uri="{BB962C8B-B14F-4D97-AF65-F5344CB8AC3E}">
        <p14:creationId xmlns:p14="http://schemas.microsoft.com/office/powerpoint/2010/main" val="4225896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Basic Kinematics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Speed = distance/time</a:t>
            </a:r>
          </a:p>
          <a:p>
            <a:r>
              <a:rPr lang="en-US" dirty="0"/>
              <a:t>momentum = mv = mass * velocity</a:t>
            </a:r>
          </a:p>
          <a:p>
            <a:r>
              <a:rPr lang="en-US" dirty="0"/>
              <a:t>Motion is relative </a:t>
            </a:r>
          </a:p>
          <a:p>
            <a:pPr lvl="1"/>
            <a:r>
              <a:rPr lang="en-US" dirty="0"/>
              <a:t>speed of an object is always RELATIVE to some reference frame.</a:t>
            </a:r>
          </a:p>
          <a:p>
            <a:pPr lvl="1"/>
            <a:r>
              <a:rPr lang="en-US" dirty="0"/>
              <a:t>It is known well before Einstein that no mechanical experiment of any kind can reveal the motion of constant speed of an observer.</a:t>
            </a:r>
          </a:p>
        </p:txBody>
      </p:sp>
    </p:spTree>
    <p:extLst>
      <p:ext uri="{BB962C8B-B14F-4D97-AF65-F5344CB8AC3E}">
        <p14:creationId xmlns:p14="http://schemas.microsoft.com/office/powerpoint/2010/main" val="1113024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DDF9C-C3DC-7A41-A322-08477B4DF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89762"/>
            <a:ext cx="7886700" cy="893740"/>
          </a:xfrm>
        </p:spPr>
        <p:txBody>
          <a:bodyPr>
            <a:normAutofit/>
          </a:bodyPr>
          <a:lstStyle/>
          <a:p>
            <a:r>
              <a:rPr lang="en-US" sz="3600" dirty="0"/>
              <a:t>On the Electrodynamics of Moving Bodies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40A1-045C-4040-A1A8-403D4AC60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C5E8-6C76-D34D-8628-9CADF25503E4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BDC784-CA26-B246-B35C-10AD03CC31A6}"/>
              </a:ext>
            </a:extLst>
          </p:cNvPr>
          <p:cNvSpPr txBox="1"/>
          <p:nvPr/>
        </p:nvSpPr>
        <p:spPr>
          <a:xfrm>
            <a:off x="5175338" y="1083502"/>
            <a:ext cx="188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Special Relativity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761881-A859-F045-95AE-8F3C83AA1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42990" y="2630465"/>
            <a:ext cx="538619" cy="53861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D162C8-9966-9D4A-AF16-71DB55289FF7}"/>
              </a:ext>
            </a:extLst>
          </p:cNvPr>
          <p:cNvCxnSpPr/>
          <p:nvPr/>
        </p:nvCxnSpPr>
        <p:spPr>
          <a:xfrm>
            <a:off x="3412299" y="2899773"/>
            <a:ext cx="9237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B29CFE0-A893-0A45-AB6B-DA9C250DD9E8}"/>
              </a:ext>
            </a:extLst>
          </p:cNvPr>
          <p:cNvSpPr txBox="1"/>
          <p:nvPr/>
        </p:nvSpPr>
        <p:spPr>
          <a:xfrm>
            <a:off x="3950917" y="26304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72BC8E-D538-FC4A-9C57-538406D1BDC7}"/>
              </a:ext>
            </a:extLst>
          </p:cNvPr>
          <p:cNvCxnSpPr/>
          <p:nvPr/>
        </p:nvCxnSpPr>
        <p:spPr>
          <a:xfrm>
            <a:off x="2413349" y="4390373"/>
            <a:ext cx="13778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61E8C1-1E37-7B4E-9F57-DFD42808F453}"/>
              </a:ext>
            </a:extLst>
          </p:cNvPr>
          <p:cNvCxnSpPr>
            <a:cxnSpLocks/>
          </p:cNvCxnSpPr>
          <p:nvPr/>
        </p:nvCxnSpPr>
        <p:spPr>
          <a:xfrm flipV="1">
            <a:off x="2413348" y="3536515"/>
            <a:ext cx="0" cy="853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51F6A5-081F-174B-9CF1-611E395B95F8}"/>
              </a:ext>
            </a:extLst>
          </p:cNvPr>
          <p:cNvSpPr txBox="1"/>
          <p:nvPr/>
        </p:nvSpPr>
        <p:spPr>
          <a:xfrm>
            <a:off x="2852525" y="383827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00702B-D59A-A445-B113-00DD5AE2BFDA}"/>
                  </a:ext>
                </a:extLst>
              </p:cNvPr>
              <p:cNvSpPr txBox="1"/>
              <p:nvPr/>
            </p:nvSpPr>
            <p:spPr>
              <a:xfrm>
                <a:off x="2649649" y="3288777"/>
                <a:ext cx="696216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00702B-D59A-A445-B113-00DD5AE2B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649" y="3288777"/>
                <a:ext cx="696216" cy="310598"/>
              </a:xfrm>
              <a:prstGeom prst="rect">
                <a:avLst/>
              </a:prstGeom>
              <a:blipFill>
                <a:blip r:embed="rId3"/>
                <a:stretch>
                  <a:fillRect l="-7143" t="-19231" r="-10714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387125-EAC5-4940-AB3F-D18AAAADEC3C}"/>
                  </a:ext>
                </a:extLst>
              </p:cNvPr>
              <p:cNvSpPr txBox="1"/>
              <p:nvPr/>
            </p:nvSpPr>
            <p:spPr>
              <a:xfrm>
                <a:off x="3557605" y="3320789"/>
                <a:ext cx="699807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387125-EAC5-4940-AB3F-D18AAAADE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605" y="3320789"/>
                <a:ext cx="699807" cy="310598"/>
              </a:xfrm>
              <a:prstGeom prst="rect">
                <a:avLst/>
              </a:prstGeom>
              <a:blipFill>
                <a:blip r:embed="rId4"/>
                <a:stretch>
                  <a:fillRect l="-7143" t="-19231" r="-10714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579B1161-087E-3F4A-9823-B94891854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44673" y="2630580"/>
            <a:ext cx="538619" cy="53861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DB0A39E-C7F8-4A48-9CC7-70871DB9F25E}"/>
              </a:ext>
            </a:extLst>
          </p:cNvPr>
          <p:cNvCxnSpPr/>
          <p:nvPr/>
        </p:nvCxnSpPr>
        <p:spPr>
          <a:xfrm>
            <a:off x="6715032" y="4390488"/>
            <a:ext cx="13778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AB82846-8E95-C34D-A1FF-6AFB00363B15}"/>
              </a:ext>
            </a:extLst>
          </p:cNvPr>
          <p:cNvCxnSpPr>
            <a:cxnSpLocks/>
          </p:cNvCxnSpPr>
          <p:nvPr/>
        </p:nvCxnSpPr>
        <p:spPr>
          <a:xfrm flipV="1">
            <a:off x="6715031" y="3536630"/>
            <a:ext cx="0" cy="853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E871662-BD34-7746-B599-B6CBB2A1A039}"/>
              </a:ext>
            </a:extLst>
          </p:cNvPr>
          <p:cNvSpPr txBox="1"/>
          <p:nvPr/>
        </p:nvSpPr>
        <p:spPr>
          <a:xfrm>
            <a:off x="7154208" y="3838391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S'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28F9B45-77A7-C94C-AAA1-C38DE22FCFB3}"/>
                  </a:ext>
                </a:extLst>
              </p:cNvPr>
              <p:cNvSpPr txBox="1"/>
              <p:nvPr/>
            </p:nvSpPr>
            <p:spPr>
              <a:xfrm>
                <a:off x="6951332" y="3288892"/>
                <a:ext cx="814838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′(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′,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28F9B45-77A7-C94C-AAA1-C38DE22FC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1332" y="3288892"/>
                <a:ext cx="814838" cy="310598"/>
              </a:xfrm>
              <a:prstGeom prst="rect">
                <a:avLst/>
              </a:prstGeom>
              <a:blipFill>
                <a:blip r:embed="rId5"/>
                <a:stretch>
                  <a:fillRect l="-6154" t="-24000" r="-9231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724EF23-1CAD-D14C-AD5E-A4B9679A06A3}"/>
                  </a:ext>
                </a:extLst>
              </p:cNvPr>
              <p:cNvSpPr txBox="1"/>
              <p:nvPr/>
            </p:nvSpPr>
            <p:spPr>
              <a:xfrm>
                <a:off x="8101894" y="3320789"/>
                <a:ext cx="1013996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trike="sngStrike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trike="sngStrike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i="1" strike="sngStrike">
                        <a:latin typeface="Cambria Math" panose="02040503050406030204" pitchFamily="18" charset="0"/>
                      </a:rPr>
                      <m:t>′(</m:t>
                    </m:r>
                    <m:acc>
                      <m:accPr>
                        <m:chr m:val="⃗"/>
                        <m:ctrlPr>
                          <a:rPr lang="en-US" i="1" strike="sngStrike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trike="sngStrike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i="1" strike="sngStrike">
                        <a:latin typeface="Cambria Math" panose="02040503050406030204" pitchFamily="18" charset="0"/>
                      </a:rPr>
                      <m:t>′,</m:t>
                    </m:r>
                    <m:r>
                      <a:rPr lang="en-US" i="1" strike="sngStrike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strike="sngStrike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trike="sngStrike" dirty="0"/>
                  <a:t>=0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724EF23-1CAD-D14C-AD5E-A4B9679A0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894" y="3320789"/>
                <a:ext cx="1013996" cy="310598"/>
              </a:xfrm>
              <a:prstGeom prst="rect">
                <a:avLst/>
              </a:prstGeom>
              <a:blipFill>
                <a:blip r:embed="rId6"/>
                <a:stretch>
                  <a:fillRect l="-7407" t="-19231" r="-13580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2A35EFAF-6D1B-8544-8669-B73B1F3B9552}"/>
              </a:ext>
            </a:extLst>
          </p:cNvPr>
          <p:cNvSpPr txBox="1"/>
          <p:nvPr/>
        </p:nvSpPr>
        <p:spPr>
          <a:xfrm>
            <a:off x="2264066" y="4998606"/>
            <a:ext cx="242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Lab reference frame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57BAF5-FE85-3C4A-B9E6-A458D4D756DB}"/>
              </a:ext>
            </a:extLst>
          </p:cNvPr>
          <p:cNvSpPr txBox="1"/>
          <p:nvPr/>
        </p:nvSpPr>
        <p:spPr>
          <a:xfrm>
            <a:off x="6424795" y="4996820"/>
            <a:ext cx="319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S’: Co-moving reference frame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0C2C084-B7F3-6447-B0F1-03EFB1E01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147" y="5133975"/>
            <a:ext cx="1270000" cy="158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0876740-28C0-A24D-AD3D-D67A7AED90FF}"/>
                  </a:ext>
                </a:extLst>
              </p:cNvPr>
              <p:cNvSpPr txBox="1"/>
              <p:nvPr/>
            </p:nvSpPr>
            <p:spPr>
              <a:xfrm>
                <a:off x="6105148" y="6356350"/>
                <a:ext cx="1766701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)≠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′(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′,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0876740-28C0-A24D-AD3D-D67A7AED90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5148" y="6356350"/>
                <a:ext cx="1766701" cy="310598"/>
              </a:xfrm>
              <a:prstGeom prst="rect">
                <a:avLst/>
              </a:prstGeom>
              <a:blipFill>
                <a:blip r:embed="rId8"/>
                <a:stretch>
                  <a:fillRect l="-2143" t="-19231" r="-4286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E103968-D934-544F-8F21-9B664DA7BEBB}"/>
                  </a:ext>
                </a:extLst>
              </p:cNvPr>
              <p:cNvSpPr txBox="1"/>
              <p:nvPr/>
            </p:nvSpPr>
            <p:spPr>
              <a:xfrm>
                <a:off x="6105148" y="6037816"/>
                <a:ext cx="1759521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)≠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′(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′,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E103968-D934-544F-8F21-9B664DA7B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5148" y="6037816"/>
                <a:ext cx="1759521" cy="310598"/>
              </a:xfrm>
              <a:prstGeom prst="rect">
                <a:avLst/>
              </a:prstGeom>
              <a:blipFill>
                <a:blip r:embed="rId9"/>
                <a:stretch>
                  <a:fillRect l="-2143" t="-20000" r="-428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6646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056AC2C-6557-4EB0-A855-5442954D3FF6}" type="slidenum">
              <a:rPr lang="zh-CN" altLang="en-US" sz="1400"/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zh-CN" sz="1400"/>
          </a:p>
        </p:txBody>
      </p: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2514600" y="475566"/>
            <a:ext cx="6629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600" dirty="0">
                <a:solidFill>
                  <a:srgbClr val="FF0000"/>
                </a:solidFill>
                <a:latin typeface="+mn-lt"/>
              </a:rPr>
              <a:t> Maxwell’s Equations in vacuum</a:t>
            </a:r>
          </a:p>
        </p:txBody>
      </p:sp>
      <p:graphicFrame>
        <p:nvGraphicFramePr>
          <p:cNvPr id="8196" name="对象 5"/>
          <p:cNvGraphicFramePr>
            <a:graphicFrameLocks noChangeAspect="1"/>
          </p:cNvGraphicFramePr>
          <p:nvPr/>
        </p:nvGraphicFramePr>
        <p:xfrm>
          <a:off x="3219363" y="1285876"/>
          <a:ext cx="5219700" cy="423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55800" imgH="2234880" progId="Equation.DSMT4">
                  <p:embed/>
                </p:oleObj>
              </mc:Choice>
              <mc:Fallback>
                <p:oleObj name="Equation" r:id="rId2" imgW="2755800" imgH="2234880" progId="Equation.DSMT4">
                  <p:embed/>
                  <p:pic>
                    <p:nvPicPr>
                      <p:cNvPr id="8196" name="对象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9363" y="1285876"/>
                        <a:ext cx="5219700" cy="423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B80A6B6-25D9-0B4B-B58C-7582471D9427}"/>
              </a:ext>
            </a:extLst>
          </p:cNvPr>
          <p:cNvSpPr txBox="1"/>
          <p:nvPr/>
        </p:nvSpPr>
        <p:spPr>
          <a:xfrm>
            <a:off x="1700428" y="5657672"/>
            <a:ext cx="9187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Can you feel vacuum moves?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Independent of reference frame: for all inertial reference frames!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Incompatible with the classical velocity addition</a:t>
            </a:r>
          </a:p>
        </p:txBody>
      </p:sp>
    </p:spTree>
    <p:extLst>
      <p:ext uri="{BB962C8B-B14F-4D97-AF65-F5344CB8AC3E}">
        <p14:creationId xmlns:p14="http://schemas.microsoft.com/office/powerpoint/2010/main" val="7265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576BA7-2BC0-F848-995A-3E22EA219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4C5E8-6C76-D34D-8628-9CADF25503E4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0ED082-02A9-D346-98A9-9366C18A5E86}"/>
              </a:ext>
            </a:extLst>
          </p:cNvPr>
          <p:cNvSpPr txBox="1"/>
          <p:nvPr/>
        </p:nvSpPr>
        <p:spPr>
          <a:xfrm>
            <a:off x="3766159" y="263047"/>
            <a:ext cx="4280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Speed of Light in Vacuum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B4F96-39C7-A748-ADC6-4DC6553F840D}"/>
              </a:ext>
            </a:extLst>
          </p:cNvPr>
          <p:cNvSpPr txBox="1"/>
          <p:nvPr/>
        </p:nvSpPr>
        <p:spPr>
          <a:xfrm>
            <a:off x="2407086" y="1227551"/>
            <a:ext cx="254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Maxwell’s Equations </a:t>
            </a:r>
            <a:r>
              <a:rPr lang="en-US" dirty="0">
                <a:sym typeface="Wingdings" pitchFamily="2" charset="2"/>
              </a:rPr>
              <a:t>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443E1D-EDCB-4644-A30B-8BB880D80BF3}"/>
                  </a:ext>
                </a:extLst>
              </p:cNvPr>
              <p:cNvSpPr txBox="1"/>
              <p:nvPr/>
            </p:nvSpPr>
            <p:spPr>
              <a:xfrm>
                <a:off x="4981185" y="1120054"/>
                <a:ext cx="1062021" cy="584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443E1D-EDCB-4644-A30B-8BB880D80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185" y="1120054"/>
                <a:ext cx="1062021" cy="584327"/>
              </a:xfrm>
              <a:prstGeom prst="rect">
                <a:avLst/>
              </a:prstGeom>
              <a:blipFill>
                <a:blip r:embed="rId2"/>
                <a:stretch>
                  <a:fillRect l="-3571" t="-6383" r="-1190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4B9719-78B4-1B45-AB73-2C302BAC464C}"/>
              </a:ext>
            </a:extLst>
          </p:cNvPr>
          <p:cNvCxnSpPr/>
          <p:nvPr/>
        </p:nvCxnSpPr>
        <p:spPr>
          <a:xfrm>
            <a:off x="2413349" y="4390373"/>
            <a:ext cx="13778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70739C-AFDE-BE4A-971B-66C46C8D6183}"/>
              </a:ext>
            </a:extLst>
          </p:cNvPr>
          <p:cNvCxnSpPr>
            <a:cxnSpLocks/>
          </p:cNvCxnSpPr>
          <p:nvPr/>
        </p:nvCxnSpPr>
        <p:spPr>
          <a:xfrm flipV="1">
            <a:off x="2413348" y="3536515"/>
            <a:ext cx="0" cy="853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D264D95-DBBD-5A41-8675-A0290B516BFD}"/>
              </a:ext>
            </a:extLst>
          </p:cNvPr>
          <p:cNvSpPr txBox="1"/>
          <p:nvPr/>
        </p:nvSpPr>
        <p:spPr>
          <a:xfrm>
            <a:off x="2407085" y="4021041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298087-C947-2843-95B7-C00ADE87B271}"/>
              </a:ext>
            </a:extLst>
          </p:cNvPr>
          <p:cNvCxnSpPr/>
          <p:nvPr/>
        </p:nvCxnSpPr>
        <p:spPr>
          <a:xfrm>
            <a:off x="2821825" y="4021041"/>
            <a:ext cx="13778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D66540-8CDC-BF4D-8A07-CC93FC8995E9}"/>
              </a:ext>
            </a:extLst>
          </p:cNvPr>
          <p:cNvCxnSpPr>
            <a:cxnSpLocks/>
          </p:cNvCxnSpPr>
          <p:nvPr/>
        </p:nvCxnSpPr>
        <p:spPr>
          <a:xfrm flipV="1">
            <a:off x="2821824" y="3167183"/>
            <a:ext cx="0" cy="853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6A5E88B-88C4-B846-97C9-3DBE0AC62821}"/>
              </a:ext>
            </a:extLst>
          </p:cNvPr>
          <p:cNvSpPr txBox="1"/>
          <p:nvPr/>
        </p:nvSpPr>
        <p:spPr>
          <a:xfrm>
            <a:off x="2821823" y="3651709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S'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5BE4E6-0170-DE4D-A202-B05798F4EE73}"/>
              </a:ext>
            </a:extLst>
          </p:cNvPr>
          <p:cNvCxnSpPr>
            <a:cxnSpLocks/>
          </p:cNvCxnSpPr>
          <p:nvPr/>
        </p:nvCxnSpPr>
        <p:spPr>
          <a:xfrm>
            <a:off x="2821825" y="3436491"/>
            <a:ext cx="3417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46387C-C14B-BB49-AF04-B14D58B70863}"/>
              </a:ext>
            </a:extLst>
          </p:cNvPr>
          <p:cNvSpPr txBox="1"/>
          <p:nvPr/>
        </p:nvSpPr>
        <p:spPr>
          <a:xfrm>
            <a:off x="2857090" y="31464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6BA6C1E-D01A-4245-A6C3-ED314FFF0DA3}"/>
              </a:ext>
            </a:extLst>
          </p:cNvPr>
          <p:cNvSpPr/>
          <p:nvPr/>
        </p:nvSpPr>
        <p:spPr>
          <a:xfrm>
            <a:off x="3334011" y="3031299"/>
            <a:ext cx="801666" cy="845884"/>
          </a:xfrm>
          <a:custGeom>
            <a:avLst/>
            <a:gdLst>
              <a:gd name="connsiteX0" fmla="*/ 50104 w 801666"/>
              <a:gd name="connsiteY0" fmla="*/ 225468 h 845884"/>
              <a:gd name="connsiteX1" fmla="*/ 237994 w 801666"/>
              <a:gd name="connsiteY1" fmla="*/ 0 h 845884"/>
              <a:gd name="connsiteX2" fmla="*/ 557408 w 801666"/>
              <a:gd name="connsiteY2" fmla="*/ 231731 h 845884"/>
              <a:gd name="connsiteX3" fmla="*/ 607512 w 801666"/>
              <a:gd name="connsiteY3" fmla="*/ 275572 h 845884"/>
              <a:gd name="connsiteX4" fmla="*/ 801666 w 801666"/>
              <a:gd name="connsiteY4" fmla="*/ 544882 h 845884"/>
              <a:gd name="connsiteX5" fmla="*/ 425885 w 801666"/>
              <a:gd name="connsiteY5" fmla="*/ 839243 h 845884"/>
              <a:gd name="connsiteX6" fmla="*/ 338203 w 801666"/>
              <a:gd name="connsiteY6" fmla="*/ 839243 h 845884"/>
              <a:gd name="connsiteX7" fmla="*/ 300625 w 801666"/>
              <a:gd name="connsiteY7" fmla="*/ 832980 h 845884"/>
              <a:gd name="connsiteX8" fmla="*/ 118997 w 801666"/>
              <a:gd name="connsiteY8" fmla="*/ 801665 h 845884"/>
              <a:gd name="connsiteX9" fmla="*/ 93945 w 801666"/>
              <a:gd name="connsiteY9" fmla="*/ 739035 h 845884"/>
              <a:gd name="connsiteX10" fmla="*/ 81419 w 801666"/>
              <a:gd name="connsiteY10" fmla="*/ 720246 h 845884"/>
              <a:gd name="connsiteX11" fmla="*/ 75156 w 801666"/>
              <a:gd name="connsiteY11" fmla="*/ 695194 h 845884"/>
              <a:gd name="connsiteX12" fmla="*/ 112734 w 801666"/>
              <a:gd name="connsiteY12" fmla="*/ 463463 h 845884"/>
              <a:gd name="connsiteX13" fmla="*/ 87682 w 801666"/>
              <a:gd name="connsiteY13" fmla="*/ 407096 h 845884"/>
              <a:gd name="connsiteX14" fmla="*/ 62630 w 801666"/>
              <a:gd name="connsiteY14" fmla="*/ 382043 h 845884"/>
              <a:gd name="connsiteX15" fmla="*/ 0 w 801666"/>
              <a:gd name="connsiteY15" fmla="*/ 275572 h 845884"/>
              <a:gd name="connsiteX16" fmla="*/ 50104 w 801666"/>
              <a:gd name="connsiteY16" fmla="*/ 225468 h 84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1666" h="845884">
                <a:moveTo>
                  <a:pt x="50104" y="225468"/>
                </a:moveTo>
                <a:lnTo>
                  <a:pt x="237994" y="0"/>
                </a:lnTo>
                <a:lnTo>
                  <a:pt x="557408" y="231731"/>
                </a:lnTo>
                <a:cubicBezTo>
                  <a:pt x="603491" y="271230"/>
                  <a:pt x="587639" y="255699"/>
                  <a:pt x="607512" y="275572"/>
                </a:cubicBezTo>
                <a:lnTo>
                  <a:pt x="801666" y="544882"/>
                </a:lnTo>
                <a:lnTo>
                  <a:pt x="425885" y="839243"/>
                </a:lnTo>
                <a:cubicBezTo>
                  <a:pt x="353443" y="847292"/>
                  <a:pt x="391150" y="848870"/>
                  <a:pt x="338203" y="839243"/>
                </a:cubicBezTo>
                <a:cubicBezTo>
                  <a:pt x="325709" y="836971"/>
                  <a:pt x="300625" y="832980"/>
                  <a:pt x="300625" y="832980"/>
                </a:cubicBezTo>
                <a:lnTo>
                  <a:pt x="118997" y="801665"/>
                </a:lnTo>
                <a:cubicBezTo>
                  <a:pt x="110646" y="780788"/>
                  <a:pt x="103367" y="759450"/>
                  <a:pt x="93945" y="739035"/>
                </a:cubicBezTo>
                <a:cubicBezTo>
                  <a:pt x="90791" y="732201"/>
                  <a:pt x="84384" y="727165"/>
                  <a:pt x="81419" y="720246"/>
                </a:cubicBezTo>
                <a:cubicBezTo>
                  <a:pt x="78028" y="712334"/>
                  <a:pt x="75156" y="695194"/>
                  <a:pt x="75156" y="695194"/>
                </a:cubicBezTo>
                <a:lnTo>
                  <a:pt x="112734" y="463463"/>
                </a:lnTo>
                <a:cubicBezTo>
                  <a:pt x="104383" y="444674"/>
                  <a:pt x="98458" y="424607"/>
                  <a:pt x="87682" y="407096"/>
                </a:cubicBezTo>
                <a:cubicBezTo>
                  <a:pt x="81493" y="397038"/>
                  <a:pt x="62630" y="382043"/>
                  <a:pt x="62630" y="382043"/>
                </a:cubicBezTo>
                <a:lnTo>
                  <a:pt x="0" y="275572"/>
                </a:lnTo>
                <a:lnTo>
                  <a:pt x="50104" y="225468"/>
                </a:lnTo>
                <a:close/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36A412-2070-164C-A735-0DA6FB7EA6CC}"/>
              </a:ext>
            </a:extLst>
          </p:cNvPr>
          <p:cNvSpPr/>
          <p:nvPr/>
        </p:nvSpPr>
        <p:spPr>
          <a:xfrm>
            <a:off x="3391930" y="3316601"/>
            <a:ext cx="733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Vacuum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82BD42-FB76-4C44-BE51-2C1F37E225DF}"/>
              </a:ext>
            </a:extLst>
          </p:cNvPr>
          <p:cNvSpPr txBox="1"/>
          <p:nvPr/>
        </p:nvSpPr>
        <p:spPr>
          <a:xfrm>
            <a:off x="4735304" y="2411830"/>
            <a:ext cx="3132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S’: Use Maxwell </a:t>
            </a:r>
            <a:r>
              <a:rPr lang="en-US" dirty="0" err="1"/>
              <a:t>Equaitons</a:t>
            </a:r>
            <a:r>
              <a:rPr lang="en-US" dirty="0"/>
              <a:t>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A22D5E-112C-0C4F-AED3-AAC9E0342B73}"/>
                  </a:ext>
                </a:extLst>
              </p:cNvPr>
              <p:cNvSpPr txBox="1"/>
              <p:nvPr/>
            </p:nvSpPr>
            <p:spPr>
              <a:xfrm>
                <a:off x="7702750" y="2304333"/>
                <a:ext cx="1114023" cy="584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A22D5E-112C-0C4F-AED3-AAC9E0342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750" y="2304333"/>
                <a:ext cx="1114023" cy="584327"/>
              </a:xfrm>
              <a:prstGeom prst="rect">
                <a:avLst/>
              </a:prstGeom>
              <a:blipFill>
                <a:blip r:embed="rId3"/>
                <a:stretch>
                  <a:fillRect l="-5618" t="-4255" r="-1124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Arrow 18">
            <a:extLst>
              <a:ext uri="{FF2B5EF4-FFF2-40B4-BE49-F238E27FC236}">
                <a16:creationId xmlns:a16="http://schemas.microsoft.com/office/drawing/2014/main" id="{AC086212-2943-D547-A63F-D93621B2605D}"/>
              </a:ext>
            </a:extLst>
          </p:cNvPr>
          <p:cNvSpPr/>
          <p:nvPr/>
        </p:nvSpPr>
        <p:spPr>
          <a:xfrm>
            <a:off x="4833284" y="3250456"/>
            <a:ext cx="2368502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F5E7EA-2F38-0F46-8E32-F16898A89D88}"/>
              </a:ext>
            </a:extLst>
          </p:cNvPr>
          <p:cNvSpPr txBox="1"/>
          <p:nvPr/>
        </p:nvSpPr>
        <p:spPr>
          <a:xfrm>
            <a:off x="4698606" y="2916459"/>
            <a:ext cx="290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Classical velocity addition: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501039-4DF3-E847-BF5F-AF1C9A94D0C8}"/>
                  </a:ext>
                </a:extLst>
              </p:cNvPr>
              <p:cNvSpPr txBox="1"/>
              <p:nvPr/>
            </p:nvSpPr>
            <p:spPr>
              <a:xfrm>
                <a:off x="7201786" y="3194857"/>
                <a:ext cx="1444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 S: c=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+u=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501039-4DF3-E847-BF5F-AF1C9A94D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1786" y="3194857"/>
                <a:ext cx="1444626" cy="369332"/>
              </a:xfrm>
              <a:prstGeom prst="rect">
                <a:avLst/>
              </a:prstGeom>
              <a:blipFill>
                <a:blip r:embed="rId4"/>
                <a:stretch>
                  <a:fillRect l="-2609" t="-6667" r="-260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82F727B-A1F8-A840-B54A-39FCB1CFFBAB}"/>
                  </a:ext>
                </a:extLst>
              </p:cNvPr>
              <p:cNvSpPr/>
              <p:nvPr/>
            </p:nvSpPr>
            <p:spPr>
              <a:xfrm>
                <a:off x="8437271" y="3146491"/>
                <a:ext cx="918457" cy="5295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en-US" dirty="0"/>
                  <a:t>+u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82F727B-A1F8-A840-B54A-39FCB1CFF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7271" y="3146491"/>
                <a:ext cx="918457" cy="529569"/>
              </a:xfrm>
              <a:prstGeom prst="rect">
                <a:avLst/>
              </a:prstGeom>
              <a:blipFill>
                <a:blip r:embed="rId5"/>
                <a:stretch>
                  <a:fillRect r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F048AC2-50BD-DE46-9E92-1A3FB4141F90}"/>
              </a:ext>
            </a:extLst>
          </p:cNvPr>
          <p:cNvSpPr/>
          <p:nvPr/>
        </p:nvSpPr>
        <p:spPr>
          <a:xfrm>
            <a:off x="4515293" y="2183219"/>
            <a:ext cx="5876260" cy="17802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316963-A265-8E4A-98AF-852C4701B898}"/>
              </a:ext>
            </a:extLst>
          </p:cNvPr>
          <p:cNvSpPr txBox="1"/>
          <p:nvPr/>
        </p:nvSpPr>
        <p:spPr>
          <a:xfrm>
            <a:off x="4669685" y="4650239"/>
            <a:ext cx="3069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S: Use Maxwell </a:t>
            </a:r>
            <a:r>
              <a:rPr lang="en-US" dirty="0" err="1"/>
              <a:t>Equaitons</a:t>
            </a:r>
            <a:r>
              <a:rPr lang="en-US" dirty="0"/>
              <a:t>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1FBC9F3-3F25-0246-9341-7FB7373EBF71}"/>
                  </a:ext>
                </a:extLst>
              </p:cNvPr>
              <p:cNvSpPr txBox="1"/>
              <p:nvPr/>
            </p:nvSpPr>
            <p:spPr>
              <a:xfrm>
                <a:off x="7637131" y="4542742"/>
                <a:ext cx="1062021" cy="584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1FBC9F3-3F25-0246-9341-7FB7373EB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7131" y="4542742"/>
                <a:ext cx="1062021" cy="584327"/>
              </a:xfrm>
              <a:prstGeom prst="rect">
                <a:avLst/>
              </a:prstGeom>
              <a:blipFill>
                <a:blip r:embed="rId6"/>
                <a:stretch>
                  <a:fillRect l="-2381" t="-4255" r="-1190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ight Arrow 25">
            <a:extLst>
              <a:ext uri="{FF2B5EF4-FFF2-40B4-BE49-F238E27FC236}">
                <a16:creationId xmlns:a16="http://schemas.microsoft.com/office/drawing/2014/main" id="{DFFD9E23-CF80-B844-BFEB-B77FF14DA2B3}"/>
              </a:ext>
            </a:extLst>
          </p:cNvPr>
          <p:cNvSpPr/>
          <p:nvPr/>
        </p:nvSpPr>
        <p:spPr>
          <a:xfrm>
            <a:off x="4767665" y="5488865"/>
            <a:ext cx="2368502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79D30F-7672-E047-BB73-AD4AFA1E6BE6}"/>
              </a:ext>
            </a:extLst>
          </p:cNvPr>
          <p:cNvSpPr txBox="1"/>
          <p:nvPr/>
        </p:nvSpPr>
        <p:spPr>
          <a:xfrm>
            <a:off x="4632987" y="5154868"/>
            <a:ext cx="290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Classical velocity addition: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C83A23A-D51D-2A47-A6C2-2D259132F7E3}"/>
                  </a:ext>
                </a:extLst>
              </p:cNvPr>
              <p:cNvSpPr txBox="1"/>
              <p:nvPr/>
            </p:nvSpPr>
            <p:spPr>
              <a:xfrm>
                <a:off x="7136168" y="5433266"/>
                <a:ext cx="16169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 S’: c’=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u=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C83A23A-D51D-2A47-A6C2-2D259132F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168" y="5433266"/>
                <a:ext cx="1616981" cy="369332"/>
              </a:xfrm>
              <a:prstGeom prst="rect">
                <a:avLst/>
              </a:prstGeom>
              <a:blipFill>
                <a:blip r:embed="rId7"/>
                <a:stretch>
                  <a:fillRect l="-3906" t="-6667" r="-234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010C7BC-3B3A-3F4C-80FD-7F260483AA60}"/>
                  </a:ext>
                </a:extLst>
              </p:cNvPr>
              <p:cNvSpPr/>
              <p:nvPr/>
            </p:nvSpPr>
            <p:spPr>
              <a:xfrm>
                <a:off x="8571072" y="5399676"/>
                <a:ext cx="1013034" cy="5295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u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010C7BC-3B3A-3F4C-80FD-7F260483AA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072" y="5399676"/>
                <a:ext cx="1013034" cy="529569"/>
              </a:xfrm>
              <a:prstGeom prst="rect">
                <a:avLst/>
              </a:prstGeom>
              <a:blipFill>
                <a:blip r:embed="rId8"/>
                <a:stretch>
                  <a:fillRect r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044C491-0A58-3548-80C6-174012BFC4A8}"/>
              </a:ext>
            </a:extLst>
          </p:cNvPr>
          <p:cNvSpPr/>
          <p:nvPr/>
        </p:nvSpPr>
        <p:spPr>
          <a:xfrm>
            <a:off x="4449674" y="4421628"/>
            <a:ext cx="5876260" cy="17802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30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7620000" cy="914400"/>
          </a:xfrm>
        </p:spPr>
        <p:txBody>
          <a:bodyPr>
            <a:normAutofit/>
          </a:bodyPr>
          <a:lstStyle/>
          <a:p>
            <a:r>
              <a:rPr lang="en-US" dirty="0"/>
              <a:t>Is there a frame of absolute rest?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997258"/>
            <a:ext cx="7772400" cy="4724400"/>
          </a:xfrm>
        </p:spPr>
        <p:txBody>
          <a:bodyPr>
            <a:normAutofit/>
          </a:bodyPr>
          <a:lstStyle/>
          <a:p>
            <a:r>
              <a:rPr lang="en-US" dirty="0"/>
              <a:t>Many 19th century scientists believe that a frame of absolute rest really exists.</a:t>
            </a:r>
          </a:p>
          <a:p>
            <a:endParaRPr lang="en-US" dirty="0"/>
          </a:p>
          <a:p>
            <a:r>
              <a:rPr lang="en-US" dirty="0"/>
              <a:t>Waves: ordinary waves need a medium to propagate.   </a:t>
            </a:r>
          </a:p>
          <a:p>
            <a:pPr lvl="1"/>
            <a:r>
              <a:rPr lang="en-US" dirty="0"/>
              <a:t>For example: Water waves are disturbances in the surface of water.</a:t>
            </a:r>
          </a:p>
          <a:p>
            <a:r>
              <a:rPr lang="en-US" dirty="0"/>
              <a:t>What is the medium for sound?</a:t>
            </a:r>
          </a:p>
          <a:p>
            <a:r>
              <a:rPr lang="en-US" dirty="0"/>
              <a:t>What is the medium for light (electromagnetic wave)?</a:t>
            </a:r>
          </a:p>
        </p:txBody>
      </p:sp>
      <p:sp>
        <p:nvSpPr>
          <p:cNvPr id="2" name="Rectangle 1"/>
          <p:cNvSpPr/>
          <p:nvPr/>
        </p:nvSpPr>
        <p:spPr>
          <a:xfrm>
            <a:off x="2819400" y="5715001"/>
            <a:ext cx="58674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Ether</a:t>
            </a:r>
            <a:r>
              <a:rPr lang="en-US" altLang="zh-CN" sz="2400" dirty="0"/>
              <a:t>: massless, structure-less, no viscosity but very stiff,  permeate all space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4AF3F9-0BF1-C643-AFBE-0F8D3AC5DD2C}"/>
              </a:ext>
            </a:extLst>
          </p:cNvPr>
          <p:cNvSpPr txBox="1"/>
          <p:nvPr/>
        </p:nvSpPr>
        <p:spPr>
          <a:xfrm>
            <a:off x="6110178" y="1743739"/>
            <a:ext cx="3298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where Maxwell Equations apply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A76AD-2D9A-3D4C-B10E-20B9B1BA3988}"/>
              </a:ext>
            </a:extLst>
          </p:cNvPr>
          <p:cNvSpPr txBox="1"/>
          <p:nvPr/>
        </p:nvSpPr>
        <p:spPr>
          <a:xfrm>
            <a:off x="3547732" y="5015022"/>
            <a:ext cx="1466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vacuum!</a:t>
            </a:r>
          </a:p>
        </p:txBody>
      </p:sp>
    </p:spTree>
    <p:extLst>
      <p:ext uri="{BB962C8B-B14F-4D97-AF65-F5344CB8AC3E}">
        <p14:creationId xmlns:p14="http://schemas.microsoft.com/office/powerpoint/2010/main" val="263174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</TotalTime>
  <Words>2680</Words>
  <Application>Microsoft Macintosh PowerPoint</Application>
  <PresentationFormat>Widescreen</PresentationFormat>
  <Paragraphs>333</Paragraphs>
  <Slides>44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Aptos</vt:lpstr>
      <vt:lpstr>Aptos Display</vt:lpstr>
      <vt:lpstr>Arial</vt:lpstr>
      <vt:lpstr>Cambria Math</vt:lpstr>
      <vt:lpstr>Wingdings</vt:lpstr>
      <vt:lpstr>Office Theme</vt:lpstr>
      <vt:lpstr>Equation</vt:lpstr>
      <vt:lpstr>ECE 60400: Electromagnetic Field Theory Fall 2025 L21 Special Relativity Reading: </vt:lpstr>
      <vt:lpstr>Albert Einstein</vt:lpstr>
      <vt:lpstr>Relativity</vt:lpstr>
      <vt:lpstr>Some impact of the theory of relativity</vt:lpstr>
      <vt:lpstr>Review of Basic Kinematics</vt:lpstr>
      <vt:lpstr>On the Electrodynamics of Moving Bodies</vt:lpstr>
      <vt:lpstr>PowerPoint Presentation</vt:lpstr>
      <vt:lpstr>PowerPoint Presentation</vt:lpstr>
      <vt:lpstr>Is there a frame of absolute rest?</vt:lpstr>
      <vt:lpstr>The Michelson-Morley  experiment  (1887)</vt:lpstr>
      <vt:lpstr>    A fringe shift, n, due to T_l≠T_t  was expected when the system was rotated by 90 degrees with n=2∆/λ=(2Lv^2)/(λc^2 ) =0.44 (L=11m, λ=500nm),  but NOT observed.  The null result indicates that the light speed c remains unchanged in the moving frame.   </vt:lpstr>
      <vt:lpstr>Einstein’s postulates of the special theory of relativity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Shengwang Du</dc:creator>
  <cp:lastModifiedBy>Shengwang Du</cp:lastModifiedBy>
  <cp:revision>87</cp:revision>
  <dcterms:created xsi:type="dcterms:W3CDTF">2024-12-20T01:07:37Z</dcterms:created>
  <dcterms:modified xsi:type="dcterms:W3CDTF">2025-11-05T02:10:17Z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7606f69-b0ae-4874-be30-7d43a3c7be10_Enabled">
    <vt:lpwstr>true</vt:lpwstr>
  </property>
  <property fmtid="{D5CDD505-2E9C-101B-9397-08002B2CF9AE}" pid="3" name="MSIP_Label_f7606f69-b0ae-4874-be30-7d43a3c7be10_SetDate">
    <vt:lpwstr>2025-04-03T02:37:10Z</vt:lpwstr>
  </property>
  <property fmtid="{D5CDD505-2E9C-101B-9397-08002B2CF9AE}" pid="4" name="MSIP_Label_f7606f69-b0ae-4874-be30-7d43a3c7be10_Method">
    <vt:lpwstr>Standard</vt:lpwstr>
  </property>
  <property fmtid="{D5CDD505-2E9C-101B-9397-08002B2CF9AE}" pid="5" name="MSIP_Label_f7606f69-b0ae-4874-be30-7d43a3c7be10_Name">
    <vt:lpwstr>defa4170-0d19-0005-0001-bc88714345d2</vt:lpwstr>
  </property>
  <property fmtid="{D5CDD505-2E9C-101B-9397-08002B2CF9AE}" pid="6" name="MSIP_Label_f7606f69-b0ae-4874-be30-7d43a3c7be10_SiteId">
    <vt:lpwstr>4130bd39-7c53-419c-b1e5-8758d6d63f21</vt:lpwstr>
  </property>
  <property fmtid="{D5CDD505-2E9C-101B-9397-08002B2CF9AE}" pid="7" name="MSIP_Label_f7606f69-b0ae-4874-be30-7d43a3c7be10_ActionId">
    <vt:lpwstr>01af0b31-771f-4f48-aae2-497a5dc96de2</vt:lpwstr>
  </property>
  <property fmtid="{D5CDD505-2E9C-101B-9397-08002B2CF9AE}" pid="8" name="MSIP_Label_f7606f69-b0ae-4874-be30-7d43a3c7be10_ContentBits">
    <vt:lpwstr>0</vt:lpwstr>
  </property>
  <property fmtid="{D5CDD505-2E9C-101B-9397-08002B2CF9AE}" pid="9" name="MSIP_Label_f7606f69-b0ae-4874-be30-7d43a3c7be10_Tag">
    <vt:lpwstr>50, 3, 0, 1</vt:lpwstr>
  </property>
</Properties>
</file>