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598" r:id="rId2"/>
    <p:sldId id="640" r:id="rId3"/>
    <p:sldId id="621" r:id="rId4"/>
    <p:sldId id="622" r:id="rId5"/>
    <p:sldId id="318" r:id="rId6"/>
    <p:sldId id="319" r:id="rId7"/>
    <p:sldId id="269" r:id="rId8"/>
    <p:sldId id="270" r:id="rId9"/>
    <p:sldId id="324" r:id="rId10"/>
    <p:sldId id="325" r:id="rId11"/>
    <p:sldId id="326" r:id="rId12"/>
    <p:sldId id="327" r:id="rId13"/>
    <p:sldId id="274" r:id="rId14"/>
    <p:sldId id="280" r:id="rId15"/>
    <p:sldId id="282" r:id="rId16"/>
    <p:sldId id="281" r:id="rId17"/>
    <p:sldId id="284" r:id="rId18"/>
    <p:sldId id="628" r:id="rId19"/>
    <p:sldId id="623" r:id="rId20"/>
    <p:sldId id="624" r:id="rId21"/>
    <p:sldId id="625" r:id="rId22"/>
    <p:sldId id="626" r:id="rId23"/>
    <p:sldId id="62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ng Zuo" initials="YZ" lastIdx="2" clrIdx="0">
    <p:extLst>
      <p:ext uri="{19B8F6BF-5375-455C-9EA6-DF929625EA0E}">
        <p15:presenceInfo xmlns:p15="http://schemas.microsoft.com/office/powerpoint/2012/main" userId="00fe7e3b8c184c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893"/>
    <a:srgbClr val="0432FF"/>
    <a:srgbClr val="FF505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9" autoAdjust="0"/>
    <p:restoredTop sz="84490" autoAdjust="0"/>
  </p:normalViewPr>
  <p:slideViewPr>
    <p:cSldViewPr snapToGrid="0">
      <p:cViewPr varScale="1">
        <p:scale>
          <a:sx n="103" d="100"/>
          <a:sy n="103" d="100"/>
        </p:scale>
        <p:origin x="76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0147B-C5F9-E541-8A02-F141BC13BBEE}" type="datetimeFigureOut">
              <a:rPr lang="en-US" smtClean="0"/>
              <a:t>2/15/26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37524-6DAD-C842-ADBF-9ED940974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4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7524-6DAD-C842-ADBF-9ED940974B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1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55DBB-8522-FB48-8346-206316080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05F99-FC5D-7A4B-AA36-BAAEC1031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D8E9C-5193-7D4F-B34A-D5BD69DF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2/15/26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56460-A124-3C44-AFB7-CF24451E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D633C-DCA6-B443-9A6D-8C8956057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4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BF1F9-78E0-AD47-A132-4337894ED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8B38E-16CC-EE41-929C-32B7D3A12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5C9AE-EBEC-2645-B608-2AB7340B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2/15/26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F1FD-30EE-5C47-87A6-24E632C8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BB1D6-17D0-1F44-B4E7-E0665DF5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981919-1E08-D346-8FE3-948640278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B7141-EEC5-F04A-9A8A-1B34BCCDD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8CEA9-49F7-E240-B390-746F5E30C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2/15/26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C3BE3-5CEA-9C44-8BA9-056DD93DD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CE4A4-5E66-B747-8D85-32E93235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3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97BF-933E-3549-A5ED-4EF315EE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05A65-A27C-6449-BF69-B59DD0C2D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292C2-8037-EC4B-9768-27904518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2/15/26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EFE3B-8915-1448-B20C-5D521BF52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2991-D2F0-F140-95F9-4CD41A81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0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8174-9621-344C-B6E8-82F81188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45213-F2BC-DB43-95F4-FCD04F944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6CAD1-6BD1-6746-8473-021C9C731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2/15/26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8956E-83FD-D84D-B17C-7E23CDD48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746F3-129D-CE40-A4BD-AC2FF9F2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982F-D12D-DF4D-99F4-715064F0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1FD37-4D73-3B4E-83AE-1531AA155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24528-A068-6A49-B49F-53859332E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6A9DE-17C7-124C-907A-D9C40139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2/15/26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82D30-6318-074C-9C19-84F78B2EB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53666-9F72-AC4A-BC50-D96800FC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7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84AF-F55C-B04D-87AB-AEE57CA9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F39F4-EFA9-2A48-BC52-25728E1D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9D1DD-0DAB-3848-98B5-0BC93AC57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242ED-5E5C-1B45-9B7B-5B99FD9B3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26403-3C78-8242-85AE-1ACFC01E4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930A59-C682-334C-BF74-8E46E77B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2/15/26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597E1-01DE-724F-8B3E-49F8D02E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379CB-15C9-1A45-AB2C-5107B09E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0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9F2F-AC6D-6D4D-B9C7-B6B6EA00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E96D8-137E-AC4A-A37E-38E6700C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2/15/26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1774A-A4FB-7D41-AF7F-FE9E0D9E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DE9C4-ABEB-314B-BF4B-CD17DA01E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6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14DD6-5247-A943-9831-BA0B5523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2/15/26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81CFA6-1618-FE40-B77A-E3AEC567F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82D65-7940-064D-A306-1EC35493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0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4C18-4640-9146-A7E9-7B96F66FA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667ED-D5F4-5C49-B953-842AFC98C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8ADFB-9DDF-FD4E-90F3-73407397B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EC730-B536-BC49-BEFD-1CF9CBB6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2/15/26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44702-68DD-E449-ABDF-4A1AFBBB1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2ABC9-93D4-4B4D-8778-E897BDAC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4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6CBF-71CE-E144-AC52-D789E44B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D2DF5C-B76E-C248-8BF9-718E9C29B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CE30A-79A3-A84A-B280-433B70936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680AC-C436-1C41-AFD6-F54FACD4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2/15/26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B27A0-A698-A24D-9EA0-4154238C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A1B3E-4D14-DA4D-BD0E-6CC2E32E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6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3D2147-2AB5-B84C-8622-F6646A554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B6A90-FA89-BD49-9DCC-C9182754C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06F32-A175-1E44-AFED-397C2A613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F05C9-F4BB-9142-9EF1-67BDF626B694}" type="datetimeFigureOut">
              <a:rPr lang="en-US" smtClean="0"/>
              <a:t>2/15/26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804A0-0FF8-A246-A9C1-F569DD3AF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D60D1-6731-994B-9C00-27E4C0FE2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3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55.png"/><Relationship Id="rId3" Type="http://schemas.openxmlformats.org/officeDocument/2006/relationships/image" Target="../media/image173.png"/><Relationship Id="rId7" Type="http://schemas.openxmlformats.org/officeDocument/2006/relationships/image" Target="../media/image17.png"/><Relationship Id="rId12" Type="http://schemas.openxmlformats.org/officeDocument/2006/relationships/image" Target="../media/image1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53.png"/><Relationship Id="rId5" Type="http://schemas.openxmlformats.org/officeDocument/2006/relationships/image" Target="../media/image15.png"/><Relationship Id="rId15" Type="http://schemas.openxmlformats.org/officeDocument/2006/relationships/image" Target="../media/image157.png"/><Relationship Id="rId10" Type="http://schemas.openxmlformats.org/officeDocument/2006/relationships/image" Target="../media/image152.png"/><Relationship Id="rId4" Type="http://schemas.openxmlformats.org/officeDocument/2006/relationships/image" Target="../media/image174.png"/><Relationship Id="rId9" Type="http://schemas.openxmlformats.org/officeDocument/2006/relationships/image" Target="../media/image19.png"/><Relationship Id="rId14" Type="http://schemas.openxmlformats.org/officeDocument/2006/relationships/image" Target="../media/image15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6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12" Type="http://schemas.openxmlformats.org/officeDocument/2006/relationships/image" Target="../media/image15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54.png"/><Relationship Id="rId5" Type="http://schemas.openxmlformats.org/officeDocument/2006/relationships/image" Target="../media/image24.png"/><Relationship Id="rId10" Type="http://schemas.openxmlformats.org/officeDocument/2006/relationships/image" Target="../media/image153.png"/><Relationship Id="rId4" Type="http://schemas.openxmlformats.org/officeDocument/2006/relationships/image" Target="../media/image23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00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9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8.png"/><Relationship Id="rId5" Type="http://schemas.openxmlformats.org/officeDocument/2006/relationships/image" Target="../media/image189.png"/><Relationship Id="rId10" Type="http://schemas.openxmlformats.org/officeDocument/2006/relationships/image" Target="../media/image197.png"/><Relationship Id="rId4" Type="http://schemas.openxmlformats.org/officeDocument/2006/relationships/image" Target="../media/image188.png"/><Relationship Id="rId9" Type="http://schemas.openxmlformats.org/officeDocument/2006/relationships/image" Target="../media/image19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ocktitan.net/news/CCCX/infleqtion-and-churchill-capital-corp-x-complete-business-osdfz8kbb19o.html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3.png"/><Relationship Id="rId18" Type="http://schemas.openxmlformats.org/officeDocument/2006/relationships/image" Target="../media/image218.pn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17" Type="http://schemas.openxmlformats.org/officeDocument/2006/relationships/image" Target="../media/image217.png"/><Relationship Id="rId2" Type="http://schemas.openxmlformats.org/officeDocument/2006/relationships/image" Target="../media/image202.png"/><Relationship Id="rId16" Type="http://schemas.openxmlformats.org/officeDocument/2006/relationships/image" Target="../media/image216.png"/><Relationship Id="rId20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5" Type="http://schemas.openxmlformats.org/officeDocument/2006/relationships/image" Target="../media/image205.png"/><Relationship Id="rId15" Type="http://schemas.openxmlformats.org/officeDocument/2006/relationships/image" Target="../media/image215.png"/><Relationship Id="rId10" Type="http://schemas.openxmlformats.org/officeDocument/2006/relationships/image" Target="../media/image210.png"/><Relationship Id="rId19" Type="http://schemas.openxmlformats.org/officeDocument/2006/relationships/image" Target="../media/image219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4.png"/><Relationship Id="rId4" Type="http://schemas.openxmlformats.org/officeDocument/2006/relationships/image" Target="../media/image2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3" Type="http://schemas.openxmlformats.org/officeDocument/2006/relationships/image" Target="../media/image141.png"/><Relationship Id="rId7" Type="http://schemas.openxmlformats.org/officeDocument/2006/relationships/image" Target="../media/image20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" Type="http://schemas.openxmlformats.org/officeDocument/2006/relationships/image" Target="../media/image140.png"/><Relationship Id="rId16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18" Type="http://schemas.openxmlformats.org/officeDocument/2006/relationships/image" Target="../media/image164.png"/><Relationship Id="rId3" Type="http://schemas.openxmlformats.org/officeDocument/2006/relationships/image" Target="../media/image141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17" Type="http://schemas.openxmlformats.org/officeDocument/2006/relationships/image" Target="../media/image163.png"/><Relationship Id="rId2" Type="http://schemas.openxmlformats.org/officeDocument/2006/relationships/image" Target="../media/image140.png"/><Relationship Id="rId16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54.png"/><Relationship Id="rId5" Type="http://schemas.openxmlformats.org/officeDocument/2006/relationships/image" Target="../media/image159.png"/><Relationship Id="rId15" Type="http://schemas.openxmlformats.org/officeDocument/2006/relationships/image" Target="../media/image161.png"/><Relationship Id="rId10" Type="http://schemas.openxmlformats.org/officeDocument/2006/relationships/image" Target="../media/image153.png"/><Relationship Id="rId4" Type="http://schemas.openxmlformats.org/officeDocument/2006/relationships/image" Target="../media/image158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13.png"/><Relationship Id="rId5" Type="http://schemas.openxmlformats.org/officeDocument/2006/relationships/image" Target="NULL"/><Relationship Id="rId10" Type="http://schemas.openxmlformats.org/officeDocument/2006/relationships/image" Target="../media/image171.png"/><Relationship Id="rId4" Type="http://schemas.openxmlformats.org/officeDocument/2006/relationships/image" Target="NULL"/><Relationship Id="rId9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F25A0-6E4A-1B43-B231-6DF638EEE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75074"/>
            <a:ext cx="12085204" cy="2144218"/>
          </a:xfrm>
        </p:spPr>
        <p:txBody>
          <a:bodyPr>
            <a:noAutofit/>
          </a:bodyPr>
          <a:lstStyle/>
          <a:p>
            <a:r>
              <a:rPr lang="en-HK" sz="4800" b="1" dirty="0">
                <a:solidFill>
                  <a:srgbClr val="011893"/>
                </a:solidFill>
                <a:effectLst>
                  <a:outerShdw blurRad="50800" dist="38100" dir="18900000" algn="bl" rotWithShape="0">
                    <a:srgbClr val="7030A0">
                      <a:alpha val="4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Applied Quantum Computing II</a:t>
            </a:r>
            <a:br>
              <a:rPr lang="en-HK" sz="4800" b="1" dirty="0">
                <a:solidFill>
                  <a:srgbClr val="011893"/>
                </a:solidFill>
                <a:effectLst>
                  <a:outerShdw blurRad="50800" dist="38100" dir="18900000" algn="bl" rotWithShape="0">
                    <a:srgbClr val="7030A0">
                      <a:alpha val="4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en-HK" sz="3600" b="1" dirty="0">
                <a:solidFill>
                  <a:srgbClr val="C00000"/>
                </a:solidFill>
                <a:effectLst>
                  <a:outerShdw blurRad="50800" dist="38100" dir="18900000" algn="bl" rotWithShape="0">
                    <a:srgbClr val="7030A0">
                      <a:alpha val="4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ECE 50651</a:t>
            </a:r>
            <a:br>
              <a:rPr lang="en-HK" sz="3600" b="1" dirty="0">
                <a:solidFill>
                  <a:srgbClr val="C00000"/>
                </a:solidFill>
                <a:effectLst>
                  <a:outerShdw blurRad="50800" dist="38100" dir="18900000" algn="bl" rotWithShape="0">
                    <a:srgbClr val="7030A0">
                      <a:alpha val="4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en-HK" sz="3600" b="1" dirty="0">
                <a:effectLst>
                  <a:outerShdw blurRad="50800" dist="38100" dir="18900000" algn="bl" rotWithShape="0">
                    <a:srgbClr val="7030A0">
                      <a:alpha val="4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Spring 2025</a:t>
            </a:r>
            <a:br>
              <a:rPr lang="en-HK" sz="3600" b="1" dirty="0">
                <a:effectLst>
                  <a:outerShdw blurRad="50800" dist="38100" dir="18900000" algn="bl" rotWithShape="0">
                    <a:srgbClr val="7030A0">
                      <a:alpha val="4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en-HK" sz="2800" dirty="0">
                <a:effectLst>
                  <a:outerShdw blurRad="50800" dist="38100" dir="18900000" algn="bl" rotWithShape="0">
                    <a:srgbClr val="7030A0">
                      <a:alpha val="4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Recitation Module 0: Photonic Qubits</a:t>
            </a:r>
            <a:endParaRPr lang="en-US" sz="4800" dirty="0">
              <a:effectLst>
                <a:outerShdw blurRad="50800" dist="38100" dir="18900000" algn="bl" rotWithShape="0">
                  <a:srgbClr val="7030A0">
                    <a:alpha val="40000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9006FC8-0B18-BD4E-32EB-903FCECAD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60" y="454891"/>
            <a:ext cx="4225703" cy="75639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25558D7-A2E6-ED67-0D35-11239FA8C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3305" y="4007523"/>
            <a:ext cx="9144000" cy="2007056"/>
          </a:xfrm>
        </p:spPr>
        <p:txBody>
          <a:bodyPr>
            <a:normAutofit/>
          </a:bodyPr>
          <a:lstStyle/>
          <a:p>
            <a:r>
              <a:rPr lang="en-US" sz="3600" b="1" dirty="0"/>
              <a:t>Instructor: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0432FF"/>
                </a:solidFill>
              </a:rPr>
              <a:t>Dr. Shengwang Du</a:t>
            </a:r>
          </a:p>
          <a:p>
            <a:r>
              <a:rPr lang="en-US" sz="3600" dirty="0"/>
              <a:t>Recitation: Monday 2:30pm-3:20pm</a:t>
            </a:r>
          </a:p>
          <a:p>
            <a:r>
              <a:rPr lang="en-US" sz="3600" dirty="0"/>
              <a:t>Knoy Hall of Technology B033</a:t>
            </a:r>
          </a:p>
        </p:txBody>
      </p:sp>
    </p:spTree>
    <p:extLst>
      <p:ext uri="{BB962C8B-B14F-4D97-AF65-F5344CB8AC3E}">
        <p14:creationId xmlns:p14="http://schemas.microsoft.com/office/powerpoint/2010/main" val="42625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8"/>
    </mc:Choice>
    <mc:Fallback xmlns="">
      <p:transition spd="slow" advTm="3467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F68512B4-C11F-20C5-2EF8-404D5428B353}"/>
              </a:ext>
            </a:extLst>
          </p:cNvPr>
          <p:cNvSpPr/>
          <p:nvPr/>
        </p:nvSpPr>
        <p:spPr>
          <a:xfrm>
            <a:off x="9974179" y="766930"/>
            <a:ext cx="517358" cy="111375"/>
          </a:xfrm>
          <a:custGeom>
            <a:avLst/>
            <a:gdLst>
              <a:gd name="csX0" fmla="*/ 517358 w 517358"/>
              <a:gd name="csY0" fmla="*/ 87312 h 111375"/>
              <a:gd name="csX1" fmla="*/ 252663 w 517358"/>
              <a:gd name="csY1" fmla="*/ 3091 h 111375"/>
              <a:gd name="csX2" fmla="*/ 60158 w 517358"/>
              <a:gd name="csY2" fmla="*/ 27154 h 111375"/>
              <a:gd name="csX3" fmla="*/ 0 w 517358"/>
              <a:gd name="csY3" fmla="*/ 111375 h 1113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17358" h="111375">
                <a:moveTo>
                  <a:pt x="517358" y="87312"/>
                </a:moveTo>
                <a:cubicBezTo>
                  <a:pt x="423110" y="50214"/>
                  <a:pt x="328863" y="13117"/>
                  <a:pt x="252663" y="3091"/>
                </a:cubicBezTo>
                <a:cubicBezTo>
                  <a:pt x="176463" y="-6935"/>
                  <a:pt x="102268" y="9107"/>
                  <a:pt x="60158" y="27154"/>
                </a:cubicBezTo>
                <a:cubicBezTo>
                  <a:pt x="18048" y="45201"/>
                  <a:pt x="9024" y="78288"/>
                  <a:pt x="0" y="111375"/>
                </a:cubicBezTo>
              </a:path>
            </a:pathLst>
          </a:custGeom>
          <a:noFill/>
          <a:ln>
            <a:solidFill>
              <a:srgbClr val="FFC000"/>
            </a:solidFill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8256" y="79052"/>
            <a:ext cx="7756263" cy="1054250"/>
          </a:xfrm>
        </p:spPr>
        <p:txBody>
          <a:bodyPr/>
          <a:lstStyle/>
          <a:p>
            <a:r>
              <a:rPr lang="en-US" dirty="0"/>
              <a:t>Half-Wave 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5906" y="955055"/>
                <a:ext cx="4090094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+2m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dirty="0"/>
                      <m:t>2</m:t>
                    </m:r>
                    <m:r>
                      <m:rPr>
                        <m:nor/>
                      </m:rPr>
                      <a:rPr lang="en-US" sz="2400" dirty="0"/>
                      <m:t>m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906" y="955055"/>
                <a:ext cx="4090094" cy="521553"/>
              </a:xfrm>
              <a:prstGeom prst="rect">
                <a:avLst/>
              </a:prstGeom>
              <a:blipFill>
                <a:blip r:embed="rId2"/>
                <a:stretch>
                  <a:fillRect l="-2469" t="-2381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3393542" y="3544374"/>
            <a:ext cx="0" cy="2031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98067" y="4661143"/>
            <a:ext cx="1183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H, fast axis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33983" y="4661144"/>
            <a:ext cx="28111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96074" y="3140690"/>
            <a:ext cx="124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V, slow axis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65562" y="4136044"/>
            <a:ext cx="1855961" cy="105020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90810" y="4326164"/>
                <a:ext cx="3772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810" y="4326164"/>
                <a:ext cx="37728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361009" y="2476920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(linear)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06388" y="340025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465562" y="4270217"/>
            <a:ext cx="1854945" cy="780460"/>
          </a:xfrm>
          <a:prstGeom prst="straightConnector1">
            <a:avLst/>
          </a:prstGeom>
          <a:ln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709379" y="4578614"/>
                <a:ext cx="5520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379" y="4578614"/>
                <a:ext cx="5520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 23"/>
          <p:cNvSpPr/>
          <p:nvPr/>
        </p:nvSpPr>
        <p:spPr>
          <a:xfrm>
            <a:off x="4116729" y="4328933"/>
            <a:ext cx="144724" cy="584521"/>
          </a:xfrm>
          <a:custGeom>
            <a:avLst/>
            <a:gdLst>
              <a:gd name="connsiteX0" fmla="*/ 0 w 144724"/>
              <a:gd name="connsiteY0" fmla="*/ 0 h 584521"/>
              <a:gd name="connsiteX1" fmla="*/ 144684 w 144724"/>
              <a:gd name="connsiteY1" fmla="*/ 272005 h 584521"/>
              <a:gd name="connsiteX2" fmla="*/ 11575 w 144724"/>
              <a:gd name="connsiteY2" fmla="*/ 584521 h 58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24" h="584521">
                <a:moveTo>
                  <a:pt x="0" y="0"/>
                </a:moveTo>
                <a:cubicBezTo>
                  <a:pt x="71377" y="87292"/>
                  <a:pt x="142755" y="174585"/>
                  <a:pt x="144684" y="272005"/>
                </a:cubicBezTo>
                <a:cubicBezTo>
                  <a:pt x="146613" y="369425"/>
                  <a:pt x="79094" y="476973"/>
                  <a:pt x="11575" y="584521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393034" y="5839428"/>
            <a:ext cx="408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“Reflection” according to the fast axis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67068" y="1729980"/>
                <a:ext cx="382476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068" y="1729980"/>
                <a:ext cx="3824765" cy="461921"/>
              </a:xfrm>
              <a:prstGeom prst="rect">
                <a:avLst/>
              </a:prstGeom>
              <a:blipFill>
                <a:blip r:embed="rId5"/>
                <a:stretch>
                  <a:fillRect l="-660" t="-2703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10765" y="2379392"/>
                <a:ext cx="1538755" cy="464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765" y="2379392"/>
                <a:ext cx="1538755" cy="464294"/>
              </a:xfrm>
              <a:prstGeom prst="rect">
                <a:avLst/>
              </a:prstGeom>
              <a:blipFill>
                <a:blip r:embed="rId6"/>
                <a:stretch>
                  <a:fillRect l="-7317" t="-78378" b="-1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01752" y="3804732"/>
                <a:ext cx="5517601" cy="464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752" y="3804732"/>
                <a:ext cx="5517601" cy="464294"/>
              </a:xfrm>
              <a:prstGeom prst="rect">
                <a:avLst/>
              </a:prstGeom>
              <a:blipFill>
                <a:blip r:embed="rId7"/>
                <a:stretch>
                  <a:fillRect l="-1835" t="-78378" b="-1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34837" y="4483269"/>
                <a:ext cx="1751697" cy="627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837" y="4483269"/>
                <a:ext cx="1751697" cy="627416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1967636" y="1507964"/>
            <a:ext cx="4166634" cy="827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C0F9D0-DADD-949E-F206-ABB4DC15AD12}"/>
              </a:ext>
            </a:extLst>
          </p:cNvPr>
          <p:cNvGrpSpPr/>
          <p:nvPr/>
        </p:nvGrpSpPr>
        <p:grpSpPr>
          <a:xfrm>
            <a:off x="8498513" y="81719"/>
            <a:ext cx="3668811" cy="3462655"/>
            <a:chOff x="7031952" y="2869845"/>
            <a:chExt cx="3668811" cy="346265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7514A83-6656-4CDB-FB1E-1CA41FEC56AE}"/>
                </a:ext>
              </a:extLst>
            </p:cNvPr>
            <p:cNvSpPr/>
            <p:nvPr/>
          </p:nvSpPr>
          <p:spPr>
            <a:xfrm>
              <a:off x="7395001" y="3231737"/>
              <a:ext cx="2743200" cy="27432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5380CE-8EAC-7725-0DA6-DC5CAFE17DE2}"/>
                </a:ext>
              </a:extLst>
            </p:cNvPr>
            <p:cNvSpPr/>
            <p:nvPr/>
          </p:nvSpPr>
          <p:spPr>
            <a:xfrm>
              <a:off x="7395001" y="4222684"/>
              <a:ext cx="2743200" cy="76130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86FBD52-968B-EFB9-EEF7-C8AAAC55804F}"/>
                </a:ext>
              </a:extLst>
            </p:cNvPr>
            <p:cNvSpPr/>
            <p:nvPr/>
          </p:nvSpPr>
          <p:spPr>
            <a:xfrm rot="5400000">
              <a:off x="7395000" y="4222684"/>
              <a:ext cx="2743200" cy="76130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0DF42C1-BB8B-97E9-E642-B2C40BBC8621}"/>
                </a:ext>
              </a:extLst>
            </p:cNvPr>
            <p:cNvCxnSpPr>
              <a:endCxn id="17" idx="2"/>
            </p:cNvCxnSpPr>
            <p:nvPr/>
          </p:nvCxnSpPr>
          <p:spPr>
            <a:xfrm flipV="1">
              <a:off x="8766600" y="3231737"/>
              <a:ext cx="0" cy="1371599"/>
            </a:xfrm>
            <a:prstGeom prst="straightConnector1">
              <a:avLst/>
            </a:prstGeom>
            <a:ln w="25400">
              <a:solidFill>
                <a:srgbClr val="0432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451DA29-4AD5-C602-70AC-C16848941FA4}"/>
                </a:ext>
              </a:extLst>
            </p:cNvPr>
            <p:cNvCxnSpPr>
              <a:cxnSpLocks/>
              <a:endCxn id="13" idx="6"/>
            </p:cNvCxnSpPr>
            <p:nvPr/>
          </p:nvCxnSpPr>
          <p:spPr>
            <a:xfrm>
              <a:off x="8766600" y="4603336"/>
              <a:ext cx="1371601" cy="1"/>
            </a:xfrm>
            <a:prstGeom prst="straightConnector1">
              <a:avLst/>
            </a:prstGeom>
            <a:ln w="25400">
              <a:solidFill>
                <a:srgbClr val="0432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6F5D20F-42F5-6C57-E253-ADF2585EF7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5947" y="4603336"/>
              <a:ext cx="380653" cy="380652"/>
            </a:xfrm>
            <a:prstGeom prst="straightConnector1">
              <a:avLst/>
            </a:prstGeom>
            <a:ln w="25400">
              <a:solidFill>
                <a:srgbClr val="0432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A35BFF-A3E5-52D8-C8E7-E2A06B0F4304}"/>
                </a:ext>
              </a:extLst>
            </p:cNvPr>
            <p:cNvSpPr txBox="1"/>
            <p:nvPr/>
          </p:nvSpPr>
          <p:spPr>
            <a:xfrm>
              <a:off x="8102233" y="4562606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x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2569E6-7654-565D-A40B-8E2FE1617397}"/>
                </a:ext>
              </a:extLst>
            </p:cNvPr>
            <p:cNvSpPr txBox="1"/>
            <p:nvPr/>
          </p:nvSpPr>
          <p:spPr>
            <a:xfrm>
              <a:off x="10125672" y="4379871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0C04C3-FA8C-7837-7B68-7D2A7D58C3F1}"/>
                </a:ext>
              </a:extLst>
            </p:cNvPr>
            <p:cNvSpPr txBox="1"/>
            <p:nvPr/>
          </p:nvSpPr>
          <p:spPr>
            <a:xfrm>
              <a:off x="8455319" y="2869845"/>
              <a:ext cx="306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z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F8F686D-98C3-951B-4AB7-B8D745937DA6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8766600" y="3633469"/>
              <a:ext cx="269162" cy="94645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E519A71E-A45A-5080-B0D5-CAC6B4ADD38C}"/>
                </a:ext>
              </a:extLst>
            </p:cNvPr>
            <p:cNvSpPr/>
            <p:nvPr/>
          </p:nvSpPr>
          <p:spPr>
            <a:xfrm>
              <a:off x="8352493" y="4086398"/>
              <a:ext cx="914400" cy="914400"/>
            </a:xfrm>
            <a:prstGeom prst="arc">
              <a:avLst>
                <a:gd name="adj1" fmla="val 15856499"/>
                <a:gd name="adj2" fmla="val 16946695"/>
              </a:avLst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4F61AC6-82F1-B548-185B-73D711A2BA2C}"/>
                    </a:ext>
                  </a:extLst>
                </p:cNvPr>
                <p:cNvSpPr txBox="1"/>
                <p:nvPr/>
              </p:nvSpPr>
              <p:spPr>
                <a:xfrm>
                  <a:off x="8772776" y="3822575"/>
                  <a:ext cx="1894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4F61AC6-82F1-B548-185B-73D711A2BA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2776" y="3822575"/>
                  <a:ext cx="189474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5000" r="-18750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F4040FD-47AB-2B9F-8D4E-5F44380FAD8F}"/>
                    </a:ext>
                  </a:extLst>
                </p:cNvPr>
                <p:cNvSpPr txBox="1"/>
                <p:nvPr/>
              </p:nvSpPr>
              <p:spPr>
                <a:xfrm>
                  <a:off x="8653655" y="2893182"/>
                  <a:ext cx="785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rgbClr val="0432FF"/>
                      </a:solidFill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9C57AEB-E70F-7967-893E-2F3E275F54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655" y="2893182"/>
                  <a:ext cx="785023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5397" t="-160870" r="-39683" b="-2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B9F5105-56E4-486A-006D-CB1DE01DE205}"/>
                    </a:ext>
                  </a:extLst>
                </p:cNvPr>
                <p:cNvSpPr txBox="1"/>
                <p:nvPr/>
              </p:nvSpPr>
              <p:spPr>
                <a:xfrm>
                  <a:off x="8667265" y="6055501"/>
                  <a:ext cx="7615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rgbClr val="0432FF"/>
                      </a:solidFill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D5F1A07-3DF2-EFF5-E31D-F9AFE838B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7265" y="6055501"/>
                  <a:ext cx="76155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6230" t="-160870" r="-42623" b="-2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1DD2F45-E062-4521-7F05-B5E940EA6605}"/>
                    </a:ext>
                  </a:extLst>
                </p:cNvPr>
                <p:cNvSpPr txBox="1"/>
                <p:nvPr/>
              </p:nvSpPr>
              <p:spPr>
                <a:xfrm>
                  <a:off x="8035997" y="5001700"/>
                  <a:ext cx="3827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094678A-9122-E9CE-41F7-37F9CE897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5997" y="5001700"/>
                  <a:ext cx="382733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35484" t="-160870" r="-77419" b="-2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66447E9-A91B-750A-7C15-C16ABB8BC0BE}"/>
                    </a:ext>
                  </a:extLst>
                </p:cNvPr>
                <p:cNvSpPr txBox="1"/>
                <p:nvPr/>
              </p:nvSpPr>
              <p:spPr>
                <a:xfrm>
                  <a:off x="9108980" y="3967672"/>
                  <a:ext cx="3827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DBA4EEE-AB27-CE52-63DC-88DD934E20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980" y="3967672"/>
                  <a:ext cx="382733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35484" t="-168182" r="-77419" b="-24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7DDC54D-2912-92A5-C49C-D1E032827B6F}"/>
                    </a:ext>
                  </a:extLst>
                </p:cNvPr>
                <p:cNvSpPr txBox="1"/>
                <p:nvPr/>
              </p:nvSpPr>
              <p:spPr>
                <a:xfrm>
                  <a:off x="10336945" y="4464836"/>
                  <a:ext cx="3638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E879F3A-0C1C-E549-537A-D4631215F5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6945" y="4464836"/>
                  <a:ext cx="363818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40000" t="-160870" r="-76667" b="-2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7973FB9-FE17-502E-7835-3C36676D7370}"/>
                    </a:ext>
                  </a:extLst>
                </p:cNvPr>
                <p:cNvSpPr txBox="1"/>
                <p:nvPr/>
              </p:nvSpPr>
              <p:spPr>
                <a:xfrm>
                  <a:off x="7031952" y="4446321"/>
                  <a:ext cx="3377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F6F4C64-93CA-6C62-08F1-34BEC91767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1952" y="4446321"/>
                  <a:ext cx="337785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55556" t="-160870" r="-88889" b="-2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C1B06DA-035F-DBC6-E529-EBF2992E95A6}"/>
              </a:ext>
            </a:extLst>
          </p:cNvPr>
          <p:cNvCxnSpPr>
            <a:cxnSpLocks/>
          </p:cNvCxnSpPr>
          <p:nvPr/>
        </p:nvCxnSpPr>
        <p:spPr>
          <a:xfrm flipH="1" flipV="1">
            <a:off x="9982177" y="841071"/>
            <a:ext cx="255772" cy="10054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699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Half-Wave Plate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378597"/>
            <a:ext cx="9154449" cy="3524491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F6A6209-609B-C4C0-4B01-61A051D29C22}"/>
              </a:ext>
            </a:extLst>
          </p:cNvPr>
          <p:cNvCxnSpPr>
            <a:cxnSpLocks/>
          </p:cNvCxnSpPr>
          <p:nvPr/>
        </p:nvCxnSpPr>
        <p:spPr>
          <a:xfrm flipV="1">
            <a:off x="6265233" y="3162869"/>
            <a:ext cx="0" cy="143642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95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1" y="159904"/>
            <a:ext cx="9080338" cy="1054250"/>
          </a:xfrm>
        </p:spPr>
        <p:txBody>
          <a:bodyPr/>
          <a:lstStyle/>
          <a:p>
            <a:r>
              <a:rPr lang="en-US" dirty="0"/>
              <a:t>Quarter-Wave 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6738" y="1182688"/>
                <a:ext cx="4046044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+ 2m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+ 2m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738" y="1182688"/>
                <a:ext cx="4046044" cy="521553"/>
              </a:xfrm>
              <a:prstGeom prst="rect">
                <a:avLst/>
              </a:prstGeom>
              <a:blipFill>
                <a:blip r:embed="rId2"/>
                <a:stretch>
                  <a:fillRect l="-2508" t="-2381" r="-156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1593317" y="3486214"/>
            <a:ext cx="0" cy="2031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97842" y="4602983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X, fast axis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3758" y="4602984"/>
            <a:ext cx="28111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5849" y="3082530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Y, slow axis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04651" y="3978060"/>
            <a:ext cx="1641584" cy="131855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90586" y="4268004"/>
                <a:ext cx="6115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586" y="4268004"/>
                <a:ext cx="61151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966355" y="301834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06163" y="334209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2471" y="6036331"/>
            <a:ext cx="4384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polarization </a:t>
            </a:r>
            <a:r>
              <a:rPr lang="en-US" dirty="0">
                <a:sym typeface="Wingdings" panose="05000000000000000000" pitchFamily="2" charset="2"/>
              </a:rPr>
              <a:t> Circular polarization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72063" y="2615838"/>
            <a:ext cx="193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Linearly polarized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96915" y="4637336"/>
            <a:ext cx="262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 circularly polarized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76496" y="1177655"/>
            <a:ext cx="1320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m-order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0555" y="1995071"/>
                <a:ext cx="6817507" cy="515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1/4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/4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/4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/4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/4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/2)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55" y="1995071"/>
                <a:ext cx="6817507" cy="515462"/>
              </a:xfrm>
              <a:prstGeom prst="rect">
                <a:avLst/>
              </a:prstGeom>
              <a:blipFill>
                <a:blip r:embed="rId4"/>
                <a:stretch>
                  <a:fillRect l="-1115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360554" y="1982107"/>
            <a:ext cx="6955147" cy="6345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91287" y="2873381"/>
                <a:ext cx="2170531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287" y="2873381"/>
                <a:ext cx="2170531" cy="572273"/>
              </a:xfrm>
              <a:prstGeom prst="rect">
                <a:avLst/>
              </a:prstGeom>
              <a:blipFill>
                <a:blip r:embed="rId5"/>
                <a:stretch>
                  <a:fillRect l="-5233" t="-56522" r="-13372" b="-8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1528" y="3746573"/>
                <a:ext cx="5093189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528" y="3746573"/>
                <a:ext cx="5093189" cy="572273"/>
              </a:xfrm>
              <a:prstGeom prst="rect">
                <a:avLst/>
              </a:prstGeom>
              <a:blipFill>
                <a:blip r:embed="rId6"/>
                <a:stretch>
                  <a:fillRect l="-2488" t="-60000" r="-5473" b="-9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0B2537F-2EF2-6144-29AC-D86D7B118A55}"/>
              </a:ext>
            </a:extLst>
          </p:cNvPr>
          <p:cNvGrpSpPr/>
          <p:nvPr/>
        </p:nvGrpSpPr>
        <p:grpSpPr>
          <a:xfrm>
            <a:off x="8498513" y="81719"/>
            <a:ext cx="3668811" cy="3462655"/>
            <a:chOff x="7031952" y="2869845"/>
            <a:chExt cx="3668811" cy="346265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131BF62-E240-61D0-302D-59711858D98B}"/>
                </a:ext>
              </a:extLst>
            </p:cNvPr>
            <p:cNvSpPr/>
            <p:nvPr/>
          </p:nvSpPr>
          <p:spPr>
            <a:xfrm>
              <a:off x="7395001" y="3231737"/>
              <a:ext cx="2743200" cy="27432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978BF2E-A949-A476-7480-55D832193B2B}"/>
                </a:ext>
              </a:extLst>
            </p:cNvPr>
            <p:cNvSpPr/>
            <p:nvPr/>
          </p:nvSpPr>
          <p:spPr>
            <a:xfrm>
              <a:off x="7395001" y="4222684"/>
              <a:ext cx="2743200" cy="76130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754FBF4-60A5-02A1-0D72-FD2FFFBAA5B5}"/>
                </a:ext>
              </a:extLst>
            </p:cNvPr>
            <p:cNvSpPr/>
            <p:nvPr/>
          </p:nvSpPr>
          <p:spPr>
            <a:xfrm rot="5400000">
              <a:off x="7395000" y="4222684"/>
              <a:ext cx="2743200" cy="76130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C7682B7-94F7-E36D-0EB9-C78C87CFDE2F}"/>
                </a:ext>
              </a:extLst>
            </p:cNvPr>
            <p:cNvCxnSpPr>
              <a:endCxn id="17" idx="2"/>
            </p:cNvCxnSpPr>
            <p:nvPr/>
          </p:nvCxnSpPr>
          <p:spPr>
            <a:xfrm flipV="1">
              <a:off x="8766600" y="3231737"/>
              <a:ext cx="0" cy="1371599"/>
            </a:xfrm>
            <a:prstGeom prst="straightConnector1">
              <a:avLst/>
            </a:prstGeom>
            <a:ln w="25400">
              <a:solidFill>
                <a:srgbClr val="0432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2DFEFC3-D051-BD08-F34A-27C95987A038}"/>
                </a:ext>
              </a:extLst>
            </p:cNvPr>
            <p:cNvCxnSpPr>
              <a:cxnSpLocks/>
              <a:endCxn id="16" idx="6"/>
            </p:cNvCxnSpPr>
            <p:nvPr/>
          </p:nvCxnSpPr>
          <p:spPr>
            <a:xfrm>
              <a:off x="8766600" y="4603336"/>
              <a:ext cx="1371601" cy="1"/>
            </a:xfrm>
            <a:prstGeom prst="straightConnector1">
              <a:avLst/>
            </a:prstGeom>
            <a:ln w="25400">
              <a:solidFill>
                <a:srgbClr val="0432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0C379E1-D21E-DC30-3E85-E25028727D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5947" y="4603336"/>
              <a:ext cx="380653" cy="380652"/>
            </a:xfrm>
            <a:prstGeom prst="straightConnector1">
              <a:avLst/>
            </a:prstGeom>
            <a:ln w="25400">
              <a:solidFill>
                <a:srgbClr val="0432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10C329-3232-40CD-8BA3-D32AB1D1ABCB}"/>
                </a:ext>
              </a:extLst>
            </p:cNvPr>
            <p:cNvSpPr txBox="1"/>
            <p:nvPr/>
          </p:nvSpPr>
          <p:spPr>
            <a:xfrm>
              <a:off x="8102233" y="4562606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x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921A72-BF5A-3BAA-6BBA-82F2B8C6D1A2}"/>
                </a:ext>
              </a:extLst>
            </p:cNvPr>
            <p:cNvSpPr txBox="1"/>
            <p:nvPr/>
          </p:nvSpPr>
          <p:spPr>
            <a:xfrm>
              <a:off x="10125672" y="4379871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y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08BCF1-6216-CDD8-972C-A7638A6F36EA}"/>
                </a:ext>
              </a:extLst>
            </p:cNvPr>
            <p:cNvSpPr txBox="1"/>
            <p:nvPr/>
          </p:nvSpPr>
          <p:spPr>
            <a:xfrm>
              <a:off x="8455319" y="2869845"/>
              <a:ext cx="306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z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2F4109C-0838-8A5B-51BE-E78C71E0D6AE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>
              <a:off x="8766600" y="4579926"/>
              <a:ext cx="1359072" cy="3077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DC2909E7-63C6-683D-2E0A-84438BFE1884}"/>
                </a:ext>
              </a:extLst>
            </p:cNvPr>
            <p:cNvSpPr/>
            <p:nvPr/>
          </p:nvSpPr>
          <p:spPr>
            <a:xfrm>
              <a:off x="8352493" y="4086398"/>
              <a:ext cx="914400" cy="914400"/>
            </a:xfrm>
            <a:prstGeom prst="arc">
              <a:avLst>
                <a:gd name="adj1" fmla="val 15856499"/>
                <a:gd name="adj2" fmla="val 16946695"/>
              </a:avLst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477596F-E50C-54EB-236C-01718B3EE4A4}"/>
                    </a:ext>
                  </a:extLst>
                </p:cNvPr>
                <p:cNvSpPr txBox="1"/>
                <p:nvPr/>
              </p:nvSpPr>
              <p:spPr>
                <a:xfrm>
                  <a:off x="8772776" y="3822575"/>
                  <a:ext cx="1894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477596F-E50C-54EB-236C-01718B3EE4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2776" y="3822575"/>
                  <a:ext cx="18947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5000" r="-18750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2926B15-E7E4-FB2F-878A-F4DFE4750096}"/>
                    </a:ext>
                  </a:extLst>
                </p:cNvPr>
                <p:cNvSpPr txBox="1"/>
                <p:nvPr/>
              </p:nvSpPr>
              <p:spPr>
                <a:xfrm>
                  <a:off x="8653655" y="2893182"/>
                  <a:ext cx="785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rgbClr val="0432FF"/>
                      </a:solidFill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9C57AEB-E70F-7967-893E-2F3E275F54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655" y="2893182"/>
                  <a:ext cx="78502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5397" t="-160870" r="-39683" b="-2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6A0904B-AC46-CD43-B9C8-B02D24843ADA}"/>
                    </a:ext>
                  </a:extLst>
                </p:cNvPr>
                <p:cNvSpPr txBox="1"/>
                <p:nvPr/>
              </p:nvSpPr>
              <p:spPr>
                <a:xfrm>
                  <a:off x="8667265" y="6055501"/>
                  <a:ext cx="7615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rgbClr val="0432FF"/>
                      </a:solidFill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D5F1A07-3DF2-EFF5-E31D-F9AFE838B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7265" y="6055501"/>
                  <a:ext cx="76155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6230" t="-160870" r="-42623" b="-2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F84268B-E21F-EFD6-75D6-C2737A1267E6}"/>
                    </a:ext>
                  </a:extLst>
                </p:cNvPr>
                <p:cNvSpPr txBox="1"/>
                <p:nvPr/>
              </p:nvSpPr>
              <p:spPr>
                <a:xfrm>
                  <a:off x="8035997" y="5001700"/>
                  <a:ext cx="3827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094678A-9122-E9CE-41F7-37F9CE897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5997" y="5001700"/>
                  <a:ext cx="382733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5484" t="-160870" r="-77419" b="-2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D5FE4D0-2887-EE97-1D4B-B5189537E704}"/>
                    </a:ext>
                  </a:extLst>
                </p:cNvPr>
                <p:cNvSpPr txBox="1"/>
                <p:nvPr/>
              </p:nvSpPr>
              <p:spPr>
                <a:xfrm>
                  <a:off x="9108980" y="3967672"/>
                  <a:ext cx="3827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DBA4EEE-AB27-CE52-63DC-88DD934E20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980" y="3967672"/>
                  <a:ext cx="382733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35484" t="-168182" r="-77419" b="-24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F9EBF6A-D3B7-51B6-33D0-C9FE7D54CA51}"/>
                    </a:ext>
                  </a:extLst>
                </p:cNvPr>
                <p:cNvSpPr txBox="1"/>
                <p:nvPr/>
              </p:nvSpPr>
              <p:spPr>
                <a:xfrm>
                  <a:off x="10336945" y="4464836"/>
                  <a:ext cx="3638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E879F3A-0C1C-E549-537A-D4631215F5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6945" y="4464836"/>
                  <a:ext cx="363818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40000" t="-160870" r="-76667" b="-2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B4792EF-3DC3-5A98-D3C6-57194C4A0D67}"/>
                    </a:ext>
                  </a:extLst>
                </p:cNvPr>
                <p:cNvSpPr txBox="1"/>
                <p:nvPr/>
              </p:nvSpPr>
              <p:spPr>
                <a:xfrm>
                  <a:off x="7031952" y="4446321"/>
                  <a:ext cx="3377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F6F4C64-93CA-6C62-08F1-34BEC91767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1952" y="4446321"/>
                  <a:ext cx="337785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55556" t="-160870" r="-88889" b="-2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EE761F3-C75E-AAB8-BBA5-4EE2B91CBFB3}"/>
              </a:ext>
            </a:extLst>
          </p:cNvPr>
          <p:cNvCxnSpPr>
            <a:cxnSpLocks/>
          </p:cNvCxnSpPr>
          <p:nvPr/>
        </p:nvCxnSpPr>
        <p:spPr>
          <a:xfrm flipH="1">
            <a:off x="9861377" y="1846565"/>
            <a:ext cx="376572" cy="34929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>
            <a:extLst>
              <a:ext uri="{FF2B5EF4-FFF2-40B4-BE49-F238E27FC236}">
                <a16:creationId xmlns:a16="http://schemas.microsoft.com/office/drawing/2014/main" id="{978086E0-7BE2-3D68-B3E6-CC5AE9A34531}"/>
              </a:ext>
            </a:extLst>
          </p:cNvPr>
          <p:cNvSpPr/>
          <p:nvPr/>
        </p:nvSpPr>
        <p:spPr>
          <a:xfrm>
            <a:off x="9872663" y="1900238"/>
            <a:ext cx="1700212" cy="302036"/>
          </a:xfrm>
          <a:custGeom>
            <a:avLst/>
            <a:gdLst>
              <a:gd name="csX0" fmla="*/ 0 w 1700212"/>
              <a:gd name="csY0" fmla="*/ 257175 h 302036"/>
              <a:gd name="csX1" fmla="*/ 657225 w 1700212"/>
              <a:gd name="csY1" fmla="*/ 300037 h 302036"/>
              <a:gd name="csX2" fmla="*/ 1357312 w 1700212"/>
              <a:gd name="csY2" fmla="*/ 200025 h 302036"/>
              <a:gd name="csX3" fmla="*/ 1700212 w 1700212"/>
              <a:gd name="csY3" fmla="*/ 0 h 3020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700212" h="302036">
                <a:moveTo>
                  <a:pt x="0" y="257175"/>
                </a:moveTo>
                <a:cubicBezTo>
                  <a:pt x="215503" y="283368"/>
                  <a:pt x="431006" y="309562"/>
                  <a:pt x="657225" y="300037"/>
                </a:cubicBezTo>
                <a:cubicBezTo>
                  <a:pt x="883444" y="290512"/>
                  <a:pt x="1183481" y="250031"/>
                  <a:pt x="1357312" y="200025"/>
                </a:cubicBezTo>
                <a:cubicBezTo>
                  <a:pt x="1531143" y="150019"/>
                  <a:pt x="1615677" y="75009"/>
                  <a:pt x="1700212" y="0"/>
                </a:cubicBezTo>
              </a:path>
            </a:pathLst>
          </a:custGeom>
          <a:noFill/>
          <a:ln w="25400">
            <a:solidFill>
              <a:srgbClr val="FFC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0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Quarter-Wave Plate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509" y="1583318"/>
            <a:ext cx="7187878" cy="5274682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52A930D-7230-4CB4-29A2-5608EC0FC135}"/>
              </a:ext>
            </a:extLst>
          </p:cNvPr>
          <p:cNvCxnSpPr>
            <a:cxnSpLocks/>
          </p:cNvCxnSpPr>
          <p:nvPr/>
        </p:nvCxnSpPr>
        <p:spPr>
          <a:xfrm flipV="1">
            <a:off x="6096000" y="2234821"/>
            <a:ext cx="0" cy="143642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641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Operator in real-position space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393542" y="3544374"/>
            <a:ext cx="0" cy="2031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98066" y="466114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 (x)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33983" y="4661144"/>
            <a:ext cx="28111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70255" y="301927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(y)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084728" y="3900837"/>
                <a:ext cx="3888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728" y="3900837"/>
                <a:ext cx="388824" cy="369332"/>
              </a:xfrm>
              <a:prstGeom prst="rect">
                <a:avLst/>
              </a:prstGeom>
              <a:blipFill>
                <a:blip r:embed="rId2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3393543" y="4170556"/>
            <a:ext cx="1273801" cy="490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02015" y="3761678"/>
            <a:ext cx="817902" cy="899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3319064" y="4277603"/>
            <a:ext cx="914400" cy="914400"/>
          </a:xfrm>
          <a:prstGeom prst="arc">
            <a:avLst>
              <a:gd name="adj1" fmla="val 16200000"/>
              <a:gd name="adj2" fmla="val 18625232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86400" y="3228101"/>
                <a:ext cx="4292650" cy="936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228101"/>
                <a:ext cx="4292650" cy="936860"/>
              </a:xfrm>
              <a:prstGeom prst="rect">
                <a:avLst/>
              </a:prstGeom>
              <a:blipFill>
                <a:blip r:embed="rId3"/>
                <a:stretch>
                  <a:fillRect l="-1775" t="-4054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68021" y="5504532"/>
                <a:ext cx="6396816" cy="936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021" y="5504532"/>
                <a:ext cx="6396816" cy="936860"/>
              </a:xfrm>
              <a:prstGeom prst="rect">
                <a:avLst/>
              </a:prstGeom>
              <a:blipFill>
                <a:blip r:embed="rId4"/>
                <a:stretch>
                  <a:fillRect l="-1190" t="-2667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137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Polarizer: Projection operator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364758" y="4218593"/>
            <a:ext cx="0" cy="2031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68895" y="5007823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00704" y="5335363"/>
            <a:ext cx="28111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51852" y="414227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49710" y="4441245"/>
            <a:ext cx="1487347" cy="1730415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11664" y="4456451"/>
            <a:ext cx="1046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Polarizer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98090" y="5012198"/>
                <a:ext cx="1830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090" y="5012198"/>
                <a:ext cx="183063" cy="276999"/>
              </a:xfrm>
              <a:prstGeom prst="rect">
                <a:avLst/>
              </a:prstGeom>
              <a:blipFill>
                <a:blip r:embed="rId2"/>
                <a:stretch>
                  <a:fillRect l="-26667" r="-2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 flipV="1">
            <a:off x="2373258" y="4199345"/>
            <a:ext cx="1716385" cy="1972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32838" y="2274907"/>
                <a:ext cx="3242362" cy="4973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𝑠𝑖𝑛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838" y="2274907"/>
                <a:ext cx="3242362" cy="497380"/>
              </a:xfrm>
              <a:prstGeom prst="rect">
                <a:avLst/>
              </a:prstGeom>
              <a:blipFill>
                <a:blip r:embed="rId3"/>
                <a:stretch>
                  <a:fillRect l="-117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2373258" y="2139815"/>
            <a:ext cx="3352147" cy="828907"/>
          </a:xfrm>
          <a:prstGeom prst="rect">
            <a:avLst/>
          </a:prstGeom>
          <a:noFill/>
          <a:ln>
            <a:solidFill>
              <a:srgbClr val="1804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3051852" y="5192003"/>
            <a:ext cx="914400" cy="914400"/>
          </a:xfrm>
          <a:prstGeom prst="arc">
            <a:avLst>
              <a:gd name="adj1" fmla="val 16200000"/>
              <a:gd name="adj2" fmla="val 18625232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66154" y="2820870"/>
                <a:ext cx="2870016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154" y="2820870"/>
                <a:ext cx="2870016" cy="461921"/>
              </a:xfrm>
              <a:prstGeom prst="rect">
                <a:avLst/>
              </a:prstGeom>
              <a:blipFill>
                <a:blip r:embed="rId4"/>
                <a:stretch>
                  <a:fillRect l="-1762" t="-81081" b="-1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57015" y="3661423"/>
                <a:ext cx="24336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015" y="3661423"/>
                <a:ext cx="2433615" cy="276999"/>
              </a:xfrm>
              <a:prstGeom prst="rect">
                <a:avLst/>
              </a:prstGeom>
              <a:blipFill>
                <a:blip r:embed="rId5"/>
                <a:stretch>
                  <a:fillRect l="-155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725405" y="4135889"/>
                <a:ext cx="4128374" cy="464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405" y="4135889"/>
                <a:ext cx="4128374" cy="464294"/>
              </a:xfrm>
              <a:prstGeom prst="rect">
                <a:avLst/>
              </a:prstGeom>
              <a:blipFill>
                <a:blip r:embed="rId6"/>
                <a:stretch>
                  <a:fillRect l="-307" t="-2632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25406" y="4864435"/>
                <a:ext cx="2922275" cy="464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406" y="4864435"/>
                <a:ext cx="2922275" cy="464294"/>
              </a:xfrm>
              <a:prstGeom prst="rect">
                <a:avLst/>
              </a:prstGeom>
              <a:blipFill>
                <a:blip r:embed="rId7"/>
                <a:stretch>
                  <a:fillRect l="-431" t="-2703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25405" y="5617578"/>
                <a:ext cx="2718693" cy="464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405" y="5617578"/>
                <a:ext cx="2718693" cy="464294"/>
              </a:xfrm>
              <a:prstGeom prst="rect">
                <a:avLst/>
              </a:prstGeom>
              <a:blipFill>
                <a:blip r:embed="rId8"/>
                <a:stretch>
                  <a:fillRect l="-465" t="-263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711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8256" y="283780"/>
            <a:ext cx="7756263" cy="1054250"/>
          </a:xfrm>
        </p:spPr>
        <p:txBody>
          <a:bodyPr/>
          <a:lstStyle/>
          <a:p>
            <a:r>
              <a:rPr lang="en-US" dirty="0"/>
              <a:t>Half-Wave 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41068" y="1302184"/>
                <a:ext cx="4090094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+2m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dirty="0"/>
                      <m:t>2</m:t>
                    </m:r>
                    <m:r>
                      <m:rPr>
                        <m:nor/>
                      </m:rPr>
                      <a:rPr lang="en-US" sz="2400" dirty="0"/>
                      <m:t>m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68" y="1302184"/>
                <a:ext cx="4090094" cy="521553"/>
              </a:xfrm>
              <a:prstGeom prst="rect">
                <a:avLst/>
              </a:prstGeom>
              <a:blipFill>
                <a:blip r:embed="rId2"/>
                <a:stretch>
                  <a:fillRect l="-2477" r="-619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3393542" y="3544374"/>
            <a:ext cx="0" cy="2031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98066" y="46611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33983" y="4661144"/>
            <a:ext cx="28111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23756" y="32085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65562" y="4136044"/>
            <a:ext cx="1855961" cy="105020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90810" y="4326164"/>
                <a:ext cx="3888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810" y="4326164"/>
                <a:ext cx="388824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2832803" y="3843462"/>
            <a:ext cx="1147482" cy="1669374"/>
          </a:xfrm>
          <a:prstGeom prst="straightConnector1">
            <a:avLst/>
          </a:prstGeom>
          <a:ln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 flipV="1">
            <a:off x="4098225" y="4308405"/>
            <a:ext cx="187680" cy="329360"/>
          </a:xfrm>
          <a:custGeom>
            <a:avLst/>
            <a:gdLst>
              <a:gd name="connsiteX0" fmla="*/ 0 w 144724"/>
              <a:gd name="connsiteY0" fmla="*/ 0 h 584521"/>
              <a:gd name="connsiteX1" fmla="*/ 144684 w 144724"/>
              <a:gd name="connsiteY1" fmla="*/ 272005 h 584521"/>
              <a:gd name="connsiteX2" fmla="*/ 11575 w 144724"/>
              <a:gd name="connsiteY2" fmla="*/ 584521 h 58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24" h="584521">
                <a:moveTo>
                  <a:pt x="0" y="0"/>
                </a:moveTo>
                <a:cubicBezTo>
                  <a:pt x="71377" y="87292"/>
                  <a:pt x="142755" y="174585"/>
                  <a:pt x="144684" y="272005"/>
                </a:cubicBezTo>
                <a:cubicBezTo>
                  <a:pt x="146613" y="369425"/>
                  <a:pt x="79094" y="476973"/>
                  <a:pt x="11575" y="584521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04269" y="2152793"/>
                <a:ext cx="1655453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269" y="2152793"/>
                <a:ext cx="1655453" cy="461921"/>
              </a:xfrm>
              <a:prstGeom prst="rect">
                <a:avLst/>
              </a:prstGeom>
              <a:blipFill>
                <a:blip r:embed="rId4"/>
                <a:stretch>
                  <a:fillRect l="-3053" t="-2703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2128255" y="2018372"/>
            <a:ext cx="1852030" cy="827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81758" y="3839869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fast axis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79700" y="3544373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slow 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426274" y="2220220"/>
                <a:ext cx="3409523" cy="575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274" y="2220220"/>
                <a:ext cx="3409523" cy="575157"/>
              </a:xfrm>
              <a:prstGeom prst="rect">
                <a:avLst/>
              </a:prstGeom>
              <a:blipFill>
                <a:blip r:embed="rId5"/>
                <a:stretch>
                  <a:fillRect l="-1487" t="-2128" r="-2230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80210" y="3619764"/>
                <a:ext cx="19230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210" y="3619764"/>
                <a:ext cx="1923027" cy="369332"/>
              </a:xfrm>
              <a:prstGeom prst="rect">
                <a:avLst/>
              </a:prstGeom>
              <a:blipFill>
                <a:blip r:embed="rId6"/>
                <a:stretch>
                  <a:fillRect l="-2632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940069" y="4182182"/>
                <a:ext cx="2324354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069" y="4182182"/>
                <a:ext cx="2324354" cy="615810"/>
              </a:xfrm>
              <a:prstGeom prst="rect">
                <a:avLst/>
              </a:prstGeom>
              <a:blipFill>
                <a:blip r:embed="rId7"/>
                <a:stretch>
                  <a:fillRect l="-2717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49190" y="4997932"/>
                <a:ext cx="3820982" cy="517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/2)=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190" y="4997932"/>
                <a:ext cx="3820982" cy="517001"/>
              </a:xfrm>
              <a:prstGeom prst="rect">
                <a:avLst/>
              </a:prstGeom>
              <a:blipFill>
                <a:blip r:embed="rId8"/>
                <a:stretch>
                  <a:fillRect l="-662" t="-238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054918" y="4971547"/>
                <a:ext cx="1129155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918" y="4971547"/>
                <a:ext cx="1129155" cy="554254"/>
              </a:xfrm>
              <a:prstGeom prst="rect">
                <a:avLst/>
              </a:prstGeom>
              <a:blipFill>
                <a:blip r:embed="rId9"/>
                <a:stretch>
                  <a:fillRect l="-4396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66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9610" y="325956"/>
            <a:ext cx="9119830" cy="1054250"/>
          </a:xfrm>
        </p:spPr>
        <p:txBody>
          <a:bodyPr>
            <a:normAutofit/>
          </a:bodyPr>
          <a:lstStyle/>
          <a:p>
            <a:r>
              <a:rPr lang="en-US" dirty="0"/>
              <a:t>Retarders : Spin ½ Rotation</a:t>
            </a:r>
            <a:endParaRPr lang="en-US" dirty="0">
              <a:solidFill>
                <a:srgbClr val="1804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86CD81-A0D5-994E-BA9B-19B959ABA391}"/>
                  </a:ext>
                </a:extLst>
              </p:cNvPr>
              <p:cNvSpPr txBox="1"/>
              <p:nvPr/>
            </p:nvSpPr>
            <p:spPr>
              <a:xfrm>
                <a:off x="1162809" y="2362489"/>
                <a:ext cx="5163465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1/#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≜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∆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𝑓𝑠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∆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𝑓𝑠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86CD81-A0D5-994E-BA9B-19B959ABA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09" y="2362489"/>
                <a:ext cx="5163465" cy="880369"/>
              </a:xfrm>
              <a:prstGeom prst="rect">
                <a:avLst/>
              </a:prstGeom>
              <a:blipFill>
                <a:blip r:embed="rId2"/>
                <a:stretch>
                  <a:fillRect l="-490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0C69674-4535-F27B-2E17-E242F3D217C9}"/>
              </a:ext>
            </a:extLst>
          </p:cNvPr>
          <p:cNvGrpSpPr/>
          <p:nvPr/>
        </p:nvGrpSpPr>
        <p:grpSpPr>
          <a:xfrm>
            <a:off x="6744333" y="2022998"/>
            <a:ext cx="3668811" cy="3462655"/>
            <a:chOff x="8063682" y="2141551"/>
            <a:chExt cx="3668811" cy="34626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2CE65B8-71B1-D246-8C01-FBB3F88257B1}"/>
                </a:ext>
              </a:extLst>
            </p:cNvPr>
            <p:cNvGrpSpPr/>
            <p:nvPr/>
          </p:nvGrpSpPr>
          <p:grpSpPr>
            <a:xfrm>
              <a:off x="8063682" y="2141551"/>
              <a:ext cx="3668811" cy="3462655"/>
              <a:chOff x="7031952" y="2869845"/>
              <a:chExt cx="3668811" cy="346265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455743A-3C65-6190-3B29-A88943AAB559}"/>
                  </a:ext>
                </a:extLst>
              </p:cNvPr>
              <p:cNvSpPr/>
              <p:nvPr/>
            </p:nvSpPr>
            <p:spPr>
              <a:xfrm>
                <a:off x="7395001" y="3231737"/>
                <a:ext cx="2743200" cy="2743200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35EFEA3-B368-5E37-DB62-0D32841C02E2}"/>
                  </a:ext>
                </a:extLst>
              </p:cNvPr>
              <p:cNvSpPr/>
              <p:nvPr/>
            </p:nvSpPr>
            <p:spPr>
              <a:xfrm>
                <a:off x="7395001" y="4222684"/>
                <a:ext cx="2743200" cy="761305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4513804-CFC7-E014-E54A-224B26FC41A6}"/>
                  </a:ext>
                </a:extLst>
              </p:cNvPr>
              <p:cNvSpPr/>
              <p:nvPr/>
            </p:nvSpPr>
            <p:spPr>
              <a:xfrm rot="5400000">
                <a:off x="7395000" y="4222684"/>
                <a:ext cx="2743200" cy="761305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0047CFED-DD85-F994-56A5-7F286D24898F}"/>
                  </a:ext>
                </a:extLst>
              </p:cNvPr>
              <p:cNvCxnSpPr>
                <a:endCxn id="18" idx="2"/>
              </p:cNvCxnSpPr>
              <p:nvPr/>
            </p:nvCxnSpPr>
            <p:spPr>
              <a:xfrm flipV="1">
                <a:off x="8766600" y="3231737"/>
                <a:ext cx="0" cy="1371599"/>
              </a:xfrm>
              <a:prstGeom prst="straightConnector1">
                <a:avLst/>
              </a:prstGeom>
              <a:ln w="25400">
                <a:solidFill>
                  <a:srgbClr val="0432FF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DB51BE79-2DDA-8A05-455A-20B9E8F1471D}"/>
                  </a:ext>
                </a:extLst>
              </p:cNvPr>
              <p:cNvCxnSpPr>
                <a:cxnSpLocks/>
                <a:endCxn id="17" idx="6"/>
              </p:cNvCxnSpPr>
              <p:nvPr/>
            </p:nvCxnSpPr>
            <p:spPr>
              <a:xfrm>
                <a:off x="8766600" y="4603336"/>
                <a:ext cx="1371601" cy="1"/>
              </a:xfrm>
              <a:prstGeom prst="straightConnector1">
                <a:avLst/>
              </a:prstGeom>
              <a:ln w="25400">
                <a:solidFill>
                  <a:srgbClr val="0432FF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8B5AA056-7521-0F42-ADA1-C76AD098B7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85947" y="4603336"/>
                <a:ext cx="380653" cy="380652"/>
              </a:xfrm>
              <a:prstGeom prst="straightConnector1">
                <a:avLst/>
              </a:prstGeom>
              <a:ln w="25400">
                <a:solidFill>
                  <a:srgbClr val="0432FF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C14AE9-D911-C3C6-4568-A1697CF2450A}"/>
                  </a:ext>
                </a:extLst>
              </p:cNvPr>
              <p:cNvSpPr txBox="1"/>
              <p:nvPr/>
            </p:nvSpPr>
            <p:spPr>
              <a:xfrm>
                <a:off x="8102233" y="4562606"/>
                <a:ext cx="317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x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5754C0-703F-14DF-A24E-5BC7AAB73FE7}"/>
                  </a:ext>
                </a:extLst>
              </p:cNvPr>
              <p:cNvSpPr txBox="1"/>
              <p:nvPr/>
            </p:nvSpPr>
            <p:spPr>
              <a:xfrm>
                <a:off x="10125672" y="4379871"/>
                <a:ext cx="3241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y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4E47F22-19C3-253F-E576-BBAA226CC66A}"/>
                  </a:ext>
                </a:extLst>
              </p:cNvPr>
              <p:cNvSpPr txBox="1"/>
              <p:nvPr/>
            </p:nvSpPr>
            <p:spPr>
              <a:xfrm>
                <a:off x="8455319" y="2869845"/>
                <a:ext cx="3064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z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6490FB52-FE43-44DA-29BC-4B9086AFDD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761813" y="3282034"/>
                <a:ext cx="19469" cy="130278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0E9E113-EAC9-6EB6-7310-FD2C494B5FA2}"/>
                      </a:ext>
                    </a:extLst>
                  </p:cNvPr>
                  <p:cNvSpPr txBox="1"/>
                  <p:nvPr/>
                </p:nvSpPr>
                <p:spPr>
                  <a:xfrm>
                    <a:off x="8653655" y="2893182"/>
                    <a:ext cx="100752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0E9E113-EAC9-6EB6-7310-FD2C494B5F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53655" y="2893182"/>
                    <a:ext cx="1007520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4815" t="-168182" r="-25926" b="-245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862DAE79-2A76-0D70-1FF0-8D313C211FAC}"/>
                      </a:ext>
                    </a:extLst>
                  </p:cNvPr>
                  <p:cNvSpPr txBox="1"/>
                  <p:nvPr/>
                </p:nvSpPr>
                <p:spPr>
                  <a:xfrm>
                    <a:off x="8667265" y="6055501"/>
                    <a:ext cx="88338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a14:m>
                    <a:r>
                      <a:rPr lang="en-US" dirty="0">
                        <a:solidFill>
                          <a:srgbClr val="0432FF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=|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oMath>
                    </a14:m>
                    <a:endParaRPr lang="en-US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862DAE79-2A76-0D70-1FF0-8D313C211F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67265" y="6055501"/>
                    <a:ext cx="883383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4286" t="-154167" r="-35714" b="-2208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803878B0-2849-A4F2-FF94-C73A0E0912FC}"/>
                      </a:ext>
                    </a:extLst>
                  </p:cNvPr>
                  <p:cNvSpPr txBox="1"/>
                  <p:nvPr/>
                </p:nvSpPr>
                <p:spPr>
                  <a:xfrm>
                    <a:off x="8035997" y="5001700"/>
                    <a:ext cx="38273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803878B0-2849-A4F2-FF94-C73A0E0912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35997" y="5001700"/>
                    <a:ext cx="382733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5484" t="-168182" r="-74194" b="-245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4FF2AF00-5B49-C92E-C2EF-6E5E220884E9}"/>
                      </a:ext>
                    </a:extLst>
                  </p:cNvPr>
                  <p:cNvSpPr txBox="1"/>
                  <p:nvPr/>
                </p:nvSpPr>
                <p:spPr>
                  <a:xfrm>
                    <a:off x="9108980" y="3967672"/>
                    <a:ext cx="38273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4FF2AF00-5B49-C92E-C2EF-6E5E220884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08980" y="3967672"/>
                    <a:ext cx="382733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2258" t="-160870" r="-77419" b="-2347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B72C116-796A-AF7A-D66F-1013ACE62E1E}"/>
                      </a:ext>
                    </a:extLst>
                  </p:cNvPr>
                  <p:cNvSpPr txBox="1"/>
                  <p:nvPr/>
                </p:nvSpPr>
                <p:spPr>
                  <a:xfrm>
                    <a:off x="10336945" y="4464836"/>
                    <a:ext cx="3638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B72C116-796A-AF7A-D66F-1013ACE62E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6945" y="4464836"/>
                    <a:ext cx="36381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1379" t="-172727" r="-82759" b="-245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2515FD0-0BCA-1AC7-44AE-40A36BAFAB31}"/>
                      </a:ext>
                    </a:extLst>
                  </p:cNvPr>
                  <p:cNvSpPr txBox="1"/>
                  <p:nvPr/>
                </p:nvSpPr>
                <p:spPr>
                  <a:xfrm>
                    <a:off x="7031952" y="4446321"/>
                    <a:ext cx="3377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2515FD0-0BCA-1AC7-44AE-40A36BAFAB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952" y="4446321"/>
                    <a:ext cx="337785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0000" t="-160870" r="-85714" b="-2347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AF92498-452D-C106-D59E-218E411A3E73}"/>
                    </a:ext>
                  </a:extLst>
                </p:cNvPr>
                <p:cNvSpPr txBox="1"/>
                <p:nvPr/>
              </p:nvSpPr>
              <p:spPr>
                <a:xfrm>
                  <a:off x="9793543" y="2629017"/>
                  <a:ext cx="1899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AF92498-452D-C106-D59E-218E411A3E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3543" y="2629017"/>
                  <a:ext cx="189924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8750" t="-13043" r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E06D805-7A59-8C98-F107-73D598F3A312}"/>
                    </a:ext>
                  </a:extLst>
                </p:cNvPr>
                <p:cNvSpPr txBox="1"/>
                <p:nvPr/>
              </p:nvSpPr>
              <p:spPr>
                <a:xfrm>
                  <a:off x="10042056" y="2853261"/>
                  <a:ext cx="469371" cy="3915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𝑓𝑠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E06D805-7A59-8C98-F107-73D598F3A3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2056" y="2853261"/>
                  <a:ext cx="469371" cy="391582"/>
                </a:xfrm>
                <a:prstGeom prst="rect">
                  <a:avLst/>
                </a:prstGeom>
                <a:blipFill>
                  <a:blip r:embed="rId10"/>
                  <a:stretch>
                    <a:fillRect r="-34211"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548B3CD-D6F8-7A02-1820-6D675C22FC14}"/>
                </a:ext>
              </a:extLst>
            </p:cNvPr>
            <p:cNvSpPr/>
            <p:nvPr/>
          </p:nvSpPr>
          <p:spPr>
            <a:xfrm rot="16200000">
              <a:off x="9709744" y="2835550"/>
              <a:ext cx="238734" cy="552331"/>
            </a:xfrm>
            <a:custGeom>
              <a:avLst/>
              <a:gdLst>
                <a:gd name="csX0" fmla="*/ 147294 w 173420"/>
                <a:gd name="csY0" fmla="*/ 274571 h 748570"/>
                <a:gd name="csX1" fmla="*/ 95043 w 173420"/>
                <a:gd name="csY1" fmla="*/ 251 h 748570"/>
                <a:gd name="csX2" fmla="*/ 3603 w 173420"/>
                <a:gd name="csY2" fmla="*/ 235382 h 748570"/>
                <a:gd name="csX3" fmla="*/ 29728 w 173420"/>
                <a:gd name="csY3" fmla="*/ 718708 h 748570"/>
                <a:gd name="csX4" fmla="*/ 134231 w 173420"/>
                <a:gd name="csY4" fmla="*/ 666456 h 748570"/>
                <a:gd name="csX5" fmla="*/ 173420 w 173420"/>
                <a:gd name="csY5" fmla="*/ 418262 h 7485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73420" h="748570">
                  <a:moveTo>
                    <a:pt x="147294" y="274571"/>
                  </a:moveTo>
                  <a:cubicBezTo>
                    <a:pt x="133142" y="140676"/>
                    <a:pt x="118991" y="6782"/>
                    <a:pt x="95043" y="251"/>
                  </a:cubicBezTo>
                  <a:cubicBezTo>
                    <a:pt x="71094" y="-6281"/>
                    <a:pt x="14489" y="115639"/>
                    <a:pt x="3603" y="235382"/>
                  </a:cubicBezTo>
                  <a:cubicBezTo>
                    <a:pt x="-7283" y="355125"/>
                    <a:pt x="7957" y="646862"/>
                    <a:pt x="29728" y="718708"/>
                  </a:cubicBezTo>
                  <a:cubicBezTo>
                    <a:pt x="51499" y="790554"/>
                    <a:pt x="110282" y="716530"/>
                    <a:pt x="134231" y="666456"/>
                  </a:cubicBezTo>
                  <a:cubicBezTo>
                    <a:pt x="158180" y="616382"/>
                    <a:pt x="165800" y="517322"/>
                    <a:pt x="173420" y="418262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54CDF7B-8FC5-DD00-A951-48E2C277331C}"/>
              </a:ext>
            </a:extLst>
          </p:cNvPr>
          <p:cNvSpPr txBox="1"/>
          <p:nvPr/>
        </p:nvSpPr>
        <p:spPr>
          <a:xfrm>
            <a:off x="973730" y="4040475"/>
            <a:ext cx="539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Half-wave plate: Rotate by 180 degree along its fast axis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97904E-0288-DFFF-8410-4BF0680500B4}"/>
              </a:ext>
            </a:extLst>
          </p:cNvPr>
          <p:cNvSpPr txBox="1"/>
          <p:nvPr/>
        </p:nvSpPr>
        <p:spPr>
          <a:xfrm>
            <a:off x="973730" y="4769131"/>
            <a:ext cx="563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Quarter-wave plate: Rotate by 90 degree along its fast 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184BCB8-26F0-F625-66C1-E75DC303F2FF}"/>
                  </a:ext>
                </a:extLst>
              </p:cNvPr>
              <p:cNvSpPr txBox="1"/>
              <p:nvPr/>
            </p:nvSpPr>
            <p:spPr>
              <a:xfrm>
                <a:off x="851767" y="1333207"/>
                <a:ext cx="88539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With their fast axis aligned along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8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8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=|</m:t>
                    </m:r>
                    <m:d>
                      <m:dPr>
                        <m:begChr m:val=""/>
                        <m:endChr m:val="⟩"/>
                        <m:ctrlPr>
                          <a:rPr lang="en-US" sz="28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0432FF"/>
                    </a:solidFill>
                  </a:rPr>
                  <a:t> </a:t>
                </a:r>
                <a:r>
                  <a:rPr lang="en-US" sz="2800" b="1" dirty="0"/>
                  <a:t>polarization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184BCB8-26F0-F625-66C1-E75DC303F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67" y="1333207"/>
                <a:ext cx="8853936" cy="523220"/>
              </a:xfrm>
              <a:prstGeom prst="rect">
                <a:avLst/>
              </a:prstGeom>
              <a:blipFill>
                <a:blip r:embed="rId11"/>
                <a:stretch>
                  <a:fillRect l="-1433" t="-135714" b="-2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252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BE383-C122-70A3-4220-F44ADBAB7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3B906-ADC7-B989-86C6-6CE3F9A1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10" y="325956"/>
            <a:ext cx="9119830" cy="1054250"/>
          </a:xfrm>
        </p:spPr>
        <p:txBody>
          <a:bodyPr>
            <a:normAutofit/>
          </a:bodyPr>
          <a:lstStyle/>
          <a:p>
            <a:r>
              <a:rPr lang="en-US" dirty="0"/>
              <a:t>Retarders : Spin ½ Rotation</a:t>
            </a:r>
            <a:endParaRPr lang="en-US" dirty="0">
              <a:solidFill>
                <a:srgbClr val="1804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DCA5AC-7717-8B51-931A-0D01A20642D0}"/>
                  </a:ext>
                </a:extLst>
              </p:cNvPr>
              <p:cNvSpPr txBox="1"/>
              <p:nvPr/>
            </p:nvSpPr>
            <p:spPr>
              <a:xfrm>
                <a:off x="1162809" y="2362489"/>
                <a:ext cx="3939925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1/#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≜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∆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𝑓𝑠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∆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𝑓𝑠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DCA5AC-7717-8B51-931A-0D01A2064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09" y="2362489"/>
                <a:ext cx="3939925" cy="880369"/>
              </a:xfrm>
              <a:prstGeom prst="rect">
                <a:avLst/>
              </a:prstGeom>
              <a:blipFill>
                <a:blip r:embed="rId2"/>
                <a:stretch>
                  <a:fillRect l="-965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65B8974-6DC3-1841-2BEA-4C91BD78A71F}"/>
              </a:ext>
            </a:extLst>
          </p:cNvPr>
          <p:cNvGrpSpPr/>
          <p:nvPr/>
        </p:nvGrpSpPr>
        <p:grpSpPr>
          <a:xfrm>
            <a:off x="6744333" y="2022998"/>
            <a:ext cx="3668811" cy="3462655"/>
            <a:chOff x="8063682" y="2141551"/>
            <a:chExt cx="3668811" cy="34626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96CF10-D4BD-C23D-0989-1F38543420AF}"/>
                </a:ext>
              </a:extLst>
            </p:cNvPr>
            <p:cNvGrpSpPr/>
            <p:nvPr/>
          </p:nvGrpSpPr>
          <p:grpSpPr>
            <a:xfrm>
              <a:off x="8063682" y="2141551"/>
              <a:ext cx="3668811" cy="3462655"/>
              <a:chOff x="7031952" y="2869845"/>
              <a:chExt cx="3668811" cy="346265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4739213-B35B-9728-13E5-21549A90BEBB}"/>
                  </a:ext>
                </a:extLst>
              </p:cNvPr>
              <p:cNvSpPr/>
              <p:nvPr/>
            </p:nvSpPr>
            <p:spPr>
              <a:xfrm>
                <a:off x="7395001" y="3231737"/>
                <a:ext cx="2743200" cy="2743200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01E8171-DE42-9EF1-5D3E-D55090ABE58C}"/>
                  </a:ext>
                </a:extLst>
              </p:cNvPr>
              <p:cNvSpPr/>
              <p:nvPr/>
            </p:nvSpPr>
            <p:spPr>
              <a:xfrm>
                <a:off x="7395001" y="4222684"/>
                <a:ext cx="2743200" cy="761305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59B341C-C460-2965-74F1-97159197E45A}"/>
                  </a:ext>
                </a:extLst>
              </p:cNvPr>
              <p:cNvSpPr/>
              <p:nvPr/>
            </p:nvSpPr>
            <p:spPr>
              <a:xfrm rot="5400000">
                <a:off x="7395000" y="4222684"/>
                <a:ext cx="2743200" cy="761305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5A320F7-09C1-3812-226C-2AF196C1C643}"/>
                  </a:ext>
                </a:extLst>
              </p:cNvPr>
              <p:cNvCxnSpPr>
                <a:endCxn id="18" idx="2"/>
              </p:cNvCxnSpPr>
              <p:nvPr/>
            </p:nvCxnSpPr>
            <p:spPr>
              <a:xfrm flipV="1">
                <a:off x="8766600" y="3231737"/>
                <a:ext cx="0" cy="1371599"/>
              </a:xfrm>
              <a:prstGeom prst="straightConnector1">
                <a:avLst/>
              </a:prstGeom>
              <a:ln w="25400">
                <a:solidFill>
                  <a:srgbClr val="0432FF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363B0323-0086-7554-B01B-6F6395BA8DCD}"/>
                  </a:ext>
                </a:extLst>
              </p:cNvPr>
              <p:cNvCxnSpPr>
                <a:cxnSpLocks/>
                <a:endCxn id="17" idx="6"/>
              </p:cNvCxnSpPr>
              <p:nvPr/>
            </p:nvCxnSpPr>
            <p:spPr>
              <a:xfrm>
                <a:off x="8766600" y="4603336"/>
                <a:ext cx="1371601" cy="1"/>
              </a:xfrm>
              <a:prstGeom prst="straightConnector1">
                <a:avLst/>
              </a:prstGeom>
              <a:ln w="25400">
                <a:solidFill>
                  <a:srgbClr val="0432FF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DCE9BE51-F529-719D-A043-FEC7024EEE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85947" y="4603336"/>
                <a:ext cx="380653" cy="380652"/>
              </a:xfrm>
              <a:prstGeom prst="straightConnector1">
                <a:avLst/>
              </a:prstGeom>
              <a:ln w="25400">
                <a:solidFill>
                  <a:srgbClr val="0432FF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038CDB-FA91-63EA-C2BD-91E25991DC4D}"/>
                  </a:ext>
                </a:extLst>
              </p:cNvPr>
              <p:cNvSpPr txBox="1"/>
              <p:nvPr/>
            </p:nvSpPr>
            <p:spPr>
              <a:xfrm>
                <a:off x="8102233" y="4562606"/>
                <a:ext cx="317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x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A05D3E-1453-E90A-1E18-771DE86B74E6}"/>
                  </a:ext>
                </a:extLst>
              </p:cNvPr>
              <p:cNvSpPr txBox="1"/>
              <p:nvPr/>
            </p:nvSpPr>
            <p:spPr>
              <a:xfrm>
                <a:off x="10125672" y="4379871"/>
                <a:ext cx="3241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y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3491D0-80F6-241D-FE60-EC0C729E94D1}"/>
                  </a:ext>
                </a:extLst>
              </p:cNvPr>
              <p:cNvSpPr txBox="1"/>
              <p:nvPr/>
            </p:nvSpPr>
            <p:spPr>
              <a:xfrm>
                <a:off x="8455319" y="2869845"/>
                <a:ext cx="3064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z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EFCDE124-36EC-BE99-005B-E4E7C527C2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33827" y="3848304"/>
                <a:ext cx="347455" cy="73651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39275BDD-AAE1-548F-8790-D61B8EFE3FD6}"/>
                      </a:ext>
                    </a:extLst>
                  </p:cNvPr>
                  <p:cNvSpPr txBox="1"/>
                  <p:nvPr/>
                </p:nvSpPr>
                <p:spPr>
                  <a:xfrm>
                    <a:off x="8653655" y="2893182"/>
                    <a:ext cx="100752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39275BDD-AAE1-548F-8790-D61B8EFE3F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53655" y="2893182"/>
                    <a:ext cx="1007520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4815" t="-168182" r="-25926" b="-245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B6856C0B-A0D8-73FB-03AE-F84FF09EBADF}"/>
                      </a:ext>
                    </a:extLst>
                  </p:cNvPr>
                  <p:cNvSpPr txBox="1"/>
                  <p:nvPr/>
                </p:nvSpPr>
                <p:spPr>
                  <a:xfrm>
                    <a:off x="8667265" y="6055501"/>
                    <a:ext cx="88338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a14:m>
                    <a:r>
                      <a:rPr lang="en-US" dirty="0">
                        <a:solidFill>
                          <a:srgbClr val="0432FF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=|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oMath>
                    </a14:m>
                    <a:endParaRPr lang="en-US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B6856C0B-A0D8-73FB-03AE-F84FF09EBA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67265" y="6055501"/>
                    <a:ext cx="883383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4286" t="-154167" r="-35714" b="-2208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1ACA1EB-BFD8-C9A9-5787-DA864C5673FE}"/>
                      </a:ext>
                    </a:extLst>
                  </p:cNvPr>
                  <p:cNvSpPr txBox="1"/>
                  <p:nvPr/>
                </p:nvSpPr>
                <p:spPr>
                  <a:xfrm>
                    <a:off x="8035997" y="5001700"/>
                    <a:ext cx="38273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1ACA1EB-BFD8-C9A9-5787-DA864C5673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35997" y="5001700"/>
                    <a:ext cx="382733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5484" t="-168182" r="-74194" b="-245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7F1A8F78-E20C-8BEF-5839-258D920685A6}"/>
                      </a:ext>
                    </a:extLst>
                  </p:cNvPr>
                  <p:cNvSpPr txBox="1"/>
                  <p:nvPr/>
                </p:nvSpPr>
                <p:spPr>
                  <a:xfrm>
                    <a:off x="9108980" y="3967672"/>
                    <a:ext cx="38273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7F1A8F78-E20C-8BEF-5839-258D920685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08980" y="3967672"/>
                    <a:ext cx="382733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2258" t="-160870" r="-77419" b="-2347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38FBE479-4876-2E91-0190-EDAF3023AA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336945" y="4464836"/>
                    <a:ext cx="3638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38FBE479-4876-2E91-0190-EDAF3023AA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6945" y="4464836"/>
                    <a:ext cx="36381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1379" t="-172727" r="-82759" b="-245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16BAEFB2-D628-8D78-E2E1-E38C8C66AE35}"/>
                      </a:ext>
                    </a:extLst>
                  </p:cNvPr>
                  <p:cNvSpPr txBox="1"/>
                  <p:nvPr/>
                </p:nvSpPr>
                <p:spPr>
                  <a:xfrm>
                    <a:off x="7031952" y="4446321"/>
                    <a:ext cx="3377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16BAEFB2-D628-8D78-E2E1-E38C8C66AE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952" y="4446321"/>
                    <a:ext cx="337785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0000" t="-160870" r="-85714" b="-2347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624EDC6-7A2B-7322-BC54-97E8571347F6}"/>
                    </a:ext>
                  </a:extLst>
                </p:cNvPr>
                <p:cNvSpPr txBox="1"/>
                <p:nvPr/>
              </p:nvSpPr>
              <p:spPr>
                <a:xfrm flipH="1">
                  <a:off x="10982559" y="2618025"/>
                  <a:ext cx="29206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624EDC6-7A2B-7322-BC54-97E8571347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982559" y="2618025"/>
                  <a:ext cx="292069" cy="276999"/>
                </a:xfrm>
                <a:prstGeom prst="rect">
                  <a:avLst/>
                </a:prstGeom>
                <a:blipFill>
                  <a:blip r:embed="rId9"/>
                  <a:stretch>
                    <a:fillRect t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B04C6B1-9D59-659B-EA1A-7ACBCDF80FA3}"/>
                    </a:ext>
                  </a:extLst>
                </p:cNvPr>
                <p:cNvSpPr txBox="1"/>
                <p:nvPr/>
              </p:nvSpPr>
              <p:spPr>
                <a:xfrm>
                  <a:off x="8887696" y="3483459"/>
                  <a:ext cx="469371" cy="3915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𝑓𝑠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B04C6B1-9D59-659B-EA1A-7ACBCDF80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7696" y="3483459"/>
                  <a:ext cx="469371" cy="391582"/>
                </a:xfrm>
                <a:prstGeom prst="rect">
                  <a:avLst/>
                </a:prstGeom>
                <a:blipFill>
                  <a:blip r:embed="rId10"/>
                  <a:stretch>
                    <a:fillRect r="-34211"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16565E6-0F32-13C4-D317-712ECFBEA89C}"/>
                </a:ext>
              </a:extLst>
            </p:cNvPr>
            <p:cNvSpPr/>
            <p:nvPr/>
          </p:nvSpPr>
          <p:spPr>
            <a:xfrm rot="14703410">
              <a:off x="9523678" y="3249863"/>
              <a:ext cx="238734" cy="552331"/>
            </a:xfrm>
            <a:custGeom>
              <a:avLst/>
              <a:gdLst>
                <a:gd name="csX0" fmla="*/ 147294 w 173420"/>
                <a:gd name="csY0" fmla="*/ 274571 h 748570"/>
                <a:gd name="csX1" fmla="*/ 95043 w 173420"/>
                <a:gd name="csY1" fmla="*/ 251 h 748570"/>
                <a:gd name="csX2" fmla="*/ 3603 w 173420"/>
                <a:gd name="csY2" fmla="*/ 235382 h 748570"/>
                <a:gd name="csX3" fmla="*/ 29728 w 173420"/>
                <a:gd name="csY3" fmla="*/ 718708 h 748570"/>
                <a:gd name="csX4" fmla="*/ 134231 w 173420"/>
                <a:gd name="csY4" fmla="*/ 666456 h 748570"/>
                <a:gd name="csX5" fmla="*/ 173420 w 173420"/>
                <a:gd name="csY5" fmla="*/ 418262 h 7485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173420" h="748570">
                  <a:moveTo>
                    <a:pt x="147294" y="274571"/>
                  </a:moveTo>
                  <a:cubicBezTo>
                    <a:pt x="133142" y="140676"/>
                    <a:pt x="118991" y="6782"/>
                    <a:pt x="95043" y="251"/>
                  </a:cubicBezTo>
                  <a:cubicBezTo>
                    <a:pt x="71094" y="-6281"/>
                    <a:pt x="14489" y="115639"/>
                    <a:pt x="3603" y="235382"/>
                  </a:cubicBezTo>
                  <a:cubicBezTo>
                    <a:pt x="-7283" y="355125"/>
                    <a:pt x="7957" y="646862"/>
                    <a:pt x="29728" y="718708"/>
                  </a:cubicBezTo>
                  <a:cubicBezTo>
                    <a:pt x="51499" y="790554"/>
                    <a:pt x="110282" y="716530"/>
                    <a:pt x="134231" y="666456"/>
                  </a:cubicBezTo>
                  <a:cubicBezTo>
                    <a:pt x="158180" y="616382"/>
                    <a:pt x="165800" y="517322"/>
                    <a:pt x="173420" y="418262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3103062-9E7C-236A-5C13-025DAB2F7B65}"/>
              </a:ext>
            </a:extLst>
          </p:cNvPr>
          <p:cNvSpPr txBox="1"/>
          <p:nvPr/>
        </p:nvSpPr>
        <p:spPr>
          <a:xfrm>
            <a:off x="586625" y="4229152"/>
            <a:ext cx="539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Half-wave plate: Rotate by 180 degree along its fast axis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A73B5D-B7EB-DE50-3E94-895BDED7D0BE}"/>
              </a:ext>
            </a:extLst>
          </p:cNvPr>
          <p:cNvSpPr txBox="1"/>
          <p:nvPr/>
        </p:nvSpPr>
        <p:spPr>
          <a:xfrm>
            <a:off x="664057" y="4977821"/>
            <a:ext cx="563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Quarter-wave plate: Rotate by 90 degree along its fast 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ED9D078-CCB7-7E14-8CC9-AFC465B41C4A}"/>
                  </a:ext>
                </a:extLst>
              </p:cNvPr>
              <p:cNvSpPr txBox="1"/>
              <p:nvPr/>
            </p:nvSpPr>
            <p:spPr>
              <a:xfrm>
                <a:off x="616635" y="1267661"/>
                <a:ext cx="107349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With their fast axis aligned 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r>
                  <a:rPr lang="en-US" sz="2800" b="1" dirty="0"/>
                  <a:t> respect to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8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8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=|</m:t>
                    </m:r>
                    <m:d>
                      <m:dPr>
                        <m:begChr m:val=""/>
                        <m:endChr m:val="⟩"/>
                        <m:ctrlPr>
                          <a:rPr lang="en-US" sz="28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0432FF"/>
                    </a:solidFill>
                  </a:rPr>
                  <a:t> </a:t>
                </a:r>
                <a:r>
                  <a:rPr lang="en-US" sz="2800" b="1" dirty="0"/>
                  <a:t>polarization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ED9D078-CCB7-7E14-8CC9-AFC465B41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35" y="1267661"/>
                <a:ext cx="10734987" cy="523220"/>
              </a:xfrm>
              <a:prstGeom prst="rect">
                <a:avLst/>
              </a:prstGeom>
              <a:blipFill>
                <a:blip r:embed="rId11"/>
                <a:stretch>
                  <a:fillRect l="-1182" t="-130233" b="-195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C7E5110-0309-7C79-E588-780539D4D70D}"/>
              </a:ext>
            </a:extLst>
          </p:cNvPr>
          <p:cNvSpPr txBox="1"/>
          <p:nvPr/>
        </p:nvSpPr>
        <p:spPr>
          <a:xfrm>
            <a:off x="7294752" y="2821839"/>
            <a:ext cx="92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fast 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F2906F-00D2-113B-F420-B1F50737AE26}"/>
                  </a:ext>
                </a:extLst>
              </p:cNvPr>
              <p:cNvSpPr txBox="1"/>
              <p:nvPr/>
            </p:nvSpPr>
            <p:spPr>
              <a:xfrm>
                <a:off x="8162605" y="2773149"/>
                <a:ext cx="320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F2906F-00D2-113B-F420-B1F50737A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605" y="2773149"/>
                <a:ext cx="320857" cy="276999"/>
              </a:xfrm>
              <a:prstGeom prst="rect">
                <a:avLst/>
              </a:prstGeom>
              <a:blipFill>
                <a:blip r:embed="rId12"/>
                <a:stretch>
                  <a:fillRect l="-14815" r="-11111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14E54C35-2E2A-B0F2-334F-EC757464F478}"/>
              </a:ext>
            </a:extLst>
          </p:cNvPr>
          <p:cNvSpPr/>
          <p:nvPr/>
        </p:nvSpPr>
        <p:spPr>
          <a:xfrm rot="17987264">
            <a:off x="8227972" y="3150727"/>
            <a:ext cx="415697" cy="400504"/>
          </a:xfrm>
          <a:prstGeom prst="arc">
            <a:avLst>
              <a:gd name="adj1" fmla="val 16200000"/>
              <a:gd name="adj2" fmla="val 20320158"/>
            </a:avLst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FB8CA8-1387-CD63-7392-4CB05F50902A}"/>
                  </a:ext>
                </a:extLst>
              </p:cNvPr>
              <p:cNvSpPr txBox="1"/>
              <p:nvPr/>
            </p:nvSpPr>
            <p:spPr>
              <a:xfrm>
                <a:off x="361955" y="3404785"/>
                <a:ext cx="6231258" cy="3780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1/#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𝑓𝑠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𝑓𝑠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FB8CA8-1387-CD63-7392-4CB05F509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5" y="3404785"/>
                <a:ext cx="6231258" cy="378052"/>
              </a:xfrm>
              <a:prstGeom prst="rect">
                <a:avLst/>
              </a:prstGeom>
              <a:blipFill>
                <a:blip r:embed="rId13"/>
                <a:stretch>
                  <a:fillRect l="-1220" t="-3226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065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0129C-7EE8-99AA-28EE-8966DE1D7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3A852E-9558-CD66-A119-AB5C0C5DF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Combining half-wave plates and quarter-wave plates, one can change a polarization to an arbitrary polarization.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l-G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l-G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Combining a half-wave plate, a quarter-wave plate, and a linear polarizer (projection operator), one can construct an arbitrary polarizer (projection operator).</a:t>
                </a:r>
              </a:p>
              <a:p>
                <a:pPr marL="0" indent="0">
                  <a:buNone/>
                </a:pPr>
                <a:r>
                  <a:rPr lang="en-US" sz="3200" dirty="0"/>
                  <a:t>			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l-G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l-GR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3A852E-9558-CD66-A119-AB5C0C5DF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7" t="-2907" b="-6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54ECB5A-5774-9074-2B6E-D6B9E92D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087" y="570156"/>
            <a:ext cx="8392667" cy="1054250"/>
          </a:xfrm>
        </p:spPr>
        <p:txBody>
          <a:bodyPr/>
          <a:lstStyle/>
          <a:p>
            <a:r>
              <a:rPr lang="en-US" dirty="0"/>
              <a:t>Manipulating Polarization</a:t>
            </a:r>
          </a:p>
        </p:txBody>
      </p:sp>
    </p:spTree>
    <p:extLst>
      <p:ext uri="{BB962C8B-B14F-4D97-AF65-F5344CB8AC3E}">
        <p14:creationId xmlns:p14="http://schemas.microsoft.com/office/powerpoint/2010/main" val="316956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B38E-D64E-DAF8-6BF6-EEF3C92BC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89" y="58729"/>
            <a:ext cx="10515600" cy="1002398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Infleqtion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b="1" dirty="0">
                <a:solidFill>
                  <a:srgbClr val="011893"/>
                </a:solidFill>
              </a:rPr>
              <a:t>Neutral Atom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484E77-7874-399D-6198-85084B077524}"/>
              </a:ext>
            </a:extLst>
          </p:cNvPr>
          <p:cNvSpPr txBox="1">
            <a:spLocks/>
          </p:cNvSpPr>
          <p:nvPr/>
        </p:nvSpPr>
        <p:spPr>
          <a:xfrm>
            <a:off x="726989" y="92358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Founded in 2007 by Prof. Dana Z. Anderson (</a:t>
            </a:r>
            <a:r>
              <a:rPr lang="en-US" dirty="0" err="1"/>
              <a:t>ColdQuanta</a:t>
            </a:r>
            <a:r>
              <a:rPr lang="en-US" dirty="0"/>
              <a:t>)</a:t>
            </a:r>
          </a:p>
          <a:p>
            <a:r>
              <a:rPr lang="en-US" dirty="0"/>
              <a:t>Became public on </a:t>
            </a:r>
            <a:r>
              <a:rPr lang="en-US" dirty="0">
                <a:solidFill>
                  <a:srgbClr val="0432FF"/>
                </a:solidFill>
              </a:rPr>
              <a:t>02/17/2026</a:t>
            </a:r>
          </a:p>
          <a:p>
            <a:r>
              <a:rPr lang="en-US" dirty="0"/>
              <a:t>The first publicly listed neutral-atom quantum technology company and will begin trading on the NYSE under ticker symbol “INFQ” on February 17,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095101-4570-8EB1-01AA-4980CFF4E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703" y="142549"/>
            <a:ext cx="3143794" cy="918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672B8F-E447-65BC-9559-546655708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97" y="4132913"/>
            <a:ext cx="2743946" cy="260674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0009D9E-888E-9C4D-EBF2-2C02EF163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46" y="4132913"/>
            <a:ext cx="3560784" cy="273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8D26D5-A75C-C001-4338-0D5510DD90B6}"/>
              </a:ext>
            </a:extLst>
          </p:cNvPr>
          <p:cNvSpPr txBox="1"/>
          <p:nvPr/>
        </p:nvSpPr>
        <p:spPr>
          <a:xfrm>
            <a:off x="7266209" y="4834572"/>
            <a:ext cx="48212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S. Du</a:t>
            </a:r>
            <a:r>
              <a:rPr lang="en-US" dirty="0"/>
              <a:t>, M. B. Squires, Y. Imai, L. </a:t>
            </a:r>
            <a:r>
              <a:rPr lang="en-US" dirty="0" err="1"/>
              <a:t>Czaia</a:t>
            </a:r>
            <a:r>
              <a:rPr lang="en-US" dirty="0"/>
              <a:t>, R.A. Saravanan, V. Bright, J. Reichel, T. W. Hansch, and D. Z. Anderson, “Atom-chip Bose-Einstein condensation in a portable vacuum cell,” Phys. Rev. A </a:t>
            </a:r>
            <a:r>
              <a:rPr lang="en-US" b="1" dirty="0"/>
              <a:t>70</a:t>
            </a:r>
            <a:r>
              <a:rPr lang="en-US" dirty="0"/>
              <a:t> , 053606 (2004).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F9189-049F-8350-A8F9-C6ECF262AFA8}"/>
              </a:ext>
            </a:extLst>
          </p:cNvPr>
          <p:cNvSpPr txBox="1"/>
          <p:nvPr/>
        </p:nvSpPr>
        <p:spPr>
          <a:xfrm>
            <a:off x="234778" y="3277351"/>
            <a:ext cx="11726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https://www.stocktitan.net/news/CCCX/infleqtion-and-churchill-capital-corp-x-complete-business-osdfz8kbb19o.html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2180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03ED4-30A1-3E4C-EC94-1C05C8033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rc 84">
            <a:extLst>
              <a:ext uri="{FF2B5EF4-FFF2-40B4-BE49-F238E27FC236}">
                <a16:creationId xmlns:a16="http://schemas.microsoft.com/office/drawing/2014/main" id="{44C6E0C2-0F8D-16CB-023D-BA5A7C4C9E40}"/>
              </a:ext>
            </a:extLst>
          </p:cNvPr>
          <p:cNvSpPr/>
          <p:nvPr/>
        </p:nvSpPr>
        <p:spPr>
          <a:xfrm rot="20688556">
            <a:off x="2480661" y="3811253"/>
            <a:ext cx="914400" cy="899609"/>
          </a:xfrm>
          <a:prstGeom prst="arc">
            <a:avLst>
              <a:gd name="adj1" fmla="val 15991233"/>
              <a:gd name="adj2" fmla="val 21562509"/>
            </a:avLst>
          </a:prstGeom>
          <a:ln w="158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32225C-D875-72EC-7C27-96B3C9DD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0" y="108010"/>
            <a:ext cx="9144000" cy="1054250"/>
          </a:xfrm>
        </p:spPr>
        <p:txBody>
          <a:bodyPr>
            <a:normAutofit/>
          </a:bodyPr>
          <a:lstStyle/>
          <a:p>
            <a:r>
              <a:rPr lang="en-US" sz="4000" dirty="0"/>
              <a:t>Manipulating Polarization States</a:t>
            </a:r>
            <a:endParaRPr lang="en-US" sz="4000" dirty="0">
              <a:solidFill>
                <a:srgbClr val="1804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5B7F7A-3C95-A57C-65A2-4D963FAE60EC}"/>
                  </a:ext>
                </a:extLst>
              </p:cNvPr>
              <p:cNvSpPr txBox="1"/>
              <p:nvPr/>
            </p:nvSpPr>
            <p:spPr>
              <a:xfrm>
                <a:off x="516359" y="1462747"/>
                <a:ext cx="4272131" cy="1081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≜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5B7F7A-3C95-A57C-65A2-4D963FAE6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59" y="1462747"/>
                <a:ext cx="4272131" cy="1081643"/>
              </a:xfrm>
              <a:prstGeom prst="rect">
                <a:avLst/>
              </a:prstGeom>
              <a:blipFill>
                <a:blip r:embed="rId2"/>
                <a:stretch>
                  <a:fillRect l="-2367" t="-5814" b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C8F1B6-B2D9-64E0-2442-F0BF266E2287}"/>
                  </a:ext>
                </a:extLst>
              </p:cNvPr>
              <p:cNvSpPr txBox="1"/>
              <p:nvPr/>
            </p:nvSpPr>
            <p:spPr>
              <a:xfrm>
                <a:off x="5662814" y="1643128"/>
                <a:ext cx="1935082" cy="615553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4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40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C8F1B6-B2D9-64E0-2442-F0BF266E2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14" y="1643128"/>
                <a:ext cx="1935082" cy="615553"/>
              </a:xfrm>
              <a:prstGeom prst="rect">
                <a:avLst/>
              </a:prstGeom>
              <a:blipFill>
                <a:blip r:embed="rId3"/>
                <a:stretch>
                  <a:fillRect l="-5161" r="-4516" b="-27451"/>
                </a:stretch>
              </a:blipFill>
              <a:ln w="158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F06410-9BB3-F2FB-ECEE-74DF75839444}"/>
              </a:ext>
            </a:extLst>
          </p:cNvPr>
          <p:cNvCxnSpPr/>
          <p:nvPr/>
        </p:nvCxnSpPr>
        <p:spPr>
          <a:xfrm>
            <a:off x="8651002" y="1539060"/>
            <a:ext cx="1998617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D556A1-CB0C-3789-C3B5-C1F7CA494963}"/>
              </a:ext>
            </a:extLst>
          </p:cNvPr>
          <p:cNvCxnSpPr>
            <a:cxnSpLocks/>
          </p:cNvCxnSpPr>
          <p:nvPr/>
        </p:nvCxnSpPr>
        <p:spPr>
          <a:xfrm flipV="1">
            <a:off x="9650310" y="590277"/>
            <a:ext cx="14397" cy="180806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6D0B9-1750-A381-6741-9DFB85DD627A}"/>
                  </a:ext>
                </a:extLst>
              </p:cNvPr>
              <p:cNvSpPr txBox="1"/>
              <p:nvPr/>
            </p:nvSpPr>
            <p:spPr>
              <a:xfrm>
                <a:off x="10796117" y="1428416"/>
                <a:ext cx="1007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6D0B9-1750-A381-6741-9DFB85DD6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17" y="1428416"/>
                <a:ext cx="1007520" cy="276999"/>
              </a:xfrm>
              <a:prstGeom prst="rect">
                <a:avLst/>
              </a:prstGeom>
              <a:blipFill>
                <a:blip r:embed="rId4"/>
                <a:stretch>
                  <a:fillRect l="-16250" t="-160870" r="-27500" b="-2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56F07A-5B04-DE57-ED1C-9395687B6E80}"/>
                  </a:ext>
                </a:extLst>
              </p:cNvPr>
              <p:cNvSpPr txBox="1"/>
              <p:nvPr/>
            </p:nvSpPr>
            <p:spPr>
              <a:xfrm>
                <a:off x="9248405" y="232946"/>
                <a:ext cx="9475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56F07A-5B04-DE57-ED1C-9395687B6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405" y="232946"/>
                <a:ext cx="947502" cy="276999"/>
              </a:xfrm>
              <a:prstGeom prst="rect">
                <a:avLst/>
              </a:prstGeom>
              <a:blipFill>
                <a:blip r:embed="rId5"/>
                <a:stretch>
                  <a:fillRect l="-18421" t="-160870" r="-30263" b="-2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1BD5D7-5F8B-ACF3-AB35-7D200ABE41DB}"/>
              </a:ext>
            </a:extLst>
          </p:cNvPr>
          <p:cNvCxnSpPr>
            <a:cxnSpLocks/>
          </p:cNvCxnSpPr>
          <p:nvPr/>
        </p:nvCxnSpPr>
        <p:spPr>
          <a:xfrm flipV="1">
            <a:off x="9190956" y="995192"/>
            <a:ext cx="1004951" cy="1001425"/>
          </a:xfrm>
          <a:prstGeom prst="straightConnector1">
            <a:avLst/>
          </a:prstGeom>
          <a:ln w="19050">
            <a:solidFill>
              <a:srgbClr val="0432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CAC32441-0467-E1D0-CF66-425E75ECAC6F}"/>
              </a:ext>
            </a:extLst>
          </p:cNvPr>
          <p:cNvSpPr/>
          <p:nvPr/>
        </p:nvSpPr>
        <p:spPr>
          <a:xfrm>
            <a:off x="9798390" y="1211535"/>
            <a:ext cx="444167" cy="595972"/>
          </a:xfrm>
          <a:prstGeom prst="arc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64E2DB6-3E06-81F0-F4B9-8F511B363821}"/>
                  </a:ext>
                </a:extLst>
              </p:cNvPr>
              <p:cNvSpPr txBox="1"/>
              <p:nvPr/>
            </p:nvSpPr>
            <p:spPr>
              <a:xfrm>
                <a:off x="10253550" y="1161757"/>
                <a:ext cx="1926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64E2DB6-3E06-81F0-F4B9-8F511B363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550" y="1161757"/>
                <a:ext cx="192617" cy="276999"/>
              </a:xfrm>
              <a:prstGeom prst="rect">
                <a:avLst/>
              </a:prstGeom>
              <a:blipFill>
                <a:blip r:embed="rId6"/>
                <a:stretch>
                  <a:fillRect l="-25000" r="-25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94CDCD4-50F3-840E-05E8-E36082C41538}"/>
              </a:ext>
            </a:extLst>
          </p:cNvPr>
          <p:cNvCxnSpPr>
            <a:cxnSpLocks/>
            <a:endCxn id="69" idx="7"/>
          </p:cNvCxnSpPr>
          <p:nvPr/>
        </p:nvCxnSpPr>
        <p:spPr>
          <a:xfrm flipV="1">
            <a:off x="2445008" y="4131347"/>
            <a:ext cx="955875" cy="449284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0591201-3343-3B0B-75DE-FBD8CA1AC2CC}"/>
              </a:ext>
            </a:extLst>
          </p:cNvPr>
          <p:cNvGrpSpPr/>
          <p:nvPr/>
        </p:nvGrpSpPr>
        <p:grpSpPr>
          <a:xfrm>
            <a:off x="707061" y="2864851"/>
            <a:ext cx="3668811" cy="3462655"/>
            <a:chOff x="800096" y="4559535"/>
            <a:chExt cx="3668811" cy="346265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CC3B36-AF67-AE63-4191-4AEEDD2792DA}"/>
                </a:ext>
              </a:extLst>
            </p:cNvPr>
            <p:cNvSpPr/>
            <p:nvPr/>
          </p:nvSpPr>
          <p:spPr>
            <a:xfrm>
              <a:off x="1163145" y="4921427"/>
              <a:ext cx="2743200" cy="27432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2F71DB5-982F-900C-B845-D61C076AC3F7}"/>
                </a:ext>
              </a:extLst>
            </p:cNvPr>
            <p:cNvSpPr/>
            <p:nvPr/>
          </p:nvSpPr>
          <p:spPr>
            <a:xfrm>
              <a:off x="1163145" y="5912374"/>
              <a:ext cx="2743200" cy="76130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401F3BD-08CE-6B97-083D-F15434A69E49}"/>
                </a:ext>
              </a:extLst>
            </p:cNvPr>
            <p:cNvSpPr/>
            <p:nvPr/>
          </p:nvSpPr>
          <p:spPr>
            <a:xfrm rot="5400000">
              <a:off x="1163144" y="5912374"/>
              <a:ext cx="2743200" cy="76130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99BB6E7-0372-D752-F433-6C2B71B50DD4}"/>
                </a:ext>
              </a:extLst>
            </p:cNvPr>
            <p:cNvCxnSpPr>
              <a:endCxn id="35" idx="2"/>
            </p:cNvCxnSpPr>
            <p:nvPr/>
          </p:nvCxnSpPr>
          <p:spPr>
            <a:xfrm flipV="1">
              <a:off x="2534744" y="4921427"/>
              <a:ext cx="0" cy="1371599"/>
            </a:xfrm>
            <a:prstGeom prst="straightConnector1">
              <a:avLst/>
            </a:prstGeom>
            <a:ln w="25400">
              <a:solidFill>
                <a:srgbClr val="0432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A80EEE1-6AE3-1067-71C0-AFD519D3DD0A}"/>
                </a:ext>
              </a:extLst>
            </p:cNvPr>
            <p:cNvCxnSpPr>
              <a:cxnSpLocks/>
              <a:endCxn id="34" idx="6"/>
            </p:cNvCxnSpPr>
            <p:nvPr/>
          </p:nvCxnSpPr>
          <p:spPr>
            <a:xfrm>
              <a:off x="2534744" y="6293026"/>
              <a:ext cx="1371601" cy="1"/>
            </a:xfrm>
            <a:prstGeom prst="straightConnector1">
              <a:avLst/>
            </a:prstGeom>
            <a:ln w="25400">
              <a:solidFill>
                <a:srgbClr val="0432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14319C0-4434-EE36-B614-E6B4DEF526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4091" y="6293026"/>
              <a:ext cx="380653" cy="380652"/>
            </a:xfrm>
            <a:prstGeom prst="straightConnector1">
              <a:avLst/>
            </a:prstGeom>
            <a:ln w="25400">
              <a:solidFill>
                <a:srgbClr val="0432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2BD2691-ACA3-92D9-3D63-C2DB6A5A440F}"/>
                </a:ext>
              </a:extLst>
            </p:cNvPr>
            <p:cNvSpPr txBox="1"/>
            <p:nvPr/>
          </p:nvSpPr>
          <p:spPr>
            <a:xfrm>
              <a:off x="1870377" y="6252296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x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C650169-C8E6-0CD4-4CF4-7BCD12BDE1BA}"/>
                </a:ext>
              </a:extLst>
            </p:cNvPr>
            <p:cNvSpPr txBox="1"/>
            <p:nvPr/>
          </p:nvSpPr>
          <p:spPr>
            <a:xfrm>
              <a:off x="3893816" y="6069561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y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7421487-8BC7-3103-C2B5-71615D3930E3}"/>
                </a:ext>
              </a:extLst>
            </p:cNvPr>
            <p:cNvSpPr txBox="1"/>
            <p:nvPr/>
          </p:nvSpPr>
          <p:spPr>
            <a:xfrm>
              <a:off x="2223463" y="4559535"/>
              <a:ext cx="306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B12A62C-2F08-0AC9-B7EC-064AD1E507B9}"/>
                    </a:ext>
                  </a:extLst>
                </p:cNvPr>
                <p:cNvSpPr txBox="1"/>
                <p:nvPr/>
              </p:nvSpPr>
              <p:spPr>
                <a:xfrm>
                  <a:off x="2421799" y="4582872"/>
                  <a:ext cx="10075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B12A62C-2F08-0AC9-B7EC-064AD1E50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1799" y="4582872"/>
                  <a:ext cx="100752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6250" t="-160870" r="-27500" b="-2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3FD9BD3-7B77-AA9A-5C6F-E94D53729416}"/>
                    </a:ext>
                  </a:extLst>
                </p:cNvPr>
                <p:cNvSpPr txBox="1"/>
                <p:nvPr/>
              </p:nvSpPr>
              <p:spPr>
                <a:xfrm>
                  <a:off x="2435409" y="7745191"/>
                  <a:ext cx="8833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rgbClr val="0432FF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3FD9BD3-7B77-AA9A-5C6F-E94D537294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409" y="7745191"/>
                  <a:ext cx="88338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2857" t="-160870" r="-37143" b="-2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31BA6B8-DA54-5D4F-3588-51166F88C8E5}"/>
                    </a:ext>
                  </a:extLst>
                </p:cNvPr>
                <p:cNvSpPr txBox="1"/>
                <p:nvPr/>
              </p:nvSpPr>
              <p:spPr>
                <a:xfrm>
                  <a:off x="1804141" y="6691390"/>
                  <a:ext cx="3827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31BA6B8-DA54-5D4F-3588-51166F88C8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141" y="6691390"/>
                  <a:ext cx="38273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5484" t="-160870" r="-77419" b="-2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40580E9-28BE-4EEE-6CC5-C3C9193E40EF}"/>
                    </a:ext>
                  </a:extLst>
                </p:cNvPr>
                <p:cNvSpPr txBox="1"/>
                <p:nvPr/>
              </p:nvSpPr>
              <p:spPr>
                <a:xfrm>
                  <a:off x="2537451" y="5834356"/>
                  <a:ext cx="3827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40580E9-28BE-4EEE-6CC5-C3C9193E40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7451" y="5834356"/>
                  <a:ext cx="382733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5484" t="-160870" r="-77419" b="-2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EB39089-8849-A1DD-09F0-C40E14EAF660}"/>
                    </a:ext>
                  </a:extLst>
                </p:cNvPr>
                <p:cNvSpPr txBox="1"/>
                <p:nvPr/>
              </p:nvSpPr>
              <p:spPr>
                <a:xfrm>
                  <a:off x="4105089" y="6154526"/>
                  <a:ext cx="3638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EB39089-8849-A1DD-09F0-C40E14EAF6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5089" y="6154526"/>
                  <a:ext cx="363818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40000" t="-168182" r="-80000" b="-24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B7D6D30-9FDA-4818-1E0C-C7707EF71EA0}"/>
                    </a:ext>
                  </a:extLst>
                </p:cNvPr>
                <p:cNvSpPr txBox="1"/>
                <p:nvPr/>
              </p:nvSpPr>
              <p:spPr>
                <a:xfrm>
                  <a:off x="800096" y="6136011"/>
                  <a:ext cx="3377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B7D6D30-9FDA-4818-1E0C-C7707EF71E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096" y="6136011"/>
                  <a:ext cx="337785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50000" t="-160870" r="-85714" b="-2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047652C9-2364-F65B-FC59-CD6BE1CCAAE2}"/>
              </a:ext>
            </a:extLst>
          </p:cNvPr>
          <p:cNvSpPr txBox="1"/>
          <p:nvPr/>
        </p:nvSpPr>
        <p:spPr>
          <a:xfrm>
            <a:off x="5251111" y="2967882"/>
            <a:ext cx="539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Half-wave plate: Rotate by 180 degree along its fast axis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04684DA-5EAC-CA20-6AF2-DC3C1087AFB9}"/>
              </a:ext>
            </a:extLst>
          </p:cNvPr>
          <p:cNvSpPr txBox="1"/>
          <p:nvPr/>
        </p:nvSpPr>
        <p:spPr>
          <a:xfrm>
            <a:off x="5290978" y="3326516"/>
            <a:ext cx="563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Quarter-wave plate: Rotate by 90 degree along its fast 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A27D9A2-DA82-D9DE-CC5F-492B01EC123F}"/>
                  </a:ext>
                </a:extLst>
              </p:cNvPr>
              <p:cNvSpPr txBox="1"/>
              <p:nvPr/>
            </p:nvSpPr>
            <p:spPr>
              <a:xfrm>
                <a:off x="4193963" y="2541665"/>
                <a:ext cx="7511800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Operation of a wave plates: a right-hand rotation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𝑓𝑠</m:t>
                        </m:r>
                      </m:sub>
                    </m:sSub>
                  </m:oMath>
                </a14:m>
                <a:r>
                  <a:rPr lang="en-US" dirty="0"/>
                  <a:t> along its fast axis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A27D9A2-DA82-D9DE-CC5F-492B01EC1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963" y="2541665"/>
                <a:ext cx="7511800" cy="391582"/>
              </a:xfrm>
              <a:prstGeom prst="rect">
                <a:avLst/>
              </a:prstGeom>
              <a:blipFill>
                <a:blip r:embed="rId13"/>
                <a:stretch>
                  <a:fillRect l="-676" t="-967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D8798020-6EB7-8EC9-0F11-C8D2509BACA5}"/>
              </a:ext>
            </a:extLst>
          </p:cNvPr>
          <p:cNvSpPr/>
          <p:nvPr/>
        </p:nvSpPr>
        <p:spPr>
          <a:xfrm>
            <a:off x="1070109" y="3930481"/>
            <a:ext cx="2730672" cy="1371599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46CBD26-75B2-A4AB-FCEA-DE252B727DDF}"/>
              </a:ext>
            </a:extLst>
          </p:cNvPr>
          <p:cNvCxnSpPr>
            <a:cxnSpLocks/>
          </p:cNvCxnSpPr>
          <p:nvPr/>
        </p:nvCxnSpPr>
        <p:spPr>
          <a:xfrm flipH="1" flipV="1">
            <a:off x="2101085" y="3947655"/>
            <a:ext cx="328095" cy="63217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92C8406-E4D0-B4DB-E4F7-80E3D205B520}"/>
              </a:ext>
            </a:extLst>
          </p:cNvPr>
          <p:cNvCxnSpPr>
            <a:cxnSpLocks/>
          </p:cNvCxnSpPr>
          <p:nvPr/>
        </p:nvCxnSpPr>
        <p:spPr>
          <a:xfrm flipV="1">
            <a:off x="2452493" y="3849444"/>
            <a:ext cx="324319" cy="7285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999A138-3D20-8E00-E47B-1607379E2FFF}"/>
              </a:ext>
            </a:extLst>
          </p:cNvPr>
          <p:cNvCxnSpPr>
            <a:cxnSpLocks/>
          </p:cNvCxnSpPr>
          <p:nvPr/>
        </p:nvCxnSpPr>
        <p:spPr>
          <a:xfrm flipV="1">
            <a:off x="2444415" y="3384083"/>
            <a:ext cx="196038" cy="123219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Arc 91">
            <a:extLst>
              <a:ext uri="{FF2B5EF4-FFF2-40B4-BE49-F238E27FC236}">
                <a16:creationId xmlns:a16="http://schemas.microsoft.com/office/drawing/2014/main" id="{6CA42510-9DFF-9CBF-C7AF-2AFF97DBCD91}"/>
              </a:ext>
            </a:extLst>
          </p:cNvPr>
          <p:cNvSpPr/>
          <p:nvPr/>
        </p:nvSpPr>
        <p:spPr>
          <a:xfrm rot="19829292">
            <a:off x="2489189" y="3213595"/>
            <a:ext cx="326473" cy="660830"/>
          </a:xfrm>
          <a:prstGeom prst="arc">
            <a:avLst>
              <a:gd name="adj1" fmla="val 15991233"/>
              <a:gd name="adj2" fmla="val 5572878"/>
            </a:avLst>
          </a:prstGeom>
          <a:ln w="158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4FF137-EBCA-0782-1535-E4D6B2A1AC4C}"/>
              </a:ext>
            </a:extLst>
          </p:cNvPr>
          <p:cNvSpPr txBox="1"/>
          <p:nvPr/>
        </p:nvSpPr>
        <p:spPr>
          <a:xfrm>
            <a:off x="2567193" y="3286357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½ WP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6C4FCC-0569-D729-C80A-7770AFC745CF}"/>
              </a:ext>
            </a:extLst>
          </p:cNvPr>
          <p:cNvSpPr txBox="1"/>
          <p:nvPr/>
        </p:nvSpPr>
        <p:spPr>
          <a:xfrm>
            <a:off x="1736659" y="3680167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¼ WP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1A385FE-EE5D-2699-E051-B7C0C0669825}"/>
                  </a:ext>
                </a:extLst>
              </p:cNvPr>
              <p:cNvSpPr txBox="1"/>
              <p:nvPr/>
            </p:nvSpPr>
            <p:spPr>
              <a:xfrm>
                <a:off x="5290978" y="3786752"/>
                <a:ext cx="1912318" cy="329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1/#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1A385FE-EE5D-2699-E051-B7C0C0669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978" y="3786752"/>
                <a:ext cx="1912318" cy="329899"/>
              </a:xfrm>
              <a:prstGeom prst="rect">
                <a:avLst/>
              </a:prstGeom>
              <a:blipFill>
                <a:blip r:embed="rId14"/>
                <a:stretch>
                  <a:fillRect l="-1974" t="-11538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6096B9F-F05B-66D6-726D-0C200BE2EB86}"/>
                  </a:ext>
                </a:extLst>
              </p:cNvPr>
              <p:cNvSpPr txBox="1"/>
              <p:nvPr/>
            </p:nvSpPr>
            <p:spPr>
              <a:xfrm>
                <a:off x="5301246" y="4202831"/>
                <a:ext cx="6231258" cy="3780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1/#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𝑓𝑠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𝑓𝑠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6096B9F-F05B-66D6-726D-0C200BE2E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246" y="4202831"/>
                <a:ext cx="6231258" cy="378052"/>
              </a:xfrm>
              <a:prstGeom prst="rect">
                <a:avLst/>
              </a:prstGeom>
              <a:blipFill>
                <a:blip r:embed="rId15"/>
                <a:stretch>
                  <a:fillRect l="-1220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F5D7E9B-8050-98DA-1E06-73D326E5896D}"/>
                  </a:ext>
                </a:extLst>
              </p:cNvPr>
              <p:cNvSpPr txBox="1"/>
              <p:nvPr/>
            </p:nvSpPr>
            <p:spPr>
              <a:xfrm>
                <a:off x="5251111" y="4748464"/>
                <a:ext cx="3291670" cy="408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F5D7E9B-8050-98DA-1E06-73D326E58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111" y="4748464"/>
                <a:ext cx="3291670" cy="408445"/>
              </a:xfrm>
              <a:prstGeom prst="rect">
                <a:avLst/>
              </a:prstGeom>
              <a:blipFill>
                <a:blip r:embed="rId16"/>
                <a:stretch>
                  <a:fillRect l="-1154" r="-1154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2FF60B5-E46D-3F9A-C4CC-4C0B56377087}"/>
                  </a:ext>
                </a:extLst>
              </p:cNvPr>
              <p:cNvSpPr txBox="1"/>
              <p:nvPr/>
            </p:nvSpPr>
            <p:spPr>
              <a:xfrm>
                <a:off x="5230464" y="5174542"/>
                <a:ext cx="3332964" cy="423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2FF60B5-E46D-3F9A-C4CC-4C0B56377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464" y="5174542"/>
                <a:ext cx="3332964" cy="423386"/>
              </a:xfrm>
              <a:prstGeom prst="rect">
                <a:avLst/>
              </a:prstGeom>
              <a:blipFill>
                <a:blip r:embed="rId17"/>
                <a:stretch>
                  <a:fillRect l="-379" r="-379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FE12163-899C-1920-5CAC-F20E532CB670}"/>
                  </a:ext>
                </a:extLst>
              </p:cNvPr>
              <p:cNvSpPr txBox="1"/>
              <p:nvPr/>
            </p:nvSpPr>
            <p:spPr>
              <a:xfrm>
                <a:off x="137384" y="854970"/>
                <a:ext cx="81580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11893"/>
                    </a:solidFill>
                  </a:rPr>
                  <a:t>Converting an arbitrary polarization state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11893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𝚿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rgbClr val="011893"/>
                    </a:solidFill>
                  </a:rPr>
                  <a:t> to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11893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000" b="1" i="1" smtClean="0">
                        <a:solidFill>
                          <a:srgbClr val="011893"/>
                        </a:solidFill>
                        <a:latin typeface="Cambria Math" panose="02040503050406030204" pitchFamily="18" charset="0"/>
                      </a:rPr>
                      <m:t>=|</m:t>
                    </m:r>
                    <m:d>
                      <m:dPr>
                        <m:begChr m:val=""/>
                        <m:endChr m:val="⟩"/>
                        <m:ctrlPr>
                          <a:rPr lang="en-US" sz="2000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rgbClr val="011893"/>
                    </a:solidFill>
                  </a:rPr>
                  <a:t> combining a quarter-wave plate and a half-wave plate.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FE12163-899C-1920-5CAC-F20E532CB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84" y="854970"/>
                <a:ext cx="8158026" cy="707886"/>
              </a:xfrm>
              <a:prstGeom prst="rect">
                <a:avLst/>
              </a:prstGeom>
              <a:blipFill>
                <a:blip r:embed="rId18"/>
                <a:stretch>
                  <a:fillRect l="-933" t="-67857" b="-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C3EB943-7F50-F29D-792F-49DA755EBDEF}"/>
                  </a:ext>
                </a:extLst>
              </p:cNvPr>
              <p:cNvSpPr txBox="1"/>
              <p:nvPr/>
            </p:nvSpPr>
            <p:spPr>
              <a:xfrm>
                <a:off x="5039987" y="5750568"/>
                <a:ext cx="2743199" cy="4226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C3EB943-7F50-F29D-792F-49DA755EB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987" y="5750568"/>
                <a:ext cx="2743199" cy="422616"/>
              </a:xfrm>
              <a:prstGeom prst="rect">
                <a:avLst/>
              </a:prstGeom>
              <a:blipFill>
                <a:blip r:embed="rId19"/>
                <a:stretch>
                  <a:fillRect t="-105714" r="-5530" b="-1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6F2F62B-4589-9E3C-4016-190EA264AD71}"/>
                  </a:ext>
                </a:extLst>
              </p:cNvPr>
              <p:cNvSpPr txBox="1"/>
              <p:nvPr/>
            </p:nvSpPr>
            <p:spPr>
              <a:xfrm>
                <a:off x="4982838" y="6267723"/>
                <a:ext cx="5367020" cy="4226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d>
                        <m:dPr>
                          <m:begChr m:val="⟨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⟨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6F2F62B-4589-9E3C-4016-190EA264A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838" y="6267723"/>
                <a:ext cx="5367020" cy="422616"/>
              </a:xfrm>
              <a:prstGeom prst="rect">
                <a:avLst/>
              </a:prstGeom>
              <a:blipFill>
                <a:blip r:embed="rId20"/>
                <a:stretch>
                  <a:fillRect t="-108824" b="-1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26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1AF58-D83C-C801-03F3-26F798A2D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Transform between any two arbitrary polarization qubit states: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28F870-30FF-13F5-B1CE-790BEDCFB309}"/>
                  </a:ext>
                </a:extLst>
              </p:cNvPr>
              <p:cNvSpPr txBox="1"/>
              <p:nvPr/>
            </p:nvSpPr>
            <p:spPr>
              <a:xfrm>
                <a:off x="663929" y="2055257"/>
                <a:ext cx="4117077" cy="563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28F870-30FF-13F5-B1CE-790BEDCFB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29" y="2055257"/>
                <a:ext cx="4117077" cy="563937"/>
              </a:xfrm>
              <a:prstGeom prst="rect">
                <a:avLst/>
              </a:prstGeom>
              <a:blipFill>
                <a:blip r:embed="rId2"/>
                <a:stretch>
                  <a:fillRect t="-108696" b="-1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4E4055-892A-C28B-4FCD-899C060EE326}"/>
                  </a:ext>
                </a:extLst>
              </p:cNvPr>
              <p:cNvSpPr txBox="1"/>
              <p:nvPr/>
            </p:nvSpPr>
            <p:spPr>
              <a:xfrm>
                <a:off x="938249" y="2766523"/>
                <a:ext cx="3842757" cy="563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4E4055-892A-C28B-4FCD-899C060EE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49" y="2766523"/>
                <a:ext cx="3842757" cy="563937"/>
              </a:xfrm>
              <a:prstGeom prst="rect">
                <a:avLst/>
              </a:prstGeom>
              <a:blipFill>
                <a:blip r:embed="rId3"/>
                <a:stretch>
                  <a:fillRect t="-108696" r="-6579" b="-1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>
            <a:extLst>
              <a:ext uri="{FF2B5EF4-FFF2-40B4-BE49-F238E27FC236}">
                <a16:creationId xmlns:a16="http://schemas.microsoft.com/office/drawing/2014/main" id="{2743A905-2476-7906-F5D8-02516170B72B}"/>
              </a:ext>
            </a:extLst>
          </p:cNvPr>
          <p:cNvSpPr/>
          <p:nvPr/>
        </p:nvSpPr>
        <p:spPr>
          <a:xfrm>
            <a:off x="4832117" y="2879104"/>
            <a:ext cx="1207745" cy="2037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B8C551-DA27-9D8E-CA39-7BC69AB9D257}"/>
                  </a:ext>
                </a:extLst>
              </p:cNvPr>
              <p:cNvSpPr txBox="1"/>
              <p:nvPr/>
            </p:nvSpPr>
            <p:spPr>
              <a:xfrm>
                <a:off x="6039862" y="2785359"/>
                <a:ext cx="4324945" cy="563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B8C551-DA27-9D8E-CA39-7BC69AB9D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862" y="2785359"/>
                <a:ext cx="4324945" cy="563937"/>
              </a:xfrm>
              <a:prstGeom prst="rect">
                <a:avLst/>
              </a:prstGeom>
              <a:blipFill>
                <a:blip r:embed="rId4"/>
                <a:stretch>
                  <a:fillRect t="-113333" r="-5848" b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>
            <a:extLst>
              <a:ext uri="{FF2B5EF4-FFF2-40B4-BE49-F238E27FC236}">
                <a16:creationId xmlns:a16="http://schemas.microsoft.com/office/drawing/2014/main" id="{99EE0122-383C-2B9D-D582-6EA34E603966}"/>
              </a:ext>
            </a:extLst>
          </p:cNvPr>
          <p:cNvSpPr/>
          <p:nvPr/>
        </p:nvSpPr>
        <p:spPr>
          <a:xfrm>
            <a:off x="4440904" y="2211335"/>
            <a:ext cx="3422468" cy="509451"/>
          </a:xfrm>
          <a:custGeom>
            <a:avLst/>
            <a:gdLst>
              <a:gd name="csX0" fmla="*/ 0 w 3422468"/>
              <a:gd name="csY0" fmla="*/ 0 h 509451"/>
              <a:gd name="csX1" fmla="*/ 2625634 w 3422468"/>
              <a:gd name="csY1" fmla="*/ 104503 h 509451"/>
              <a:gd name="csX2" fmla="*/ 3422468 w 3422468"/>
              <a:gd name="csY2" fmla="*/ 509451 h 5094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422468" h="509451">
                <a:moveTo>
                  <a:pt x="0" y="0"/>
                </a:moveTo>
                <a:cubicBezTo>
                  <a:pt x="1027611" y="9797"/>
                  <a:pt x="2055223" y="19595"/>
                  <a:pt x="2625634" y="104503"/>
                </a:cubicBezTo>
                <a:cubicBezTo>
                  <a:pt x="3196045" y="189411"/>
                  <a:pt x="3309256" y="349431"/>
                  <a:pt x="3422468" y="509451"/>
                </a:cubicBezTo>
              </a:path>
            </a:pathLst>
          </a:custGeom>
          <a:noFill/>
          <a:ln w="22225">
            <a:solidFill>
              <a:srgbClr val="0432FF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88CF55-5AED-0569-78E2-AD37EF95957A}"/>
                  </a:ext>
                </a:extLst>
              </p:cNvPr>
              <p:cNvSpPr txBox="1"/>
              <p:nvPr/>
            </p:nvSpPr>
            <p:spPr>
              <a:xfrm>
                <a:off x="1041814" y="4161998"/>
                <a:ext cx="9778586" cy="563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88CF55-5AED-0569-78E2-AD37EF959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814" y="4161998"/>
                <a:ext cx="9778586" cy="563937"/>
              </a:xfrm>
              <a:prstGeom prst="rect">
                <a:avLst/>
              </a:prstGeom>
              <a:blipFill>
                <a:blip r:embed="rId5"/>
                <a:stretch>
                  <a:fillRect t="-111111" b="-1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423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ECB84-62A4-4FD0-A160-563B8F574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15D9-1BFD-9D26-4C4B-C7003561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Transform between any two arbitrary polarization qubit states: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C48D4D-F269-D421-D399-7E1D3CDCA167}"/>
                  </a:ext>
                </a:extLst>
              </p:cNvPr>
              <p:cNvSpPr txBox="1"/>
              <p:nvPr/>
            </p:nvSpPr>
            <p:spPr>
              <a:xfrm>
                <a:off x="533301" y="1883629"/>
                <a:ext cx="8075122" cy="563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/2)</m:t>
                              </m:r>
                            </m:e>
                          </m:func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/2)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C48D4D-F269-D421-D399-7E1D3CDCA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01" y="1883629"/>
                <a:ext cx="8075122" cy="563937"/>
              </a:xfrm>
              <a:prstGeom prst="rect">
                <a:avLst/>
              </a:prstGeom>
              <a:blipFill>
                <a:blip r:embed="rId2"/>
                <a:stretch>
                  <a:fillRect t="-113333" b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7590FC-CCF5-7380-CA9D-3E65CCC47339}"/>
                  </a:ext>
                </a:extLst>
              </p:cNvPr>
              <p:cNvSpPr txBox="1"/>
              <p:nvPr/>
            </p:nvSpPr>
            <p:spPr>
              <a:xfrm>
                <a:off x="-620384" y="5272417"/>
                <a:ext cx="9778586" cy="563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7590FC-CCF5-7380-CA9D-3E65CCC47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0384" y="5272417"/>
                <a:ext cx="9778586" cy="563937"/>
              </a:xfrm>
              <a:prstGeom prst="rect">
                <a:avLst/>
              </a:prstGeom>
              <a:blipFill>
                <a:blip r:embed="rId3"/>
                <a:stretch>
                  <a:fillRect t="-113333" b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682F20-1C3E-0F67-0814-1AC781030DDC}"/>
                  </a:ext>
                </a:extLst>
              </p:cNvPr>
              <p:cNvSpPr txBox="1"/>
              <p:nvPr/>
            </p:nvSpPr>
            <p:spPr>
              <a:xfrm>
                <a:off x="533301" y="2696002"/>
                <a:ext cx="8075122" cy="563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/2)</m:t>
                              </m:r>
                            </m:e>
                          </m:func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/2)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682F20-1C3E-0F67-0814-1AC781030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01" y="2696002"/>
                <a:ext cx="8075122" cy="563937"/>
              </a:xfrm>
              <a:prstGeom prst="rect">
                <a:avLst/>
              </a:prstGeom>
              <a:blipFill>
                <a:blip r:embed="rId4"/>
                <a:stretch>
                  <a:fillRect t="-111111" b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B76F24-64D4-BCEA-1139-E68AC15AA8AB}"/>
                  </a:ext>
                </a:extLst>
              </p:cNvPr>
              <p:cNvSpPr txBox="1"/>
              <p:nvPr/>
            </p:nvSpPr>
            <p:spPr>
              <a:xfrm>
                <a:off x="1502229" y="3349439"/>
                <a:ext cx="2695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B76F24-64D4-BCEA-1139-E68AC15AA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29" y="3349439"/>
                <a:ext cx="2695610" cy="369332"/>
              </a:xfrm>
              <a:prstGeom prst="rect">
                <a:avLst/>
              </a:prstGeom>
              <a:blipFill>
                <a:blip r:embed="rId5"/>
                <a:stretch>
                  <a:fillRect l="-187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365832-9AE6-FF14-74AD-8DBF65A52250}"/>
                  </a:ext>
                </a:extLst>
              </p:cNvPr>
              <p:cNvSpPr txBox="1"/>
              <p:nvPr/>
            </p:nvSpPr>
            <p:spPr>
              <a:xfrm>
                <a:off x="1083080" y="3808271"/>
                <a:ext cx="8075122" cy="563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/2)</m:t>
                              </m:r>
                            </m:e>
                          </m:func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/2)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365832-9AE6-FF14-74AD-8DBF65A52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080" y="3808271"/>
                <a:ext cx="8075122" cy="563937"/>
              </a:xfrm>
              <a:prstGeom prst="rect">
                <a:avLst/>
              </a:prstGeom>
              <a:blipFill>
                <a:blip r:embed="rId6"/>
                <a:stretch>
                  <a:fillRect t="-113333" b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626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78E3-808A-1F32-DDFC-DEA1900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Summary: </a:t>
            </a:r>
            <a:r>
              <a:rPr lang="en-US" b="1" dirty="0">
                <a:solidFill>
                  <a:srgbClr val="011893"/>
                </a:solidFill>
              </a:rPr>
              <a:t>Single Photonic Qubit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137B75-C2C3-49DA-6457-BF13B57EA4C7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4434034" cy="517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137B75-C2C3-49DA-6457-BF13B57EA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4434034" cy="517001"/>
              </a:xfrm>
              <a:prstGeom prst="rect">
                <a:avLst/>
              </a:prstGeom>
              <a:blipFill>
                <a:blip r:embed="rId2"/>
                <a:stretch>
                  <a:fillRect l="-857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E2EF13-8209-1AED-5B84-C7B7E4EC878B}"/>
                  </a:ext>
                </a:extLst>
              </p:cNvPr>
              <p:cNvSpPr txBox="1"/>
              <p:nvPr/>
            </p:nvSpPr>
            <p:spPr>
              <a:xfrm>
                <a:off x="838200" y="3894770"/>
                <a:ext cx="3302955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E2EF13-8209-1AED-5B84-C7B7E4EC8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4770"/>
                <a:ext cx="3302955" cy="616387"/>
              </a:xfrm>
              <a:prstGeom prst="rect">
                <a:avLst/>
              </a:prstGeom>
              <a:blipFill>
                <a:blip r:embed="rId3"/>
                <a:stretch>
                  <a:fillRect l="-1154" r="-115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685AF1-5C3C-A386-D88D-42C1588CE53A}"/>
                  </a:ext>
                </a:extLst>
              </p:cNvPr>
              <p:cNvSpPr txBox="1"/>
              <p:nvPr/>
            </p:nvSpPr>
            <p:spPr>
              <a:xfrm>
                <a:off x="838200" y="2395768"/>
                <a:ext cx="8331127" cy="56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685AF1-5C3C-A386-D88D-42C1588CE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95768"/>
                <a:ext cx="8331127" cy="567463"/>
              </a:xfrm>
              <a:prstGeom prst="rect">
                <a:avLst/>
              </a:prstGeom>
              <a:blipFill>
                <a:blip r:embed="rId4"/>
                <a:stretch>
                  <a:fillRect l="-305" t="-43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920713-A3FA-8299-2EA2-290391DC5A02}"/>
                  </a:ext>
                </a:extLst>
              </p:cNvPr>
              <p:cNvSpPr txBox="1"/>
              <p:nvPr/>
            </p:nvSpPr>
            <p:spPr>
              <a:xfrm>
                <a:off x="838200" y="3229844"/>
                <a:ext cx="1562415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𝐙𝐗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920713-A3FA-8299-2EA2-290391DC5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29844"/>
                <a:ext cx="1562415" cy="298928"/>
              </a:xfrm>
              <a:prstGeom prst="rect">
                <a:avLst/>
              </a:prstGeom>
              <a:blipFill>
                <a:blip r:embed="rId5"/>
                <a:stretch>
                  <a:fillRect l="-3226" t="-12500" r="-2419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6772B4A-E819-C3F6-6DD1-B1E51B4A77A3}"/>
              </a:ext>
            </a:extLst>
          </p:cNvPr>
          <p:cNvSpPr txBox="1"/>
          <p:nvPr/>
        </p:nvSpPr>
        <p:spPr>
          <a:xfrm>
            <a:off x="4814888" y="3988650"/>
            <a:ext cx="119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gate</a:t>
            </a:r>
          </a:p>
        </p:txBody>
      </p:sp>
    </p:spTree>
    <p:extLst>
      <p:ext uri="{BB962C8B-B14F-4D97-AF65-F5344CB8AC3E}">
        <p14:creationId xmlns:p14="http://schemas.microsoft.com/office/powerpoint/2010/main" val="264728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242E6-8EA2-C48F-3244-EE32BD2B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Photonic Polarization Qubit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DA28E5-D300-7FBC-C87B-A1E63660A374}"/>
                  </a:ext>
                </a:extLst>
              </p:cNvPr>
              <p:cNvSpPr txBox="1"/>
              <p:nvPr/>
            </p:nvSpPr>
            <p:spPr>
              <a:xfrm>
                <a:off x="1031966" y="1552188"/>
                <a:ext cx="1007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DA28E5-D300-7FBC-C87B-A1E63660A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66" y="1552188"/>
                <a:ext cx="1007520" cy="276999"/>
              </a:xfrm>
              <a:prstGeom prst="rect">
                <a:avLst/>
              </a:prstGeom>
              <a:blipFill>
                <a:blip r:embed="rId2"/>
                <a:stretch>
                  <a:fillRect l="-16250" t="-168182" r="-27500" b="-2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8E0FFA-7424-8900-BA29-83BCA333E4FB}"/>
                  </a:ext>
                </a:extLst>
              </p:cNvPr>
              <p:cNvSpPr txBox="1"/>
              <p:nvPr/>
            </p:nvSpPr>
            <p:spPr>
              <a:xfrm>
                <a:off x="2699658" y="1552187"/>
                <a:ext cx="9475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8E0FFA-7424-8900-BA29-83BCA333E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658" y="1552187"/>
                <a:ext cx="947502" cy="276999"/>
              </a:xfrm>
              <a:prstGeom prst="rect">
                <a:avLst/>
              </a:prstGeom>
              <a:blipFill>
                <a:blip r:embed="rId3"/>
                <a:stretch>
                  <a:fillRect l="-18421" t="-168182" r="-30263" b="-2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45625C-7EAF-BE55-631B-361FA1B4D174}"/>
              </a:ext>
            </a:extLst>
          </p:cNvPr>
          <p:cNvCxnSpPr/>
          <p:nvPr/>
        </p:nvCxnSpPr>
        <p:spPr>
          <a:xfrm>
            <a:off x="8934994" y="1027906"/>
            <a:ext cx="1998617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B4F37A-4E28-CF27-2112-84AF60739700}"/>
              </a:ext>
            </a:extLst>
          </p:cNvPr>
          <p:cNvCxnSpPr>
            <a:cxnSpLocks/>
          </p:cNvCxnSpPr>
          <p:nvPr/>
        </p:nvCxnSpPr>
        <p:spPr>
          <a:xfrm flipV="1">
            <a:off x="9934302" y="365125"/>
            <a:ext cx="0" cy="103661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A160EB-C785-342A-6DA6-3E4E3A99C625}"/>
                  </a:ext>
                </a:extLst>
              </p:cNvPr>
              <p:cNvSpPr txBox="1"/>
              <p:nvPr/>
            </p:nvSpPr>
            <p:spPr>
              <a:xfrm>
                <a:off x="10929505" y="883432"/>
                <a:ext cx="1007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A160EB-C785-342A-6DA6-3E4E3A99C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9505" y="883432"/>
                <a:ext cx="1007520" cy="276999"/>
              </a:xfrm>
              <a:prstGeom prst="rect">
                <a:avLst/>
              </a:prstGeom>
              <a:blipFill>
                <a:blip r:embed="rId4"/>
                <a:stretch>
                  <a:fillRect l="-15000" t="-160870" r="-27500" b="-2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82FEFF-7B7C-6A3D-EA23-1181EC58FBB2}"/>
                  </a:ext>
                </a:extLst>
              </p:cNvPr>
              <p:cNvSpPr txBox="1"/>
              <p:nvPr/>
            </p:nvSpPr>
            <p:spPr>
              <a:xfrm>
                <a:off x="9460551" y="88126"/>
                <a:ext cx="9475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82FEFF-7B7C-6A3D-EA23-1181EC58F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551" y="88126"/>
                <a:ext cx="947502" cy="276999"/>
              </a:xfrm>
              <a:prstGeom prst="rect">
                <a:avLst/>
              </a:prstGeom>
              <a:blipFill>
                <a:blip r:embed="rId5"/>
                <a:stretch>
                  <a:fillRect l="-17105" t="-160870" r="-30263" b="-2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A6A36C-8059-83E5-0011-42E637ABB889}"/>
                  </a:ext>
                </a:extLst>
              </p:cNvPr>
              <p:cNvSpPr txBox="1"/>
              <p:nvPr/>
            </p:nvSpPr>
            <p:spPr>
              <a:xfrm>
                <a:off x="1031966" y="1967687"/>
                <a:ext cx="2039597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A6A36C-8059-83E5-0011-42E637ABB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66" y="1967687"/>
                <a:ext cx="2039597" cy="572273"/>
              </a:xfrm>
              <a:prstGeom prst="rect">
                <a:avLst/>
              </a:prstGeom>
              <a:blipFill>
                <a:blip r:embed="rId6"/>
                <a:stretch>
                  <a:fillRect l="-6211" t="-56522" r="-9938" b="-8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E642C2-F9EC-71AE-9329-0F9BE903A176}"/>
                  </a:ext>
                </a:extLst>
              </p:cNvPr>
              <p:cNvSpPr txBox="1"/>
              <p:nvPr/>
            </p:nvSpPr>
            <p:spPr>
              <a:xfrm>
                <a:off x="975852" y="2628640"/>
                <a:ext cx="2101729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E642C2-F9EC-71AE-9329-0F9BE903A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52" y="2628640"/>
                <a:ext cx="2101729" cy="572273"/>
              </a:xfrm>
              <a:prstGeom prst="rect">
                <a:avLst/>
              </a:prstGeom>
              <a:blipFill>
                <a:blip r:embed="rId7"/>
                <a:stretch>
                  <a:fillRect l="-6587" t="-55319" r="-8982" b="-8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A18B3D-4122-AB6E-A184-CB88BE605516}"/>
                  </a:ext>
                </a:extLst>
              </p:cNvPr>
              <p:cNvSpPr txBox="1"/>
              <p:nvPr/>
            </p:nvSpPr>
            <p:spPr>
              <a:xfrm>
                <a:off x="3483429" y="2606621"/>
                <a:ext cx="2075696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A18B3D-4122-AB6E-A184-CB88BE605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29" y="2606621"/>
                <a:ext cx="2075696" cy="572273"/>
              </a:xfrm>
              <a:prstGeom prst="rect">
                <a:avLst/>
              </a:prstGeom>
              <a:blipFill>
                <a:blip r:embed="rId8"/>
                <a:stretch>
                  <a:fillRect l="-8537" t="-56522" r="-9756" b="-8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05EC66-48B0-88F6-0D97-DC2CE623C53A}"/>
                  </a:ext>
                </a:extLst>
              </p:cNvPr>
              <p:cNvSpPr txBox="1"/>
              <p:nvPr/>
            </p:nvSpPr>
            <p:spPr>
              <a:xfrm>
                <a:off x="3483429" y="1967686"/>
                <a:ext cx="2039597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05EC66-48B0-88F6-0D97-DC2CE623C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29" y="1967686"/>
                <a:ext cx="2039597" cy="572273"/>
              </a:xfrm>
              <a:prstGeom prst="rect">
                <a:avLst/>
              </a:prstGeom>
              <a:blipFill>
                <a:blip r:embed="rId9"/>
                <a:stretch>
                  <a:fillRect l="-6211" t="-56522" r="-9938" b="-8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EAE522EB-9EDA-8A7A-C3E8-7DA40CF8F458}"/>
              </a:ext>
            </a:extLst>
          </p:cNvPr>
          <p:cNvSpPr txBox="1"/>
          <p:nvPr/>
        </p:nvSpPr>
        <p:spPr>
          <a:xfrm>
            <a:off x="6400800" y="1984137"/>
            <a:ext cx="3293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+/- 45 degree linear polarizations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52C283-503A-EFE0-669C-EAD00E43582E}"/>
              </a:ext>
            </a:extLst>
          </p:cNvPr>
          <p:cNvSpPr txBox="1"/>
          <p:nvPr/>
        </p:nvSpPr>
        <p:spPr>
          <a:xfrm>
            <a:off x="6400800" y="2676009"/>
            <a:ext cx="215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Circular polarizations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A36D0F-7755-1A41-7223-E199F453E982}"/>
              </a:ext>
            </a:extLst>
          </p:cNvPr>
          <p:cNvSpPr txBox="1"/>
          <p:nvPr/>
        </p:nvSpPr>
        <p:spPr>
          <a:xfrm>
            <a:off x="6400800" y="1428234"/>
            <a:ext cx="377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Horizental</a:t>
            </a:r>
            <a:r>
              <a:rPr lang="en-US" dirty="0"/>
              <a:t>/Vertical linear polarizations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3FE0FF-89E8-2E20-73D6-6D9E22B9E325}"/>
                  </a:ext>
                </a:extLst>
              </p:cNvPr>
              <p:cNvSpPr txBox="1"/>
              <p:nvPr/>
            </p:nvSpPr>
            <p:spPr>
              <a:xfrm>
                <a:off x="1031966" y="3429000"/>
                <a:ext cx="1397627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3FE0FF-89E8-2E20-73D6-6D9E22B9E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66" y="3429000"/>
                <a:ext cx="1397627" cy="384657"/>
              </a:xfrm>
              <a:prstGeom prst="rect">
                <a:avLst/>
              </a:prstGeom>
              <a:blipFill>
                <a:blip r:embed="rId10"/>
                <a:stretch>
                  <a:fillRect l="-2703" t="-9677" r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7F04BB7-4637-092A-9C60-E7182BB14011}"/>
              </a:ext>
            </a:extLst>
          </p:cNvPr>
          <p:cNvSpPr txBox="1"/>
          <p:nvPr/>
        </p:nvSpPr>
        <p:spPr>
          <a:xfrm>
            <a:off x="2869474" y="3429000"/>
            <a:ext cx="4143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Plane wave propagating along +z direction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EC4A59-4068-70DD-D508-0C4AD6868F7A}"/>
              </a:ext>
            </a:extLst>
          </p:cNvPr>
          <p:cNvSpPr txBox="1"/>
          <p:nvPr/>
        </p:nvSpPr>
        <p:spPr>
          <a:xfrm>
            <a:off x="1031966" y="4167051"/>
            <a:ext cx="335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Qubit state: Jones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45D72E-E982-7D4C-99AF-F0A448AE0E63}"/>
                  </a:ext>
                </a:extLst>
              </p:cNvPr>
              <p:cNvSpPr txBox="1"/>
              <p:nvPr/>
            </p:nvSpPr>
            <p:spPr>
              <a:xfrm>
                <a:off x="838200" y="5054032"/>
                <a:ext cx="4272131" cy="1081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≜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45D72E-E982-7D4C-99AF-F0A448AE0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54032"/>
                <a:ext cx="4272131" cy="1081643"/>
              </a:xfrm>
              <a:prstGeom prst="rect">
                <a:avLst/>
              </a:prstGeom>
              <a:blipFill>
                <a:blip r:embed="rId11"/>
                <a:stretch>
                  <a:fillRect l="-2671" t="-4598" b="-25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3CE1B41A-CE2F-8283-B97E-1E2976FAE50C}"/>
              </a:ext>
            </a:extLst>
          </p:cNvPr>
          <p:cNvGrpSpPr/>
          <p:nvPr/>
        </p:nvGrpSpPr>
        <p:grpSpPr>
          <a:xfrm>
            <a:off x="7406412" y="2892757"/>
            <a:ext cx="3668811" cy="3462655"/>
            <a:chOff x="7031952" y="2869845"/>
            <a:chExt cx="3668811" cy="346265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F9D1FD0-5FA5-5833-D72D-4666499B1E42}"/>
                </a:ext>
              </a:extLst>
            </p:cNvPr>
            <p:cNvSpPr/>
            <p:nvPr/>
          </p:nvSpPr>
          <p:spPr>
            <a:xfrm>
              <a:off x="7395001" y="3231737"/>
              <a:ext cx="2743200" cy="27432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3EBF5E5-9CB9-8157-8C7C-0BD3B6855B25}"/>
                </a:ext>
              </a:extLst>
            </p:cNvPr>
            <p:cNvSpPr/>
            <p:nvPr/>
          </p:nvSpPr>
          <p:spPr>
            <a:xfrm>
              <a:off x="7395001" y="4222684"/>
              <a:ext cx="2743200" cy="76130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534F168-BDA9-0FEF-A4D3-58193A2B1AE0}"/>
                </a:ext>
              </a:extLst>
            </p:cNvPr>
            <p:cNvSpPr/>
            <p:nvPr/>
          </p:nvSpPr>
          <p:spPr>
            <a:xfrm rot="5400000">
              <a:off x="7395000" y="4222684"/>
              <a:ext cx="2743200" cy="76130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41310E0-C193-01D6-464F-9B594882D09C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8766600" y="3231737"/>
              <a:ext cx="0" cy="1371599"/>
            </a:xfrm>
            <a:prstGeom prst="straightConnector1">
              <a:avLst/>
            </a:prstGeom>
            <a:ln w="25400">
              <a:solidFill>
                <a:srgbClr val="0432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00CCD69-A9A1-8C3E-9B53-66DDA2764AB3}"/>
                </a:ext>
              </a:extLst>
            </p:cNvPr>
            <p:cNvCxnSpPr>
              <a:cxnSpLocks/>
              <a:endCxn id="26" idx="6"/>
            </p:cNvCxnSpPr>
            <p:nvPr/>
          </p:nvCxnSpPr>
          <p:spPr>
            <a:xfrm>
              <a:off x="8766600" y="4603336"/>
              <a:ext cx="1371601" cy="1"/>
            </a:xfrm>
            <a:prstGeom prst="straightConnector1">
              <a:avLst/>
            </a:prstGeom>
            <a:ln w="25400">
              <a:solidFill>
                <a:srgbClr val="0432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A796354-6FA4-32F4-785C-BDECF5FC66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5947" y="4603336"/>
              <a:ext cx="380653" cy="380652"/>
            </a:xfrm>
            <a:prstGeom prst="straightConnector1">
              <a:avLst/>
            </a:prstGeom>
            <a:ln w="25400">
              <a:solidFill>
                <a:srgbClr val="0432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633E49-46E0-46A3-F5BA-BF525C90992C}"/>
                </a:ext>
              </a:extLst>
            </p:cNvPr>
            <p:cNvSpPr txBox="1"/>
            <p:nvPr/>
          </p:nvSpPr>
          <p:spPr>
            <a:xfrm>
              <a:off x="8102233" y="4562606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x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DF87BB-11F2-2F3C-8EFB-9135028E6320}"/>
                </a:ext>
              </a:extLst>
            </p:cNvPr>
            <p:cNvSpPr txBox="1"/>
            <p:nvPr/>
          </p:nvSpPr>
          <p:spPr>
            <a:xfrm>
              <a:off x="10125672" y="4379871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y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0DA3DB-0D80-F117-CDE6-AC0574B04BA9}"/>
                </a:ext>
              </a:extLst>
            </p:cNvPr>
            <p:cNvSpPr txBox="1"/>
            <p:nvPr/>
          </p:nvSpPr>
          <p:spPr>
            <a:xfrm>
              <a:off x="8455319" y="2869845"/>
              <a:ext cx="306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z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DF9E1E9-C96F-E540-536E-63DAE1601C59}"/>
                </a:ext>
              </a:extLst>
            </p:cNvPr>
            <p:cNvCxnSpPr/>
            <p:nvPr/>
          </p:nvCxnSpPr>
          <p:spPr>
            <a:xfrm flipV="1">
              <a:off x="8766600" y="3626069"/>
              <a:ext cx="550821" cy="95385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C5BF48-4EBF-489A-2BD1-DA22C3D34930}"/>
                </a:ext>
              </a:extLst>
            </p:cNvPr>
            <p:cNvCxnSpPr>
              <a:cxnSpLocks/>
            </p:cNvCxnSpPr>
            <p:nvPr/>
          </p:nvCxnSpPr>
          <p:spPr>
            <a:xfrm>
              <a:off x="9317421" y="3626069"/>
              <a:ext cx="0" cy="1184404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C5AB63C-A6B7-A168-47C4-89DFE13CFBB0}"/>
                </a:ext>
              </a:extLst>
            </p:cNvPr>
            <p:cNvCxnSpPr>
              <a:cxnSpLocks/>
            </p:cNvCxnSpPr>
            <p:nvPr/>
          </p:nvCxnSpPr>
          <p:spPr>
            <a:xfrm>
              <a:off x="8766600" y="4603336"/>
              <a:ext cx="550820" cy="219458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1570AD98-609A-B3D4-F96B-8F30FDA96FB2}"/>
                </a:ext>
              </a:extLst>
            </p:cNvPr>
            <p:cNvSpPr/>
            <p:nvPr/>
          </p:nvSpPr>
          <p:spPr>
            <a:xfrm>
              <a:off x="8352493" y="4086398"/>
              <a:ext cx="914400" cy="914400"/>
            </a:xfrm>
            <a:prstGeom prst="arc">
              <a:avLst>
                <a:gd name="adj1" fmla="val 15856499"/>
                <a:gd name="adj2" fmla="val 17900798"/>
              </a:avLst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B1F381C0-800D-26D1-01EA-86B7E197025D}"/>
                </a:ext>
              </a:extLst>
            </p:cNvPr>
            <p:cNvSpPr/>
            <p:nvPr/>
          </p:nvSpPr>
          <p:spPr>
            <a:xfrm rot="8579803">
              <a:off x="8589889" y="4407513"/>
              <a:ext cx="434519" cy="413634"/>
            </a:xfrm>
            <a:prstGeom prst="arc">
              <a:avLst>
                <a:gd name="adj1" fmla="val 14589173"/>
                <a:gd name="adj2" fmla="val 0"/>
              </a:avLst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8D1C5D2-B946-BD6D-7351-EB73FEB8E560}"/>
                    </a:ext>
                  </a:extLst>
                </p:cNvPr>
                <p:cNvSpPr txBox="1"/>
                <p:nvPr/>
              </p:nvSpPr>
              <p:spPr>
                <a:xfrm>
                  <a:off x="8815640" y="3822575"/>
                  <a:ext cx="1894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8D1C5D2-B946-BD6D-7351-EB73FEB8E5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5640" y="3822575"/>
                  <a:ext cx="189474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5000" r="-25000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D4C713F-881A-F68C-B388-A3C581B3BFFD}"/>
                    </a:ext>
                  </a:extLst>
                </p:cNvPr>
                <p:cNvSpPr txBox="1"/>
                <p:nvPr/>
              </p:nvSpPr>
              <p:spPr>
                <a:xfrm>
                  <a:off x="8850120" y="4703036"/>
                  <a:ext cx="2149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D4C713F-881A-F68C-B388-A3C581B3BF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0120" y="4703036"/>
                  <a:ext cx="214931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33333" r="-27778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58F30DF-AB37-8C83-7F1C-243FD6A9A8D9}"/>
                    </a:ext>
                  </a:extLst>
                </p:cNvPr>
                <p:cNvSpPr txBox="1"/>
                <p:nvPr/>
              </p:nvSpPr>
              <p:spPr>
                <a:xfrm>
                  <a:off x="8653655" y="2893182"/>
                  <a:ext cx="785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rgbClr val="0432FF"/>
                      </a:solidFill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58F30DF-AB37-8C83-7F1C-243FD6A9A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655" y="2893182"/>
                  <a:ext cx="785023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25397" t="-160870" r="-39683" b="-2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8EE167A-E8F2-75E6-DF49-57FE2D91A0EB}"/>
                    </a:ext>
                  </a:extLst>
                </p:cNvPr>
                <p:cNvSpPr txBox="1"/>
                <p:nvPr/>
              </p:nvSpPr>
              <p:spPr>
                <a:xfrm>
                  <a:off x="8667265" y="6055501"/>
                  <a:ext cx="7615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rgbClr val="0432FF"/>
                      </a:solidFill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8EE167A-E8F2-75E6-DF49-57FE2D91A0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7265" y="6055501"/>
                  <a:ext cx="761555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6230" t="-160870" r="-42623" b="-2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02BB9C5-5215-B98D-B726-AC1CF60152CC}"/>
                    </a:ext>
                  </a:extLst>
                </p:cNvPr>
                <p:cNvSpPr txBox="1"/>
                <p:nvPr/>
              </p:nvSpPr>
              <p:spPr>
                <a:xfrm>
                  <a:off x="8035997" y="5001700"/>
                  <a:ext cx="3827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02BB9C5-5215-B98D-B726-AC1CF60152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5997" y="5001700"/>
                  <a:ext cx="382733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35484" t="-160870" r="-77419" b="-2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487946B-0CD9-E49F-74BF-EB57C0D87166}"/>
                    </a:ext>
                  </a:extLst>
                </p:cNvPr>
                <p:cNvSpPr txBox="1"/>
                <p:nvPr/>
              </p:nvSpPr>
              <p:spPr>
                <a:xfrm>
                  <a:off x="9108980" y="3967672"/>
                  <a:ext cx="3827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487946B-0CD9-E49F-74BF-EB57C0D871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980" y="3967672"/>
                  <a:ext cx="382733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35484" t="-168182" r="-77419" b="-24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761E230-C4D0-3BCE-4C92-0720789EDEEE}"/>
                    </a:ext>
                  </a:extLst>
                </p:cNvPr>
                <p:cNvSpPr txBox="1"/>
                <p:nvPr/>
              </p:nvSpPr>
              <p:spPr>
                <a:xfrm>
                  <a:off x="10336945" y="4464836"/>
                  <a:ext cx="3638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761E230-C4D0-3BCE-4C92-0720789EDE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6945" y="4464836"/>
                  <a:ext cx="363818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40000" t="-160870" r="-76667" b="-2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8F70062-39CE-F3A6-CE26-56C513A71866}"/>
                    </a:ext>
                  </a:extLst>
                </p:cNvPr>
                <p:cNvSpPr txBox="1"/>
                <p:nvPr/>
              </p:nvSpPr>
              <p:spPr>
                <a:xfrm>
                  <a:off x="7031952" y="4446321"/>
                  <a:ext cx="3377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8F70062-39CE-F3A6-CE26-56C513A718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1952" y="4446321"/>
                  <a:ext cx="337785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55556" t="-160870" r="-88889" b="-2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6111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9A1F7-EEDA-C30C-76BB-A910873FD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4782-0534-2A3E-957C-90D15A00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Photonic Polarization Qubit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BD5EFE-FC8F-D673-E721-E1DDE9221AA1}"/>
                  </a:ext>
                </a:extLst>
              </p:cNvPr>
              <p:cNvSpPr txBox="1"/>
              <p:nvPr/>
            </p:nvSpPr>
            <p:spPr>
              <a:xfrm>
                <a:off x="1031966" y="1552188"/>
                <a:ext cx="1007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BD5EFE-FC8F-D673-E721-E1DDE9221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66" y="1552188"/>
                <a:ext cx="1007520" cy="276999"/>
              </a:xfrm>
              <a:prstGeom prst="rect">
                <a:avLst/>
              </a:prstGeom>
              <a:blipFill>
                <a:blip r:embed="rId2"/>
                <a:stretch>
                  <a:fillRect l="-16250" t="-168182" r="-27500" b="-2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C2CBC0-E288-DB87-F847-1EDD942470D1}"/>
                  </a:ext>
                </a:extLst>
              </p:cNvPr>
              <p:cNvSpPr txBox="1"/>
              <p:nvPr/>
            </p:nvSpPr>
            <p:spPr>
              <a:xfrm>
                <a:off x="2699658" y="1552187"/>
                <a:ext cx="9475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C2CBC0-E288-DB87-F847-1EDD94247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658" y="1552187"/>
                <a:ext cx="947502" cy="276999"/>
              </a:xfrm>
              <a:prstGeom prst="rect">
                <a:avLst/>
              </a:prstGeom>
              <a:blipFill>
                <a:blip r:embed="rId3"/>
                <a:stretch>
                  <a:fillRect l="-18421" t="-168182" r="-30263" b="-2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ECD610-DC35-7A1F-4DC5-FF79B4CE209A}"/>
              </a:ext>
            </a:extLst>
          </p:cNvPr>
          <p:cNvCxnSpPr/>
          <p:nvPr/>
        </p:nvCxnSpPr>
        <p:spPr>
          <a:xfrm>
            <a:off x="552030" y="5290100"/>
            <a:ext cx="1998617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8251EF-1570-D114-7B42-C2DA9C1DF330}"/>
              </a:ext>
            </a:extLst>
          </p:cNvPr>
          <p:cNvCxnSpPr>
            <a:cxnSpLocks/>
          </p:cNvCxnSpPr>
          <p:nvPr/>
        </p:nvCxnSpPr>
        <p:spPr>
          <a:xfrm flipV="1">
            <a:off x="1551338" y="4341317"/>
            <a:ext cx="14397" cy="180806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321109-0D6C-D7E2-10F1-87CE35D2EFDD}"/>
                  </a:ext>
                </a:extLst>
              </p:cNvPr>
              <p:cNvSpPr txBox="1"/>
              <p:nvPr/>
            </p:nvSpPr>
            <p:spPr>
              <a:xfrm>
                <a:off x="2697145" y="5179456"/>
                <a:ext cx="1007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321109-0D6C-D7E2-10F1-87CE35D2E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145" y="5179456"/>
                <a:ext cx="1007520" cy="276999"/>
              </a:xfrm>
              <a:prstGeom prst="rect">
                <a:avLst/>
              </a:prstGeom>
              <a:blipFill>
                <a:blip r:embed="rId4"/>
                <a:stretch>
                  <a:fillRect l="-16250" t="-168182" r="-27500" b="-2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25D40C-3B03-01D8-C6E6-51C5E4D97931}"/>
                  </a:ext>
                </a:extLst>
              </p:cNvPr>
              <p:cNvSpPr txBox="1"/>
              <p:nvPr/>
            </p:nvSpPr>
            <p:spPr>
              <a:xfrm>
                <a:off x="1149433" y="3983986"/>
                <a:ext cx="9475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25D40C-3B03-01D8-C6E6-51C5E4D97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433" y="3983986"/>
                <a:ext cx="947502" cy="276999"/>
              </a:xfrm>
              <a:prstGeom prst="rect">
                <a:avLst/>
              </a:prstGeom>
              <a:blipFill>
                <a:blip r:embed="rId5"/>
                <a:stretch>
                  <a:fillRect l="-18421" t="-160870" r="-30263" b="-2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1CB6F1-3D41-AD32-777A-78982EC38910}"/>
                  </a:ext>
                </a:extLst>
              </p:cNvPr>
              <p:cNvSpPr txBox="1"/>
              <p:nvPr/>
            </p:nvSpPr>
            <p:spPr>
              <a:xfrm>
                <a:off x="929640" y="1972950"/>
                <a:ext cx="4272131" cy="1081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≜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1CB6F1-3D41-AD32-777A-78982EC38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" y="1972950"/>
                <a:ext cx="4272131" cy="1081643"/>
              </a:xfrm>
              <a:prstGeom prst="rect">
                <a:avLst/>
              </a:prstGeom>
              <a:blipFill>
                <a:blip r:embed="rId6"/>
                <a:stretch>
                  <a:fillRect l="-2671" t="-5814" b="-26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B87172BB-D683-E7F3-2587-0DEB780DBBC4}"/>
              </a:ext>
            </a:extLst>
          </p:cNvPr>
          <p:cNvGrpSpPr/>
          <p:nvPr/>
        </p:nvGrpSpPr>
        <p:grpSpPr>
          <a:xfrm>
            <a:off x="7406412" y="2892757"/>
            <a:ext cx="3668811" cy="3462655"/>
            <a:chOff x="7031952" y="2869845"/>
            <a:chExt cx="3668811" cy="346265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E25061A-7035-1844-CCBA-FB18FAD96D4C}"/>
                </a:ext>
              </a:extLst>
            </p:cNvPr>
            <p:cNvSpPr/>
            <p:nvPr/>
          </p:nvSpPr>
          <p:spPr>
            <a:xfrm>
              <a:off x="7395001" y="3231737"/>
              <a:ext cx="2743200" cy="27432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D895735-FB54-98C7-226F-4742DFC97E04}"/>
                </a:ext>
              </a:extLst>
            </p:cNvPr>
            <p:cNvSpPr/>
            <p:nvPr/>
          </p:nvSpPr>
          <p:spPr>
            <a:xfrm>
              <a:off x="7395001" y="4222684"/>
              <a:ext cx="2743200" cy="76130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85637A9-EE18-18D5-842D-BBBD261A2922}"/>
                </a:ext>
              </a:extLst>
            </p:cNvPr>
            <p:cNvSpPr/>
            <p:nvPr/>
          </p:nvSpPr>
          <p:spPr>
            <a:xfrm rot="5400000">
              <a:off x="7395000" y="4222684"/>
              <a:ext cx="2743200" cy="76130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E59FA8E-979F-DD1B-A1E7-6063394E01F4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8766600" y="3231737"/>
              <a:ext cx="0" cy="1371599"/>
            </a:xfrm>
            <a:prstGeom prst="straightConnector1">
              <a:avLst/>
            </a:prstGeom>
            <a:ln w="25400">
              <a:solidFill>
                <a:srgbClr val="0432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23120B7-A92B-A9BA-9CC9-667723CCCB2B}"/>
                </a:ext>
              </a:extLst>
            </p:cNvPr>
            <p:cNvCxnSpPr>
              <a:cxnSpLocks/>
              <a:endCxn id="26" idx="6"/>
            </p:cNvCxnSpPr>
            <p:nvPr/>
          </p:nvCxnSpPr>
          <p:spPr>
            <a:xfrm>
              <a:off x="8766600" y="4603336"/>
              <a:ext cx="1371601" cy="1"/>
            </a:xfrm>
            <a:prstGeom prst="straightConnector1">
              <a:avLst/>
            </a:prstGeom>
            <a:ln w="25400">
              <a:solidFill>
                <a:srgbClr val="0432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8007DAB-105C-7FC4-91A1-366773ED30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5947" y="4603336"/>
              <a:ext cx="380653" cy="380652"/>
            </a:xfrm>
            <a:prstGeom prst="straightConnector1">
              <a:avLst/>
            </a:prstGeom>
            <a:ln w="25400">
              <a:solidFill>
                <a:srgbClr val="0432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D340059-5980-832F-6CC7-F8660ACAE254}"/>
                </a:ext>
              </a:extLst>
            </p:cNvPr>
            <p:cNvSpPr txBox="1"/>
            <p:nvPr/>
          </p:nvSpPr>
          <p:spPr>
            <a:xfrm>
              <a:off x="8102233" y="4562606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x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0C935F-18EA-8D4A-BB67-BBD79597F9DA}"/>
                </a:ext>
              </a:extLst>
            </p:cNvPr>
            <p:cNvSpPr txBox="1"/>
            <p:nvPr/>
          </p:nvSpPr>
          <p:spPr>
            <a:xfrm>
              <a:off x="10125672" y="4379871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y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EBFB38-C219-77C2-DAD6-CC730B7DFB6E}"/>
                </a:ext>
              </a:extLst>
            </p:cNvPr>
            <p:cNvSpPr txBox="1"/>
            <p:nvPr/>
          </p:nvSpPr>
          <p:spPr>
            <a:xfrm>
              <a:off x="8455319" y="2869845"/>
              <a:ext cx="306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z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CA8FB7B-69BD-D9CC-8E8E-680229FBC16D}"/>
                </a:ext>
              </a:extLst>
            </p:cNvPr>
            <p:cNvCxnSpPr/>
            <p:nvPr/>
          </p:nvCxnSpPr>
          <p:spPr>
            <a:xfrm flipV="1">
              <a:off x="8766600" y="3626069"/>
              <a:ext cx="550821" cy="95385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7FF6F56-FD68-7E08-7658-569FD48A2A45}"/>
                </a:ext>
              </a:extLst>
            </p:cNvPr>
            <p:cNvCxnSpPr>
              <a:cxnSpLocks/>
            </p:cNvCxnSpPr>
            <p:nvPr/>
          </p:nvCxnSpPr>
          <p:spPr>
            <a:xfrm>
              <a:off x="9317421" y="3626069"/>
              <a:ext cx="0" cy="1184404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E858AC3-A0D9-CF6B-F44F-B86C6E9A11EF}"/>
                </a:ext>
              </a:extLst>
            </p:cNvPr>
            <p:cNvCxnSpPr>
              <a:cxnSpLocks/>
            </p:cNvCxnSpPr>
            <p:nvPr/>
          </p:nvCxnSpPr>
          <p:spPr>
            <a:xfrm>
              <a:off x="8766600" y="4603336"/>
              <a:ext cx="550820" cy="219458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58A488FE-EB1E-8585-0274-4BE7462004F6}"/>
                </a:ext>
              </a:extLst>
            </p:cNvPr>
            <p:cNvSpPr/>
            <p:nvPr/>
          </p:nvSpPr>
          <p:spPr>
            <a:xfrm>
              <a:off x="8352493" y="4086398"/>
              <a:ext cx="914400" cy="914400"/>
            </a:xfrm>
            <a:prstGeom prst="arc">
              <a:avLst>
                <a:gd name="adj1" fmla="val 15856499"/>
                <a:gd name="adj2" fmla="val 17900798"/>
              </a:avLst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4385D683-9375-1274-DFB1-28D57442905B}"/>
                </a:ext>
              </a:extLst>
            </p:cNvPr>
            <p:cNvSpPr/>
            <p:nvPr/>
          </p:nvSpPr>
          <p:spPr>
            <a:xfrm rot="8579803">
              <a:off x="8589889" y="4407513"/>
              <a:ext cx="434519" cy="413634"/>
            </a:xfrm>
            <a:prstGeom prst="arc">
              <a:avLst>
                <a:gd name="adj1" fmla="val 14589173"/>
                <a:gd name="adj2" fmla="val 0"/>
              </a:avLst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B248ED2-5B7A-ADA6-6C41-144AB3B78F80}"/>
                    </a:ext>
                  </a:extLst>
                </p:cNvPr>
                <p:cNvSpPr txBox="1"/>
                <p:nvPr/>
              </p:nvSpPr>
              <p:spPr>
                <a:xfrm>
                  <a:off x="8815640" y="3822575"/>
                  <a:ext cx="1894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B248ED2-5B7A-ADA6-6C41-144AB3B78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5640" y="3822575"/>
                  <a:ext cx="18947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5000" r="-25000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B6CD728-AB97-5735-7889-A5DDFD843CEE}"/>
                    </a:ext>
                  </a:extLst>
                </p:cNvPr>
                <p:cNvSpPr txBox="1"/>
                <p:nvPr/>
              </p:nvSpPr>
              <p:spPr>
                <a:xfrm>
                  <a:off x="8850120" y="4703036"/>
                  <a:ext cx="2149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B6CD728-AB97-5735-7889-A5DDFD843C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0120" y="4703036"/>
                  <a:ext cx="214931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3333" r="-27778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9C57AEB-E70F-7967-893E-2F3E275F542A}"/>
                    </a:ext>
                  </a:extLst>
                </p:cNvPr>
                <p:cNvSpPr txBox="1"/>
                <p:nvPr/>
              </p:nvSpPr>
              <p:spPr>
                <a:xfrm>
                  <a:off x="8653655" y="2893182"/>
                  <a:ext cx="785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rgbClr val="0432FF"/>
                      </a:solidFill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9C57AEB-E70F-7967-893E-2F3E275F54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655" y="2893182"/>
                  <a:ext cx="78502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5397" t="-160870" r="-39683" b="-2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D5F1A07-3DF2-EFF5-E31D-F9AFE838BE5A}"/>
                    </a:ext>
                  </a:extLst>
                </p:cNvPr>
                <p:cNvSpPr txBox="1"/>
                <p:nvPr/>
              </p:nvSpPr>
              <p:spPr>
                <a:xfrm>
                  <a:off x="8667265" y="6055501"/>
                  <a:ext cx="7615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rgbClr val="0432FF"/>
                      </a:solidFill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D5F1A07-3DF2-EFF5-E31D-F9AFE838B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7265" y="6055501"/>
                  <a:ext cx="76155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6230" t="-160870" r="-42623" b="-2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094678A-9122-E9CE-41F7-37F9CE897E00}"/>
                    </a:ext>
                  </a:extLst>
                </p:cNvPr>
                <p:cNvSpPr txBox="1"/>
                <p:nvPr/>
              </p:nvSpPr>
              <p:spPr>
                <a:xfrm>
                  <a:off x="8035997" y="5001700"/>
                  <a:ext cx="3827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094678A-9122-E9CE-41F7-37F9CE897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5997" y="5001700"/>
                  <a:ext cx="382733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5484" t="-160870" r="-77419" b="-2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DBA4EEE-AB27-CE52-63DC-88DD934E2068}"/>
                    </a:ext>
                  </a:extLst>
                </p:cNvPr>
                <p:cNvSpPr txBox="1"/>
                <p:nvPr/>
              </p:nvSpPr>
              <p:spPr>
                <a:xfrm>
                  <a:off x="9108980" y="3967672"/>
                  <a:ext cx="3827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DBA4EEE-AB27-CE52-63DC-88DD934E20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980" y="3967672"/>
                  <a:ext cx="382733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35484" t="-168182" r="-77419" b="-24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E879F3A-0C1C-E549-537A-D4631215F515}"/>
                    </a:ext>
                  </a:extLst>
                </p:cNvPr>
                <p:cNvSpPr txBox="1"/>
                <p:nvPr/>
              </p:nvSpPr>
              <p:spPr>
                <a:xfrm>
                  <a:off x="10336945" y="4464836"/>
                  <a:ext cx="3638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E879F3A-0C1C-E549-537A-D4631215F5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6945" y="4464836"/>
                  <a:ext cx="363818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40000" t="-160870" r="-76667" b="-2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F6F4C64-93CA-6C62-08F1-34BEC917672A}"/>
                    </a:ext>
                  </a:extLst>
                </p:cNvPr>
                <p:cNvSpPr txBox="1"/>
                <p:nvPr/>
              </p:nvSpPr>
              <p:spPr>
                <a:xfrm>
                  <a:off x="7031952" y="4446321"/>
                  <a:ext cx="3377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F6F4C64-93CA-6C62-08F1-34BEC91767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1952" y="4446321"/>
                  <a:ext cx="337785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55556" t="-160870" r="-88889" b="-2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662C00-28A0-4060-A4F8-0EAAAE383231}"/>
                  </a:ext>
                </a:extLst>
              </p:cNvPr>
              <p:cNvSpPr txBox="1"/>
              <p:nvPr/>
            </p:nvSpPr>
            <p:spPr>
              <a:xfrm>
                <a:off x="7575304" y="757646"/>
                <a:ext cx="38175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432FF"/>
                    </a:solidFill>
                  </a:rPr>
                  <a:t>Physical meaning of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3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662C00-28A0-4060-A4F8-0EAAAE383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304" y="757646"/>
                <a:ext cx="3817520" cy="584775"/>
              </a:xfrm>
              <a:prstGeom prst="rect">
                <a:avLst/>
              </a:prstGeom>
              <a:blipFill>
                <a:blip r:embed="rId15"/>
                <a:stretch>
                  <a:fillRect l="-3974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BCEB90-5D6B-D38F-2A24-347E642B02ED}"/>
              </a:ext>
            </a:extLst>
          </p:cNvPr>
          <p:cNvCxnSpPr>
            <a:cxnSpLocks/>
          </p:cNvCxnSpPr>
          <p:nvPr/>
        </p:nvCxnSpPr>
        <p:spPr>
          <a:xfrm flipV="1">
            <a:off x="1091984" y="4746232"/>
            <a:ext cx="1004951" cy="1001425"/>
          </a:xfrm>
          <a:prstGeom prst="straightConnector1">
            <a:avLst/>
          </a:prstGeom>
          <a:ln w="19050">
            <a:solidFill>
              <a:srgbClr val="0432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>
            <a:extLst>
              <a:ext uri="{FF2B5EF4-FFF2-40B4-BE49-F238E27FC236}">
                <a16:creationId xmlns:a16="http://schemas.microsoft.com/office/drawing/2014/main" id="{3D5A6A17-76FA-F06E-2E27-209604CE56B5}"/>
              </a:ext>
            </a:extLst>
          </p:cNvPr>
          <p:cNvSpPr/>
          <p:nvPr/>
        </p:nvSpPr>
        <p:spPr>
          <a:xfrm>
            <a:off x="1699418" y="4962575"/>
            <a:ext cx="444167" cy="595972"/>
          </a:xfrm>
          <a:prstGeom prst="arc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A517654-0562-90A6-8C45-CBEEABED9040}"/>
                  </a:ext>
                </a:extLst>
              </p:cNvPr>
              <p:cNvSpPr txBox="1"/>
              <p:nvPr/>
            </p:nvSpPr>
            <p:spPr>
              <a:xfrm>
                <a:off x="2154578" y="4912797"/>
                <a:ext cx="1926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A517654-0562-90A6-8C45-CBEEABED9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578" y="4912797"/>
                <a:ext cx="192617" cy="276999"/>
              </a:xfrm>
              <a:prstGeom prst="rect">
                <a:avLst/>
              </a:prstGeom>
              <a:blipFill>
                <a:blip r:embed="rId16"/>
                <a:stretch>
                  <a:fillRect l="-25000" r="-25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9C16E23-9475-1AB8-9A9A-98ADDC261C08}"/>
                  </a:ext>
                </a:extLst>
              </p:cNvPr>
              <p:cNvSpPr txBox="1"/>
              <p:nvPr/>
            </p:nvSpPr>
            <p:spPr>
              <a:xfrm>
                <a:off x="258123" y="5708860"/>
                <a:ext cx="6778074" cy="1081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≜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𝜗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 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𝜗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 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9C16E23-9475-1AB8-9A9A-98ADDC261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23" y="5708860"/>
                <a:ext cx="6778074" cy="1081643"/>
              </a:xfrm>
              <a:prstGeom prst="rect">
                <a:avLst/>
              </a:prstGeom>
              <a:blipFill>
                <a:blip r:embed="rId17"/>
                <a:stretch>
                  <a:fillRect l="-1498" t="-5814" r="-4120" b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E834DE-3862-7D84-771F-22C367A1A024}"/>
                  </a:ext>
                </a:extLst>
              </p:cNvPr>
              <p:cNvSpPr txBox="1"/>
              <p:nvPr/>
            </p:nvSpPr>
            <p:spPr>
              <a:xfrm>
                <a:off x="4822228" y="4010694"/>
                <a:ext cx="1935082" cy="615553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4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40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E834DE-3862-7D84-771F-22C367A1A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228" y="4010694"/>
                <a:ext cx="1935082" cy="615553"/>
              </a:xfrm>
              <a:prstGeom prst="rect">
                <a:avLst/>
              </a:prstGeom>
              <a:blipFill>
                <a:blip r:embed="rId18"/>
                <a:stretch>
                  <a:fillRect l="-5195" r="-5195" b="-29412"/>
                </a:stretch>
              </a:blipFill>
              <a:ln w="158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Freeform 52">
            <a:extLst>
              <a:ext uri="{FF2B5EF4-FFF2-40B4-BE49-F238E27FC236}">
                <a16:creationId xmlns:a16="http://schemas.microsoft.com/office/drawing/2014/main" id="{18B8330B-59CC-65E6-14E6-2E0E91648C1D}"/>
              </a:ext>
            </a:extLst>
          </p:cNvPr>
          <p:cNvSpPr/>
          <p:nvPr/>
        </p:nvSpPr>
        <p:spPr>
          <a:xfrm>
            <a:off x="2272937" y="4200774"/>
            <a:ext cx="2534194" cy="710860"/>
          </a:xfrm>
          <a:custGeom>
            <a:avLst/>
            <a:gdLst>
              <a:gd name="csX0" fmla="*/ 2534194 w 2534194"/>
              <a:gd name="csY0" fmla="*/ 44655 h 710860"/>
              <a:gd name="csX1" fmla="*/ 1306286 w 2534194"/>
              <a:gd name="csY1" fmla="*/ 70780 h 710860"/>
              <a:gd name="csX2" fmla="*/ 0 w 2534194"/>
              <a:gd name="csY2" fmla="*/ 710860 h 7108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2534194" h="710860">
                <a:moveTo>
                  <a:pt x="2534194" y="44655"/>
                </a:moveTo>
                <a:cubicBezTo>
                  <a:pt x="2131423" y="2200"/>
                  <a:pt x="1728652" y="-40254"/>
                  <a:pt x="1306286" y="70780"/>
                </a:cubicBezTo>
                <a:cubicBezTo>
                  <a:pt x="883920" y="181814"/>
                  <a:pt x="441960" y="446337"/>
                  <a:pt x="0" y="710860"/>
                </a:cubicBez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CC90907A-6941-0488-C91F-4AED7E9F5924}"/>
              </a:ext>
            </a:extLst>
          </p:cNvPr>
          <p:cNvSpPr/>
          <p:nvPr/>
        </p:nvSpPr>
        <p:spPr>
          <a:xfrm>
            <a:off x="6831874" y="3839118"/>
            <a:ext cx="2455817" cy="432436"/>
          </a:xfrm>
          <a:custGeom>
            <a:avLst/>
            <a:gdLst>
              <a:gd name="csX0" fmla="*/ 0 w 2455817"/>
              <a:gd name="csY0" fmla="*/ 432436 h 432436"/>
              <a:gd name="csX1" fmla="*/ 1528355 w 2455817"/>
              <a:gd name="csY1" fmla="*/ 66676 h 432436"/>
              <a:gd name="csX2" fmla="*/ 2455817 w 2455817"/>
              <a:gd name="csY2" fmla="*/ 1362 h 4324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2455817" h="432436">
                <a:moveTo>
                  <a:pt x="0" y="432436"/>
                </a:moveTo>
                <a:cubicBezTo>
                  <a:pt x="559526" y="285479"/>
                  <a:pt x="1119052" y="138522"/>
                  <a:pt x="1528355" y="66676"/>
                </a:cubicBezTo>
                <a:cubicBezTo>
                  <a:pt x="1937658" y="-5170"/>
                  <a:pt x="2196737" y="-1904"/>
                  <a:pt x="2455817" y="1362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9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8273" y="302621"/>
            <a:ext cx="9085152" cy="1054250"/>
          </a:xfrm>
        </p:spPr>
        <p:txBody>
          <a:bodyPr>
            <a:normAutofit/>
          </a:bodyPr>
          <a:lstStyle/>
          <a:p>
            <a:r>
              <a:rPr lang="en-US" sz="4800" dirty="0"/>
              <a:t>Right</a:t>
            </a:r>
            <a:r>
              <a:rPr lang="en-US" sz="4800" dirty="0">
                <a:solidFill>
                  <a:srgbClr val="0432FF"/>
                </a:solidFill>
              </a:rPr>
              <a:t>(-handed)</a:t>
            </a:r>
            <a:r>
              <a:rPr lang="en-US" sz="4800" dirty="0"/>
              <a:t> Circular Polarization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39906" y="1655635"/>
                <a:ext cx="4036618" cy="1284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06" y="1655635"/>
                <a:ext cx="4036618" cy="1284904"/>
              </a:xfrm>
              <a:prstGeom prst="rect">
                <a:avLst/>
              </a:prstGeom>
              <a:blipFill>
                <a:blip r:embed="rId2"/>
                <a:stretch>
                  <a:fillRect l="-4075" t="-1470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73D6C0A-F36E-A35C-87B0-2EB5E22E3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797" y="695619"/>
            <a:ext cx="5174949" cy="30295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95BCC22-3905-36BB-79EF-08785F84F8E6}"/>
              </a:ext>
            </a:extLst>
          </p:cNvPr>
          <p:cNvGrpSpPr/>
          <p:nvPr/>
        </p:nvGrpSpPr>
        <p:grpSpPr>
          <a:xfrm>
            <a:off x="648273" y="4344812"/>
            <a:ext cx="3155735" cy="2092519"/>
            <a:chOff x="3614597" y="4369024"/>
            <a:chExt cx="3155735" cy="209251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465036A-8887-E809-8AF7-A5171BCE1BDC}"/>
                </a:ext>
              </a:extLst>
            </p:cNvPr>
            <p:cNvCxnSpPr/>
            <p:nvPr/>
          </p:nvCxnSpPr>
          <p:spPr>
            <a:xfrm flipV="1">
              <a:off x="4978651" y="4430372"/>
              <a:ext cx="0" cy="20311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E561CF-F48C-F99F-0713-CACF0BD978E8}"/>
                </a:ext>
              </a:extLst>
            </p:cNvPr>
            <p:cNvSpPr txBox="1"/>
            <p:nvPr/>
          </p:nvSpPr>
          <p:spPr>
            <a:xfrm>
              <a:off x="6148046" y="5172471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 (x)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DAECF05-2926-4CD9-10E2-07AE8F357D54}"/>
                </a:ext>
              </a:extLst>
            </p:cNvPr>
            <p:cNvCxnSpPr/>
            <p:nvPr/>
          </p:nvCxnSpPr>
          <p:spPr>
            <a:xfrm>
              <a:off x="3614597" y="5547142"/>
              <a:ext cx="28111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57D18C-75AB-B601-9B64-B410DFFC000C}"/>
                </a:ext>
              </a:extLst>
            </p:cNvPr>
            <p:cNvSpPr txBox="1"/>
            <p:nvPr/>
          </p:nvSpPr>
          <p:spPr>
            <a:xfrm>
              <a:off x="4364380" y="4369024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 (y)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A48A6BB-9B82-9DB3-C89A-C1FD8C9C822D}"/>
                </a:ext>
              </a:extLst>
            </p:cNvPr>
            <p:cNvSpPr/>
            <p:nvPr/>
          </p:nvSpPr>
          <p:spPr>
            <a:xfrm>
              <a:off x="4344909" y="4949614"/>
              <a:ext cx="1267485" cy="1195057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4EB06DE-F330-2723-8757-B3E10492F8CE}"/>
                </a:ext>
              </a:extLst>
            </p:cNvPr>
            <p:cNvCxnSpPr>
              <a:endCxn id="16" idx="3"/>
            </p:cNvCxnSpPr>
            <p:nvPr/>
          </p:nvCxnSpPr>
          <p:spPr>
            <a:xfrm>
              <a:off x="4458957" y="5883640"/>
              <a:ext cx="71571" cy="8601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59486C0-5A74-F285-EF66-C53365FEA187}"/>
                </a:ext>
              </a:extLst>
            </p:cNvPr>
            <p:cNvCxnSpPr>
              <a:stCxn id="16" idx="7"/>
            </p:cNvCxnSpPr>
            <p:nvPr/>
          </p:nvCxnSpPr>
          <p:spPr>
            <a:xfrm flipH="1" flipV="1">
              <a:off x="5371466" y="5059179"/>
              <a:ext cx="55308" cy="65446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8EEDA1-6551-4D91-132F-E15833ED441A}"/>
                  </a:ext>
                </a:extLst>
              </p:cNvPr>
              <p:cNvSpPr txBox="1"/>
              <p:nvPr/>
            </p:nvSpPr>
            <p:spPr>
              <a:xfrm>
                <a:off x="197411" y="2945819"/>
                <a:ext cx="7736862" cy="524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𝑘𝑧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groupChr>
                        <m:groupChrPr>
                          <m:chr m:val="→"/>
                          <m:vertJc m:val="bot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groupCh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𝑘𝑧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8EEDA1-6551-4D91-132F-E15833ED4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11" y="2945819"/>
                <a:ext cx="7736862" cy="524695"/>
              </a:xfrm>
              <a:prstGeom prst="rect">
                <a:avLst/>
              </a:prstGeom>
              <a:blipFill>
                <a:blip r:embed="rId4"/>
                <a:stretch>
                  <a:fillRect l="-328" r="-328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934093-6548-B39B-76B2-7C897651031C}"/>
                  </a:ext>
                </a:extLst>
              </p:cNvPr>
              <p:cNvSpPr txBox="1"/>
              <p:nvPr/>
            </p:nvSpPr>
            <p:spPr>
              <a:xfrm>
                <a:off x="173193" y="3599730"/>
                <a:ext cx="11697305" cy="640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𝑘𝑧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groupChr>
                        <m:groupChrPr>
                          <m:chr m:val="→"/>
                          <m:vertJc m:val="bot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groupCh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𝑘𝑧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934093-6548-B39B-76B2-7C8976510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93" y="3599730"/>
                <a:ext cx="11697305" cy="640945"/>
              </a:xfrm>
              <a:prstGeom prst="rect">
                <a:avLst/>
              </a:prstGeom>
              <a:blipFill>
                <a:blip r:embed="rId5"/>
                <a:stretch>
                  <a:fillRect l="-108" r="-217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2804C9D-35E6-4C08-8FC6-CD171ACA3C5D}"/>
              </a:ext>
            </a:extLst>
          </p:cNvPr>
          <p:cNvSpPr txBox="1"/>
          <p:nvPr/>
        </p:nvSpPr>
        <p:spPr>
          <a:xfrm>
            <a:off x="3826161" y="5122939"/>
            <a:ext cx="821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Right-handed: </a:t>
            </a:r>
            <a:r>
              <a:rPr lang="en-US" sz="2400" dirty="0"/>
              <a:t>rotation is the same as the propagation direction.</a:t>
            </a:r>
          </a:p>
        </p:txBody>
      </p:sp>
    </p:spTree>
    <p:extLst>
      <p:ext uri="{BB962C8B-B14F-4D97-AF65-F5344CB8AC3E}">
        <p14:creationId xmlns:p14="http://schemas.microsoft.com/office/powerpoint/2010/main" val="284272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0591" y="420669"/>
            <a:ext cx="9085152" cy="1054250"/>
          </a:xfrm>
        </p:spPr>
        <p:txBody>
          <a:bodyPr>
            <a:normAutofit/>
          </a:bodyPr>
          <a:lstStyle/>
          <a:p>
            <a:r>
              <a:rPr lang="en-US" sz="4800" dirty="0"/>
              <a:t>Left</a:t>
            </a:r>
            <a:r>
              <a:rPr lang="en-US" sz="4800" dirty="0">
                <a:solidFill>
                  <a:srgbClr val="0432FF"/>
                </a:solidFill>
              </a:rPr>
              <a:t>(-handed) </a:t>
            </a:r>
            <a:r>
              <a:rPr lang="en-US" sz="4800" dirty="0"/>
              <a:t>Circular Polarization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44740" y="1351709"/>
                <a:ext cx="4540667" cy="1284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740" y="1351709"/>
                <a:ext cx="4540667" cy="1284904"/>
              </a:xfrm>
              <a:prstGeom prst="rect">
                <a:avLst/>
              </a:prstGeom>
              <a:blipFill>
                <a:blip r:embed="rId2"/>
                <a:stretch>
                  <a:fillRect l="-4749" t="-1470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646B96BD-C6DE-E805-AF48-C69FDD2B3037}"/>
              </a:ext>
            </a:extLst>
          </p:cNvPr>
          <p:cNvGrpSpPr/>
          <p:nvPr/>
        </p:nvGrpSpPr>
        <p:grpSpPr>
          <a:xfrm>
            <a:off x="282153" y="4627177"/>
            <a:ext cx="3199977" cy="2092752"/>
            <a:chOff x="426532" y="3147293"/>
            <a:chExt cx="3199977" cy="2092752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8C1B13E-C3F5-BB79-4428-D7ED8F735D40}"/>
                </a:ext>
              </a:extLst>
            </p:cNvPr>
            <p:cNvCxnSpPr/>
            <p:nvPr/>
          </p:nvCxnSpPr>
          <p:spPr>
            <a:xfrm flipV="1">
              <a:off x="1790586" y="3208874"/>
              <a:ext cx="0" cy="20311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FAA93D-2851-795B-810B-74DDA5E4BCA7}"/>
                </a:ext>
              </a:extLst>
            </p:cNvPr>
            <p:cNvSpPr txBox="1"/>
            <p:nvPr/>
          </p:nvSpPr>
          <p:spPr>
            <a:xfrm>
              <a:off x="3004223" y="3951495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 (x)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E9C56CA-0910-2676-85D4-D8CED102F4EB}"/>
                </a:ext>
              </a:extLst>
            </p:cNvPr>
            <p:cNvCxnSpPr/>
            <p:nvPr/>
          </p:nvCxnSpPr>
          <p:spPr>
            <a:xfrm>
              <a:off x="426532" y="4325644"/>
              <a:ext cx="28111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6E8152-4713-07C8-D506-B0E1FB033EBE}"/>
                </a:ext>
              </a:extLst>
            </p:cNvPr>
            <p:cNvSpPr txBox="1"/>
            <p:nvPr/>
          </p:nvSpPr>
          <p:spPr>
            <a:xfrm>
              <a:off x="1217811" y="3147293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 (y)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093F4CD-4292-0F86-BF40-C5D7C74D166F}"/>
                </a:ext>
              </a:extLst>
            </p:cNvPr>
            <p:cNvSpPr/>
            <p:nvPr/>
          </p:nvSpPr>
          <p:spPr>
            <a:xfrm>
              <a:off x="1156844" y="3728116"/>
              <a:ext cx="1267485" cy="1195057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AA57199-6DED-EF4E-BE69-0A4F34CF0547}"/>
                </a:ext>
              </a:extLst>
            </p:cNvPr>
            <p:cNvCxnSpPr>
              <a:endCxn id="12" idx="7"/>
            </p:cNvCxnSpPr>
            <p:nvPr/>
          </p:nvCxnSpPr>
          <p:spPr>
            <a:xfrm>
              <a:off x="2103493" y="3794123"/>
              <a:ext cx="135216" cy="10900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2B5E185-CC8C-2E65-3E87-1073027F47CF}"/>
                </a:ext>
              </a:extLst>
            </p:cNvPr>
            <p:cNvCxnSpPr>
              <a:stCxn id="12" idx="3"/>
            </p:cNvCxnSpPr>
            <p:nvPr/>
          </p:nvCxnSpPr>
          <p:spPr>
            <a:xfrm flipH="1" flipV="1">
              <a:off x="1205886" y="4595934"/>
              <a:ext cx="136577" cy="152226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0E6C05D-2028-5054-9A09-9EFC87900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228" y="831252"/>
            <a:ext cx="4812018" cy="2817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77DCC7-2491-5B93-D938-9FD8CFFCE5FA}"/>
                  </a:ext>
                </a:extLst>
              </p:cNvPr>
              <p:cNvSpPr txBox="1"/>
              <p:nvPr/>
            </p:nvSpPr>
            <p:spPr>
              <a:xfrm>
                <a:off x="197411" y="2945819"/>
                <a:ext cx="7736862" cy="524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𝑘𝑧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groupChr>
                        <m:groupChrPr>
                          <m:chr m:val="→"/>
                          <m:vertJc m:val="bot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groupCh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𝑘𝑧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77DCC7-2491-5B93-D938-9FD8CFFCE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11" y="2945819"/>
                <a:ext cx="7736862" cy="524695"/>
              </a:xfrm>
              <a:prstGeom prst="rect">
                <a:avLst/>
              </a:prstGeom>
              <a:blipFill>
                <a:blip r:embed="rId4"/>
                <a:stretch>
                  <a:fillRect l="-328" r="-328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2A3BD2-8314-7344-E5BE-1CE2FD34B4C9}"/>
                  </a:ext>
                </a:extLst>
              </p:cNvPr>
              <p:cNvSpPr txBox="1"/>
              <p:nvPr/>
            </p:nvSpPr>
            <p:spPr>
              <a:xfrm>
                <a:off x="173193" y="3599730"/>
                <a:ext cx="12090041" cy="640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𝑘𝑧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groupChr>
                        <m:groupChrPr>
                          <m:chr m:val="→"/>
                          <m:vertJc m:val="bot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groupCh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𝑘𝑧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2A3BD2-8314-7344-E5BE-1CE2FD34B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93" y="3599730"/>
                <a:ext cx="12090041" cy="640945"/>
              </a:xfrm>
              <a:prstGeom prst="rect">
                <a:avLst/>
              </a:prstGeom>
              <a:blipFill>
                <a:blip r:embed="rId5"/>
                <a:stretch>
                  <a:fillRect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8361FF6-7F21-13DE-1AEE-0D8BD8AFF2EC}"/>
              </a:ext>
            </a:extLst>
          </p:cNvPr>
          <p:cNvSpPr txBox="1"/>
          <p:nvPr/>
        </p:nvSpPr>
        <p:spPr>
          <a:xfrm>
            <a:off x="3541377" y="5383012"/>
            <a:ext cx="7971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Left-handed: </a:t>
            </a:r>
            <a:r>
              <a:rPr lang="en-US" sz="2400" dirty="0"/>
              <a:t>rotation is opposite to the propagation direction.</a:t>
            </a:r>
          </a:p>
        </p:txBody>
      </p:sp>
    </p:spTree>
    <p:extLst>
      <p:ext uri="{BB962C8B-B14F-4D97-AF65-F5344CB8AC3E}">
        <p14:creationId xmlns:p14="http://schemas.microsoft.com/office/powerpoint/2010/main" val="412558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Retarders (Wave Plates)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1970" y="2303837"/>
                <a:ext cx="4761816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70" y="2303837"/>
                <a:ext cx="4761816" cy="414088"/>
              </a:xfrm>
              <a:prstGeom prst="rect">
                <a:avLst/>
              </a:prstGeom>
              <a:blipFill>
                <a:blip r:embed="rId2"/>
                <a:stretch>
                  <a:fillRect t="-2941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6394" y="3002783"/>
                <a:ext cx="6894580" cy="471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94" y="3002783"/>
                <a:ext cx="6894580" cy="471668"/>
              </a:xfrm>
              <a:prstGeom prst="rect">
                <a:avLst/>
              </a:prstGeom>
              <a:blipFill>
                <a:blip r:embed="rId3"/>
                <a:stretch>
                  <a:fillRect l="-551" r="-184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2415" y="3989410"/>
                <a:ext cx="4536435" cy="398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5" y="3989410"/>
                <a:ext cx="4536435" cy="398507"/>
              </a:xfrm>
              <a:prstGeom prst="rect">
                <a:avLst/>
              </a:prstGeom>
              <a:blipFill>
                <a:blip r:embed="rId4"/>
                <a:stretch>
                  <a:fillRect l="-1117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65C6074-D07E-7540-B38F-A46C13E583F6}"/>
              </a:ext>
            </a:extLst>
          </p:cNvPr>
          <p:cNvSpPr txBox="1"/>
          <p:nvPr/>
        </p:nvSpPr>
        <p:spPr>
          <a:xfrm>
            <a:off x="1489166" y="1557314"/>
            <a:ext cx="6522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Now, phase velocity depends on the polarization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D83F72-E4DC-7DB6-FCA0-177BF1DCB44A}"/>
                  </a:ext>
                </a:extLst>
              </p:cNvPr>
              <p:cNvSpPr txBox="1"/>
              <p:nvPr/>
            </p:nvSpPr>
            <p:spPr>
              <a:xfrm>
                <a:off x="136760" y="4677334"/>
                <a:ext cx="3521121" cy="490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D83F72-E4DC-7DB6-FCA0-177BF1DCB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0" y="4677334"/>
                <a:ext cx="3521121" cy="490840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77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Retarders (Wave Plates)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41" y="1901033"/>
            <a:ext cx="3429000" cy="20002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7061168" y="1767481"/>
            <a:ext cx="0" cy="2031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02586" y="2699585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Fast axis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97114" y="2884251"/>
            <a:ext cx="28111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02664" y="1582814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slow 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68409" y="3219839"/>
                <a:ext cx="1456874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409" y="3219839"/>
                <a:ext cx="1456874" cy="531877"/>
              </a:xfrm>
              <a:prstGeom prst="rect">
                <a:avLst/>
              </a:prstGeom>
              <a:blipFill>
                <a:blip r:embed="rId3"/>
                <a:stretch>
                  <a:fillRect l="-2586" r="-3448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10942" y="4068537"/>
                <a:ext cx="4269951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942" y="4068537"/>
                <a:ext cx="4269951" cy="531877"/>
              </a:xfrm>
              <a:prstGeom prst="rect">
                <a:avLst/>
              </a:prstGeom>
              <a:blipFill>
                <a:blip r:embed="rId4"/>
                <a:stretch>
                  <a:fillRect l="-297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896181" y="1529039"/>
                <a:ext cx="1536126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181" y="1529039"/>
                <a:ext cx="1536126" cy="6580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10941" y="4591907"/>
                <a:ext cx="4510402" cy="756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941" y="4591907"/>
                <a:ext cx="4510402" cy="756617"/>
              </a:xfrm>
              <a:prstGeom prst="rect">
                <a:avLst/>
              </a:prstGeom>
              <a:blipFill>
                <a:blip r:embed="rId6"/>
                <a:stretch>
                  <a:fillRect l="-1124" t="-1667" r="-196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50081" y="5693412"/>
                <a:ext cx="2821733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081" y="5693412"/>
                <a:ext cx="2821733" cy="691471"/>
              </a:xfrm>
              <a:prstGeom prst="rect">
                <a:avLst/>
              </a:prstGeom>
              <a:blipFill>
                <a:blip r:embed="rId7"/>
                <a:stretch>
                  <a:fillRect l="-1794" t="-1818" r="-1794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435950" y="5871894"/>
            <a:ext cx="2140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1/# Wave 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724647-C27D-EA2C-BB2B-168FC290C63B}"/>
                  </a:ext>
                </a:extLst>
              </p:cNvPr>
              <p:cNvSpPr txBox="1"/>
              <p:nvPr/>
            </p:nvSpPr>
            <p:spPr>
              <a:xfrm>
                <a:off x="5725678" y="1461845"/>
                <a:ext cx="1040478" cy="694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724647-C27D-EA2C-BB2B-168FC290C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678" y="1461845"/>
                <a:ext cx="1040478" cy="694806"/>
              </a:xfrm>
              <a:prstGeom prst="rect">
                <a:avLst/>
              </a:prstGeom>
              <a:blipFill>
                <a:blip r:embed="rId8"/>
                <a:stretch>
                  <a:fillRect l="-3614" r="-1205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12A655-D2F2-7999-A45E-F0EBB47FE9E3}"/>
                  </a:ext>
                </a:extLst>
              </p:cNvPr>
              <p:cNvSpPr txBox="1"/>
              <p:nvPr/>
            </p:nvSpPr>
            <p:spPr>
              <a:xfrm>
                <a:off x="8695596" y="2982776"/>
                <a:ext cx="1072281" cy="736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12A655-D2F2-7999-A45E-F0EBB47FE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596" y="2982776"/>
                <a:ext cx="1072281" cy="736484"/>
              </a:xfrm>
              <a:prstGeom prst="rect">
                <a:avLst/>
              </a:prstGeom>
              <a:blipFill>
                <a:blip r:embed="rId9"/>
                <a:stretch>
                  <a:fillRect l="-3529" r="-4706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56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Retarders (Wave Plates)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41" y="1901033"/>
            <a:ext cx="3429000" cy="20002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7061168" y="1767481"/>
            <a:ext cx="0" cy="2031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02585" y="2699585"/>
            <a:ext cx="130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Fast axis (H)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97114" y="2884251"/>
            <a:ext cx="28111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02663" y="1582814"/>
            <a:ext cx="134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slow axis (V)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23405" y="3962599"/>
                <a:ext cx="1092543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405" y="3962599"/>
                <a:ext cx="1092543" cy="398955"/>
              </a:xfrm>
              <a:prstGeom prst="rect">
                <a:avLst/>
              </a:prstGeom>
              <a:blipFill>
                <a:blip r:embed="rId3"/>
                <a:stretch>
                  <a:fillRect l="-3448" r="-3448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57674" y="4457277"/>
                <a:ext cx="3118931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674" y="4457277"/>
                <a:ext cx="3118931" cy="398955"/>
              </a:xfrm>
              <a:prstGeom prst="rect">
                <a:avLst/>
              </a:prstGeom>
              <a:blipFill>
                <a:blip r:embed="rId4"/>
                <a:stretch>
                  <a:fillRect l="-202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896181" y="1529039"/>
                <a:ext cx="1536126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181" y="1529039"/>
                <a:ext cx="1536126" cy="6580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30513" y="4995170"/>
                <a:ext cx="3387979" cy="56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513" y="4995170"/>
                <a:ext cx="3387979" cy="567463"/>
              </a:xfrm>
              <a:prstGeom prst="rect">
                <a:avLst/>
              </a:prstGeom>
              <a:blipFill>
                <a:blip r:embed="rId6"/>
                <a:stretch>
                  <a:fillRect l="-1119" t="-4348" r="-186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72951" y="5818839"/>
                <a:ext cx="2356286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𝑓𝑠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51" y="5818839"/>
                <a:ext cx="2356286" cy="576183"/>
              </a:xfrm>
              <a:prstGeom prst="rect">
                <a:avLst/>
              </a:prstGeom>
              <a:blipFill>
                <a:blip r:embed="rId7"/>
                <a:stretch>
                  <a:fillRect l="-2139" r="-53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873611" y="5982941"/>
            <a:ext cx="165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1/# Wave 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87803" y="3772346"/>
                <a:ext cx="1396601" cy="603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𝑥𝑖𝑛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𝑦𝑖𝑛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803" y="3772346"/>
                <a:ext cx="1396601" cy="603499"/>
              </a:xfrm>
              <a:prstGeom prst="rect">
                <a:avLst/>
              </a:prstGeom>
              <a:blipFill>
                <a:blip r:embed="rId8"/>
                <a:stretch>
                  <a:fillRect l="-3604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748146" y="3840890"/>
                <a:ext cx="3500895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𝑥𝑖𝑛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𝑦𝑖𝑛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∆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𝑓𝑠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1/#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𝑥𝑖𝑛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𝑦𝑖𝑛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146" y="3840890"/>
                <a:ext cx="3500895" cy="616387"/>
              </a:xfrm>
              <a:prstGeom prst="rect">
                <a:avLst/>
              </a:prstGeom>
              <a:blipFill>
                <a:blip r:embed="rId9"/>
                <a:stretch>
                  <a:fillRect t="-2041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>
            <a:off x="6991816" y="4052005"/>
            <a:ext cx="579863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81909" y="4605341"/>
                <a:ext cx="4385624" cy="8018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1/#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𝑓𝑠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09" y="4605341"/>
                <a:ext cx="4385624" cy="801823"/>
              </a:xfrm>
              <a:prstGeom prst="rect">
                <a:avLst/>
              </a:prstGeom>
              <a:blipFill>
                <a:blip r:embed="rId10"/>
                <a:stretch>
                  <a:fillRect l="-1729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06475" y="5598239"/>
                <a:ext cx="5163465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1/#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≜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∆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𝑓𝑠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∆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𝑓𝑠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475" y="5598239"/>
                <a:ext cx="5163465" cy="880369"/>
              </a:xfrm>
              <a:prstGeom prst="rect">
                <a:avLst/>
              </a:prstGeom>
              <a:blipFill>
                <a:blip r:embed="rId11"/>
                <a:stretch>
                  <a:fillRect l="-737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5724294" y="5519740"/>
            <a:ext cx="5524747" cy="12007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55C039-54C3-46BD-067F-22613E729607}"/>
                  </a:ext>
                </a:extLst>
              </p:cNvPr>
              <p:cNvSpPr txBox="1"/>
              <p:nvPr/>
            </p:nvSpPr>
            <p:spPr>
              <a:xfrm>
                <a:off x="5725678" y="1461845"/>
                <a:ext cx="1040478" cy="694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55C039-54C3-46BD-067F-22613E729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678" y="1461845"/>
                <a:ext cx="1040478" cy="694806"/>
              </a:xfrm>
              <a:prstGeom prst="rect">
                <a:avLst/>
              </a:prstGeom>
              <a:blipFill>
                <a:blip r:embed="rId12"/>
                <a:stretch>
                  <a:fillRect l="-3614" r="-1205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AA88FC-2AA3-1394-362E-47679701FC3C}"/>
                  </a:ext>
                </a:extLst>
              </p:cNvPr>
              <p:cNvSpPr txBox="1"/>
              <p:nvPr/>
            </p:nvSpPr>
            <p:spPr>
              <a:xfrm>
                <a:off x="8695596" y="2982776"/>
                <a:ext cx="1072281" cy="736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AA88FC-2AA3-1394-362E-47679701F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596" y="2982776"/>
                <a:ext cx="1072281" cy="736484"/>
              </a:xfrm>
              <a:prstGeom prst="rect">
                <a:avLst/>
              </a:prstGeom>
              <a:blipFill>
                <a:blip r:embed="rId13"/>
                <a:stretch>
                  <a:fillRect l="-3529" r="-4706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196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20407</TotalTime>
  <Words>1569</Words>
  <Application>Microsoft Macintosh PowerPoint</Application>
  <PresentationFormat>Widescreen</PresentationFormat>
  <Paragraphs>268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Wingdings</vt:lpstr>
      <vt:lpstr>Office Theme</vt:lpstr>
      <vt:lpstr>Applied Quantum Computing II ECE 50651 Spring 2025 Recitation Module 0: Photonic Qubits</vt:lpstr>
      <vt:lpstr>Infleqtion: Neutral Atom</vt:lpstr>
      <vt:lpstr>Photonic Polarization Qubit</vt:lpstr>
      <vt:lpstr>Photonic Polarization Qubit</vt:lpstr>
      <vt:lpstr>Right(-handed) Circular Polarization</vt:lpstr>
      <vt:lpstr>Left(-handed) Circular Polarization</vt:lpstr>
      <vt:lpstr>Retarders (Wave Plates)</vt:lpstr>
      <vt:lpstr>Retarders (Wave Plates)</vt:lpstr>
      <vt:lpstr>Retarders (Wave Plates)</vt:lpstr>
      <vt:lpstr>Half-Wave Plate</vt:lpstr>
      <vt:lpstr>Half-Wave Plate</vt:lpstr>
      <vt:lpstr>Quarter-Wave Plate</vt:lpstr>
      <vt:lpstr>Quarter-Wave Plate</vt:lpstr>
      <vt:lpstr>Rotation Operator in real-position space</vt:lpstr>
      <vt:lpstr>Linear Polarizer: Projection operator</vt:lpstr>
      <vt:lpstr>Half-Wave Plate</vt:lpstr>
      <vt:lpstr>Retarders : Spin ½ Rotation</vt:lpstr>
      <vt:lpstr>Retarders : Spin ½ Rotation</vt:lpstr>
      <vt:lpstr>Manipulating Polarization</vt:lpstr>
      <vt:lpstr>Manipulating Polarization States</vt:lpstr>
      <vt:lpstr>Transform between any two arbitrary polarization qubit states: I</vt:lpstr>
      <vt:lpstr>Transform between any two arbitrary polarization qubit states: II</vt:lpstr>
      <vt:lpstr>Summary: Single Photonic Qubit Gates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All-optical neural network with nonlinear activation functions using cold atoms</dc:title>
  <dc:creator>Ying Zuo</dc:creator>
  <cp:lastModifiedBy>Shengwang Du</cp:lastModifiedBy>
  <cp:revision>436</cp:revision>
  <cp:lastPrinted>2020-06-02T15:05:56Z</cp:lastPrinted>
  <dcterms:created xsi:type="dcterms:W3CDTF">2020-06-02T08:32:18Z</dcterms:created>
  <dcterms:modified xsi:type="dcterms:W3CDTF">2026-02-16T03:32:46Z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2024-10-12T00:21:49Z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2290d352-2836-46b3-9274-29ffb6ba5ff9</vt:lpwstr>
  </property>
  <property fmtid="{D5CDD505-2E9C-101B-9397-08002B2CF9AE}" pid="8" name="MSIP_Label_4044bd30-2ed7-4c9d-9d12-46200872a97b_ContentBits">
    <vt:lpwstr>0</vt:lpwstr>
  </property>
</Properties>
</file>