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98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g Zuo" initials="YZ" lastIdx="2" clrIdx="0">
    <p:extLst>
      <p:ext uri="{19B8F6BF-5375-455C-9EA6-DF929625EA0E}">
        <p15:presenceInfo xmlns:p15="http://schemas.microsoft.com/office/powerpoint/2012/main" userId="00fe7e3b8c184c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  <a:srgbClr val="FF505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4558" autoAdjust="0"/>
  </p:normalViewPr>
  <p:slideViewPr>
    <p:cSldViewPr snapToGrid="0">
      <p:cViewPr varScale="1">
        <p:scale>
          <a:sx n="103" d="100"/>
          <a:sy n="103" d="100"/>
        </p:scale>
        <p:origin x="33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147B-C5F9-E541-8A02-F141BC13BBEE}" type="datetimeFigureOut">
              <a:rPr lang="en-US" smtClean="0"/>
              <a:t>3/7/26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7524-6DAD-C842-ADBF-9ED94097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37524-6DAD-C842-ADBF-9ED940974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1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5DBB-8522-FB48-8346-206316080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5F99-FC5D-7A4B-AA36-BAAEC1031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8E9C-5193-7D4F-B34A-D5BD69DF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56460-A124-3C44-AFB7-CF24451E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D633C-DCA6-B443-9A6D-8C895605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F1F9-78E0-AD47-A132-4337894E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B38E-16CC-EE41-929C-32B7D3A12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C9AE-EBEC-2645-B608-2AB7340B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F1FD-30EE-5C47-87A6-24E632C8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B1D6-17D0-1F44-B4E7-E0665DF5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81919-1E08-D346-8FE3-94864027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B7141-EEC5-F04A-9A8A-1B34BCCDD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8CEA9-49F7-E240-B390-746F5E30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3BE3-5CEA-9C44-8BA9-056DD93D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CE4A4-5E66-B747-8D85-32E93235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7BF-933E-3549-A5ED-4EF315EE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05A65-A27C-6449-BF69-B59DD0C2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92C2-8037-EC4B-9768-2790451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FE3B-8915-1448-B20C-5D521BF5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2991-D2F0-F140-95F9-4CD41A81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8174-9621-344C-B6E8-82F81188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45213-F2BC-DB43-95F4-FCD04F94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CAD1-6BD1-6746-8473-021C9C73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956E-83FD-D84D-B17C-7E23CDD4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746F3-129D-CE40-A4BD-AC2FF9F2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82F-D12D-DF4D-99F4-715064F0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FD37-4D73-3B4E-83AE-1531AA155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24528-A068-6A49-B49F-53859332E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6A9DE-17C7-124C-907A-D9C40139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82D30-6318-074C-9C19-84F78B2E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3666-9F72-AC4A-BC50-D96800FC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84AF-F55C-B04D-87AB-AEE57CA9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F39F4-EFA9-2A48-BC52-25728E1D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D1DD-0DAB-3848-98B5-0BC93AC57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242ED-5E5C-1B45-9B7B-5B99FD9B3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26403-3C78-8242-85AE-1ACFC01E4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930A59-C682-334C-BF74-8E46E77B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597E1-01DE-724F-8B3E-49F8D02E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79CB-15C9-1A45-AB2C-5107B09E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9F2F-AC6D-6D4D-B9C7-B6B6EA00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E96D8-137E-AC4A-A37E-38E6700C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1774A-A4FB-7D41-AF7F-FE9E0D9E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DE9C4-ABEB-314B-BF4B-CD17DA01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14DD6-5247-A943-9831-BA0B552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1CFA6-1618-FE40-B77A-E3AEC567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82D65-7940-064D-A306-1EC35493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4C18-4640-9146-A7E9-7B96F66F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67ED-D5F4-5C49-B953-842AFC98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8ADFB-9DDF-FD4E-90F3-73407397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EC730-B536-BC49-BEFD-1CF9CBB6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44702-68DD-E449-ABDF-4A1AFBB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2ABC9-93D4-4B4D-8778-E897BDAC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CBF-71CE-E144-AC52-D789E44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2DF5C-B76E-C248-8BF9-718E9C29B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CE30A-79A3-A84A-B280-433B7093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680AC-C436-1C41-AFD6-F54FACD4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B27A0-A698-A24D-9EA0-4154238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1B3E-4D14-DA4D-BD0E-6CC2E32E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D2147-2AB5-B84C-8622-F6646A55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6A90-FA89-BD49-9DCC-C9182754C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06F32-A175-1E44-AFED-397C2A613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05C9-F4BB-9142-9EF1-67BDF626B694}" type="datetimeFigureOut">
              <a:rPr lang="en-US" smtClean="0"/>
              <a:t>3/7/26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04A0-0FF8-A246-A9C1-F569DD3A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D60D1-6731-994B-9C00-27E4C0FE2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3461-67FE-854A-BF76-4A288E6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34.png"/><Relationship Id="rId7" Type="http://schemas.openxmlformats.org/officeDocument/2006/relationships/image" Target="../media/image143.png"/><Relationship Id="rId12" Type="http://schemas.openxmlformats.org/officeDocument/2006/relationships/image" Target="../media/image15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0" Type="http://schemas.openxmlformats.org/officeDocument/2006/relationships/image" Target="../media/image149.png"/><Relationship Id="rId4" Type="http://schemas.openxmlformats.org/officeDocument/2006/relationships/image" Target="../media/image135.png"/><Relationship Id="rId9" Type="http://schemas.openxmlformats.org/officeDocument/2006/relationships/image" Target="../media/image148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7.png"/><Relationship Id="rId3" Type="http://schemas.openxmlformats.org/officeDocument/2006/relationships/image" Target="../media/image153.png"/><Relationship Id="rId21" Type="http://schemas.openxmlformats.org/officeDocument/2006/relationships/image" Target="../media/image160.png"/><Relationship Id="rId17" Type="http://schemas.openxmlformats.org/officeDocument/2006/relationships/image" Target="../media/image156.png"/><Relationship Id="rId2" Type="http://schemas.openxmlformats.org/officeDocument/2006/relationships/image" Target="../media/image152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5" Type="http://schemas.openxmlformats.org/officeDocument/2006/relationships/image" Target="../media/image103.png"/><Relationship Id="rId19" Type="http://schemas.openxmlformats.org/officeDocument/2006/relationships/image" Target="../media/image158.png"/><Relationship Id="rId4" Type="http://schemas.openxmlformats.org/officeDocument/2006/relationships/image" Target="../media/image154.png"/><Relationship Id="rId22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3.png"/><Relationship Id="rId7" Type="http://schemas.openxmlformats.org/officeDocument/2006/relationships/image" Target="../media/image17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3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1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14.sv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13.png"/><Relationship Id="rId30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14.svg"/><Relationship Id="rId3" Type="http://schemas.openxmlformats.org/officeDocument/2006/relationships/image" Target="../media/image53.png"/><Relationship Id="rId21" Type="http://schemas.openxmlformats.org/officeDocument/2006/relationships/image" Target="../media/image50.png"/><Relationship Id="rId7" Type="http://schemas.openxmlformats.org/officeDocument/2006/relationships/image" Target="../media/image33.png"/><Relationship Id="rId12" Type="http://schemas.openxmlformats.org/officeDocument/2006/relationships/image" Target="../media/image60.png"/><Relationship Id="rId17" Type="http://schemas.openxmlformats.org/officeDocument/2006/relationships/image" Target="../media/image13.png"/><Relationship Id="rId2" Type="http://schemas.openxmlformats.org/officeDocument/2006/relationships/image" Target="../media/image52.png"/><Relationship Id="rId16" Type="http://schemas.openxmlformats.org/officeDocument/2006/relationships/image" Target="../media/image64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65.png"/><Relationship Id="rId10" Type="http://schemas.openxmlformats.org/officeDocument/2006/relationships/image" Target="../media/image58.png"/><Relationship Id="rId19" Type="http://schemas.openxmlformats.org/officeDocument/2006/relationships/image" Target="../media/image48.png"/><Relationship Id="rId4" Type="http://schemas.openxmlformats.org/officeDocument/2006/relationships/image" Target="../media/image54.png"/><Relationship Id="rId9" Type="http://schemas.openxmlformats.org/officeDocument/2006/relationships/image" Target="../media/image17.png"/><Relationship Id="rId14" Type="http://schemas.openxmlformats.org/officeDocument/2006/relationships/image" Target="../media/image62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14.svg"/><Relationship Id="rId3" Type="http://schemas.openxmlformats.org/officeDocument/2006/relationships/image" Target="../media/image66.png"/><Relationship Id="rId21" Type="http://schemas.openxmlformats.org/officeDocument/2006/relationships/image" Target="../media/image50.png"/><Relationship Id="rId7" Type="http://schemas.openxmlformats.org/officeDocument/2006/relationships/image" Target="../media/image33.png"/><Relationship Id="rId12" Type="http://schemas.openxmlformats.org/officeDocument/2006/relationships/image" Target="../media/image60.png"/><Relationship Id="rId17" Type="http://schemas.openxmlformats.org/officeDocument/2006/relationships/image" Target="../media/image13.png"/><Relationship Id="rId2" Type="http://schemas.openxmlformats.org/officeDocument/2006/relationships/image" Target="../media/image52.png"/><Relationship Id="rId16" Type="http://schemas.openxmlformats.org/officeDocument/2006/relationships/image" Target="../media/image6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24" Type="http://schemas.openxmlformats.org/officeDocument/2006/relationships/image" Target="../media/image6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68.png"/><Relationship Id="rId10" Type="http://schemas.openxmlformats.org/officeDocument/2006/relationships/image" Target="../media/image58.png"/><Relationship Id="rId19" Type="http://schemas.openxmlformats.org/officeDocument/2006/relationships/image" Target="../media/image48.png"/><Relationship Id="rId4" Type="http://schemas.openxmlformats.org/officeDocument/2006/relationships/image" Target="../media/image54.png"/><Relationship Id="rId9" Type="http://schemas.openxmlformats.org/officeDocument/2006/relationships/image" Target="../media/image17.png"/><Relationship Id="rId14" Type="http://schemas.openxmlformats.org/officeDocument/2006/relationships/image" Target="../media/image62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48.png"/><Relationship Id="rId26" Type="http://schemas.openxmlformats.org/officeDocument/2006/relationships/image" Target="../media/image87.png"/><Relationship Id="rId3" Type="http://schemas.openxmlformats.org/officeDocument/2006/relationships/image" Target="../media/image71.png"/><Relationship Id="rId21" Type="http://schemas.openxmlformats.org/officeDocument/2006/relationships/image" Target="../media/image5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14.svg"/><Relationship Id="rId25" Type="http://schemas.openxmlformats.org/officeDocument/2006/relationships/image" Target="../media/image86.png"/><Relationship Id="rId2" Type="http://schemas.openxmlformats.org/officeDocument/2006/relationships/image" Target="../media/image70.png"/><Relationship Id="rId16" Type="http://schemas.openxmlformats.org/officeDocument/2006/relationships/image" Target="../media/image13.png"/><Relationship Id="rId20" Type="http://schemas.openxmlformats.org/officeDocument/2006/relationships/image" Target="../media/image50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5.png"/><Relationship Id="rId5" Type="http://schemas.openxmlformats.org/officeDocument/2006/relationships/image" Target="../media/image16.png"/><Relationship Id="rId15" Type="http://schemas.openxmlformats.org/officeDocument/2006/relationships/image" Target="../media/image82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7.png"/><Relationship Id="rId19" Type="http://schemas.openxmlformats.org/officeDocument/2006/relationships/image" Target="../media/image49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4.svg"/><Relationship Id="rId17" Type="http://schemas.openxmlformats.org/officeDocument/2006/relationships/image" Target="../media/image105.png"/><Relationship Id="rId2" Type="http://schemas.openxmlformats.org/officeDocument/2006/relationships/image" Target="../media/image92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3.png"/><Relationship Id="rId5" Type="http://schemas.openxmlformats.org/officeDocument/2006/relationships/image" Target="../media/image95.png"/><Relationship Id="rId15" Type="http://schemas.openxmlformats.org/officeDocument/2006/relationships/image" Target="../media/image103.png"/><Relationship Id="rId10" Type="http://schemas.openxmlformats.org/officeDocument/2006/relationships/image" Target="../media/image100.png"/><Relationship Id="rId19" Type="http://schemas.openxmlformats.org/officeDocument/2006/relationships/image" Target="../media/image107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01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70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11.png"/><Relationship Id="rId5" Type="http://schemas.openxmlformats.org/officeDocument/2006/relationships/image" Target="../media/image13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03.png"/><Relationship Id="rId1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25A0-6E4A-1B43-B231-6DF638EEE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5074"/>
            <a:ext cx="12085204" cy="2144218"/>
          </a:xfrm>
        </p:spPr>
        <p:txBody>
          <a:bodyPr>
            <a:noAutofit/>
          </a:bodyPr>
          <a:lstStyle/>
          <a:p>
            <a:r>
              <a:rPr lang="en-HK" sz="4800" b="1" dirty="0">
                <a:solidFill>
                  <a:srgbClr val="011893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Applied Quantum Computing II</a:t>
            </a:r>
            <a:br>
              <a:rPr lang="en-HK" sz="4800" b="1" dirty="0">
                <a:solidFill>
                  <a:srgbClr val="011893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3600" b="1">
                <a:solidFill>
                  <a:srgbClr val="C00000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ECE 50651</a:t>
            </a:r>
            <a:br>
              <a:rPr lang="en-HK" sz="3600" b="1" dirty="0">
                <a:solidFill>
                  <a:srgbClr val="C00000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3600" b="1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Spring 2025</a:t>
            </a:r>
            <a:br>
              <a:rPr lang="en-HK" sz="3600" b="1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HK" sz="2800" dirty="0"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Recitation Module 2a: Superconducting Qubit Platform</a:t>
            </a:r>
            <a:endParaRPr lang="en-US" sz="4800" dirty="0">
              <a:effectLst>
                <a:outerShdw blurRad="50800" dist="38100" dir="18900000" algn="bl" rotWithShape="0">
                  <a:srgbClr val="7030A0">
                    <a:alpha val="4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006FC8-0B18-BD4E-32EB-903FCECA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0" y="454891"/>
            <a:ext cx="4225703" cy="75639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25558D7-A2E6-ED67-0D35-11239FA8C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305" y="4007523"/>
            <a:ext cx="9144000" cy="2007056"/>
          </a:xfrm>
        </p:spPr>
        <p:txBody>
          <a:bodyPr>
            <a:normAutofit/>
          </a:bodyPr>
          <a:lstStyle/>
          <a:p>
            <a:r>
              <a:rPr lang="en-US" sz="3600" b="1" dirty="0"/>
              <a:t>Instructor: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432FF"/>
                </a:solidFill>
              </a:rPr>
              <a:t>Dr. Shengwang Du</a:t>
            </a:r>
          </a:p>
          <a:p>
            <a:r>
              <a:rPr lang="en-US" sz="3600" dirty="0"/>
              <a:t>Recitation: Monday 2:30pm-3:20pm</a:t>
            </a:r>
          </a:p>
          <a:p>
            <a:r>
              <a:rPr lang="en-US" sz="3600" dirty="0"/>
              <a:t>Knoy Hall of Technology B033</a:t>
            </a:r>
          </a:p>
        </p:txBody>
      </p:sp>
    </p:spTree>
    <p:extLst>
      <p:ext uri="{BB962C8B-B14F-4D97-AF65-F5344CB8AC3E}">
        <p14:creationId xmlns:p14="http://schemas.microsoft.com/office/powerpoint/2010/main" val="4262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86A6EC-7B02-2B45-E71B-7B11BC59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17" y="118533"/>
            <a:ext cx="12206917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70F0CE-F455-F1DF-439C-538BFBC4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" y="262466"/>
            <a:ext cx="12166155" cy="6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A598B-0C87-26CD-343E-952678409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" y="44461"/>
            <a:ext cx="11099801" cy="6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93A4A-A011-EB19-E5A6-77B6C82E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0"/>
            <a:ext cx="979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C99E-4175-9852-2701-BC5DE522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Josephson Junction: Density &amp;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FCD8A-0A70-70A6-3A27-65C2B7346278}"/>
              </a:ext>
            </a:extLst>
          </p:cNvPr>
          <p:cNvSpPr txBox="1"/>
          <p:nvPr/>
        </p:nvSpPr>
        <p:spPr>
          <a:xfrm>
            <a:off x="1112108" y="1690688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Cooper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51C0B-5189-360B-DCCB-E349BF747A19}"/>
                  </a:ext>
                </a:extLst>
              </p:cNvPr>
              <p:cNvSpPr txBox="1"/>
              <p:nvPr/>
            </p:nvSpPr>
            <p:spPr>
              <a:xfrm>
                <a:off x="3218935" y="1690688"/>
                <a:ext cx="266072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51C0B-5189-360B-DCCB-E349BF747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35" y="1690688"/>
                <a:ext cx="2660728" cy="447238"/>
              </a:xfrm>
              <a:prstGeom prst="rect">
                <a:avLst/>
              </a:prstGeom>
              <a:blipFill>
                <a:blip r:embed="rId2"/>
                <a:stretch>
                  <a:fillRect l="-3318" r="-1896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B8A55-7435-8FB3-C6B1-EE77E7A35C32}"/>
                  </a:ext>
                </a:extLst>
              </p:cNvPr>
              <p:cNvSpPr txBox="1"/>
              <p:nvPr/>
            </p:nvSpPr>
            <p:spPr>
              <a:xfrm>
                <a:off x="3969873" y="2341553"/>
                <a:ext cx="4252254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B8A55-7435-8FB3-C6B1-EE77E7A3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873" y="2341553"/>
                <a:ext cx="4252254" cy="741165"/>
              </a:xfrm>
              <a:prstGeom prst="rect">
                <a:avLst/>
              </a:prstGeom>
              <a:blipFill>
                <a:blip r:embed="rId3"/>
                <a:stretch>
                  <a:fillRect l="-1190" r="-1786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701AF4B-71FF-27C4-F0EE-332077544559}"/>
              </a:ext>
            </a:extLst>
          </p:cNvPr>
          <p:cNvSpPr txBox="1"/>
          <p:nvPr/>
        </p:nvSpPr>
        <p:spPr>
          <a:xfrm>
            <a:off x="625853" y="2415137"/>
            <a:ext cx="286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Schrödinger equation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3A185C4-9E89-E151-A522-A7C3DB832736}"/>
              </a:ext>
            </a:extLst>
          </p:cNvPr>
          <p:cNvSpPr/>
          <p:nvPr/>
        </p:nvSpPr>
        <p:spPr>
          <a:xfrm>
            <a:off x="259158" y="3825392"/>
            <a:ext cx="733390" cy="2162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76E7F6-C617-F18C-8F0E-6E7FDDCAEABF}"/>
                  </a:ext>
                </a:extLst>
              </p:cNvPr>
              <p:cNvSpPr txBox="1"/>
              <p:nvPr/>
            </p:nvSpPr>
            <p:spPr>
              <a:xfrm>
                <a:off x="1112108" y="3395752"/>
                <a:ext cx="10103728" cy="986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76E7F6-C617-F18C-8F0E-6E7FDDCAE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08" y="3395752"/>
                <a:ext cx="10103728" cy="986873"/>
              </a:xfrm>
              <a:prstGeom prst="rect">
                <a:avLst/>
              </a:prstGeom>
              <a:blipFill>
                <a:blip r:embed="rId4"/>
                <a:stretch>
                  <a:fillRect l="-251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F08D8-5965-B4AE-CA23-5F50E9049B52}"/>
                  </a:ext>
                </a:extLst>
              </p:cNvPr>
              <p:cNvSpPr txBox="1"/>
              <p:nvPr/>
            </p:nvSpPr>
            <p:spPr>
              <a:xfrm>
                <a:off x="10018498" y="2437707"/>
                <a:ext cx="1335302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F08D8-5965-B4AE-CA23-5F50E9049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498" y="2437707"/>
                <a:ext cx="1335302" cy="416524"/>
              </a:xfrm>
              <a:prstGeom prst="rect">
                <a:avLst/>
              </a:prstGeom>
              <a:blipFill>
                <a:blip r:embed="rId5"/>
                <a:stretch>
                  <a:fillRect l="-4673" t="-27273" r="-4673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0C566BA2-26AE-A636-8149-F39B4ACE8ECB}"/>
              </a:ext>
            </a:extLst>
          </p:cNvPr>
          <p:cNvSpPr/>
          <p:nvPr/>
        </p:nvSpPr>
        <p:spPr>
          <a:xfrm rot="5400000">
            <a:off x="4398896" y="3164312"/>
            <a:ext cx="531341" cy="28912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18172-0D61-36DD-A318-77AD5FCC923B}"/>
                  </a:ext>
                </a:extLst>
              </p:cNvPr>
              <p:cNvSpPr txBox="1"/>
              <p:nvPr/>
            </p:nvSpPr>
            <p:spPr>
              <a:xfrm>
                <a:off x="4565654" y="4848597"/>
                <a:ext cx="191976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C18172-0D61-36DD-A318-77AD5FCC9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54" y="4848597"/>
                <a:ext cx="191976" cy="414088"/>
              </a:xfrm>
              <a:prstGeom prst="rect">
                <a:avLst/>
              </a:prstGeom>
              <a:blipFill>
                <a:blip r:embed="rId6"/>
                <a:stretch>
                  <a:fillRect l="-50000" t="-35294" r="-50000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8F1BB193-2927-6C0C-7FA8-BE380317A5F9}"/>
              </a:ext>
            </a:extLst>
          </p:cNvPr>
          <p:cNvSpPr/>
          <p:nvPr/>
        </p:nvSpPr>
        <p:spPr>
          <a:xfrm rot="5400000">
            <a:off x="8979919" y="2724996"/>
            <a:ext cx="531342" cy="366860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1D74D4-BF75-0415-B781-F4EFE3BE6F2E}"/>
                  </a:ext>
                </a:extLst>
              </p:cNvPr>
              <p:cNvSpPr txBox="1"/>
              <p:nvPr/>
            </p:nvSpPr>
            <p:spPr>
              <a:xfrm>
                <a:off x="9140419" y="4795872"/>
                <a:ext cx="191976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D1D74D4-BF75-0415-B781-F4EFE3BE6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19" y="4795872"/>
                <a:ext cx="191976" cy="414088"/>
              </a:xfrm>
              <a:prstGeom prst="rect">
                <a:avLst/>
              </a:prstGeom>
              <a:blipFill>
                <a:blip r:embed="rId7"/>
                <a:stretch>
                  <a:fillRect l="-50000" t="-38235" r="-50000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C22050-770B-9BAE-DCE7-DDD2C085D8C3}"/>
                  </a:ext>
                </a:extLst>
              </p:cNvPr>
              <p:cNvSpPr txBox="1"/>
              <p:nvPr/>
            </p:nvSpPr>
            <p:spPr>
              <a:xfrm>
                <a:off x="992548" y="5121714"/>
                <a:ext cx="157594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C22050-770B-9BAE-DCE7-DDD2C085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48" y="5121714"/>
                <a:ext cx="1575944" cy="702244"/>
              </a:xfrm>
              <a:prstGeom prst="rect">
                <a:avLst/>
              </a:prstGeom>
              <a:blipFill>
                <a:blip r:embed="rId8"/>
                <a:stretch>
                  <a:fillRect l="-4800" t="-1786" r="-5600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66CC1-43BA-571D-CB62-ED3E1073A6D5}"/>
                  </a:ext>
                </a:extLst>
              </p:cNvPr>
              <p:cNvSpPr txBox="1"/>
              <p:nvPr/>
            </p:nvSpPr>
            <p:spPr>
              <a:xfrm>
                <a:off x="170934" y="6001774"/>
                <a:ext cx="609600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66CC1-43BA-571D-CB62-ED3E1073A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4" y="6001774"/>
                <a:ext cx="6096000" cy="786241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4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F4DF-CA72-A4BF-D004-8AAB224A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5E4F-51A6-2060-D652-3D5F840C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9" y="95209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Superconducting Cooper Pair: Density &amp; 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E628B-AF49-FDA6-349F-64AE49852F46}"/>
              </a:ext>
            </a:extLst>
          </p:cNvPr>
          <p:cNvSpPr txBox="1"/>
          <p:nvPr/>
        </p:nvSpPr>
        <p:spPr>
          <a:xfrm>
            <a:off x="1112108" y="134708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Cooper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CBCE39-3333-316E-C329-2FB644114334}"/>
                  </a:ext>
                </a:extLst>
              </p:cNvPr>
              <p:cNvSpPr txBox="1"/>
              <p:nvPr/>
            </p:nvSpPr>
            <p:spPr>
              <a:xfrm>
                <a:off x="3218935" y="1347087"/>
                <a:ext cx="266072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CBCE39-3333-316E-C329-2FB644114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935" y="1347087"/>
                <a:ext cx="2660728" cy="447238"/>
              </a:xfrm>
              <a:prstGeom prst="rect">
                <a:avLst/>
              </a:prstGeom>
              <a:blipFill>
                <a:blip r:embed="rId2"/>
                <a:stretch>
                  <a:fillRect l="-3318" r="-189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347AB-1F48-95EA-05E5-A80D472626AF}"/>
                  </a:ext>
                </a:extLst>
              </p:cNvPr>
              <p:cNvSpPr txBox="1"/>
              <p:nvPr/>
            </p:nvSpPr>
            <p:spPr>
              <a:xfrm>
                <a:off x="7040787" y="1226798"/>
                <a:ext cx="157594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347AB-1F48-95EA-05E5-A80D4726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787" y="1226798"/>
                <a:ext cx="1575944" cy="702244"/>
              </a:xfrm>
              <a:prstGeom prst="rect">
                <a:avLst/>
              </a:prstGeom>
              <a:blipFill>
                <a:blip r:embed="rId3"/>
                <a:stretch>
                  <a:fillRect l="-4000" r="-5600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A2ED46-A1A7-EC7A-DB5B-23D76342B03E}"/>
                  </a:ext>
                </a:extLst>
              </p:cNvPr>
              <p:cNvSpPr txBox="1"/>
              <p:nvPr/>
            </p:nvSpPr>
            <p:spPr>
              <a:xfrm>
                <a:off x="869761" y="1896691"/>
                <a:ext cx="10038078" cy="356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FF5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ra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A2ED46-A1A7-EC7A-DB5B-23D76342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61" y="1896691"/>
                <a:ext cx="10038078" cy="3561873"/>
              </a:xfrm>
              <a:prstGeom prst="rect">
                <a:avLst/>
              </a:prstGeom>
              <a:blipFill>
                <a:blip r:embed="rId4"/>
                <a:stretch>
                  <a:fillRect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299BF2-504C-B71D-E2C5-B48187B28DA1}"/>
              </a:ext>
            </a:extLst>
          </p:cNvPr>
          <p:cNvSpPr txBox="1"/>
          <p:nvPr/>
        </p:nvSpPr>
        <p:spPr>
          <a:xfrm>
            <a:off x="2636307" y="5135398"/>
            <a:ext cx="116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5050"/>
                </a:solidFill>
              </a:rPr>
              <a:t>Imaginary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4A5956-ACD6-ED1C-7EA7-F3B64A77860B}"/>
                  </a:ext>
                </a:extLst>
              </p:cNvPr>
              <p:cNvSpPr txBox="1"/>
              <p:nvPr/>
            </p:nvSpPr>
            <p:spPr>
              <a:xfrm>
                <a:off x="838200" y="5657527"/>
                <a:ext cx="2153666" cy="701282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4A5956-ACD6-ED1C-7EA7-F3B64A77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7527"/>
                <a:ext cx="2153666" cy="701282"/>
              </a:xfrm>
              <a:prstGeom prst="rect">
                <a:avLst/>
              </a:prstGeom>
              <a:blipFill>
                <a:blip r:embed="rId5"/>
                <a:stretch>
                  <a:fillRect l="-4070" r="-581" b="-6897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BB67D-9CEE-4494-1BDE-33934959C7CD}"/>
                  </a:ext>
                </a:extLst>
              </p:cNvPr>
              <p:cNvSpPr txBox="1"/>
              <p:nvPr/>
            </p:nvSpPr>
            <p:spPr>
              <a:xfrm>
                <a:off x="4295299" y="5738350"/>
                <a:ext cx="1000210" cy="539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2BB67D-9CEE-4494-1BDE-33934959C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99" y="5738350"/>
                <a:ext cx="1000210" cy="539635"/>
              </a:xfrm>
              <a:prstGeom prst="rect">
                <a:avLst/>
              </a:prstGeom>
              <a:blipFill>
                <a:blip r:embed="rId6"/>
                <a:stretch>
                  <a:fillRect l="-10000" t="-9091" r="-75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ECB7E-577E-9F0B-981C-08FD3CF5A18D}"/>
                  </a:ext>
                </a:extLst>
              </p:cNvPr>
              <p:cNvSpPr txBox="1"/>
              <p:nvPr/>
            </p:nvSpPr>
            <p:spPr>
              <a:xfrm>
                <a:off x="6896493" y="5823501"/>
                <a:ext cx="14886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5ECB7E-577E-9F0B-981C-08FD3CF5A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93" y="5823501"/>
                <a:ext cx="1488677" cy="369332"/>
              </a:xfrm>
              <a:prstGeom prst="rect">
                <a:avLst/>
              </a:prstGeom>
              <a:blipFill>
                <a:blip r:embed="rId7"/>
                <a:stretch>
                  <a:fillRect l="-1681" t="-36667" r="-588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0277161A-4632-B3DB-EE51-FB5B735D9F2A}"/>
              </a:ext>
            </a:extLst>
          </p:cNvPr>
          <p:cNvSpPr/>
          <p:nvPr/>
        </p:nvSpPr>
        <p:spPr>
          <a:xfrm>
            <a:off x="5537200" y="6008167"/>
            <a:ext cx="1151467" cy="18466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FC3877-A846-4176-CC3D-51E1BA71EE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𝑱𝒐𝒔𝒆𝒑𝒉𝒔𝒐𝒏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𝑱𝒖𝒏𝒄𝒕𝒊𝒐𝒏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(JJ)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CFC3877-A846-4176-CC3D-51E1BA71E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8B123BC-7D90-43D2-CEB1-760D51EE9063}"/>
              </a:ext>
            </a:extLst>
          </p:cNvPr>
          <p:cNvSpPr/>
          <p:nvPr/>
        </p:nvSpPr>
        <p:spPr>
          <a:xfrm>
            <a:off x="6712465" y="1320800"/>
            <a:ext cx="1940468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197D7-0307-7173-B6A6-FF5642BDBB0C}"/>
              </a:ext>
            </a:extLst>
          </p:cNvPr>
          <p:cNvSpPr/>
          <p:nvPr/>
        </p:nvSpPr>
        <p:spPr>
          <a:xfrm>
            <a:off x="9076265" y="1320800"/>
            <a:ext cx="1940467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AA5FD-3B7E-6DF6-4801-74E77AC2736B}"/>
              </a:ext>
            </a:extLst>
          </p:cNvPr>
          <p:cNvSpPr/>
          <p:nvPr/>
        </p:nvSpPr>
        <p:spPr>
          <a:xfrm>
            <a:off x="8652933" y="1320800"/>
            <a:ext cx="423333" cy="110066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3AFA4-837F-A38A-FED8-E93D6A260854}"/>
                  </a:ext>
                </a:extLst>
              </p:cNvPr>
              <p:cNvSpPr txBox="1"/>
              <p:nvPr/>
            </p:nvSpPr>
            <p:spPr>
              <a:xfrm>
                <a:off x="6712465" y="1690688"/>
                <a:ext cx="1940468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3AFA4-837F-A38A-FED8-E93D6A26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65" y="1690688"/>
                <a:ext cx="1940468" cy="393506"/>
              </a:xfrm>
              <a:prstGeom prst="rect">
                <a:avLst/>
              </a:prstGeom>
              <a:blipFill>
                <a:blip r:embed="rId3"/>
                <a:stretch>
                  <a:fillRect l="-324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E37E45-881A-FA3A-8BDC-FBD7CFFC1599}"/>
                  </a:ext>
                </a:extLst>
              </p:cNvPr>
              <p:cNvSpPr txBox="1"/>
              <p:nvPr/>
            </p:nvSpPr>
            <p:spPr>
              <a:xfrm>
                <a:off x="9076266" y="1690688"/>
                <a:ext cx="1954701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E37E45-881A-FA3A-8BDC-FBD7CFFC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66" y="1690688"/>
                <a:ext cx="1954701" cy="393506"/>
              </a:xfrm>
              <a:prstGeom prst="rect">
                <a:avLst/>
              </a:prstGeom>
              <a:blipFill>
                <a:blip r:embed="rId4"/>
                <a:stretch>
                  <a:fillRect l="-322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F8EA080-2E77-D955-4E8D-8A60922A37BA}"/>
              </a:ext>
            </a:extLst>
          </p:cNvPr>
          <p:cNvSpPr/>
          <p:nvPr/>
        </p:nvSpPr>
        <p:spPr>
          <a:xfrm>
            <a:off x="8297333" y="3064933"/>
            <a:ext cx="778932" cy="82973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9BED2-6185-7F04-983D-3020FB5646D2}"/>
              </a:ext>
            </a:extLst>
          </p:cNvPr>
          <p:cNvSpPr txBox="1"/>
          <p:nvPr/>
        </p:nvSpPr>
        <p:spPr>
          <a:xfrm>
            <a:off x="8507102" y="324896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CDD4DA-CA5F-C0DB-1D52-A0A3BA62C3F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214533" y="1887441"/>
            <a:ext cx="497932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806BCD-2047-F10D-8B8D-A252CDB6B9CA}"/>
              </a:ext>
            </a:extLst>
          </p:cNvPr>
          <p:cNvCxnSpPr>
            <a:cxnSpLocks/>
          </p:cNvCxnSpPr>
          <p:nvPr/>
        </p:nvCxnSpPr>
        <p:spPr>
          <a:xfrm flipH="1">
            <a:off x="11016732" y="1871133"/>
            <a:ext cx="497932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29E486-1DB9-64D4-18C2-86F1A5899A6D}"/>
              </a:ext>
            </a:extLst>
          </p:cNvPr>
          <p:cNvCxnSpPr>
            <a:cxnSpLocks/>
          </p:cNvCxnSpPr>
          <p:nvPr/>
        </p:nvCxnSpPr>
        <p:spPr>
          <a:xfrm>
            <a:off x="6214533" y="1887441"/>
            <a:ext cx="0" cy="1592359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99EF5D-A2E1-F3A6-7610-2594AA3ADF27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6214533" y="3479800"/>
            <a:ext cx="2082800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5EEC99-BA16-B267-E5F9-71935E501CE9}"/>
              </a:ext>
            </a:extLst>
          </p:cNvPr>
          <p:cNvCxnSpPr>
            <a:cxnSpLocks/>
          </p:cNvCxnSpPr>
          <p:nvPr/>
        </p:nvCxnSpPr>
        <p:spPr>
          <a:xfrm>
            <a:off x="11514664" y="1871133"/>
            <a:ext cx="0" cy="1592359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F2A123-9C48-52FD-E394-E8BF23C2156D}"/>
              </a:ext>
            </a:extLst>
          </p:cNvPr>
          <p:cNvCxnSpPr>
            <a:cxnSpLocks/>
          </p:cNvCxnSpPr>
          <p:nvPr/>
        </p:nvCxnSpPr>
        <p:spPr>
          <a:xfrm>
            <a:off x="9076265" y="3463492"/>
            <a:ext cx="2438399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0CBAE8-D601-A9F5-6FB3-7B45AF4E580B}"/>
                  </a:ext>
                </a:extLst>
              </p:cNvPr>
              <p:cNvSpPr txBox="1"/>
              <p:nvPr/>
            </p:nvSpPr>
            <p:spPr>
              <a:xfrm>
                <a:off x="914403" y="1855814"/>
                <a:ext cx="3687804" cy="739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B0CBAE8-D601-A9F5-6FB3-7B45AF4E5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" y="1855814"/>
                <a:ext cx="3687804" cy="739241"/>
              </a:xfrm>
              <a:prstGeom prst="rect">
                <a:avLst/>
              </a:prstGeom>
              <a:blipFill>
                <a:blip r:embed="rId5"/>
                <a:stretch>
                  <a:fillRect l="-344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BF2D07-3FFB-F321-F551-291D8B29C59C}"/>
                  </a:ext>
                </a:extLst>
              </p:cNvPr>
              <p:cNvSpPr txBox="1"/>
              <p:nvPr/>
            </p:nvSpPr>
            <p:spPr>
              <a:xfrm>
                <a:off x="2631425" y="3059668"/>
                <a:ext cx="18660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BF2D07-3FFB-F321-F551-291D8B29C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25" y="3059668"/>
                <a:ext cx="1866087" cy="369332"/>
              </a:xfrm>
              <a:prstGeom prst="rect">
                <a:avLst/>
              </a:prstGeom>
              <a:blipFill>
                <a:blip r:embed="rId6"/>
                <a:stretch>
                  <a:fillRect l="-5405" r="-67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6EB2FD5-7C3D-8CFE-982A-01DDBB9B16F0}"/>
              </a:ext>
            </a:extLst>
          </p:cNvPr>
          <p:cNvSpPr txBox="1"/>
          <p:nvPr/>
        </p:nvSpPr>
        <p:spPr>
          <a:xfrm>
            <a:off x="663270" y="3059668"/>
            <a:ext cx="1890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Potential energy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3392D-D0A9-80B1-0CB6-80C08FFDDD24}"/>
              </a:ext>
            </a:extLst>
          </p:cNvPr>
          <p:cNvSpPr txBox="1"/>
          <p:nvPr/>
        </p:nvSpPr>
        <p:spPr>
          <a:xfrm>
            <a:off x="663270" y="3585148"/>
            <a:ext cx="197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Tunneling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02465A-3BD7-9056-9BA1-944F393C1485}"/>
                  </a:ext>
                </a:extLst>
              </p:cNvPr>
              <p:cNvSpPr txBox="1"/>
              <p:nvPr/>
            </p:nvSpPr>
            <p:spPr>
              <a:xfrm>
                <a:off x="2709328" y="3698416"/>
                <a:ext cx="2439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02465A-3BD7-9056-9BA1-944F393C1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28" y="3698416"/>
                <a:ext cx="243913" cy="369332"/>
              </a:xfrm>
              <a:prstGeom prst="rect">
                <a:avLst/>
              </a:prstGeom>
              <a:blipFill>
                <a:blip r:embed="rId7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7E22EA-8CDD-B84A-6652-086E39959DC3}"/>
                  </a:ext>
                </a:extLst>
              </p:cNvPr>
              <p:cNvSpPr txBox="1"/>
              <p:nvPr/>
            </p:nvSpPr>
            <p:spPr>
              <a:xfrm>
                <a:off x="663270" y="4419093"/>
                <a:ext cx="4539641" cy="733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𝑞𝑉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7E22EA-8CDD-B84A-6652-086E39959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0" y="4419093"/>
                <a:ext cx="4539641" cy="733791"/>
              </a:xfrm>
              <a:prstGeom prst="rect">
                <a:avLst/>
              </a:prstGeom>
              <a:blipFill>
                <a:blip r:embed="rId8"/>
                <a:stretch>
                  <a:fillRect l="-1117" t="-3448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6F84881-1040-DA7E-AF5C-53621A1EA2E6}"/>
              </a:ext>
            </a:extLst>
          </p:cNvPr>
          <p:cNvSpPr txBox="1"/>
          <p:nvPr/>
        </p:nvSpPr>
        <p:spPr>
          <a:xfrm>
            <a:off x="7931555" y="30619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1F9ED3-7BEE-C88F-0E64-ACBE584C3859}"/>
              </a:ext>
            </a:extLst>
          </p:cNvPr>
          <p:cNvSpPr txBox="1"/>
          <p:nvPr/>
        </p:nvSpPr>
        <p:spPr>
          <a:xfrm>
            <a:off x="9029080" y="304325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922BAF-3F8D-01F1-8355-524E274A7F37}"/>
                  </a:ext>
                </a:extLst>
              </p:cNvPr>
              <p:cNvSpPr txBox="1"/>
              <p:nvPr/>
            </p:nvSpPr>
            <p:spPr>
              <a:xfrm>
                <a:off x="6963692" y="4092144"/>
                <a:ext cx="362644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922BAF-3F8D-01F1-8355-524E274A7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92" y="4092144"/>
                <a:ext cx="3626442" cy="693844"/>
              </a:xfrm>
              <a:prstGeom prst="rect">
                <a:avLst/>
              </a:prstGeom>
              <a:blipFill>
                <a:blip r:embed="rId9"/>
                <a:stretch>
                  <a:fillRect l="-1399" t="-1818" r="-244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66E48-7084-E223-1244-B395985FFA5D}"/>
                  </a:ext>
                </a:extLst>
              </p:cNvPr>
              <p:cNvSpPr txBox="1"/>
              <p:nvPr/>
            </p:nvSpPr>
            <p:spPr>
              <a:xfrm>
                <a:off x="7029713" y="4875407"/>
                <a:ext cx="1749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66E48-7084-E223-1244-B395985F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13" y="4875407"/>
                <a:ext cx="1749838" cy="369332"/>
              </a:xfrm>
              <a:prstGeom prst="rect">
                <a:avLst/>
              </a:prstGeom>
              <a:blipFill>
                <a:blip r:embed="rId10"/>
                <a:stretch>
                  <a:fillRect l="-5036" r="-71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BE08AA-11DC-716D-81E1-1C540BF63A80}"/>
                  </a:ext>
                </a:extLst>
              </p:cNvPr>
              <p:cNvSpPr txBox="1"/>
              <p:nvPr/>
            </p:nvSpPr>
            <p:spPr>
              <a:xfrm>
                <a:off x="6982727" y="5352534"/>
                <a:ext cx="1384738" cy="386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BE08AA-11DC-716D-81E1-1C540BF63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727" y="5352534"/>
                <a:ext cx="1384738" cy="386452"/>
              </a:xfrm>
              <a:prstGeom prst="rect">
                <a:avLst/>
              </a:prstGeom>
              <a:blipFill>
                <a:blip r:embed="rId11"/>
                <a:stretch>
                  <a:fillRect l="-6306" t="-12903" r="-4505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920145-E678-8184-1609-B49CB2148CF9}"/>
                  </a:ext>
                </a:extLst>
              </p:cNvPr>
              <p:cNvSpPr txBox="1"/>
              <p:nvPr/>
            </p:nvSpPr>
            <p:spPr>
              <a:xfrm>
                <a:off x="5315338" y="3071336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920145-E678-8184-1609-B49CB214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38" y="3071336"/>
                <a:ext cx="802527" cy="369332"/>
              </a:xfrm>
              <a:prstGeom prst="rect">
                <a:avLst/>
              </a:prstGeom>
              <a:blipFill>
                <a:blip r:embed="rId12"/>
                <a:stretch>
                  <a:fillRect l="-7813" r="-312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84FA9A-4DDE-8A81-B0EA-8B9D651EFB09}"/>
                  </a:ext>
                </a:extLst>
              </p:cNvPr>
              <p:cNvSpPr txBox="1"/>
              <p:nvPr/>
            </p:nvSpPr>
            <p:spPr>
              <a:xfrm>
                <a:off x="838200" y="5586719"/>
                <a:ext cx="247529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84FA9A-4DDE-8A81-B0EA-8B9D651E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86719"/>
                <a:ext cx="2475293" cy="701218"/>
              </a:xfrm>
              <a:prstGeom prst="rect">
                <a:avLst/>
              </a:prstGeom>
              <a:blipFill>
                <a:blip r:embed="rId13"/>
                <a:stretch>
                  <a:fillRect l="-2551" t="-1786" r="-306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BFB2E17-969B-2A2F-9EEA-56DE5B4C23F6}"/>
              </a:ext>
            </a:extLst>
          </p:cNvPr>
          <p:cNvSpPr txBox="1"/>
          <p:nvPr/>
        </p:nvSpPr>
        <p:spPr>
          <a:xfrm>
            <a:off x="2353733" y="6451600"/>
            <a:ext cx="15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Critical current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DAA1993-7130-1DD9-BF00-B3BA8A6D2E8C}"/>
              </a:ext>
            </a:extLst>
          </p:cNvPr>
          <p:cNvCxnSpPr/>
          <p:nvPr/>
        </p:nvCxnSpPr>
        <p:spPr>
          <a:xfrm flipH="1" flipV="1">
            <a:off x="2554172" y="6146800"/>
            <a:ext cx="20413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57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DD282-8C10-4EAE-5BE5-EDB60E39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01DE3-CC8D-DEAA-F049-C7A5F775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𝑱𝒐𝒔𝒆𝒑𝒉𝒔𝒐𝒏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𝑱𝒖𝒏𝒄𝒕𝒊𝒐𝒏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(JJ)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01DE3-CC8D-DEAA-F049-C7A5F775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19C5E2-69C3-C3DD-7B3D-8581FA3D6DDD}"/>
              </a:ext>
            </a:extLst>
          </p:cNvPr>
          <p:cNvSpPr/>
          <p:nvPr/>
        </p:nvSpPr>
        <p:spPr>
          <a:xfrm>
            <a:off x="6712465" y="1320800"/>
            <a:ext cx="1940468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DF485-833D-B408-D8D7-F5F0D5A5D7A3}"/>
              </a:ext>
            </a:extLst>
          </p:cNvPr>
          <p:cNvSpPr/>
          <p:nvPr/>
        </p:nvSpPr>
        <p:spPr>
          <a:xfrm>
            <a:off x="9076265" y="1320800"/>
            <a:ext cx="1940467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65760-AADE-177B-D2E9-F99FC3E6583D}"/>
              </a:ext>
            </a:extLst>
          </p:cNvPr>
          <p:cNvSpPr/>
          <p:nvPr/>
        </p:nvSpPr>
        <p:spPr>
          <a:xfrm>
            <a:off x="8652933" y="1320800"/>
            <a:ext cx="423333" cy="110066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7472E-CB0F-0C8E-F1F9-0418EF51D68F}"/>
                  </a:ext>
                </a:extLst>
              </p:cNvPr>
              <p:cNvSpPr txBox="1"/>
              <p:nvPr/>
            </p:nvSpPr>
            <p:spPr>
              <a:xfrm>
                <a:off x="6712465" y="1690688"/>
                <a:ext cx="1940468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47472E-CB0F-0C8E-F1F9-0418EF51D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465" y="1690688"/>
                <a:ext cx="1940468" cy="393506"/>
              </a:xfrm>
              <a:prstGeom prst="rect">
                <a:avLst/>
              </a:prstGeom>
              <a:blipFill>
                <a:blip r:embed="rId3"/>
                <a:stretch>
                  <a:fillRect l="-324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5177A-C380-FCC4-7DAB-47EA15104613}"/>
                  </a:ext>
                </a:extLst>
              </p:cNvPr>
              <p:cNvSpPr txBox="1"/>
              <p:nvPr/>
            </p:nvSpPr>
            <p:spPr>
              <a:xfrm>
                <a:off x="9076266" y="1690688"/>
                <a:ext cx="1954701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F5177A-C380-FCC4-7DAB-47EA1510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66" y="1690688"/>
                <a:ext cx="1954701" cy="393506"/>
              </a:xfrm>
              <a:prstGeom prst="rect">
                <a:avLst/>
              </a:prstGeom>
              <a:blipFill>
                <a:blip r:embed="rId4"/>
                <a:stretch>
                  <a:fillRect l="-322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29DF4B5-12D2-5D30-8A43-F7CB13DC4222}"/>
              </a:ext>
            </a:extLst>
          </p:cNvPr>
          <p:cNvSpPr/>
          <p:nvPr/>
        </p:nvSpPr>
        <p:spPr>
          <a:xfrm>
            <a:off x="8297333" y="3064933"/>
            <a:ext cx="778932" cy="82973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1629D-492B-BC26-99CA-D5B347662091}"/>
              </a:ext>
            </a:extLst>
          </p:cNvPr>
          <p:cNvSpPr txBox="1"/>
          <p:nvPr/>
        </p:nvSpPr>
        <p:spPr>
          <a:xfrm>
            <a:off x="8507102" y="324896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3B4A08-B019-351D-896D-DC4497B5000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214533" y="1887441"/>
            <a:ext cx="497932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C04E7B-FBD8-4D9A-7E34-AE074530820D}"/>
              </a:ext>
            </a:extLst>
          </p:cNvPr>
          <p:cNvCxnSpPr>
            <a:cxnSpLocks/>
          </p:cNvCxnSpPr>
          <p:nvPr/>
        </p:nvCxnSpPr>
        <p:spPr>
          <a:xfrm flipH="1">
            <a:off x="11016732" y="1871133"/>
            <a:ext cx="497932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C3267A-D4C1-303E-98AC-0F2D80922E96}"/>
              </a:ext>
            </a:extLst>
          </p:cNvPr>
          <p:cNvCxnSpPr>
            <a:cxnSpLocks/>
          </p:cNvCxnSpPr>
          <p:nvPr/>
        </p:nvCxnSpPr>
        <p:spPr>
          <a:xfrm>
            <a:off x="6214533" y="1887441"/>
            <a:ext cx="0" cy="1592359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9D81FD-0AF0-F541-E4ED-4BF725C1FF0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6214533" y="3479800"/>
            <a:ext cx="2082800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937601-629B-A224-7322-0DA0F0B0BEBF}"/>
              </a:ext>
            </a:extLst>
          </p:cNvPr>
          <p:cNvCxnSpPr>
            <a:cxnSpLocks/>
          </p:cNvCxnSpPr>
          <p:nvPr/>
        </p:nvCxnSpPr>
        <p:spPr>
          <a:xfrm>
            <a:off x="11514664" y="1871133"/>
            <a:ext cx="0" cy="1592359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01090F-F99F-2C91-95C7-3FC79F39D624}"/>
              </a:ext>
            </a:extLst>
          </p:cNvPr>
          <p:cNvCxnSpPr>
            <a:cxnSpLocks/>
          </p:cNvCxnSpPr>
          <p:nvPr/>
        </p:nvCxnSpPr>
        <p:spPr>
          <a:xfrm>
            <a:off x="9076265" y="3463492"/>
            <a:ext cx="2438399" cy="0"/>
          </a:xfrm>
          <a:prstGeom prst="line">
            <a:avLst/>
          </a:prstGeom>
          <a:ln w="25400">
            <a:solidFill>
              <a:srgbClr val="0118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773987-008B-B6FB-04B9-A5560E876DF7}"/>
              </a:ext>
            </a:extLst>
          </p:cNvPr>
          <p:cNvSpPr txBox="1"/>
          <p:nvPr/>
        </p:nvSpPr>
        <p:spPr>
          <a:xfrm>
            <a:off x="7931555" y="30619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7C07C7-C769-5459-8424-D6CA912E8FB6}"/>
              </a:ext>
            </a:extLst>
          </p:cNvPr>
          <p:cNvSpPr txBox="1"/>
          <p:nvPr/>
        </p:nvSpPr>
        <p:spPr>
          <a:xfrm>
            <a:off x="9029080" y="3043252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469E9A-BBBB-8DC5-FD0A-025C1E596B6A}"/>
                  </a:ext>
                </a:extLst>
              </p:cNvPr>
              <p:cNvSpPr txBox="1"/>
              <p:nvPr/>
            </p:nvSpPr>
            <p:spPr>
              <a:xfrm>
                <a:off x="791214" y="1501801"/>
                <a:ext cx="1749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469E9A-BBBB-8DC5-FD0A-025C1E596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4" y="1501801"/>
                <a:ext cx="1749838" cy="369332"/>
              </a:xfrm>
              <a:prstGeom prst="rect">
                <a:avLst/>
              </a:prstGeom>
              <a:blipFill>
                <a:blip r:embed="rId5"/>
                <a:stretch>
                  <a:fillRect l="-5755" r="-71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140056-E40C-B5CE-7B85-3898EEB3B019}"/>
                  </a:ext>
                </a:extLst>
              </p:cNvPr>
              <p:cNvSpPr txBox="1"/>
              <p:nvPr/>
            </p:nvSpPr>
            <p:spPr>
              <a:xfrm>
                <a:off x="791214" y="2084194"/>
                <a:ext cx="1384738" cy="386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140056-E40C-B5CE-7B85-3898EEB3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4" y="2084194"/>
                <a:ext cx="1384738" cy="386452"/>
              </a:xfrm>
              <a:prstGeom prst="rect">
                <a:avLst/>
              </a:prstGeom>
              <a:blipFill>
                <a:blip r:embed="rId6"/>
                <a:stretch>
                  <a:fillRect l="-7273" t="-16129" r="-4545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BA1C3E-F835-89AB-7CCE-7F29B2DFD62D}"/>
                  </a:ext>
                </a:extLst>
              </p:cNvPr>
              <p:cNvSpPr txBox="1"/>
              <p:nvPr/>
            </p:nvSpPr>
            <p:spPr>
              <a:xfrm>
                <a:off x="5315338" y="3071336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BA1C3E-F835-89AB-7CCE-7F29B2DFD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38" y="3071336"/>
                <a:ext cx="802527" cy="369332"/>
              </a:xfrm>
              <a:prstGeom prst="rect">
                <a:avLst/>
              </a:prstGeom>
              <a:blipFill>
                <a:blip r:embed="rId7"/>
                <a:stretch>
                  <a:fillRect l="-7813" r="-312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E6D3933A-84C6-4182-A7BB-C956E0B98E48}"/>
              </a:ext>
            </a:extLst>
          </p:cNvPr>
          <p:cNvSpPr/>
          <p:nvPr/>
        </p:nvSpPr>
        <p:spPr>
          <a:xfrm>
            <a:off x="2372299" y="2228241"/>
            <a:ext cx="922848" cy="193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2D12A1-877C-904B-85F7-58A3BA982819}"/>
                  </a:ext>
                </a:extLst>
              </p:cNvPr>
              <p:cNvSpPr txBox="1"/>
              <p:nvPr/>
            </p:nvSpPr>
            <p:spPr>
              <a:xfrm>
                <a:off x="3458266" y="1931716"/>
                <a:ext cx="2336986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2D12A1-877C-904B-85F7-58A3BA982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66" y="1931716"/>
                <a:ext cx="2336986" cy="691408"/>
              </a:xfrm>
              <a:prstGeom prst="rect">
                <a:avLst/>
              </a:prstGeom>
              <a:blipFill>
                <a:blip r:embed="rId8"/>
                <a:stretch>
                  <a:fillRect l="-4324" t="-3636" r="-1622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FC918A-0B78-E33E-8057-4ADEA88E22C7}"/>
                  </a:ext>
                </a:extLst>
              </p:cNvPr>
              <p:cNvSpPr txBox="1"/>
              <p:nvPr/>
            </p:nvSpPr>
            <p:spPr>
              <a:xfrm>
                <a:off x="356343" y="2841560"/>
                <a:ext cx="4635564" cy="699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𝑞𝑉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FC918A-0B78-E33E-8057-4ADEA88E2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3" y="2841560"/>
                <a:ext cx="4635564" cy="699294"/>
              </a:xfrm>
              <a:prstGeom prst="rect">
                <a:avLst/>
              </a:prstGeom>
              <a:blipFill>
                <a:blip r:embed="rId9"/>
                <a:stretch>
                  <a:fillRect l="-817"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B5CBE67-E929-278E-1599-CC77F8353C34}"/>
              </a:ext>
            </a:extLst>
          </p:cNvPr>
          <p:cNvSpPr txBox="1"/>
          <p:nvPr/>
        </p:nvSpPr>
        <p:spPr>
          <a:xfrm>
            <a:off x="356343" y="3793676"/>
            <a:ext cx="295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Energy stored in the JJ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B9273-501F-77F1-86A2-49928A52F72A}"/>
                  </a:ext>
                </a:extLst>
              </p:cNvPr>
              <p:cNvSpPr txBox="1"/>
              <p:nvPr/>
            </p:nvSpPr>
            <p:spPr>
              <a:xfrm>
                <a:off x="356343" y="4406398"/>
                <a:ext cx="11588301" cy="1128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B9273-501F-77F1-86A2-49928A52F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3" y="4406398"/>
                <a:ext cx="11588301" cy="1128322"/>
              </a:xfrm>
              <a:prstGeom prst="rect">
                <a:avLst/>
              </a:prstGeom>
              <a:blipFill>
                <a:blip r:embed="rId10"/>
                <a:stretch>
                  <a:fillRect l="-10613" t="-123596" r="-328" b="-186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FB17E6-1D07-B827-FBCA-CCE17BECC908}"/>
                  </a:ext>
                </a:extLst>
              </p:cNvPr>
              <p:cNvSpPr txBox="1"/>
              <p:nvPr/>
            </p:nvSpPr>
            <p:spPr>
              <a:xfrm>
                <a:off x="4045562" y="5979410"/>
                <a:ext cx="1955151" cy="39523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FB17E6-1D07-B827-FBCA-CCE17BECC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62" y="5979410"/>
                <a:ext cx="1955151" cy="395236"/>
              </a:xfrm>
              <a:prstGeom prst="rect">
                <a:avLst/>
              </a:prstGeom>
              <a:blipFill>
                <a:blip r:embed="rId11"/>
                <a:stretch>
                  <a:fillRect l="-2548" r="-3822" b="-17143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150CD8-A508-4E5B-75CD-F5B5BA4CF49A}"/>
                  </a:ext>
                </a:extLst>
              </p:cNvPr>
              <p:cNvSpPr txBox="1"/>
              <p:nvPr/>
            </p:nvSpPr>
            <p:spPr>
              <a:xfrm>
                <a:off x="6701218" y="5738672"/>
                <a:ext cx="1230337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150CD8-A508-4E5B-75CD-F5B5BA4C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218" y="5738672"/>
                <a:ext cx="1230337" cy="763479"/>
              </a:xfrm>
              <a:prstGeom prst="rect">
                <a:avLst/>
              </a:prstGeom>
              <a:blipFill>
                <a:blip r:embed="rId12"/>
                <a:stretch>
                  <a:fillRect l="-5102" t="-1613" r="-1020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79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F19443-5ED4-7AF1-97E8-27AD371E6F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𝑱𝒐𝒔𝒆𝒑𝒉𝒔𝒐𝒏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𝑱𝒖𝒏𝒄𝒕𝒊𝒐𝒏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(JJ)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F19443-5ED4-7AF1-97E8-27AD371E6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3A48B7-6624-FEA7-6422-E3223571C45A}"/>
              </a:ext>
            </a:extLst>
          </p:cNvPr>
          <p:cNvSpPr/>
          <p:nvPr/>
        </p:nvSpPr>
        <p:spPr>
          <a:xfrm>
            <a:off x="608811" y="2959967"/>
            <a:ext cx="1940468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C39D1-493F-848D-C4E7-49C3DB301642}"/>
              </a:ext>
            </a:extLst>
          </p:cNvPr>
          <p:cNvSpPr/>
          <p:nvPr/>
        </p:nvSpPr>
        <p:spPr>
          <a:xfrm>
            <a:off x="2972611" y="2959967"/>
            <a:ext cx="1940467" cy="1100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0C2AF-F9CE-5809-B8D4-A7558151DB69}"/>
              </a:ext>
            </a:extLst>
          </p:cNvPr>
          <p:cNvSpPr/>
          <p:nvPr/>
        </p:nvSpPr>
        <p:spPr>
          <a:xfrm>
            <a:off x="2549279" y="2959967"/>
            <a:ext cx="423333" cy="110066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21519B-4816-8C79-C03E-6D6BB20D1725}"/>
                  </a:ext>
                </a:extLst>
              </p:cNvPr>
              <p:cNvSpPr txBox="1"/>
              <p:nvPr/>
            </p:nvSpPr>
            <p:spPr>
              <a:xfrm>
                <a:off x="608811" y="3329855"/>
                <a:ext cx="1940468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21519B-4816-8C79-C03E-6D6BB20D1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1" y="3329855"/>
                <a:ext cx="1940468" cy="393506"/>
              </a:xfrm>
              <a:prstGeom prst="rect">
                <a:avLst/>
              </a:prstGeom>
              <a:blipFill>
                <a:blip r:embed="rId3"/>
                <a:stretch>
                  <a:fillRect l="-3922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DE801-E2B4-BF27-E55F-EF2624679638}"/>
                  </a:ext>
                </a:extLst>
              </p:cNvPr>
              <p:cNvSpPr txBox="1"/>
              <p:nvPr/>
            </p:nvSpPr>
            <p:spPr>
              <a:xfrm>
                <a:off x="2972612" y="3329855"/>
                <a:ext cx="1954701" cy="393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DE801-E2B4-BF27-E55F-EF2624679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12" y="3329855"/>
                <a:ext cx="1954701" cy="393506"/>
              </a:xfrm>
              <a:prstGeom prst="rect">
                <a:avLst/>
              </a:prstGeom>
              <a:blipFill>
                <a:blip r:embed="rId4"/>
                <a:stretch>
                  <a:fillRect l="-3896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83043D8-EB54-7F14-82AA-DBC83C6706D6}"/>
              </a:ext>
            </a:extLst>
          </p:cNvPr>
          <p:cNvGrpSpPr/>
          <p:nvPr/>
        </p:nvGrpSpPr>
        <p:grpSpPr>
          <a:xfrm>
            <a:off x="6196079" y="2602168"/>
            <a:ext cx="2216893" cy="1602149"/>
            <a:chOff x="9262534" y="284955"/>
            <a:chExt cx="2564914" cy="208399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3146544-30B9-A307-BBB6-870BE8995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62534" y="284955"/>
              <a:ext cx="2564914" cy="20839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140AFEB-CBDE-9446-A19F-5AD9A41724C4}"/>
                    </a:ext>
                  </a:extLst>
                </p:cNvPr>
                <p:cNvSpPr txBox="1"/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695504-EB6D-32C1-F31D-AF9EE16DA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3333" r="-29167" b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BE54D7-E9A6-CAE0-78A5-F5C3349B0FEF}"/>
              </a:ext>
            </a:extLst>
          </p:cNvPr>
          <p:cNvSpPr txBox="1"/>
          <p:nvPr/>
        </p:nvSpPr>
        <p:spPr>
          <a:xfrm>
            <a:off x="8036074" y="2990686"/>
            <a:ext cx="3768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4B267-8147-6C1B-0FBD-1EB024BD3DEE}"/>
              </a:ext>
            </a:extLst>
          </p:cNvPr>
          <p:cNvSpPr txBox="1"/>
          <p:nvPr/>
        </p:nvSpPr>
        <p:spPr>
          <a:xfrm>
            <a:off x="7786795" y="3390796"/>
            <a:ext cx="157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Junction capacitance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057345-189C-8057-5C17-2DEBBADACEB5}"/>
              </a:ext>
            </a:extLst>
          </p:cNvPr>
          <p:cNvCxnSpPr>
            <a:cxnSpLocks/>
          </p:cNvCxnSpPr>
          <p:nvPr/>
        </p:nvCxnSpPr>
        <p:spPr>
          <a:xfrm>
            <a:off x="7304525" y="2345680"/>
            <a:ext cx="0" cy="381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885C29-B2B3-29AD-0D0B-7E1C90056484}"/>
              </a:ext>
            </a:extLst>
          </p:cNvPr>
          <p:cNvCxnSpPr>
            <a:cxnSpLocks/>
          </p:cNvCxnSpPr>
          <p:nvPr/>
        </p:nvCxnSpPr>
        <p:spPr>
          <a:xfrm>
            <a:off x="7303106" y="4070993"/>
            <a:ext cx="0" cy="3816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A2E3FE-F50F-034F-7B02-6E453B16D2DF}"/>
              </a:ext>
            </a:extLst>
          </p:cNvPr>
          <p:cNvGrpSpPr/>
          <p:nvPr/>
        </p:nvGrpSpPr>
        <p:grpSpPr>
          <a:xfrm>
            <a:off x="9829011" y="2609000"/>
            <a:ext cx="592667" cy="1354420"/>
            <a:chOff x="9829011" y="2609000"/>
            <a:chExt cx="592667" cy="1354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0279F-5FE4-D46C-58F5-CEB32B4AE041}"/>
                </a:ext>
              </a:extLst>
            </p:cNvPr>
            <p:cNvSpPr/>
            <p:nvPr/>
          </p:nvSpPr>
          <p:spPr>
            <a:xfrm>
              <a:off x="9829011" y="2990686"/>
              <a:ext cx="592667" cy="5910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FE73C4-AC60-A830-3C9F-7677C1FAAC10}"/>
                </a:ext>
              </a:extLst>
            </p:cNvPr>
            <p:cNvCxnSpPr/>
            <p:nvPr/>
          </p:nvCxnSpPr>
          <p:spPr>
            <a:xfrm flipV="1"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C55EA0-2239-185A-27ED-2F7CA67F5FCB}"/>
                </a:ext>
              </a:extLst>
            </p:cNvPr>
            <p:cNvCxnSpPr/>
            <p:nvPr/>
          </p:nvCxnSpPr>
          <p:spPr>
            <a:xfrm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4D934F7-8A3E-8620-4AFF-7AEBA43BE562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2609000"/>
              <a:ext cx="0" cy="3816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091EF7-4B29-18EE-D75A-ECB3AE77B4A0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3581734"/>
              <a:ext cx="0" cy="3816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6D4ECF7F-C8E4-9FD4-A52B-ED710B760C2A}"/>
              </a:ext>
            </a:extLst>
          </p:cNvPr>
          <p:cNvSpPr/>
          <p:nvPr/>
        </p:nvSpPr>
        <p:spPr>
          <a:xfrm>
            <a:off x="5257011" y="3348595"/>
            <a:ext cx="778933" cy="3747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0FEDE524-4047-21A3-25A7-DCEC3AA51DE1}"/>
              </a:ext>
            </a:extLst>
          </p:cNvPr>
          <p:cNvSpPr/>
          <p:nvPr/>
        </p:nvSpPr>
        <p:spPr>
          <a:xfrm>
            <a:off x="8869944" y="3189500"/>
            <a:ext cx="778933" cy="3747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F7EF6E-F8B5-716F-E99F-489188D502B4}"/>
              </a:ext>
            </a:extLst>
          </p:cNvPr>
          <p:cNvSpPr txBox="1"/>
          <p:nvPr/>
        </p:nvSpPr>
        <p:spPr>
          <a:xfrm>
            <a:off x="9361430" y="4155314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JJ Circuit Symbol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71A45-7F27-AA2A-B614-A8E785047C0C}"/>
                  </a:ext>
                </a:extLst>
              </p:cNvPr>
              <p:cNvSpPr txBox="1"/>
              <p:nvPr/>
            </p:nvSpPr>
            <p:spPr>
              <a:xfrm>
                <a:off x="458450" y="4430522"/>
                <a:ext cx="4181658" cy="469744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71A45-7F27-AA2A-B614-A8E78504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0" y="4430522"/>
                <a:ext cx="4181658" cy="469744"/>
              </a:xfrm>
              <a:prstGeom prst="rect">
                <a:avLst/>
              </a:prstGeom>
              <a:blipFill>
                <a:blip r:embed="rId16"/>
                <a:stretch>
                  <a:fillRect l="-1205" r="-1807" b="-20513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668F5-935F-5C48-BA9F-9C7F7E3C0603}"/>
                  </a:ext>
                </a:extLst>
              </p:cNvPr>
              <p:cNvSpPr txBox="1"/>
              <p:nvPr/>
            </p:nvSpPr>
            <p:spPr>
              <a:xfrm>
                <a:off x="231813" y="1534537"/>
                <a:ext cx="4635564" cy="699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𝑞𝑉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668F5-935F-5C48-BA9F-9C7F7E3C0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3" y="1534537"/>
                <a:ext cx="4635564" cy="699294"/>
              </a:xfrm>
              <a:prstGeom prst="rect">
                <a:avLst/>
              </a:prstGeom>
              <a:blipFill>
                <a:blip r:embed="rId17"/>
                <a:stretch>
                  <a:fillRect l="-1093"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5E1D05-06AF-615F-CD7F-344803421688}"/>
                  </a:ext>
                </a:extLst>
              </p:cNvPr>
              <p:cNvSpPr txBox="1"/>
              <p:nvPr/>
            </p:nvSpPr>
            <p:spPr>
              <a:xfrm>
                <a:off x="5155282" y="1751384"/>
                <a:ext cx="6272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Current induces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olidFill>
                      <a:srgbClr val="0432FF"/>
                    </a:solidFill>
                  </a:rPr>
                  <a:t>something like magnetic flux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5E1D05-06AF-615F-CD7F-344803421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82" y="1751384"/>
                <a:ext cx="6272102" cy="461665"/>
              </a:xfrm>
              <a:prstGeom prst="rect">
                <a:avLst/>
              </a:prstGeom>
              <a:blipFill>
                <a:blip r:embed="rId18"/>
                <a:stretch>
                  <a:fillRect l="-1616" t="-7895" r="-4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4909C5-BF38-0243-A8C1-C96453C559CE}"/>
                  </a:ext>
                </a:extLst>
              </p:cNvPr>
              <p:cNvSpPr txBox="1"/>
              <p:nvPr/>
            </p:nvSpPr>
            <p:spPr>
              <a:xfrm>
                <a:off x="5254493" y="4533246"/>
                <a:ext cx="3030510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4909C5-BF38-0243-A8C1-C96453C5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93" y="4533246"/>
                <a:ext cx="3030510" cy="602601"/>
              </a:xfrm>
              <a:prstGeom prst="rect">
                <a:avLst/>
              </a:prstGeom>
              <a:blipFill>
                <a:blip r:embed="rId19"/>
                <a:stretch>
                  <a:fillRect l="-2083" r="-83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82EBC7-05BC-C6A4-98C3-394751EFD422}"/>
                  </a:ext>
                </a:extLst>
              </p:cNvPr>
              <p:cNvSpPr txBox="1"/>
              <p:nvPr/>
            </p:nvSpPr>
            <p:spPr>
              <a:xfrm>
                <a:off x="5193988" y="5135847"/>
                <a:ext cx="2431435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82EBC7-05BC-C6A4-98C3-394751EFD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88" y="5135847"/>
                <a:ext cx="2431435" cy="573362"/>
              </a:xfrm>
              <a:prstGeom prst="rect">
                <a:avLst/>
              </a:prstGeom>
              <a:blipFill>
                <a:blip r:embed="rId20"/>
                <a:stretch>
                  <a:fillRect l="-518" t="-2174" r="-103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E09DBF-47B3-8D6E-6283-18CDC9F1F34F}"/>
                  </a:ext>
                </a:extLst>
              </p:cNvPr>
              <p:cNvSpPr txBox="1"/>
              <p:nvPr/>
            </p:nvSpPr>
            <p:spPr>
              <a:xfrm>
                <a:off x="5418172" y="6103387"/>
                <a:ext cx="1443921" cy="41684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E09DBF-47B3-8D6E-6283-18CDC9F1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172" y="6103387"/>
                <a:ext cx="1443921" cy="416845"/>
              </a:xfrm>
              <a:prstGeom prst="rect">
                <a:avLst/>
              </a:prstGeom>
              <a:blipFill>
                <a:blip r:embed="rId21"/>
                <a:stretch>
                  <a:fillRect t="-13889" r="-2564" b="-1944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EA61D9-1C9B-5633-1023-477D01FC1F61}"/>
                  </a:ext>
                </a:extLst>
              </p:cNvPr>
              <p:cNvSpPr txBox="1"/>
              <p:nvPr/>
            </p:nvSpPr>
            <p:spPr>
              <a:xfrm>
                <a:off x="458450" y="6022453"/>
                <a:ext cx="3475952" cy="485389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EA61D9-1C9B-5633-1023-477D01FC1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0" y="6022453"/>
                <a:ext cx="3475952" cy="485389"/>
              </a:xfrm>
              <a:prstGeom prst="rect">
                <a:avLst/>
              </a:prstGeom>
              <a:blipFill>
                <a:blip r:embed="rId22"/>
                <a:stretch>
                  <a:fillRect l="-1812" t="-12195" r="-2536" b="-195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>
            <a:extLst>
              <a:ext uri="{FF2B5EF4-FFF2-40B4-BE49-F238E27FC236}">
                <a16:creationId xmlns:a16="http://schemas.microsoft.com/office/drawing/2014/main" id="{F004F51C-FB23-4EA2-94B0-ACEC17748182}"/>
              </a:ext>
            </a:extLst>
          </p:cNvPr>
          <p:cNvSpPr/>
          <p:nvPr/>
        </p:nvSpPr>
        <p:spPr>
          <a:xfrm>
            <a:off x="1579045" y="5135847"/>
            <a:ext cx="402155" cy="7569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D1AC5-9EEA-8847-307E-519555F9A9A4}"/>
              </a:ext>
            </a:extLst>
          </p:cNvPr>
          <p:cNvSpPr txBox="1"/>
          <p:nvPr/>
        </p:nvSpPr>
        <p:spPr>
          <a:xfrm>
            <a:off x="2065113" y="5339877"/>
            <a:ext cx="13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Quantization</a:t>
            </a:r>
          </a:p>
        </p:txBody>
      </p:sp>
    </p:spTree>
    <p:extLst>
      <p:ext uri="{BB962C8B-B14F-4D97-AF65-F5344CB8AC3E}">
        <p14:creationId xmlns:p14="http://schemas.microsoft.com/office/powerpoint/2010/main" val="134533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94A8-2BEA-E1CF-F036-79321EAA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JJ Q-bit: </a:t>
            </a:r>
            <a:r>
              <a:rPr lang="en-US" b="1" dirty="0" err="1">
                <a:solidFill>
                  <a:srgbClr val="C00000"/>
                </a:solidFill>
              </a:rPr>
              <a:t>Transmon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FE856-15FF-AC4E-D34B-40EE0B432CF9}"/>
              </a:ext>
            </a:extLst>
          </p:cNvPr>
          <p:cNvGrpSpPr/>
          <p:nvPr/>
        </p:nvGrpSpPr>
        <p:grpSpPr>
          <a:xfrm>
            <a:off x="10252345" y="712467"/>
            <a:ext cx="592667" cy="1406838"/>
            <a:chOff x="9829011" y="2609000"/>
            <a:chExt cx="592667" cy="1406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1361C2-18E4-7854-1652-A97A6EDF2CDD}"/>
                </a:ext>
              </a:extLst>
            </p:cNvPr>
            <p:cNvSpPr/>
            <p:nvPr/>
          </p:nvSpPr>
          <p:spPr>
            <a:xfrm>
              <a:off x="9829011" y="2990686"/>
              <a:ext cx="592667" cy="5910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BD1359-69AE-10B7-26CF-F3A2AC073E0E}"/>
                </a:ext>
              </a:extLst>
            </p:cNvPr>
            <p:cNvCxnSpPr/>
            <p:nvPr/>
          </p:nvCxnSpPr>
          <p:spPr>
            <a:xfrm flipV="1"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DE5B9C-82E9-FF5E-C0D4-4DC989C75BF1}"/>
                </a:ext>
              </a:extLst>
            </p:cNvPr>
            <p:cNvCxnSpPr/>
            <p:nvPr/>
          </p:nvCxnSpPr>
          <p:spPr>
            <a:xfrm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BC689B-48C9-647E-2E8F-267038AAA5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2609000"/>
              <a:ext cx="0" cy="3816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E170AA-5468-AB52-9446-E6227BC04BFD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3581734"/>
              <a:ext cx="0" cy="434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458B67-CC20-0EEB-9432-5F830CBC9E2F}"/>
              </a:ext>
            </a:extLst>
          </p:cNvPr>
          <p:cNvCxnSpPr/>
          <p:nvPr/>
        </p:nvCxnSpPr>
        <p:spPr>
          <a:xfrm>
            <a:off x="8974667" y="1263486"/>
            <a:ext cx="575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219C4A-243C-5CFE-A386-CFF6079DC880}"/>
              </a:ext>
            </a:extLst>
          </p:cNvPr>
          <p:cNvCxnSpPr/>
          <p:nvPr/>
        </p:nvCxnSpPr>
        <p:spPr>
          <a:xfrm>
            <a:off x="8974667" y="1568286"/>
            <a:ext cx="575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A406F0-42B9-65F3-62D6-3407BAF61816}"/>
              </a:ext>
            </a:extLst>
          </p:cNvPr>
          <p:cNvCxnSpPr/>
          <p:nvPr/>
        </p:nvCxnSpPr>
        <p:spPr>
          <a:xfrm flipV="1">
            <a:off x="9262533" y="712467"/>
            <a:ext cx="0" cy="551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BAD2AF-ADDF-0DCE-3E4A-021B7F5B9BCD}"/>
              </a:ext>
            </a:extLst>
          </p:cNvPr>
          <p:cNvCxnSpPr/>
          <p:nvPr/>
        </p:nvCxnSpPr>
        <p:spPr>
          <a:xfrm flipV="1">
            <a:off x="9245599" y="1568286"/>
            <a:ext cx="0" cy="551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8CD8F6-35BB-23DA-802B-F3D48E273E72}"/>
              </a:ext>
            </a:extLst>
          </p:cNvPr>
          <p:cNvCxnSpPr/>
          <p:nvPr/>
        </p:nvCxnSpPr>
        <p:spPr>
          <a:xfrm>
            <a:off x="9262533" y="712467"/>
            <a:ext cx="12861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953D57-423C-EEA6-454E-31D254B2B208}"/>
              </a:ext>
            </a:extLst>
          </p:cNvPr>
          <p:cNvCxnSpPr>
            <a:cxnSpLocks/>
          </p:cNvCxnSpPr>
          <p:nvPr/>
        </p:nvCxnSpPr>
        <p:spPr>
          <a:xfrm>
            <a:off x="9245599" y="2119305"/>
            <a:ext cx="13030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A98897-430A-3D4E-B683-B14CA7B86CF5}"/>
              </a:ext>
            </a:extLst>
          </p:cNvPr>
          <p:cNvSpPr txBox="1"/>
          <p:nvPr/>
        </p:nvSpPr>
        <p:spPr>
          <a:xfrm>
            <a:off x="8572368" y="1135497"/>
            <a:ext cx="4860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1F7CFB-573D-231E-EFC5-859A73C382DB}"/>
              </a:ext>
            </a:extLst>
          </p:cNvPr>
          <p:cNvSpPr txBox="1"/>
          <p:nvPr/>
        </p:nvSpPr>
        <p:spPr>
          <a:xfrm>
            <a:off x="11074401" y="115261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05EA33-1ADE-746D-A363-9FBB49E0A8FB}"/>
                  </a:ext>
                </a:extLst>
              </p:cNvPr>
              <p:cNvSpPr txBox="1"/>
              <p:nvPr/>
            </p:nvSpPr>
            <p:spPr>
              <a:xfrm>
                <a:off x="5404663" y="863609"/>
                <a:ext cx="1877822" cy="461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05EA33-1ADE-746D-A363-9FBB49E0A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63" y="863609"/>
                <a:ext cx="1877822" cy="461088"/>
              </a:xfrm>
              <a:prstGeom prst="rect">
                <a:avLst/>
              </a:prstGeom>
              <a:blipFill>
                <a:blip r:embed="rId2"/>
                <a:stretch>
                  <a:fillRect l="-4027" r="-201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0024A3B-B9B3-4053-9E1A-481B9CBA9D4F}"/>
              </a:ext>
            </a:extLst>
          </p:cNvPr>
          <p:cNvSpPr txBox="1"/>
          <p:nvPr/>
        </p:nvSpPr>
        <p:spPr>
          <a:xfrm>
            <a:off x="838200" y="1451016"/>
            <a:ext cx="481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Adding an external parallel capacitor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48D624-D2CE-BA3B-A3FD-239593502BAC}"/>
                  </a:ext>
                </a:extLst>
              </p:cNvPr>
              <p:cNvSpPr txBox="1"/>
              <p:nvPr/>
            </p:nvSpPr>
            <p:spPr>
              <a:xfrm>
                <a:off x="6096000" y="1518881"/>
                <a:ext cx="1443921" cy="41684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48D624-D2CE-BA3B-A3FD-239593502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8881"/>
                <a:ext cx="1443921" cy="416845"/>
              </a:xfrm>
              <a:prstGeom prst="rect">
                <a:avLst/>
              </a:prstGeom>
              <a:blipFill>
                <a:blip r:embed="rId3"/>
                <a:stretch>
                  <a:fillRect t="-13889" r="-3448" b="-1944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13FB74-24CB-82B2-3EC2-95F9B3F7261A}"/>
                  </a:ext>
                </a:extLst>
              </p:cNvPr>
              <p:cNvSpPr txBox="1"/>
              <p:nvPr/>
            </p:nvSpPr>
            <p:spPr>
              <a:xfrm>
                <a:off x="231430" y="2085612"/>
                <a:ext cx="8826968" cy="80663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13FB74-24CB-82B2-3EC2-95F9B3F72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0" y="2085612"/>
                <a:ext cx="8826968" cy="806631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7CBD06-6F89-7AAE-8A89-7F285CEA95D5}"/>
                  </a:ext>
                </a:extLst>
              </p:cNvPr>
              <p:cNvSpPr txBox="1"/>
              <p:nvPr/>
            </p:nvSpPr>
            <p:spPr>
              <a:xfrm>
                <a:off x="579514" y="2998572"/>
                <a:ext cx="1146404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7CBD06-6F89-7AAE-8A89-7F285CEA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14" y="2998572"/>
                <a:ext cx="1146404" cy="741100"/>
              </a:xfrm>
              <a:prstGeom prst="rect">
                <a:avLst/>
              </a:prstGeom>
              <a:blipFill>
                <a:blip r:embed="rId5"/>
                <a:stretch>
                  <a:fillRect l="-5495" r="-549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7078A-A4E4-E9B8-F4EF-1EB2220E5957}"/>
                  </a:ext>
                </a:extLst>
              </p:cNvPr>
              <p:cNvSpPr txBox="1"/>
              <p:nvPr/>
            </p:nvSpPr>
            <p:spPr>
              <a:xfrm>
                <a:off x="4973824" y="2947211"/>
                <a:ext cx="1860574" cy="79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57078A-A4E4-E9B8-F4EF-1EB2220E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24" y="2947211"/>
                <a:ext cx="1860574" cy="792461"/>
              </a:xfrm>
              <a:prstGeom prst="rect">
                <a:avLst/>
              </a:prstGeom>
              <a:blipFill>
                <a:blip r:embed="rId6"/>
                <a:stretch>
                  <a:fillRect l="-1351" r="-6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A08B23-905D-EAE0-4E05-F4D9D9F45DA7}"/>
                  </a:ext>
                </a:extLst>
              </p:cNvPr>
              <p:cNvSpPr txBox="1"/>
              <p:nvPr/>
            </p:nvSpPr>
            <p:spPr>
              <a:xfrm>
                <a:off x="2890692" y="2987382"/>
                <a:ext cx="1230337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A08B23-905D-EAE0-4E05-F4D9D9F4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692" y="2987382"/>
                <a:ext cx="1230337" cy="763479"/>
              </a:xfrm>
              <a:prstGeom prst="rect">
                <a:avLst/>
              </a:prstGeom>
              <a:blipFill>
                <a:blip r:embed="rId7"/>
                <a:stretch>
                  <a:fillRect l="-5102" t="-3279" r="-102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DBA9B2-BDC6-7D38-1F0D-2C7073B448EB}"/>
                  </a:ext>
                </a:extLst>
              </p:cNvPr>
              <p:cNvSpPr txBox="1"/>
              <p:nvPr/>
            </p:nvSpPr>
            <p:spPr>
              <a:xfrm>
                <a:off x="838200" y="4084961"/>
                <a:ext cx="295997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DBA9B2-BDC6-7D38-1F0D-2C7073B44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84961"/>
                <a:ext cx="2959977" cy="861774"/>
              </a:xfrm>
              <a:prstGeom prst="rect">
                <a:avLst/>
              </a:prstGeom>
              <a:blipFill>
                <a:blip r:embed="rId8"/>
                <a:stretch>
                  <a:fillRect l="-1282" t="-869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D73A0-B4C2-C559-1337-08C80A04E6A4}"/>
                  </a:ext>
                </a:extLst>
              </p:cNvPr>
              <p:cNvSpPr txBox="1"/>
              <p:nvPr/>
            </p:nvSpPr>
            <p:spPr>
              <a:xfrm>
                <a:off x="4864023" y="3971083"/>
                <a:ext cx="310418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D73A0-B4C2-C559-1337-08C80A04E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023" y="3971083"/>
                <a:ext cx="3104183" cy="861774"/>
              </a:xfrm>
              <a:prstGeom prst="rect">
                <a:avLst/>
              </a:prstGeom>
              <a:blipFill>
                <a:blip r:embed="rId9"/>
                <a:stretch>
                  <a:fillRect l="-816" t="-869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FCF329-F1D6-8489-6925-C5C4DCAD143E}"/>
                  </a:ext>
                </a:extLst>
              </p:cNvPr>
              <p:cNvSpPr txBox="1"/>
              <p:nvPr/>
            </p:nvSpPr>
            <p:spPr>
              <a:xfrm>
                <a:off x="613447" y="5317056"/>
                <a:ext cx="10323211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harge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bits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arge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anharmonicity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but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more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sensitive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noise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50−100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Transmons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𝑟𝑒𝑎𝑠𝑜𝑛𝑎𝑏𝑙𝑒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anharmonicity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immune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noise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hase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qubits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need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additnonal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curent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bias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anharmonicity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FCF329-F1D6-8489-6925-C5C4DCAD1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47" y="5317056"/>
                <a:ext cx="10323211" cy="1367554"/>
              </a:xfrm>
              <a:prstGeom prst="rect">
                <a:avLst/>
              </a:prstGeom>
              <a:blipFill>
                <a:blip r:embed="rId10"/>
                <a:stretch>
                  <a:fillRect l="-20885" t="-232110" r="-123" b="-33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214C20E-423B-194C-87F9-4DECFEF340E5}"/>
              </a:ext>
            </a:extLst>
          </p:cNvPr>
          <p:cNvSpPr txBox="1"/>
          <p:nvPr/>
        </p:nvSpPr>
        <p:spPr>
          <a:xfrm>
            <a:off x="3513932" y="173390"/>
            <a:ext cx="428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11893"/>
                </a:solidFill>
              </a:rPr>
              <a:t>Q-anharmonic oscillator</a:t>
            </a:r>
          </a:p>
        </p:txBody>
      </p:sp>
    </p:spTree>
    <p:extLst>
      <p:ext uri="{BB962C8B-B14F-4D97-AF65-F5344CB8AC3E}">
        <p14:creationId xmlns:p14="http://schemas.microsoft.com/office/powerpoint/2010/main" val="19136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7540-16A7-9DE2-640A-C8E6DDAD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30" y="59855"/>
            <a:ext cx="10515600" cy="9657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LC Oscillation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929230-72A4-F668-D5F2-CCFC4A765E59}"/>
                  </a:ext>
                </a:extLst>
              </p:cNvPr>
              <p:cNvSpPr txBox="1"/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929230-72A4-F668-D5F2-CCFC4A76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blipFill>
                <a:blip r:embed="rId2"/>
                <a:stretch>
                  <a:fillRect l="-6250" r="-5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C24AE3C-8B78-2283-2BDD-F8731656302C}"/>
              </a:ext>
            </a:extLst>
          </p:cNvPr>
          <p:cNvSpPr txBox="1"/>
          <p:nvPr/>
        </p:nvSpPr>
        <p:spPr>
          <a:xfrm>
            <a:off x="675953" y="1081345"/>
            <a:ext cx="188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flux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67C57-AFB2-21C9-EF38-D0705D6B03EF}"/>
              </a:ext>
            </a:extLst>
          </p:cNvPr>
          <p:cNvSpPr txBox="1"/>
          <p:nvPr/>
        </p:nvSpPr>
        <p:spPr>
          <a:xfrm>
            <a:off x="706842" y="1699693"/>
            <a:ext cx="10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CC3D4-4A11-43C1-8731-C622B232FC09}"/>
                  </a:ext>
                </a:extLst>
              </p:cNvPr>
              <p:cNvSpPr txBox="1"/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CC3D4-4A11-43C1-8731-C622B232F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blipFill>
                <a:blip r:embed="rId3"/>
                <a:stretch>
                  <a:fillRect l="-8333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7476E0-D7E1-99A8-6340-930AE71802D9}"/>
                  </a:ext>
                </a:extLst>
              </p:cNvPr>
              <p:cNvSpPr txBox="1"/>
              <p:nvPr/>
            </p:nvSpPr>
            <p:spPr>
              <a:xfrm>
                <a:off x="5236235" y="1585913"/>
                <a:ext cx="12717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7476E0-D7E1-99A8-6340-930AE7180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35" y="1585913"/>
                <a:ext cx="1271758" cy="701218"/>
              </a:xfrm>
              <a:prstGeom prst="rect">
                <a:avLst/>
              </a:prstGeom>
              <a:blipFill>
                <a:blip r:embed="rId4"/>
                <a:stretch>
                  <a:fillRect l="-4950" t="-5357" r="-693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96755B-309D-3A13-2244-D882FE49F8AA}"/>
                  </a:ext>
                </a:extLst>
              </p:cNvPr>
              <p:cNvSpPr txBox="1"/>
              <p:nvPr/>
            </p:nvSpPr>
            <p:spPr>
              <a:xfrm>
                <a:off x="5215547" y="961568"/>
                <a:ext cx="10911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96755B-309D-3A13-2244-D882FE49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47" y="961568"/>
                <a:ext cx="1091196" cy="701218"/>
              </a:xfrm>
              <a:prstGeom prst="rect">
                <a:avLst/>
              </a:prstGeom>
              <a:blipFill>
                <a:blip r:embed="rId5"/>
                <a:stretch>
                  <a:fillRect l="-5747" t="-3509" r="-574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FF9035-AE22-959E-5A34-720B5021A890}"/>
                  </a:ext>
                </a:extLst>
              </p:cNvPr>
              <p:cNvSpPr txBox="1"/>
              <p:nvPr/>
            </p:nvSpPr>
            <p:spPr>
              <a:xfrm>
                <a:off x="470756" y="2386889"/>
                <a:ext cx="548547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FF9035-AE22-959E-5A34-720B5021A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56" y="2386889"/>
                <a:ext cx="5485476" cy="741100"/>
              </a:xfrm>
              <a:prstGeom prst="rect">
                <a:avLst/>
              </a:prstGeom>
              <a:blipFill>
                <a:blip r:embed="rId6"/>
                <a:stretch>
                  <a:fillRect l="-693" r="-693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D2B534-E2BC-E597-9495-424DB774C5F0}"/>
                  </a:ext>
                </a:extLst>
              </p:cNvPr>
              <p:cNvSpPr txBox="1"/>
              <p:nvPr/>
            </p:nvSpPr>
            <p:spPr>
              <a:xfrm>
                <a:off x="716097" y="3288362"/>
                <a:ext cx="287950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𝐶𝐿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D2B534-E2BC-E597-9495-424DB774C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97" y="3288362"/>
                <a:ext cx="2879506" cy="741100"/>
              </a:xfrm>
              <a:prstGeom prst="rect">
                <a:avLst/>
              </a:prstGeom>
              <a:blipFill>
                <a:blip r:embed="rId7"/>
                <a:stretch>
                  <a:fillRect l="-2193" r="-131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146CFA-A086-8CDF-D1CE-5392FFD0B164}"/>
                  </a:ext>
                </a:extLst>
              </p:cNvPr>
              <p:cNvSpPr txBox="1"/>
              <p:nvPr/>
            </p:nvSpPr>
            <p:spPr>
              <a:xfrm>
                <a:off x="278530" y="4117793"/>
                <a:ext cx="4985147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146CFA-A086-8CDF-D1CE-5392FFD0B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30" y="4117793"/>
                <a:ext cx="4985147" cy="741100"/>
              </a:xfrm>
              <a:prstGeom prst="rect">
                <a:avLst/>
              </a:prstGeom>
              <a:blipFill>
                <a:blip r:embed="rId8"/>
                <a:stretch>
                  <a:fillRect l="-1018" r="-763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5D77A3-4B35-A278-4DAC-BFA7A30FD3F3}"/>
                  </a:ext>
                </a:extLst>
              </p:cNvPr>
              <p:cNvSpPr txBox="1"/>
              <p:nvPr/>
            </p:nvSpPr>
            <p:spPr>
              <a:xfrm>
                <a:off x="675953" y="5035555"/>
                <a:ext cx="3093219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𝐶𝐿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5D77A3-4B35-A278-4DAC-BFA7A30F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3" y="5035555"/>
                <a:ext cx="3093219" cy="741100"/>
              </a:xfrm>
              <a:prstGeom prst="rect">
                <a:avLst/>
              </a:prstGeom>
              <a:blipFill>
                <a:blip r:embed="rId9"/>
                <a:stretch>
                  <a:fillRect l="-2049" r="-16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5D5D77-CA7A-34B8-720D-2D682D16BB8E}"/>
                  </a:ext>
                </a:extLst>
              </p:cNvPr>
              <p:cNvSpPr txBox="1"/>
              <p:nvPr/>
            </p:nvSpPr>
            <p:spPr>
              <a:xfrm>
                <a:off x="7245595" y="4780326"/>
                <a:ext cx="313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5D5D77-CA7A-34B8-720D-2D682D16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595" y="4780326"/>
                <a:ext cx="3133615" cy="369332"/>
              </a:xfrm>
              <a:prstGeom prst="rect">
                <a:avLst/>
              </a:prstGeom>
              <a:blipFill>
                <a:blip r:embed="rId10"/>
                <a:stretch>
                  <a:fillRect l="-4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E43293-615C-7020-025B-3B7BBCAF03AB}"/>
                  </a:ext>
                </a:extLst>
              </p:cNvPr>
              <p:cNvSpPr txBox="1"/>
              <p:nvPr/>
            </p:nvSpPr>
            <p:spPr>
              <a:xfrm>
                <a:off x="7245595" y="5236911"/>
                <a:ext cx="46397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E43293-615C-7020-025B-3B7BBCAF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595" y="5236911"/>
                <a:ext cx="4639796" cy="701218"/>
              </a:xfrm>
              <a:prstGeom prst="rect">
                <a:avLst/>
              </a:prstGeom>
              <a:blipFill>
                <a:blip r:embed="rId11"/>
                <a:stretch>
                  <a:fillRect l="-272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491584-576D-EC64-4A7F-1CC6353BCA01}"/>
                  </a:ext>
                </a:extLst>
              </p:cNvPr>
              <p:cNvSpPr txBox="1"/>
              <p:nvPr/>
            </p:nvSpPr>
            <p:spPr>
              <a:xfrm>
                <a:off x="5528462" y="3181291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491584-576D-EC64-4A7F-1CC6353BC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62" y="3181291"/>
                <a:ext cx="1398011" cy="762966"/>
              </a:xfrm>
              <a:prstGeom prst="rect">
                <a:avLst/>
              </a:prstGeom>
              <a:blipFill>
                <a:blip r:embed="rId12"/>
                <a:stretch>
                  <a:fillRect l="-1770" r="-2655" b="-9677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F01E2CB-73B2-9E21-8C15-DE550A23EAF9}"/>
              </a:ext>
            </a:extLst>
          </p:cNvPr>
          <p:cNvSpPr/>
          <p:nvPr/>
        </p:nvSpPr>
        <p:spPr>
          <a:xfrm>
            <a:off x="7245595" y="4639733"/>
            <a:ext cx="4521046" cy="14224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535E66-1910-D5E1-1792-5199CF976E0F}"/>
              </a:ext>
            </a:extLst>
          </p:cNvPr>
          <p:cNvGrpSpPr/>
          <p:nvPr/>
        </p:nvGrpSpPr>
        <p:grpSpPr>
          <a:xfrm>
            <a:off x="7562567" y="116251"/>
            <a:ext cx="4947138" cy="4086741"/>
            <a:chOff x="7562567" y="116251"/>
            <a:chExt cx="4947138" cy="408674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B28AB4-B82B-52B0-65CA-2A8EA832BD82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552BC433-71C0-6DD9-83E5-DB3631785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4DC9E5E-7368-2650-F3A3-B08563839017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2993B35-1E2E-325C-8939-BA7931FCF80F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2993B35-1E2E-325C-8939-BA7931FCF8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9412" r="-2352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2458E1A-BC84-EEB7-48BF-D1B943D6CE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B2458E1A-BC84-EEB7-48BF-D1B943D6CE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9167" r="-25000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714455F-3A6A-AAEA-4F98-F6C4C23D4797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1B7935C-EF2F-D883-C88A-DA321676D549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AF65673-C55B-AFC5-0361-A2690BEBF4B5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FDEAD-FC93-7E6A-02DA-24A30BB2485A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A4FDEAD-FC93-7E6A-02DA-24A30BB248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9231" r="-19231" b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3A9E22-FFC7-6982-BF64-E1E2B8DCB60A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59656C-4A70-B7F7-A12E-E26DB25DD96A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38F76D-CF4F-98BD-6AAE-5349E315F13B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22554D-37A5-DC60-E659-3403212C6CB1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ED8D83-33B9-942B-CBD4-8AAC628125EE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4CCF94-E776-DFE1-A8DF-4D6690BAC530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4CCF94-E776-DFE1-A8DF-4D6690BAC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21739" r="-1739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841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654F8-8F67-F0A1-E363-BF7E3C6F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FD10-90BE-B9EC-4B8C-36EB2DB6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JJ Q-bit: </a:t>
            </a:r>
            <a:r>
              <a:rPr lang="en-US" b="1" dirty="0" err="1">
                <a:solidFill>
                  <a:srgbClr val="C00000"/>
                </a:solidFill>
              </a:rPr>
              <a:t>Transmon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3891B-2C03-E1EF-E751-B40EF7B94089}"/>
              </a:ext>
            </a:extLst>
          </p:cNvPr>
          <p:cNvGrpSpPr/>
          <p:nvPr/>
        </p:nvGrpSpPr>
        <p:grpSpPr>
          <a:xfrm>
            <a:off x="10252345" y="712467"/>
            <a:ext cx="592667" cy="1406838"/>
            <a:chOff x="9829011" y="2609000"/>
            <a:chExt cx="592667" cy="1406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CBAF5C-737D-BF95-E2DB-7D39B2FF8644}"/>
                </a:ext>
              </a:extLst>
            </p:cNvPr>
            <p:cNvSpPr/>
            <p:nvPr/>
          </p:nvSpPr>
          <p:spPr>
            <a:xfrm>
              <a:off x="9829011" y="2990686"/>
              <a:ext cx="592667" cy="5910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F291096-C335-E15F-6B80-0E130D11D400}"/>
                </a:ext>
              </a:extLst>
            </p:cNvPr>
            <p:cNvCxnSpPr/>
            <p:nvPr/>
          </p:nvCxnSpPr>
          <p:spPr>
            <a:xfrm flipV="1"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29208D-FBEC-E67C-2725-FCEC71C7BAEE}"/>
                </a:ext>
              </a:extLst>
            </p:cNvPr>
            <p:cNvCxnSpPr/>
            <p:nvPr/>
          </p:nvCxnSpPr>
          <p:spPr>
            <a:xfrm>
              <a:off x="9829011" y="2990686"/>
              <a:ext cx="592667" cy="591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1CDDF0-A29D-5435-9698-6EEA4BF6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2609000"/>
              <a:ext cx="0" cy="3816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BBDA53-3F73-3CBE-2EE6-07C6E8844B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344" y="3581734"/>
              <a:ext cx="0" cy="434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BC1F8-1BF3-CAF2-DC46-2B717F5033C4}"/>
              </a:ext>
            </a:extLst>
          </p:cNvPr>
          <p:cNvCxnSpPr/>
          <p:nvPr/>
        </p:nvCxnSpPr>
        <p:spPr>
          <a:xfrm>
            <a:off x="8974667" y="1263486"/>
            <a:ext cx="575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24ADB-0291-58C0-B983-032866BA9E4E}"/>
              </a:ext>
            </a:extLst>
          </p:cNvPr>
          <p:cNvCxnSpPr/>
          <p:nvPr/>
        </p:nvCxnSpPr>
        <p:spPr>
          <a:xfrm>
            <a:off x="8974667" y="1568286"/>
            <a:ext cx="575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2E853-A806-2589-26BE-B6B2907B2947}"/>
              </a:ext>
            </a:extLst>
          </p:cNvPr>
          <p:cNvCxnSpPr/>
          <p:nvPr/>
        </p:nvCxnSpPr>
        <p:spPr>
          <a:xfrm flipV="1">
            <a:off x="9262533" y="712467"/>
            <a:ext cx="0" cy="551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60ECBC-022A-8D34-CE60-C0925ABE94F8}"/>
              </a:ext>
            </a:extLst>
          </p:cNvPr>
          <p:cNvCxnSpPr/>
          <p:nvPr/>
        </p:nvCxnSpPr>
        <p:spPr>
          <a:xfrm flipV="1">
            <a:off x="9245599" y="1568286"/>
            <a:ext cx="0" cy="5510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0135A6-D32D-5EAC-78ED-2A1B8CE348E9}"/>
              </a:ext>
            </a:extLst>
          </p:cNvPr>
          <p:cNvCxnSpPr/>
          <p:nvPr/>
        </p:nvCxnSpPr>
        <p:spPr>
          <a:xfrm>
            <a:off x="9262533" y="712467"/>
            <a:ext cx="12861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A3F778-A476-10AE-6B5F-D6C047D13550}"/>
              </a:ext>
            </a:extLst>
          </p:cNvPr>
          <p:cNvCxnSpPr>
            <a:cxnSpLocks/>
          </p:cNvCxnSpPr>
          <p:nvPr/>
        </p:nvCxnSpPr>
        <p:spPr>
          <a:xfrm>
            <a:off x="9245599" y="2119305"/>
            <a:ext cx="13030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DC3FCA-1292-BBC4-50E5-72BC4C505956}"/>
              </a:ext>
            </a:extLst>
          </p:cNvPr>
          <p:cNvSpPr txBox="1"/>
          <p:nvPr/>
        </p:nvSpPr>
        <p:spPr>
          <a:xfrm>
            <a:off x="8572368" y="1135497"/>
            <a:ext cx="4860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A0024E-53E9-BA03-FCF7-04B83184D654}"/>
              </a:ext>
            </a:extLst>
          </p:cNvPr>
          <p:cNvSpPr txBox="1"/>
          <p:nvPr/>
        </p:nvSpPr>
        <p:spPr>
          <a:xfrm>
            <a:off x="11074401" y="1152610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131674-DF5A-2EC5-70DE-4D7E8B82295D}"/>
                  </a:ext>
                </a:extLst>
              </p:cNvPr>
              <p:cNvSpPr txBox="1"/>
              <p:nvPr/>
            </p:nvSpPr>
            <p:spPr>
              <a:xfrm>
                <a:off x="5404663" y="863609"/>
                <a:ext cx="1877822" cy="461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131674-DF5A-2EC5-70DE-4D7E8B822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63" y="863609"/>
                <a:ext cx="1877822" cy="461088"/>
              </a:xfrm>
              <a:prstGeom prst="rect">
                <a:avLst/>
              </a:prstGeom>
              <a:blipFill>
                <a:blip r:embed="rId2"/>
                <a:stretch>
                  <a:fillRect l="-4027" r="-201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C5376A1-FA70-560D-385A-39FB39C758CC}"/>
              </a:ext>
            </a:extLst>
          </p:cNvPr>
          <p:cNvSpPr txBox="1"/>
          <p:nvPr/>
        </p:nvSpPr>
        <p:spPr>
          <a:xfrm>
            <a:off x="838200" y="1451016"/>
            <a:ext cx="481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Adding an external parallel capacitor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459CF2-5B3C-62AC-EC40-F49E32E0ECFA}"/>
                  </a:ext>
                </a:extLst>
              </p:cNvPr>
              <p:cNvSpPr txBox="1"/>
              <p:nvPr/>
            </p:nvSpPr>
            <p:spPr>
              <a:xfrm>
                <a:off x="6096000" y="1518881"/>
                <a:ext cx="1443921" cy="41684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459CF2-5B3C-62AC-EC40-F49E32E0E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8881"/>
                <a:ext cx="1443921" cy="416845"/>
              </a:xfrm>
              <a:prstGeom prst="rect">
                <a:avLst/>
              </a:prstGeom>
              <a:blipFill>
                <a:blip r:embed="rId3"/>
                <a:stretch>
                  <a:fillRect t="-13889" r="-3448" b="-1944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343A4B-5D71-ED07-156E-30A11AD99A9C}"/>
                  </a:ext>
                </a:extLst>
              </p:cNvPr>
              <p:cNvSpPr txBox="1"/>
              <p:nvPr/>
            </p:nvSpPr>
            <p:spPr>
              <a:xfrm>
                <a:off x="231430" y="3429000"/>
                <a:ext cx="8826968" cy="80663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343A4B-5D71-ED07-156E-30A11AD9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0" y="3429000"/>
                <a:ext cx="8826968" cy="806631"/>
              </a:xfrm>
              <a:prstGeom prst="rect">
                <a:avLst/>
              </a:prstGeom>
              <a:blipFill>
                <a:blip r:embed="rId4"/>
                <a:stretch>
                  <a:fillRect t="-3125" b="-140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A00878-7A61-25D1-62FB-CE1D6CB42AE2}"/>
                  </a:ext>
                </a:extLst>
              </p:cNvPr>
              <p:cNvSpPr txBox="1"/>
              <p:nvPr/>
            </p:nvSpPr>
            <p:spPr>
              <a:xfrm>
                <a:off x="685800" y="2039000"/>
                <a:ext cx="295997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A00878-7A61-25D1-62FB-CE1D6CB4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39000"/>
                <a:ext cx="2959977" cy="861774"/>
              </a:xfrm>
              <a:prstGeom prst="rect">
                <a:avLst/>
              </a:prstGeom>
              <a:blipFill>
                <a:blip r:embed="rId5"/>
                <a:stretch>
                  <a:fillRect l="-1282" t="-869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CF1873-EE1C-1AFE-892F-AA9F55AFA355}"/>
                  </a:ext>
                </a:extLst>
              </p:cNvPr>
              <p:cNvSpPr txBox="1"/>
              <p:nvPr/>
            </p:nvSpPr>
            <p:spPr>
              <a:xfrm>
                <a:off x="4229102" y="2020517"/>
                <a:ext cx="310418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CF1873-EE1C-1AFE-892F-AA9F55AFA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2" y="2020517"/>
                <a:ext cx="3104183" cy="861774"/>
              </a:xfrm>
              <a:prstGeom prst="rect">
                <a:avLst/>
              </a:prstGeom>
              <a:blipFill>
                <a:blip r:embed="rId6"/>
                <a:stretch>
                  <a:fillRect l="-816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7A8D028-D187-9A46-A0DA-B9468F8CD281}"/>
              </a:ext>
            </a:extLst>
          </p:cNvPr>
          <p:cNvSpPr txBox="1"/>
          <p:nvPr/>
        </p:nvSpPr>
        <p:spPr>
          <a:xfrm>
            <a:off x="3513932" y="173390"/>
            <a:ext cx="428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11893"/>
                </a:solidFill>
              </a:rPr>
              <a:t>Q-anharmonic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C13FA-DA9F-9218-6018-F9A224D05FA1}"/>
                  </a:ext>
                </a:extLst>
              </p:cNvPr>
              <p:cNvSpPr txBox="1"/>
              <p:nvPr/>
            </p:nvSpPr>
            <p:spPr>
              <a:xfrm>
                <a:off x="838200" y="4472191"/>
                <a:ext cx="5102551" cy="8185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C13FA-DA9F-9218-6018-F9A224D05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2191"/>
                <a:ext cx="5102551" cy="818557"/>
              </a:xfrm>
              <a:prstGeom prst="rect">
                <a:avLst/>
              </a:prstGeom>
              <a:blipFill>
                <a:blip r:embed="rId7"/>
                <a:stretch>
                  <a:fillRect l="-496" t="-3077" b="-123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649891-7588-669B-ABAB-EF53930B1CF3}"/>
                  </a:ext>
                </a:extLst>
              </p:cNvPr>
              <p:cNvSpPr txBox="1"/>
              <p:nvPr/>
            </p:nvSpPr>
            <p:spPr>
              <a:xfrm>
                <a:off x="7591105" y="2151691"/>
                <a:ext cx="1860574" cy="79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649891-7588-669B-ABAB-EF53930B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05" y="2151691"/>
                <a:ext cx="1860574" cy="792461"/>
              </a:xfrm>
              <a:prstGeom prst="rect">
                <a:avLst/>
              </a:prstGeom>
              <a:blipFill>
                <a:blip r:embed="rId8"/>
                <a:stretch>
                  <a:fillRect l="-1361" r="-136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E76C9E-1FA7-CAC8-579A-6149086C1D8B}"/>
                  </a:ext>
                </a:extLst>
              </p:cNvPr>
              <p:cNvSpPr txBox="1"/>
              <p:nvPr/>
            </p:nvSpPr>
            <p:spPr>
              <a:xfrm>
                <a:off x="838199" y="5585112"/>
                <a:ext cx="5802229" cy="8185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E76C9E-1FA7-CAC8-579A-6149086C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85112"/>
                <a:ext cx="5802229" cy="818557"/>
              </a:xfrm>
              <a:prstGeom prst="rect">
                <a:avLst/>
              </a:prstGeom>
              <a:blipFill>
                <a:blip r:embed="rId9"/>
                <a:stretch>
                  <a:fillRect t="-1515" r="-873" b="-1212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48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8FCC8-9280-FDCC-E0EC-7A7F79A0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2" y="0"/>
            <a:ext cx="1178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C769-CE0B-11CD-9292-3D0A2D8B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3" y="365125"/>
            <a:ext cx="11133667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Transmon</a:t>
            </a:r>
            <a:r>
              <a:rPr lang="en-US" b="1" dirty="0">
                <a:solidFill>
                  <a:srgbClr val="C00000"/>
                </a:solidFill>
              </a:rPr>
              <a:t>: from Anharmonic Oscillator to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805FF4-3EA6-D012-F619-0E73FDB7CBA2}"/>
                  </a:ext>
                </a:extLst>
              </p:cNvPr>
              <p:cNvSpPr txBox="1"/>
              <p:nvPr/>
            </p:nvSpPr>
            <p:spPr>
              <a:xfrm>
                <a:off x="1079380" y="1690688"/>
                <a:ext cx="5236754" cy="8038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805FF4-3EA6-D012-F619-0E73FDB7C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0" y="1690688"/>
                <a:ext cx="5236754" cy="803810"/>
              </a:xfrm>
              <a:prstGeom prst="rect">
                <a:avLst/>
              </a:prstGeom>
              <a:blipFill>
                <a:blip r:embed="rId2"/>
                <a:stretch>
                  <a:fillRect l="-966" b="-1384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561F9B-3F8E-7D65-2189-95E5B109BD31}"/>
                  </a:ext>
                </a:extLst>
              </p:cNvPr>
              <p:cNvSpPr txBox="1"/>
              <p:nvPr/>
            </p:nvSpPr>
            <p:spPr>
              <a:xfrm>
                <a:off x="1322218" y="2754641"/>
                <a:ext cx="4464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11893"/>
                    </a:solidFill>
                  </a:rPr>
                  <a:t>Use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|0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11893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11893"/>
                    </a:solidFill>
                  </a:rPr>
                  <a:t> as qubit basis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561F9B-3F8E-7D65-2189-95E5B109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18" y="2754641"/>
                <a:ext cx="4464748" cy="523220"/>
              </a:xfrm>
              <a:prstGeom prst="rect">
                <a:avLst/>
              </a:prstGeom>
              <a:blipFill>
                <a:blip r:embed="rId3"/>
                <a:stretch>
                  <a:fillRect l="-2841" t="-130233" r="-1989" b="-1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466E4-6E98-0B35-FA73-139C6AB3E40E}"/>
                  </a:ext>
                </a:extLst>
              </p:cNvPr>
              <p:cNvSpPr txBox="1"/>
              <p:nvPr/>
            </p:nvSpPr>
            <p:spPr>
              <a:xfrm>
                <a:off x="1079380" y="3747693"/>
                <a:ext cx="1520544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E466E4-6E98-0B35-FA73-139C6AB3E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0" y="3747693"/>
                <a:ext cx="1520544" cy="615810"/>
              </a:xfrm>
              <a:prstGeom prst="rect">
                <a:avLst/>
              </a:prstGeom>
              <a:blipFill>
                <a:blip r:embed="rId4"/>
                <a:stretch>
                  <a:fillRect l="-1653" t="-20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7EF089-A14F-3789-E1F1-61BC1518CBF5}"/>
                  </a:ext>
                </a:extLst>
              </p:cNvPr>
              <p:cNvSpPr txBox="1"/>
              <p:nvPr/>
            </p:nvSpPr>
            <p:spPr>
              <a:xfrm>
                <a:off x="3697757" y="3747693"/>
                <a:ext cx="166475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7EF089-A14F-3789-E1F1-61BC1518C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57" y="3747693"/>
                <a:ext cx="1664750" cy="615810"/>
              </a:xfrm>
              <a:prstGeom prst="rect">
                <a:avLst/>
              </a:prstGeom>
              <a:blipFill>
                <a:blip r:embed="rId5"/>
                <a:stretch>
                  <a:fillRect l="-2273" t="-20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0A4374-DDDF-E3C8-9F57-B833922B17FB}"/>
                  </a:ext>
                </a:extLst>
              </p:cNvPr>
              <p:cNvSpPr txBox="1"/>
              <p:nvPr/>
            </p:nvSpPr>
            <p:spPr>
              <a:xfrm>
                <a:off x="7276980" y="3747693"/>
                <a:ext cx="1575047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0A4374-DDDF-E3C8-9F57-B833922B1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80" y="3747693"/>
                <a:ext cx="1575047" cy="615810"/>
              </a:xfrm>
              <a:prstGeom prst="rect">
                <a:avLst/>
              </a:prstGeom>
              <a:blipFill>
                <a:blip r:embed="rId6"/>
                <a:stretch>
                  <a:fillRect l="-4839" t="-20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EB30A-9502-C137-E1EF-B59388B7C6D1}"/>
                  </a:ext>
                </a:extLst>
              </p:cNvPr>
              <p:cNvSpPr txBox="1"/>
              <p:nvPr/>
            </p:nvSpPr>
            <p:spPr>
              <a:xfrm>
                <a:off x="1079380" y="4833335"/>
                <a:ext cx="1647759" cy="378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EB30A-9502-C137-E1EF-B59388B7C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0" y="4833335"/>
                <a:ext cx="1647759" cy="378886"/>
              </a:xfrm>
              <a:prstGeom prst="rect">
                <a:avLst/>
              </a:prstGeom>
              <a:blipFill>
                <a:blip r:embed="rId7"/>
                <a:stretch>
                  <a:fillRect l="-1527" t="-12903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711035-6C86-B260-4275-48F9A7642618}"/>
                  </a:ext>
                </a:extLst>
              </p:cNvPr>
              <p:cNvSpPr txBox="1"/>
              <p:nvPr/>
            </p:nvSpPr>
            <p:spPr>
              <a:xfrm>
                <a:off x="4331671" y="4795632"/>
                <a:ext cx="1764329" cy="416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711035-6C86-B260-4275-48F9A7642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71" y="4795632"/>
                <a:ext cx="1764329" cy="416589"/>
              </a:xfrm>
              <a:prstGeom prst="rect">
                <a:avLst/>
              </a:prstGeom>
              <a:blipFill>
                <a:blip r:embed="rId8"/>
                <a:stretch>
                  <a:fillRect l="-2143" t="-8824" r="-714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1F8A2C-4D03-DB55-C141-9FB577118C7F}"/>
                  </a:ext>
                </a:extLst>
              </p:cNvPr>
              <p:cNvSpPr txBox="1"/>
              <p:nvPr/>
            </p:nvSpPr>
            <p:spPr>
              <a:xfrm>
                <a:off x="7885672" y="4677042"/>
                <a:ext cx="193270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1F8A2C-4D03-DB55-C141-9FB57711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672" y="4677042"/>
                <a:ext cx="1932709" cy="691471"/>
              </a:xfrm>
              <a:prstGeom prst="rect">
                <a:avLst/>
              </a:prstGeom>
              <a:blipFill>
                <a:blip r:embed="rId9"/>
                <a:stretch>
                  <a:fillRect l="-3922" t="-181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8D7362-F5CA-4EDC-8A14-A7372431D990}"/>
                  </a:ext>
                </a:extLst>
              </p:cNvPr>
              <p:cNvSpPr txBox="1"/>
              <p:nvPr/>
            </p:nvSpPr>
            <p:spPr>
              <a:xfrm>
                <a:off x="7707547" y="5801404"/>
                <a:ext cx="211083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8D7362-F5CA-4EDC-8A14-A7372431D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47" y="5801404"/>
                <a:ext cx="2110834" cy="691471"/>
              </a:xfrm>
              <a:prstGeom prst="rect">
                <a:avLst/>
              </a:prstGeom>
              <a:blipFill>
                <a:blip r:embed="rId10"/>
                <a:stretch>
                  <a:fillRect l="-297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5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FB6E6-2E01-215A-18F1-6C00AED4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EBE4-CCCF-BA64-70A1-F28EE2E2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30" y="59855"/>
            <a:ext cx="10515600" cy="9657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LC Oscillation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966F6F-76C8-D2BB-593B-48913A87E823}"/>
                  </a:ext>
                </a:extLst>
              </p:cNvPr>
              <p:cNvSpPr txBox="1"/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966F6F-76C8-D2BB-593B-48913A87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blipFill>
                <a:blip r:embed="rId2"/>
                <a:stretch>
                  <a:fillRect l="-6250" r="-5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8E565B6-0B12-ED98-0F57-B3EE3A9389A2}"/>
              </a:ext>
            </a:extLst>
          </p:cNvPr>
          <p:cNvSpPr txBox="1"/>
          <p:nvPr/>
        </p:nvSpPr>
        <p:spPr>
          <a:xfrm>
            <a:off x="675953" y="1081345"/>
            <a:ext cx="188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flux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E396-6A01-24A6-BC7F-D38C092B7E01}"/>
              </a:ext>
            </a:extLst>
          </p:cNvPr>
          <p:cNvSpPr txBox="1"/>
          <p:nvPr/>
        </p:nvSpPr>
        <p:spPr>
          <a:xfrm>
            <a:off x="706842" y="1699693"/>
            <a:ext cx="10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1D96FA-5231-96CE-4AAD-2B329D0C2032}"/>
                  </a:ext>
                </a:extLst>
              </p:cNvPr>
              <p:cNvSpPr txBox="1"/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1D96FA-5231-96CE-4AAD-2B329D0C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blipFill>
                <a:blip r:embed="rId3"/>
                <a:stretch>
                  <a:fillRect l="-8333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C98969-B8A7-F5D9-CC95-0FBB92C8FA80}"/>
                  </a:ext>
                </a:extLst>
              </p:cNvPr>
              <p:cNvSpPr txBox="1"/>
              <p:nvPr/>
            </p:nvSpPr>
            <p:spPr>
              <a:xfrm>
                <a:off x="5236235" y="1585913"/>
                <a:ext cx="12717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C98969-B8A7-F5D9-CC95-0FBB92C8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35" y="1585913"/>
                <a:ext cx="1271758" cy="701218"/>
              </a:xfrm>
              <a:prstGeom prst="rect">
                <a:avLst/>
              </a:prstGeom>
              <a:blipFill>
                <a:blip r:embed="rId4"/>
                <a:stretch>
                  <a:fillRect l="-4950" t="-5357" r="-693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ECE40D-181C-2957-CEAF-032E23A6CCF6}"/>
                  </a:ext>
                </a:extLst>
              </p:cNvPr>
              <p:cNvSpPr txBox="1"/>
              <p:nvPr/>
            </p:nvSpPr>
            <p:spPr>
              <a:xfrm>
                <a:off x="5215547" y="961568"/>
                <a:ext cx="10911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ECE40D-181C-2957-CEAF-032E23A6C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47" y="961568"/>
                <a:ext cx="1091196" cy="701218"/>
              </a:xfrm>
              <a:prstGeom prst="rect">
                <a:avLst/>
              </a:prstGeom>
              <a:blipFill>
                <a:blip r:embed="rId5"/>
                <a:stretch>
                  <a:fillRect l="-5747" t="-3509" r="-574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8678C-B5D1-EC1D-95BD-4E9796F55DC3}"/>
                  </a:ext>
                </a:extLst>
              </p:cNvPr>
              <p:cNvSpPr txBox="1"/>
              <p:nvPr/>
            </p:nvSpPr>
            <p:spPr>
              <a:xfrm>
                <a:off x="5416101" y="142884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8678C-B5D1-EC1D-95BD-4E9796F5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01" y="142884"/>
                <a:ext cx="1398011" cy="762966"/>
              </a:xfrm>
              <a:prstGeom prst="rect">
                <a:avLst/>
              </a:prstGeom>
              <a:blipFill>
                <a:blip r:embed="rId6"/>
                <a:stretch>
                  <a:fillRect l="-1770" r="-2655" b="-9524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15213F-6D7C-1328-3A29-7F5A3C2C3851}"/>
                  </a:ext>
                </a:extLst>
              </p:cNvPr>
              <p:cNvSpPr txBox="1"/>
              <p:nvPr/>
            </p:nvSpPr>
            <p:spPr>
              <a:xfrm>
                <a:off x="675953" y="4202992"/>
                <a:ext cx="4373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15213F-6D7C-1328-3A29-7F5A3C2C3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3" y="4202992"/>
                <a:ext cx="4373248" cy="369332"/>
              </a:xfrm>
              <a:prstGeom prst="rect">
                <a:avLst/>
              </a:prstGeom>
              <a:blipFill>
                <a:blip r:embed="rId7"/>
                <a:stretch>
                  <a:fillRect l="-1159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83490E-3F0B-14FC-BDBE-49E13E17F22D}"/>
                  </a:ext>
                </a:extLst>
              </p:cNvPr>
              <p:cNvSpPr txBox="1"/>
              <p:nvPr/>
            </p:nvSpPr>
            <p:spPr>
              <a:xfrm>
                <a:off x="675953" y="4659577"/>
                <a:ext cx="4668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83490E-3F0B-14FC-BDBE-49E13E17F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3" y="4659577"/>
                <a:ext cx="4668779" cy="369332"/>
              </a:xfrm>
              <a:prstGeom prst="rect">
                <a:avLst/>
              </a:prstGeom>
              <a:blipFill>
                <a:blip r:embed="rId8"/>
                <a:stretch>
                  <a:fillRect l="-81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854B62-813E-AE3C-1F09-49E7E6AB69B0}"/>
                  </a:ext>
                </a:extLst>
              </p:cNvPr>
              <p:cNvSpPr txBox="1"/>
              <p:nvPr/>
            </p:nvSpPr>
            <p:spPr>
              <a:xfrm>
                <a:off x="715189" y="2576742"/>
                <a:ext cx="3133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854B62-813E-AE3C-1F09-49E7E6AB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9" y="2576742"/>
                <a:ext cx="3133615" cy="369332"/>
              </a:xfrm>
              <a:prstGeom prst="rect">
                <a:avLst/>
              </a:prstGeom>
              <a:blipFill>
                <a:blip r:embed="rId9"/>
                <a:stretch>
                  <a:fillRect l="-405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50F-AE4A-C9C4-3177-A430E5283A8E}"/>
                  </a:ext>
                </a:extLst>
              </p:cNvPr>
              <p:cNvSpPr txBox="1"/>
              <p:nvPr/>
            </p:nvSpPr>
            <p:spPr>
              <a:xfrm>
                <a:off x="715189" y="3033327"/>
                <a:ext cx="46397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50F-AE4A-C9C4-3177-A430E5283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89" y="3033327"/>
                <a:ext cx="4639796" cy="701218"/>
              </a:xfrm>
              <a:prstGeom prst="rect">
                <a:avLst/>
              </a:prstGeom>
              <a:blipFill>
                <a:blip r:embed="rId10"/>
                <a:stretch>
                  <a:fillRect l="-273" t="-35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F430A132-AAA1-2FEE-9A78-4379AFE3D49C}"/>
              </a:ext>
            </a:extLst>
          </p:cNvPr>
          <p:cNvSpPr/>
          <p:nvPr/>
        </p:nvSpPr>
        <p:spPr>
          <a:xfrm>
            <a:off x="715188" y="4152673"/>
            <a:ext cx="4639795" cy="100563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1C100A-ABB3-1E78-D917-060D1B482233}"/>
              </a:ext>
            </a:extLst>
          </p:cNvPr>
          <p:cNvSpPr/>
          <p:nvPr/>
        </p:nvSpPr>
        <p:spPr>
          <a:xfrm>
            <a:off x="715188" y="2588549"/>
            <a:ext cx="4673447" cy="142240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89B7CF-8E3F-A4B5-EFFB-0304968CD22A}"/>
                  </a:ext>
                </a:extLst>
              </p:cNvPr>
              <p:cNvSpPr txBox="1"/>
              <p:nvPr/>
            </p:nvSpPr>
            <p:spPr>
              <a:xfrm>
                <a:off x="4160748" y="5509663"/>
                <a:ext cx="4133439" cy="741100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89B7CF-8E3F-A4B5-EFFB-0304968C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48" y="5509663"/>
                <a:ext cx="4133439" cy="741100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53F5A41-F267-B2E6-6F91-F6DB635FE684}"/>
              </a:ext>
            </a:extLst>
          </p:cNvPr>
          <p:cNvSpPr txBox="1"/>
          <p:nvPr/>
        </p:nvSpPr>
        <p:spPr>
          <a:xfrm>
            <a:off x="2923199" y="5577728"/>
            <a:ext cx="1038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Energy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67350F-8687-83F8-99FB-D3478C62782C}"/>
              </a:ext>
            </a:extLst>
          </p:cNvPr>
          <p:cNvGrpSpPr/>
          <p:nvPr/>
        </p:nvGrpSpPr>
        <p:grpSpPr>
          <a:xfrm>
            <a:off x="7562567" y="116251"/>
            <a:ext cx="4947138" cy="4086741"/>
            <a:chOff x="7562567" y="116251"/>
            <a:chExt cx="4947138" cy="40867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2EB96D5-45CB-B3F3-E0B1-013C972E2CAB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27EC6097-D3AB-2EC3-10FA-53EA7D048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B2DD4D5-F895-C9CC-B2B6-7EDCEBFC11AE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9D85DB2-1F03-20EC-2F39-A03AA6D0C672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9D85DB2-1F03-20EC-2F39-A03AA6D0C6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9412" r="-2352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AB43413-68C0-2FF4-03A6-CF52062935D1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4AB43413-68C0-2FF4-03A6-CF52062935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9167" r="-25000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F58183E-457A-D5AD-B31F-89D43722E180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FA29A84-3C84-46BC-59D4-5C22693B647E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26BE606-FD81-EFB3-9B42-F594B5679712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7151D2B-DC53-80F8-DD12-561F1C144392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7151D2B-DC53-80F8-DD12-561F1C1443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9231" r="-19231" b="-10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BA4BBBD-340F-CC8A-5930-3CAE8286B4B0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0E495E-9004-8AE4-C898-A5027DE708F3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5A589F-8B2B-E0EA-786B-322D8354F9AC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3B489F-3DB5-9572-0DB8-96F7E1F4ABAA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729A117-1E0D-A292-AB5E-167D7687C82E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11AB-3EF9-289F-A958-4044C2B24431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11AB-3EF9-289F-A958-4044C2B24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21739" r="-1739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73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17FF2-E684-2611-A911-138E671F9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9AC5-7A16-17AE-E4A3-607C5768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9" y="25080"/>
            <a:ext cx="10515600" cy="9657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LC Oscillation Circuit vs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49BC9C-2FAC-54DA-D44C-5FED216261F6}"/>
                  </a:ext>
                </a:extLst>
              </p:cNvPr>
              <p:cNvSpPr txBox="1"/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49BC9C-2FAC-54DA-D44C-5FED2162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127511"/>
                <a:ext cx="1001428" cy="369332"/>
              </a:xfrm>
              <a:prstGeom prst="rect">
                <a:avLst/>
              </a:prstGeom>
              <a:blipFill>
                <a:blip r:embed="rId2"/>
                <a:stretch>
                  <a:fillRect l="-6250" r="-5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13A410D-BD89-73AB-1F58-3D4759A6B029}"/>
              </a:ext>
            </a:extLst>
          </p:cNvPr>
          <p:cNvSpPr txBox="1"/>
          <p:nvPr/>
        </p:nvSpPr>
        <p:spPr>
          <a:xfrm>
            <a:off x="675953" y="1081345"/>
            <a:ext cx="1885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flux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73577-F2E0-B7DC-4FA9-6AC4B610DF36}"/>
              </a:ext>
            </a:extLst>
          </p:cNvPr>
          <p:cNvSpPr txBox="1"/>
          <p:nvPr/>
        </p:nvSpPr>
        <p:spPr>
          <a:xfrm>
            <a:off x="706842" y="1699693"/>
            <a:ext cx="10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6FE8AB-356F-BB45-CA4B-1381FB2AAC4B}"/>
                  </a:ext>
                </a:extLst>
              </p:cNvPr>
              <p:cNvSpPr txBox="1"/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6FE8AB-356F-BB45-CA4B-1381FB2A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1722374"/>
                <a:ext cx="1055930" cy="369332"/>
              </a:xfrm>
              <a:prstGeom prst="rect">
                <a:avLst/>
              </a:prstGeom>
              <a:blipFill>
                <a:blip r:embed="rId3"/>
                <a:stretch>
                  <a:fillRect l="-8333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10E2E2-676D-C43D-4DA6-A874EA1C4CBB}"/>
                  </a:ext>
                </a:extLst>
              </p:cNvPr>
              <p:cNvSpPr txBox="1"/>
              <p:nvPr/>
            </p:nvSpPr>
            <p:spPr>
              <a:xfrm>
                <a:off x="4679158" y="1586457"/>
                <a:ext cx="127175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10E2E2-676D-C43D-4DA6-A874EA1C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8" y="1586457"/>
                <a:ext cx="1271758" cy="701218"/>
              </a:xfrm>
              <a:prstGeom prst="rect">
                <a:avLst/>
              </a:prstGeom>
              <a:blipFill>
                <a:blip r:embed="rId4"/>
                <a:stretch>
                  <a:fillRect l="-4950" t="-5357" r="-79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EAD157-8949-9751-065C-6A544658780E}"/>
                  </a:ext>
                </a:extLst>
              </p:cNvPr>
              <p:cNvSpPr txBox="1"/>
              <p:nvPr/>
            </p:nvSpPr>
            <p:spPr>
              <a:xfrm>
                <a:off x="4658470" y="962112"/>
                <a:ext cx="109119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EAD157-8949-9751-065C-6A5446587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470" y="962112"/>
                <a:ext cx="1091196" cy="701218"/>
              </a:xfrm>
              <a:prstGeom prst="rect">
                <a:avLst/>
              </a:prstGeom>
              <a:blipFill>
                <a:blip r:embed="rId5"/>
                <a:stretch>
                  <a:fillRect l="-5747" t="-3509" r="-574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87525-53AD-1DCD-2E51-0DF7AB6C1C37}"/>
                  </a:ext>
                </a:extLst>
              </p:cNvPr>
              <p:cNvSpPr txBox="1"/>
              <p:nvPr/>
            </p:nvSpPr>
            <p:spPr>
              <a:xfrm>
                <a:off x="7079077" y="1015557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87525-53AD-1DCD-2E51-0DF7AB6C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077" y="1015557"/>
                <a:ext cx="1398011" cy="762966"/>
              </a:xfrm>
              <a:prstGeom prst="rect">
                <a:avLst/>
              </a:prstGeom>
              <a:blipFill>
                <a:blip r:embed="rId6"/>
                <a:stretch>
                  <a:fillRect l="-1770" r="-2655" b="-9524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5326BB-6AC4-7C34-3683-EAE302081F89}"/>
                  </a:ext>
                </a:extLst>
              </p:cNvPr>
              <p:cNvSpPr txBox="1"/>
              <p:nvPr/>
            </p:nvSpPr>
            <p:spPr>
              <a:xfrm>
                <a:off x="1929860" y="2270317"/>
                <a:ext cx="4133439" cy="741100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5326BB-6AC4-7C34-3683-EAE30208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60" y="2270317"/>
                <a:ext cx="4133439" cy="741100"/>
              </a:xfrm>
              <a:prstGeom prst="rect">
                <a:avLst/>
              </a:prstGeom>
              <a:blipFill>
                <a:blip r:embed="rId7"/>
                <a:stretch>
                  <a:fillRect l="-610" b="-11475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78A63F0-8E0A-95A1-D5EB-D0C002FC29BC}"/>
              </a:ext>
            </a:extLst>
          </p:cNvPr>
          <p:cNvSpPr txBox="1"/>
          <p:nvPr/>
        </p:nvSpPr>
        <p:spPr>
          <a:xfrm>
            <a:off x="448517" y="2342300"/>
            <a:ext cx="1038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C66A28-B609-2D49-BB21-F857209AB416}"/>
              </a:ext>
            </a:extLst>
          </p:cNvPr>
          <p:cNvSpPr txBox="1"/>
          <p:nvPr/>
        </p:nvSpPr>
        <p:spPr>
          <a:xfrm>
            <a:off x="285110" y="3441022"/>
            <a:ext cx="26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FBDB84-07F2-7E2A-04F8-40F0CB5884AE}"/>
                  </a:ext>
                </a:extLst>
              </p:cNvPr>
              <p:cNvSpPr txBox="1"/>
              <p:nvPr/>
            </p:nvSpPr>
            <p:spPr>
              <a:xfrm>
                <a:off x="4215421" y="4374906"/>
                <a:ext cx="2747034" cy="7411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FBDB84-07F2-7E2A-04F8-40F0CB588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21" y="4374906"/>
                <a:ext cx="2747034" cy="741165"/>
              </a:xfrm>
              <a:prstGeom prst="rect">
                <a:avLst/>
              </a:prstGeom>
              <a:blipFill>
                <a:blip r:embed="rId8"/>
                <a:stretch>
                  <a:fillRect l="-2304" r="-461" b="-1355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7D7FD2-8F23-D614-577F-CEADB7B2A281}"/>
                  </a:ext>
                </a:extLst>
              </p:cNvPr>
              <p:cNvSpPr txBox="1"/>
              <p:nvPr/>
            </p:nvSpPr>
            <p:spPr>
              <a:xfrm>
                <a:off x="1025123" y="4017269"/>
                <a:ext cx="238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7D7FD2-8F23-D614-577F-CEADB7B2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23" y="4017269"/>
                <a:ext cx="238106" cy="369332"/>
              </a:xfrm>
              <a:prstGeom prst="rect">
                <a:avLst/>
              </a:prstGeom>
              <a:blipFill>
                <a:blip r:embed="rId9"/>
                <a:stretch>
                  <a:fillRect l="-30000" r="-25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66F982-96B2-2F39-6D36-6C1DE6309F29}"/>
                  </a:ext>
                </a:extLst>
              </p:cNvPr>
              <p:cNvSpPr txBox="1"/>
              <p:nvPr/>
            </p:nvSpPr>
            <p:spPr>
              <a:xfrm>
                <a:off x="2304729" y="4086776"/>
                <a:ext cx="279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66F982-96B2-2F39-6D36-6C1DE630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729" y="4086776"/>
                <a:ext cx="279176" cy="369332"/>
              </a:xfrm>
              <a:prstGeom prst="rect">
                <a:avLst/>
              </a:prstGeom>
              <a:blipFill>
                <a:blip r:embed="rId10"/>
                <a:stretch>
                  <a:fillRect l="-34783" r="-3043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9481CD-58D7-E8DF-C070-739973001CDC}"/>
                  </a:ext>
                </a:extLst>
              </p:cNvPr>
              <p:cNvSpPr txBox="1"/>
              <p:nvPr/>
            </p:nvSpPr>
            <p:spPr>
              <a:xfrm>
                <a:off x="2284976" y="4565067"/>
                <a:ext cx="2601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9481CD-58D7-E8DF-C070-739973001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76" y="4565067"/>
                <a:ext cx="260111" cy="369332"/>
              </a:xfrm>
              <a:prstGeom prst="rect">
                <a:avLst/>
              </a:prstGeom>
              <a:blipFill>
                <a:blip r:embed="rId11"/>
                <a:stretch>
                  <a:fillRect l="-28571" r="-190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496379-5E9B-7215-CC6D-ED84DBCB0D04}"/>
                  </a:ext>
                </a:extLst>
              </p:cNvPr>
              <p:cNvSpPr txBox="1"/>
              <p:nvPr/>
            </p:nvSpPr>
            <p:spPr>
              <a:xfrm>
                <a:off x="937085" y="4530387"/>
                <a:ext cx="3239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496379-5E9B-7215-CC6D-ED84DBCB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5" y="4530387"/>
                <a:ext cx="323934" cy="369332"/>
              </a:xfrm>
              <a:prstGeom prst="rect">
                <a:avLst/>
              </a:prstGeom>
              <a:blipFill>
                <a:blip r:embed="rId12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FC3D0B-FD98-5178-0A14-E17B64B5840A}"/>
                  </a:ext>
                </a:extLst>
              </p:cNvPr>
              <p:cNvSpPr txBox="1"/>
              <p:nvPr/>
            </p:nvSpPr>
            <p:spPr>
              <a:xfrm>
                <a:off x="937085" y="5050029"/>
                <a:ext cx="2356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FC3D0B-FD98-5178-0A14-E17B64B5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5" y="5050029"/>
                <a:ext cx="235669" cy="369332"/>
              </a:xfrm>
              <a:prstGeom prst="rect">
                <a:avLst/>
              </a:prstGeom>
              <a:blipFill>
                <a:blip r:embed="rId13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C5F2DA-2C33-6335-7BEA-51B3F6EBBA07}"/>
                  </a:ext>
                </a:extLst>
              </p:cNvPr>
              <p:cNvSpPr txBox="1"/>
              <p:nvPr/>
            </p:nvSpPr>
            <p:spPr>
              <a:xfrm>
                <a:off x="2296159" y="5050029"/>
                <a:ext cx="303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C5F2DA-2C33-6335-7BEA-51B3F6EBB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159" y="5050029"/>
                <a:ext cx="303181" cy="369332"/>
              </a:xfrm>
              <a:prstGeom prst="rect">
                <a:avLst/>
              </a:prstGeom>
              <a:blipFill>
                <a:blip r:embed="rId14"/>
                <a:stretch>
                  <a:fillRect l="-20000" r="-24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BBB574-50A3-591D-D6BA-00AB008F860C}"/>
                  </a:ext>
                </a:extLst>
              </p:cNvPr>
              <p:cNvSpPr txBox="1"/>
              <p:nvPr/>
            </p:nvSpPr>
            <p:spPr>
              <a:xfrm>
                <a:off x="800800" y="5550442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BBB574-50A3-591D-D6BA-00AB008F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0" y="5550442"/>
                <a:ext cx="686752" cy="376642"/>
              </a:xfrm>
              <a:prstGeom prst="rect">
                <a:avLst/>
              </a:prstGeom>
              <a:blipFill>
                <a:blip r:embed="rId15"/>
                <a:stretch>
                  <a:fillRect l="-5357" t="-3333" r="-35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68789-CFD3-0894-2A8A-A4D844982B64}"/>
                  </a:ext>
                </a:extLst>
              </p:cNvPr>
              <p:cNvSpPr txBox="1"/>
              <p:nvPr/>
            </p:nvSpPr>
            <p:spPr>
              <a:xfrm>
                <a:off x="2162346" y="5550442"/>
                <a:ext cx="563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68789-CFD3-0894-2A8A-A4D844982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346" y="5550442"/>
                <a:ext cx="563942" cy="369332"/>
              </a:xfrm>
              <a:prstGeom prst="rect">
                <a:avLst/>
              </a:prstGeom>
              <a:blipFill>
                <a:blip r:embed="rId16"/>
                <a:stretch>
                  <a:fillRect l="-11111" r="-111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E3DF79-2E10-24F3-0DFF-A89F9A28BEE7}"/>
                  </a:ext>
                </a:extLst>
              </p:cNvPr>
              <p:cNvSpPr txBox="1"/>
              <p:nvPr/>
            </p:nvSpPr>
            <p:spPr>
              <a:xfrm>
                <a:off x="706842" y="5952161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E3DF79-2E10-24F3-0DFF-A89F9A28B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2" y="5952161"/>
                <a:ext cx="686752" cy="376642"/>
              </a:xfrm>
              <a:prstGeom prst="rect">
                <a:avLst/>
              </a:prstGeom>
              <a:blipFill>
                <a:blip r:embed="rId1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EA45BE-18CB-1452-809D-91252056A05A}"/>
                  </a:ext>
                </a:extLst>
              </p:cNvPr>
              <p:cNvSpPr txBox="1"/>
              <p:nvPr/>
            </p:nvSpPr>
            <p:spPr>
              <a:xfrm>
                <a:off x="2036596" y="5989281"/>
                <a:ext cx="10169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0EA45BE-18CB-1452-809D-91252056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96" y="5989281"/>
                <a:ext cx="1016981" cy="369332"/>
              </a:xfrm>
              <a:prstGeom prst="rect">
                <a:avLst/>
              </a:prstGeom>
              <a:blipFill>
                <a:blip r:embed="rId18"/>
                <a:stretch>
                  <a:fillRect l="-6173" r="-98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9111ABB0-9390-EBDD-9F98-85A4A2311E41}"/>
              </a:ext>
            </a:extLst>
          </p:cNvPr>
          <p:cNvSpPr/>
          <p:nvPr/>
        </p:nvSpPr>
        <p:spPr>
          <a:xfrm>
            <a:off x="278530" y="4017269"/>
            <a:ext cx="3184259" cy="270526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40EE65-A1C1-EAF9-A392-1B6D2579DFB6}"/>
                  </a:ext>
                </a:extLst>
              </p:cNvPr>
              <p:cNvSpPr txBox="1"/>
              <p:nvPr/>
            </p:nvSpPr>
            <p:spPr>
              <a:xfrm>
                <a:off x="415433" y="6318082"/>
                <a:ext cx="1080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40EE65-A1C1-EAF9-A392-1B6D2579D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3" y="6318082"/>
                <a:ext cx="1080552" cy="369332"/>
              </a:xfrm>
              <a:prstGeom prst="rect">
                <a:avLst/>
              </a:prstGeom>
              <a:blipFill>
                <a:blip r:embed="rId19"/>
                <a:stretch>
                  <a:fillRect l="-5814" r="-23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59F769-C7EE-D803-52EB-C567E85862D8}"/>
                  </a:ext>
                </a:extLst>
              </p:cNvPr>
              <p:cNvSpPr txBox="1"/>
              <p:nvPr/>
            </p:nvSpPr>
            <p:spPr>
              <a:xfrm>
                <a:off x="1868507" y="6332699"/>
                <a:ext cx="1594283" cy="31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59F769-C7EE-D803-52EB-C567E858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07" y="6332699"/>
                <a:ext cx="1594283" cy="317523"/>
              </a:xfrm>
              <a:prstGeom prst="rect">
                <a:avLst/>
              </a:prstGeom>
              <a:blipFill>
                <a:blip r:embed="rId20"/>
                <a:stretch>
                  <a:fillRect l="-4762" t="-11538" r="-238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2DCFE4-0341-1FAB-BA34-03F7F7CCAA16}"/>
                  </a:ext>
                </a:extLst>
              </p:cNvPr>
              <p:cNvSpPr txBox="1"/>
              <p:nvPr/>
            </p:nvSpPr>
            <p:spPr>
              <a:xfrm>
                <a:off x="8031852" y="4374971"/>
                <a:ext cx="1892634" cy="7411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2DCFE4-0341-1FAB-BA34-03F7F7CC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852" y="4374971"/>
                <a:ext cx="1892634" cy="741100"/>
              </a:xfrm>
              <a:prstGeom prst="rect">
                <a:avLst/>
              </a:prstGeom>
              <a:blipFill>
                <a:blip r:embed="rId21"/>
                <a:stretch>
                  <a:fillRect l="-3333" r="-1333" b="-1355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4CD28A-2415-84FF-F534-94DFF9ABBE8C}"/>
                  </a:ext>
                </a:extLst>
              </p:cNvPr>
              <p:cNvSpPr txBox="1"/>
              <p:nvPr/>
            </p:nvSpPr>
            <p:spPr>
              <a:xfrm>
                <a:off x="3182336" y="3247200"/>
                <a:ext cx="2747034" cy="741165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4CD28A-2415-84FF-F534-94DFF9AB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36" y="3247200"/>
                <a:ext cx="2747034" cy="741165"/>
              </a:xfrm>
              <a:prstGeom prst="rect">
                <a:avLst/>
              </a:prstGeom>
              <a:blipFill>
                <a:blip r:embed="rId22"/>
                <a:stretch>
                  <a:fillRect l="-1826" b="-13333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D9E9EE-2108-3C17-1DF7-E51DB14493B8}"/>
                  </a:ext>
                </a:extLst>
              </p:cNvPr>
              <p:cNvSpPr txBox="1"/>
              <p:nvPr/>
            </p:nvSpPr>
            <p:spPr>
              <a:xfrm>
                <a:off x="4320065" y="5341284"/>
                <a:ext cx="1775935" cy="764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D9E9EE-2108-3C17-1DF7-E51DB144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65" y="5341284"/>
                <a:ext cx="1775935" cy="764505"/>
              </a:xfrm>
              <a:prstGeom prst="rect">
                <a:avLst/>
              </a:prstGeom>
              <a:blipFill>
                <a:blip r:embed="rId23"/>
                <a:stretch>
                  <a:fillRect l="-2128" r="-70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20E595-6BE4-2A00-7520-773416A04D4F}"/>
                  </a:ext>
                </a:extLst>
              </p:cNvPr>
              <p:cNvSpPr txBox="1"/>
              <p:nvPr/>
            </p:nvSpPr>
            <p:spPr>
              <a:xfrm>
                <a:off x="4297674" y="6093495"/>
                <a:ext cx="2833148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20E595-6BE4-2A00-7520-773416A04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74" y="6093495"/>
                <a:ext cx="2833148" cy="702308"/>
              </a:xfrm>
              <a:prstGeom prst="rect">
                <a:avLst/>
              </a:prstGeom>
              <a:blipFill>
                <a:blip r:embed="rId24"/>
                <a:stretch>
                  <a:fillRect l="-1786" t="-1786" r="-4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9599FF-8256-7F28-2C91-F6F7E8F28BAB}"/>
                  </a:ext>
                </a:extLst>
              </p:cNvPr>
              <p:cNvSpPr txBox="1"/>
              <p:nvPr/>
            </p:nvSpPr>
            <p:spPr>
              <a:xfrm>
                <a:off x="8119906" y="5279333"/>
                <a:ext cx="2385397" cy="757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9599FF-8256-7F28-2C91-F6F7E8F2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906" y="5279333"/>
                <a:ext cx="2385397" cy="757259"/>
              </a:xfrm>
              <a:prstGeom prst="rect">
                <a:avLst/>
              </a:prstGeom>
              <a:blipFill>
                <a:blip r:embed="rId25"/>
                <a:stretch>
                  <a:fillRect l="-2646" r="-211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26AB3C-7AAF-6FBC-2DA2-4C1D8A4E87E7}"/>
                  </a:ext>
                </a:extLst>
              </p:cNvPr>
              <p:cNvSpPr txBox="1"/>
              <p:nvPr/>
            </p:nvSpPr>
            <p:spPr>
              <a:xfrm>
                <a:off x="8097515" y="6031544"/>
                <a:ext cx="3116494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26AB3C-7AAF-6FBC-2DA2-4C1D8A4E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515" y="6031544"/>
                <a:ext cx="3116494" cy="702244"/>
              </a:xfrm>
              <a:prstGeom prst="rect">
                <a:avLst/>
              </a:prstGeom>
              <a:blipFill>
                <a:blip r:embed="rId26"/>
                <a:stretch>
                  <a:fillRect l="-2429" r="-121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1CDBD9F-BF61-22EA-013F-A99DB0425215}"/>
              </a:ext>
            </a:extLst>
          </p:cNvPr>
          <p:cNvGrpSpPr/>
          <p:nvPr/>
        </p:nvGrpSpPr>
        <p:grpSpPr>
          <a:xfrm>
            <a:off x="7619052" y="495396"/>
            <a:ext cx="4947138" cy="4086741"/>
            <a:chOff x="7562567" y="116251"/>
            <a:chExt cx="4947138" cy="40867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42F2DE6-3DED-E91E-9165-DDEEA8738BF4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F94DB7AB-DB6C-0054-38C9-8CC8A7DB7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7562CA7D-4287-5A77-9020-FBB0AAACE025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C45FEFC-242A-D2D8-14AB-C8E759A0C5C1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C45FEFC-242A-D2D8-14AB-C8E759A0C5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37500" r="-31250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4157104-105D-4948-AC8B-66D18E46E13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4157104-105D-4948-AC8B-66D18E46E1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9167" r="-29167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C78E51B-E3F1-2875-CED3-FB6FC88B9990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22EFD50-31F6-A462-6FCE-5EB0228E0983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D78DEFF2-A0A7-AF15-85CE-F71C12CE714B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BC0B073-9C3D-92C7-85C5-BEB46D2D0B29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8BC0B073-9C3D-92C7-85C5-BEB46D2D0B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24000" r="-24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753EED-2D0A-C85A-B52F-0F85F78FBF63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65C34A5-64FB-97A0-7969-187106136D8E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6C30B3-B601-2887-1320-A48B94CF24F4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FC64595-3130-A6FB-3CED-BF6608FD8AB6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A6AF3A9-1F72-A8B6-AB52-E671ADFBD29F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A6D5B7-3CF5-403E-2FA5-782A15B94105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A6D5B7-3CF5-403E-2FA5-782A15B94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21739" r="-21739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406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CF1ED-32E3-EB8C-51C5-5ADB92A98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A641-D8F5-6590-99C0-4CD3BFC5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9" y="25080"/>
            <a:ext cx="10515600" cy="9657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LC Oscillation Circuit vs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501CFF-1732-E088-9E17-F33C34DC33E0}"/>
                  </a:ext>
                </a:extLst>
              </p:cNvPr>
              <p:cNvSpPr txBox="1"/>
              <p:nvPr/>
            </p:nvSpPr>
            <p:spPr>
              <a:xfrm>
                <a:off x="3839487" y="3807662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501CFF-1732-E088-9E17-F33C34DC3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87" y="3807662"/>
                <a:ext cx="1398011" cy="762966"/>
              </a:xfrm>
              <a:prstGeom prst="rect">
                <a:avLst/>
              </a:prstGeom>
              <a:blipFill>
                <a:blip r:embed="rId2"/>
                <a:stretch>
                  <a:fillRect l="-885" r="-2655" b="-11290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DD2BA-A3E9-0434-DDF0-8012B70DE14E}"/>
                  </a:ext>
                </a:extLst>
              </p:cNvPr>
              <p:cNvSpPr txBox="1"/>
              <p:nvPr/>
            </p:nvSpPr>
            <p:spPr>
              <a:xfrm>
                <a:off x="2012729" y="949381"/>
                <a:ext cx="1892633" cy="741100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DD2BA-A3E9-0434-DDF0-8012B70DE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29" y="949381"/>
                <a:ext cx="1892633" cy="741100"/>
              </a:xfrm>
              <a:prstGeom prst="rect">
                <a:avLst/>
              </a:prstGeom>
              <a:blipFill>
                <a:blip r:embed="rId3"/>
                <a:stretch>
                  <a:fillRect l="-2632" r="-1316" b="-13333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D894164-2416-3AEA-1ADF-B65C084C30C5}"/>
              </a:ext>
            </a:extLst>
          </p:cNvPr>
          <p:cNvSpPr txBox="1"/>
          <p:nvPr/>
        </p:nvSpPr>
        <p:spPr>
          <a:xfrm>
            <a:off x="531386" y="1021364"/>
            <a:ext cx="1038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68722-363E-0E6D-3954-CCBA0FA63B42}"/>
              </a:ext>
            </a:extLst>
          </p:cNvPr>
          <p:cNvSpPr txBox="1"/>
          <p:nvPr/>
        </p:nvSpPr>
        <p:spPr>
          <a:xfrm>
            <a:off x="367979" y="2120086"/>
            <a:ext cx="26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CE7586-2E05-C725-42A9-335FCFA3DEF9}"/>
                  </a:ext>
                </a:extLst>
              </p:cNvPr>
              <p:cNvSpPr txBox="1"/>
              <p:nvPr/>
            </p:nvSpPr>
            <p:spPr>
              <a:xfrm>
                <a:off x="953512" y="3796663"/>
                <a:ext cx="238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CE7586-2E05-C725-42A9-335FCFA3D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12" y="3796663"/>
                <a:ext cx="238106" cy="369332"/>
              </a:xfrm>
              <a:prstGeom prst="rect">
                <a:avLst/>
              </a:prstGeom>
              <a:blipFill>
                <a:blip r:embed="rId4"/>
                <a:stretch>
                  <a:fillRect l="-25000" r="-3000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B631FC-3B55-17F0-0640-4431EB6D96B4}"/>
                  </a:ext>
                </a:extLst>
              </p:cNvPr>
              <p:cNvSpPr txBox="1"/>
              <p:nvPr/>
            </p:nvSpPr>
            <p:spPr>
              <a:xfrm>
                <a:off x="2233118" y="3866170"/>
                <a:ext cx="279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B631FC-3B55-17F0-0640-4431EB6D9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18" y="3866170"/>
                <a:ext cx="279176" cy="369332"/>
              </a:xfrm>
              <a:prstGeom prst="rect">
                <a:avLst/>
              </a:prstGeom>
              <a:blipFill>
                <a:blip r:embed="rId5"/>
                <a:stretch>
                  <a:fillRect l="-30435" r="-304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C458B7-BFBF-E15A-49C8-D60DBA3D7157}"/>
                  </a:ext>
                </a:extLst>
              </p:cNvPr>
              <p:cNvSpPr txBox="1"/>
              <p:nvPr/>
            </p:nvSpPr>
            <p:spPr>
              <a:xfrm>
                <a:off x="2213365" y="4344461"/>
                <a:ext cx="2601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C458B7-BFBF-E15A-49C8-D60DBA3D7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365" y="4344461"/>
                <a:ext cx="260111" cy="369332"/>
              </a:xfrm>
              <a:prstGeom prst="rect">
                <a:avLst/>
              </a:prstGeom>
              <a:blipFill>
                <a:blip r:embed="rId6"/>
                <a:stretch>
                  <a:fillRect l="-28571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6D07F3-7BB6-3D56-4E67-6913A47804DC}"/>
                  </a:ext>
                </a:extLst>
              </p:cNvPr>
              <p:cNvSpPr txBox="1"/>
              <p:nvPr/>
            </p:nvSpPr>
            <p:spPr>
              <a:xfrm>
                <a:off x="865474" y="4309781"/>
                <a:ext cx="3239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6D07F3-7BB6-3D56-4E67-6913A478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4309781"/>
                <a:ext cx="323934" cy="369332"/>
              </a:xfrm>
              <a:prstGeom prst="rect">
                <a:avLst/>
              </a:prstGeom>
              <a:blipFill>
                <a:blip r:embed="rId7"/>
                <a:stretch>
                  <a:fillRect l="-15385"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C0DC6E-7D4F-0C78-A8EB-8D94EA4946FC}"/>
                  </a:ext>
                </a:extLst>
              </p:cNvPr>
              <p:cNvSpPr txBox="1"/>
              <p:nvPr/>
            </p:nvSpPr>
            <p:spPr>
              <a:xfrm>
                <a:off x="865474" y="4829423"/>
                <a:ext cx="2356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C0DC6E-7D4F-0C78-A8EB-8D94EA494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4829423"/>
                <a:ext cx="235669" cy="369332"/>
              </a:xfrm>
              <a:prstGeom prst="rect">
                <a:avLst/>
              </a:prstGeom>
              <a:blipFill>
                <a:blip r:embed="rId8"/>
                <a:stretch>
                  <a:fillRect l="-21053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44A89C-A7A6-0684-65EE-D1B030E10B8D}"/>
                  </a:ext>
                </a:extLst>
              </p:cNvPr>
              <p:cNvSpPr txBox="1"/>
              <p:nvPr/>
            </p:nvSpPr>
            <p:spPr>
              <a:xfrm>
                <a:off x="2224548" y="4829423"/>
                <a:ext cx="303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44A89C-A7A6-0684-65EE-D1B030E10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48" y="4829423"/>
                <a:ext cx="303181" cy="369332"/>
              </a:xfrm>
              <a:prstGeom prst="rect">
                <a:avLst/>
              </a:prstGeom>
              <a:blipFill>
                <a:blip r:embed="rId9"/>
                <a:stretch>
                  <a:fillRect l="-24000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9C3D4-DDDC-5CFE-39C7-E900E33B9A38}"/>
                  </a:ext>
                </a:extLst>
              </p:cNvPr>
              <p:cNvSpPr txBox="1"/>
              <p:nvPr/>
            </p:nvSpPr>
            <p:spPr>
              <a:xfrm>
                <a:off x="729189" y="5329836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69C3D4-DDDC-5CFE-39C7-E900E33B9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9" y="5329836"/>
                <a:ext cx="686752" cy="376642"/>
              </a:xfrm>
              <a:prstGeom prst="rect">
                <a:avLst/>
              </a:prstGeom>
              <a:blipFill>
                <a:blip r:embed="rId10"/>
                <a:stretch>
                  <a:fillRect l="-7273" r="-363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D9B70C-091D-8303-FDD8-2398895F5559}"/>
                  </a:ext>
                </a:extLst>
              </p:cNvPr>
              <p:cNvSpPr txBox="1"/>
              <p:nvPr/>
            </p:nvSpPr>
            <p:spPr>
              <a:xfrm>
                <a:off x="2090735" y="5329836"/>
                <a:ext cx="563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D9B70C-091D-8303-FDD8-2398895F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5" y="5329836"/>
                <a:ext cx="563942" cy="369332"/>
              </a:xfrm>
              <a:prstGeom prst="rect">
                <a:avLst/>
              </a:prstGeom>
              <a:blipFill>
                <a:blip r:embed="rId11"/>
                <a:stretch>
                  <a:fillRect l="-11111" r="-111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3BD71E-1534-8C82-D209-1EE415E09BC9}"/>
                  </a:ext>
                </a:extLst>
              </p:cNvPr>
              <p:cNvSpPr txBox="1"/>
              <p:nvPr/>
            </p:nvSpPr>
            <p:spPr>
              <a:xfrm>
                <a:off x="635231" y="5731555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3BD71E-1534-8C82-D209-1EE415E0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1" y="5731555"/>
                <a:ext cx="686752" cy="37664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18442-D163-083B-0CF9-6BCEDAAD638C}"/>
                  </a:ext>
                </a:extLst>
              </p:cNvPr>
              <p:cNvSpPr txBox="1"/>
              <p:nvPr/>
            </p:nvSpPr>
            <p:spPr>
              <a:xfrm>
                <a:off x="1964985" y="5768675"/>
                <a:ext cx="10169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6B18442-D163-083B-0CF9-6BCEDAAD6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85" y="5768675"/>
                <a:ext cx="1016981" cy="369332"/>
              </a:xfrm>
              <a:prstGeom prst="rect">
                <a:avLst/>
              </a:prstGeom>
              <a:blipFill>
                <a:blip r:embed="rId13"/>
                <a:stretch>
                  <a:fillRect l="-6173" r="-98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ECBA1DC-B3C1-525A-72F4-C4DF790C05EE}"/>
              </a:ext>
            </a:extLst>
          </p:cNvPr>
          <p:cNvSpPr/>
          <p:nvPr/>
        </p:nvSpPr>
        <p:spPr>
          <a:xfrm>
            <a:off x="206919" y="3796663"/>
            <a:ext cx="3184259" cy="270526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9EBE3A-B478-67C9-A862-2010EEB358A4}"/>
                  </a:ext>
                </a:extLst>
              </p:cNvPr>
              <p:cNvSpPr txBox="1"/>
              <p:nvPr/>
            </p:nvSpPr>
            <p:spPr>
              <a:xfrm>
                <a:off x="343822" y="6097476"/>
                <a:ext cx="1080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9EBE3A-B478-67C9-A862-2010EEB35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2" y="6097476"/>
                <a:ext cx="1080552" cy="369332"/>
              </a:xfrm>
              <a:prstGeom prst="rect">
                <a:avLst/>
              </a:prstGeom>
              <a:blipFill>
                <a:blip r:embed="rId14"/>
                <a:stretch>
                  <a:fillRect l="-4598" r="-22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C4CCF4-B157-3B3A-25C3-55DCF82B392B}"/>
                  </a:ext>
                </a:extLst>
              </p:cNvPr>
              <p:cNvSpPr txBox="1"/>
              <p:nvPr/>
            </p:nvSpPr>
            <p:spPr>
              <a:xfrm>
                <a:off x="1796896" y="6112093"/>
                <a:ext cx="1594283" cy="31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C4CCF4-B157-3B3A-25C3-55DCF82B3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96" y="6112093"/>
                <a:ext cx="1594283" cy="317523"/>
              </a:xfrm>
              <a:prstGeom prst="rect">
                <a:avLst/>
              </a:prstGeom>
              <a:blipFill>
                <a:blip r:embed="rId15"/>
                <a:stretch>
                  <a:fillRect l="-4762" t="-11538" r="-317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7189B2-FE40-73D4-D81F-861A3756C3DC}"/>
                  </a:ext>
                </a:extLst>
              </p:cNvPr>
              <p:cNvSpPr txBox="1"/>
              <p:nvPr/>
            </p:nvSpPr>
            <p:spPr>
              <a:xfrm>
                <a:off x="3265205" y="1926264"/>
                <a:ext cx="2747034" cy="741165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7189B2-FE40-73D4-D81F-861A3756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05" y="1926264"/>
                <a:ext cx="2747034" cy="741165"/>
              </a:xfrm>
              <a:prstGeom prst="rect">
                <a:avLst/>
              </a:prstGeom>
              <a:blipFill>
                <a:blip r:embed="rId16"/>
                <a:stretch>
                  <a:fillRect l="-1826" b="-9836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C8F75CA-E17F-212A-12BA-8B74882EF641}"/>
              </a:ext>
            </a:extLst>
          </p:cNvPr>
          <p:cNvGrpSpPr/>
          <p:nvPr/>
        </p:nvGrpSpPr>
        <p:grpSpPr>
          <a:xfrm>
            <a:off x="7619052" y="495396"/>
            <a:ext cx="4947138" cy="4086741"/>
            <a:chOff x="7562567" y="116251"/>
            <a:chExt cx="4947138" cy="40867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769177-1F3A-89AD-CCC9-C9DC5D8CB081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5221011-E05F-EAF7-6C94-05BFC5D4C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CCD929D-1F7E-466E-B08D-17C3E07495A1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BA1C4BF-81F8-19CE-F5CB-ECF49A4B28FB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BA1C4BF-81F8-19CE-F5CB-ECF49A4B28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7500" r="-31250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F7F1185-2457-638B-649C-3FF4B769EE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F7F1185-2457-638B-649C-3FF4B769EE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9167" r="-29167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E9150B5-3F1B-60B6-5C49-85BD01AD8070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A53DA91-4B8F-A6B2-D1A8-9BDEABA5A499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459828C9-64F9-8CCF-6E02-DB00499788F9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E7366B8-5378-D695-4B60-6DD3B51A6BEB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E7366B8-5378-D695-4B60-6DD3B51A6B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4000" r="-24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458816B-4E5A-9264-54D7-315620DC02F9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6F1CB48-72D8-5172-1CAA-83881EFD7061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0E604E-F73F-BC27-3292-A6F95A689D34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9B29562-F7BD-63E3-F8B4-98FB1BAC8A5B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F0410FE-7D2D-A8BC-1BF8-D0517C2E0C7F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9C67978-5541-9F02-9B13-870E94ABDE18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9C67978-5541-9F02-9B13-870E94ABD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1739" r="-21739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5AECDC-581C-9420-D746-58020D8B12F9}"/>
              </a:ext>
            </a:extLst>
          </p:cNvPr>
          <p:cNvSpPr txBox="1"/>
          <p:nvPr/>
        </p:nvSpPr>
        <p:spPr>
          <a:xfrm>
            <a:off x="253942" y="3081529"/>
            <a:ext cx="415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Canonically conjugate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14084-FF07-5730-009C-A26104B02A2B}"/>
                  </a:ext>
                </a:extLst>
              </p:cNvPr>
              <p:cNvSpPr txBox="1"/>
              <p:nvPr/>
            </p:nvSpPr>
            <p:spPr>
              <a:xfrm>
                <a:off x="5646723" y="5313124"/>
                <a:ext cx="3228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214084-FF07-5730-009C-A26104B02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23" y="5313124"/>
                <a:ext cx="3228000" cy="553998"/>
              </a:xfrm>
              <a:prstGeom prst="rect">
                <a:avLst/>
              </a:prstGeom>
              <a:blipFill>
                <a:blip r:embed="rId23"/>
                <a:stretch>
                  <a:fillRect r="-470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12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702E1-2AAA-08E0-B48C-699B2CED5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6326-5790-52F8-1548-F3A7162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9" y="25080"/>
            <a:ext cx="10515600" cy="9657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11893"/>
                </a:solidFill>
              </a:rPr>
              <a:t>Quantum</a:t>
            </a:r>
            <a:r>
              <a:rPr lang="en-US" b="1" dirty="0">
                <a:solidFill>
                  <a:srgbClr val="C00000"/>
                </a:solidFill>
              </a:rPr>
              <a:t> LC Oscillation Circuit vs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011893"/>
                </a:solidFill>
              </a:rPr>
              <a:t>Quantum</a:t>
            </a:r>
            <a:r>
              <a:rPr lang="en-US" b="1" dirty="0">
                <a:solidFill>
                  <a:srgbClr val="C00000"/>
                </a:solidFill>
              </a:rPr>
              <a:t>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95A433-8744-5FCA-AC36-8FD50DAFE9BB}"/>
                  </a:ext>
                </a:extLst>
              </p:cNvPr>
              <p:cNvSpPr txBox="1"/>
              <p:nvPr/>
            </p:nvSpPr>
            <p:spPr>
              <a:xfrm>
                <a:off x="3839487" y="3807662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95A433-8744-5FCA-AC36-8FD50DAFE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87" y="3807662"/>
                <a:ext cx="1398011" cy="762966"/>
              </a:xfrm>
              <a:prstGeom prst="rect">
                <a:avLst/>
              </a:prstGeom>
              <a:blipFill>
                <a:blip r:embed="rId2"/>
                <a:stretch>
                  <a:fillRect l="-885" r="-2655" b="-11290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75006-5B53-6963-65CF-3E1D7B6E240F}"/>
                  </a:ext>
                </a:extLst>
              </p:cNvPr>
              <p:cNvSpPr txBox="1"/>
              <p:nvPr/>
            </p:nvSpPr>
            <p:spPr>
              <a:xfrm>
                <a:off x="2080506" y="1050912"/>
                <a:ext cx="1892633" cy="754502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875006-5B53-6963-65CF-3E1D7B6E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506" y="1050912"/>
                <a:ext cx="1892633" cy="754502"/>
              </a:xfrm>
              <a:prstGeom prst="rect">
                <a:avLst/>
              </a:prstGeom>
              <a:blipFill>
                <a:blip r:embed="rId3"/>
                <a:stretch>
                  <a:fillRect l="-3311" t="-9677" r="-1325" b="-11290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E0C9539-5CBB-4EE7-9013-F89330D28929}"/>
              </a:ext>
            </a:extLst>
          </p:cNvPr>
          <p:cNvSpPr txBox="1"/>
          <p:nvPr/>
        </p:nvSpPr>
        <p:spPr>
          <a:xfrm>
            <a:off x="367979" y="2120086"/>
            <a:ext cx="2607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BEEDCC-4022-7685-472C-5283E86A4EF4}"/>
                  </a:ext>
                </a:extLst>
              </p:cNvPr>
              <p:cNvSpPr txBox="1"/>
              <p:nvPr/>
            </p:nvSpPr>
            <p:spPr>
              <a:xfrm>
                <a:off x="953512" y="3796663"/>
                <a:ext cx="238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BEEDCC-4022-7685-472C-5283E86A4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12" y="3796663"/>
                <a:ext cx="238106" cy="369332"/>
              </a:xfrm>
              <a:prstGeom prst="rect">
                <a:avLst/>
              </a:prstGeom>
              <a:blipFill>
                <a:blip r:embed="rId4"/>
                <a:stretch>
                  <a:fillRect l="-25000" r="-3000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4069A5-38F6-9628-6075-FD3F94AFBD59}"/>
                  </a:ext>
                </a:extLst>
              </p:cNvPr>
              <p:cNvSpPr txBox="1"/>
              <p:nvPr/>
            </p:nvSpPr>
            <p:spPr>
              <a:xfrm>
                <a:off x="2233118" y="3866170"/>
                <a:ext cx="279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4069A5-38F6-9628-6075-FD3F94AF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18" y="3866170"/>
                <a:ext cx="279176" cy="369332"/>
              </a:xfrm>
              <a:prstGeom prst="rect">
                <a:avLst/>
              </a:prstGeom>
              <a:blipFill>
                <a:blip r:embed="rId5"/>
                <a:stretch>
                  <a:fillRect l="-30435" r="-304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AC465B-373A-B494-4D10-4D8C4F3F5B62}"/>
                  </a:ext>
                </a:extLst>
              </p:cNvPr>
              <p:cNvSpPr txBox="1"/>
              <p:nvPr/>
            </p:nvSpPr>
            <p:spPr>
              <a:xfrm>
                <a:off x="2213365" y="4344461"/>
                <a:ext cx="2601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BAC465B-373A-B494-4D10-4D8C4F3F5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365" y="4344461"/>
                <a:ext cx="260111" cy="369332"/>
              </a:xfrm>
              <a:prstGeom prst="rect">
                <a:avLst/>
              </a:prstGeom>
              <a:blipFill>
                <a:blip r:embed="rId6"/>
                <a:stretch>
                  <a:fillRect l="-28571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2EC7BC-7628-6DCE-6FCF-F8E87418D8EA}"/>
                  </a:ext>
                </a:extLst>
              </p:cNvPr>
              <p:cNvSpPr txBox="1"/>
              <p:nvPr/>
            </p:nvSpPr>
            <p:spPr>
              <a:xfrm>
                <a:off x="865474" y="4309781"/>
                <a:ext cx="3239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2EC7BC-7628-6DCE-6FCF-F8E87418D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4309781"/>
                <a:ext cx="323934" cy="369332"/>
              </a:xfrm>
              <a:prstGeom prst="rect">
                <a:avLst/>
              </a:prstGeom>
              <a:blipFill>
                <a:blip r:embed="rId7"/>
                <a:stretch>
                  <a:fillRect l="-15385"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2D39A1-E7E8-2A43-DA52-1059D73ACE5A}"/>
                  </a:ext>
                </a:extLst>
              </p:cNvPr>
              <p:cNvSpPr txBox="1"/>
              <p:nvPr/>
            </p:nvSpPr>
            <p:spPr>
              <a:xfrm>
                <a:off x="865474" y="4829423"/>
                <a:ext cx="2356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D2D39A1-E7E8-2A43-DA52-1059D73A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4829423"/>
                <a:ext cx="235669" cy="369332"/>
              </a:xfrm>
              <a:prstGeom prst="rect">
                <a:avLst/>
              </a:prstGeom>
              <a:blipFill>
                <a:blip r:embed="rId8"/>
                <a:stretch>
                  <a:fillRect l="-21053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86F31A-0360-67EE-FC97-4C1645698BA5}"/>
                  </a:ext>
                </a:extLst>
              </p:cNvPr>
              <p:cNvSpPr txBox="1"/>
              <p:nvPr/>
            </p:nvSpPr>
            <p:spPr>
              <a:xfrm>
                <a:off x="2224548" y="4829423"/>
                <a:ext cx="303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86F31A-0360-67EE-FC97-4C1645698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48" y="4829423"/>
                <a:ext cx="303181" cy="369332"/>
              </a:xfrm>
              <a:prstGeom prst="rect">
                <a:avLst/>
              </a:prstGeom>
              <a:blipFill>
                <a:blip r:embed="rId9"/>
                <a:stretch>
                  <a:fillRect l="-24000" r="-2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0C45A4-5733-FA38-B1EB-10E7991BA4C1}"/>
                  </a:ext>
                </a:extLst>
              </p:cNvPr>
              <p:cNvSpPr txBox="1"/>
              <p:nvPr/>
            </p:nvSpPr>
            <p:spPr>
              <a:xfrm>
                <a:off x="729189" y="5329836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0C45A4-5733-FA38-B1EB-10E7991B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9" y="5329836"/>
                <a:ext cx="686752" cy="376642"/>
              </a:xfrm>
              <a:prstGeom prst="rect">
                <a:avLst/>
              </a:prstGeom>
              <a:blipFill>
                <a:blip r:embed="rId10"/>
                <a:stretch>
                  <a:fillRect l="-7273" r="-363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5D8A10-3A98-5686-85D8-54936A71FAF4}"/>
                  </a:ext>
                </a:extLst>
              </p:cNvPr>
              <p:cNvSpPr txBox="1"/>
              <p:nvPr/>
            </p:nvSpPr>
            <p:spPr>
              <a:xfrm>
                <a:off x="2090735" y="5329836"/>
                <a:ext cx="563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5D8A10-3A98-5686-85D8-54936A71F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5" y="5329836"/>
                <a:ext cx="563942" cy="369332"/>
              </a:xfrm>
              <a:prstGeom prst="rect">
                <a:avLst/>
              </a:prstGeom>
              <a:blipFill>
                <a:blip r:embed="rId11"/>
                <a:stretch>
                  <a:fillRect l="-11111" r="-111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A19A1-85E3-8F23-5F41-F1AA80FC4BC0}"/>
                  </a:ext>
                </a:extLst>
              </p:cNvPr>
              <p:cNvSpPr txBox="1"/>
              <p:nvPr/>
            </p:nvSpPr>
            <p:spPr>
              <a:xfrm>
                <a:off x="635231" y="5731555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A19A1-85E3-8F23-5F41-F1AA80FC4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1" y="5731555"/>
                <a:ext cx="686752" cy="37664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90662-65D0-7E71-F47A-54EAE2A01008}"/>
                  </a:ext>
                </a:extLst>
              </p:cNvPr>
              <p:cNvSpPr txBox="1"/>
              <p:nvPr/>
            </p:nvSpPr>
            <p:spPr>
              <a:xfrm>
                <a:off x="1964985" y="5768675"/>
                <a:ext cx="10169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90662-65D0-7E71-F47A-54EAE2A0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85" y="5768675"/>
                <a:ext cx="1016981" cy="369332"/>
              </a:xfrm>
              <a:prstGeom prst="rect">
                <a:avLst/>
              </a:prstGeom>
              <a:blipFill>
                <a:blip r:embed="rId13"/>
                <a:stretch>
                  <a:fillRect l="-6173" r="-98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E57893C-8B62-BDC4-830B-D9FF662A00D8}"/>
              </a:ext>
            </a:extLst>
          </p:cNvPr>
          <p:cNvSpPr/>
          <p:nvPr/>
        </p:nvSpPr>
        <p:spPr>
          <a:xfrm>
            <a:off x="206919" y="3796663"/>
            <a:ext cx="3184259" cy="270526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22E3EF-3B45-203D-8EA4-CFFA0223C95E}"/>
                  </a:ext>
                </a:extLst>
              </p:cNvPr>
              <p:cNvSpPr txBox="1"/>
              <p:nvPr/>
            </p:nvSpPr>
            <p:spPr>
              <a:xfrm>
                <a:off x="343822" y="6097476"/>
                <a:ext cx="1080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122E3EF-3B45-203D-8EA4-CFFA0223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2" y="6097476"/>
                <a:ext cx="1080552" cy="369332"/>
              </a:xfrm>
              <a:prstGeom prst="rect">
                <a:avLst/>
              </a:prstGeom>
              <a:blipFill>
                <a:blip r:embed="rId14"/>
                <a:stretch>
                  <a:fillRect l="-4598" r="-229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528038-044E-B985-012C-2DF113B4753F}"/>
                  </a:ext>
                </a:extLst>
              </p:cNvPr>
              <p:cNvSpPr txBox="1"/>
              <p:nvPr/>
            </p:nvSpPr>
            <p:spPr>
              <a:xfrm>
                <a:off x="1796896" y="6112093"/>
                <a:ext cx="1594283" cy="31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528038-044E-B985-012C-2DF113B47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96" y="6112093"/>
                <a:ext cx="1594283" cy="317523"/>
              </a:xfrm>
              <a:prstGeom prst="rect">
                <a:avLst/>
              </a:prstGeom>
              <a:blipFill>
                <a:blip r:embed="rId15"/>
                <a:stretch>
                  <a:fillRect l="-4762" t="-11538" r="-317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A2F32B-2E18-A98B-144C-A188C02D3A9F}"/>
                  </a:ext>
                </a:extLst>
              </p:cNvPr>
              <p:cNvSpPr txBox="1"/>
              <p:nvPr/>
            </p:nvSpPr>
            <p:spPr>
              <a:xfrm>
                <a:off x="3391178" y="2028674"/>
                <a:ext cx="2848857" cy="741165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A2F32B-2E18-A98B-144C-A188C02D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78" y="2028674"/>
                <a:ext cx="2848857" cy="741165"/>
              </a:xfrm>
              <a:prstGeom prst="rect">
                <a:avLst/>
              </a:prstGeom>
              <a:blipFill>
                <a:blip r:embed="rId16"/>
                <a:stretch>
                  <a:fillRect t="-5000" b="-13333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284788F-846E-58D4-964A-3D89F829EC83}"/>
              </a:ext>
            </a:extLst>
          </p:cNvPr>
          <p:cNvGrpSpPr/>
          <p:nvPr/>
        </p:nvGrpSpPr>
        <p:grpSpPr>
          <a:xfrm>
            <a:off x="7619052" y="495396"/>
            <a:ext cx="4947138" cy="4086741"/>
            <a:chOff x="7562567" y="116251"/>
            <a:chExt cx="4947138" cy="40867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94E2712-5FD1-8B6A-A25E-99B1F37AB04F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5841BD43-DF00-6BB4-1FC8-09450D074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2D2BF879-3320-6E96-7494-1EC5CC38BA93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580AA27-5D5C-D61F-7A98-306143099DC6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580AA27-5D5C-D61F-7A98-306143099D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7500" r="-31250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FDEF07E-1B8F-FC6D-1DC5-941E216CBDA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FDEF07E-1B8F-FC6D-1DC5-941E216CBD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9167" r="-29167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E620356-84B0-05E9-7A85-62FC1EBCBB45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23A93AD3-C1B6-4279-7902-F50676CEF083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FBBCCE4-E01E-2066-E292-641DCE3B2004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2E5C9D5-E219-E1C9-F8C2-C68AB37DD0D5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2E5C9D5-E219-E1C9-F8C2-C68AB37DD0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4000" r="-24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2DA005B-EE32-26A4-8ED2-3D801CC2D087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CBE232-C699-B2B9-F81E-4A6C8A0A23EA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21B7B4-BB56-CAA1-9D09-720DF37F301C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963B4E8-D12A-8B56-6004-06B7CF38FFAD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3419DB1-895D-B13F-4F09-57B288E8C318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63493A-47BE-2B63-1CDD-6DF82720B18D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63493A-47BE-2B63-1CDD-6DF82720B1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1739" r="-21739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0BA71B-4BC8-535D-738F-126BA245360E}"/>
              </a:ext>
            </a:extLst>
          </p:cNvPr>
          <p:cNvSpPr txBox="1"/>
          <p:nvPr/>
        </p:nvSpPr>
        <p:spPr>
          <a:xfrm>
            <a:off x="253942" y="3081529"/>
            <a:ext cx="415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Canonically conjugate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F82AC-5D46-D4E3-2D84-D2C1743082A2}"/>
                  </a:ext>
                </a:extLst>
              </p:cNvPr>
              <p:cNvSpPr txBox="1"/>
              <p:nvPr/>
            </p:nvSpPr>
            <p:spPr>
              <a:xfrm>
                <a:off x="4815606" y="4816515"/>
                <a:ext cx="3227999" cy="569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F82AC-5D46-D4E3-2D84-D2C174308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06" y="4816515"/>
                <a:ext cx="3227999" cy="569067"/>
              </a:xfrm>
              <a:prstGeom prst="rect">
                <a:avLst/>
              </a:prstGeom>
              <a:blipFill>
                <a:blip r:embed="rId23"/>
                <a:stretch>
                  <a:fillRect t="-17778" r="-431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3928D-44DE-D8D6-9B27-C776768642D3}"/>
                  </a:ext>
                </a:extLst>
              </p:cNvPr>
              <p:cNvSpPr txBox="1"/>
              <p:nvPr/>
            </p:nvSpPr>
            <p:spPr>
              <a:xfrm>
                <a:off x="4815606" y="5919876"/>
                <a:ext cx="5147884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ℏ⟺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3928D-44DE-D8D6-9B27-C77676864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06" y="5919876"/>
                <a:ext cx="5147884" cy="625364"/>
              </a:xfrm>
              <a:prstGeom prst="rect">
                <a:avLst/>
              </a:prstGeom>
              <a:blipFill>
                <a:blip r:embed="rId24"/>
                <a:stretch>
                  <a:fillRect t="-14000" r="-1724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93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E3AB7-B023-1089-EDAF-E3572469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98AE-CDBC-90D9-8EC1-C05F3A98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9" y="25080"/>
            <a:ext cx="10515600" cy="9657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1893"/>
                </a:solidFill>
              </a:rPr>
              <a:t>Quantum</a:t>
            </a:r>
            <a:r>
              <a:rPr lang="en-US" b="1" dirty="0">
                <a:solidFill>
                  <a:srgbClr val="C00000"/>
                </a:solidFill>
              </a:rPr>
              <a:t> LC Oscillation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DA9666-38DB-0728-063C-EDD3B560A274}"/>
                  </a:ext>
                </a:extLst>
              </p:cNvPr>
              <p:cNvSpPr txBox="1"/>
              <p:nvPr/>
            </p:nvSpPr>
            <p:spPr>
              <a:xfrm>
                <a:off x="884098" y="5011633"/>
                <a:ext cx="1398011" cy="762966"/>
              </a:xfrm>
              <a:prstGeom prst="rect">
                <a:avLst/>
              </a:prstGeom>
              <a:noFill/>
              <a:ln w="1905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DA9666-38DB-0728-063C-EDD3B560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8" y="5011633"/>
                <a:ext cx="1398011" cy="762966"/>
              </a:xfrm>
              <a:prstGeom prst="rect">
                <a:avLst/>
              </a:prstGeom>
              <a:blipFill>
                <a:blip r:embed="rId2"/>
                <a:stretch>
                  <a:fillRect l="-1786" r="-3571" b="-9677"/>
                </a:stretch>
              </a:blipFill>
              <a:ln w="1905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024A85-56D3-40CD-8DBE-1BF04081107D}"/>
                  </a:ext>
                </a:extLst>
              </p:cNvPr>
              <p:cNvSpPr txBox="1"/>
              <p:nvPr/>
            </p:nvSpPr>
            <p:spPr>
              <a:xfrm>
                <a:off x="580842" y="931834"/>
                <a:ext cx="4033284" cy="7623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024A85-56D3-40CD-8DBE-1BF04081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2" y="931834"/>
                <a:ext cx="4033284" cy="762388"/>
              </a:xfrm>
              <a:prstGeom prst="rect">
                <a:avLst/>
              </a:prstGeom>
              <a:blipFill>
                <a:blip r:embed="rId3"/>
                <a:stretch>
                  <a:fillRect l="-1254" t="-9836" b="-114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55FB2C-0DEA-B0D0-A01D-67BAB962DABD}"/>
                  </a:ext>
                </a:extLst>
              </p:cNvPr>
              <p:cNvSpPr txBox="1"/>
              <p:nvPr/>
            </p:nvSpPr>
            <p:spPr>
              <a:xfrm>
                <a:off x="953512" y="2076368"/>
                <a:ext cx="238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155FB2C-0DEA-B0D0-A01D-67BAB962D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12" y="2076368"/>
                <a:ext cx="238106" cy="369332"/>
              </a:xfrm>
              <a:prstGeom prst="rect">
                <a:avLst/>
              </a:prstGeom>
              <a:blipFill>
                <a:blip r:embed="rId4"/>
                <a:stretch>
                  <a:fillRect l="-25000" r="-3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97D2E7-058B-28F5-2F6C-EA124DDC7603}"/>
                  </a:ext>
                </a:extLst>
              </p:cNvPr>
              <p:cNvSpPr txBox="1"/>
              <p:nvPr/>
            </p:nvSpPr>
            <p:spPr>
              <a:xfrm>
                <a:off x="2233118" y="2145875"/>
                <a:ext cx="279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97D2E7-058B-28F5-2F6C-EA124DDC7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18" y="2145875"/>
                <a:ext cx="279176" cy="369332"/>
              </a:xfrm>
              <a:prstGeom prst="rect">
                <a:avLst/>
              </a:prstGeom>
              <a:blipFill>
                <a:blip r:embed="rId5"/>
                <a:stretch>
                  <a:fillRect l="-30435" r="-3043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E4D128-7100-2714-24FE-68E49A279FCB}"/>
                  </a:ext>
                </a:extLst>
              </p:cNvPr>
              <p:cNvSpPr txBox="1"/>
              <p:nvPr/>
            </p:nvSpPr>
            <p:spPr>
              <a:xfrm>
                <a:off x="2213365" y="2624166"/>
                <a:ext cx="2601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E4D128-7100-2714-24FE-68E49A279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365" y="2624166"/>
                <a:ext cx="260111" cy="369332"/>
              </a:xfrm>
              <a:prstGeom prst="rect">
                <a:avLst/>
              </a:prstGeom>
              <a:blipFill>
                <a:blip r:embed="rId6"/>
                <a:stretch>
                  <a:fillRect l="-28571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ADA335-C516-98BB-9520-3EB9AABE9B47}"/>
                  </a:ext>
                </a:extLst>
              </p:cNvPr>
              <p:cNvSpPr txBox="1"/>
              <p:nvPr/>
            </p:nvSpPr>
            <p:spPr>
              <a:xfrm>
                <a:off x="865474" y="2589486"/>
                <a:ext cx="32393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ADA335-C516-98BB-9520-3EB9AABE9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2589486"/>
                <a:ext cx="323934" cy="369332"/>
              </a:xfrm>
              <a:prstGeom prst="rect">
                <a:avLst/>
              </a:prstGeom>
              <a:blipFill>
                <a:blip r:embed="rId7"/>
                <a:stretch>
                  <a:fillRect l="-15385" r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78E0C-5FD8-4DE0-9A75-00DDF36A5EB5}"/>
                  </a:ext>
                </a:extLst>
              </p:cNvPr>
              <p:cNvSpPr txBox="1"/>
              <p:nvPr/>
            </p:nvSpPr>
            <p:spPr>
              <a:xfrm>
                <a:off x="865474" y="3109128"/>
                <a:ext cx="2356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178E0C-5FD8-4DE0-9A75-00DDF36A5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74" y="3109128"/>
                <a:ext cx="235669" cy="369332"/>
              </a:xfrm>
              <a:prstGeom prst="rect">
                <a:avLst/>
              </a:prstGeom>
              <a:blipFill>
                <a:blip r:embed="rId8"/>
                <a:stretch>
                  <a:fillRect l="-21053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4AD4CA-7BC0-AA92-C366-F5649CA9BCC7}"/>
                  </a:ext>
                </a:extLst>
              </p:cNvPr>
              <p:cNvSpPr txBox="1"/>
              <p:nvPr/>
            </p:nvSpPr>
            <p:spPr>
              <a:xfrm>
                <a:off x="2224548" y="3109128"/>
                <a:ext cx="3031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4AD4CA-7BC0-AA92-C366-F5649CA9B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48" y="3109128"/>
                <a:ext cx="303181" cy="369332"/>
              </a:xfrm>
              <a:prstGeom prst="rect">
                <a:avLst/>
              </a:prstGeom>
              <a:blipFill>
                <a:blip r:embed="rId9"/>
                <a:stretch>
                  <a:fillRect l="-24000" r="-2000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472485-7718-F142-B290-02340C8DE68D}"/>
                  </a:ext>
                </a:extLst>
              </p:cNvPr>
              <p:cNvSpPr txBox="1"/>
              <p:nvPr/>
            </p:nvSpPr>
            <p:spPr>
              <a:xfrm>
                <a:off x="729189" y="3609541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472485-7718-F142-B290-02340C8DE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9" y="3609541"/>
                <a:ext cx="686752" cy="376642"/>
              </a:xfrm>
              <a:prstGeom prst="rect">
                <a:avLst/>
              </a:prstGeom>
              <a:blipFill>
                <a:blip r:embed="rId10"/>
                <a:stretch>
                  <a:fillRect l="-7273" r="-363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4C929-C56F-7C8C-3811-4C7C8183AF6F}"/>
                  </a:ext>
                </a:extLst>
              </p:cNvPr>
              <p:cNvSpPr txBox="1"/>
              <p:nvPr/>
            </p:nvSpPr>
            <p:spPr>
              <a:xfrm>
                <a:off x="2090735" y="3609541"/>
                <a:ext cx="563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4C929-C56F-7C8C-3811-4C7C8183A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5" y="3609541"/>
                <a:ext cx="563942" cy="369332"/>
              </a:xfrm>
              <a:prstGeom prst="rect">
                <a:avLst/>
              </a:prstGeom>
              <a:blipFill>
                <a:blip r:embed="rId11"/>
                <a:stretch>
                  <a:fillRect l="-11111" r="-111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FA3E9E-93CE-8CA0-DC17-5C25FD6C7F3A}"/>
                  </a:ext>
                </a:extLst>
              </p:cNvPr>
              <p:cNvSpPr txBox="1"/>
              <p:nvPr/>
            </p:nvSpPr>
            <p:spPr>
              <a:xfrm>
                <a:off x="635231" y="4011260"/>
                <a:ext cx="686752" cy="37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FA3E9E-93CE-8CA0-DC17-5C25FD6C7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31" y="4011260"/>
                <a:ext cx="686752" cy="376642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A2FD33-F89E-3141-D10E-AD6D1B21D876}"/>
                  </a:ext>
                </a:extLst>
              </p:cNvPr>
              <p:cNvSpPr txBox="1"/>
              <p:nvPr/>
            </p:nvSpPr>
            <p:spPr>
              <a:xfrm>
                <a:off x="1964985" y="4048380"/>
                <a:ext cx="10169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A2FD33-F89E-3141-D10E-AD6D1B21D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85" y="4048380"/>
                <a:ext cx="1016981" cy="369332"/>
              </a:xfrm>
              <a:prstGeom prst="rect">
                <a:avLst/>
              </a:prstGeom>
              <a:blipFill>
                <a:blip r:embed="rId13"/>
                <a:stretch>
                  <a:fillRect l="-6173" r="-987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F4FE1BA-9C17-C2BF-3E60-88BD18D0EA89}"/>
              </a:ext>
            </a:extLst>
          </p:cNvPr>
          <p:cNvSpPr/>
          <p:nvPr/>
        </p:nvSpPr>
        <p:spPr>
          <a:xfrm>
            <a:off x="206919" y="2076368"/>
            <a:ext cx="3184259" cy="270526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396229-A56A-4BFF-61EE-0B3A8C8DBFEE}"/>
                  </a:ext>
                </a:extLst>
              </p:cNvPr>
              <p:cNvSpPr txBox="1"/>
              <p:nvPr/>
            </p:nvSpPr>
            <p:spPr>
              <a:xfrm>
                <a:off x="343822" y="4377181"/>
                <a:ext cx="1080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396229-A56A-4BFF-61EE-0B3A8C8DB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2" y="4377181"/>
                <a:ext cx="1080552" cy="369332"/>
              </a:xfrm>
              <a:prstGeom prst="rect">
                <a:avLst/>
              </a:prstGeom>
              <a:blipFill>
                <a:blip r:embed="rId14"/>
                <a:stretch>
                  <a:fillRect l="-4598" r="-22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244D56-8FDF-25B6-D32C-2569AC33DB27}"/>
                  </a:ext>
                </a:extLst>
              </p:cNvPr>
              <p:cNvSpPr txBox="1"/>
              <p:nvPr/>
            </p:nvSpPr>
            <p:spPr>
              <a:xfrm>
                <a:off x="1796896" y="4391798"/>
                <a:ext cx="1594283" cy="31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244D56-8FDF-25B6-D32C-2569AC33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96" y="4391798"/>
                <a:ext cx="1594283" cy="317523"/>
              </a:xfrm>
              <a:prstGeom prst="rect">
                <a:avLst/>
              </a:prstGeom>
              <a:blipFill>
                <a:blip r:embed="rId15"/>
                <a:stretch>
                  <a:fillRect l="-4762" t="-11111" r="-3175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39149C2A-F18C-C7D6-F870-1571448030C4}"/>
              </a:ext>
            </a:extLst>
          </p:cNvPr>
          <p:cNvGrpSpPr/>
          <p:nvPr/>
        </p:nvGrpSpPr>
        <p:grpSpPr>
          <a:xfrm>
            <a:off x="7619052" y="495396"/>
            <a:ext cx="4947138" cy="4086741"/>
            <a:chOff x="7562567" y="116251"/>
            <a:chExt cx="4947138" cy="408674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5F74B99-8931-DDF2-DA43-039212B2AAA5}"/>
                </a:ext>
              </a:extLst>
            </p:cNvPr>
            <p:cNvGrpSpPr/>
            <p:nvPr/>
          </p:nvGrpSpPr>
          <p:grpSpPr>
            <a:xfrm>
              <a:off x="7562567" y="116251"/>
              <a:ext cx="4947138" cy="4086741"/>
              <a:chOff x="7562567" y="116251"/>
              <a:chExt cx="4947138" cy="4086741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E164FDAB-CBD2-F6FB-0CA1-477B83DB0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562567" y="183442"/>
                <a:ext cx="4947138" cy="4019550"/>
              </a:xfrm>
              <a:prstGeom prst="rect">
                <a:avLst/>
              </a:prstGeom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D126FD9-C30C-5D6E-1542-87AEDBA04EBE}"/>
                  </a:ext>
                </a:extLst>
              </p:cNvPr>
              <p:cNvCxnSpPr/>
              <p:nvPr/>
            </p:nvCxnSpPr>
            <p:spPr>
              <a:xfrm>
                <a:off x="9475434" y="485583"/>
                <a:ext cx="897467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D3E92D0-415D-BAB2-96B1-90040CD50AB5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D3E92D0-415D-BAB2-96B1-90040CD50A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7716" y="116251"/>
                    <a:ext cx="19569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7500" r="-31250" b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56440A0-01FA-5D43-3FF8-AB2CA9176B3B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56440A0-01FA-5D43-3FF8-AB2CA9176B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721" y="2008551"/>
                    <a:ext cx="28636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9167" r="-29167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D9F6862-BBF6-7806-E0B0-C0471EBD765B}"/>
                  </a:ext>
                </a:extLst>
              </p:cNvPr>
              <p:cNvCxnSpPr/>
              <p:nvPr/>
            </p:nvCxnSpPr>
            <p:spPr>
              <a:xfrm flipV="1">
                <a:off x="8818238" y="1465157"/>
                <a:ext cx="0" cy="1374245"/>
              </a:xfrm>
              <a:prstGeom prst="straightConnector1">
                <a:avLst/>
              </a:prstGeom>
              <a:ln w="19050">
                <a:solidFill>
                  <a:srgbClr val="0432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6556615-DE4C-7F17-6B52-CFE24E676CF6}"/>
                  </a:ext>
                </a:extLst>
              </p:cNvPr>
              <p:cNvSpPr/>
              <p:nvPr/>
            </p:nvSpPr>
            <p:spPr>
              <a:xfrm>
                <a:off x="8615038" y="1383136"/>
                <a:ext cx="126727" cy="1574800"/>
              </a:xfrm>
              <a:custGeom>
                <a:avLst/>
                <a:gdLst>
                  <a:gd name="csX0" fmla="*/ 0 w 126727"/>
                  <a:gd name="csY0" fmla="*/ 1574800 h 1574800"/>
                  <a:gd name="csX1" fmla="*/ 101600 w 126727"/>
                  <a:gd name="csY1" fmla="*/ 1303866 h 1574800"/>
                  <a:gd name="csX2" fmla="*/ 118534 w 126727"/>
                  <a:gd name="csY2" fmla="*/ 643466 h 1574800"/>
                  <a:gd name="csX3" fmla="*/ 118534 w 126727"/>
                  <a:gd name="csY3" fmla="*/ 287866 h 1574800"/>
                  <a:gd name="csX4" fmla="*/ 16934 w 126727"/>
                  <a:gd name="csY4" fmla="*/ 0 h 1574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26727" h="1574800">
                    <a:moveTo>
                      <a:pt x="0" y="1574800"/>
                    </a:moveTo>
                    <a:cubicBezTo>
                      <a:pt x="40922" y="1516944"/>
                      <a:pt x="81844" y="1459088"/>
                      <a:pt x="101600" y="1303866"/>
                    </a:cubicBezTo>
                    <a:cubicBezTo>
                      <a:pt x="121356" y="1148644"/>
                      <a:pt x="115712" y="812799"/>
                      <a:pt x="118534" y="643466"/>
                    </a:cubicBezTo>
                    <a:cubicBezTo>
                      <a:pt x="121356" y="474133"/>
                      <a:pt x="135467" y="395110"/>
                      <a:pt x="118534" y="287866"/>
                    </a:cubicBezTo>
                    <a:cubicBezTo>
                      <a:pt x="101601" y="180622"/>
                      <a:pt x="59267" y="90311"/>
                      <a:pt x="16934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FE6A269-4D1C-2B18-E90D-BBFFDAF2F01A}"/>
                  </a:ext>
                </a:extLst>
              </p:cNvPr>
              <p:cNvSpPr/>
              <p:nvPr/>
            </p:nvSpPr>
            <p:spPr>
              <a:xfrm>
                <a:off x="8895892" y="1433936"/>
                <a:ext cx="125546" cy="1473200"/>
              </a:xfrm>
              <a:custGeom>
                <a:avLst/>
                <a:gdLst>
                  <a:gd name="csX0" fmla="*/ 108613 w 125546"/>
                  <a:gd name="csY0" fmla="*/ 1473200 h 1473200"/>
                  <a:gd name="csX1" fmla="*/ 23946 w 125546"/>
                  <a:gd name="csY1" fmla="*/ 1236133 h 1473200"/>
                  <a:gd name="csX2" fmla="*/ 7013 w 125546"/>
                  <a:gd name="csY2" fmla="*/ 287866 h 1473200"/>
                  <a:gd name="csX3" fmla="*/ 125546 w 125546"/>
                  <a:gd name="csY3" fmla="*/ 0 h 1473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25546" h="1473200">
                    <a:moveTo>
                      <a:pt x="108613" y="1473200"/>
                    </a:moveTo>
                    <a:cubicBezTo>
                      <a:pt x="74746" y="1453444"/>
                      <a:pt x="40879" y="1433689"/>
                      <a:pt x="23946" y="1236133"/>
                    </a:cubicBezTo>
                    <a:cubicBezTo>
                      <a:pt x="7013" y="1038577"/>
                      <a:pt x="-9920" y="493888"/>
                      <a:pt x="7013" y="287866"/>
                    </a:cubicBezTo>
                    <a:cubicBezTo>
                      <a:pt x="23946" y="81844"/>
                      <a:pt x="74746" y="40922"/>
                      <a:pt x="125546" y="0"/>
                    </a:cubicBezTo>
                  </a:path>
                </a:pathLst>
              </a:custGeom>
              <a:noFill/>
              <a:ln w="19050">
                <a:solidFill>
                  <a:srgbClr val="0432FF"/>
                </a:solidFill>
                <a:tailEnd type="arrow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59FF5A8-D705-E0BA-7E7D-7E1ADFA7EB77}"/>
                      </a:ext>
                    </a:extLst>
                  </p:cNvPr>
                  <p:cNvSpPr txBox="1"/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59FF5A8-D705-E0BA-7E7D-7E1ADFA7E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4055" y="1064604"/>
                    <a:ext cx="310983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000" r="-24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DB5EB63-CEFC-7F02-2C46-2B7167DEC2B8}"/>
                  </a:ext>
                </a:extLst>
              </p:cNvPr>
              <p:cNvSpPr txBox="1"/>
              <p:nvPr/>
            </p:nvSpPr>
            <p:spPr>
              <a:xfrm>
                <a:off x="1068131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A0B4C07-9BDD-C9AC-F3C6-3E618C0687A8}"/>
                  </a:ext>
                </a:extLst>
              </p:cNvPr>
              <p:cNvSpPr txBox="1"/>
              <p:nvPr/>
            </p:nvSpPr>
            <p:spPr>
              <a:xfrm>
                <a:off x="10681311" y="2246817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B4BB76-4E84-4CCD-18CD-39125251D726}"/>
                  </a:ext>
                </a:extLst>
              </p:cNvPr>
              <p:cNvSpPr txBox="1"/>
              <p:nvPr/>
            </p:nvSpPr>
            <p:spPr>
              <a:xfrm>
                <a:off x="11222221" y="174585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754FC54-0573-95B5-1310-00DB01235AA0}"/>
                  </a:ext>
                </a:extLst>
              </p:cNvPr>
              <p:cNvSpPr txBox="1"/>
              <p:nvPr/>
            </p:nvSpPr>
            <p:spPr>
              <a:xfrm>
                <a:off x="11238685" y="223549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9B7B68-668F-6395-C675-FEED37866EFE}"/>
                </a:ext>
              </a:extLst>
            </p:cNvPr>
            <p:cNvCxnSpPr>
              <a:cxnSpLocks/>
            </p:cNvCxnSpPr>
            <p:nvPr/>
          </p:nvCxnSpPr>
          <p:spPr>
            <a:xfrm>
              <a:off x="9849980" y="542741"/>
              <a:ext cx="74187" cy="32672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2CAECEC-6D62-4DB0-B95C-A7E29EE8D702}"/>
                    </a:ext>
                  </a:extLst>
                </p:cNvPr>
                <p:cNvSpPr txBox="1"/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2CAECEC-6D62-4DB0-B95C-A7E29EE8D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823" y="2032388"/>
                  <a:ext cx="271035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21739" r="-21739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FAD0F-5CF5-934C-237C-72335204824F}"/>
                  </a:ext>
                </a:extLst>
              </p:cNvPr>
              <p:cNvSpPr txBox="1"/>
              <p:nvPr/>
            </p:nvSpPr>
            <p:spPr>
              <a:xfrm>
                <a:off x="729189" y="5972879"/>
                <a:ext cx="154048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FAD0F-5CF5-934C-237C-723352048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9" y="5972879"/>
                <a:ext cx="1540485" cy="416845"/>
              </a:xfrm>
              <a:prstGeom prst="rect">
                <a:avLst/>
              </a:prstGeom>
              <a:blipFill>
                <a:blip r:embed="rId22"/>
                <a:stretch>
                  <a:fillRect t="-17647" r="-491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BFA304-22B0-47BA-761D-E33A8562B849}"/>
                  </a:ext>
                </a:extLst>
              </p:cNvPr>
              <p:cNvSpPr txBox="1"/>
              <p:nvPr/>
            </p:nvSpPr>
            <p:spPr>
              <a:xfrm>
                <a:off x="3632006" y="1897605"/>
                <a:ext cx="1167701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BFA304-22B0-47BA-761D-E33A8562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06" y="1897605"/>
                <a:ext cx="1167701" cy="379206"/>
              </a:xfrm>
              <a:prstGeom prst="rect">
                <a:avLst/>
              </a:prstGeom>
              <a:blipFill>
                <a:blip r:embed="rId23"/>
                <a:stretch>
                  <a:fillRect l="-7609" t="-25806" r="-434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BE42CF-B1E8-0EC4-9344-D35989F39A15}"/>
                  </a:ext>
                </a:extLst>
              </p:cNvPr>
              <p:cNvSpPr txBox="1"/>
              <p:nvPr/>
            </p:nvSpPr>
            <p:spPr>
              <a:xfrm>
                <a:off x="3651134" y="2342940"/>
                <a:ext cx="338541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BE42CF-B1E8-0EC4-9344-D35989F3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34" y="2342940"/>
                <a:ext cx="3385414" cy="109119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9B0D4-A92D-9316-7AA8-0896BF77BB05}"/>
                  </a:ext>
                </a:extLst>
              </p:cNvPr>
              <p:cNvSpPr txBox="1"/>
              <p:nvPr/>
            </p:nvSpPr>
            <p:spPr>
              <a:xfrm>
                <a:off x="3623270" y="3591385"/>
                <a:ext cx="3445367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9B0D4-A92D-9316-7AA8-0896BF77B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270" y="3591385"/>
                <a:ext cx="3445367" cy="1091196"/>
              </a:xfrm>
              <a:prstGeom prst="rect">
                <a:avLst/>
              </a:prstGeom>
              <a:blipFill>
                <a:blip r:embed="rId25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2259C0-C9AC-4ECE-DF7F-8E940E4E16E4}"/>
                  </a:ext>
                </a:extLst>
              </p:cNvPr>
              <p:cNvSpPr txBox="1"/>
              <p:nvPr/>
            </p:nvSpPr>
            <p:spPr>
              <a:xfrm>
                <a:off x="3651134" y="4976271"/>
                <a:ext cx="1474250" cy="41684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2259C0-C9AC-4ECE-DF7F-8E940E4E1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34" y="4976271"/>
                <a:ext cx="1474250" cy="416845"/>
              </a:xfrm>
              <a:prstGeom prst="rect">
                <a:avLst/>
              </a:prstGeom>
              <a:blipFill>
                <a:blip r:embed="rId26"/>
                <a:stretch>
                  <a:fillRect t="-5882" r="-4274" b="-294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6F7E73-F7DF-CD89-93DE-5B7C7F07AE21}"/>
                  </a:ext>
                </a:extLst>
              </p:cNvPr>
              <p:cNvSpPr txBox="1"/>
              <p:nvPr/>
            </p:nvSpPr>
            <p:spPr>
              <a:xfrm>
                <a:off x="3651134" y="5615844"/>
                <a:ext cx="1886350" cy="38164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6F7E73-F7DF-CD89-93DE-5B7C7F07A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34" y="5615844"/>
                <a:ext cx="1886350" cy="381643"/>
              </a:xfrm>
              <a:prstGeom prst="rect">
                <a:avLst/>
              </a:prstGeom>
              <a:blipFill>
                <a:blip r:embed="rId27"/>
                <a:stretch>
                  <a:fillRect l="-3356" t="-158065" r="-22148" b="-24193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4C631-BD22-422A-EE56-7098D434AA3D}"/>
                  </a:ext>
                </a:extLst>
              </p:cNvPr>
              <p:cNvSpPr txBox="1"/>
              <p:nvPr/>
            </p:nvSpPr>
            <p:spPr>
              <a:xfrm>
                <a:off x="3651134" y="6038858"/>
                <a:ext cx="2495940" cy="7017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4C631-BD22-422A-EE56-7098D434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34" y="6038858"/>
                <a:ext cx="2495940" cy="701731"/>
              </a:xfrm>
              <a:prstGeom prst="rect">
                <a:avLst/>
              </a:prstGeom>
              <a:blipFill>
                <a:blip r:embed="rId28"/>
                <a:stretch>
                  <a:fillRect l="-2538" r="-1015" b="-125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3E653F2-6514-FD0A-2D9C-360CAAD9806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19052" y="4370839"/>
            <a:ext cx="3440469" cy="2322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17B55-2C82-3323-75C4-0386947D2323}"/>
                  </a:ext>
                </a:extLst>
              </p:cNvPr>
              <p:cNvSpPr txBox="1"/>
              <p:nvPr/>
            </p:nvSpPr>
            <p:spPr>
              <a:xfrm>
                <a:off x="10992994" y="6526547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017B55-2C82-3323-75C4-0386947D2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2994" y="6526547"/>
                <a:ext cx="234038" cy="276999"/>
              </a:xfrm>
              <a:prstGeom prst="rect">
                <a:avLst/>
              </a:prstGeom>
              <a:blipFill>
                <a:blip r:embed="rId30"/>
                <a:stretch>
                  <a:fillRect l="-20000" r="-20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29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BB51-CD6B-6B3F-4833-97DF2D8B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Superconducting LC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0A51AE-D995-5B1D-55FC-FC5978C4232C}"/>
                  </a:ext>
                </a:extLst>
              </p:cNvPr>
              <p:cNvSpPr txBox="1"/>
              <p:nvPr/>
            </p:nvSpPr>
            <p:spPr>
              <a:xfrm>
                <a:off x="838200" y="1524500"/>
                <a:ext cx="4033284" cy="7623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0A51AE-D995-5B1D-55FC-FC5978C4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500"/>
                <a:ext cx="4033284" cy="762388"/>
              </a:xfrm>
              <a:prstGeom prst="rect">
                <a:avLst/>
              </a:prstGeom>
              <a:blipFill>
                <a:blip r:embed="rId2"/>
                <a:stretch>
                  <a:fillRect l="-1572" t="-11667" b="-1333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CBAE64B-FDAE-1E83-4801-0710579B2EF0}"/>
              </a:ext>
            </a:extLst>
          </p:cNvPr>
          <p:cNvSpPr txBox="1"/>
          <p:nvPr/>
        </p:nvSpPr>
        <p:spPr>
          <a:xfrm>
            <a:off x="838200" y="2607733"/>
            <a:ext cx="25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1893"/>
                </a:solidFill>
              </a:rPr>
              <a:t>Cooper pair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CB43C-23DB-731D-8FFF-260AA1D37184}"/>
                  </a:ext>
                </a:extLst>
              </p:cNvPr>
              <p:cNvSpPr txBox="1"/>
              <p:nvPr/>
            </p:nvSpPr>
            <p:spPr>
              <a:xfrm>
                <a:off x="3759200" y="2653899"/>
                <a:ext cx="397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CB43C-23DB-731D-8FFF-260AA1D37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0" y="2653899"/>
                <a:ext cx="397865" cy="369332"/>
              </a:xfrm>
              <a:prstGeom prst="rect">
                <a:avLst/>
              </a:prstGeom>
              <a:blipFill>
                <a:blip r:embed="rId3"/>
                <a:stretch>
                  <a:fillRect l="-18750" r="-15625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E475CDF-E46B-797F-4343-33C6B61592C9}"/>
              </a:ext>
            </a:extLst>
          </p:cNvPr>
          <p:cNvSpPr txBox="1"/>
          <p:nvPr/>
        </p:nvSpPr>
        <p:spPr>
          <a:xfrm>
            <a:off x="838200" y="3215430"/>
            <a:ext cx="283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1893"/>
                </a:solidFill>
              </a:rPr>
              <a:t>Magnetic flux quanta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F2F60-C1C9-80FC-FF57-5779B5A7A101}"/>
                  </a:ext>
                </a:extLst>
              </p:cNvPr>
              <p:cNvSpPr txBox="1"/>
              <p:nvPr/>
            </p:nvSpPr>
            <p:spPr>
              <a:xfrm>
                <a:off x="3958132" y="3069398"/>
                <a:ext cx="1182696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F2F60-C1C9-80FC-FF57-5779B5A7A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32" y="3069398"/>
                <a:ext cx="1182696" cy="701282"/>
              </a:xfrm>
              <a:prstGeom prst="rect">
                <a:avLst/>
              </a:prstGeom>
              <a:blipFill>
                <a:blip r:embed="rId4"/>
                <a:stretch>
                  <a:fillRect l="-5319" t="-1754" r="-531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C81EEC-BFFD-6282-2494-908918438352}"/>
                  </a:ext>
                </a:extLst>
              </p:cNvPr>
              <p:cNvSpPr txBox="1"/>
              <p:nvPr/>
            </p:nvSpPr>
            <p:spPr>
              <a:xfrm>
                <a:off x="353225" y="4166236"/>
                <a:ext cx="5979842" cy="81240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C81EEC-BFFD-6282-2494-908918438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25" y="4166236"/>
                <a:ext cx="5979842" cy="812402"/>
              </a:xfrm>
              <a:prstGeom prst="rect">
                <a:avLst/>
              </a:prstGeom>
              <a:blipFill>
                <a:blip r:embed="rId5"/>
                <a:stretch>
                  <a:fillRect l="-422" b="-13235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C8577B81-2BED-B495-367F-AB2D5C53A554}"/>
              </a:ext>
            </a:extLst>
          </p:cNvPr>
          <p:cNvSpPr/>
          <p:nvPr/>
        </p:nvSpPr>
        <p:spPr>
          <a:xfrm>
            <a:off x="5140828" y="2746232"/>
            <a:ext cx="1158372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341BA-19AE-4FE9-A898-27A3979A4A2B}"/>
                  </a:ext>
                </a:extLst>
              </p:cNvPr>
              <p:cNvSpPr txBox="1"/>
              <p:nvPr/>
            </p:nvSpPr>
            <p:spPr>
              <a:xfrm>
                <a:off x="6725085" y="2368949"/>
                <a:ext cx="1115755" cy="754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341BA-19AE-4FE9-A898-27A3979A4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85" y="2368949"/>
                <a:ext cx="1115755" cy="754566"/>
              </a:xfrm>
              <a:prstGeom prst="rect">
                <a:avLst/>
              </a:prstGeom>
              <a:blipFill>
                <a:blip r:embed="rId6"/>
                <a:stretch>
                  <a:fillRect l="-2247" t="-10000" r="-56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FFC62A33-0E88-491B-5191-0A933E33CAA2}"/>
              </a:ext>
            </a:extLst>
          </p:cNvPr>
          <p:cNvSpPr/>
          <p:nvPr/>
        </p:nvSpPr>
        <p:spPr>
          <a:xfrm>
            <a:off x="5174695" y="3420039"/>
            <a:ext cx="1158372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FB4F1E-7074-DC61-F01F-4B38BF3C5FBA}"/>
                  </a:ext>
                </a:extLst>
              </p:cNvPr>
              <p:cNvSpPr txBox="1"/>
              <p:nvPr/>
            </p:nvSpPr>
            <p:spPr>
              <a:xfrm>
                <a:off x="6725085" y="3145793"/>
                <a:ext cx="1480918" cy="814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FB4F1E-7074-DC61-F01F-4B38BF3C5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85" y="3145793"/>
                <a:ext cx="1480918" cy="814838"/>
              </a:xfrm>
              <a:prstGeom prst="rect">
                <a:avLst/>
              </a:prstGeom>
              <a:blipFill>
                <a:blip r:embed="rId7"/>
                <a:stretch>
                  <a:fillRect l="-6780" t="-10769" r="-84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90CE65B-6A8E-6F83-FDF6-7647F0A48081}"/>
              </a:ext>
            </a:extLst>
          </p:cNvPr>
          <p:cNvSpPr txBox="1"/>
          <p:nvPr/>
        </p:nvSpPr>
        <p:spPr>
          <a:xfrm>
            <a:off x="8585200" y="2653899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1893"/>
                </a:solidFill>
              </a:rPr>
              <a:t># of Copper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701EA1-B797-7DE7-83D8-FF59AD95ABD7}"/>
                  </a:ext>
                </a:extLst>
              </p:cNvPr>
              <p:cNvSpPr txBox="1"/>
              <p:nvPr/>
            </p:nvSpPr>
            <p:spPr>
              <a:xfrm>
                <a:off x="8529146" y="3492429"/>
                <a:ext cx="2844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11893"/>
                    </a:solidFill>
                  </a:rPr>
                  <a:t>#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11893"/>
                    </a:solidFill>
                  </a:rPr>
                  <a:t> of magnetic flux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701EA1-B797-7DE7-83D8-FF59AD95A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146" y="3492429"/>
                <a:ext cx="2844177" cy="461665"/>
              </a:xfrm>
              <a:prstGeom prst="rect">
                <a:avLst/>
              </a:prstGeom>
              <a:blipFill>
                <a:blip r:embed="rId8"/>
                <a:stretch>
                  <a:fillRect l="-3556" t="-8108" r="-222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D55BF-CF77-F31D-ACC4-A23CC9BBD41D}"/>
                  </a:ext>
                </a:extLst>
              </p:cNvPr>
              <p:cNvSpPr txBox="1"/>
              <p:nvPr/>
            </p:nvSpPr>
            <p:spPr>
              <a:xfrm>
                <a:off x="373519" y="5207817"/>
                <a:ext cx="1146404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8D55BF-CF77-F31D-ACC4-A23CC9BBD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9" y="5207817"/>
                <a:ext cx="1146404" cy="741100"/>
              </a:xfrm>
              <a:prstGeom prst="rect">
                <a:avLst/>
              </a:prstGeom>
              <a:blipFill>
                <a:blip r:embed="rId9"/>
                <a:stretch>
                  <a:fillRect l="-5495" r="-439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403AE8-9D19-A32E-C1E7-C7C8F6E8C7FF}"/>
                  </a:ext>
                </a:extLst>
              </p:cNvPr>
              <p:cNvSpPr txBox="1"/>
              <p:nvPr/>
            </p:nvSpPr>
            <p:spPr>
              <a:xfrm>
                <a:off x="2143052" y="4911298"/>
                <a:ext cx="1616148" cy="1015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403AE8-9D19-A32E-C1E7-C7C8F6E8C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52" y="4911298"/>
                <a:ext cx="1616148" cy="1015021"/>
              </a:xfrm>
              <a:prstGeom prst="rect">
                <a:avLst/>
              </a:prstGeom>
              <a:blipFill>
                <a:blip r:embed="rId10"/>
                <a:stretch>
                  <a:fillRect l="-3876" r="-7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20A8E88-F570-22EA-2F61-E248F228EB3A}"/>
              </a:ext>
            </a:extLst>
          </p:cNvPr>
          <p:cNvGrpSpPr/>
          <p:nvPr/>
        </p:nvGrpSpPr>
        <p:grpSpPr>
          <a:xfrm>
            <a:off x="9262534" y="284955"/>
            <a:ext cx="2564914" cy="2083993"/>
            <a:chOff x="9262534" y="284955"/>
            <a:chExt cx="2564914" cy="2083993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C413A91F-2965-DE24-0D24-72C447735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62534" y="284955"/>
              <a:ext cx="2564914" cy="2083993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E1A7DC7-E36B-25E0-6628-AA56CEAC6FE8}"/>
                </a:ext>
              </a:extLst>
            </p:cNvPr>
            <p:cNvCxnSpPr/>
            <p:nvPr/>
          </p:nvCxnSpPr>
          <p:spPr>
            <a:xfrm>
              <a:off x="10056853" y="449506"/>
              <a:ext cx="89746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202D070-E3B0-9DFF-97DE-A7210E7B8F92}"/>
                    </a:ext>
                  </a:extLst>
                </p:cNvPr>
                <p:cNvSpPr txBox="1"/>
                <p:nvPr/>
              </p:nvSpPr>
              <p:spPr>
                <a:xfrm>
                  <a:off x="10407738" y="449506"/>
                  <a:ext cx="1956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202D070-E3B0-9DFF-97DE-A7210E7B8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7738" y="449506"/>
                  <a:ext cx="195695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1250" r="-3125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0E49CEB-FFF4-F624-67B1-D1666E5F3586}"/>
                    </a:ext>
                  </a:extLst>
                </p:cNvPr>
                <p:cNvSpPr txBox="1"/>
                <p:nvPr/>
              </p:nvSpPr>
              <p:spPr>
                <a:xfrm>
                  <a:off x="10603433" y="885431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0E49CEB-FFF4-F624-67B1-D1666E5F35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3433" y="885431"/>
                  <a:ext cx="386644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93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695504-EB6D-32C1-F31D-AF9EE16DA7CD}"/>
                    </a:ext>
                  </a:extLst>
                </p:cNvPr>
                <p:cNvSpPr txBox="1"/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695504-EB6D-32C1-F31D-AF9EE16DA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3333" r="-29167" b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F8A8CA-1030-9FDB-C0DF-00237AE0394C}"/>
                  </a:ext>
                </a:extLst>
              </p:cNvPr>
              <p:cNvSpPr txBox="1"/>
              <p:nvPr/>
            </p:nvSpPr>
            <p:spPr>
              <a:xfrm>
                <a:off x="468111" y="5996417"/>
                <a:ext cx="2824235" cy="8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2F8A8CA-1030-9FDB-C0DF-00237AE03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1" y="5996417"/>
                <a:ext cx="2824235" cy="861583"/>
              </a:xfrm>
              <a:prstGeom prst="rect">
                <a:avLst/>
              </a:prstGeom>
              <a:blipFill>
                <a:blip r:embed="rId16"/>
                <a:stretch>
                  <a:fillRect l="-446" r="-44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791CE1-9F41-30B0-0A33-53F1ED738CF1}"/>
                  </a:ext>
                </a:extLst>
              </p:cNvPr>
              <p:cNvSpPr txBox="1"/>
              <p:nvPr/>
            </p:nvSpPr>
            <p:spPr>
              <a:xfrm>
                <a:off x="6725085" y="4433040"/>
                <a:ext cx="424834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791CE1-9F41-30B0-0A33-53F1ED738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85" y="4433040"/>
                <a:ext cx="4248342" cy="1091196"/>
              </a:xfrm>
              <a:prstGeom prst="rect">
                <a:avLst/>
              </a:prstGeom>
              <a:blipFill>
                <a:blip r:embed="rId17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B62D44-B185-2789-1DDF-BAD59413898A}"/>
                  </a:ext>
                </a:extLst>
              </p:cNvPr>
              <p:cNvSpPr txBox="1"/>
              <p:nvPr/>
            </p:nvSpPr>
            <p:spPr>
              <a:xfrm>
                <a:off x="6576152" y="5777210"/>
                <a:ext cx="4392549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B62D44-B185-2789-1DDF-BAD59413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52" y="5777210"/>
                <a:ext cx="4392549" cy="1091196"/>
              </a:xfrm>
              <a:prstGeom prst="rect">
                <a:avLst/>
              </a:prstGeom>
              <a:blipFill>
                <a:blip r:embed="rId18"/>
                <a:stretch>
                  <a:fillRect l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140EC-ADEB-90E4-5D24-BB2D0E5712C8}"/>
                  </a:ext>
                </a:extLst>
              </p:cNvPr>
              <p:cNvSpPr txBox="1"/>
              <p:nvPr/>
            </p:nvSpPr>
            <p:spPr>
              <a:xfrm>
                <a:off x="6610725" y="1713466"/>
                <a:ext cx="1443921" cy="41684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F140EC-ADEB-90E4-5D24-BB2D0E57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725" y="1713466"/>
                <a:ext cx="1443921" cy="416845"/>
              </a:xfrm>
              <a:prstGeom prst="rect">
                <a:avLst/>
              </a:prstGeom>
              <a:blipFill>
                <a:blip r:embed="rId19"/>
                <a:stretch>
                  <a:fillRect t="-13889" r="-2564" b="-1944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89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660D0-F9F5-DCD0-8B6C-EF1CDD0E6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A2FB-EC6E-B4BF-23B6-3B59C528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Zero Point Energy and </a:t>
            </a:r>
            <a:r>
              <a:rPr lang="en-US" b="1" dirty="0" err="1">
                <a:solidFill>
                  <a:srgbClr val="C00000"/>
                </a:solidFill>
              </a:rPr>
              <a:t>Flucturations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5CE78D-D99E-3273-8960-72D60C806AC6}"/>
                  </a:ext>
                </a:extLst>
              </p:cNvPr>
              <p:cNvSpPr txBox="1"/>
              <p:nvPr/>
            </p:nvSpPr>
            <p:spPr>
              <a:xfrm>
                <a:off x="946721" y="1551996"/>
                <a:ext cx="4982903" cy="701731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dirty="0"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5CE78D-D99E-3273-8960-72D60C80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21" y="1551996"/>
                <a:ext cx="4982903" cy="701731"/>
              </a:xfrm>
              <a:prstGeom prst="rect">
                <a:avLst/>
              </a:prstGeom>
              <a:blipFill>
                <a:blip r:embed="rId2"/>
                <a:stretch>
                  <a:fillRect l="-505" b="-10345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3337DE-9140-879D-8C91-EB818996B572}"/>
                  </a:ext>
                </a:extLst>
              </p:cNvPr>
              <p:cNvSpPr txBox="1"/>
              <p:nvPr/>
            </p:nvSpPr>
            <p:spPr>
              <a:xfrm>
                <a:off x="838200" y="2368948"/>
                <a:ext cx="1146404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3337DE-9140-879D-8C91-EB818996B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68948"/>
                <a:ext cx="1146404" cy="741100"/>
              </a:xfrm>
              <a:prstGeom prst="rect">
                <a:avLst/>
              </a:prstGeom>
              <a:blipFill>
                <a:blip r:embed="rId3"/>
                <a:stretch>
                  <a:fillRect l="-6593" r="-4396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72F2A-99D6-F637-0874-2DCEF900AC3B}"/>
                  </a:ext>
                </a:extLst>
              </p:cNvPr>
              <p:cNvSpPr txBox="1"/>
              <p:nvPr/>
            </p:nvSpPr>
            <p:spPr>
              <a:xfrm>
                <a:off x="2484272" y="2294505"/>
                <a:ext cx="1616148" cy="1015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72F2A-99D6-F637-0874-2DCEF900A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272" y="2294505"/>
                <a:ext cx="1616148" cy="1015021"/>
              </a:xfrm>
              <a:prstGeom prst="rect">
                <a:avLst/>
              </a:prstGeom>
              <a:blipFill>
                <a:blip r:embed="rId4"/>
                <a:stretch>
                  <a:fillRect l="-3876" r="-77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BC9DB4F-233D-EFAC-9212-0449C89F5B31}"/>
              </a:ext>
            </a:extLst>
          </p:cNvPr>
          <p:cNvGrpSpPr/>
          <p:nvPr/>
        </p:nvGrpSpPr>
        <p:grpSpPr>
          <a:xfrm>
            <a:off x="9262534" y="284955"/>
            <a:ext cx="2564914" cy="2083993"/>
            <a:chOff x="9262534" y="284955"/>
            <a:chExt cx="2564914" cy="2083993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59964138-BED6-E2BC-6945-BC6B2A601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62534" y="284955"/>
              <a:ext cx="2564914" cy="2083993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F598B5-4798-8D95-187D-F3D6EEF20474}"/>
                </a:ext>
              </a:extLst>
            </p:cNvPr>
            <p:cNvCxnSpPr/>
            <p:nvPr/>
          </p:nvCxnSpPr>
          <p:spPr>
            <a:xfrm>
              <a:off x="10056853" y="449506"/>
              <a:ext cx="89746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2BC3FC1-5025-D74D-F54A-EC2576DBE8B7}"/>
                    </a:ext>
                  </a:extLst>
                </p:cNvPr>
                <p:cNvSpPr txBox="1"/>
                <p:nvPr/>
              </p:nvSpPr>
              <p:spPr>
                <a:xfrm>
                  <a:off x="10407738" y="449506"/>
                  <a:ext cx="1956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2BC3FC1-5025-D74D-F54A-EC2576DBE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7738" y="449506"/>
                  <a:ext cx="19569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1250" r="-3125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BB98678-5EBB-EC11-7C95-2B6704AFE33D}"/>
                    </a:ext>
                  </a:extLst>
                </p:cNvPr>
                <p:cNvSpPr txBox="1"/>
                <p:nvPr/>
              </p:nvSpPr>
              <p:spPr>
                <a:xfrm>
                  <a:off x="10603433" y="885431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BB98678-5EBB-EC11-7C95-2B6704AFE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3433" y="885431"/>
                  <a:ext cx="38664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375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211FE33-2DA6-CB67-850E-B66A85C5C60C}"/>
                    </a:ext>
                  </a:extLst>
                </p:cNvPr>
                <p:cNvSpPr txBox="1"/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211FE33-2DA6-CB67-850E-B66A85C5C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584" y="1255869"/>
                  <a:ext cx="28552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3333" r="-29167" b="-2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CE17A7-DC65-6A93-9832-ACE98571D3E9}"/>
                  </a:ext>
                </a:extLst>
              </p:cNvPr>
              <p:cNvSpPr txBox="1"/>
              <p:nvPr/>
            </p:nvSpPr>
            <p:spPr>
              <a:xfrm>
                <a:off x="5164034" y="2368948"/>
                <a:ext cx="2824235" cy="8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CE17A7-DC65-6A93-9832-ACE98571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34" y="2368948"/>
                <a:ext cx="2824235" cy="861583"/>
              </a:xfrm>
              <a:prstGeom prst="rect">
                <a:avLst/>
              </a:prstGeom>
              <a:blipFill>
                <a:blip r:embed="rId10"/>
                <a:stretch>
                  <a:fillRect l="-897" r="-897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48C1D4-E3FE-EE0B-8E3E-ABD60340B7DD}"/>
                  </a:ext>
                </a:extLst>
              </p:cNvPr>
              <p:cNvSpPr txBox="1"/>
              <p:nvPr/>
            </p:nvSpPr>
            <p:spPr>
              <a:xfrm>
                <a:off x="6469607" y="4686313"/>
                <a:ext cx="295997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48C1D4-E3FE-EE0B-8E3E-ABD60340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07" y="4686313"/>
                <a:ext cx="2959977" cy="861774"/>
              </a:xfrm>
              <a:prstGeom prst="rect">
                <a:avLst/>
              </a:prstGeom>
              <a:blipFill>
                <a:blip r:embed="rId11"/>
                <a:stretch>
                  <a:fillRect l="-855" t="-1029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E9BA72-992A-2FFE-901E-39346F4A607B}"/>
                  </a:ext>
                </a:extLst>
              </p:cNvPr>
              <p:cNvSpPr txBox="1"/>
              <p:nvPr/>
            </p:nvSpPr>
            <p:spPr>
              <a:xfrm>
                <a:off x="6576152" y="5777210"/>
                <a:ext cx="310418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𝑧𝑝𝑓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E9BA72-992A-2FFE-901E-39346F4A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52" y="5777210"/>
                <a:ext cx="3104183" cy="861774"/>
              </a:xfrm>
              <a:prstGeom prst="rect">
                <a:avLst/>
              </a:prstGeom>
              <a:blipFill>
                <a:blip r:embed="rId12"/>
                <a:stretch>
                  <a:fillRect l="-407" t="-10294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FC3A68A-8DC7-AA11-EB7C-4E4BD30C0AE5}"/>
              </a:ext>
            </a:extLst>
          </p:cNvPr>
          <p:cNvSpPr txBox="1"/>
          <p:nvPr/>
        </p:nvSpPr>
        <p:spPr>
          <a:xfrm>
            <a:off x="214952" y="3557475"/>
            <a:ext cx="239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1893"/>
                </a:solidFill>
              </a:rPr>
              <a:t>Zero point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3BC44-828C-2739-7175-9ECD06D61F58}"/>
                  </a:ext>
                </a:extLst>
              </p:cNvPr>
              <p:cNvSpPr txBox="1"/>
              <p:nvPr/>
            </p:nvSpPr>
            <p:spPr>
              <a:xfrm>
                <a:off x="2948102" y="3440598"/>
                <a:ext cx="2981522" cy="6914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3BC44-828C-2739-7175-9ECD06D61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02" y="3440598"/>
                <a:ext cx="2981522" cy="691471"/>
              </a:xfrm>
              <a:prstGeom prst="rect">
                <a:avLst/>
              </a:prstGeom>
              <a:blipFill>
                <a:blip r:embed="rId13"/>
                <a:stretch>
                  <a:fillRect l="-2119"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EB8501F-A98E-F179-E474-A1F432736BAC}"/>
              </a:ext>
            </a:extLst>
          </p:cNvPr>
          <p:cNvSpPr txBox="1"/>
          <p:nvPr/>
        </p:nvSpPr>
        <p:spPr>
          <a:xfrm>
            <a:off x="214952" y="4213533"/>
            <a:ext cx="716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1893"/>
                </a:solidFill>
              </a:rPr>
              <a:t>The zero point energy is equally distributed to kinetic and potential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EBD8B2-5748-9BA2-6B04-F12EA4476E6B}"/>
                  </a:ext>
                </a:extLst>
              </p:cNvPr>
              <p:cNvSpPr txBox="1"/>
              <p:nvPr/>
            </p:nvSpPr>
            <p:spPr>
              <a:xfrm>
                <a:off x="214952" y="4903038"/>
                <a:ext cx="1736245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𝑧𝑝𝑓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EBD8B2-5748-9BA2-6B04-F12EA4476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52" y="4903038"/>
                <a:ext cx="1736245" cy="576183"/>
              </a:xfrm>
              <a:prstGeom prst="rect">
                <a:avLst/>
              </a:prstGeom>
              <a:blipFill>
                <a:blip r:embed="rId14"/>
                <a:stretch>
                  <a:fillRect l="-2899" r="-1449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8CCDE7-EF15-21B1-04F1-459D31168700}"/>
                  </a:ext>
                </a:extLst>
              </p:cNvPr>
              <p:cNvSpPr txBox="1"/>
              <p:nvPr/>
            </p:nvSpPr>
            <p:spPr>
              <a:xfrm>
                <a:off x="2641063" y="4846741"/>
                <a:ext cx="199535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𝑧𝑝𝑓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8CCDE7-EF15-21B1-04F1-459D31168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63" y="4846741"/>
                <a:ext cx="1995354" cy="701346"/>
              </a:xfrm>
              <a:prstGeom prst="rect">
                <a:avLst/>
              </a:prstGeom>
              <a:blipFill>
                <a:blip r:embed="rId15"/>
                <a:stretch>
                  <a:fillRect l="-125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27C9F7-B1CA-B3A3-D737-51AF58FD9385}"/>
                  </a:ext>
                </a:extLst>
              </p:cNvPr>
              <p:cNvSpPr txBox="1"/>
              <p:nvPr/>
            </p:nvSpPr>
            <p:spPr>
              <a:xfrm>
                <a:off x="256098" y="5764483"/>
                <a:ext cx="181331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𝑧𝑝𝑓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27C9F7-B1CA-B3A3-D737-51AF58FD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8" y="5764483"/>
                <a:ext cx="1813317" cy="576183"/>
              </a:xfrm>
              <a:prstGeom prst="rect">
                <a:avLst/>
              </a:prstGeom>
              <a:blipFill>
                <a:blip r:embed="rId16"/>
                <a:stretch>
                  <a:fillRect l="-3497" r="-209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F6675-C6D8-4326-1831-68C11AEC1AF6}"/>
                  </a:ext>
                </a:extLst>
              </p:cNvPr>
              <p:cNvSpPr txBox="1"/>
              <p:nvPr/>
            </p:nvSpPr>
            <p:spPr>
              <a:xfrm>
                <a:off x="2682209" y="5708186"/>
                <a:ext cx="1901418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𝑧𝑝𝑓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CF6675-C6D8-4326-1831-68C11AEC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209" y="5708186"/>
                <a:ext cx="1901418" cy="701731"/>
              </a:xfrm>
              <a:prstGeom prst="rect">
                <a:avLst/>
              </a:prstGeom>
              <a:blipFill>
                <a:blip r:embed="rId17"/>
                <a:stretch>
                  <a:fillRect l="-4667" t="-1786" r="-667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87193-0306-CB24-2FF6-DDD644105F69}"/>
                  </a:ext>
                </a:extLst>
              </p:cNvPr>
              <p:cNvSpPr txBox="1"/>
              <p:nvPr/>
            </p:nvSpPr>
            <p:spPr>
              <a:xfrm>
                <a:off x="7457700" y="1650612"/>
                <a:ext cx="1167701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E87193-0306-CB24-2FF6-DDD64410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00" y="1650612"/>
                <a:ext cx="1167701" cy="379206"/>
              </a:xfrm>
              <a:prstGeom prst="rect">
                <a:avLst/>
              </a:prstGeom>
              <a:blipFill>
                <a:blip r:embed="rId18"/>
                <a:stretch>
                  <a:fillRect l="-7527" t="-26667" r="-322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46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21298</TotalTime>
  <Words>1248</Words>
  <Application>Microsoft Macintosh PowerPoint</Application>
  <PresentationFormat>Widescreen</PresentationFormat>
  <Paragraphs>317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Applied Quantum Computing II ECE 50651 Spring 2025 Recitation Module 2a: Superconducting Qubit Platform</vt:lpstr>
      <vt:lpstr>LC Oscillation Circuit</vt:lpstr>
      <vt:lpstr>LC Oscillation Circuit</vt:lpstr>
      <vt:lpstr>LC Oscillation Circuit vs Harmonic Oscillator</vt:lpstr>
      <vt:lpstr>LC Oscillation Circuit vs Harmonic Oscillator</vt:lpstr>
      <vt:lpstr>Quantum LC Oscillation Circuit vs  Quantum Harmonic Oscillator</vt:lpstr>
      <vt:lpstr>Quantum LC Oscillation Circuit</vt:lpstr>
      <vt:lpstr>Superconducting LC Circuit</vt:lpstr>
      <vt:lpstr>Zero Point Energy and Flucturations</vt:lpstr>
      <vt:lpstr>PowerPoint Presentation</vt:lpstr>
      <vt:lpstr>PowerPoint Presentation</vt:lpstr>
      <vt:lpstr>PowerPoint Presentation</vt:lpstr>
      <vt:lpstr>PowerPoint Presentation</vt:lpstr>
      <vt:lpstr>Josephson Junction: Density &amp; Current</vt:lpstr>
      <vt:lpstr>Superconducting Cooper Pair: Density &amp; Current</vt:lpstr>
      <vt:lpstr>Josephson Junction (JJ)</vt:lpstr>
      <vt:lpstr>Josephson Junction (JJ)</vt:lpstr>
      <vt:lpstr>Josephson Junction (JJ)</vt:lpstr>
      <vt:lpstr>JJ Q-bit: Transmon</vt:lpstr>
      <vt:lpstr>JJ Q-bit: Transmon</vt:lpstr>
      <vt:lpstr>PowerPoint Presentation</vt:lpstr>
      <vt:lpstr>Transmon: from Anharmonic Oscillator to Qubit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All-optical neural network with nonlinear activation functions using cold atoms</dc:title>
  <dc:creator>Ying Zuo</dc:creator>
  <cp:lastModifiedBy>Shengwang Du</cp:lastModifiedBy>
  <cp:revision>447</cp:revision>
  <cp:lastPrinted>2020-06-02T15:05:56Z</cp:lastPrinted>
  <dcterms:created xsi:type="dcterms:W3CDTF">2020-06-02T08:32:18Z</dcterms:created>
  <dcterms:modified xsi:type="dcterms:W3CDTF">2026-03-08T00:36:11Z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2024-10-12T00:21:49Z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2290d352-2836-46b3-9274-29ffb6ba5ff9</vt:lpwstr>
  </property>
  <property fmtid="{D5CDD505-2E9C-101B-9397-08002B2CF9AE}" pid="8" name="MSIP_Label_4044bd30-2ed7-4c9d-9d12-46200872a97b_ContentBits">
    <vt:lpwstr>0</vt:lpwstr>
  </property>
</Properties>
</file>